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7"/>
  </p:notesMasterIdLst>
  <p:handoutMasterIdLst>
    <p:handoutMasterId r:id="rId108"/>
  </p:handoutMasterIdLst>
  <p:sldIdLst>
    <p:sldId id="256" r:id="rId2"/>
    <p:sldId id="376" r:id="rId3"/>
    <p:sldId id="281" r:id="rId4"/>
    <p:sldId id="371" r:id="rId5"/>
    <p:sldId id="257" r:id="rId6"/>
    <p:sldId id="258" r:id="rId7"/>
    <p:sldId id="259" r:id="rId8"/>
    <p:sldId id="334" r:id="rId9"/>
    <p:sldId id="266" r:id="rId10"/>
    <p:sldId id="316" r:id="rId11"/>
    <p:sldId id="337" r:id="rId12"/>
    <p:sldId id="335" r:id="rId13"/>
    <p:sldId id="338" r:id="rId14"/>
    <p:sldId id="272" r:id="rId15"/>
    <p:sldId id="271" r:id="rId16"/>
    <p:sldId id="317" r:id="rId17"/>
    <p:sldId id="397" r:id="rId18"/>
    <p:sldId id="273" r:id="rId19"/>
    <p:sldId id="398" r:id="rId20"/>
    <p:sldId id="399" r:id="rId21"/>
    <p:sldId id="320" r:id="rId22"/>
    <p:sldId id="260" r:id="rId23"/>
    <p:sldId id="390" r:id="rId24"/>
    <p:sldId id="404" r:id="rId25"/>
    <p:sldId id="261" r:id="rId26"/>
    <p:sldId id="321" r:id="rId27"/>
    <p:sldId id="322" r:id="rId28"/>
    <p:sldId id="263" r:id="rId29"/>
    <p:sldId id="264" r:id="rId30"/>
    <p:sldId id="324" r:id="rId31"/>
    <p:sldId id="325" r:id="rId32"/>
    <p:sldId id="327" r:id="rId33"/>
    <p:sldId id="328" r:id="rId34"/>
    <p:sldId id="326" r:id="rId35"/>
    <p:sldId id="323" r:id="rId36"/>
    <p:sldId id="332" r:id="rId37"/>
    <p:sldId id="333" r:id="rId38"/>
    <p:sldId id="308" r:id="rId39"/>
    <p:sldId id="389" r:id="rId40"/>
    <p:sldId id="340" r:id="rId41"/>
    <p:sldId id="391" r:id="rId42"/>
    <p:sldId id="341" r:id="rId43"/>
    <p:sldId id="309" r:id="rId44"/>
    <p:sldId id="312" r:id="rId45"/>
    <p:sldId id="342" r:id="rId46"/>
    <p:sldId id="343" r:id="rId47"/>
    <p:sldId id="278" r:id="rId48"/>
    <p:sldId id="344" r:id="rId49"/>
    <p:sldId id="279" r:id="rId50"/>
    <p:sldId id="346" r:id="rId51"/>
    <p:sldId id="403" r:id="rId52"/>
    <p:sldId id="396" r:id="rId53"/>
    <p:sldId id="280" r:id="rId54"/>
    <p:sldId id="282" r:id="rId55"/>
    <p:sldId id="348" r:id="rId56"/>
    <p:sldId id="349" r:id="rId57"/>
    <p:sldId id="350" r:id="rId58"/>
    <p:sldId id="384" r:id="rId59"/>
    <p:sldId id="372" r:id="rId60"/>
    <p:sldId id="400" r:id="rId61"/>
    <p:sldId id="351" r:id="rId62"/>
    <p:sldId id="353" r:id="rId63"/>
    <p:sldId id="354" r:id="rId64"/>
    <p:sldId id="352" r:id="rId65"/>
    <p:sldId id="355" r:id="rId66"/>
    <p:sldId id="356" r:id="rId67"/>
    <p:sldId id="359" r:id="rId68"/>
    <p:sldId id="392" r:id="rId69"/>
    <p:sldId id="388" r:id="rId70"/>
    <p:sldId id="401" r:id="rId71"/>
    <p:sldId id="360" r:id="rId72"/>
    <p:sldId id="385" r:id="rId73"/>
    <p:sldId id="386" r:id="rId74"/>
    <p:sldId id="387" r:id="rId75"/>
    <p:sldId id="347" r:id="rId76"/>
    <p:sldId id="362" r:id="rId77"/>
    <p:sldId id="363" r:id="rId78"/>
    <p:sldId id="402" r:id="rId79"/>
    <p:sldId id="366" r:id="rId80"/>
    <p:sldId id="367" r:id="rId81"/>
    <p:sldId id="369" r:id="rId82"/>
    <p:sldId id="368" r:id="rId83"/>
    <p:sldId id="365" r:id="rId84"/>
    <p:sldId id="370" r:id="rId85"/>
    <p:sldId id="373" r:id="rId86"/>
    <p:sldId id="374" r:id="rId87"/>
    <p:sldId id="375" r:id="rId88"/>
    <p:sldId id="377" r:id="rId89"/>
    <p:sldId id="378" r:id="rId90"/>
    <p:sldId id="298" r:id="rId91"/>
    <p:sldId id="300" r:id="rId92"/>
    <p:sldId id="379" r:id="rId93"/>
    <p:sldId id="380" r:id="rId94"/>
    <p:sldId id="302" r:id="rId95"/>
    <p:sldId id="381" r:id="rId96"/>
    <p:sldId id="303" r:id="rId97"/>
    <p:sldId id="304" r:id="rId98"/>
    <p:sldId id="393" r:id="rId99"/>
    <p:sldId id="394" r:id="rId100"/>
    <p:sldId id="307" r:id="rId101"/>
    <p:sldId id="313" r:id="rId102"/>
    <p:sldId id="382" r:id="rId103"/>
    <p:sldId id="383" r:id="rId104"/>
    <p:sldId id="315" r:id="rId105"/>
    <p:sldId id="395" r:id="rId10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e" initials="S" lastIdx="152" clrIdx="0"/>
  <p:cmAuthor id="1" name="timothy Astleford" initials="tA" lastIdx="28" clrIdx="1">
    <p:extLst/>
  </p:cmAuthor>
  <p:cmAuthor id="2" name="Rae" initials="R" lastIdx="201" clrIdx="2"/>
  <p:cmAuthor id="3" name="Timothy" initials="T" lastIdx="1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4027F9"/>
    <a:srgbClr val="00FF99"/>
    <a:srgbClr val="FF99FF"/>
    <a:srgbClr val="FF0066"/>
    <a:srgbClr val="9933FF"/>
    <a:srgbClr val="FF00FF"/>
    <a:srgbClr val="00FFFF"/>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68" autoAdjust="0"/>
    <p:restoredTop sz="94660"/>
  </p:normalViewPr>
  <p:slideViewPr>
    <p:cSldViewPr snapToGrid="0">
      <p:cViewPr varScale="1">
        <p:scale>
          <a:sx n="103" d="100"/>
          <a:sy n="103" d="100"/>
        </p:scale>
        <p:origin x="-108" y="-258"/>
      </p:cViewPr>
      <p:guideLst>
        <p:guide orient="horz" pos="2137"/>
        <p:guide pos="3863"/>
      </p:guideLst>
    </p:cSldViewPr>
  </p:slideViewPr>
  <p:notesTextViewPr>
    <p:cViewPr>
      <p:scale>
        <a:sx n="1" d="1"/>
        <a:sy n="1" d="1"/>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ommentAuthors" Target="commen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70D09E-480E-42E2-8795-5B96BBC3245A}" type="datetimeFigureOut">
              <a:rPr lang="en-US" smtClean="0"/>
              <a:t>1/2/2021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36952E1-50F4-47CE-A12A-F2131C813D6A}" type="slidenum">
              <a:rPr lang="en-US" smtClean="0"/>
              <a:t>‹#›</a:t>
            </a:fld>
            <a:endParaRPr lang="en-US"/>
          </a:p>
        </p:txBody>
      </p:sp>
    </p:spTree>
    <p:extLst>
      <p:ext uri="{BB962C8B-B14F-4D97-AF65-F5344CB8AC3E}">
        <p14:creationId xmlns:p14="http://schemas.microsoft.com/office/powerpoint/2010/main" val="1710166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CD7C479-9C9F-42FC-9A1A-AFA931C0FBD9}" type="datetimeFigureOut">
              <a:rPr lang="en-CA" smtClean="0"/>
              <a:t>02/01/2021</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99C801B-9636-4E8D-94DF-6B25B2074FAE}" type="slidenum">
              <a:rPr lang="en-CA" smtClean="0"/>
              <a:t>‹#›</a:t>
            </a:fld>
            <a:endParaRPr lang="en-CA"/>
          </a:p>
        </p:txBody>
      </p:sp>
    </p:spTree>
    <p:extLst>
      <p:ext uri="{BB962C8B-B14F-4D97-AF65-F5344CB8AC3E}">
        <p14:creationId xmlns:p14="http://schemas.microsoft.com/office/powerpoint/2010/main" val="2250033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C801B-9636-4E8D-94DF-6B25B2074FAE}" type="slidenum">
              <a:rPr lang="en-CA" smtClean="0"/>
              <a:t>2</a:t>
            </a:fld>
            <a:endParaRPr lang="en-CA"/>
          </a:p>
        </p:txBody>
      </p:sp>
    </p:spTree>
    <p:extLst>
      <p:ext uri="{BB962C8B-B14F-4D97-AF65-F5344CB8AC3E}">
        <p14:creationId xmlns:p14="http://schemas.microsoft.com/office/powerpoint/2010/main" val="355866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99C801B-9636-4E8D-94DF-6B25B2074FAE}" type="slidenum">
              <a:rPr lang="en-CA" smtClean="0"/>
              <a:t>33</a:t>
            </a:fld>
            <a:endParaRPr lang="en-CA"/>
          </a:p>
        </p:txBody>
      </p:sp>
    </p:spTree>
    <p:extLst>
      <p:ext uri="{BB962C8B-B14F-4D97-AF65-F5344CB8AC3E}">
        <p14:creationId xmlns:p14="http://schemas.microsoft.com/office/powerpoint/2010/main" val="1841807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C8AA43E-3FD0-41C2-80C5-6DD073D106ED}" type="datetime1">
              <a:rPr lang="en-US" smtClean="0"/>
              <a:t>1/2/2021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5AF243-619E-434D-A3C1-7826FB583002}" type="datetime1">
              <a:rPr lang="en-US" smtClean="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E19D1C8-B26A-4953-B290-DB50CF9699BE}" type="datetime1">
              <a:rPr lang="en-US" smtClean="0"/>
              <a:t>1/2/2021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E6CF746-F2C3-4F99-AD31-969F60BD1290}" type="datetime1">
              <a:rPr lang="en-US" smtClean="0"/>
              <a:t>1/2/2021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7FA03AA-464A-4BB3-BDFA-F38412FBCABF}" type="datetime1">
              <a:rPr lang="en-US" smtClean="0"/>
              <a:t>1/2/2021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C134FBE-7F68-42D8-AE5A-9FBAB11C7E3A}" type="datetime1">
              <a:rPr lang="en-US" smtClean="0"/>
              <a:t>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3F6520C-DC12-43B3-B77C-849A72C21111}" type="datetime1">
              <a:rPr lang="en-US" smtClean="0"/>
              <a:t>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181804-31CD-49EE-AF66-9C663B099E8C}" type="datetime1">
              <a:rPr lang="en-US" smtClean="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40A85E6-AD76-48F4-9598-381DEAAC2D27}" type="datetime1">
              <a:rPr lang="en-US" smtClean="0"/>
              <a:t>1/2/2021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3C5DC-97FB-420F-8BB7-5B779F237B3B}" type="datetime1">
              <a:rPr lang="en-US" smtClean="0"/>
              <a:t>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F38B3AB-C5F7-4EB4-B13A-7613F35A945F}" type="datetime1">
              <a:rPr lang="en-US" smtClean="0"/>
              <a:t>1/2/2021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828218-09EB-4007-A30D-0FD5CC49A706}" type="datetime1">
              <a:rPr lang="en-US" smtClean="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F13E40-33AB-4A0A-9115-6D97F62C7905}" type="datetime1">
              <a:rPr lang="en-US" smtClean="0"/>
              <a:t>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29B9D8-AC95-4D05-87D7-B4AB1C087248}" type="datetime1">
              <a:rPr lang="en-US" smtClean="0"/>
              <a:t>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C7416F-347D-4F7C-8705-F13A53698FE3}" type="datetime1">
              <a:rPr lang="en-US" smtClean="0"/>
              <a:t>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C9913-421A-4A4F-BB23-6F82308B2BAC}" type="datetime1">
              <a:rPr lang="en-US" smtClean="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ED61-5A12-4332-9B18-B32B80E20E6B}" type="datetime1">
              <a:rPr lang="en-US" smtClean="0"/>
              <a:t>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9838C52-486B-4295-957C-BE7602F4963A}" type="datetime1">
              <a:rPr lang="en-US" smtClean="0"/>
              <a:t>1/2/2021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hyperlink" Target="mailto:questions@studythecalendar.com" TargetMode="External"/><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blbclassic.org/lang/lexicon/lexicon.cfm?Strongs=G2020&amp;t=KJV" TargetMode="External"/><Relationship Id="rId2" Type="http://schemas.openxmlformats.org/officeDocument/2006/relationships/hyperlink" Target="http://www.blbclassic.org/Bible.cfm?b=Luk&amp;c=23&amp;t=KJV#54" TargetMode="Externa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618" y="1413798"/>
            <a:ext cx="11420982" cy="4409038"/>
          </a:xfrm>
          <a:solidFill>
            <a:schemeClr val="accent1">
              <a:lumMod val="40000"/>
              <a:lumOff val="60000"/>
            </a:schemeClr>
          </a:solidFill>
          <a:ln w="76200">
            <a:solidFill>
              <a:srgbClr val="00FF99"/>
            </a:solidFill>
          </a:ln>
          <a:effectLst>
            <a:glow rad="228600">
              <a:srgbClr val="FFFF00"/>
            </a:glow>
          </a:effectLst>
          <a:scene3d>
            <a:camera prst="isometricOffAxis1Right"/>
            <a:lightRig rig="threePt" dir="t"/>
          </a:scene3d>
          <a:sp3d>
            <a:bevelT w="152400" h="50800" prst="softRound"/>
          </a:sp3d>
        </p:spPr>
        <p:txBody>
          <a:bodyPr anchor="ctr">
            <a:normAutofit fontScale="90000"/>
            <a:sp3d extrusionH="57150">
              <a:bevelT w="38100" h="38100" prst="angle"/>
            </a:sp3d>
          </a:bodyPr>
          <a:lstStyle/>
          <a:p>
            <a:pPr algn="ctr">
              <a:lnSpc>
                <a:spcPct val="100000"/>
              </a:lnSpc>
            </a:pPr>
            <a:r>
              <a:rPr lang="en-US" sz="8800" b="1" i="1" u="sng" dirty="0" smtClean="0">
                <a:ln w="38100">
                  <a:solidFill>
                    <a:srgbClr val="9933FF"/>
                  </a:solidFill>
                </a:ln>
                <a:solidFill>
                  <a:schemeClr val="bg1"/>
                </a:solidFill>
                <a:effectLst>
                  <a:glow rad="127000">
                    <a:srgbClr val="00FF99"/>
                  </a:glow>
                </a:effectLst>
                <a:latin typeface="PMingLiU-ExtB" panose="02020500000000000000" pitchFamily="18" charset="-120"/>
                <a:ea typeface="PMingLiU-ExtB" panose="02020500000000000000" pitchFamily="18" charset="-120"/>
              </a:rPr>
              <a:t>The</a:t>
            </a:r>
            <a:r>
              <a:rPr lang="en-US" sz="8800" b="1" dirty="0" smtClean="0">
                <a:ln w="38100">
                  <a:solidFill>
                    <a:srgbClr val="9933FF"/>
                  </a:solidFill>
                </a:ln>
                <a:solidFill>
                  <a:srgbClr val="9933FF"/>
                </a:solidFill>
                <a:effectLst>
                  <a:glow rad="127000">
                    <a:srgbClr val="00FF99"/>
                  </a:glow>
                </a:effectLst>
                <a:latin typeface="PMingLiU-ExtB" panose="02020500000000000000" pitchFamily="18" charset="-120"/>
                <a:ea typeface="PMingLiU-ExtB" panose="02020500000000000000" pitchFamily="18" charset="-120"/>
              </a:rPr>
              <a:t> </a:t>
            </a:r>
            <a:r>
              <a:rPr lang="en-US" sz="8800" b="1" i="1" u="sng" dirty="0" smtClean="0">
                <a:ln w="38100">
                  <a:solidFill>
                    <a:srgbClr val="9933FF"/>
                  </a:solidFill>
                </a:ln>
                <a:solidFill>
                  <a:schemeClr val="bg1"/>
                </a:solidFill>
                <a:effectLst>
                  <a:glow rad="127000">
                    <a:srgbClr val="00FF99"/>
                  </a:glow>
                </a:effectLst>
                <a:latin typeface="PMingLiU-ExtB" panose="02020500000000000000" pitchFamily="18" charset="-120"/>
                <a:ea typeface="PMingLiU-ExtB" panose="02020500000000000000" pitchFamily="18" charset="-120"/>
              </a:rPr>
              <a:t>closing minutes</a:t>
            </a:r>
            <a:r>
              <a:rPr lang="en-US" sz="8000" b="1" dirty="0" smtClean="0">
                <a:solidFill>
                  <a:srgbClr val="9933FF"/>
                </a:solidFill>
                <a:latin typeface="PMingLiU-ExtB" panose="02020500000000000000" pitchFamily="18" charset="-120"/>
                <a:ea typeface="PMingLiU-ExtB" panose="02020500000000000000" pitchFamily="18" charset="-120"/>
              </a:rPr>
              <a:t/>
            </a:r>
            <a:br>
              <a:rPr lang="en-US" sz="8000" b="1" dirty="0" smtClean="0">
                <a:solidFill>
                  <a:srgbClr val="9933FF"/>
                </a:solidFill>
                <a:latin typeface="PMingLiU-ExtB" panose="02020500000000000000" pitchFamily="18" charset="-120"/>
                <a:ea typeface="PMingLiU-ExtB" panose="02020500000000000000" pitchFamily="18" charset="-120"/>
              </a:rPr>
            </a:br>
            <a:r>
              <a:rPr lang="en-US" sz="8000" b="1" dirty="0" smtClean="0">
                <a:ln w="19050">
                  <a:solidFill>
                    <a:srgbClr val="3333FF"/>
                  </a:solidFill>
                </a:ln>
                <a:solidFill>
                  <a:schemeClr val="accent6">
                    <a:lumMod val="40000"/>
                    <a:lumOff val="60000"/>
                  </a:schemeClr>
                </a:solidFill>
                <a:latin typeface="PMingLiU-ExtB" panose="02020500000000000000" pitchFamily="18" charset="-120"/>
                <a:ea typeface="PMingLiU-ExtB" panose="02020500000000000000" pitchFamily="18" charset="-120"/>
              </a:rPr>
              <a:t>of </a:t>
            </a:r>
            <a:r>
              <a:rPr lang="en-US" sz="8000" b="1" u="sng" dirty="0" smtClean="0">
                <a:ln w="19050">
                  <a:solidFill>
                    <a:srgbClr val="3333FF"/>
                  </a:solidFill>
                </a:ln>
                <a:solidFill>
                  <a:schemeClr val="accent6">
                    <a:lumMod val="40000"/>
                    <a:lumOff val="60000"/>
                  </a:schemeClr>
                </a:solidFill>
                <a:latin typeface="PMingLiU-ExtB" panose="02020500000000000000" pitchFamily="18" charset="-120"/>
                <a:ea typeface="PMingLiU-ExtB" panose="02020500000000000000" pitchFamily="18" charset="-120"/>
              </a:rPr>
              <a:t>Yahuah</a:t>
            </a:r>
            <a:r>
              <a:rPr lang="en-US" sz="8000" b="1" dirty="0" smtClean="0">
                <a:ln w="19050">
                  <a:solidFill>
                    <a:srgbClr val="3333FF"/>
                  </a:solidFill>
                </a:ln>
                <a:solidFill>
                  <a:schemeClr val="accent6">
                    <a:lumMod val="40000"/>
                    <a:lumOff val="60000"/>
                  </a:schemeClr>
                </a:solidFill>
                <a:latin typeface="PMingLiU-ExtB" panose="02020500000000000000" pitchFamily="18" charset="-120"/>
                <a:ea typeface="PMingLiU-ExtB" panose="02020500000000000000" pitchFamily="18" charset="-120"/>
              </a:rPr>
              <a:t>’s </a:t>
            </a:r>
            <a:r>
              <a:rPr lang="en-US" sz="8000" b="1" i="1" dirty="0" smtClean="0">
                <a:ln w="19050">
                  <a:solidFill>
                    <a:srgbClr val="3333FF"/>
                  </a:solidFill>
                </a:ln>
                <a:solidFill>
                  <a:schemeClr val="accent6">
                    <a:lumMod val="40000"/>
                    <a:lumOff val="60000"/>
                  </a:schemeClr>
                </a:solidFill>
                <a:effectLst>
                  <a:glow rad="127000">
                    <a:srgbClr val="00FF99"/>
                  </a:glow>
                </a:effectLst>
                <a:latin typeface="PMingLiU-ExtB" panose="02020500000000000000" pitchFamily="18" charset="-120"/>
                <a:ea typeface="PMingLiU-ExtB" panose="02020500000000000000" pitchFamily="18" charset="-120"/>
              </a:rPr>
              <a:t>Shabbat</a:t>
            </a:r>
            <a:r>
              <a:rPr lang="en-US" sz="9600" b="1" i="1" dirty="0" smtClean="0">
                <a:solidFill>
                  <a:schemeClr val="accent6">
                    <a:lumMod val="40000"/>
                    <a:lumOff val="60000"/>
                  </a:schemeClr>
                </a:solidFill>
                <a:effectLst>
                  <a:glow rad="127000">
                    <a:srgbClr val="00FF99"/>
                  </a:glow>
                </a:effectLst>
                <a:latin typeface="Goudy Stout" panose="0202090407030B020401" pitchFamily="18" charset="0"/>
              </a:rPr>
              <a:t/>
            </a:r>
            <a:br>
              <a:rPr lang="en-US" sz="9600" b="1" i="1" dirty="0" smtClean="0">
                <a:solidFill>
                  <a:schemeClr val="accent6">
                    <a:lumMod val="40000"/>
                    <a:lumOff val="60000"/>
                  </a:schemeClr>
                </a:solidFill>
                <a:effectLst>
                  <a:glow rad="127000">
                    <a:srgbClr val="00FF99"/>
                  </a:glow>
                </a:effectLst>
                <a:latin typeface="Goudy Stout" panose="0202090407030B020401" pitchFamily="18" charset="0"/>
              </a:rPr>
            </a:br>
            <a:r>
              <a:rPr lang="en-US" sz="4400" dirty="0" smtClean="0">
                <a:solidFill>
                  <a:srgbClr val="9933FF"/>
                </a:solidFill>
                <a:latin typeface="Maiandra GD" panose="020E0502030308020204" pitchFamily="34" charset="0"/>
              </a:rPr>
              <a:t>Matthew 28:1</a:t>
            </a:r>
            <a:endParaRPr lang="en-US" sz="4400" dirty="0">
              <a:solidFill>
                <a:srgbClr val="9933FF"/>
              </a:solidFill>
              <a:latin typeface="Maiandra GD" panose="020E0502030308020204" pitchFamily="34" charset="0"/>
            </a:endParaRPr>
          </a:p>
        </p:txBody>
      </p:sp>
      <p:pic>
        <p:nvPicPr>
          <p:cNvPr id="1026" name="Picture 2" descr="C:\Users\Rae\Desktop\Logo for Original Covenant Calendar Club of 20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70" y="221566"/>
            <a:ext cx="2346484" cy="242141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67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2000"/>
              </a:srgbClr>
            </a:gs>
            <a:gs pos="60000">
              <a:srgbClr val="9933FF">
                <a:alpha val="53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45472" y="190779"/>
            <a:ext cx="11887200" cy="6490952"/>
          </a:xfrm>
          <a:solidFill>
            <a:schemeClr val="tx1"/>
          </a:solidFill>
          <a:scene3d>
            <a:camera prst="orthographicFront"/>
            <a:lightRig rig="threePt" dir="t"/>
          </a:scene3d>
          <a:sp3d>
            <a:bevelT w="152400" h="50800" prst="softRound"/>
          </a:sp3d>
        </p:spPr>
        <p:txBody>
          <a:bodyPr>
            <a:normAutofit/>
          </a:bodyPr>
          <a:lstStyle/>
          <a:p>
            <a:endParaRPr lang="en-US" sz="800" dirty="0" smtClean="0"/>
          </a:p>
          <a:p>
            <a:r>
              <a:rPr lang="en-US" sz="2400" dirty="0" smtClean="0">
                <a:solidFill>
                  <a:schemeClr val="bg1">
                    <a:lumMod val="95000"/>
                    <a:lumOff val="5000"/>
                  </a:schemeClr>
                </a:solidFill>
                <a:latin typeface="Calibri" panose="020F0502020204030204" pitchFamily="34" charset="0"/>
              </a:rPr>
              <a:t>The </a:t>
            </a:r>
            <a:r>
              <a:rPr lang="en-US" sz="2400" b="1" u="sng" dirty="0" smtClean="0">
                <a:solidFill>
                  <a:srgbClr val="CC0099"/>
                </a:solidFill>
                <a:latin typeface="Calibri" panose="020F0502020204030204" pitchFamily="34" charset="0"/>
              </a:rPr>
              <a:t>Premier Question</a:t>
            </a:r>
            <a:r>
              <a:rPr lang="en-US" sz="2400" b="1" dirty="0" smtClean="0">
                <a:solidFill>
                  <a:srgbClr val="CC0099"/>
                </a:solidFill>
                <a:latin typeface="Calibri" panose="020F0502020204030204" pitchFamily="34" charset="0"/>
              </a:rPr>
              <a:t> </a:t>
            </a:r>
            <a:r>
              <a:rPr lang="en-US" sz="2400" dirty="0" smtClean="0">
                <a:solidFill>
                  <a:schemeClr val="bg1">
                    <a:lumMod val="95000"/>
                    <a:lumOff val="5000"/>
                  </a:schemeClr>
                </a:solidFill>
                <a:latin typeface="Calibri" panose="020F0502020204030204" pitchFamily="34" charset="0"/>
              </a:rPr>
              <a:t>now is:</a:t>
            </a:r>
          </a:p>
          <a:p>
            <a:pPr>
              <a:spcAft>
                <a:spcPts val="1800"/>
              </a:spcAft>
            </a:pPr>
            <a:r>
              <a:rPr lang="en-US" sz="24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At </a:t>
            </a:r>
            <a:r>
              <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what </a:t>
            </a:r>
            <a:r>
              <a:rPr lang="en-US" sz="2400" b="1" u="sng" dirty="0">
                <a:solidFill>
                  <a:srgbClr val="FF0000"/>
                </a:solidFill>
                <a:latin typeface="Calibri" panose="020F0502020204030204" pitchFamily="34" charset="0"/>
                <a:ea typeface="Calibri" panose="020F0502020204030204" pitchFamily="34" charset="0"/>
                <a:cs typeface="Arial" panose="020B0604020202020204" pitchFamily="34" charset="0"/>
              </a:rPr>
              <a:t>time</a:t>
            </a:r>
            <a:r>
              <a:rPr lang="en-US" sz="2400"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sz="2400" dirty="0">
                <a:solidFill>
                  <a:schemeClr val="bg1">
                    <a:lumMod val="95000"/>
                    <a:lumOff val="5000"/>
                  </a:schemeClr>
                </a:solidFill>
                <a:latin typeface="Calibri" panose="020F0502020204030204" pitchFamily="34" charset="0"/>
                <a:ea typeface="Calibri" panose="020F0502020204030204" pitchFamily="34" charset="0"/>
                <a:cs typeface="Arial" panose="020B0604020202020204" pitchFamily="34" charset="0"/>
              </a:rPr>
              <a:t>did </a:t>
            </a:r>
            <a:r>
              <a:rPr lang="en-US" sz="2400" dirty="0" err="1">
                <a:solidFill>
                  <a:schemeClr val="bg1">
                    <a:lumMod val="95000"/>
                    <a:lumOff val="5000"/>
                  </a:schemeClr>
                </a:solidFill>
                <a:latin typeface="Calibri" panose="020F0502020204030204" pitchFamily="34" charset="0"/>
                <a:ea typeface="Calibri" panose="020F0502020204030204" pitchFamily="34" charset="0"/>
                <a:cs typeface="Arial" panose="020B0604020202020204" pitchFamily="34" charset="0"/>
              </a:rPr>
              <a:t>Yoseph</a:t>
            </a:r>
            <a:r>
              <a:rPr lang="en-US" sz="2400" dirty="0">
                <a:solidFill>
                  <a:schemeClr val="bg1">
                    <a:lumMod val="95000"/>
                    <a:lumOff val="5000"/>
                  </a:schemeClr>
                </a:solidFill>
                <a:latin typeface="Calibri" panose="020F0502020204030204" pitchFamily="34" charset="0"/>
                <a:ea typeface="Calibri" panose="020F0502020204030204" pitchFamily="34" charset="0"/>
                <a:cs typeface="Arial" panose="020B0604020202020204" pitchFamily="34" charset="0"/>
              </a:rPr>
              <a:t> of </a:t>
            </a:r>
            <a:r>
              <a:rPr lang="en-US" sz="2400" dirty="0" err="1">
                <a:solidFill>
                  <a:schemeClr val="bg1">
                    <a:lumMod val="95000"/>
                    <a:lumOff val="5000"/>
                  </a:schemeClr>
                </a:solidFill>
                <a:latin typeface="Calibri" panose="020F0502020204030204" pitchFamily="34" charset="0"/>
                <a:ea typeface="Calibri" panose="020F0502020204030204" pitchFamily="34" charset="0"/>
                <a:cs typeface="Arial" panose="020B0604020202020204" pitchFamily="34" charset="0"/>
              </a:rPr>
              <a:t>Ramathayim</a:t>
            </a:r>
            <a:r>
              <a:rPr lang="en-US" sz="2400" dirty="0">
                <a:solidFill>
                  <a:schemeClr val="bg1">
                    <a:lumMod val="95000"/>
                    <a:lumOff val="5000"/>
                  </a:schemeClr>
                </a:solidFill>
                <a:latin typeface="Calibri" panose="020F0502020204030204" pitchFamily="34" charset="0"/>
                <a:ea typeface="Calibri" panose="020F0502020204030204" pitchFamily="34" charset="0"/>
                <a:cs typeface="Arial" panose="020B0604020202020204" pitchFamily="34" charset="0"/>
              </a:rPr>
              <a:t> ask </a:t>
            </a:r>
            <a:r>
              <a:rPr lang="en-US" sz="2400" dirty="0" smtClean="0">
                <a:solidFill>
                  <a:schemeClr val="bg1">
                    <a:lumMod val="95000"/>
                    <a:lumOff val="5000"/>
                  </a:schemeClr>
                </a:solidFill>
                <a:latin typeface="Calibri" panose="020F0502020204030204" pitchFamily="34" charset="0"/>
                <a:ea typeface="Calibri" panose="020F0502020204030204" pitchFamily="34" charset="0"/>
                <a:cs typeface="Arial" panose="020B0604020202020204" pitchFamily="34" charset="0"/>
              </a:rPr>
              <a:t>for Pilate’s approval </a:t>
            </a:r>
            <a:r>
              <a:rPr lang="en-US" sz="2400" dirty="0">
                <a:solidFill>
                  <a:schemeClr val="bg1">
                    <a:lumMod val="95000"/>
                    <a:lumOff val="5000"/>
                  </a:schemeClr>
                </a:solidFill>
                <a:latin typeface="Calibri" panose="020F0502020204030204" pitchFamily="34" charset="0"/>
                <a:ea typeface="Calibri" panose="020F0502020204030204" pitchFamily="34" charset="0"/>
                <a:cs typeface="Arial" panose="020B0604020202020204" pitchFamily="34" charset="0"/>
              </a:rPr>
              <a:t>to receive the </a:t>
            </a:r>
            <a:r>
              <a:rPr lang="en-US" sz="2400" dirty="0" smtClean="0">
                <a:solidFill>
                  <a:schemeClr val="bg1">
                    <a:lumMod val="95000"/>
                    <a:lumOff val="5000"/>
                  </a:schemeClr>
                </a:solidFill>
                <a:latin typeface="Calibri" panose="020F0502020204030204" pitchFamily="34" charset="0"/>
                <a:ea typeface="Calibri" panose="020F0502020204030204" pitchFamily="34" charset="0"/>
                <a:cs typeface="Arial" panose="020B0604020202020204" pitchFamily="34" charset="0"/>
              </a:rPr>
              <a:t>lifeless Body </a:t>
            </a:r>
            <a:r>
              <a:rPr lang="en-US" sz="2400" dirty="0">
                <a:solidFill>
                  <a:schemeClr val="bg1">
                    <a:lumMod val="95000"/>
                    <a:lumOff val="5000"/>
                  </a:schemeClr>
                </a:solidFill>
                <a:latin typeface="Calibri" panose="020F0502020204030204" pitchFamily="34" charset="0"/>
                <a:ea typeface="Calibri" panose="020F0502020204030204" pitchFamily="34" charset="0"/>
                <a:cs typeface="Arial" panose="020B0604020202020204" pitchFamily="34" charset="0"/>
              </a:rPr>
              <a:t>of </a:t>
            </a:r>
            <a:r>
              <a:rPr lang="en-US" sz="2400" dirty="0" smtClean="0">
                <a:solidFill>
                  <a:srgbClr val="0000CC"/>
                </a:solidFill>
                <a:latin typeface="Calibri" panose="020F0502020204030204" pitchFamily="34" charset="0"/>
                <a:ea typeface="Calibri" panose="020F0502020204030204" pitchFamily="34" charset="0"/>
                <a:cs typeface="Arial" panose="020B0604020202020204" pitchFamily="34" charset="0"/>
              </a:rPr>
              <a:t>Yahusha</a:t>
            </a:r>
            <a:r>
              <a:rPr lang="en-US" sz="2400" dirty="0" smtClean="0">
                <a:solidFill>
                  <a:schemeClr val="bg1">
                    <a:lumMod val="95000"/>
                    <a:lumOff val="5000"/>
                  </a:schemeClr>
                </a:solidFill>
                <a:latin typeface="Calibri" panose="020F0502020204030204" pitchFamily="34" charset="0"/>
                <a:ea typeface="Calibri" panose="020F0502020204030204" pitchFamily="34" charset="0"/>
                <a:cs typeface="Arial" panose="020B0604020202020204" pitchFamily="34" charset="0"/>
              </a:rPr>
              <a:t> for burial?				We will look at </a:t>
            </a:r>
            <a:r>
              <a:rPr lang="en-US" sz="2400" dirty="0" smtClean="0">
                <a:solidFill>
                  <a:srgbClr val="00B050"/>
                </a:solidFill>
                <a:latin typeface="Calibri" panose="020F0502020204030204" pitchFamily="34" charset="0"/>
                <a:ea typeface="Calibri" panose="020F0502020204030204" pitchFamily="34" charset="0"/>
                <a:cs typeface="Arial" panose="020B0604020202020204" pitchFamily="34" charset="0"/>
              </a:rPr>
              <a:t>Matthew</a:t>
            </a:r>
            <a:r>
              <a:rPr lang="en-US" sz="2400" dirty="0" smtClean="0">
                <a:solidFill>
                  <a:schemeClr val="bg1">
                    <a:lumMod val="95000"/>
                    <a:lumOff val="5000"/>
                  </a:schemeClr>
                </a:solidFill>
                <a:latin typeface="Calibri" panose="020F0502020204030204" pitchFamily="34" charset="0"/>
                <a:ea typeface="Calibri" panose="020F0502020204030204" pitchFamily="34" charset="0"/>
                <a:cs typeface="Arial" panose="020B0604020202020204" pitchFamily="34" charset="0"/>
              </a:rPr>
              <a:t> again and work through.</a:t>
            </a:r>
          </a:p>
          <a:p>
            <a:pPr marL="1828800" indent="-1828800">
              <a:spcBef>
                <a:spcPts val="0"/>
              </a:spcBef>
              <a:spcAft>
                <a:spcPts val="1200"/>
              </a:spcAft>
            </a:pPr>
            <a:r>
              <a:rPr lang="en-US" sz="2400" i="1" dirty="0" smtClean="0">
                <a:solidFill>
                  <a:schemeClr val="accent1">
                    <a:lumMod val="60000"/>
                    <a:lumOff val="40000"/>
                  </a:schemeClr>
                </a:solidFill>
                <a:latin typeface="Georgia" panose="02040502050405020303" pitchFamily="18" charset="0"/>
                <a:ea typeface="Calibri" panose="020F0502020204030204" pitchFamily="34" charset="0"/>
                <a:cs typeface="Arial" panose="020B0604020202020204" pitchFamily="34" charset="0"/>
              </a:rPr>
              <a:t>Matt 27:57</a:t>
            </a:r>
            <a:r>
              <a:rPr lang="en-US" sz="2400" dirty="0">
                <a:latin typeface="TITUS Cyberbit Basic" panose="02020603050405020304" pitchFamily="18" charset="0"/>
                <a:ea typeface="Calibri" panose="020F0502020204030204" pitchFamily="34" charset="0"/>
                <a:cs typeface="Arial" panose="020B0604020202020204" pitchFamily="34" charset="0"/>
              </a:rPr>
              <a:t>	</a:t>
            </a:r>
            <a:r>
              <a:rPr lang="en-US" sz="2400" dirty="0" smtClean="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And </a:t>
            </a:r>
            <a:r>
              <a:rPr lang="en-US" sz="2400" b="1" dirty="0">
                <a:solidFill>
                  <a:srgbClr val="CC0099"/>
                </a:solidFill>
                <a:latin typeface="Georgia" panose="02040502050405020303" pitchFamily="18" charset="0"/>
                <a:ea typeface="TITUS Cyberbit Basic" panose="02020603050405020304" pitchFamily="18" charset="0"/>
                <a:cs typeface="TITUS Cyberbit Basic" panose="02020603050405020304" pitchFamily="18" charset="0"/>
              </a:rPr>
              <a:t>when </a:t>
            </a:r>
            <a:r>
              <a:rPr lang="en-US" sz="2400" b="1" u="sng" dirty="0">
                <a:solidFill>
                  <a:srgbClr val="CC0099"/>
                </a:solidFill>
                <a:effectLst>
                  <a:glow rad="76200">
                    <a:srgbClr val="00FF99"/>
                  </a:glow>
                </a:effectLst>
                <a:latin typeface="Georgia" panose="02040502050405020303" pitchFamily="18" charset="0"/>
                <a:ea typeface="TITUS Cyberbit Basic" panose="02020603050405020304" pitchFamily="18" charset="0"/>
                <a:cs typeface="TITUS Cyberbit Basic" panose="02020603050405020304" pitchFamily="18" charset="0"/>
              </a:rPr>
              <a:t>evenin</a:t>
            </a:r>
            <a:r>
              <a:rPr lang="en-US" sz="2400" b="1" dirty="0">
                <a:solidFill>
                  <a:srgbClr val="CC0099"/>
                </a:solidFill>
                <a:effectLst>
                  <a:glow rad="76200">
                    <a:srgbClr val="00FF99"/>
                  </a:glow>
                </a:effectLst>
                <a:latin typeface="Georgia" panose="02040502050405020303" pitchFamily="18" charset="0"/>
                <a:ea typeface="TITUS Cyberbit Basic" panose="02020603050405020304" pitchFamily="18" charset="0"/>
                <a:cs typeface="TITUS Cyberbit Basic" panose="02020603050405020304" pitchFamily="18" charset="0"/>
              </a:rPr>
              <a:t>g</a:t>
            </a:r>
            <a:r>
              <a:rPr lang="en-US" sz="2400" b="1" dirty="0">
                <a:solidFill>
                  <a:srgbClr val="CC0099"/>
                </a:solidFill>
                <a:latin typeface="Georgia" panose="02040502050405020303" pitchFamily="18" charset="0"/>
                <a:ea typeface="TITUS Cyberbit Basic" panose="02020603050405020304" pitchFamily="18" charset="0"/>
                <a:cs typeface="TITUS Cyberbit Basic" panose="02020603050405020304" pitchFamily="18" charset="0"/>
              </a:rPr>
              <a:t> came, </a:t>
            </a:r>
            <a:r>
              <a:rPr lang="en-US" sz="2400" dirty="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there came a rich man from </a:t>
            </a:r>
            <a:r>
              <a:rPr lang="en-US" sz="2400" dirty="0" err="1" smtClean="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Ramathayim</a:t>
            </a:r>
            <a:r>
              <a:rPr lang="en-US" sz="2400" dirty="0" smtClean="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 named </a:t>
            </a:r>
            <a:r>
              <a:rPr lang="en-US" sz="2400" dirty="0" err="1">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Yosĕph</a:t>
            </a:r>
            <a:r>
              <a:rPr lang="en-US" sz="2400" dirty="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 who himself had also become a taught one of </a:t>
            </a:r>
            <a:r>
              <a:rPr lang="he-IL" sz="2400" dirty="0" smtClean="0">
                <a:solidFill>
                  <a:srgbClr val="0000CC"/>
                </a:solidFill>
                <a:latin typeface="Georgia" panose="02040502050405020303" pitchFamily="18" charset="0"/>
                <a:ea typeface="TITUS Cyberbit Basic" panose="02020603050405020304" pitchFamily="18" charset="0"/>
                <a:cs typeface="SBL Hebrew"/>
              </a:rPr>
              <a:t>יהושע</a:t>
            </a:r>
            <a:r>
              <a:rPr lang="en-US" sz="2400" dirty="0" smtClean="0">
                <a:solidFill>
                  <a:srgbClr val="0000CC"/>
                </a:solidFill>
                <a:latin typeface="Georgia" panose="02040502050405020303" pitchFamily="18" charset="0"/>
                <a:ea typeface="TITUS Cyberbit Basic" panose="02020603050405020304" pitchFamily="18" charset="0"/>
                <a:cs typeface="TITUS Cyberbit Basic" panose="02020603050405020304" pitchFamily="18" charset="0"/>
              </a:rPr>
              <a:t> [Yahusha</a:t>
            </a:r>
            <a:r>
              <a:rPr lang="en-US" sz="2400" dirty="0">
                <a:solidFill>
                  <a:srgbClr val="0000CC"/>
                </a:solidFill>
                <a:latin typeface="Georgia" panose="02040502050405020303" pitchFamily="18" charset="0"/>
                <a:ea typeface="TITUS Cyberbit Basic" panose="02020603050405020304" pitchFamily="18" charset="0"/>
                <a:cs typeface="TITUS Cyberbit Basic" panose="02020603050405020304" pitchFamily="18" charset="0"/>
              </a:rPr>
              <a:t>].</a:t>
            </a:r>
            <a:r>
              <a:rPr lang="en-US" sz="2400" dirty="0">
                <a:solidFill>
                  <a:srgbClr val="E36C0A"/>
                </a:solidFill>
                <a:latin typeface="TITUS Cyberbit Basic" panose="02020603050405020304" pitchFamily="18"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1828800" marR="0" indent="-1828800">
              <a:lnSpc>
                <a:spcPct val="100000"/>
              </a:lnSpc>
              <a:spcBef>
                <a:spcPts val="0"/>
              </a:spcBef>
              <a:spcAft>
                <a:spcPts val="1000"/>
              </a:spcAft>
            </a:pPr>
            <a:r>
              <a:rPr lang="en-US" sz="2400" i="1" dirty="0" smtClean="0">
                <a:solidFill>
                  <a:schemeClr val="accent1">
                    <a:lumMod val="60000"/>
                    <a:lumOff val="40000"/>
                  </a:schemeClr>
                </a:solidFill>
                <a:latin typeface="Georgia" panose="02040502050405020303" pitchFamily="18" charset="0"/>
                <a:ea typeface="Calibri" panose="020F0502020204030204" pitchFamily="34" charset="0"/>
                <a:cs typeface="Arial" panose="020B0604020202020204" pitchFamily="34" charset="0"/>
              </a:rPr>
              <a:t>Matt </a:t>
            </a:r>
            <a:r>
              <a:rPr lang="en-US" sz="2400" i="1" dirty="0">
                <a:solidFill>
                  <a:schemeClr val="accent1">
                    <a:lumMod val="60000"/>
                    <a:lumOff val="40000"/>
                  </a:schemeClr>
                </a:solidFill>
                <a:latin typeface="Georgia" panose="02040502050405020303" pitchFamily="18" charset="0"/>
                <a:ea typeface="Calibri" panose="020F0502020204030204" pitchFamily="34" charset="0"/>
                <a:cs typeface="Arial" panose="020B0604020202020204" pitchFamily="34" charset="0"/>
              </a:rPr>
              <a:t>27:58</a:t>
            </a:r>
            <a:r>
              <a:rPr lang="en-US" sz="2400" dirty="0">
                <a:latin typeface="TITUS Cyberbit Basic" panose="02020603050405020304" pitchFamily="18" charset="0"/>
                <a:ea typeface="Calibri" panose="020F0502020204030204" pitchFamily="34" charset="0"/>
                <a:cs typeface="Arial" panose="020B0604020202020204" pitchFamily="34" charset="0"/>
              </a:rPr>
              <a:t>	</a:t>
            </a:r>
            <a:r>
              <a:rPr lang="en-US" sz="2400" dirty="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He went to Pilate and asked for the b</a:t>
            </a:r>
            <a:r>
              <a:rPr lang="en-US" sz="2400" dirty="0" smtClean="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ody </a:t>
            </a:r>
            <a:r>
              <a:rPr lang="en-US" sz="2400" dirty="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of </a:t>
            </a:r>
            <a:r>
              <a:rPr lang="he-IL" sz="2400" dirty="0">
                <a:solidFill>
                  <a:srgbClr val="0000CC"/>
                </a:solidFill>
                <a:latin typeface="Georgia" panose="02040502050405020303" pitchFamily="18" charset="0"/>
                <a:ea typeface="TITUS Cyberbit Basic" panose="02020603050405020304" pitchFamily="18" charset="0"/>
                <a:cs typeface="SBL Hebrew"/>
              </a:rPr>
              <a:t>יהושע</a:t>
            </a:r>
            <a:r>
              <a:rPr lang="en-US" sz="2400" dirty="0">
                <a:solidFill>
                  <a:srgbClr val="0000CC"/>
                </a:solidFill>
                <a:latin typeface="Georgia" panose="02040502050405020303" pitchFamily="18" charset="0"/>
                <a:ea typeface="TITUS Cyberbit Basic" panose="02020603050405020304" pitchFamily="18" charset="0"/>
                <a:cs typeface="TITUS Cyberbit Basic" panose="02020603050405020304" pitchFamily="18" charset="0"/>
              </a:rPr>
              <a:t> [</a:t>
            </a:r>
            <a:r>
              <a:rPr lang="en-US" sz="2400" dirty="0" smtClean="0">
                <a:solidFill>
                  <a:srgbClr val="0000CC"/>
                </a:solidFill>
                <a:latin typeface="Georgia" panose="02040502050405020303" pitchFamily="18" charset="0"/>
                <a:ea typeface="TITUS Cyberbit Basic" panose="02020603050405020304" pitchFamily="18" charset="0"/>
                <a:cs typeface="TITUS Cyberbit Basic" panose="02020603050405020304" pitchFamily="18" charset="0"/>
              </a:rPr>
              <a:t>Yahusha</a:t>
            </a:r>
            <a:r>
              <a:rPr lang="en-US" sz="2400" dirty="0">
                <a:solidFill>
                  <a:srgbClr val="0000CC"/>
                </a:solidFill>
                <a:latin typeface="Georgia" panose="02040502050405020303" pitchFamily="18" charset="0"/>
                <a:ea typeface="TITUS Cyberbit Basic" panose="02020603050405020304" pitchFamily="18" charset="0"/>
                <a:cs typeface="TITUS Cyberbit Basic" panose="02020603050405020304" pitchFamily="18" charset="0"/>
              </a:rPr>
              <a:t>].</a:t>
            </a:r>
            <a:r>
              <a:rPr lang="en-US" sz="2400" dirty="0">
                <a:solidFill>
                  <a:srgbClr val="E36C0A"/>
                </a:solidFill>
                <a:latin typeface="Georgia" panose="02040502050405020303" pitchFamily="18" charset="0"/>
                <a:ea typeface="TITUS Cyberbit Basic" panose="02020603050405020304" pitchFamily="18" charset="0"/>
                <a:cs typeface="TITUS Cyberbit Basic" panose="02020603050405020304" pitchFamily="18" charset="0"/>
              </a:rPr>
              <a:t>  </a:t>
            </a:r>
            <a:r>
              <a:rPr lang="en-US" sz="2400" dirty="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Then </a:t>
            </a:r>
            <a:r>
              <a:rPr lang="en-US" sz="2400" dirty="0" smtClean="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Pilate </a:t>
            </a:r>
            <a:r>
              <a:rPr lang="en-US" sz="2400" dirty="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commanded the </a:t>
            </a:r>
            <a:r>
              <a:rPr lang="en-US" sz="2400" dirty="0" smtClean="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body </a:t>
            </a:r>
            <a:r>
              <a:rPr lang="en-US" sz="2400" dirty="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to be given</a:t>
            </a:r>
            <a:r>
              <a:rPr lang="en-US" sz="2400" dirty="0" smtClean="0">
                <a:solidFill>
                  <a:srgbClr val="008080"/>
                </a:solidFill>
                <a:latin typeface="Georgia" panose="02040502050405020303" pitchFamily="18" charset="0"/>
                <a:ea typeface="TITUS Cyberbit Basic" panose="02020603050405020304" pitchFamily="18" charset="0"/>
                <a:cs typeface="TITUS Cyberbit Basic" panose="02020603050405020304" pitchFamily="18" charset="0"/>
              </a:rPr>
              <a:t>.</a:t>
            </a:r>
            <a:endParaRPr lang="en-US" sz="1400" dirty="0">
              <a:solidFill>
                <a:srgbClr val="008080"/>
              </a:solidFill>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0"/>
              </a:spcBef>
              <a:spcAft>
                <a:spcPts val="1000"/>
              </a:spcAft>
            </a:pPr>
            <a:r>
              <a:rPr lang="en-US" sz="2400" dirty="0">
                <a:solidFill>
                  <a:schemeClr val="bg1">
                    <a:lumMod val="95000"/>
                    <a:lumOff val="5000"/>
                  </a:schemeClr>
                </a:solidFill>
                <a:latin typeface="Calibri" panose="020F0502020204030204" pitchFamily="34" charset="0"/>
              </a:rPr>
              <a:t>Note that the </a:t>
            </a:r>
            <a:r>
              <a:rPr lang="en-US" sz="2400" u="sng" dirty="0">
                <a:solidFill>
                  <a:schemeClr val="bg1">
                    <a:lumMod val="95000"/>
                    <a:lumOff val="5000"/>
                  </a:schemeClr>
                </a:solidFill>
                <a:latin typeface="Calibri" panose="020F0502020204030204" pitchFamily="34" charset="0"/>
              </a:rPr>
              <a:t>Hebrew edition</a:t>
            </a:r>
            <a:r>
              <a:rPr lang="en-US" sz="2400" dirty="0">
                <a:solidFill>
                  <a:schemeClr val="bg1">
                    <a:lumMod val="95000"/>
                    <a:lumOff val="5000"/>
                  </a:schemeClr>
                </a:solidFill>
                <a:latin typeface="Calibri" panose="020F0502020204030204" pitchFamily="34" charset="0"/>
              </a:rPr>
              <a:t> of </a:t>
            </a:r>
            <a:r>
              <a:rPr lang="en-US" sz="2400" dirty="0">
                <a:solidFill>
                  <a:srgbClr val="00B050"/>
                </a:solidFill>
                <a:latin typeface="Calibri" panose="020F0502020204030204" pitchFamily="34" charset="0"/>
              </a:rPr>
              <a:t>Matthew 27:57 </a:t>
            </a:r>
            <a:r>
              <a:rPr lang="en-US" sz="2400" b="1" i="1" u="sng" dirty="0">
                <a:solidFill>
                  <a:srgbClr val="9933FF"/>
                </a:solidFill>
                <a:latin typeface="Calibri" panose="020F0502020204030204" pitchFamily="34" charset="0"/>
              </a:rPr>
              <a:t>also declares</a:t>
            </a:r>
            <a:r>
              <a:rPr lang="en-US" sz="2400" b="1" i="1" dirty="0">
                <a:solidFill>
                  <a:srgbClr val="9933FF"/>
                </a:solidFill>
                <a:latin typeface="Calibri" panose="020F0502020204030204" pitchFamily="34" charset="0"/>
              </a:rPr>
              <a:t> </a:t>
            </a:r>
            <a:r>
              <a:rPr lang="en-US" sz="2400" b="1" i="1" u="sng" dirty="0">
                <a:solidFill>
                  <a:srgbClr val="CC0099"/>
                </a:solidFill>
                <a:latin typeface="Calibri" panose="020F0502020204030204" pitchFamily="34" charset="0"/>
              </a:rPr>
              <a:t>it was evenin</a:t>
            </a:r>
            <a:r>
              <a:rPr lang="en-US" sz="2400" b="1" i="1" dirty="0">
                <a:solidFill>
                  <a:srgbClr val="CC0099"/>
                </a:solidFill>
                <a:latin typeface="Calibri" panose="020F0502020204030204" pitchFamily="34" charset="0"/>
              </a:rPr>
              <a:t>g </a:t>
            </a:r>
            <a:r>
              <a:rPr lang="en-US" sz="2400" dirty="0" smtClean="0">
                <a:solidFill>
                  <a:schemeClr val="accent2">
                    <a:lumMod val="50000"/>
                  </a:schemeClr>
                </a:solidFill>
                <a:latin typeface="Calibri" panose="020F0502020204030204" pitchFamily="34" charset="0"/>
              </a:rPr>
              <a:t>(</a:t>
            </a:r>
            <a:r>
              <a:rPr lang="en-US" sz="2400" dirty="0" smtClean="0">
                <a:solidFill>
                  <a:schemeClr val="accent2">
                    <a:lumMod val="50000"/>
                  </a:schemeClr>
                </a:solidFill>
                <a:latin typeface="Calibri"/>
                <a:ea typeface="Calibri"/>
                <a:cs typeface="Arial"/>
              </a:rPr>
              <a:t>ereb</a:t>
            </a:r>
            <a:r>
              <a:rPr lang="en-US" sz="2400" baseline="30000" dirty="0" smtClean="0">
                <a:solidFill>
                  <a:schemeClr val="accent5">
                    <a:lumMod val="75000"/>
                  </a:schemeClr>
                </a:solidFill>
                <a:latin typeface="Calibri"/>
                <a:ea typeface="Calibri"/>
                <a:cs typeface="Arial"/>
              </a:rPr>
              <a:t>H6154</a:t>
            </a:r>
            <a:r>
              <a:rPr lang="en-US" sz="2400" dirty="0" smtClean="0">
                <a:solidFill>
                  <a:schemeClr val="accent2">
                    <a:lumMod val="50000"/>
                  </a:schemeClr>
                </a:solidFill>
                <a:latin typeface="Calibri" panose="020F0502020204030204" pitchFamily="34" charset="0"/>
              </a:rPr>
              <a:t>) </a:t>
            </a:r>
            <a:r>
              <a:rPr lang="en-US" sz="2400" dirty="0" smtClean="0">
                <a:solidFill>
                  <a:schemeClr val="bg1">
                    <a:lumMod val="95000"/>
                    <a:lumOff val="5000"/>
                  </a:schemeClr>
                </a:solidFill>
                <a:latin typeface="Calibri" panose="020F0502020204030204" pitchFamily="34" charset="0"/>
              </a:rPr>
              <a:t>when </a:t>
            </a:r>
            <a:r>
              <a:rPr lang="en-US" sz="2400" dirty="0" err="1">
                <a:solidFill>
                  <a:schemeClr val="bg1">
                    <a:lumMod val="95000"/>
                    <a:lumOff val="5000"/>
                  </a:schemeClr>
                </a:solidFill>
                <a:latin typeface="Calibri" panose="020F0502020204030204" pitchFamily="34" charset="0"/>
              </a:rPr>
              <a:t>Yoseph</a:t>
            </a:r>
            <a:r>
              <a:rPr lang="en-US" sz="2400" dirty="0">
                <a:solidFill>
                  <a:schemeClr val="bg1">
                    <a:lumMod val="95000"/>
                    <a:lumOff val="5000"/>
                  </a:schemeClr>
                </a:solidFill>
                <a:latin typeface="Calibri" panose="020F0502020204030204" pitchFamily="34" charset="0"/>
              </a:rPr>
              <a:t> asked for the </a:t>
            </a:r>
            <a:r>
              <a:rPr lang="en-US" sz="2400" dirty="0" smtClean="0">
                <a:solidFill>
                  <a:schemeClr val="bg1">
                    <a:lumMod val="95000"/>
                    <a:lumOff val="5000"/>
                  </a:schemeClr>
                </a:solidFill>
                <a:latin typeface="Calibri" panose="020F0502020204030204" pitchFamily="34" charset="0"/>
              </a:rPr>
              <a:t>Body </a:t>
            </a:r>
            <a:r>
              <a:rPr lang="en-US" sz="2400" dirty="0">
                <a:solidFill>
                  <a:schemeClr val="bg1">
                    <a:lumMod val="95000"/>
                    <a:lumOff val="5000"/>
                  </a:schemeClr>
                </a:solidFill>
                <a:latin typeface="Calibri" panose="020F0502020204030204" pitchFamily="34" charset="0"/>
              </a:rPr>
              <a:t>of </a:t>
            </a:r>
            <a:r>
              <a:rPr lang="en-US" sz="2400" b="1" dirty="0" smtClean="0">
                <a:solidFill>
                  <a:srgbClr val="0000CC"/>
                </a:solidFill>
                <a:latin typeface="Calibri" panose="020F0502020204030204" pitchFamily="34" charset="0"/>
              </a:rPr>
              <a:t>Yahusha</a:t>
            </a:r>
            <a:r>
              <a:rPr lang="en-US" sz="2400" b="1" dirty="0">
                <a:solidFill>
                  <a:srgbClr val="0000CC"/>
                </a:solidFill>
                <a:latin typeface="Calibri" panose="020F0502020204030204" pitchFamily="34" charset="0"/>
              </a:rPr>
              <a:t>. </a:t>
            </a:r>
            <a:endParaRPr lang="en-US" sz="2400" b="1" dirty="0">
              <a:solidFill>
                <a:schemeClr val="bg1">
                  <a:lumMod val="95000"/>
                  <a:lumOff val="5000"/>
                </a:schemeClr>
              </a:solidFill>
              <a:latin typeface="Calibri" panose="020F0502020204030204" pitchFamily="34" charset="0"/>
            </a:endParaRPr>
          </a:p>
          <a:p>
            <a:pPr>
              <a:lnSpc>
                <a:spcPct val="100000"/>
              </a:lnSpc>
              <a:spcBef>
                <a:spcPts val="0"/>
              </a:spcBef>
              <a:spcAft>
                <a:spcPts val="1000"/>
              </a:spcAft>
            </a:pPr>
            <a:r>
              <a:rPr lang="en-US" sz="2400" dirty="0" smtClean="0">
                <a:solidFill>
                  <a:srgbClr val="C00000"/>
                </a:solidFill>
                <a:latin typeface="Calibri" panose="020F0502020204030204" pitchFamily="34" charset="0"/>
              </a:rPr>
              <a:t>Remember, Pilate </a:t>
            </a:r>
            <a:r>
              <a:rPr lang="en-US" sz="2400" dirty="0">
                <a:solidFill>
                  <a:srgbClr val="C00000"/>
                </a:solidFill>
                <a:latin typeface="Calibri" panose="020F0502020204030204" pitchFamily="34" charset="0"/>
              </a:rPr>
              <a:t>still had to get physical confirmation that indeed </a:t>
            </a:r>
            <a:r>
              <a:rPr lang="en-US" sz="2400" b="1" dirty="0" smtClean="0">
                <a:solidFill>
                  <a:srgbClr val="0000CC"/>
                </a:solidFill>
                <a:latin typeface="Calibri" panose="020F0502020204030204" pitchFamily="34" charset="0"/>
              </a:rPr>
              <a:t>Yahusha</a:t>
            </a:r>
            <a:r>
              <a:rPr lang="en-US" sz="2400" dirty="0" smtClean="0">
                <a:solidFill>
                  <a:schemeClr val="bg1">
                    <a:lumMod val="95000"/>
                    <a:lumOff val="5000"/>
                  </a:schemeClr>
                </a:solidFill>
                <a:latin typeface="Calibri" panose="020F0502020204030204" pitchFamily="34" charset="0"/>
              </a:rPr>
              <a:t> </a:t>
            </a:r>
            <a:r>
              <a:rPr lang="en-US" sz="2400" dirty="0">
                <a:solidFill>
                  <a:srgbClr val="C00000"/>
                </a:solidFill>
                <a:latin typeface="Calibri" panose="020F0502020204030204" pitchFamily="34" charset="0"/>
              </a:rPr>
              <a:t>had </a:t>
            </a:r>
            <a:r>
              <a:rPr lang="en-US" sz="2400" b="1" u="sng" dirty="0" smtClean="0">
                <a:solidFill>
                  <a:srgbClr val="C00000"/>
                </a:solidFill>
                <a:latin typeface="Calibri" panose="020F0502020204030204" pitchFamily="34" charset="0"/>
              </a:rPr>
              <a:t>alread</a:t>
            </a:r>
            <a:r>
              <a:rPr lang="en-US" sz="2400" b="1" dirty="0" smtClean="0">
                <a:solidFill>
                  <a:srgbClr val="C00000"/>
                </a:solidFill>
                <a:latin typeface="Calibri" panose="020F0502020204030204" pitchFamily="34" charset="0"/>
              </a:rPr>
              <a:t>y</a:t>
            </a:r>
            <a:r>
              <a:rPr lang="en-US" sz="2400" b="1" u="sng" dirty="0" smtClean="0">
                <a:solidFill>
                  <a:srgbClr val="C00000"/>
                </a:solidFill>
                <a:latin typeface="Calibri" panose="020F0502020204030204" pitchFamily="34" charset="0"/>
              </a:rPr>
              <a:t> died</a:t>
            </a:r>
            <a:r>
              <a:rPr lang="en-US" sz="2400" b="1" dirty="0">
                <a:solidFill>
                  <a:srgbClr val="C00000"/>
                </a:solidFill>
                <a:latin typeface="Calibri" panose="020F0502020204030204" pitchFamily="34" charset="0"/>
              </a:rPr>
              <a:t>.</a:t>
            </a:r>
            <a:r>
              <a:rPr lang="en-US" sz="2400" b="1" u="sng" dirty="0">
                <a:solidFill>
                  <a:srgbClr val="C00000"/>
                </a:solidFill>
                <a:latin typeface="Calibri" panose="020F0502020204030204" pitchFamily="34" charset="0"/>
              </a:rPr>
              <a:t> </a:t>
            </a:r>
            <a:endParaRPr lang="en-US" sz="2400" b="1" u="sng" dirty="0" smtClean="0">
              <a:solidFill>
                <a:srgbClr val="C00000"/>
              </a:solidFill>
              <a:latin typeface="Calibri" panose="020F0502020204030204" pitchFamily="34" charset="0"/>
            </a:endParaRPr>
          </a:p>
          <a:p>
            <a:pPr>
              <a:lnSpc>
                <a:spcPct val="100000"/>
              </a:lnSpc>
              <a:spcBef>
                <a:spcPts val="0"/>
              </a:spcBef>
              <a:spcAft>
                <a:spcPts val="1000"/>
              </a:spcAft>
            </a:pPr>
            <a:r>
              <a:rPr lang="en-US" sz="2400" dirty="0" smtClean="0">
                <a:solidFill>
                  <a:schemeClr val="bg1">
                    <a:lumMod val="95000"/>
                    <a:lumOff val="5000"/>
                  </a:schemeClr>
                </a:solidFill>
                <a:latin typeface="Calibri" panose="020F0502020204030204" pitchFamily="34" charset="0"/>
              </a:rPr>
              <a:t>Hence </a:t>
            </a:r>
            <a:r>
              <a:rPr lang="en-US" sz="2400" dirty="0">
                <a:solidFill>
                  <a:schemeClr val="bg1">
                    <a:lumMod val="95000"/>
                    <a:lumOff val="5000"/>
                  </a:schemeClr>
                </a:solidFill>
                <a:latin typeface="Calibri" panose="020F0502020204030204" pitchFamily="34" charset="0"/>
              </a:rPr>
              <a:t>he sent a soldier to ascertain this information.  </a:t>
            </a:r>
            <a:r>
              <a:rPr lang="en-US" sz="2400" u="sng" dirty="0">
                <a:solidFill>
                  <a:schemeClr val="bg1">
                    <a:lumMod val="95000"/>
                    <a:lumOff val="5000"/>
                  </a:schemeClr>
                </a:solidFill>
                <a:latin typeface="Calibri" panose="020F0502020204030204" pitchFamily="34" charset="0"/>
              </a:rPr>
              <a:t>This </a:t>
            </a:r>
            <a:r>
              <a:rPr lang="en-US" sz="2400" u="sng" dirty="0" smtClean="0">
                <a:solidFill>
                  <a:schemeClr val="bg1">
                    <a:lumMod val="95000"/>
                    <a:lumOff val="5000"/>
                  </a:schemeClr>
                </a:solidFill>
                <a:latin typeface="Calibri" panose="020F0502020204030204" pitchFamily="34" charset="0"/>
              </a:rPr>
              <a:t>re</a:t>
            </a:r>
            <a:r>
              <a:rPr lang="en-US" sz="2400" dirty="0" smtClean="0">
                <a:solidFill>
                  <a:schemeClr val="bg1">
                    <a:lumMod val="95000"/>
                    <a:lumOff val="5000"/>
                  </a:schemeClr>
                </a:solidFill>
                <a:latin typeface="Calibri" panose="020F0502020204030204" pitchFamily="34" charset="0"/>
              </a:rPr>
              <a:t>q</a:t>
            </a:r>
            <a:r>
              <a:rPr lang="en-US" sz="2400" u="sng" dirty="0" smtClean="0">
                <a:solidFill>
                  <a:schemeClr val="bg1">
                    <a:lumMod val="95000"/>
                    <a:lumOff val="5000"/>
                  </a:schemeClr>
                </a:solidFill>
                <a:latin typeface="Calibri" panose="020F0502020204030204" pitchFamily="34" charset="0"/>
              </a:rPr>
              <a:t>uest for confirmation of death occurred</a:t>
            </a:r>
            <a:r>
              <a:rPr lang="en-US" sz="2400" dirty="0" smtClean="0">
                <a:solidFill>
                  <a:schemeClr val="bg1">
                    <a:lumMod val="95000"/>
                    <a:lumOff val="5000"/>
                  </a:schemeClr>
                </a:solidFill>
                <a:latin typeface="Calibri" panose="020F0502020204030204" pitchFamily="34" charset="0"/>
              </a:rPr>
              <a:t> </a:t>
            </a:r>
            <a:r>
              <a:rPr lang="en-US" sz="2400" b="1" i="1" u="sng" dirty="0">
                <a:solidFill>
                  <a:srgbClr val="FF0000"/>
                </a:solidFill>
                <a:latin typeface="Calibri" panose="020F0502020204030204" pitchFamily="34" charset="0"/>
              </a:rPr>
              <a:t>a</a:t>
            </a:r>
            <a:r>
              <a:rPr lang="en-US" sz="2400" b="1" i="1" dirty="0">
                <a:solidFill>
                  <a:srgbClr val="FF0000"/>
                </a:solidFill>
                <a:latin typeface="Calibri" panose="020F0502020204030204" pitchFamily="34" charset="0"/>
              </a:rPr>
              <a:t>f</a:t>
            </a:r>
            <a:r>
              <a:rPr lang="en-US" sz="2400" b="1" i="1" u="sng" dirty="0">
                <a:solidFill>
                  <a:srgbClr val="FF0000"/>
                </a:solidFill>
                <a:latin typeface="Calibri" panose="020F0502020204030204" pitchFamily="34" charset="0"/>
              </a:rPr>
              <a:t>ter the </a:t>
            </a:r>
            <a:r>
              <a:rPr lang="en-US" sz="2400" b="1" i="1" u="sng" dirty="0" smtClean="0">
                <a:solidFill>
                  <a:srgbClr val="FF0000"/>
                </a:solidFill>
                <a:latin typeface="Calibri" panose="020F0502020204030204" pitchFamily="34" charset="0"/>
              </a:rPr>
              <a:t>sunset</a:t>
            </a:r>
            <a:r>
              <a:rPr lang="en-US" sz="2400" b="1" i="1" dirty="0" smtClean="0">
                <a:solidFill>
                  <a:srgbClr val="FF0000"/>
                </a:solidFill>
                <a:latin typeface="Calibri" panose="020F0502020204030204" pitchFamily="34" charset="0"/>
              </a:rPr>
              <a:t>, </a:t>
            </a:r>
            <a:r>
              <a:rPr lang="en-US" sz="2400" dirty="0">
                <a:solidFill>
                  <a:schemeClr val="bg1">
                    <a:lumMod val="95000"/>
                    <a:lumOff val="5000"/>
                  </a:schemeClr>
                </a:solidFill>
                <a:latin typeface="Calibri" panose="020F0502020204030204" pitchFamily="34" charset="0"/>
              </a:rPr>
              <a:t>according to the Hebrew meaning of the </a:t>
            </a:r>
            <a:r>
              <a:rPr lang="en-US" sz="2400" dirty="0" smtClean="0">
                <a:solidFill>
                  <a:schemeClr val="bg1">
                    <a:lumMod val="95000"/>
                    <a:lumOff val="5000"/>
                  </a:schemeClr>
                </a:solidFill>
                <a:latin typeface="Calibri" panose="020F0502020204030204" pitchFamily="34" charset="0"/>
              </a:rPr>
              <a:t>word – </a:t>
            </a:r>
            <a:r>
              <a:rPr lang="en-US" sz="2400" dirty="0" err="1" smtClean="0">
                <a:solidFill>
                  <a:srgbClr val="00B050"/>
                </a:solidFill>
                <a:latin typeface="Calibri" panose="020F0502020204030204" pitchFamily="34" charset="0"/>
              </a:rPr>
              <a:t>ereb</a:t>
            </a:r>
            <a:r>
              <a:rPr lang="en-US" sz="2400" dirty="0" smtClean="0">
                <a:solidFill>
                  <a:schemeClr val="bg1">
                    <a:lumMod val="95000"/>
                    <a:lumOff val="5000"/>
                  </a:schemeClr>
                </a:solidFill>
                <a:latin typeface="Calibri" panose="020F0502020204030204" pitchFamily="34" charset="0"/>
              </a:rPr>
              <a:t> </a:t>
            </a:r>
            <a:r>
              <a:rPr lang="en-US" sz="2400" dirty="0">
                <a:solidFill>
                  <a:schemeClr val="bg1">
                    <a:lumMod val="95000"/>
                    <a:lumOff val="5000"/>
                  </a:schemeClr>
                </a:solidFill>
                <a:latin typeface="Calibri" panose="020F0502020204030204" pitchFamily="34" charset="0"/>
              </a:rPr>
              <a:t>– </a:t>
            </a:r>
            <a:r>
              <a:rPr lang="en-US" sz="2400" dirty="0" smtClean="0">
                <a:solidFill>
                  <a:schemeClr val="bg1">
                    <a:lumMod val="95000"/>
                    <a:lumOff val="5000"/>
                  </a:schemeClr>
                </a:solidFill>
                <a:latin typeface="Calibri" panose="020F0502020204030204" pitchFamily="34" charset="0"/>
              </a:rPr>
              <a:t>(evening). </a:t>
            </a:r>
          </a:p>
          <a:p>
            <a:pPr>
              <a:lnSpc>
                <a:spcPct val="100000"/>
              </a:lnSpc>
              <a:spcBef>
                <a:spcPts val="0"/>
              </a:spcBef>
              <a:spcAft>
                <a:spcPts val="600"/>
              </a:spcAft>
            </a:pPr>
            <a:r>
              <a:rPr lang="en-US" sz="2400" dirty="0" smtClean="0">
                <a:solidFill>
                  <a:schemeClr val="bg1">
                    <a:lumMod val="95000"/>
                    <a:lumOff val="5000"/>
                  </a:schemeClr>
                </a:solidFill>
                <a:latin typeface="Calibri" panose="020F0502020204030204" pitchFamily="34" charset="0"/>
              </a:rPr>
              <a:t>The </a:t>
            </a:r>
            <a:r>
              <a:rPr lang="en-US" sz="2400" b="1" u="sng" dirty="0" smtClean="0">
                <a:solidFill>
                  <a:schemeClr val="bg1">
                    <a:lumMod val="95000"/>
                    <a:lumOff val="5000"/>
                  </a:schemeClr>
                </a:solidFill>
                <a:latin typeface="Calibri" panose="020F0502020204030204" pitchFamily="34" charset="0"/>
              </a:rPr>
              <a:t>definition of evenin</a:t>
            </a:r>
            <a:r>
              <a:rPr lang="en-US" sz="2400" b="1" dirty="0" smtClean="0">
                <a:solidFill>
                  <a:schemeClr val="bg1">
                    <a:lumMod val="95000"/>
                    <a:lumOff val="5000"/>
                  </a:schemeClr>
                </a:solidFill>
                <a:latin typeface="Calibri" panose="020F0502020204030204" pitchFamily="34" charset="0"/>
              </a:rPr>
              <a:t>g </a:t>
            </a:r>
            <a:r>
              <a:rPr lang="en-US" sz="2400" dirty="0" smtClean="0">
                <a:solidFill>
                  <a:schemeClr val="bg1">
                    <a:lumMod val="95000"/>
                    <a:lumOff val="5000"/>
                  </a:schemeClr>
                </a:solidFill>
                <a:latin typeface="Calibri" panose="020F0502020204030204" pitchFamily="34" charset="0"/>
              </a:rPr>
              <a:t>becomes extremely important at this point.  Let’s look at it.</a:t>
            </a:r>
            <a:endParaRPr lang="en-US" sz="2400" dirty="0">
              <a:solidFill>
                <a:schemeClr val="bg1">
                  <a:lumMod val="95000"/>
                  <a:lumOff val="5000"/>
                </a:schemeClr>
              </a:solidFill>
              <a:latin typeface="Calibri" panose="020F0502020204030204" pitchFamily="34" charset="0"/>
            </a:endParaRPr>
          </a:p>
          <a:p>
            <a:pPr>
              <a:lnSpc>
                <a:spcPct val="115000"/>
              </a:lnSpc>
              <a:spcBef>
                <a:spcPts val="0"/>
              </a:spcBef>
              <a:spcAft>
                <a:spcPts val="1000"/>
              </a:spcAft>
            </a:pPr>
            <a:endParaRPr lang="en-US" sz="2400" dirty="0">
              <a:solidFill>
                <a:schemeClr val="bg1">
                  <a:lumMod val="95000"/>
                  <a:lumOff val="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4-Point Star 1"/>
          <p:cNvSpPr/>
          <p:nvPr/>
        </p:nvSpPr>
        <p:spPr>
          <a:xfrm>
            <a:off x="2854386" y="1324914"/>
            <a:ext cx="2730321" cy="515156"/>
          </a:xfrm>
          <a:prstGeom prst="star4">
            <a:avLst/>
          </a:prstGeom>
          <a:solidFill>
            <a:srgbClr val="0000CC"/>
          </a:solidFill>
          <a:ln w="38100">
            <a:solidFill>
              <a:srgbClr val="00B0F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1570072" y="6296932"/>
            <a:ext cx="425986" cy="365125"/>
          </a:xfrm>
        </p:spPr>
        <p:txBody>
          <a:bodyPr/>
          <a:lstStyle/>
          <a:p>
            <a:fld id="{6D22F896-40B5-4ADD-8801-0D06FADFA095}" type="slidenum">
              <a:rPr lang="en-US" sz="1200" b="1" smtClean="0">
                <a:solidFill>
                  <a:schemeClr val="bg1"/>
                </a:solidFill>
              </a:rPr>
              <a:t>10</a:t>
            </a:fld>
            <a:endParaRPr lang="en-US" sz="1200" b="1" dirty="0">
              <a:solidFill>
                <a:schemeClr val="bg1"/>
              </a:solidFill>
            </a:endParaRPr>
          </a:p>
        </p:txBody>
      </p:sp>
    </p:spTree>
    <p:extLst>
      <p:ext uri="{BB962C8B-B14F-4D97-AF65-F5344CB8AC3E}">
        <p14:creationId xmlns:p14="http://schemas.microsoft.com/office/powerpoint/2010/main" val="252558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anim calcmode="lin" valueType="num">
                                      <p:cBhvr>
                                        <p:cTn id="2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gradFill>
          <a:gsLst>
            <a:gs pos="0">
              <a:srgbClr val="7030A0"/>
            </a:gs>
            <a:gs pos="26000">
              <a:schemeClr val="accent2">
                <a:lumMod val="60000"/>
                <a:lumOff val="40000"/>
              </a:schemeClr>
            </a:gs>
            <a:gs pos="58000">
              <a:srgbClr val="00FF99">
                <a:alpha val="2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5279" y="660903"/>
            <a:ext cx="11859491" cy="6028889"/>
          </a:xfrm>
          <a:solidFill>
            <a:srgbClr val="CCECFF"/>
          </a:solidFill>
          <a:scene3d>
            <a:camera prst="orthographicFront"/>
            <a:lightRig rig="threePt" dir="t"/>
          </a:scene3d>
          <a:sp3d>
            <a:bevelT/>
          </a:sp3d>
        </p:spPr>
        <p:txBody>
          <a:bodyPr>
            <a:normAutofit fontScale="92500" lnSpcReduction="10000"/>
          </a:bodyPr>
          <a:lstStyle/>
          <a:p>
            <a:pPr lvl="0"/>
            <a:endParaRPr lang="en-US" sz="600" dirty="0" smtClean="0">
              <a:solidFill>
                <a:srgbClr val="00B050"/>
              </a:solidFill>
              <a:latin typeface="Calibri" panose="020F0502020204030204" pitchFamily="34" charset="0"/>
              <a:sym typeface="Wingdings" panose="05000000000000000000" pitchFamily="2" charset="2"/>
            </a:endParaRPr>
          </a:p>
          <a:p>
            <a:pPr lvl="0"/>
            <a:r>
              <a:rPr lang="en-US" sz="2400" dirty="0" smtClean="0">
                <a:solidFill>
                  <a:srgbClr val="00B050"/>
                </a:solidFill>
                <a:latin typeface="Calibri" panose="020F0502020204030204" pitchFamily="34" charset="0"/>
                <a:sym typeface="Wingdings" panose="05000000000000000000" pitchFamily="2" charset="2"/>
              </a:rPr>
              <a:t>Matthew</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 </a:t>
            </a:r>
            <a:r>
              <a:rPr lang="en-US" sz="2400" dirty="0">
                <a:solidFill>
                  <a:prstClr val="black">
                    <a:lumMod val="95000"/>
                    <a:lumOff val="5000"/>
                  </a:prstClr>
                </a:solidFill>
                <a:latin typeface="Calibri" panose="020F0502020204030204" pitchFamily="34" charset="0"/>
                <a:sym typeface="Wingdings" panose="05000000000000000000" pitchFamily="2" charset="2"/>
              </a:rPr>
              <a:t>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can </a:t>
            </a:r>
            <a:r>
              <a:rPr lang="en-US" sz="2400" dirty="0">
                <a:solidFill>
                  <a:prstClr val="black">
                    <a:lumMod val="95000"/>
                    <a:lumOff val="5000"/>
                  </a:prstClr>
                </a:solidFill>
                <a:latin typeface="Calibri" panose="020F0502020204030204" pitchFamily="34" charset="0"/>
                <a:sym typeface="Wingdings" panose="05000000000000000000" pitchFamily="2" charset="2"/>
              </a:rPr>
              <a:t>declare the </a:t>
            </a:r>
            <a:r>
              <a:rPr lang="en-US" sz="2400" b="1" dirty="0" smtClean="0">
                <a:solidFill>
                  <a:srgbClr val="FF0066"/>
                </a:solidFill>
                <a:latin typeface="Calibri" panose="020F0502020204030204" pitchFamily="34" charset="0"/>
                <a:sym typeface="Wingdings" panose="05000000000000000000" pitchFamily="2" charset="2"/>
              </a:rPr>
              <a:t>Shabbat </a:t>
            </a:r>
            <a:r>
              <a:rPr lang="en-US" sz="2400" b="1" dirty="0">
                <a:solidFill>
                  <a:srgbClr val="FF0066"/>
                </a:solidFill>
                <a:latin typeface="Calibri" panose="020F0502020204030204" pitchFamily="34" charset="0"/>
                <a:sym typeface="Wingdings" panose="05000000000000000000" pitchFamily="2" charset="2"/>
              </a:rPr>
              <a:t>ending at Dawn.  			</a:t>
            </a:r>
            <a:r>
              <a:rPr lang="en-US" sz="2400" dirty="0" smtClean="0">
                <a:solidFill>
                  <a:srgbClr val="00B050"/>
                </a:solidFill>
                <a:latin typeface="Calibri" panose="020F0502020204030204" pitchFamily="34" charset="0"/>
                <a:sym typeface="Wingdings" panose="05000000000000000000" pitchFamily="2" charset="2"/>
              </a:rPr>
              <a:t>Matthew </a:t>
            </a:r>
            <a:r>
              <a:rPr lang="en-US" sz="2400" dirty="0">
                <a:solidFill>
                  <a:srgbClr val="00B050"/>
                </a:solidFill>
                <a:latin typeface="Calibri" panose="020F0502020204030204" pitchFamily="34" charset="0"/>
                <a:sym typeface="Wingdings" panose="05000000000000000000" pitchFamily="2" charset="2"/>
              </a:rPr>
              <a:t>28:1</a:t>
            </a:r>
          </a:p>
          <a:p>
            <a:pPr lvl="0"/>
            <a:r>
              <a:rPr lang="en-US" sz="2400" dirty="0">
                <a:solidFill>
                  <a:srgbClr val="00B050"/>
                </a:solidFill>
                <a:latin typeface="Calibri" panose="020F0502020204030204" pitchFamily="34" charset="0"/>
                <a:sym typeface="Wingdings" panose="05000000000000000000" pitchFamily="2" charset="2"/>
              </a:rPr>
              <a:t>Mark</a:t>
            </a:r>
            <a:r>
              <a:rPr lang="en-US" sz="2400" dirty="0">
                <a:solidFill>
                  <a:prstClr val="black">
                    <a:lumMod val="95000"/>
                    <a:lumOff val="5000"/>
                  </a:prstClr>
                </a:solidFill>
                <a:latin typeface="Calibri" panose="020F0502020204030204" pitchFamily="34" charset="0"/>
                <a:sym typeface="Wingdings" panose="05000000000000000000" pitchFamily="2" charset="2"/>
              </a:rPr>
              <a:t> 		can record the ladies </a:t>
            </a:r>
            <a:r>
              <a:rPr lang="en-US" sz="2400" b="1" dirty="0">
                <a:solidFill>
                  <a:prstClr val="black">
                    <a:lumMod val="95000"/>
                    <a:lumOff val="5000"/>
                  </a:prstClr>
                </a:solidFill>
                <a:latin typeface="Calibri" panose="020F0502020204030204" pitchFamily="34" charset="0"/>
                <a:sym typeface="Wingdings" panose="05000000000000000000" pitchFamily="2" charset="2"/>
              </a:rPr>
              <a:t>purchasing spices </a:t>
            </a:r>
            <a:r>
              <a:rPr lang="en-US" sz="2400" dirty="0">
                <a:solidFill>
                  <a:prstClr val="black">
                    <a:lumMod val="95000"/>
                    <a:lumOff val="5000"/>
                  </a:prstClr>
                </a:solidFill>
                <a:latin typeface="Calibri" panose="020F0502020204030204" pitchFamily="34" charset="0"/>
                <a:sym typeface="Wingdings" panose="05000000000000000000" pitchFamily="2" charset="2"/>
              </a:rPr>
              <a:t>after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the </a:t>
            </a:r>
            <a:r>
              <a:rPr lang="en-US" sz="1900" dirty="0" smtClean="0">
                <a:solidFill>
                  <a:prstClr val="black">
                    <a:lumMod val="95000"/>
                    <a:lumOff val="5000"/>
                  </a:prstClr>
                </a:solidFill>
                <a:latin typeface="Calibri" panose="020F0502020204030204" pitchFamily="34" charset="0"/>
                <a:sym typeface="Wingdings" panose="05000000000000000000" pitchFamily="2" charset="2"/>
              </a:rPr>
              <a:t>[ULB]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Shabbat, </a:t>
            </a:r>
            <a:r>
              <a:rPr lang="en-US" sz="2400" dirty="0">
                <a:solidFill>
                  <a:prstClr val="black">
                    <a:lumMod val="95000"/>
                    <a:lumOff val="5000"/>
                  </a:prstClr>
                </a:solidFill>
                <a:latin typeface="Calibri" panose="020F0502020204030204" pitchFamily="34" charset="0"/>
                <a:sym typeface="Wingdings" panose="05000000000000000000" pitchFamily="2" charset="2"/>
              </a:rPr>
              <a:t>arriving at the tomb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		at </a:t>
            </a:r>
            <a:r>
              <a:rPr lang="en-US" sz="2400" dirty="0">
                <a:solidFill>
                  <a:prstClr val="black">
                    <a:lumMod val="95000"/>
                    <a:lumOff val="5000"/>
                  </a:prstClr>
                </a:solidFill>
                <a:latin typeface="Calibri" panose="020F0502020204030204" pitchFamily="34" charset="0"/>
                <a:sym typeface="Wingdings" panose="05000000000000000000" pitchFamily="2" charset="2"/>
              </a:rPr>
              <a:t>Dawn </a:t>
            </a:r>
            <a:r>
              <a:rPr lang="en-US" sz="2400" b="1" dirty="0">
                <a:solidFill>
                  <a:srgbClr val="FF0066"/>
                </a:solidFill>
                <a:latin typeface="Calibri" panose="020F0502020204030204" pitchFamily="34" charset="0"/>
                <a:sym typeface="Wingdings" panose="05000000000000000000" pitchFamily="2" charset="2"/>
              </a:rPr>
              <a:t>and still observing the </a:t>
            </a:r>
            <a:r>
              <a:rPr lang="en-US" sz="2400" b="1" dirty="0" smtClean="0">
                <a:solidFill>
                  <a:srgbClr val="FF0066"/>
                </a:solidFill>
                <a:latin typeface="Calibri" panose="020F0502020204030204" pitchFamily="34" charset="0"/>
                <a:sym typeface="Wingdings" panose="05000000000000000000" pitchFamily="2" charset="2"/>
              </a:rPr>
              <a:t>Shabbats. </a:t>
            </a:r>
            <a:r>
              <a:rPr lang="en-US" sz="2400" b="1" dirty="0">
                <a:solidFill>
                  <a:srgbClr val="FF0066"/>
                </a:solidFill>
                <a:latin typeface="Calibri" panose="020F0502020204030204" pitchFamily="34" charset="0"/>
                <a:sym typeface="Wingdings" panose="05000000000000000000" pitchFamily="2" charset="2"/>
              </a:rPr>
              <a:t>	</a:t>
            </a:r>
            <a:r>
              <a:rPr lang="en-US" sz="2400" dirty="0" smtClean="0">
                <a:solidFill>
                  <a:srgbClr val="00B050"/>
                </a:solidFill>
                <a:latin typeface="Calibri" panose="020F0502020204030204" pitchFamily="34" charset="0"/>
                <a:sym typeface="Wingdings" panose="05000000000000000000" pitchFamily="2" charset="2"/>
              </a:rPr>
              <a:t>Mark </a:t>
            </a:r>
            <a:r>
              <a:rPr lang="en-US" sz="2400" dirty="0">
                <a:solidFill>
                  <a:srgbClr val="00B050"/>
                </a:solidFill>
                <a:latin typeface="Calibri" panose="020F0502020204030204" pitchFamily="34" charset="0"/>
                <a:sym typeface="Wingdings" panose="05000000000000000000" pitchFamily="2" charset="2"/>
              </a:rPr>
              <a:t>16:1</a:t>
            </a:r>
          </a:p>
          <a:p>
            <a:pPr lvl="0"/>
            <a:r>
              <a:rPr lang="en-US" sz="2400" dirty="0">
                <a:solidFill>
                  <a:srgbClr val="00B050"/>
                </a:solidFill>
                <a:latin typeface="Calibri" panose="020F0502020204030204" pitchFamily="34" charset="0"/>
                <a:sym typeface="Wingdings" panose="05000000000000000000" pitchFamily="2" charset="2"/>
              </a:rPr>
              <a:t>Luke</a:t>
            </a:r>
            <a:r>
              <a:rPr lang="en-US" sz="2400" dirty="0">
                <a:solidFill>
                  <a:prstClr val="black">
                    <a:lumMod val="95000"/>
                    <a:lumOff val="5000"/>
                  </a:prstClr>
                </a:solidFill>
                <a:latin typeface="Calibri" panose="020F0502020204030204" pitchFamily="34" charset="0"/>
                <a:sym typeface="Wingdings" panose="05000000000000000000" pitchFamily="2" charset="2"/>
              </a:rPr>
              <a:t> 		can document the </a:t>
            </a:r>
            <a:r>
              <a:rPr lang="en-US" sz="2400" b="1" u="sng" dirty="0">
                <a:solidFill>
                  <a:prstClr val="black">
                    <a:lumMod val="95000"/>
                    <a:lumOff val="5000"/>
                  </a:prstClr>
                </a:solidFill>
                <a:latin typeface="Calibri" panose="020F0502020204030204" pitchFamily="34" charset="0"/>
                <a:sym typeface="Wingdings" panose="05000000000000000000" pitchFamily="2" charset="2"/>
              </a:rPr>
              <a:t>burial</a:t>
            </a:r>
            <a:r>
              <a:rPr lang="en-US" sz="2400" dirty="0">
                <a:solidFill>
                  <a:prstClr val="black">
                    <a:lumMod val="95000"/>
                    <a:lumOff val="5000"/>
                  </a:prstClr>
                </a:solidFill>
                <a:latin typeface="Calibri" panose="020F0502020204030204" pitchFamily="34" charset="0"/>
                <a:sym typeface="Wingdings" panose="05000000000000000000" pitchFamily="2" charset="2"/>
              </a:rPr>
              <a:t>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process extending </a:t>
            </a:r>
            <a:r>
              <a:rPr lang="en-US" sz="2400" dirty="0">
                <a:solidFill>
                  <a:prstClr val="black">
                    <a:lumMod val="95000"/>
                    <a:lumOff val="5000"/>
                  </a:prstClr>
                </a:solidFill>
                <a:latin typeface="Calibri" panose="020F0502020204030204" pitchFamily="34" charset="0"/>
                <a:sym typeface="Wingdings" panose="05000000000000000000" pitchFamily="2" charset="2"/>
              </a:rPr>
              <a:t>from evening to the early hours of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				darkness </a:t>
            </a:r>
            <a:r>
              <a:rPr lang="en-US" sz="2400" b="1" dirty="0" smtClean="0">
                <a:solidFill>
                  <a:srgbClr val="FF0066"/>
                </a:solidFill>
                <a:latin typeface="Calibri" panose="020F0502020204030204" pitchFamily="34" charset="0"/>
                <a:sym typeface="Wingdings" panose="05000000000000000000" pitchFamily="2" charset="2"/>
              </a:rPr>
              <a:t>just </a:t>
            </a:r>
            <a:r>
              <a:rPr lang="en-US" sz="2400" b="1" dirty="0">
                <a:solidFill>
                  <a:srgbClr val="FF0066"/>
                </a:solidFill>
                <a:latin typeface="Calibri" panose="020F0502020204030204" pitchFamily="34" charset="0"/>
                <a:sym typeface="Wingdings" panose="05000000000000000000" pitchFamily="2" charset="2"/>
              </a:rPr>
              <a:t>before the light of the </a:t>
            </a:r>
            <a:r>
              <a:rPr lang="en-US" sz="2400" b="1" dirty="0" smtClean="0">
                <a:solidFill>
                  <a:srgbClr val="FF0066"/>
                </a:solidFill>
                <a:latin typeface="Calibri" panose="020F0502020204030204" pitchFamily="34" charset="0"/>
                <a:sym typeface="Wingdings" panose="05000000000000000000" pitchFamily="2" charset="2"/>
              </a:rPr>
              <a:t>Shabbat </a:t>
            </a:r>
            <a:r>
              <a:rPr lang="en-US" sz="2400" b="1" dirty="0">
                <a:solidFill>
                  <a:srgbClr val="FF0066"/>
                </a:solidFill>
                <a:latin typeface="Calibri" panose="020F0502020204030204" pitchFamily="34" charset="0"/>
                <a:sym typeface="Wingdings" panose="05000000000000000000" pitchFamily="2" charset="2"/>
              </a:rPr>
              <a:t>arrives.	</a:t>
            </a:r>
            <a:r>
              <a:rPr lang="en-US" sz="2400" dirty="0" smtClean="0">
                <a:solidFill>
                  <a:srgbClr val="00B050"/>
                </a:solidFill>
                <a:latin typeface="Calibri" panose="020F0502020204030204" pitchFamily="34" charset="0"/>
                <a:sym typeface="Wingdings" panose="05000000000000000000" pitchFamily="2" charset="2"/>
              </a:rPr>
              <a:t>Luke </a:t>
            </a:r>
            <a:r>
              <a:rPr lang="en-US" sz="2400" dirty="0">
                <a:solidFill>
                  <a:srgbClr val="00B050"/>
                </a:solidFill>
                <a:latin typeface="Calibri" panose="020F0502020204030204" pitchFamily="34" charset="0"/>
                <a:sym typeface="Wingdings" panose="05000000000000000000" pitchFamily="2" charset="2"/>
              </a:rPr>
              <a:t>23:50-56</a:t>
            </a:r>
          </a:p>
          <a:p>
            <a:pPr lvl="0"/>
            <a:r>
              <a:rPr lang="en-US" sz="2400" dirty="0">
                <a:solidFill>
                  <a:srgbClr val="00B050"/>
                </a:solidFill>
                <a:latin typeface="Calibri" panose="020F0502020204030204" pitchFamily="34" charset="0"/>
                <a:sym typeface="Wingdings" panose="05000000000000000000" pitchFamily="2" charset="2"/>
              </a:rPr>
              <a:t>John</a:t>
            </a:r>
            <a:r>
              <a:rPr lang="en-US" sz="2400" dirty="0">
                <a:solidFill>
                  <a:prstClr val="black">
                    <a:lumMod val="95000"/>
                    <a:lumOff val="5000"/>
                  </a:prstClr>
                </a:solidFill>
                <a:latin typeface="Calibri" panose="020F0502020204030204" pitchFamily="34" charset="0"/>
                <a:sym typeface="Wingdings" panose="05000000000000000000" pitchFamily="2" charset="2"/>
              </a:rPr>
              <a:t> 		</a:t>
            </a:r>
            <a:r>
              <a:rPr lang="en-US" sz="2400" b="1" i="1" dirty="0">
                <a:solidFill>
                  <a:srgbClr val="9933FF"/>
                </a:solidFill>
                <a:latin typeface="Calibri" panose="020F0502020204030204" pitchFamily="34" charset="0"/>
                <a:sym typeface="Wingdings" panose="05000000000000000000" pitchFamily="2" charset="2"/>
              </a:rPr>
              <a:t>can declare the Preparation day of the Passover </a:t>
            </a:r>
            <a:r>
              <a:rPr lang="en-US" sz="2400" b="1" i="1" u="sng" dirty="0">
                <a:solidFill>
                  <a:srgbClr val="9933FF"/>
                </a:solidFill>
                <a:latin typeface="Calibri" panose="020F0502020204030204" pitchFamily="34" charset="0"/>
                <a:sym typeface="Wingdings" panose="05000000000000000000" pitchFamily="2" charset="2"/>
              </a:rPr>
              <a:t>startin</a:t>
            </a:r>
            <a:r>
              <a:rPr lang="en-US" sz="2400" b="1" i="1" dirty="0">
                <a:solidFill>
                  <a:srgbClr val="9933FF"/>
                </a:solidFill>
                <a:latin typeface="Calibri" panose="020F0502020204030204" pitchFamily="34" charset="0"/>
                <a:sym typeface="Wingdings" panose="05000000000000000000" pitchFamily="2" charset="2"/>
              </a:rPr>
              <a:t>g </a:t>
            </a:r>
            <a:r>
              <a:rPr lang="en-US" sz="2400" b="1" i="1" u="sng" dirty="0">
                <a:solidFill>
                  <a:srgbClr val="9933FF"/>
                </a:solidFill>
                <a:latin typeface="Calibri" panose="020F0502020204030204" pitchFamily="34" charset="0"/>
                <a:sym typeface="Wingdings" panose="05000000000000000000" pitchFamily="2" charset="2"/>
              </a:rPr>
              <a:t>at Dawn</a:t>
            </a:r>
            <a:r>
              <a:rPr lang="en-US" sz="2400" b="1" i="1" dirty="0">
                <a:solidFill>
                  <a:srgbClr val="9933FF"/>
                </a:solidFill>
                <a:latin typeface="Calibri" panose="020F0502020204030204" pitchFamily="34" charset="0"/>
                <a:sym typeface="Wingdings" panose="05000000000000000000" pitchFamily="2" charset="2"/>
              </a:rPr>
              <a:t> as </a:t>
            </a:r>
            <a:r>
              <a:rPr lang="en-US" sz="2400" b="1" i="1" dirty="0" smtClean="0">
                <a:solidFill>
                  <a:srgbClr val="0000CC"/>
                </a:solidFill>
                <a:latin typeface="Calibri" panose="020F0502020204030204" pitchFamily="34" charset="0"/>
                <a:sym typeface="Wingdings" panose="05000000000000000000" pitchFamily="2" charset="2"/>
              </a:rPr>
              <a:t>Yahusha</a:t>
            </a:r>
            <a:r>
              <a:rPr lang="en-US" sz="2400" b="1" i="1" dirty="0" smtClean="0">
                <a:solidFill>
                  <a:srgbClr val="9933FF"/>
                </a:solidFill>
                <a:latin typeface="Calibri" panose="020F0502020204030204" pitchFamily="34" charset="0"/>
                <a:sym typeface="Wingdings" panose="05000000000000000000" pitchFamily="2" charset="2"/>
              </a:rPr>
              <a:t> </a:t>
            </a:r>
            <a:r>
              <a:rPr lang="en-US" sz="2400" b="1" i="1" dirty="0">
                <a:solidFill>
                  <a:srgbClr val="9933FF"/>
                </a:solidFill>
                <a:latin typeface="Calibri" panose="020F0502020204030204" pitchFamily="34" charset="0"/>
                <a:sym typeface="Wingdings" panose="05000000000000000000" pitchFamily="2" charset="2"/>
              </a:rPr>
              <a:t>		</a:t>
            </a:r>
            <a:r>
              <a:rPr lang="en-US" sz="2400" b="1" i="1" dirty="0" smtClean="0">
                <a:solidFill>
                  <a:srgbClr val="9933FF"/>
                </a:solidFill>
                <a:latin typeface="Calibri" panose="020F0502020204030204" pitchFamily="34" charset="0"/>
                <a:sym typeface="Wingdings" panose="05000000000000000000" pitchFamily="2" charset="2"/>
              </a:rPr>
              <a:t>		stands </a:t>
            </a:r>
            <a:r>
              <a:rPr lang="en-US" sz="2400" b="1" i="1" dirty="0">
                <a:solidFill>
                  <a:srgbClr val="9933FF"/>
                </a:solidFill>
                <a:latin typeface="Calibri" panose="020F0502020204030204" pitchFamily="34" charset="0"/>
                <a:sym typeface="Wingdings" panose="05000000000000000000" pitchFamily="2" charset="2"/>
              </a:rPr>
              <a:t>before Pilate. 					</a:t>
            </a:r>
            <a:r>
              <a:rPr lang="en-US" sz="2400" dirty="0" smtClean="0">
                <a:solidFill>
                  <a:srgbClr val="00B050"/>
                </a:solidFill>
                <a:latin typeface="Calibri" panose="020F0502020204030204" pitchFamily="34" charset="0"/>
                <a:sym typeface="Wingdings" panose="05000000000000000000" pitchFamily="2" charset="2"/>
              </a:rPr>
              <a:t>John </a:t>
            </a:r>
            <a:r>
              <a:rPr lang="en-US" sz="2400" dirty="0">
                <a:solidFill>
                  <a:srgbClr val="00B050"/>
                </a:solidFill>
                <a:latin typeface="Calibri" panose="020F0502020204030204" pitchFamily="34" charset="0"/>
                <a:sym typeface="Wingdings" panose="05000000000000000000" pitchFamily="2" charset="2"/>
              </a:rPr>
              <a:t>19:14</a:t>
            </a:r>
          </a:p>
          <a:p>
            <a:pPr lvl="0"/>
            <a:r>
              <a:rPr lang="en-US" sz="2400" dirty="0">
                <a:solidFill>
                  <a:srgbClr val="00B050"/>
                </a:solidFill>
                <a:latin typeface="Calibri" panose="020F0502020204030204" pitchFamily="34" charset="0"/>
                <a:sym typeface="Wingdings" panose="05000000000000000000" pitchFamily="2" charset="2"/>
              </a:rPr>
              <a:t>John 		</a:t>
            </a:r>
            <a:r>
              <a:rPr lang="en-US" sz="2400" dirty="0">
                <a:solidFill>
                  <a:prstClr val="black">
                    <a:lumMod val="95000"/>
                    <a:lumOff val="5000"/>
                  </a:prstClr>
                </a:solidFill>
                <a:latin typeface="Calibri" panose="020F0502020204030204" pitchFamily="34" charset="0"/>
                <a:sym typeface="Wingdings" panose="05000000000000000000" pitchFamily="2" charset="2"/>
              </a:rPr>
              <a:t>can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hold to </a:t>
            </a:r>
            <a:r>
              <a:rPr lang="en-US" sz="2400" dirty="0">
                <a:solidFill>
                  <a:prstClr val="black">
                    <a:lumMod val="95000"/>
                    <a:lumOff val="5000"/>
                  </a:prstClr>
                </a:solidFill>
                <a:latin typeface="Calibri" panose="020F0502020204030204" pitchFamily="34" charset="0"/>
                <a:sym typeface="Wingdings" panose="05000000000000000000" pitchFamily="2" charset="2"/>
              </a:rPr>
              <a:t>the claim of </a:t>
            </a:r>
            <a:r>
              <a:rPr lang="en-US" sz="2400" dirty="0" err="1" smtClean="0">
                <a:solidFill>
                  <a:prstClr val="black">
                    <a:lumMod val="95000"/>
                    <a:lumOff val="5000"/>
                  </a:prstClr>
                </a:solidFill>
                <a:latin typeface="Calibri" panose="020F0502020204030204" pitchFamily="34" charset="0"/>
                <a:sym typeface="Wingdings" panose="05000000000000000000" pitchFamily="2" charset="2"/>
              </a:rPr>
              <a:t>Miryam</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 arriving </a:t>
            </a:r>
            <a:r>
              <a:rPr lang="en-US" sz="2400" dirty="0">
                <a:solidFill>
                  <a:prstClr val="black">
                    <a:lumMod val="95000"/>
                    <a:lumOff val="5000"/>
                  </a:prstClr>
                </a:solidFill>
                <a:latin typeface="Calibri" panose="020F0502020204030204" pitchFamily="34" charset="0"/>
                <a:sym typeface="Wingdings" panose="05000000000000000000" pitchFamily="2" charset="2"/>
              </a:rPr>
              <a:t>at the empty tomb </a:t>
            </a:r>
            <a:r>
              <a:rPr lang="en-US" sz="2400" b="1" i="1" dirty="0">
                <a:solidFill>
                  <a:prstClr val="black">
                    <a:lumMod val="95000"/>
                    <a:lumOff val="5000"/>
                  </a:prstClr>
                </a:solidFill>
                <a:latin typeface="Calibri" panose="020F0502020204030204" pitchFamily="34" charset="0"/>
                <a:sym typeface="Wingdings" panose="05000000000000000000" pitchFamily="2" charset="2"/>
              </a:rPr>
              <a:t>while it </a:t>
            </a:r>
            <a:r>
              <a:rPr lang="en-US" sz="2400" b="1" i="1" dirty="0" smtClean="0">
                <a:solidFill>
                  <a:prstClr val="black">
                    <a:lumMod val="95000"/>
                    <a:lumOff val="5000"/>
                  </a:prstClr>
                </a:solidFill>
                <a:latin typeface="Calibri" panose="020F0502020204030204" pitchFamily="34" charset="0"/>
                <a:sym typeface="Wingdings" panose="05000000000000000000" pitchFamily="2" charset="2"/>
              </a:rPr>
              <a:t>was </a:t>
            </a:r>
            <a:r>
              <a:rPr lang="en-US" sz="2400" b="1" i="1" dirty="0">
                <a:solidFill>
                  <a:prstClr val="black">
                    <a:lumMod val="95000"/>
                    <a:lumOff val="5000"/>
                  </a:prstClr>
                </a:solidFill>
                <a:latin typeface="Calibri" panose="020F0502020204030204" pitchFamily="34" charset="0"/>
                <a:sym typeface="Wingdings" panose="05000000000000000000" pitchFamily="2" charset="2"/>
              </a:rPr>
              <a:t>still dark</a:t>
            </a:r>
            <a:r>
              <a:rPr lang="en-US" sz="2400" i="1" dirty="0">
                <a:solidFill>
                  <a:prstClr val="black">
                    <a:lumMod val="95000"/>
                    <a:lumOff val="5000"/>
                  </a:prstClr>
                </a:solidFill>
                <a:latin typeface="Calibri" panose="020F0502020204030204" pitchFamily="34" charset="0"/>
                <a:sym typeface="Wingdings" panose="05000000000000000000" pitchFamily="2" charset="2"/>
              </a:rPr>
              <a:t> </a:t>
            </a:r>
            <a:r>
              <a:rPr lang="en-US" sz="2400" dirty="0">
                <a:solidFill>
                  <a:prstClr val="black">
                    <a:lumMod val="95000"/>
                    <a:lumOff val="5000"/>
                  </a:prstClr>
                </a:solidFill>
                <a:latin typeface="Calibri" panose="020F0502020204030204" pitchFamily="34" charset="0"/>
                <a:sym typeface="Wingdings" panose="05000000000000000000" pitchFamily="2" charset="2"/>
              </a:rPr>
              <a:t>on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			the </a:t>
            </a:r>
            <a:r>
              <a:rPr lang="en-US" sz="2400" dirty="0">
                <a:solidFill>
                  <a:prstClr val="black">
                    <a:lumMod val="95000"/>
                    <a:lumOff val="5000"/>
                  </a:prstClr>
                </a:solidFill>
                <a:latin typeface="Calibri" panose="020F0502020204030204" pitchFamily="34" charset="0"/>
                <a:sym typeface="Wingdings" panose="05000000000000000000" pitchFamily="2" charset="2"/>
              </a:rPr>
              <a:t>1</a:t>
            </a:r>
            <a:r>
              <a:rPr lang="en-US" sz="2400" baseline="30000" dirty="0">
                <a:solidFill>
                  <a:prstClr val="black">
                    <a:lumMod val="95000"/>
                    <a:lumOff val="5000"/>
                  </a:prstClr>
                </a:solidFill>
                <a:latin typeface="Calibri" panose="020F0502020204030204" pitchFamily="34" charset="0"/>
                <a:sym typeface="Wingdings" panose="05000000000000000000" pitchFamily="2" charset="2"/>
              </a:rPr>
              <a:t>st</a:t>
            </a:r>
            <a:r>
              <a:rPr lang="en-US" sz="2400" dirty="0">
                <a:solidFill>
                  <a:prstClr val="black">
                    <a:lumMod val="95000"/>
                    <a:lumOff val="5000"/>
                  </a:prstClr>
                </a:solidFill>
                <a:latin typeface="Calibri" panose="020F0502020204030204" pitchFamily="34" charset="0"/>
                <a:sym typeface="Wingdings" panose="05000000000000000000" pitchFamily="2" charset="2"/>
              </a:rPr>
              <a:t> cycle of the week </a:t>
            </a:r>
            <a:r>
              <a:rPr lang="en-US" sz="2400" b="1" dirty="0">
                <a:solidFill>
                  <a:srgbClr val="FF0066"/>
                </a:solidFill>
                <a:latin typeface="Calibri" panose="020F0502020204030204" pitchFamily="34" charset="0"/>
                <a:sym typeface="Wingdings" panose="05000000000000000000" pitchFamily="2" charset="2"/>
              </a:rPr>
              <a:t>according to Roman Reckoning.  </a:t>
            </a:r>
            <a:r>
              <a:rPr lang="en-US" sz="2400" dirty="0" smtClean="0">
                <a:solidFill>
                  <a:srgbClr val="00B050"/>
                </a:solidFill>
                <a:latin typeface="Calibri" panose="020F0502020204030204" pitchFamily="34" charset="0"/>
                <a:sym typeface="Wingdings" panose="05000000000000000000" pitchFamily="2" charset="2"/>
              </a:rPr>
              <a:t>John </a:t>
            </a:r>
            <a:r>
              <a:rPr lang="en-US" sz="2400" dirty="0">
                <a:solidFill>
                  <a:srgbClr val="00B050"/>
                </a:solidFill>
                <a:latin typeface="Calibri" panose="020F0502020204030204" pitchFamily="34" charset="0"/>
                <a:sym typeface="Wingdings" panose="05000000000000000000" pitchFamily="2" charset="2"/>
              </a:rPr>
              <a:t>20:1</a:t>
            </a:r>
          </a:p>
          <a:p>
            <a:pPr lvl="0"/>
            <a:r>
              <a:rPr lang="en-US" sz="2400" dirty="0">
                <a:solidFill>
                  <a:srgbClr val="00B050"/>
                </a:solidFill>
                <a:latin typeface="Calibri" panose="020F0502020204030204" pitchFamily="34" charset="0"/>
                <a:sym typeface="Wingdings" panose="05000000000000000000" pitchFamily="2" charset="2"/>
              </a:rPr>
              <a:t>Daniel’s</a:t>
            </a:r>
            <a:r>
              <a:rPr lang="en-US" sz="2400" dirty="0">
                <a:solidFill>
                  <a:prstClr val="black">
                    <a:lumMod val="95000"/>
                    <a:lumOff val="5000"/>
                  </a:prstClr>
                </a:solidFill>
                <a:latin typeface="Calibri" panose="020F0502020204030204" pitchFamily="34" charset="0"/>
                <a:sym typeface="Wingdings" panose="05000000000000000000" pitchFamily="2" charset="2"/>
              </a:rPr>
              <a:t>  	</a:t>
            </a:r>
            <a:r>
              <a:rPr lang="en-US" sz="2400" b="1" dirty="0">
                <a:solidFill>
                  <a:srgbClr val="FF0066"/>
                </a:solidFill>
                <a:latin typeface="Calibri" panose="020F0502020204030204" pitchFamily="34" charset="0"/>
                <a:sym typeface="Wingdings" panose="05000000000000000000" pitchFamily="2" charset="2"/>
              </a:rPr>
              <a:t>“</a:t>
            </a:r>
            <a:r>
              <a:rPr lang="en-US" sz="2400" b="1" dirty="0" smtClean="0">
                <a:solidFill>
                  <a:srgbClr val="FF0066"/>
                </a:solidFill>
                <a:latin typeface="Calibri" panose="020F0502020204030204" pitchFamily="34" charset="0"/>
                <a:sym typeface="Wingdings" panose="05000000000000000000" pitchFamily="2" charset="2"/>
              </a:rPr>
              <a:t>middle </a:t>
            </a:r>
            <a:r>
              <a:rPr lang="en-US" sz="2400" b="1" dirty="0">
                <a:solidFill>
                  <a:srgbClr val="FF0066"/>
                </a:solidFill>
                <a:latin typeface="Calibri" panose="020F0502020204030204" pitchFamily="34" charset="0"/>
                <a:sym typeface="Wingdings" panose="05000000000000000000" pitchFamily="2" charset="2"/>
              </a:rPr>
              <a:t>of the week” </a:t>
            </a:r>
            <a:r>
              <a:rPr lang="en-US" sz="2400" dirty="0">
                <a:solidFill>
                  <a:prstClr val="black">
                    <a:lumMod val="95000"/>
                    <a:lumOff val="5000"/>
                  </a:prstClr>
                </a:solidFill>
                <a:latin typeface="Calibri" panose="020F0502020204030204" pitchFamily="34" charset="0"/>
                <a:sym typeface="Wingdings" panose="05000000000000000000" pitchFamily="2" charset="2"/>
              </a:rPr>
              <a:t>prophecy is highly accurate.		 </a:t>
            </a:r>
            <a:r>
              <a:rPr lang="en-US" sz="2400" dirty="0" smtClean="0">
                <a:solidFill>
                  <a:srgbClr val="00B050"/>
                </a:solidFill>
                <a:latin typeface="Calibri" panose="020F0502020204030204" pitchFamily="34" charset="0"/>
                <a:sym typeface="Wingdings" panose="05000000000000000000" pitchFamily="2" charset="2"/>
              </a:rPr>
              <a:t>Daniel </a:t>
            </a:r>
            <a:r>
              <a:rPr lang="en-US" sz="2400" dirty="0">
                <a:solidFill>
                  <a:srgbClr val="00B050"/>
                </a:solidFill>
                <a:latin typeface="Calibri" panose="020F0502020204030204" pitchFamily="34" charset="0"/>
                <a:sym typeface="Wingdings" panose="05000000000000000000" pitchFamily="2" charset="2"/>
              </a:rPr>
              <a:t>9:27</a:t>
            </a:r>
          </a:p>
          <a:p>
            <a:r>
              <a:rPr lang="en-US" sz="2400" dirty="0">
                <a:solidFill>
                  <a:srgbClr val="00B050"/>
                </a:solidFill>
                <a:latin typeface="Calibri" panose="020F0502020204030204" pitchFamily="34" charset="0"/>
                <a:sym typeface="Wingdings" panose="05000000000000000000" pitchFamily="2" charset="2"/>
              </a:rPr>
              <a:t>Roman guards </a:t>
            </a:r>
            <a:r>
              <a:rPr lang="en-US" sz="2400" dirty="0" smtClean="0">
                <a:solidFill>
                  <a:srgbClr val="00B050"/>
                </a:solidFill>
                <a:latin typeface="Calibri" panose="020F0502020204030204" pitchFamily="34" charset="0"/>
                <a:sym typeface="Wingdings" panose="05000000000000000000" pitchFamily="2" charset="2"/>
              </a:rPr>
              <a:t>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can shadow support to Daniel’s </a:t>
            </a:r>
            <a:r>
              <a:rPr lang="en-US" sz="2400" dirty="0">
                <a:solidFill>
                  <a:prstClr val="black">
                    <a:lumMod val="95000"/>
                    <a:lumOff val="5000"/>
                  </a:prstClr>
                </a:solidFill>
                <a:latin typeface="Calibri" panose="020F0502020204030204" pitchFamily="34" charset="0"/>
                <a:sym typeface="Wingdings" panose="05000000000000000000" pitchFamily="2" charset="2"/>
              </a:rPr>
              <a:t>prophecy –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by fulfilling their </a:t>
            </a:r>
            <a:br>
              <a:rPr lang="en-US" sz="2400" dirty="0" smtClean="0">
                <a:solidFill>
                  <a:prstClr val="black">
                    <a:lumMod val="95000"/>
                    <a:lumOff val="5000"/>
                  </a:prstClr>
                </a:solidFill>
                <a:latin typeface="Calibri" panose="020F0502020204030204" pitchFamily="34" charset="0"/>
                <a:sym typeface="Wingdings" panose="05000000000000000000" pitchFamily="2" charset="2"/>
              </a:rPr>
            </a:br>
            <a:r>
              <a:rPr lang="en-US" sz="2400" dirty="0" smtClean="0">
                <a:solidFill>
                  <a:prstClr val="black">
                    <a:lumMod val="95000"/>
                    <a:lumOff val="5000"/>
                  </a:prstClr>
                </a:solidFill>
                <a:latin typeface="Calibri" panose="020F0502020204030204" pitchFamily="34" charset="0"/>
                <a:sym typeface="Wingdings" panose="05000000000000000000" pitchFamily="2" charset="2"/>
              </a:rPr>
              <a:t>			</a:t>
            </a:r>
            <a:r>
              <a:rPr lang="en-US" sz="2400" b="1" dirty="0" smtClean="0">
                <a:solidFill>
                  <a:srgbClr val="FF0066"/>
                </a:solidFill>
                <a:latin typeface="Calibri" panose="020F0502020204030204" pitchFamily="34" charset="0"/>
                <a:sym typeface="Wingdings" panose="05000000000000000000" pitchFamily="2" charset="2"/>
              </a:rPr>
              <a:t>3 cycles </a:t>
            </a:r>
            <a:r>
              <a:rPr lang="en-US" sz="2400" b="1" dirty="0">
                <a:solidFill>
                  <a:srgbClr val="FF0066"/>
                </a:solidFill>
                <a:latin typeface="Calibri" panose="020F0502020204030204" pitchFamily="34" charset="0"/>
                <a:sym typeface="Wingdings" panose="05000000000000000000" pitchFamily="2" charset="2"/>
              </a:rPr>
              <a:t>of </a:t>
            </a:r>
            <a:r>
              <a:rPr lang="en-US" sz="2400" b="1" dirty="0" smtClean="0">
                <a:solidFill>
                  <a:srgbClr val="FF0066"/>
                </a:solidFill>
                <a:latin typeface="Calibri" panose="020F0502020204030204" pitchFamily="34" charset="0"/>
                <a:sym typeface="Wingdings" panose="05000000000000000000" pitchFamily="2" charset="2"/>
              </a:rPr>
              <a:t>security as agreed to by Pilate.  	</a:t>
            </a:r>
            <a:r>
              <a:rPr lang="en-US" sz="2400" b="1" dirty="0">
                <a:solidFill>
                  <a:srgbClr val="FF0066"/>
                </a:solidFill>
                <a:latin typeface="Calibri" panose="020F0502020204030204" pitchFamily="34" charset="0"/>
                <a:sym typeface="Wingdings" panose="05000000000000000000" pitchFamily="2" charset="2"/>
              </a:rPr>
              <a:t> </a:t>
            </a:r>
            <a:r>
              <a:rPr lang="en-US" sz="2400" b="1" dirty="0" smtClean="0">
                <a:solidFill>
                  <a:srgbClr val="FF0066"/>
                </a:solidFill>
                <a:latin typeface="Calibri" panose="020F0502020204030204" pitchFamily="34" charset="0"/>
                <a:sym typeface="Wingdings" panose="05000000000000000000" pitchFamily="2" charset="2"/>
              </a:rPr>
              <a:t>               </a:t>
            </a:r>
            <a:r>
              <a:rPr lang="en-US" sz="2400" dirty="0" smtClean="0">
                <a:solidFill>
                  <a:srgbClr val="00B050"/>
                </a:solidFill>
                <a:latin typeface="Calibri" panose="020F0502020204030204" pitchFamily="34" charset="0"/>
                <a:sym typeface="Wingdings" panose="05000000000000000000" pitchFamily="2" charset="2"/>
              </a:rPr>
              <a:t>Matthew 27:62-66</a:t>
            </a:r>
          </a:p>
          <a:p>
            <a:r>
              <a:rPr lang="en-US" sz="2400" b="1" dirty="0" smtClean="0">
                <a:solidFill>
                  <a:srgbClr val="0000CC"/>
                </a:solidFill>
                <a:latin typeface="Calibri" panose="020F0502020204030204" pitchFamily="34" charset="0"/>
                <a:sym typeface="Wingdings" panose="05000000000000000000" pitchFamily="2" charset="2"/>
              </a:rPr>
              <a:t>Yahusha</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 </a:t>
            </a:r>
            <a:r>
              <a:rPr lang="en-US" sz="2400" dirty="0">
                <a:solidFill>
                  <a:prstClr val="black">
                    <a:lumMod val="95000"/>
                    <a:lumOff val="5000"/>
                  </a:prstClr>
                </a:solidFill>
                <a:latin typeface="Calibri" panose="020F0502020204030204" pitchFamily="34" charset="0"/>
                <a:sym typeface="Wingdings" panose="05000000000000000000" pitchFamily="2" charset="2"/>
              </a:rPr>
              <a:t>	</a:t>
            </a:r>
            <a:r>
              <a:rPr lang="en-US" sz="2400" b="1" dirty="0">
                <a:solidFill>
                  <a:srgbClr val="FF0066"/>
                </a:solidFill>
                <a:latin typeface="Calibri" panose="020F0502020204030204" pitchFamily="34" charset="0"/>
                <a:sym typeface="Wingdings" panose="05000000000000000000" pitchFamily="2" charset="2"/>
              </a:rPr>
              <a:t>was not confused </a:t>
            </a:r>
            <a:r>
              <a:rPr lang="en-US" sz="2400" dirty="0" smtClean="0">
                <a:solidFill>
                  <a:schemeClr val="bg1">
                    <a:lumMod val="95000"/>
                    <a:lumOff val="5000"/>
                  </a:schemeClr>
                </a:solidFill>
                <a:latin typeface="Calibri" panose="020F0502020204030204" pitchFamily="34" charset="0"/>
                <a:sym typeface="Wingdings" panose="05000000000000000000" pitchFamily="2" charset="2"/>
              </a:rPr>
              <a:t>(</a:t>
            </a:r>
            <a:r>
              <a:rPr lang="en-US" sz="2600" b="1" dirty="0" smtClean="0">
                <a:solidFill>
                  <a:srgbClr val="0000CC"/>
                </a:solidFill>
                <a:latin typeface="Calibri" panose="020F0502020204030204" pitchFamily="34" charset="0"/>
                <a:sym typeface="Wingdings" panose="05000000000000000000" pitchFamily="2" charset="2"/>
              </a:rPr>
              <a:t></a:t>
            </a:r>
            <a:r>
              <a:rPr lang="en-US" sz="2400" dirty="0" smtClean="0">
                <a:solidFill>
                  <a:schemeClr val="bg1">
                    <a:lumMod val="95000"/>
                    <a:lumOff val="5000"/>
                  </a:schemeClr>
                </a:solidFill>
                <a:latin typeface="Calibri" panose="020F0502020204030204" pitchFamily="34" charset="0"/>
                <a:sym typeface="Wingdings" panose="05000000000000000000" pitchFamily="2" charset="2"/>
              </a:rPr>
              <a:t>)</a:t>
            </a:r>
            <a:r>
              <a:rPr lang="en-US" sz="2400" b="1" dirty="0" smtClean="0">
                <a:solidFill>
                  <a:srgbClr val="FF0066"/>
                </a:solidFill>
                <a:latin typeface="Calibri" panose="020F0502020204030204" pitchFamily="34" charset="0"/>
                <a:sym typeface="Wingdings" panose="05000000000000000000" pitchFamily="2" charset="2"/>
              </a:rPr>
              <a:t>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when </a:t>
            </a:r>
            <a:r>
              <a:rPr lang="en-US" sz="2400" dirty="0">
                <a:solidFill>
                  <a:prstClr val="black">
                    <a:lumMod val="95000"/>
                    <a:lumOff val="5000"/>
                  </a:prstClr>
                </a:solidFill>
                <a:latin typeface="Calibri" panose="020F0502020204030204" pitchFamily="34" charset="0"/>
                <a:sym typeface="Wingdings" panose="05000000000000000000" pitchFamily="2" charset="2"/>
              </a:rPr>
              <a:t>referring to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the 3 </a:t>
            </a:r>
            <a:r>
              <a:rPr lang="en-US" sz="2400" dirty="0">
                <a:solidFill>
                  <a:prstClr val="black">
                    <a:lumMod val="95000"/>
                    <a:lumOff val="5000"/>
                  </a:prstClr>
                </a:solidFill>
                <a:latin typeface="Calibri" panose="020F0502020204030204" pitchFamily="34" charset="0"/>
                <a:sym typeface="Wingdings" panose="05000000000000000000" pitchFamily="2" charset="2"/>
              </a:rPr>
              <a:t>days and 3 nights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that </a:t>
            </a:r>
            <a:r>
              <a:rPr lang="en-US" sz="2400" dirty="0">
                <a:solidFill>
                  <a:prstClr val="black">
                    <a:lumMod val="95000"/>
                    <a:lumOff val="5000"/>
                  </a:prstClr>
                </a:solidFill>
                <a:latin typeface="Calibri" panose="020F0502020204030204" pitchFamily="34" charset="0"/>
                <a:sym typeface="Wingdings" panose="05000000000000000000" pitchFamily="2" charset="2"/>
              </a:rPr>
              <a:t>Jonah was in the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	belly of the fish</a:t>
            </a:r>
            <a:r>
              <a:rPr lang="en-US" sz="2400" dirty="0">
                <a:solidFill>
                  <a:prstClr val="black">
                    <a:lumMod val="95000"/>
                    <a:lumOff val="5000"/>
                  </a:prstClr>
                </a:solidFill>
                <a:latin typeface="Calibri" panose="020F0502020204030204" pitchFamily="34" charset="0"/>
                <a:sym typeface="Wingdings" panose="05000000000000000000" pitchFamily="2" charset="2"/>
              </a:rPr>
              <a:t>.  				</a:t>
            </a:r>
            <a:r>
              <a:rPr lang="en-US" sz="2400" dirty="0" smtClean="0">
                <a:solidFill>
                  <a:prstClr val="black">
                    <a:lumMod val="95000"/>
                    <a:lumOff val="5000"/>
                  </a:prstClr>
                </a:solidFill>
                <a:latin typeface="Calibri" panose="020F0502020204030204" pitchFamily="34" charset="0"/>
                <a:sym typeface="Wingdings" panose="05000000000000000000" pitchFamily="2" charset="2"/>
              </a:rPr>
              <a:t>	  </a:t>
            </a:r>
            <a:r>
              <a:rPr lang="en-US" sz="2400" dirty="0" smtClean="0">
                <a:solidFill>
                  <a:srgbClr val="00B050"/>
                </a:solidFill>
                <a:latin typeface="Calibri" panose="020F0502020204030204" pitchFamily="34" charset="0"/>
                <a:sym typeface="Wingdings" panose="05000000000000000000" pitchFamily="2" charset="2"/>
              </a:rPr>
              <a:t>Matthew </a:t>
            </a:r>
            <a:r>
              <a:rPr lang="en-US" sz="2400" dirty="0">
                <a:solidFill>
                  <a:srgbClr val="00B050"/>
                </a:solidFill>
                <a:latin typeface="Calibri" panose="020F0502020204030204" pitchFamily="34" charset="0"/>
                <a:sym typeface="Wingdings" panose="05000000000000000000" pitchFamily="2" charset="2"/>
              </a:rPr>
              <a:t>12:40</a:t>
            </a:r>
          </a:p>
          <a:p>
            <a:pPr lvl="0">
              <a:spcAft>
                <a:spcPts val="1200"/>
              </a:spcAft>
            </a:pPr>
            <a:r>
              <a:rPr lang="en-US" sz="2400" b="1" dirty="0">
                <a:ln>
                  <a:solidFill>
                    <a:srgbClr val="4027F9"/>
                  </a:solidFill>
                </a:ln>
                <a:solidFill>
                  <a:srgbClr val="FF00FF"/>
                </a:solidFill>
                <a:effectLst>
                  <a:glow rad="127000">
                    <a:srgbClr val="FFFF00"/>
                  </a:glow>
                </a:effectLst>
                <a:latin typeface="Georgia" panose="02040502050405020303" pitchFamily="18" charset="0"/>
              </a:rPr>
              <a:t>Genesis </a:t>
            </a:r>
            <a:r>
              <a:rPr lang="en-US" sz="2400" dirty="0">
                <a:solidFill>
                  <a:srgbClr val="FF00FF"/>
                </a:solidFill>
                <a:latin typeface="Georgia" panose="02040502050405020303" pitchFamily="18" charset="0"/>
              </a:rPr>
              <a:t>	</a:t>
            </a:r>
            <a:r>
              <a:rPr lang="en-US" sz="2400" dirty="0">
                <a:ln>
                  <a:solidFill>
                    <a:srgbClr val="3333FF"/>
                  </a:solidFill>
                </a:ln>
                <a:solidFill>
                  <a:srgbClr val="FF00FF"/>
                </a:solidFill>
                <a:latin typeface="Georgia" panose="02040502050405020303" pitchFamily="18" charset="0"/>
              </a:rPr>
              <a:t>makes perfect sense when it proclaims the </a:t>
            </a:r>
            <a:r>
              <a:rPr lang="en-US" sz="2400" b="1" u="sng" dirty="0">
                <a:ln>
                  <a:solidFill>
                    <a:srgbClr val="0000CC"/>
                  </a:solidFill>
                </a:ln>
                <a:solidFill>
                  <a:srgbClr val="00B0F0"/>
                </a:solidFill>
                <a:latin typeface="Georgia" panose="02040502050405020303" pitchFamily="18" charset="0"/>
              </a:rPr>
              <a:t>LIGHT</a:t>
            </a:r>
            <a:r>
              <a:rPr lang="en-US" sz="2400" dirty="0">
                <a:solidFill>
                  <a:srgbClr val="FF00FF"/>
                </a:solidFill>
                <a:latin typeface="Georgia" panose="02040502050405020303" pitchFamily="18" charset="0"/>
              </a:rPr>
              <a:t> </a:t>
            </a:r>
            <a:r>
              <a:rPr lang="en-US" sz="2400" dirty="0">
                <a:ln>
                  <a:solidFill>
                    <a:srgbClr val="3333FF"/>
                  </a:solidFill>
                </a:ln>
                <a:solidFill>
                  <a:srgbClr val="FF00FF"/>
                </a:solidFill>
                <a:latin typeface="Georgia" panose="02040502050405020303" pitchFamily="18" charset="0"/>
              </a:rPr>
              <a:t>started the 1</a:t>
            </a:r>
            <a:r>
              <a:rPr lang="en-US" sz="2400" baseline="30000" dirty="0">
                <a:ln>
                  <a:solidFill>
                    <a:srgbClr val="3333FF"/>
                  </a:solidFill>
                </a:ln>
                <a:solidFill>
                  <a:srgbClr val="FF00FF"/>
                </a:solidFill>
                <a:latin typeface="Georgia" panose="02040502050405020303" pitchFamily="18" charset="0"/>
              </a:rPr>
              <a:t>st</a:t>
            </a:r>
            <a:r>
              <a:rPr lang="en-US" sz="2400" dirty="0">
                <a:ln>
                  <a:solidFill>
                    <a:srgbClr val="3333FF"/>
                  </a:solidFill>
                </a:ln>
                <a:solidFill>
                  <a:srgbClr val="FF00FF"/>
                </a:solidFill>
                <a:latin typeface="Georgia" panose="02040502050405020303" pitchFamily="18" charset="0"/>
              </a:rPr>
              <a:t> </a:t>
            </a:r>
            <a:r>
              <a:rPr lang="en-US" sz="2400" dirty="0" smtClean="0">
                <a:ln>
                  <a:solidFill>
                    <a:srgbClr val="3333FF"/>
                  </a:solidFill>
                </a:ln>
                <a:solidFill>
                  <a:srgbClr val="FF00FF"/>
                </a:solidFill>
                <a:latin typeface="Georgia" panose="02040502050405020303" pitchFamily="18" charset="0"/>
              </a:rPr>
              <a:t>cycle</a:t>
            </a:r>
            <a:br>
              <a:rPr lang="en-US" sz="2400" dirty="0" smtClean="0">
                <a:ln>
                  <a:solidFill>
                    <a:srgbClr val="3333FF"/>
                  </a:solidFill>
                </a:ln>
                <a:solidFill>
                  <a:srgbClr val="FF00FF"/>
                </a:solidFill>
                <a:latin typeface="Georgia" panose="02040502050405020303" pitchFamily="18" charset="0"/>
              </a:rPr>
            </a:br>
            <a:r>
              <a:rPr lang="en-US" sz="2400" dirty="0" smtClean="0">
                <a:ln>
                  <a:solidFill>
                    <a:srgbClr val="3333FF"/>
                  </a:solidFill>
                </a:ln>
                <a:solidFill>
                  <a:srgbClr val="FF00FF"/>
                </a:solidFill>
                <a:latin typeface="Georgia" panose="02040502050405020303" pitchFamily="18" charset="0"/>
              </a:rPr>
              <a:t> </a:t>
            </a:r>
            <a:r>
              <a:rPr lang="en-US" sz="2400" dirty="0">
                <a:ln>
                  <a:solidFill>
                    <a:srgbClr val="3333FF"/>
                  </a:solidFill>
                </a:ln>
                <a:solidFill>
                  <a:srgbClr val="FF00FF"/>
                </a:solidFill>
                <a:latin typeface="Georgia" panose="02040502050405020303" pitchFamily="18" charset="0"/>
              </a:rPr>
              <a:t>		and the </a:t>
            </a:r>
            <a:r>
              <a:rPr lang="en-US" sz="2400" dirty="0" smtClean="0">
                <a:ln>
                  <a:solidFill>
                    <a:srgbClr val="3333FF"/>
                  </a:solidFill>
                </a:ln>
                <a:solidFill>
                  <a:srgbClr val="FF00FF"/>
                </a:solidFill>
                <a:latin typeface="Georgia" panose="02040502050405020303" pitchFamily="18" charset="0"/>
              </a:rPr>
              <a:t>night </a:t>
            </a:r>
            <a:r>
              <a:rPr lang="en-US" sz="2400" dirty="0">
                <a:ln>
                  <a:solidFill>
                    <a:srgbClr val="3333FF"/>
                  </a:solidFill>
                </a:ln>
                <a:solidFill>
                  <a:srgbClr val="FF00FF"/>
                </a:solidFill>
                <a:latin typeface="Georgia" panose="02040502050405020303" pitchFamily="18" charset="0"/>
              </a:rPr>
              <a:t>finished off the 1</a:t>
            </a:r>
            <a:r>
              <a:rPr lang="en-US" sz="2400" baseline="30000" dirty="0">
                <a:ln>
                  <a:solidFill>
                    <a:srgbClr val="3333FF"/>
                  </a:solidFill>
                </a:ln>
                <a:solidFill>
                  <a:srgbClr val="FF00FF"/>
                </a:solidFill>
                <a:latin typeface="Georgia" panose="02040502050405020303" pitchFamily="18" charset="0"/>
              </a:rPr>
              <a:t>st</a:t>
            </a:r>
            <a:r>
              <a:rPr lang="en-US" sz="2400" dirty="0">
                <a:ln>
                  <a:solidFill>
                    <a:srgbClr val="3333FF"/>
                  </a:solidFill>
                </a:ln>
                <a:solidFill>
                  <a:srgbClr val="FF00FF"/>
                </a:solidFill>
                <a:latin typeface="Georgia" panose="02040502050405020303" pitchFamily="18" charset="0"/>
              </a:rPr>
              <a:t> cycle as the</a:t>
            </a:r>
            <a:r>
              <a:rPr lang="en-US" sz="2400" dirty="0">
                <a:solidFill>
                  <a:srgbClr val="FF00FF"/>
                </a:solidFill>
                <a:latin typeface="Georgia" panose="02040502050405020303" pitchFamily="18" charset="0"/>
              </a:rPr>
              <a:t> </a:t>
            </a:r>
            <a:r>
              <a:rPr lang="en-US" sz="2400" b="1" u="sng" dirty="0">
                <a:ln>
                  <a:solidFill>
                    <a:srgbClr val="0000CC"/>
                  </a:solidFill>
                </a:ln>
                <a:solidFill>
                  <a:srgbClr val="00B0F0"/>
                </a:solidFill>
                <a:latin typeface="Georgia" panose="02040502050405020303" pitchFamily="18" charset="0"/>
              </a:rPr>
              <a:t>LIGHT OF DAWN</a:t>
            </a:r>
            <a:r>
              <a:rPr lang="en-US" sz="2400" b="1" dirty="0">
                <a:ln>
                  <a:solidFill>
                    <a:srgbClr val="0000CC"/>
                  </a:solidFill>
                </a:ln>
                <a:solidFill>
                  <a:srgbClr val="00B0F0"/>
                </a:solidFill>
                <a:latin typeface="Georgia" panose="02040502050405020303" pitchFamily="18" charset="0"/>
              </a:rPr>
              <a:t> 		</a:t>
            </a:r>
            <a:r>
              <a:rPr lang="en-US" sz="2400" b="1" dirty="0" smtClean="0">
                <a:ln>
                  <a:solidFill>
                    <a:srgbClr val="0000CC"/>
                  </a:solidFill>
                </a:ln>
                <a:solidFill>
                  <a:srgbClr val="00B0F0"/>
                </a:solidFill>
                <a:latin typeface="Georgia" panose="02040502050405020303" pitchFamily="18" charset="0"/>
              </a:rPr>
              <a:t>	             </a:t>
            </a:r>
            <a:r>
              <a:rPr lang="en-US" sz="2400" b="1" u="sng" dirty="0" smtClean="0">
                <a:ln>
                  <a:solidFill>
                    <a:srgbClr val="0000CC"/>
                  </a:solidFill>
                </a:ln>
                <a:solidFill>
                  <a:srgbClr val="00B0F0"/>
                </a:solidFill>
                <a:latin typeface="Georgia" panose="02040502050405020303" pitchFamily="18" charset="0"/>
              </a:rPr>
              <a:t>RETURNED TO BEGIN THE SECOND CYCLE</a:t>
            </a:r>
            <a:r>
              <a:rPr lang="en-US" sz="2400" b="1" dirty="0" smtClean="0">
                <a:ln>
                  <a:solidFill>
                    <a:srgbClr val="0000CC"/>
                  </a:solidFill>
                </a:ln>
                <a:solidFill>
                  <a:srgbClr val="00B0F0"/>
                </a:solidFill>
                <a:latin typeface="Georgia" panose="02040502050405020303" pitchFamily="18" charset="0"/>
              </a:rPr>
              <a:t>!</a:t>
            </a:r>
            <a:endParaRPr lang="en-US" sz="2400" b="1" dirty="0">
              <a:ln>
                <a:solidFill>
                  <a:srgbClr val="0000CC"/>
                </a:solidFill>
              </a:ln>
              <a:solidFill>
                <a:srgbClr val="00B0F0"/>
              </a:solidFill>
              <a:latin typeface="Georgia" panose="02040502050405020303" pitchFamily="18" charset="0"/>
            </a:endParaRPr>
          </a:p>
        </p:txBody>
      </p:sp>
      <p:sp>
        <p:nvSpPr>
          <p:cNvPr id="4" name="Slide Number Placeholder 3"/>
          <p:cNvSpPr>
            <a:spLocks noGrp="1"/>
          </p:cNvSpPr>
          <p:nvPr>
            <p:ph type="sldNum" sz="quarter" idx="12"/>
          </p:nvPr>
        </p:nvSpPr>
        <p:spPr>
          <a:xfrm>
            <a:off x="11380847" y="6320187"/>
            <a:ext cx="643748" cy="365125"/>
          </a:xfrm>
        </p:spPr>
        <p:txBody>
          <a:bodyPr/>
          <a:lstStyle/>
          <a:p>
            <a:fld id="{6D22F896-40B5-4ADD-8801-0D06FADFA095}" type="slidenum">
              <a:rPr lang="en-US" sz="1200" b="1" smtClean="0">
                <a:solidFill>
                  <a:schemeClr val="bg1"/>
                </a:solidFill>
              </a:rPr>
              <a:t>100</a:t>
            </a:fld>
            <a:endParaRPr lang="en-US" sz="1200" b="1" dirty="0">
              <a:solidFill>
                <a:schemeClr val="bg1"/>
              </a:solidFill>
            </a:endParaRPr>
          </a:p>
        </p:txBody>
      </p:sp>
      <p:sp>
        <p:nvSpPr>
          <p:cNvPr id="2" name="Rounded Rectangle 1"/>
          <p:cNvSpPr/>
          <p:nvPr/>
        </p:nvSpPr>
        <p:spPr>
          <a:xfrm>
            <a:off x="3162773" y="104671"/>
            <a:ext cx="5939480" cy="428368"/>
          </a:xfrm>
          <a:prstGeom prst="roundRect">
            <a:avLst/>
          </a:prstGeom>
          <a:ln w="38100">
            <a:solidFill>
              <a:srgbClr val="CC99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Finding Scriptural Alignment!</a:t>
            </a:r>
            <a:endParaRPr lang="en-CA" sz="3200" dirty="0"/>
          </a:p>
        </p:txBody>
      </p:sp>
    </p:spTree>
    <p:extLst>
      <p:ext uri="{BB962C8B-B14F-4D97-AF65-F5344CB8AC3E}">
        <p14:creationId xmlns:p14="http://schemas.microsoft.com/office/powerpoint/2010/main" val="285021160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gradFill>
          <a:gsLst>
            <a:gs pos="0">
              <a:srgbClr val="7030A0"/>
            </a:gs>
            <a:gs pos="26000">
              <a:schemeClr val="accent2">
                <a:lumMod val="60000"/>
                <a:lumOff val="40000"/>
              </a:schemeClr>
            </a:gs>
            <a:gs pos="58000">
              <a:srgbClr val="00FF99">
                <a:alpha val="2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5279" y="230660"/>
            <a:ext cx="11859491" cy="6459134"/>
          </a:xfrm>
          <a:solidFill>
            <a:schemeClr val="tx1"/>
          </a:solidFill>
          <a:scene3d>
            <a:camera prst="orthographicFront"/>
            <a:lightRig rig="threePt" dir="t"/>
          </a:scene3d>
          <a:sp3d>
            <a:bevelT w="152400" h="50800" prst="softRound"/>
          </a:sp3d>
        </p:spPr>
        <p:txBody>
          <a:bodyPr>
            <a:noAutofit/>
          </a:bodyPr>
          <a:lstStyle/>
          <a:p>
            <a:pPr lvl="0" indent="-914400"/>
            <a:r>
              <a:rPr lang="en-US" sz="2800" dirty="0">
                <a:solidFill>
                  <a:prstClr val="black">
                    <a:lumMod val="95000"/>
                    <a:lumOff val="5000"/>
                  </a:prstClr>
                </a:solidFill>
                <a:latin typeface="Calibri" panose="020F0502020204030204" pitchFamily="34" charset="0"/>
              </a:rPr>
              <a:t>There is another </a:t>
            </a:r>
            <a:r>
              <a:rPr lang="en-US" sz="2800" dirty="0" smtClean="0">
                <a:solidFill>
                  <a:prstClr val="black">
                    <a:lumMod val="95000"/>
                    <a:lumOff val="5000"/>
                  </a:prstClr>
                </a:solidFill>
                <a:latin typeface="Calibri" panose="020F0502020204030204" pitchFamily="34" charset="0"/>
              </a:rPr>
              <a:t>point that demands </a:t>
            </a:r>
            <a:r>
              <a:rPr lang="en-US" sz="2800" dirty="0">
                <a:solidFill>
                  <a:prstClr val="black">
                    <a:lumMod val="95000"/>
                    <a:lumOff val="5000"/>
                  </a:prstClr>
                </a:solidFill>
                <a:latin typeface="Calibri" panose="020F0502020204030204" pitchFamily="34" charset="0"/>
              </a:rPr>
              <a:t>clarification.  </a:t>
            </a:r>
            <a:br>
              <a:rPr lang="en-US" sz="2800" dirty="0">
                <a:solidFill>
                  <a:prstClr val="black">
                    <a:lumMod val="95000"/>
                    <a:lumOff val="5000"/>
                  </a:prstClr>
                </a:solidFill>
                <a:latin typeface="Calibri" panose="020F0502020204030204" pitchFamily="34" charset="0"/>
              </a:rPr>
            </a:br>
            <a:r>
              <a:rPr lang="en-US" sz="2800" dirty="0">
                <a:solidFill>
                  <a:prstClr val="black">
                    <a:lumMod val="95000"/>
                    <a:lumOff val="5000"/>
                  </a:prstClr>
                </a:solidFill>
                <a:latin typeface="Calibri" panose="020F0502020204030204" pitchFamily="34" charset="0"/>
              </a:rPr>
              <a:t>It has to do with the term – </a:t>
            </a:r>
            <a:r>
              <a:rPr lang="en-US" sz="2800" b="1" dirty="0">
                <a:solidFill>
                  <a:srgbClr val="CC0099"/>
                </a:solidFill>
                <a:latin typeface="Calibri" panose="020F0502020204030204" pitchFamily="34" charset="0"/>
              </a:rPr>
              <a:t>“High </a:t>
            </a:r>
            <a:r>
              <a:rPr lang="en-US" sz="2800" b="1" dirty="0" smtClean="0">
                <a:solidFill>
                  <a:srgbClr val="CC0099"/>
                </a:solidFill>
                <a:latin typeface="Calibri" panose="020F0502020204030204" pitchFamily="34" charset="0"/>
              </a:rPr>
              <a:t>Shabbat.”</a:t>
            </a:r>
            <a:endParaRPr lang="en-US" sz="2800" b="1" dirty="0">
              <a:solidFill>
                <a:srgbClr val="CC0099"/>
              </a:solidFill>
              <a:latin typeface="Calibri" panose="020F0502020204030204" pitchFamily="34" charset="0"/>
            </a:endParaRPr>
          </a:p>
          <a:p>
            <a:pPr lvl="0" indent="-914400"/>
            <a:r>
              <a:rPr lang="en-US" sz="2800" i="1" dirty="0">
                <a:solidFill>
                  <a:srgbClr val="DF2E28">
                    <a:lumMod val="60000"/>
                    <a:lumOff val="40000"/>
                  </a:srgbClr>
                </a:solidFill>
                <a:latin typeface="Georgia" panose="02040502050405020303" pitchFamily="18" charset="0"/>
              </a:rPr>
              <a:t>What do the Scriptures declare as a </a:t>
            </a:r>
            <a:r>
              <a:rPr lang="en-US" sz="2800" b="1" i="1" dirty="0">
                <a:ln>
                  <a:solidFill>
                    <a:srgbClr val="0000CC"/>
                  </a:solidFill>
                </a:ln>
                <a:solidFill>
                  <a:srgbClr val="DF2E28">
                    <a:lumMod val="60000"/>
                    <a:lumOff val="40000"/>
                  </a:srgbClr>
                </a:solidFill>
                <a:latin typeface="Georgia" panose="02040502050405020303" pitchFamily="18" charset="0"/>
              </a:rPr>
              <a:t>“</a:t>
            </a:r>
            <a:r>
              <a:rPr lang="en-US" sz="2800" b="1" i="1" dirty="0" smtClean="0">
                <a:ln>
                  <a:solidFill>
                    <a:srgbClr val="0000CC"/>
                  </a:solidFill>
                </a:ln>
                <a:solidFill>
                  <a:srgbClr val="DF2E28">
                    <a:lumMod val="60000"/>
                    <a:lumOff val="40000"/>
                  </a:srgbClr>
                </a:solidFill>
                <a:latin typeface="Georgia" panose="02040502050405020303" pitchFamily="18" charset="0"/>
              </a:rPr>
              <a:t>High Shabbat”?</a:t>
            </a:r>
            <a:r>
              <a:rPr lang="en-US" sz="2800" b="1" i="1" dirty="0" smtClean="0">
                <a:solidFill>
                  <a:srgbClr val="DF2E28">
                    <a:lumMod val="60000"/>
                    <a:lumOff val="40000"/>
                  </a:srgbClr>
                </a:solidFill>
                <a:latin typeface="Georgia" panose="02040502050405020303" pitchFamily="18" charset="0"/>
              </a:rPr>
              <a:t/>
            </a:r>
            <a:br>
              <a:rPr lang="en-US" sz="2800" b="1" i="1" dirty="0" smtClean="0">
                <a:solidFill>
                  <a:srgbClr val="DF2E28">
                    <a:lumMod val="60000"/>
                    <a:lumOff val="40000"/>
                  </a:srgbClr>
                </a:solidFill>
                <a:latin typeface="Georgia" panose="02040502050405020303" pitchFamily="18" charset="0"/>
              </a:rPr>
            </a:br>
            <a:r>
              <a:rPr lang="en-US" sz="2800" i="1" dirty="0" smtClean="0">
                <a:solidFill>
                  <a:srgbClr val="DF2E28">
                    <a:lumMod val="60000"/>
                    <a:lumOff val="40000"/>
                  </a:srgbClr>
                </a:solidFill>
                <a:latin typeface="Georgia" panose="02040502050405020303" pitchFamily="18" charset="0"/>
              </a:rPr>
              <a:t>How many times do we read about a </a:t>
            </a:r>
            <a:r>
              <a:rPr lang="en-US" sz="2800" b="1" i="1" dirty="0" smtClean="0">
                <a:ln>
                  <a:solidFill>
                    <a:srgbClr val="0000CC"/>
                  </a:solidFill>
                </a:ln>
                <a:solidFill>
                  <a:srgbClr val="DF2E28">
                    <a:lumMod val="60000"/>
                    <a:lumOff val="40000"/>
                  </a:srgbClr>
                </a:solidFill>
                <a:latin typeface="Georgia" panose="02040502050405020303" pitchFamily="18" charset="0"/>
              </a:rPr>
              <a:t>“High Shabbat”?</a:t>
            </a:r>
            <a:endParaRPr lang="en-US" sz="2800" b="1" i="1" dirty="0">
              <a:ln>
                <a:solidFill>
                  <a:srgbClr val="0000CC"/>
                </a:solidFill>
              </a:ln>
              <a:solidFill>
                <a:srgbClr val="DF2E28">
                  <a:lumMod val="60000"/>
                  <a:lumOff val="40000"/>
                </a:srgbClr>
              </a:solidFill>
              <a:latin typeface="Georgia" panose="02040502050405020303" pitchFamily="18" charset="0"/>
            </a:endParaRPr>
          </a:p>
          <a:p>
            <a:pPr lvl="0" indent="-914400"/>
            <a:r>
              <a:rPr lang="en-US" sz="2800" dirty="0">
                <a:solidFill>
                  <a:prstClr val="black">
                    <a:lumMod val="95000"/>
                    <a:lumOff val="5000"/>
                  </a:prstClr>
                </a:solidFill>
                <a:latin typeface="Calibri" panose="020F0502020204030204" pitchFamily="34" charset="0"/>
              </a:rPr>
              <a:t>T</a:t>
            </a:r>
            <a:r>
              <a:rPr lang="en-US" sz="2800" dirty="0" smtClean="0">
                <a:solidFill>
                  <a:prstClr val="black">
                    <a:lumMod val="95000"/>
                    <a:lumOff val="5000"/>
                  </a:prstClr>
                </a:solidFill>
                <a:latin typeface="Calibri" panose="020F0502020204030204" pitchFamily="34" charset="0"/>
              </a:rPr>
              <a:t>he </a:t>
            </a:r>
            <a:r>
              <a:rPr lang="en-US" sz="2800" dirty="0">
                <a:solidFill>
                  <a:prstClr val="black">
                    <a:lumMod val="95000"/>
                    <a:lumOff val="5000"/>
                  </a:prstClr>
                </a:solidFill>
                <a:latin typeface="Calibri" panose="020F0502020204030204" pitchFamily="34" charset="0"/>
              </a:rPr>
              <a:t>crucifixion was on a </a:t>
            </a:r>
            <a:r>
              <a:rPr lang="en-US" sz="2800" b="1" dirty="0">
                <a:ln>
                  <a:solidFill>
                    <a:srgbClr val="00FF99"/>
                  </a:solidFill>
                </a:ln>
                <a:solidFill>
                  <a:srgbClr val="9933FF"/>
                </a:solidFill>
                <a:latin typeface="Calibri" panose="020F0502020204030204" pitchFamily="34" charset="0"/>
              </a:rPr>
              <a:t>4</a:t>
            </a:r>
            <a:r>
              <a:rPr lang="en-US" sz="2800" b="1" baseline="30000" dirty="0">
                <a:ln>
                  <a:solidFill>
                    <a:srgbClr val="00FF99"/>
                  </a:solidFill>
                </a:ln>
                <a:solidFill>
                  <a:srgbClr val="9933FF"/>
                </a:solidFill>
                <a:latin typeface="Calibri" panose="020F0502020204030204" pitchFamily="34" charset="0"/>
              </a:rPr>
              <a:t>th</a:t>
            </a:r>
            <a:r>
              <a:rPr lang="en-US" sz="2800" b="1" dirty="0">
                <a:ln>
                  <a:solidFill>
                    <a:srgbClr val="00FF99"/>
                  </a:solidFill>
                </a:ln>
                <a:solidFill>
                  <a:srgbClr val="9933FF"/>
                </a:solidFill>
                <a:latin typeface="Calibri" panose="020F0502020204030204" pitchFamily="34" charset="0"/>
              </a:rPr>
              <a:t> cycle </a:t>
            </a:r>
            <a:r>
              <a:rPr lang="en-US" sz="2400" dirty="0">
                <a:solidFill>
                  <a:prstClr val="black">
                    <a:lumMod val="95000"/>
                    <a:lumOff val="5000"/>
                  </a:prstClr>
                </a:solidFill>
                <a:latin typeface="Calibri" panose="020F0502020204030204" pitchFamily="34" charset="0"/>
              </a:rPr>
              <a:t>(</a:t>
            </a:r>
            <a:r>
              <a:rPr lang="en-US" sz="2400" dirty="0" smtClean="0">
                <a:solidFill>
                  <a:prstClr val="black">
                    <a:lumMod val="95000"/>
                    <a:lumOff val="5000"/>
                  </a:prstClr>
                </a:solidFill>
                <a:latin typeface="Calibri" panose="020F0502020204030204" pitchFamily="34" charset="0"/>
              </a:rPr>
              <a:t>Wed) </a:t>
            </a:r>
            <a:r>
              <a:rPr lang="en-US" sz="2800" dirty="0">
                <a:solidFill>
                  <a:prstClr val="black">
                    <a:lumMod val="95000"/>
                    <a:lumOff val="5000"/>
                  </a:prstClr>
                </a:solidFill>
                <a:latin typeface="Calibri" panose="020F0502020204030204" pitchFamily="34" charset="0"/>
              </a:rPr>
              <a:t>and it was declared a </a:t>
            </a:r>
            <a:r>
              <a:rPr lang="en-US" sz="2800" b="1" dirty="0">
                <a:solidFill>
                  <a:srgbClr val="FF0000"/>
                </a:solidFill>
                <a:latin typeface="Calibri" panose="020F0502020204030204" pitchFamily="34" charset="0"/>
              </a:rPr>
              <a:t>Preparation</a:t>
            </a:r>
            <a:r>
              <a:rPr lang="en-US" sz="2800" dirty="0">
                <a:solidFill>
                  <a:prstClr val="black">
                    <a:lumMod val="95000"/>
                    <a:lumOff val="5000"/>
                  </a:prstClr>
                </a:solidFill>
                <a:latin typeface="Calibri" panose="020F0502020204030204" pitchFamily="34" charset="0"/>
              </a:rPr>
              <a:t> cycle.  The following cycle was the </a:t>
            </a:r>
            <a:r>
              <a:rPr lang="en-US" sz="3600" b="1" dirty="0">
                <a:solidFill>
                  <a:srgbClr val="9933FF"/>
                </a:solidFill>
                <a:effectLst>
                  <a:glow rad="228600">
                    <a:schemeClr val="accent4">
                      <a:satMod val="175000"/>
                      <a:alpha val="40000"/>
                    </a:schemeClr>
                  </a:glow>
                </a:effectLst>
                <a:latin typeface="Calibri" panose="020F0502020204030204" pitchFamily="34" charset="0"/>
              </a:rPr>
              <a:t>1</a:t>
            </a:r>
            <a:r>
              <a:rPr lang="en-US" sz="3600" b="1" baseline="30000" dirty="0">
                <a:solidFill>
                  <a:srgbClr val="9933FF"/>
                </a:solidFill>
                <a:effectLst>
                  <a:glow rad="228600">
                    <a:schemeClr val="accent4">
                      <a:satMod val="175000"/>
                      <a:alpha val="40000"/>
                    </a:schemeClr>
                  </a:glow>
                </a:effectLst>
                <a:latin typeface="Calibri" panose="020F0502020204030204" pitchFamily="34" charset="0"/>
              </a:rPr>
              <a:t>st</a:t>
            </a:r>
            <a:r>
              <a:rPr lang="en-US" sz="3600" b="1" dirty="0">
                <a:solidFill>
                  <a:prstClr val="black">
                    <a:lumMod val="95000"/>
                    <a:lumOff val="5000"/>
                  </a:prstClr>
                </a:solidFill>
                <a:effectLst>
                  <a:glow rad="228600">
                    <a:schemeClr val="accent4">
                      <a:satMod val="175000"/>
                      <a:alpha val="40000"/>
                    </a:schemeClr>
                  </a:glow>
                </a:effectLst>
                <a:latin typeface="Calibri" panose="020F0502020204030204" pitchFamily="34" charset="0"/>
              </a:rPr>
              <a:t> </a:t>
            </a:r>
            <a:r>
              <a:rPr lang="en-US" sz="3600" b="1" u="sng" dirty="0" smtClean="0">
                <a:ln>
                  <a:solidFill>
                    <a:srgbClr val="FF00FF"/>
                  </a:solidFill>
                </a:ln>
                <a:solidFill>
                  <a:srgbClr val="9933FF"/>
                </a:solidFill>
                <a:effectLst>
                  <a:glow rad="228600">
                    <a:schemeClr val="accent4">
                      <a:satMod val="175000"/>
                      <a:alpha val="40000"/>
                    </a:schemeClr>
                  </a:glow>
                </a:effectLst>
                <a:latin typeface="Calibri" panose="020F0502020204030204" pitchFamily="34" charset="0"/>
              </a:rPr>
              <a:t>ANNUAL</a:t>
            </a:r>
            <a:r>
              <a:rPr lang="en-US" sz="3600" b="1" dirty="0" smtClean="0">
                <a:solidFill>
                  <a:prstClr val="black">
                    <a:lumMod val="95000"/>
                    <a:lumOff val="5000"/>
                  </a:prstClr>
                </a:solidFill>
                <a:effectLst>
                  <a:glow rad="228600">
                    <a:schemeClr val="accent4">
                      <a:satMod val="175000"/>
                      <a:alpha val="40000"/>
                    </a:schemeClr>
                  </a:glow>
                </a:effectLst>
                <a:latin typeface="Calibri" panose="020F0502020204030204" pitchFamily="34" charset="0"/>
              </a:rPr>
              <a:t> </a:t>
            </a:r>
            <a:r>
              <a:rPr lang="en-US" sz="3600" b="1" dirty="0" smtClean="0">
                <a:solidFill>
                  <a:srgbClr val="9933FF"/>
                </a:solidFill>
                <a:effectLst>
                  <a:glow rad="228600">
                    <a:schemeClr val="accent4">
                      <a:satMod val="175000"/>
                      <a:alpha val="40000"/>
                    </a:schemeClr>
                  </a:glow>
                </a:effectLst>
                <a:latin typeface="Calibri" panose="020F0502020204030204" pitchFamily="34" charset="0"/>
              </a:rPr>
              <a:t>Shabbat </a:t>
            </a:r>
            <a:r>
              <a:rPr lang="en-US" sz="3600" b="1" dirty="0">
                <a:solidFill>
                  <a:srgbClr val="9933FF"/>
                </a:solidFill>
                <a:effectLst>
                  <a:glow rad="228600">
                    <a:schemeClr val="accent4">
                      <a:satMod val="175000"/>
                      <a:alpha val="40000"/>
                    </a:schemeClr>
                  </a:glow>
                </a:effectLst>
                <a:latin typeface="Calibri" panose="020F0502020204030204" pitchFamily="34" charset="0"/>
              </a:rPr>
              <a:t>of </a:t>
            </a:r>
            <a:r>
              <a:rPr lang="en-US" sz="3600" b="1" dirty="0" smtClean="0">
                <a:solidFill>
                  <a:srgbClr val="9933FF"/>
                </a:solidFill>
                <a:effectLst>
                  <a:glow rad="228600">
                    <a:schemeClr val="accent4">
                      <a:satMod val="175000"/>
                      <a:alpha val="40000"/>
                    </a:schemeClr>
                  </a:glow>
                </a:effectLst>
                <a:latin typeface="Calibri" panose="020F0502020204030204" pitchFamily="34" charset="0"/>
              </a:rPr>
              <a:t>the year!  </a:t>
            </a:r>
            <a:br>
              <a:rPr lang="en-US" sz="3600" b="1" dirty="0" smtClean="0">
                <a:solidFill>
                  <a:srgbClr val="9933FF"/>
                </a:solidFill>
                <a:effectLst>
                  <a:glow rad="228600">
                    <a:schemeClr val="accent4">
                      <a:satMod val="175000"/>
                      <a:alpha val="40000"/>
                    </a:schemeClr>
                  </a:glow>
                </a:effectLst>
                <a:latin typeface="Calibri" panose="020F0502020204030204" pitchFamily="34" charset="0"/>
              </a:rPr>
            </a:br>
            <a:r>
              <a:rPr lang="en-US" sz="2800" dirty="0" smtClean="0">
                <a:solidFill>
                  <a:prstClr val="black">
                    <a:lumMod val="95000"/>
                    <a:lumOff val="5000"/>
                  </a:prstClr>
                </a:solidFill>
                <a:latin typeface="Calibri" panose="020F0502020204030204" pitchFamily="34" charset="0"/>
              </a:rPr>
              <a:t>It was the 1</a:t>
            </a:r>
            <a:r>
              <a:rPr lang="en-US" sz="2800" baseline="30000" dirty="0" smtClean="0">
                <a:solidFill>
                  <a:prstClr val="black">
                    <a:lumMod val="95000"/>
                    <a:lumOff val="5000"/>
                  </a:prstClr>
                </a:solidFill>
                <a:latin typeface="Calibri" panose="020F0502020204030204" pitchFamily="34" charset="0"/>
              </a:rPr>
              <a:t>st</a:t>
            </a:r>
            <a:r>
              <a:rPr lang="en-US" sz="2800" dirty="0" smtClean="0">
                <a:solidFill>
                  <a:prstClr val="black">
                    <a:lumMod val="95000"/>
                    <a:lumOff val="5000"/>
                  </a:prstClr>
                </a:solidFill>
                <a:latin typeface="Calibri" panose="020F0502020204030204" pitchFamily="34" charset="0"/>
              </a:rPr>
              <a:t> Shabbat of Unleavened </a:t>
            </a:r>
            <a:r>
              <a:rPr lang="en-US" sz="2800" dirty="0">
                <a:solidFill>
                  <a:prstClr val="black">
                    <a:lumMod val="95000"/>
                    <a:lumOff val="5000"/>
                  </a:prstClr>
                </a:solidFill>
                <a:latin typeface="Calibri" panose="020F0502020204030204" pitchFamily="34" charset="0"/>
              </a:rPr>
              <a:t>Bread and was on a 5</a:t>
            </a:r>
            <a:r>
              <a:rPr lang="en-US" sz="2800" baseline="30000" dirty="0">
                <a:solidFill>
                  <a:prstClr val="black">
                    <a:lumMod val="95000"/>
                    <a:lumOff val="5000"/>
                  </a:prstClr>
                </a:solidFill>
                <a:latin typeface="Calibri" panose="020F0502020204030204" pitchFamily="34" charset="0"/>
              </a:rPr>
              <a:t>th</a:t>
            </a:r>
            <a:r>
              <a:rPr lang="en-US" sz="2800" dirty="0">
                <a:solidFill>
                  <a:prstClr val="black">
                    <a:lumMod val="95000"/>
                    <a:lumOff val="5000"/>
                  </a:prstClr>
                </a:solidFill>
                <a:latin typeface="Calibri" panose="020F0502020204030204" pitchFamily="34" charset="0"/>
              </a:rPr>
              <a:t> cycle (</a:t>
            </a:r>
            <a:r>
              <a:rPr lang="en-US" sz="2800" dirty="0" smtClean="0">
                <a:solidFill>
                  <a:prstClr val="black">
                    <a:lumMod val="95000"/>
                    <a:lumOff val="5000"/>
                  </a:prstClr>
                </a:solidFill>
                <a:latin typeface="Calibri" panose="020F0502020204030204" pitchFamily="34" charset="0"/>
              </a:rPr>
              <a:t>Thursday).  </a:t>
            </a:r>
            <a:endParaRPr lang="en-US" sz="2800" dirty="0">
              <a:solidFill>
                <a:prstClr val="black">
                  <a:lumMod val="95000"/>
                  <a:lumOff val="5000"/>
                </a:prstClr>
              </a:solidFill>
              <a:latin typeface="Calibri" panose="020F0502020204030204" pitchFamily="34" charset="0"/>
            </a:endParaRPr>
          </a:p>
          <a:p>
            <a:pPr indent="-914400"/>
            <a:r>
              <a:rPr lang="en-US" sz="2800" dirty="0" smtClean="0">
                <a:solidFill>
                  <a:prstClr val="black">
                    <a:lumMod val="95000"/>
                    <a:lumOff val="5000"/>
                  </a:prstClr>
                </a:solidFill>
                <a:latin typeface="Calibri" panose="020F0502020204030204" pitchFamily="34" charset="0"/>
              </a:rPr>
              <a:t>The </a:t>
            </a:r>
            <a:r>
              <a:rPr lang="en-US" sz="2800" b="1" dirty="0">
                <a:solidFill>
                  <a:prstClr val="black">
                    <a:lumMod val="95000"/>
                    <a:lumOff val="5000"/>
                  </a:prstClr>
                </a:solidFill>
                <a:effectLst>
                  <a:glow rad="228600">
                    <a:schemeClr val="accent4">
                      <a:satMod val="175000"/>
                      <a:alpha val="40000"/>
                    </a:schemeClr>
                  </a:glow>
                </a:effectLst>
                <a:latin typeface="Calibri" panose="020F0502020204030204" pitchFamily="34" charset="0"/>
              </a:rPr>
              <a:t>1</a:t>
            </a:r>
            <a:r>
              <a:rPr lang="en-US" sz="2800" b="1" baseline="30000" dirty="0">
                <a:solidFill>
                  <a:prstClr val="black">
                    <a:lumMod val="95000"/>
                    <a:lumOff val="5000"/>
                  </a:prstClr>
                </a:solidFill>
                <a:effectLst>
                  <a:glow rad="228600">
                    <a:schemeClr val="accent4">
                      <a:satMod val="175000"/>
                      <a:alpha val="40000"/>
                    </a:schemeClr>
                  </a:glow>
                </a:effectLst>
                <a:latin typeface="Calibri" panose="020F0502020204030204" pitchFamily="34" charset="0"/>
              </a:rPr>
              <a:t>st</a:t>
            </a:r>
            <a:r>
              <a:rPr lang="en-US" sz="2800" b="1" dirty="0">
                <a:solidFill>
                  <a:prstClr val="black">
                    <a:lumMod val="95000"/>
                    <a:lumOff val="5000"/>
                  </a:prstClr>
                </a:solidFill>
                <a:effectLst>
                  <a:glow rad="228600">
                    <a:schemeClr val="accent4">
                      <a:satMod val="175000"/>
                      <a:alpha val="40000"/>
                    </a:schemeClr>
                  </a:glow>
                </a:effectLst>
                <a:latin typeface="Calibri" panose="020F0502020204030204" pitchFamily="34" charset="0"/>
              </a:rPr>
              <a:t> </a:t>
            </a:r>
            <a:r>
              <a:rPr lang="en-US" sz="2800" b="1" dirty="0" smtClean="0">
                <a:solidFill>
                  <a:prstClr val="black">
                    <a:lumMod val="95000"/>
                    <a:lumOff val="5000"/>
                  </a:prstClr>
                </a:solidFill>
                <a:effectLst>
                  <a:glow rad="228600">
                    <a:schemeClr val="accent4">
                      <a:satMod val="175000"/>
                      <a:alpha val="40000"/>
                    </a:schemeClr>
                  </a:glow>
                </a:effectLst>
                <a:latin typeface="Calibri" panose="020F0502020204030204" pitchFamily="34" charset="0"/>
              </a:rPr>
              <a:t>Shabbat </a:t>
            </a:r>
            <a:r>
              <a:rPr lang="en-US" sz="2800" b="1" dirty="0">
                <a:solidFill>
                  <a:prstClr val="black">
                    <a:lumMod val="95000"/>
                    <a:lumOff val="5000"/>
                  </a:prstClr>
                </a:solidFill>
                <a:effectLst>
                  <a:glow rad="228600">
                    <a:schemeClr val="accent4">
                      <a:satMod val="175000"/>
                      <a:alpha val="40000"/>
                    </a:schemeClr>
                  </a:glow>
                </a:effectLst>
                <a:latin typeface="Calibri" panose="020F0502020204030204" pitchFamily="34" charset="0"/>
              </a:rPr>
              <a:t>of Unleavened Bread </a:t>
            </a:r>
            <a:r>
              <a:rPr lang="en-US" sz="2800" b="1" dirty="0" smtClean="0">
                <a:solidFill>
                  <a:prstClr val="black">
                    <a:lumMod val="95000"/>
                    <a:lumOff val="5000"/>
                  </a:prstClr>
                </a:solidFill>
                <a:effectLst>
                  <a:glow rad="228600">
                    <a:schemeClr val="accent4">
                      <a:satMod val="175000"/>
                      <a:alpha val="40000"/>
                    </a:schemeClr>
                  </a:glow>
                </a:effectLst>
                <a:latin typeface="Calibri" panose="020F0502020204030204" pitchFamily="34" charset="0"/>
              </a:rPr>
              <a:t>is the </a:t>
            </a:r>
            <a:r>
              <a:rPr lang="en-US" sz="2800" b="1" u="sng" dirty="0" smtClean="0">
                <a:solidFill>
                  <a:prstClr val="black">
                    <a:lumMod val="95000"/>
                    <a:lumOff val="5000"/>
                  </a:prstClr>
                </a:solidFill>
                <a:effectLst>
                  <a:glow rad="228600">
                    <a:schemeClr val="accent4">
                      <a:satMod val="175000"/>
                      <a:alpha val="40000"/>
                    </a:schemeClr>
                  </a:glow>
                </a:effectLst>
                <a:latin typeface="Arial Black" panose="020B0A04020102020204" pitchFamily="34" charset="0"/>
              </a:rPr>
              <a:t>ONLY</a:t>
            </a:r>
            <a:r>
              <a:rPr lang="en-US" sz="2800" b="1" u="sng" dirty="0" smtClean="0">
                <a:solidFill>
                  <a:prstClr val="black">
                    <a:lumMod val="95000"/>
                    <a:lumOff val="5000"/>
                  </a:prstClr>
                </a:solidFill>
                <a:effectLst>
                  <a:glow rad="228600">
                    <a:schemeClr val="accent4">
                      <a:satMod val="175000"/>
                      <a:alpha val="40000"/>
                    </a:schemeClr>
                  </a:glow>
                </a:effectLst>
                <a:latin typeface="Calibri" panose="020F0502020204030204" pitchFamily="34" charset="0"/>
              </a:rPr>
              <a:t> Shabbat</a:t>
            </a:r>
            <a:r>
              <a:rPr lang="en-US" sz="2800" b="1" dirty="0" smtClean="0">
                <a:solidFill>
                  <a:prstClr val="black">
                    <a:lumMod val="95000"/>
                    <a:lumOff val="5000"/>
                  </a:prstClr>
                </a:solidFill>
                <a:effectLst>
                  <a:glow rad="228600">
                    <a:schemeClr val="accent4">
                      <a:satMod val="175000"/>
                      <a:alpha val="40000"/>
                    </a:schemeClr>
                  </a:glow>
                </a:effectLst>
                <a:latin typeface="Calibri" panose="020F0502020204030204" pitchFamily="34" charset="0"/>
              </a:rPr>
              <a:t> </a:t>
            </a:r>
            <a:r>
              <a:rPr lang="en-US" sz="2800" dirty="0" smtClean="0">
                <a:solidFill>
                  <a:prstClr val="black">
                    <a:lumMod val="95000"/>
                    <a:lumOff val="5000"/>
                  </a:prstClr>
                </a:solidFill>
                <a:latin typeface="Calibri" panose="020F0502020204030204" pitchFamily="34" charset="0"/>
              </a:rPr>
              <a:t>in the Scriptures declared to be a </a:t>
            </a:r>
            <a:r>
              <a:rPr lang="en-US" sz="2800" b="1" i="1" dirty="0">
                <a:ln>
                  <a:solidFill>
                    <a:srgbClr val="0000CC"/>
                  </a:solidFill>
                </a:ln>
                <a:solidFill>
                  <a:srgbClr val="DF2E28">
                    <a:lumMod val="60000"/>
                    <a:lumOff val="40000"/>
                  </a:srgbClr>
                </a:solidFill>
                <a:latin typeface="Georgia" panose="02040502050405020303" pitchFamily="18" charset="0"/>
              </a:rPr>
              <a:t>“High </a:t>
            </a:r>
            <a:r>
              <a:rPr lang="en-US" sz="2800" b="1" i="1" dirty="0" smtClean="0">
                <a:ln>
                  <a:solidFill>
                    <a:srgbClr val="0000CC"/>
                  </a:solidFill>
                </a:ln>
                <a:solidFill>
                  <a:srgbClr val="DF2E28">
                    <a:lumMod val="60000"/>
                    <a:lumOff val="40000"/>
                  </a:srgbClr>
                </a:solidFill>
                <a:latin typeface="Georgia" panose="02040502050405020303" pitchFamily="18" charset="0"/>
              </a:rPr>
              <a:t>Shabbat”!</a:t>
            </a:r>
          </a:p>
          <a:p>
            <a:pPr indent="-914400"/>
            <a:r>
              <a:rPr lang="en-US" sz="2800" dirty="0" smtClean="0">
                <a:solidFill>
                  <a:prstClr val="black">
                    <a:lumMod val="95000"/>
                    <a:lumOff val="5000"/>
                  </a:prstClr>
                </a:solidFill>
                <a:latin typeface="Calibri" panose="020F0502020204030204" pitchFamily="34" charset="0"/>
              </a:rPr>
              <a:t>What </a:t>
            </a:r>
            <a:r>
              <a:rPr lang="en-US" sz="2800" dirty="0">
                <a:solidFill>
                  <a:prstClr val="black">
                    <a:lumMod val="95000"/>
                    <a:lumOff val="5000"/>
                  </a:prstClr>
                </a:solidFill>
                <a:latin typeface="Calibri" panose="020F0502020204030204" pitchFamily="34" charset="0"/>
              </a:rPr>
              <a:t>is the </a:t>
            </a:r>
            <a:r>
              <a:rPr lang="en-US" sz="2800" u="sng" dirty="0">
                <a:solidFill>
                  <a:prstClr val="black">
                    <a:lumMod val="95000"/>
                    <a:lumOff val="5000"/>
                  </a:prstClr>
                </a:solidFill>
                <a:latin typeface="Calibri" panose="020F0502020204030204" pitchFamily="34" charset="0"/>
              </a:rPr>
              <a:t>one and onl</a:t>
            </a:r>
            <a:r>
              <a:rPr lang="en-US" sz="2800" dirty="0">
                <a:solidFill>
                  <a:prstClr val="black">
                    <a:lumMod val="95000"/>
                    <a:lumOff val="5000"/>
                  </a:prstClr>
                </a:solidFill>
                <a:latin typeface="Calibri" panose="020F0502020204030204" pitchFamily="34" charset="0"/>
              </a:rPr>
              <a:t>y </a:t>
            </a:r>
            <a:r>
              <a:rPr lang="en-US" sz="2800" u="sng" dirty="0">
                <a:solidFill>
                  <a:prstClr val="black">
                    <a:lumMod val="95000"/>
                    <a:lumOff val="5000"/>
                  </a:prstClr>
                </a:solidFill>
                <a:latin typeface="Calibri" panose="020F0502020204030204" pitchFamily="34" charset="0"/>
              </a:rPr>
              <a:t>time</a:t>
            </a:r>
            <a:r>
              <a:rPr lang="en-US" sz="2800" dirty="0">
                <a:solidFill>
                  <a:prstClr val="black">
                    <a:lumMod val="95000"/>
                    <a:lumOff val="5000"/>
                  </a:prstClr>
                </a:solidFill>
                <a:latin typeface="Calibri" panose="020F0502020204030204" pitchFamily="34" charset="0"/>
              </a:rPr>
              <a:t> we read about a High </a:t>
            </a:r>
            <a:r>
              <a:rPr lang="en-US" sz="2800" dirty="0" smtClean="0">
                <a:solidFill>
                  <a:prstClr val="black">
                    <a:lumMod val="95000"/>
                    <a:lumOff val="5000"/>
                  </a:prstClr>
                </a:solidFill>
                <a:latin typeface="Calibri" panose="020F0502020204030204" pitchFamily="34" charset="0"/>
              </a:rPr>
              <a:t>Shabbat </a:t>
            </a:r>
            <a:r>
              <a:rPr lang="en-US" sz="2800" dirty="0">
                <a:solidFill>
                  <a:prstClr val="black">
                    <a:lumMod val="95000"/>
                    <a:lumOff val="5000"/>
                  </a:prstClr>
                </a:solidFill>
                <a:latin typeface="Calibri" panose="020F0502020204030204" pitchFamily="34" charset="0"/>
              </a:rPr>
              <a:t>proclamation? </a:t>
            </a:r>
            <a:endParaRPr lang="en-US" sz="2800" b="1" i="1" dirty="0" smtClean="0">
              <a:ln>
                <a:solidFill>
                  <a:srgbClr val="0000CC"/>
                </a:solidFill>
              </a:ln>
              <a:solidFill>
                <a:srgbClr val="DF2E28">
                  <a:lumMod val="60000"/>
                  <a:lumOff val="40000"/>
                </a:srgbClr>
              </a:solidFill>
              <a:latin typeface="Georgia" panose="02040502050405020303" pitchFamily="18" charset="0"/>
            </a:endParaRPr>
          </a:p>
          <a:p>
            <a:pPr lvl="0" indent="-914400"/>
            <a:r>
              <a:rPr lang="en-US" sz="2400" i="1" dirty="0" smtClean="0">
                <a:solidFill>
                  <a:srgbClr val="DF2E28">
                    <a:lumMod val="60000"/>
                    <a:lumOff val="40000"/>
                  </a:srgbClr>
                </a:solidFill>
                <a:latin typeface="Georgia" panose="02040502050405020303" pitchFamily="18" charset="0"/>
              </a:rPr>
              <a:t>John 19:31  	</a:t>
            </a:r>
            <a:r>
              <a:rPr lang="en-US" sz="2400" dirty="0" smtClean="0">
                <a:solidFill>
                  <a:srgbClr val="008080"/>
                </a:solidFill>
              </a:rPr>
              <a:t>Therefore, </a:t>
            </a:r>
            <a:r>
              <a:rPr lang="en-US" sz="2400" i="1" dirty="0" smtClean="0">
                <a:solidFill>
                  <a:srgbClr val="CC0099"/>
                </a:solidFill>
              </a:rPr>
              <a:t>since it was the Preparation </a:t>
            </a:r>
            <a:r>
              <a:rPr lang="en-US" sz="2400" i="1" dirty="0" smtClean="0">
                <a:solidFill>
                  <a:prstClr val="white">
                    <a:lumMod val="50000"/>
                  </a:prstClr>
                </a:solidFill>
              </a:rPr>
              <a:t>Day</a:t>
            </a:r>
            <a:r>
              <a:rPr lang="en-US" sz="2400" dirty="0" smtClean="0">
                <a:solidFill>
                  <a:prstClr val="white">
                    <a:lumMod val="50000"/>
                  </a:prstClr>
                </a:solidFill>
              </a:rPr>
              <a:t>, </a:t>
            </a:r>
            <a:r>
              <a:rPr lang="en-US" sz="2400" dirty="0" smtClean="0">
                <a:solidFill>
                  <a:srgbClr val="008080"/>
                </a:solidFill>
              </a:rPr>
              <a:t>that the bodies should </a:t>
            </a:r>
            <a:r>
              <a:rPr lang="en-US" sz="2400" dirty="0">
                <a:solidFill>
                  <a:srgbClr val="008080"/>
                </a:solidFill>
              </a:rPr>
              <a:t>	</a:t>
            </a:r>
            <a:r>
              <a:rPr lang="en-US" sz="2400" dirty="0" smtClean="0">
                <a:solidFill>
                  <a:srgbClr val="008080"/>
                </a:solidFill>
              </a:rPr>
              <a:t>	not remain on the stake on the Shabbat – </a:t>
            </a:r>
            <a:br>
              <a:rPr lang="en-US" sz="2400" dirty="0" smtClean="0">
                <a:solidFill>
                  <a:srgbClr val="008080"/>
                </a:solidFill>
              </a:rPr>
            </a:br>
            <a:r>
              <a:rPr lang="en-US" sz="2400" dirty="0">
                <a:solidFill>
                  <a:srgbClr val="008080"/>
                </a:solidFill>
              </a:rPr>
              <a:t>		</a:t>
            </a:r>
            <a:r>
              <a:rPr lang="en-US" sz="2400" b="1" u="sng" dirty="0">
                <a:ln>
                  <a:solidFill>
                    <a:srgbClr val="0000CC"/>
                  </a:solidFill>
                </a:ln>
                <a:solidFill>
                  <a:srgbClr val="FF00FF"/>
                </a:solidFill>
              </a:rPr>
              <a:t>for that </a:t>
            </a:r>
            <a:r>
              <a:rPr lang="en-US" sz="2400" b="1" u="sng" dirty="0" smtClean="0">
                <a:ln>
                  <a:solidFill>
                    <a:srgbClr val="0000CC"/>
                  </a:solidFill>
                </a:ln>
                <a:solidFill>
                  <a:srgbClr val="FF00FF"/>
                </a:solidFill>
              </a:rPr>
              <a:t>Shabbat </a:t>
            </a:r>
            <a:r>
              <a:rPr lang="en-US" sz="2400" b="1" u="sng" dirty="0">
                <a:ln>
                  <a:solidFill>
                    <a:srgbClr val="0000CC"/>
                  </a:solidFill>
                </a:ln>
                <a:solidFill>
                  <a:srgbClr val="FF00FF"/>
                </a:solidFill>
              </a:rPr>
              <a:t>was a HIGH ONE</a:t>
            </a:r>
            <a:r>
              <a:rPr lang="en-US" sz="2400" b="1" dirty="0">
                <a:ln>
                  <a:solidFill>
                    <a:srgbClr val="0000CC"/>
                  </a:solidFill>
                </a:ln>
                <a:solidFill>
                  <a:srgbClr val="008080"/>
                </a:solidFill>
              </a:rPr>
              <a:t> </a:t>
            </a:r>
            <a:r>
              <a:rPr lang="en-US" sz="2400" b="1" dirty="0">
                <a:solidFill>
                  <a:srgbClr val="008080"/>
                </a:solidFill>
              </a:rPr>
              <a:t/>
            </a:r>
            <a:br>
              <a:rPr lang="en-US" sz="2400" b="1" dirty="0">
                <a:solidFill>
                  <a:srgbClr val="008080"/>
                </a:solidFill>
              </a:rPr>
            </a:br>
            <a:r>
              <a:rPr lang="en-US" sz="2400" b="1" dirty="0">
                <a:solidFill>
                  <a:srgbClr val="008080"/>
                </a:solidFill>
              </a:rPr>
              <a:t>		</a:t>
            </a:r>
            <a:r>
              <a:rPr lang="en-US" sz="2400" dirty="0">
                <a:solidFill>
                  <a:srgbClr val="008080"/>
                </a:solidFill>
              </a:rPr>
              <a:t>– the Yehuḏim </a:t>
            </a:r>
            <a:r>
              <a:rPr lang="en-US" sz="2000" dirty="0" smtClean="0">
                <a:solidFill>
                  <a:schemeClr val="bg1"/>
                </a:solidFill>
              </a:rPr>
              <a:t>[Jews] </a:t>
            </a:r>
            <a:r>
              <a:rPr lang="en-US" sz="2400" dirty="0" smtClean="0">
                <a:solidFill>
                  <a:srgbClr val="008080"/>
                </a:solidFill>
              </a:rPr>
              <a:t>asked </a:t>
            </a:r>
            <a:r>
              <a:rPr lang="en-US" sz="2400" dirty="0">
                <a:solidFill>
                  <a:srgbClr val="008080"/>
                </a:solidFill>
              </a:rPr>
              <a:t>Pilate to have their legs broken, and </a:t>
            </a:r>
            <a:r>
              <a:rPr lang="en-US" sz="2400" dirty="0" smtClean="0">
                <a:solidFill>
                  <a:srgbClr val="008080"/>
                </a:solidFill>
              </a:rPr>
              <a:t>		that </a:t>
            </a:r>
            <a:r>
              <a:rPr lang="en-US" sz="2400" i="1" dirty="0" smtClean="0">
                <a:solidFill>
                  <a:prstClr val="white">
                    <a:lumMod val="50000"/>
                  </a:prstClr>
                </a:solidFill>
              </a:rPr>
              <a:t>they</a:t>
            </a:r>
            <a:r>
              <a:rPr lang="en-US" sz="2400" dirty="0" smtClean="0">
                <a:solidFill>
                  <a:srgbClr val="008080"/>
                </a:solidFill>
              </a:rPr>
              <a:t> </a:t>
            </a:r>
            <a:r>
              <a:rPr lang="en-US" sz="2400" dirty="0">
                <a:solidFill>
                  <a:srgbClr val="008080"/>
                </a:solidFill>
              </a:rPr>
              <a:t>be taken away. </a:t>
            </a:r>
          </a:p>
        </p:txBody>
      </p:sp>
      <p:cxnSp>
        <p:nvCxnSpPr>
          <p:cNvPr id="4" name="Straight Arrow Connector 3"/>
          <p:cNvCxnSpPr/>
          <p:nvPr/>
        </p:nvCxnSpPr>
        <p:spPr>
          <a:xfrm flipH="1">
            <a:off x="7223077" y="5695063"/>
            <a:ext cx="3716772" cy="1564"/>
          </a:xfrm>
          <a:prstGeom prst="straightConnector1">
            <a:avLst/>
          </a:prstGeom>
          <a:ln w="76200">
            <a:solidFill>
              <a:srgbClr val="00B0F0"/>
            </a:solidFill>
            <a:headEnd type="none" w="med" len="med"/>
            <a:tailEnd type="arrow" w="med" len="med"/>
          </a:ln>
          <a:effectLst>
            <a:glow rad="88900">
              <a:schemeClr val="accent2">
                <a:satMod val="175000"/>
                <a:alpha val="40000"/>
              </a:schemeClr>
            </a:glow>
            <a:softEdge rad="12700"/>
          </a:effectLst>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348189" y="6306653"/>
            <a:ext cx="643748" cy="365125"/>
          </a:xfrm>
        </p:spPr>
        <p:txBody>
          <a:bodyPr/>
          <a:lstStyle/>
          <a:p>
            <a:fld id="{6D22F896-40B5-4ADD-8801-0D06FADFA095}" type="slidenum">
              <a:rPr lang="en-US" sz="1200" b="1" smtClean="0">
                <a:solidFill>
                  <a:schemeClr val="bg1"/>
                </a:solidFill>
              </a:rPr>
              <a:t>101</a:t>
            </a:fld>
            <a:endParaRPr lang="en-US" sz="1200" b="1" dirty="0">
              <a:solidFill>
                <a:schemeClr val="bg1"/>
              </a:solidFill>
            </a:endParaRPr>
          </a:p>
        </p:txBody>
      </p:sp>
    </p:spTree>
    <p:extLst>
      <p:ext uri="{BB962C8B-B14F-4D97-AF65-F5344CB8AC3E}">
        <p14:creationId xmlns:p14="http://schemas.microsoft.com/office/powerpoint/2010/main" val="103824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7" presetID="22" presetClass="entr" presetSubtype="2" fill="hold" nodeType="withEffect">
                                  <p:stCondLst>
                                    <p:cond delay="3250"/>
                                  </p:stCondLst>
                                  <p:childTnLst>
                                    <p:set>
                                      <p:cBhvr>
                                        <p:cTn id="28" dur="1" fill="hold">
                                          <p:stCondLst>
                                            <p:cond delay="0"/>
                                          </p:stCondLst>
                                        </p:cTn>
                                        <p:tgtEl>
                                          <p:spTgt spid="4"/>
                                        </p:tgtEl>
                                        <p:attrNameLst>
                                          <p:attrName>style.visibility</p:attrName>
                                        </p:attrNameLst>
                                      </p:cBhvr>
                                      <p:to>
                                        <p:strVal val="visible"/>
                                      </p:to>
                                    </p:set>
                                    <p:animEffect transition="in" filter="wipe(righ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02767" y="189469"/>
            <a:ext cx="11859491" cy="5239934"/>
          </a:xfrm>
          <a:noFill/>
        </p:spPr>
        <p:txBody>
          <a:bodyPr>
            <a:normAutofit/>
          </a:bodyPr>
          <a:lstStyle/>
          <a:p>
            <a:pPr lvl="0" indent="-914400"/>
            <a:r>
              <a:rPr lang="en-US" sz="3600" dirty="0" smtClean="0">
                <a:solidFill>
                  <a:srgbClr val="00FF99"/>
                </a:solidFill>
                <a:latin typeface="Calibri" panose="020F0502020204030204" pitchFamily="34" charset="0"/>
              </a:rPr>
              <a:t>John has just informed us in no uncertain terms that indeed – the </a:t>
            </a:r>
            <a:r>
              <a:rPr lang="en-US" sz="3600" dirty="0" smtClean="0">
                <a:ln>
                  <a:solidFill>
                    <a:srgbClr val="3333FF"/>
                  </a:solidFill>
                </a:ln>
                <a:solidFill>
                  <a:srgbClr val="00FF99"/>
                </a:solidFill>
                <a:effectLst>
                  <a:glow rad="127000">
                    <a:srgbClr val="FF00FF"/>
                  </a:glow>
                </a:effectLst>
                <a:latin typeface="Calibri" panose="020F0502020204030204" pitchFamily="34" charset="0"/>
              </a:rPr>
              <a:t>1</a:t>
            </a:r>
            <a:r>
              <a:rPr lang="en-US" sz="3600" baseline="30000" dirty="0" smtClean="0">
                <a:ln>
                  <a:solidFill>
                    <a:srgbClr val="3333FF"/>
                  </a:solidFill>
                </a:ln>
                <a:solidFill>
                  <a:srgbClr val="00FF99"/>
                </a:solidFill>
                <a:effectLst>
                  <a:glow rad="127000">
                    <a:srgbClr val="FF00FF"/>
                  </a:glow>
                </a:effectLst>
                <a:latin typeface="Calibri" panose="020F0502020204030204" pitchFamily="34" charset="0"/>
              </a:rPr>
              <a:t>st</a:t>
            </a:r>
            <a:r>
              <a:rPr lang="en-US" sz="3600" dirty="0" smtClean="0">
                <a:ln>
                  <a:solidFill>
                    <a:srgbClr val="3333FF"/>
                  </a:solidFill>
                </a:ln>
                <a:solidFill>
                  <a:srgbClr val="00FF99"/>
                </a:solidFill>
                <a:effectLst>
                  <a:glow rad="127000">
                    <a:srgbClr val="FF00FF"/>
                  </a:glow>
                </a:effectLst>
                <a:latin typeface="Calibri" panose="020F0502020204030204" pitchFamily="34" charset="0"/>
              </a:rPr>
              <a:t> </a:t>
            </a:r>
            <a:r>
              <a:rPr lang="en-US" sz="3600" dirty="0" smtClean="0">
                <a:solidFill>
                  <a:srgbClr val="00FF99"/>
                </a:solidFill>
                <a:latin typeface="Calibri" panose="020F0502020204030204" pitchFamily="34" charset="0"/>
              </a:rPr>
              <a:t>Unleavened Bread Shabbat was </a:t>
            </a:r>
            <a:r>
              <a:rPr lang="en-US" sz="3600" b="1" u="sng" dirty="0" smtClean="0">
                <a:ln>
                  <a:solidFill>
                    <a:srgbClr val="00FFFF"/>
                  </a:solidFill>
                </a:ln>
                <a:solidFill>
                  <a:srgbClr val="FFFF00"/>
                </a:solidFill>
                <a:latin typeface="Arial Black" panose="020B0A04020102020204" pitchFamily="34" charset="0"/>
              </a:rPr>
              <a:t>THE</a:t>
            </a:r>
            <a:r>
              <a:rPr lang="en-US" sz="3600" b="1" dirty="0" smtClean="0">
                <a:ln>
                  <a:solidFill>
                    <a:srgbClr val="00FFFF"/>
                  </a:solidFill>
                </a:ln>
                <a:solidFill>
                  <a:srgbClr val="FFFF00"/>
                </a:solidFill>
                <a:latin typeface="Calibri" panose="020F0502020204030204" pitchFamily="34" charset="0"/>
              </a:rPr>
              <a:t> High Shabbat. </a:t>
            </a:r>
          </a:p>
          <a:p>
            <a:pPr lvl="0" indent="-914400"/>
            <a:r>
              <a:rPr lang="en-US" sz="3600" dirty="0" smtClean="0">
                <a:solidFill>
                  <a:srgbClr val="00FF99"/>
                </a:solidFill>
                <a:latin typeface="Calibri" panose="020F0502020204030204" pitchFamily="34" charset="0"/>
              </a:rPr>
              <a:t> </a:t>
            </a:r>
            <a:endParaRPr lang="en-US" sz="3600" dirty="0">
              <a:solidFill>
                <a:srgbClr val="00FF99"/>
              </a:solidFill>
              <a:latin typeface="Calibri" panose="020F0502020204030204" pitchFamily="34" charset="0"/>
            </a:endParaRPr>
          </a:p>
          <a:p>
            <a:pPr lvl="0" indent="-914400"/>
            <a:r>
              <a:rPr lang="en-US" sz="3600" b="1" dirty="0" smtClean="0">
                <a:solidFill>
                  <a:srgbClr val="FF0066"/>
                </a:solidFill>
                <a:latin typeface="Calibri" panose="020F0502020204030204" pitchFamily="34" charset="0"/>
              </a:rPr>
              <a:t>A Preparation cycle comes before </a:t>
            </a:r>
            <a:r>
              <a:rPr lang="en-US" sz="3600" b="1" u="sng" dirty="0" smtClean="0">
                <a:solidFill>
                  <a:srgbClr val="FF0066"/>
                </a:solidFill>
                <a:latin typeface="Calibri" panose="020F0502020204030204" pitchFamily="34" charset="0"/>
              </a:rPr>
              <a:t>an</a:t>
            </a:r>
            <a:r>
              <a:rPr lang="en-US" sz="3600" b="1" dirty="0" smtClean="0">
                <a:solidFill>
                  <a:srgbClr val="FF0066"/>
                </a:solidFill>
                <a:latin typeface="Calibri" panose="020F0502020204030204" pitchFamily="34" charset="0"/>
              </a:rPr>
              <a:t>y Shabbat - </a:t>
            </a:r>
            <a:r>
              <a:rPr lang="en-US" sz="3600" b="1" u="sng" dirty="0" smtClean="0">
                <a:solidFill>
                  <a:srgbClr val="FF0066"/>
                </a:solidFill>
                <a:latin typeface="Calibri" panose="020F0502020204030204" pitchFamily="34" charset="0"/>
              </a:rPr>
              <a:t>on any c</a:t>
            </a:r>
            <a:r>
              <a:rPr lang="en-US" sz="3600" b="1" dirty="0" smtClean="0">
                <a:solidFill>
                  <a:srgbClr val="FF0066"/>
                </a:solidFill>
                <a:latin typeface="Calibri" panose="020F0502020204030204" pitchFamily="34" charset="0"/>
              </a:rPr>
              <a:t>y</a:t>
            </a:r>
            <a:r>
              <a:rPr lang="en-US" sz="3600" b="1" u="sng" dirty="0" smtClean="0">
                <a:solidFill>
                  <a:srgbClr val="FF0066"/>
                </a:solidFill>
                <a:latin typeface="Calibri" panose="020F0502020204030204" pitchFamily="34" charset="0"/>
              </a:rPr>
              <a:t>cle of the week</a:t>
            </a:r>
            <a:r>
              <a:rPr lang="en-US" sz="3600" b="1" dirty="0" smtClean="0">
                <a:solidFill>
                  <a:srgbClr val="FF0066"/>
                </a:solidFill>
                <a:latin typeface="Calibri" panose="020F0502020204030204" pitchFamily="34" charset="0"/>
              </a:rPr>
              <a:t>.</a:t>
            </a:r>
          </a:p>
          <a:p>
            <a:pPr lvl="0" indent="-914400"/>
            <a:r>
              <a:rPr lang="en-US" sz="3600" b="1" dirty="0" smtClean="0">
                <a:solidFill>
                  <a:srgbClr val="FF0066"/>
                </a:solidFill>
                <a:latin typeface="Calibri" panose="020F0502020204030204" pitchFamily="34" charset="0"/>
              </a:rPr>
              <a:t>  </a:t>
            </a:r>
            <a:r>
              <a:rPr lang="en-US" sz="3600" dirty="0" smtClean="0">
                <a:solidFill>
                  <a:prstClr val="black">
                    <a:lumMod val="95000"/>
                    <a:lumOff val="5000"/>
                  </a:prstClr>
                </a:solidFill>
                <a:latin typeface="Calibri" panose="020F0502020204030204" pitchFamily="34" charset="0"/>
              </a:rPr>
              <a:t/>
            </a:r>
            <a:br>
              <a:rPr lang="en-US" sz="3600" dirty="0" smtClean="0">
                <a:solidFill>
                  <a:prstClr val="black">
                    <a:lumMod val="95000"/>
                    <a:lumOff val="5000"/>
                  </a:prstClr>
                </a:solidFill>
                <a:latin typeface="Calibri" panose="020F0502020204030204" pitchFamily="34" charset="0"/>
              </a:rPr>
            </a:br>
            <a:r>
              <a:rPr lang="en-US" sz="3600" dirty="0" smtClean="0">
                <a:solidFill>
                  <a:srgbClr val="00FF99"/>
                </a:solidFill>
                <a:latin typeface="Calibri" panose="020F0502020204030204" pitchFamily="34" charset="0"/>
              </a:rPr>
              <a:t>This is contrary to the </a:t>
            </a:r>
            <a:r>
              <a:rPr lang="en-US" sz="3600" b="1" u="sng" dirty="0" smtClean="0">
                <a:solidFill>
                  <a:srgbClr val="FF00FF"/>
                </a:solidFill>
                <a:latin typeface="Calibri" panose="020F0502020204030204" pitchFamily="34" charset="0"/>
              </a:rPr>
              <a:t>tradition</a:t>
            </a:r>
            <a:r>
              <a:rPr lang="en-US" sz="3600" dirty="0" smtClean="0">
                <a:solidFill>
                  <a:srgbClr val="00FF99"/>
                </a:solidFill>
                <a:latin typeface="Calibri" panose="020F0502020204030204" pitchFamily="34" charset="0"/>
              </a:rPr>
              <a:t> we have been taught.  </a:t>
            </a:r>
            <a:br>
              <a:rPr lang="en-US" sz="3600" dirty="0" smtClean="0">
                <a:solidFill>
                  <a:srgbClr val="00FF99"/>
                </a:solidFill>
                <a:latin typeface="Calibri" panose="020F0502020204030204" pitchFamily="34" charset="0"/>
              </a:rPr>
            </a:br>
            <a:r>
              <a:rPr lang="en-US" sz="3600" dirty="0" smtClean="0">
                <a:solidFill>
                  <a:srgbClr val="00FF99"/>
                </a:solidFill>
                <a:latin typeface="Calibri" panose="020F0502020204030204" pitchFamily="34" charset="0"/>
              </a:rPr>
              <a:t>We must prepare to adjust our thinking to be in alignment with the Scriptures – once again! </a:t>
            </a:r>
            <a:r>
              <a:rPr lang="en-US" sz="3600" b="1" dirty="0" smtClean="0">
                <a:solidFill>
                  <a:srgbClr val="00FF99"/>
                </a:solidFill>
                <a:latin typeface="Calibri" panose="020F0502020204030204" pitchFamily="34" charset="0"/>
              </a:rPr>
              <a:t> </a:t>
            </a:r>
            <a:r>
              <a:rPr lang="en-US" sz="3600" b="1" dirty="0" smtClean="0">
                <a:solidFill>
                  <a:srgbClr val="00B050"/>
                </a:solidFill>
                <a:latin typeface="Calibri" panose="020F0502020204030204" pitchFamily="34" charset="0"/>
                <a:sym typeface="Wingdings" panose="05000000000000000000" pitchFamily="2" charset="2"/>
              </a:rPr>
              <a:t></a:t>
            </a:r>
            <a:endParaRPr lang="en-US" sz="3600" b="1" dirty="0">
              <a:solidFill>
                <a:srgbClr val="00B050"/>
              </a:solidFill>
              <a:latin typeface="Calibri" panose="020F0502020204030204" pitchFamily="34" charset="0"/>
            </a:endParaRPr>
          </a:p>
        </p:txBody>
      </p:sp>
      <p:sp>
        <p:nvSpPr>
          <p:cNvPr id="5" name="Slide Number Placeholder 4"/>
          <p:cNvSpPr>
            <a:spLocks noGrp="1"/>
          </p:cNvSpPr>
          <p:nvPr>
            <p:ph type="sldNum" sz="quarter" idx="12"/>
          </p:nvPr>
        </p:nvSpPr>
        <p:spPr>
          <a:xfrm>
            <a:off x="11526480" y="6485458"/>
            <a:ext cx="643748" cy="365125"/>
          </a:xfrm>
        </p:spPr>
        <p:txBody>
          <a:bodyPr/>
          <a:lstStyle/>
          <a:p>
            <a:fld id="{6D22F896-40B5-4ADD-8801-0D06FADFA095}" type="slidenum">
              <a:rPr lang="en-US" sz="1200" b="1" smtClean="0"/>
              <a:t>102</a:t>
            </a:fld>
            <a:endParaRPr lang="en-US" sz="1200" b="1" dirty="0"/>
          </a:p>
        </p:txBody>
      </p:sp>
    </p:spTree>
    <p:extLst>
      <p:ext uri="{BB962C8B-B14F-4D97-AF65-F5344CB8AC3E}">
        <p14:creationId xmlns:p14="http://schemas.microsoft.com/office/powerpoint/2010/main" val="150108475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41668" y="141669"/>
            <a:ext cx="11912957" cy="6593982"/>
          </a:xfrm>
          <a:solidFill>
            <a:schemeClr val="tx1"/>
          </a:solidFill>
          <a:scene3d>
            <a:camera prst="orthographicFront"/>
            <a:lightRig rig="threePt" dir="t"/>
          </a:scene3d>
          <a:sp3d>
            <a:bevelT w="152400" h="50800" prst="softRound"/>
          </a:sp3d>
        </p:spPr>
        <p:txBody>
          <a:bodyPr anchor="ctr">
            <a:normAutofit/>
          </a:bodyPr>
          <a:lstStyle/>
          <a:p>
            <a:pPr lvl="0"/>
            <a:r>
              <a:rPr lang="en-US" sz="2800" dirty="0">
                <a:solidFill>
                  <a:prstClr val="black">
                    <a:lumMod val="95000"/>
                    <a:lumOff val="5000"/>
                  </a:prstClr>
                </a:solidFill>
                <a:latin typeface="Calibri" panose="020F0502020204030204" pitchFamily="34" charset="0"/>
              </a:rPr>
              <a:t>My friend(s), </a:t>
            </a:r>
            <a:r>
              <a:rPr lang="en-US" sz="2800" dirty="0">
                <a:solidFill>
                  <a:srgbClr val="00B050"/>
                </a:solidFill>
                <a:latin typeface="Calibri" panose="020F0502020204030204" pitchFamily="34" charset="0"/>
              </a:rPr>
              <a:t>Matthew 28:1 </a:t>
            </a:r>
            <a:r>
              <a:rPr lang="en-US" sz="2800" dirty="0">
                <a:solidFill>
                  <a:prstClr val="black">
                    <a:lumMod val="95000"/>
                    <a:lumOff val="5000"/>
                  </a:prstClr>
                </a:solidFill>
                <a:latin typeface="Calibri" panose="020F0502020204030204" pitchFamily="34" charset="0"/>
              </a:rPr>
              <a:t>is an extremely important and ultra revealing verse.  </a:t>
            </a:r>
          </a:p>
          <a:p>
            <a:pPr lvl="0"/>
            <a:r>
              <a:rPr lang="en-US" sz="2800" dirty="0">
                <a:solidFill>
                  <a:prstClr val="black">
                    <a:lumMod val="95000"/>
                    <a:lumOff val="5000"/>
                  </a:prstClr>
                </a:solidFill>
                <a:latin typeface="Calibri" panose="020F0502020204030204" pitchFamily="34" charset="0"/>
              </a:rPr>
              <a:t>With the knowledge of </a:t>
            </a:r>
            <a:r>
              <a:rPr lang="en-US" sz="2800" b="1" dirty="0" err="1">
                <a:solidFill>
                  <a:srgbClr val="0000CC"/>
                </a:solidFill>
                <a:latin typeface="Calibri" panose="020F0502020204030204" pitchFamily="34" charset="0"/>
              </a:rPr>
              <a:t>Yahuah’s</a:t>
            </a:r>
            <a:r>
              <a:rPr lang="en-US" sz="2800" dirty="0">
                <a:solidFill>
                  <a:prstClr val="black">
                    <a:lumMod val="95000"/>
                    <a:lumOff val="5000"/>
                  </a:prstClr>
                </a:solidFill>
                <a:latin typeface="Calibri" panose="020F0502020204030204" pitchFamily="34" charset="0"/>
              </a:rPr>
              <a:t> cycles beginning at Dawn, we are now able to accept the witnesses to the burial of </a:t>
            </a:r>
            <a:r>
              <a:rPr lang="en-US" sz="2800" b="1" dirty="0">
                <a:solidFill>
                  <a:srgbClr val="0000CC"/>
                </a:solidFill>
                <a:latin typeface="Calibri" panose="020F0502020204030204" pitchFamily="34" charset="0"/>
              </a:rPr>
              <a:t>Yahusha</a:t>
            </a:r>
            <a:r>
              <a:rPr lang="en-US" sz="2800" dirty="0">
                <a:solidFill>
                  <a:prstClr val="black">
                    <a:lumMod val="95000"/>
                    <a:lumOff val="5000"/>
                  </a:prstClr>
                </a:solidFill>
                <a:latin typeface="Calibri" panose="020F0502020204030204" pitchFamily="34" charset="0"/>
              </a:rPr>
              <a:t> occurring </a:t>
            </a:r>
            <a:r>
              <a:rPr lang="en-US" sz="2800" u="sng" dirty="0">
                <a:solidFill>
                  <a:prstClr val="black">
                    <a:lumMod val="95000"/>
                    <a:lumOff val="5000"/>
                  </a:prstClr>
                </a:solidFill>
                <a:latin typeface="Calibri" panose="020F0502020204030204" pitchFamily="34" charset="0"/>
              </a:rPr>
              <a:t>after the sunset</a:t>
            </a:r>
            <a:r>
              <a:rPr lang="en-US" sz="2800" dirty="0">
                <a:solidFill>
                  <a:prstClr val="black">
                    <a:lumMod val="95000"/>
                    <a:lumOff val="5000"/>
                  </a:prstClr>
                </a:solidFill>
                <a:latin typeface="Calibri" panose="020F0502020204030204" pitchFamily="34" charset="0"/>
              </a:rPr>
              <a:t> – </a:t>
            </a:r>
            <a:r>
              <a:rPr lang="en-US" sz="2800" b="1" i="1" u="sng" dirty="0">
                <a:solidFill>
                  <a:srgbClr val="9933FF"/>
                </a:solidFill>
                <a:latin typeface="Georgia" panose="02040502050405020303" pitchFamily="18" charset="0"/>
              </a:rPr>
              <a:t>on the Pre</a:t>
            </a:r>
            <a:r>
              <a:rPr lang="en-US" sz="2800" b="1" i="1" dirty="0">
                <a:solidFill>
                  <a:srgbClr val="9933FF"/>
                </a:solidFill>
                <a:latin typeface="Georgia" panose="02040502050405020303" pitchFamily="18" charset="0"/>
              </a:rPr>
              <a:t>p</a:t>
            </a:r>
            <a:r>
              <a:rPr lang="en-US" sz="2800" b="1" i="1" u="sng" dirty="0">
                <a:solidFill>
                  <a:srgbClr val="9933FF"/>
                </a:solidFill>
                <a:latin typeface="Georgia" panose="02040502050405020303" pitchFamily="18" charset="0"/>
              </a:rPr>
              <a:t>aration c</a:t>
            </a:r>
            <a:r>
              <a:rPr lang="en-US" sz="2800" b="1" i="1" dirty="0">
                <a:solidFill>
                  <a:srgbClr val="9933FF"/>
                </a:solidFill>
                <a:latin typeface="Georgia" panose="02040502050405020303" pitchFamily="18" charset="0"/>
              </a:rPr>
              <a:t>y</a:t>
            </a:r>
            <a:r>
              <a:rPr lang="en-US" sz="2800" b="1" i="1" u="sng" dirty="0">
                <a:solidFill>
                  <a:srgbClr val="9933FF"/>
                </a:solidFill>
                <a:latin typeface="Georgia" panose="02040502050405020303" pitchFamily="18" charset="0"/>
              </a:rPr>
              <a:t>cle</a:t>
            </a:r>
            <a:r>
              <a:rPr lang="en-US" sz="2800" b="1" i="1" dirty="0">
                <a:solidFill>
                  <a:srgbClr val="9933FF"/>
                </a:solidFill>
                <a:latin typeface="Georgia" panose="02040502050405020303" pitchFamily="18" charset="0"/>
              </a:rPr>
              <a:t>, </a:t>
            </a:r>
            <a:r>
              <a:rPr lang="en-US" sz="2800" b="1" i="1" u="sng" dirty="0">
                <a:solidFill>
                  <a:srgbClr val="9933FF"/>
                </a:solidFill>
                <a:latin typeface="Georgia" panose="02040502050405020303" pitchFamily="18" charset="0"/>
              </a:rPr>
              <a:t>still Abib 1</a:t>
            </a:r>
            <a:r>
              <a:rPr lang="en-US" sz="2800" b="1" i="1" dirty="0">
                <a:solidFill>
                  <a:srgbClr val="9933FF"/>
                </a:solidFill>
                <a:latin typeface="Georgia" panose="02040502050405020303" pitchFamily="18" charset="0"/>
              </a:rPr>
              <a:t>4!  </a:t>
            </a:r>
            <a:r>
              <a:rPr lang="en-US" sz="2800" dirty="0">
                <a:solidFill>
                  <a:prstClr val="black">
                    <a:lumMod val="95000"/>
                    <a:lumOff val="5000"/>
                  </a:prstClr>
                </a:solidFill>
                <a:latin typeface="Calibri" panose="020F0502020204030204" pitchFamily="34" charset="0"/>
              </a:rPr>
              <a:t>Also, the precise record of the witness of the ladies who observed the full customary Jewish burial process (then returned home and still had time – </a:t>
            </a:r>
            <a:r>
              <a:rPr lang="en-US" sz="2800" b="1" i="1" dirty="0">
                <a:solidFill>
                  <a:srgbClr val="9933FF"/>
                </a:solidFill>
                <a:latin typeface="Georgia" panose="02040502050405020303" pitchFamily="18" charset="0"/>
              </a:rPr>
              <a:t>before the </a:t>
            </a:r>
            <a:r>
              <a:rPr lang="en-US" sz="2800" b="1" i="1" dirty="0" smtClean="0">
                <a:solidFill>
                  <a:srgbClr val="9933FF"/>
                </a:solidFill>
                <a:latin typeface="Georgia" panose="02040502050405020303" pitchFamily="18" charset="0"/>
              </a:rPr>
              <a:t>weekly Shabbat </a:t>
            </a:r>
            <a:br>
              <a:rPr lang="en-US" sz="2800" b="1" i="1" dirty="0" smtClean="0">
                <a:solidFill>
                  <a:srgbClr val="9933FF"/>
                </a:solidFill>
                <a:latin typeface="Georgia" panose="02040502050405020303" pitchFamily="18" charset="0"/>
              </a:rPr>
            </a:br>
            <a:r>
              <a:rPr lang="en-US" sz="2800" dirty="0" smtClean="0">
                <a:solidFill>
                  <a:prstClr val="black">
                    <a:lumMod val="95000"/>
                    <a:lumOff val="5000"/>
                  </a:prstClr>
                </a:solidFill>
                <a:latin typeface="Calibri" panose="020F0502020204030204" pitchFamily="34" charset="0"/>
              </a:rPr>
              <a:t>– to prepare </a:t>
            </a:r>
            <a:r>
              <a:rPr lang="en-US" sz="2800" dirty="0">
                <a:solidFill>
                  <a:prstClr val="black">
                    <a:lumMod val="95000"/>
                    <a:lumOff val="5000"/>
                  </a:prstClr>
                </a:solidFill>
                <a:latin typeface="Calibri" panose="020F0502020204030204" pitchFamily="34" charset="0"/>
              </a:rPr>
              <a:t>spices and perfumes) is like water to a flower.  </a:t>
            </a:r>
          </a:p>
          <a:p>
            <a:pPr lvl="0"/>
            <a:r>
              <a:rPr lang="en-US" sz="2800" b="1" u="sng" dirty="0">
                <a:solidFill>
                  <a:srgbClr val="FF0000"/>
                </a:solidFill>
                <a:latin typeface="Calibri" panose="020F0502020204030204" pitchFamily="34" charset="0"/>
              </a:rPr>
              <a:t>After the Sunset</a:t>
            </a:r>
            <a:r>
              <a:rPr lang="en-US" sz="2800" b="1" dirty="0">
                <a:solidFill>
                  <a:srgbClr val="FF0000"/>
                </a:solidFill>
                <a:latin typeface="Calibri" panose="020F0502020204030204" pitchFamily="34" charset="0"/>
              </a:rPr>
              <a:t>, </a:t>
            </a:r>
            <a:r>
              <a:rPr lang="en-US" sz="2800" dirty="0">
                <a:solidFill>
                  <a:prstClr val="black">
                    <a:lumMod val="95000"/>
                    <a:lumOff val="5000"/>
                  </a:prstClr>
                </a:solidFill>
                <a:latin typeface="Calibri" panose="020F0502020204030204" pitchFamily="34" charset="0"/>
              </a:rPr>
              <a:t>- </a:t>
            </a:r>
            <a:r>
              <a:rPr lang="en-US" sz="2800" b="1" dirty="0">
                <a:solidFill>
                  <a:prstClr val="black">
                    <a:lumMod val="95000"/>
                    <a:lumOff val="5000"/>
                  </a:prstClr>
                </a:solidFill>
                <a:latin typeface="Calibri" panose="020F0502020204030204" pitchFamily="34" charset="0"/>
              </a:rPr>
              <a:t>Abib 14,  </a:t>
            </a:r>
            <a:r>
              <a:rPr lang="en-US" sz="2800" b="1" i="1" u="sng" dirty="0">
                <a:solidFill>
                  <a:srgbClr val="9933FF"/>
                </a:solidFill>
                <a:latin typeface="Georgia" panose="02040502050405020303" pitchFamily="18" charset="0"/>
              </a:rPr>
              <a:t>Pre</a:t>
            </a:r>
            <a:r>
              <a:rPr lang="en-US" sz="2800" b="1" i="1" dirty="0">
                <a:solidFill>
                  <a:srgbClr val="9933FF"/>
                </a:solidFill>
                <a:latin typeface="Georgia" panose="02040502050405020303" pitchFamily="18" charset="0"/>
              </a:rPr>
              <a:t>p</a:t>
            </a:r>
            <a:r>
              <a:rPr lang="en-US" sz="2800" b="1" i="1" u="sng" dirty="0">
                <a:solidFill>
                  <a:srgbClr val="9933FF"/>
                </a:solidFill>
                <a:latin typeface="Georgia" panose="02040502050405020303" pitchFamily="18" charset="0"/>
              </a:rPr>
              <a:t>aration C</a:t>
            </a:r>
            <a:r>
              <a:rPr lang="en-US" sz="2800" b="1" i="1" dirty="0">
                <a:solidFill>
                  <a:srgbClr val="9933FF"/>
                </a:solidFill>
                <a:latin typeface="Georgia" panose="02040502050405020303" pitchFamily="18" charset="0"/>
              </a:rPr>
              <a:t>y</a:t>
            </a:r>
            <a:r>
              <a:rPr lang="en-US" sz="2800" b="1" i="1" u="sng" dirty="0">
                <a:solidFill>
                  <a:srgbClr val="9933FF"/>
                </a:solidFill>
                <a:latin typeface="Georgia" panose="02040502050405020303" pitchFamily="18" charset="0"/>
              </a:rPr>
              <a:t>cle Burial Witnesses</a:t>
            </a:r>
            <a:r>
              <a:rPr lang="en-US" sz="2800" b="1" i="1" dirty="0">
                <a:solidFill>
                  <a:srgbClr val="9933FF"/>
                </a:solidFill>
                <a:latin typeface="Georgia" panose="02040502050405020303" pitchFamily="18" charset="0"/>
              </a:rPr>
              <a:t> </a:t>
            </a:r>
            <a:r>
              <a:rPr lang="en-US" sz="2800" b="1" i="1" dirty="0" smtClean="0">
                <a:solidFill>
                  <a:srgbClr val="9933FF"/>
                </a:solidFill>
                <a:latin typeface="Georgia" panose="02040502050405020303" pitchFamily="18" charset="0"/>
              </a:rPr>
              <a:t> 		</a:t>
            </a:r>
            <a:r>
              <a:rPr lang="en-US" sz="2800" b="1" i="1" dirty="0" smtClean="0">
                <a:solidFill>
                  <a:srgbClr val="00B050"/>
                </a:solidFill>
                <a:latin typeface="Georgia" panose="02040502050405020303" pitchFamily="18" charset="0"/>
              </a:rPr>
              <a:t>Summary </a:t>
            </a:r>
            <a:r>
              <a:rPr lang="en-US" sz="2800" b="1" i="1" dirty="0">
                <a:solidFill>
                  <a:srgbClr val="00B050"/>
                </a:solidFill>
                <a:latin typeface="Georgia" panose="02040502050405020303" pitchFamily="18" charset="0"/>
              </a:rPr>
              <a:t>–</a:t>
            </a:r>
          </a:p>
          <a:p>
            <a:pPr lvl="0"/>
            <a:r>
              <a:rPr lang="en-US" sz="2800" dirty="0">
                <a:solidFill>
                  <a:prstClr val="black">
                    <a:lumMod val="95000"/>
                    <a:lumOff val="5000"/>
                  </a:prstClr>
                </a:solidFill>
                <a:latin typeface="Calibri" panose="020F0502020204030204" pitchFamily="34" charset="0"/>
              </a:rPr>
              <a:t>		Matthew   		</a:t>
            </a:r>
            <a:r>
              <a:rPr lang="en-US" sz="2800" dirty="0">
                <a:solidFill>
                  <a:srgbClr val="00B050"/>
                </a:solidFill>
                <a:latin typeface="Calibri" panose="020F0502020204030204" pitchFamily="34" charset="0"/>
              </a:rPr>
              <a:t>Matthew 27:57-61</a:t>
            </a:r>
          </a:p>
          <a:p>
            <a:pPr lvl="0"/>
            <a:r>
              <a:rPr lang="en-US" sz="2800" dirty="0">
                <a:solidFill>
                  <a:prstClr val="black">
                    <a:lumMod val="95000"/>
                    <a:lumOff val="5000"/>
                  </a:prstClr>
                </a:solidFill>
                <a:latin typeface="Calibri" panose="020F0502020204030204" pitchFamily="34" charset="0"/>
              </a:rPr>
              <a:t>		Mark			</a:t>
            </a:r>
            <a:r>
              <a:rPr lang="en-US" sz="2800" dirty="0">
                <a:solidFill>
                  <a:srgbClr val="00B050"/>
                </a:solidFill>
                <a:latin typeface="Calibri" panose="020F0502020204030204" pitchFamily="34" charset="0"/>
              </a:rPr>
              <a:t>Mark 15:42-46</a:t>
            </a:r>
          </a:p>
          <a:p>
            <a:pPr lvl="0"/>
            <a:r>
              <a:rPr lang="en-US" sz="2800" dirty="0">
                <a:solidFill>
                  <a:prstClr val="black">
                    <a:lumMod val="95000"/>
                    <a:lumOff val="5000"/>
                  </a:prstClr>
                </a:solidFill>
                <a:latin typeface="Calibri" panose="020F0502020204030204" pitchFamily="34" charset="0"/>
              </a:rPr>
              <a:t>		Luke			</a:t>
            </a:r>
            <a:r>
              <a:rPr lang="en-US" sz="2800" dirty="0">
                <a:solidFill>
                  <a:srgbClr val="00B050"/>
                </a:solidFill>
                <a:latin typeface="Calibri" panose="020F0502020204030204" pitchFamily="34" charset="0"/>
              </a:rPr>
              <a:t>Luke 23:52-56	</a:t>
            </a:r>
            <a:r>
              <a:rPr lang="en-US" sz="2800" dirty="0">
                <a:solidFill>
                  <a:prstClr val="black">
                    <a:lumMod val="95000"/>
                    <a:lumOff val="5000"/>
                  </a:prstClr>
                </a:solidFill>
                <a:latin typeface="Calibri" panose="020F0502020204030204" pitchFamily="34" charset="0"/>
              </a:rPr>
              <a:t>	</a:t>
            </a:r>
          </a:p>
          <a:p>
            <a:pPr lvl="0"/>
            <a:r>
              <a:rPr lang="en-US" sz="2800" dirty="0">
                <a:solidFill>
                  <a:prstClr val="black">
                    <a:lumMod val="95000"/>
                    <a:lumOff val="5000"/>
                  </a:prstClr>
                </a:solidFill>
                <a:latin typeface="Calibri" panose="020F0502020204030204" pitchFamily="34" charset="0"/>
              </a:rPr>
              <a:t>		John			</a:t>
            </a:r>
            <a:r>
              <a:rPr lang="en-US" sz="2800" dirty="0">
                <a:solidFill>
                  <a:srgbClr val="00B050"/>
                </a:solidFill>
                <a:latin typeface="Calibri" panose="020F0502020204030204" pitchFamily="34" charset="0"/>
              </a:rPr>
              <a:t>John </a:t>
            </a:r>
            <a:r>
              <a:rPr lang="en-US" sz="2800" dirty="0" smtClean="0">
                <a:solidFill>
                  <a:srgbClr val="00B050"/>
                </a:solidFill>
                <a:latin typeface="Calibri" panose="020F0502020204030204" pitchFamily="34" charset="0"/>
              </a:rPr>
              <a:t>19:40-42</a:t>
            </a:r>
            <a:endParaRPr lang="en-US" sz="2800" dirty="0">
              <a:solidFill>
                <a:srgbClr val="00B050"/>
              </a:solidFill>
              <a:latin typeface="Calibri" panose="020F0502020204030204" pitchFamily="34" charset="0"/>
            </a:endParaRPr>
          </a:p>
          <a:p>
            <a:pPr lvl="0"/>
            <a:r>
              <a:rPr lang="en-US" sz="2800" dirty="0">
                <a:solidFill>
                  <a:prstClr val="black">
                    <a:lumMod val="95000"/>
                    <a:lumOff val="5000"/>
                  </a:prstClr>
                </a:solidFill>
                <a:latin typeface="Calibri" panose="020F0502020204030204" pitchFamily="34" charset="0"/>
              </a:rPr>
              <a:t>		</a:t>
            </a:r>
            <a:r>
              <a:rPr lang="en-US" sz="2800" dirty="0" err="1">
                <a:solidFill>
                  <a:prstClr val="black">
                    <a:lumMod val="95000"/>
                    <a:lumOff val="5000"/>
                  </a:prstClr>
                </a:solidFill>
                <a:latin typeface="Calibri" panose="020F0502020204030204" pitchFamily="34" charset="0"/>
              </a:rPr>
              <a:t>Miryam</a:t>
            </a:r>
            <a:r>
              <a:rPr lang="en-US" sz="2800" dirty="0">
                <a:solidFill>
                  <a:prstClr val="black">
                    <a:lumMod val="95000"/>
                    <a:lumOff val="5000"/>
                  </a:prstClr>
                </a:solidFill>
                <a:latin typeface="Calibri" panose="020F0502020204030204" pitchFamily="34" charset="0"/>
              </a:rPr>
              <a:t> </a:t>
            </a:r>
            <a:r>
              <a:rPr lang="en-US" sz="2800" dirty="0" smtClean="0">
                <a:solidFill>
                  <a:prstClr val="black">
                    <a:lumMod val="95000"/>
                    <a:lumOff val="5000"/>
                  </a:prstClr>
                </a:solidFill>
                <a:latin typeface="Calibri" panose="020F0502020204030204" pitchFamily="34" charset="0"/>
              </a:rPr>
              <a:t>	</a:t>
            </a:r>
            <a:r>
              <a:rPr lang="en-US" sz="2800" dirty="0">
                <a:solidFill>
                  <a:prstClr val="black">
                    <a:lumMod val="95000"/>
                    <a:lumOff val="5000"/>
                  </a:prstClr>
                </a:solidFill>
                <a:latin typeface="Calibri" panose="020F0502020204030204" pitchFamily="34" charset="0"/>
              </a:rPr>
              <a:t>	</a:t>
            </a:r>
            <a:r>
              <a:rPr lang="en-US" sz="2800" dirty="0" smtClean="0">
                <a:solidFill>
                  <a:srgbClr val="00B050"/>
                </a:solidFill>
                <a:latin typeface="Calibri" panose="020F0502020204030204" pitchFamily="34" charset="0"/>
              </a:rPr>
              <a:t>Matthew </a:t>
            </a:r>
            <a:r>
              <a:rPr lang="en-US" sz="2800" dirty="0">
                <a:solidFill>
                  <a:srgbClr val="00B050"/>
                </a:solidFill>
                <a:latin typeface="Calibri" panose="020F0502020204030204" pitchFamily="34" charset="0"/>
              </a:rPr>
              <a:t>27:61, Mark 15:47, Luke 23:55 </a:t>
            </a:r>
          </a:p>
        </p:txBody>
      </p:sp>
      <p:sp>
        <p:nvSpPr>
          <p:cNvPr id="4" name="Slide Number Placeholder 3"/>
          <p:cNvSpPr>
            <a:spLocks noGrp="1"/>
          </p:cNvSpPr>
          <p:nvPr>
            <p:ph type="sldNum" sz="quarter" idx="12"/>
          </p:nvPr>
        </p:nvSpPr>
        <p:spPr>
          <a:xfrm>
            <a:off x="11363195" y="6346371"/>
            <a:ext cx="643748" cy="365125"/>
          </a:xfrm>
        </p:spPr>
        <p:txBody>
          <a:bodyPr/>
          <a:lstStyle/>
          <a:p>
            <a:fld id="{6D22F896-40B5-4ADD-8801-0D06FADFA095}" type="slidenum">
              <a:rPr lang="en-US" sz="1200" b="1" smtClean="0">
                <a:solidFill>
                  <a:schemeClr val="bg1"/>
                </a:solidFill>
              </a:rPr>
              <a:t>103</a:t>
            </a:fld>
            <a:endParaRPr lang="en-US" sz="1200" b="1" dirty="0">
              <a:solidFill>
                <a:schemeClr val="bg1"/>
              </a:solidFill>
            </a:endParaRPr>
          </a:p>
        </p:txBody>
      </p:sp>
    </p:spTree>
    <p:extLst>
      <p:ext uri="{BB962C8B-B14F-4D97-AF65-F5344CB8AC3E}">
        <p14:creationId xmlns:p14="http://schemas.microsoft.com/office/powerpoint/2010/main" val="210048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41668" y="134308"/>
            <a:ext cx="11912957" cy="6541129"/>
          </a:xfrm>
          <a:solidFill>
            <a:srgbClr val="CC99FF">
              <a:alpha val="57000"/>
            </a:srgbClr>
          </a:solidFill>
          <a:ln w="28575">
            <a:solidFill>
              <a:srgbClr val="FF00FF"/>
            </a:solidFill>
          </a:ln>
          <a:scene3d>
            <a:camera prst="orthographicFront"/>
            <a:lightRig rig="threePt" dir="t"/>
          </a:scene3d>
          <a:sp3d>
            <a:bevelT w="152400" h="50800" prst="softRound"/>
          </a:sp3d>
        </p:spPr>
        <p:txBody>
          <a:bodyPr anchor="ctr">
            <a:normAutofit fontScale="77500" lnSpcReduction="20000"/>
            <a:sp3d extrusionH="57150">
              <a:bevelT h="25400" prst="softRound"/>
            </a:sp3d>
          </a:bodyPr>
          <a:lstStyle/>
          <a:p>
            <a:pPr>
              <a:lnSpc>
                <a:spcPct val="120000"/>
              </a:lnSpc>
              <a:spcBef>
                <a:spcPts val="0"/>
              </a:spcBef>
              <a:spcAft>
                <a:spcPts val="1200"/>
              </a:spcAft>
            </a:pPr>
            <a:r>
              <a:rPr lang="en-US" sz="3100" b="1" u="sng" dirty="0" smtClean="0">
                <a:solidFill>
                  <a:schemeClr val="bg1">
                    <a:lumMod val="85000"/>
                    <a:lumOff val="15000"/>
                  </a:schemeClr>
                </a:solidFill>
                <a:latin typeface="Comic Sans MS" panose="030F0702030302020204" pitchFamily="66" charset="0"/>
              </a:rPr>
              <a:t>Remember</a:t>
            </a:r>
            <a:r>
              <a:rPr lang="en-US" sz="3100" b="1" dirty="0" smtClean="0">
                <a:latin typeface="Comic Sans MS" panose="030F0702030302020204" pitchFamily="66" charset="0"/>
              </a:rPr>
              <a:t> </a:t>
            </a:r>
            <a:r>
              <a:rPr lang="en-US" sz="3100" b="1" dirty="0">
                <a:solidFill>
                  <a:srgbClr val="00FF99"/>
                </a:solidFill>
                <a:latin typeface="Comic Sans MS" panose="030F0702030302020204" pitchFamily="66" charset="0"/>
              </a:rPr>
              <a:t>… in </a:t>
            </a:r>
            <a:r>
              <a:rPr lang="en-US" sz="3100" b="1" dirty="0" smtClean="0">
                <a:solidFill>
                  <a:srgbClr val="00FF99"/>
                </a:solidFill>
                <a:latin typeface="Comic Sans MS" panose="030F0702030302020204" pitchFamily="66" charset="0"/>
              </a:rPr>
              <a:t>the time of the gospel account, </a:t>
            </a:r>
            <a:r>
              <a:rPr lang="en-US" sz="3100" b="1" dirty="0">
                <a:solidFill>
                  <a:srgbClr val="00FF99"/>
                </a:solidFill>
                <a:latin typeface="Comic Sans MS" panose="030F0702030302020204" pitchFamily="66" charset="0"/>
              </a:rPr>
              <a:t>the words and actions of </a:t>
            </a:r>
            <a:r>
              <a:rPr lang="en-US" sz="3100" b="1" dirty="0" smtClean="0">
                <a:solidFill>
                  <a:srgbClr val="00FF99"/>
                </a:solidFill>
                <a:latin typeface="Comic Sans MS" panose="030F0702030302020204" pitchFamily="66" charset="0"/>
              </a:rPr>
              <a:t>	ladies were not </a:t>
            </a:r>
            <a:r>
              <a:rPr lang="en-US" sz="3100" b="1" dirty="0">
                <a:solidFill>
                  <a:srgbClr val="00FF99"/>
                </a:solidFill>
                <a:latin typeface="Comic Sans MS" panose="030F0702030302020204" pitchFamily="66" charset="0"/>
              </a:rPr>
              <a:t>counted as a reliable witness for anything.  </a:t>
            </a:r>
            <a:br>
              <a:rPr lang="en-US" sz="3100" b="1" dirty="0">
                <a:solidFill>
                  <a:srgbClr val="00FF99"/>
                </a:solidFill>
                <a:latin typeface="Comic Sans MS" panose="030F0702030302020204" pitchFamily="66" charset="0"/>
              </a:rPr>
            </a:br>
            <a:r>
              <a:rPr lang="en-US" sz="3100" b="1" dirty="0" smtClean="0">
                <a:solidFill>
                  <a:srgbClr val="00FF99"/>
                </a:solidFill>
                <a:latin typeface="Comic Sans MS" panose="030F0702030302020204" pitchFamily="66" charset="0"/>
              </a:rPr>
              <a:t>	However</a:t>
            </a:r>
            <a:r>
              <a:rPr lang="en-US" sz="3100" b="1" dirty="0">
                <a:solidFill>
                  <a:srgbClr val="00FF99"/>
                </a:solidFill>
                <a:latin typeface="Comic Sans MS" panose="030F0702030302020204" pitchFamily="66" charset="0"/>
              </a:rPr>
              <a:t>, in this account, the </a:t>
            </a:r>
            <a:r>
              <a:rPr lang="en-US" sz="3100" b="1" dirty="0" smtClean="0">
                <a:solidFill>
                  <a:srgbClr val="00FF99"/>
                </a:solidFill>
                <a:latin typeface="Comic Sans MS" panose="030F0702030302020204" pitchFamily="66" charset="0"/>
              </a:rPr>
              <a:t>Scripture’s cement:</a:t>
            </a:r>
          </a:p>
          <a:p>
            <a:pPr marL="914400" lvl="1" indent="-457200">
              <a:lnSpc>
                <a:spcPct val="120000"/>
              </a:lnSpc>
              <a:spcBef>
                <a:spcPts val="0"/>
              </a:spcBef>
              <a:spcAft>
                <a:spcPts val="600"/>
              </a:spcAft>
              <a:buClr>
                <a:schemeClr val="bg1"/>
              </a:buClr>
              <a:buFont typeface="+mj-lt"/>
              <a:buAutoNum type="arabicParenR"/>
            </a:pPr>
            <a:r>
              <a:rPr lang="en-US" sz="3100" b="1" dirty="0">
                <a:solidFill>
                  <a:srgbClr val="FFFF00"/>
                </a:solidFill>
                <a:effectLst>
                  <a:glow rad="330200">
                    <a:srgbClr val="660033">
                      <a:alpha val="65000"/>
                    </a:srgbClr>
                  </a:glow>
                </a:effectLst>
                <a:latin typeface="Comic Sans MS" panose="030F0702030302020204" pitchFamily="66" charset="0"/>
              </a:rPr>
              <a:t>T</a:t>
            </a:r>
            <a:r>
              <a:rPr lang="en-US" sz="3100" b="1" dirty="0" smtClean="0">
                <a:solidFill>
                  <a:srgbClr val="FFFF00"/>
                </a:solidFill>
                <a:effectLst>
                  <a:glow rad="330200">
                    <a:srgbClr val="660033">
                      <a:alpha val="65000"/>
                    </a:srgbClr>
                  </a:glow>
                </a:effectLst>
                <a:latin typeface="Comic Sans MS" panose="030F0702030302020204" pitchFamily="66" charset="0"/>
              </a:rPr>
              <a:t>he </a:t>
            </a:r>
            <a:r>
              <a:rPr lang="en-US" sz="3100" b="1" dirty="0">
                <a:solidFill>
                  <a:srgbClr val="FFFF00"/>
                </a:solidFill>
                <a:effectLst>
                  <a:glow rad="330200">
                    <a:srgbClr val="660033">
                      <a:alpha val="65000"/>
                    </a:srgbClr>
                  </a:glow>
                </a:effectLst>
                <a:latin typeface="Comic Sans MS" panose="030F0702030302020204" pitchFamily="66" charset="0"/>
              </a:rPr>
              <a:t>Wednesday </a:t>
            </a:r>
            <a:r>
              <a:rPr lang="en-US" sz="3100" b="1" dirty="0" smtClean="0">
                <a:solidFill>
                  <a:srgbClr val="FFFF00"/>
                </a:solidFill>
                <a:effectLst>
                  <a:glow rad="330200">
                    <a:srgbClr val="660033">
                      <a:alpha val="65000"/>
                    </a:srgbClr>
                  </a:glow>
                </a:effectLst>
                <a:latin typeface="Comic Sans MS" panose="030F0702030302020204" pitchFamily="66" charset="0"/>
              </a:rPr>
              <a:t>crucifixion,</a:t>
            </a:r>
          </a:p>
          <a:p>
            <a:pPr marL="914400" lvl="1" indent="-457200">
              <a:lnSpc>
                <a:spcPct val="120000"/>
              </a:lnSpc>
              <a:spcBef>
                <a:spcPts val="0"/>
              </a:spcBef>
              <a:spcAft>
                <a:spcPts val="600"/>
              </a:spcAft>
              <a:buClr>
                <a:schemeClr val="bg1"/>
              </a:buClr>
              <a:buFont typeface="+mj-lt"/>
              <a:buAutoNum type="arabicParenR"/>
            </a:pPr>
            <a:r>
              <a:rPr lang="en-US" sz="3100" b="1" dirty="0" smtClean="0">
                <a:solidFill>
                  <a:srgbClr val="FFFF00"/>
                </a:solidFill>
                <a:effectLst>
                  <a:glow rad="330200">
                    <a:srgbClr val="660033">
                      <a:alpha val="65000"/>
                    </a:srgbClr>
                  </a:glow>
                </a:effectLst>
                <a:latin typeface="Comic Sans MS" panose="030F0702030302020204" pitchFamily="66" charset="0"/>
              </a:rPr>
              <a:t>A Shabbat 4</a:t>
            </a:r>
            <a:r>
              <a:rPr lang="en-US" sz="3100" b="1" baseline="30000" dirty="0" smtClean="0">
                <a:solidFill>
                  <a:srgbClr val="FFFF00"/>
                </a:solidFill>
                <a:effectLst>
                  <a:glow rad="330200">
                    <a:srgbClr val="660033">
                      <a:alpha val="65000"/>
                    </a:srgbClr>
                  </a:glow>
                </a:effectLst>
                <a:latin typeface="Comic Sans MS" panose="030F0702030302020204" pitchFamily="66" charset="0"/>
              </a:rPr>
              <a:t>th</a:t>
            </a:r>
            <a:r>
              <a:rPr lang="en-US" sz="3100" b="1" dirty="0" smtClean="0">
                <a:solidFill>
                  <a:srgbClr val="FFFF00"/>
                </a:solidFill>
                <a:effectLst>
                  <a:glow rad="330200">
                    <a:srgbClr val="660033">
                      <a:alpha val="65000"/>
                    </a:srgbClr>
                  </a:glow>
                </a:effectLst>
                <a:latin typeface="Comic Sans MS" panose="030F0702030302020204" pitchFamily="66" charset="0"/>
              </a:rPr>
              <a:t> watch meeting of </a:t>
            </a:r>
            <a:r>
              <a:rPr lang="en-US" sz="3100" b="1" dirty="0" smtClean="0">
                <a:solidFill>
                  <a:srgbClr val="00FFFF"/>
                </a:solidFill>
                <a:effectLst>
                  <a:glow rad="330200">
                    <a:srgbClr val="660033">
                      <a:alpha val="65000"/>
                    </a:srgbClr>
                  </a:glow>
                </a:effectLst>
                <a:latin typeface="Comic Sans MS" panose="030F0702030302020204" pitchFamily="66" charset="0"/>
              </a:rPr>
              <a:t>Yahusha</a:t>
            </a:r>
            <a:r>
              <a:rPr lang="en-US" sz="3100" b="1" dirty="0" smtClean="0">
                <a:solidFill>
                  <a:srgbClr val="FFFF00"/>
                </a:solidFill>
                <a:effectLst>
                  <a:glow rad="330200">
                    <a:srgbClr val="660033">
                      <a:alpha val="65000"/>
                    </a:srgbClr>
                  </a:glow>
                </a:effectLst>
                <a:latin typeface="Comic Sans MS" panose="030F0702030302020204" pitchFamily="66" charset="0"/>
              </a:rPr>
              <a:t> with Miryam of </a:t>
            </a:r>
            <a:r>
              <a:rPr lang="en-US" sz="3100" b="1" dirty="0" err="1" smtClean="0">
                <a:solidFill>
                  <a:srgbClr val="FFFF00"/>
                </a:solidFill>
                <a:effectLst>
                  <a:glow rad="330200">
                    <a:srgbClr val="660033">
                      <a:alpha val="65000"/>
                    </a:srgbClr>
                  </a:glow>
                </a:effectLst>
                <a:latin typeface="Comic Sans MS" panose="030F0702030302020204" pitchFamily="66" charset="0"/>
              </a:rPr>
              <a:t>Magdala</a:t>
            </a:r>
            <a:r>
              <a:rPr lang="en-US" sz="3100" b="1" dirty="0" smtClean="0">
                <a:solidFill>
                  <a:srgbClr val="FFFF00"/>
                </a:solidFill>
                <a:effectLst>
                  <a:glow rad="330200">
                    <a:srgbClr val="660033">
                      <a:alpha val="65000"/>
                    </a:srgbClr>
                  </a:glow>
                </a:effectLst>
                <a:latin typeface="Comic Sans MS" panose="030F0702030302020204" pitchFamily="66" charset="0"/>
              </a:rPr>
              <a:t>,</a:t>
            </a:r>
          </a:p>
          <a:p>
            <a:pPr marL="914400" lvl="1" indent="-457200">
              <a:lnSpc>
                <a:spcPct val="120000"/>
              </a:lnSpc>
              <a:spcBef>
                <a:spcPts val="0"/>
              </a:spcBef>
              <a:spcAft>
                <a:spcPts val="600"/>
              </a:spcAft>
              <a:buClr>
                <a:schemeClr val="bg1"/>
              </a:buClr>
              <a:buFont typeface="+mj-lt"/>
              <a:buAutoNum type="arabicParenR"/>
            </a:pPr>
            <a:r>
              <a:rPr lang="en-US" sz="3100" b="1" dirty="0" smtClean="0">
                <a:solidFill>
                  <a:srgbClr val="FFFF00"/>
                </a:solidFill>
                <a:effectLst>
                  <a:glow rad="330200">
                    <a:srgbClr val="660033">
                      <a:alpha val="65000"/>
                    </a:srgbClr>
                  </a:glow>
                </a:effectLst>
                <a:latin typeface="Comic Sans MS" panose="030F0702030302020204" pitchFamily="66" charset="0"/>
              </a:rPr>
              <a:t>The 1</a:t>
            </a:r>
            <a:r>
              <a:rPr lang="en-US" sz="3100" b="1" baseline="30000" dirty="0" smtClean="0">
                <a:solidFill>
                  <a:srgbClr val="FFFF00"/>
                </a:solidFill>
                <a:effectLst>
                  <a:glow rad="330200">
                    <a:srgbClr val="660033">
                      <a:alpha val="65000"/>
                    </a:srgbClr>
                  </a:glow>
                </a:effectLst>
                <a:latin typeface="Comic Sans MS" panose="030F0702030302020204" pitchFamily="66" charset="0"/>
              </a:rPr>
              <a:t>st</a:t>
            </a:r>
            <a:r>
              <a:rPr lang="en-US" sz="3100" b="1" dirty="0" smtClean="0">
                <a:solidFill>
                  <a:srgbClr val="FFFF00"/>
                </a:solidFill>
                <a:effectLst>
                  <a:glow rad="330200">
                    <a:srgbClr val="660033">
                      <a:alpha val="65000"/>
                    </a:srgbClr>
                  </a:glow>
                </a:effectLst>
                <a:latin typeface="Comic Sans MS" panose="030F0702030302020204" pitchFamily="66" charset="0"/>
              </a:rPr>
              <a:t> Annual Shabbat of the year {on </a:t>
            </a:r>
            <a:r>
              <a:rPr lang="en-US" sz="3100" b="1" dirty="0">
                <a:solidFill>
                  <a:srgbClr val="FFFF00"/>
                </a:solidFill>
                <a:effectLst>
                  <a:glow rad="330200">
                    <a:srgbClr val="660033">
                      <a:alpha val="65000"/>
                    </a:srgbClr>
                  </a:glow>
                </a:effectLst>
                <a:latin typeface="Comic Sans MS" panose="030F0702030302020204" pitchFamily="66" charset="0"/>
              </a:rPr>
              <a:t>the </a:t>
            </a:r>
            <a:r>
              <a:rPr lang="en-US" sz="3100" b="1" dirty="0" smtClean="0">
                <a:solidFill>
                  <a:srgbClr val="FFFF00"/>
                </a:solidFill>
                <a:effectLst>
                  <a:glow rad="330200">
                    <a:srgbClr val="660033">
                      <a:alpha val="65000"/>
                    </a:srgbClr>
                  </a:glow>
                </a:effectLst>
                <a:latin typeface="Comic Sans MS" panose="030F0702030302020204" pitchFamily="66" charset="0"/>
              </a:rPr>
              <a:t>Feast of Unleavened</a:t>
            </a:r>
            <a:br>
              <a:rPr lang="en-US" sz="3100" b="1" dirty="0" smtClean="0">
                <a:solidFill>
                  <a:srgbClr val="FFFF00"/>
                </a:solidFill>
                <a:effectLst>
                  <a:glow rad="330200">
                    <a:srgbClr val="660033">
                      <a:alpha val="65000"/>
                    </a:srgbClr>
                  </a:glow>
                </a:effectLst>
                <a:latin typeface="Comic Sans MS" panose="030F0702030302020204" pitchFamily="66" charset="0"/>
              </a:rPr>
            </a:br>
            <a:r>
              <a:rPr lang="en-US" sz="3100" b="1" dirty="0" smtClean="0">
                <a:solidFill>
                  <a:srgbClr val="FFFF00"/>
                </a:solidFill>
                <a:effectLst>
                  <a:glow rad="330200">
                    <a:srgbClr val="660033">
                      <a:alpha val="65000"/>
                    </a:srgbClr>
                  </a:glow>
                </a:effectLst>
                <a:latin typeface="Comic Sans MS" panose="030F0702030302020204" pitchFamily="66" charset="0"/>
              </a:rPr>
              <a:t>   Bread} as </a:t>
            </a:r>
            <a:r>
              <a:rPr lang="en-US" sz="3100" b="1" dirty="0">
                <a:solidFill>
                  <a:srgbClr val="FFFF00"/>
                </a:solidFill>
                <a:effectLst>
                  <a:glow rad="330200">
                    <a:srgbClr val="660033">
                      <a:alpha val="65000"/>
                    </a:srgbClr>
                  </a:glow>
                </a:effectLst>
                <a:latin typeface="Comic Sans MS" panose="030F0702030302020204" pitchFamily="66" charset="0"/>
              </a:rPr>
              <a:t>the </a:t>
            </a:r>
            <a:r>
              <a:rPr lang="en-US" sz="3100" b="1" dirty="0" smtClean="0">
                <a:solidFill>
                  <a:srgbClr val="FFFF00"/>
                </a:solidFill>
                <a:effectLst>
                  <a:glow rad="330200">
                    <a:srgbClr val="660033">
                      <a:alpha val="65000"/>
                    </a:srgbClr>
                  </a:glow>
                </a:effectLst>
                <a:latin typeface="Comic Sans MS" panose="030F0702030302020204" pitchFamily="66" charset="0"/>
              </a:rPr>
              <a:t>one and only “High Shabbat,” </a:t>
            </a:r>
          </a:p>
          <a:p>
            <a:pPr marL="914400" lvl="1" indent="-457200">
              <a:lnSpc>
                <a:spcPct val="120000"/>
              </a:lnSpc>
              <a:spcBef>
                <a:spcPts val="0"/>
              </a:spcBef>
              <a:spcAft>
                <a:spcPts val="600"/>
              </a:spcAft>
              <a:buClr>
                <a:schemeClr val="bg1"/>
              </a:buClr>
              <a:buFont typeface="+mj-lt"/>
              <a:buAutoNum type="arabicParenR"/>
            </a:pPr>
            <a:r>
              <a:rPr lang="en-US" sz="3100" b="1" dirty="0">
                <a:solidFill>
                  <a:srgbClr val="FFFF00"/>
                </a:solidFill>
                <a:effectLst>
                  <a:glow rad="330200">
                    <a:srgbClr val="660033">
                      <a:alpha val="65000"/>
                    </a:srgbClr>
                  </a:glow>
                </a:effectLst>
                <a:latin typeface="Comic Sans MS" panose="030F0702030302020204" pitchFamily="66" charset="0"/>
              </a:rPr>
              <a:t>E</a:t>
            </a:r>
            <a:r>
              <a:rPr lang="en-US" sz="3100" b="1" dirty="0" smtClean="0">
                <a:solidFill>
                  <a:srgbClr val="FFFF00"/>
                </a:solidFill>
                <a:effectLst>
                  <a:glow rad="330200">
                    <a:srgbClr val="660033">
                      <a:alpha val="65000"/>
                    </a:srgbClr>
                  </a:glow>
                </a:effectLst>
                <a:latin typeface="Comic Sans MS" panose="030F0702030302020204" pitchFamily="66" charset="0"/>
              </a:rPr>
              <a:t>ach </a:t>
            </a:r>
            <a:r>
              <a:rPr lang="en-US" sz="3100" b="1" dirty="0">
                <a:solidFill>
                  <a:srgbClr val="FFFF00"/>
                </a:solidFill>
                <a:effectLst>
                  <a:glow rad="330200">
                    <a:srgbClr val="660033">
                      <a:alpha val="65000"/>
                    </a:srgbClr>
                  </a:glow>
                </a:effectLst>
                <a:latin typeface="Comic Sans MS" panose="030F0702030302020204" pitchFamily="66" charset="0"/>
              </a:rPr>
              <a:t>new day beginning with </a:t>
            </a:r>
            <a:r>
              <a:rPr lang="en-US" sz="3100" b="1" dirty="0" smtClean="0">
                <a:solidFill>
                  <a:srgbClr val="FFFF00"/>
                </a:solidFill>
                <a:effectLst>
                  <a:glow rad="330200">
                    <a:srgbClr val="660033">
                      <a:alpha val="65000"/>
                    </a:srgbClr>
                  </a:glow>
                </a:effectLst>
                <a:latin typeface="Comic Sans MS" panose="030F0702030302020204" pitchFamily="66" charset="0"/>
              </a:rPr>
              <a:t>DAWN…,</a:t>
            </a:r>
          </a:p>
          <a:p>
            <a:pPr marL="914400" lvl="1" indent="-457200">
              <a:lnSpc>
                <a:spcPct val="120000"/>
              </a:lnSpc>
              <a:spcBef>
                <a:spcPts val="0"/>
              </a:spcBef>
              <a:spcAft>
                <a:spcPts val="1800"/>
              </a:spcAft>
              <a:buClr>
                <a:schemeClr val="bg1"/>
              </a:buClr>
              <a:buFont typeface="+mj-lt"/>
              <a:buAutoNum type="arabicParenR"/>
            </a:pPr>
            <a:r>
              <a:rPr lang="en-US" sz="3100" b="1" dirty="0" smtClean="0">
                <a:solidFill>
                  <a:srgbClr val="FFFF00"/>
                </a:solidFill>
                <a:effectLst>
                  <a:glow rad="330200">
                    <a:srgbClr val="660033">
                      <a:alpha val="65000"/>
                    </a:srgbClr>
                  </a:glow>
                </a:effectLst>
                <a:latin typeface="Comic Sans MS" panose="030F0702030302020204" pitchFamily="66" charset="0"/>
              </a:rPr>
              <a:t>The </a:t>
            </a:r>
            <a:r>
              <a:rPr lang="en-US" sz="3100" b="1" u="sng" dirty="0" smtClean="0">
                <a:solidFill>
                  <a:srgbClr val="00FFFF"/>
                </a:solidFill>
                <a:effectLst>
                  <a:glow rad="330200">
                    <a:srgbClr val="660033">
                      <a:alpha val="65000"/>
                    </a:srgbClr>
                  </a:glow>
                </a:effectLst>
                <a:latin typeface="Comic Sans MS" panose="030F0702030302020204" pitchFamily="66" charset="0"/>
              </a:rPr>
              <a:t>Ladies </a:t>
            </a:r>
            <a:r>
              <a:rPr lang="en-US" sz="3100" b="1" u="sng" dirty="0" smtClean="0">
                <a:ln>
                  <a:solidFill>
                    <a:srgbClr val="3333FF"/>
                  </a:solidFill>
                </a:ln>
                <a:solidFill>
                  <a:srgbClr val="FF0000"/>
                </a:solidFill>
                <a:effectLst>
                  <a:glow rad="330200">
                    <a:schemeClr val="tx1">
                      <a:alpha val="65000"/>
                    </a:schemeClr>
                  </a:glow>
                </a:effectLst>
                <a:latin typeface="Comic Sans MS" panose="030F0702030302020204" pitchFamily="66" charset="0"/>
              </a:rPr>
              <a:t>6</a:t>
            </a:r>
            <a:r>
              <a:rPr lang="en-US" sz="3100" b="1" u="sng" baseline="30000" dirty="0" smtClean="0">
                <a:ln>
                  <a:solidFill>
                    <a:srgbClr val="3333FF"/>
                  </a:solidFill>
                </a:ln>
                <a:solidFill>
                  <a:srgbClr val="FF0000"/>
                </a:solidFill>
                <a:effectLst>
                  <a:glow rad="330200">
                    <a:schemeClr val="tx1">
                      <a:alpha val="65000"/>
                    </a:schemeClr>
                  </a:glow>
                </a:effectLst>
                <a:latin typeface="Comic Sans MS" panose="030F0702030302020204" pitchFamily="66" charset="0"/>
              </a:rPr>
              <a:t>th</a:t>
            </a:r>
            <a:r>
              <a:rPr lang="en-US" sz="3100" b="1" u="sng" dirty="0" smtClean="0">
                <a:ln>
                  <a:solidFill>
                    <a:srgbClr val="3333FF"/>
                  </a:solidFill>
                </a:ln>
                <a:solidFill>
                  <a:srgbClr val="FF0000"/>
                </a:solidFill>
                <a:effectLst>
                  <a:glow rad="330200">
                    <a:schemeClr val="tx1">
                      <a:alpha val="65000"/>
                    </a:schemeClr>
                  </a:glow>
                </a:effectLst>
                <a:latin typeface="Comic Sans MS" panose="030F0702030302020204" pitchFamily="66" charset="0"/>
              </a:rPr>
              <a:t> c</a:t>
            </a:r>
            <a:r>
              <a:rPr lang="en-US" sz="3100" b="1" dirty="0" smtClean="0">
                <a:ln>
                  <a:solidFill>
                    <a:srgbClr val="3333FF"/>
                  </a:solidFill>
                </a:ln>
                <a:solidFill>
                  <a:srgbClr val="FF0000"/>
                </a:solidFill>
                <a:effectLst>
                  <a:glow rad="330200">
                    <a:schemeClr val="tx1">
                      <a:alpha val="65000"/>
                    </a:schemeClr>
                  </a:glow>
                </a:effectLst>
                <a:latin typeface="Comic Sans MS" panose="030F0702030302020204" pitchFamily="66" charset="0"/>
              </a:rPr>
              <a:t>y</a:t>
            </a:r>
            <a:r>
              <a:rPr lang="en-US" sz="3100" b="1" u="sng" dirty="0" smtClean="0">
                <a:ln>
                  <a:solidFill>
                    <a:srgbClr val="3333FF"/>
                  </a:solidFill>
                </a:ln>
                <a:solidFill>
                  <a:srgbClr val="FF0000"/>
                </a:solidFill>
                <a:effectLst>
                  <a:glow rad="330200">
                    <a:schemeClr val="tx1">
                      <a:alpha val="65000"/>
                    </a:schemeClr>
                  </a:glow>
                </a:effectLst>
                <a:latin typeface="Comic Sans MS" panose="030F0702030302020204" pitchFamily="66" charset="0"/>
              </a:rPr>
              <a:t>cle </a:t>
            </a:r>
            <a:r>
              <a:rPr lang="en-US" sz="3100" b="1" dirty="0" smtClean="0">
                <a:ln>
                  <a:solidFill>
                    <a:srgbClr val="3333FF"/>
                  </a:solidFill>
                </a:ln>
                <a:solidFill>
                  <a:srgbClr val="FF0000"/>
                </a:solidFill>
                <a:effectLst>
                  <a:glow rad="330200">
                    <a:schemeClr val="tx1">
                      <a:alpha val="65000"/>
                    </a:schemeClr>
                  </a:glow>
                </a:effectLst>
                <a:latin typeface="Comic Sans MS" panose="030F0702030302020204" pitchFamily="66" charset="0"/>
              </a:rPr>
              <a:t>p</a:t>
            </a:r>
            <a:r>
              <a:rPr lang="en-US" sz="3100" b="1" u="sng" dirty="0" smtClean="0">
                <a:ln>
                  <a:solidFill>
                    <a:srgbClr val="3333FF"/>
                  </a:solidFill>
                </a:ln>
                <a:solidFill>
                  <a:srgbClr val="FF0000"/>
                </a:solidFill>
                <a:effectLst>
                  <a:glow rad="330200">
                    <a:schemeClr val="tx1">
                      <a:alpha val="65000"/>
                    </a:schemeClr>
                  </a:glow>
                </a:effectLst>
                <a:latin typeface="Comic Sans MS" panose="030F0702030302020204" pitchFamily="66" charset="0"/>
              </a:rPr>
              <a:t>urchase</a:t>
            </a:r>
            <a:r>
              <a:rPr lang="en-US" sz="3100" b="1" dirty="0" smtClean="0">
                <a:ln>
                  <a:solidFill>
                    <a:srgbClr val="3333FF"/>
                  </a:solidFill>
                </a:ln>
                <a:solidFill>
                  <a:srgbClr val="FF0000"/>
                </a:solidFill>
                <a:effectLst>
                  <a:glow rad="330200">
                    <a:schemeClr val="tx1">
                      <a:alpha val="65000"/>
                    </a:schemeClr>
                  </a:glow>
                </a:effectLst>
                <a:latin typeface="Comic Sans MS" panose="030F0702030302020204" pitchFamily="66" charset="0"/>
              </a:rPr>
              <a:t> </a:t>
            </a:r>
            <a:r>
              <a:rPr lang="en-US" sz="3100" b="1" dirty="0" smtClean="0">
                <a:solidFill>
                  <a:srgbClr val="FFFF00"/>
                </a:solidFill>
                <a:effectLst>
                  <a:glow rad="330200">
                    <a:srgbClr val="660033">
                      <a:alpha val="65000"/>
                    </a:srgbClr>
                  </a:glow>
                </a:effectLst>
                <a:latin typeface="Comic Sans MS" panose="030F0702030302020204" pitchFamily="66" charset="0"/>
              </a:rPr>
              <a:t>of spices </a:t>
            </a:r>
            <a:r>
              <a:rPr lang="en-US" sz="3100" b="1" u="sng" dirty="0" smtClean="0">
                <a:solidFill>
                  <a:srgbClr val="00FF99"/>
                </a:solidFill>
                <a:effectLst>
                  <a:glow rad="330200">
                    <a:srgbClr val="660033">
                      <a:alpha val="65000"/>
                    </a:srgbClr>
                  </a:glow>
                </a:effectLst>
                <a:latin typeface="Comic Sans MS" panose="030F0702030302020204" pitchFamily="66" charset="0"/>
              </a:rPr>
              <a:t>between</a:t>
            </a:r>
            <a:r>
              <a:rPr lang="en-US" sz="3100" b="1" dirty="0" smtClean="0">
                <a:solidFill>
                  <a:srgbClr val="FFFF00"/>
                </a:solidFill>
                <a:effectLst>
                  <a:glow rad="330200">
                    <a:srgbClr val="660033">
                      <a:alpha val="65000"/>
                    </a:srgbClr>
                  </a:glow>
                </a:effectLst>
                <a:latin typeface="Comic Sans MS" panose="030F0702030302020204" pitchFamily="66" charset="0"/>
              </a:rPr>
              <a:t> the 1</a:t>
            </a:r>
            <a:r>
              <a:rPr lang="en-US" sz="3100" b="1" baseline="30000" dirty="0" smtClean="0">
                <a:solidFill>
                  <a:srgbClr val="FFFF00"/>
                </a:solidFill>
                <a:effectLst>
                  <a:glow rad="330200">
                    <a:srgbClr val="660033">
                      <a:alpha val="65000"/>
                    </a:srgbClr>
                  </a:glow>
                </a:effectLst>
                <a:latin typeface="Comic Sans MS" panose="030F0702030302020204" pitchFamily="66" charset="0"/>
              </a:rPr>
              <a:t>st</a:t>
            </a:r>
            <a:r>
              <a:rPr lang="en-US" sz="3100" b="1" dirty="0" smtClean="0">
                <a:solidFill>
                  <a:srgbClr val="FFFF00"/>
                </a:solidFill>
                <a:effectLst>
                  <a:glow rad="330200">
                    <a:srgbClr val="660033">
                      <a:alpha val="65000"/>
                    </a:srgbClr>
                  </a:glow>
                </a:effectLst>
                <a:latin typeface="Comic Sans MS" panose="030F0702030302020204" pitchFamily="66" charset="0"/>
              </a:rPr>
              <a:t> Shabbat of Unleavened</a:t>
            </a:r>
            <a:r>
              <a:rPr lang="en-US" sz="3100" b="1" dirty="0">
                <a:solidFill>
                  <a:srgbClr val="FFFF00"/>
                </a:solidFill>
                <a:effectLst>
                  <a:glow rad="330200">
                    <a:srgbClr val="660033">
                      <a:alpha val="65000"/>
                    </a:srgbClr>
                  </a:glow>
                </a:effectLst>
                <a:latin typeface="Comic Sans MS" panose="030F0702030302020204" pitchFamily="66" charset="0"/>
              </a:rPr>
              <a:t> </a:t>
            </a:r>
            <a:r>
              <a:rPr lang="en-US" sz="3100" b="1" dirty="0" smtClean="0">
                <a:solidFill>
                  <a:srgbClr val="FFFF00"/>
                </a:solidFill>
                <a:effectLst>
                  <a:glow rad="330200">
                    <a:srgbClr val="660033">
                      <a:alpha val="65000"/>
                    </a:srgbClr>
                  </a:glow>
                </a:effectLst>
                <a:latin typeface="Comic Sans MS" panose="030F0702030302020204" pitchFamily="66" charset="0"/>
              </a:rPr>
              <a:t>Bread and the 7</a:t>
            </a:r>
            <a:r>
              <a:rPr lang="en-US" sz="3100" b="1" baseline="30000" dirty="0" smtClean="0">
                <a:solidFill>
                  <a:srgbClr val="FFFF00"/>
                </a:solidFill>
                <a:effectLst>
                  <a:glow rad="330200">
                    <a:srgbClr val="660033">
                      <a:alpha val="65000"/>
                    </a:srgbClr>
                  </a:glow>
                </a:effectLst>
                <a:latin typeface="Comic Sans MS" panose="030F0702030302020204" pitchFamily="66" charset="0"/>
              </a:rPr>
              <a:t>th</a:t>
            </a:r>
            <a:r>
              <a:rPr lang="en-US" sz="3100" b="1" dirty="0" smtClean="0">
                <a:solidFill>
                  <a:srgbClr val="FFFF00"/>
                </a:solidFill>
                <a:effectLst>
                  <a:glow rad="330200">
                    <a:srgbClr val="660033">
                      <a:alpha val="65000"/>
                    </a:srgbClr>
                  </a:glow>
                </a:effectLst>
                <a:latin typeface="Comic Sans MS" panose="030F0702030302020204" pitchFamily="66" charset="0"/>
              </a:rPr>
              <a:t> Day Shabbat.</a:t>
            </a:r>
            <a:r>
              <a:rPr lang="en-US" sz="3100" b="1" dirty="0" smtClean="0">
                <a:effectLst>
                  <a:glow rad="330200">
                    <a:srgbClr val="660033">
                      <a:alpha val="65000"/>
                    </a:srgbClr>
                  </a:glow>
                </a:effectLst>
                <a:latin typeface="Comic Sans MS" panose="030F0702030302020204" pitchFamily="66" charset="0"/>
              </a:rPr>
              <a:t> </a:t>
            </a:r>
          </a:p>
          <a:p>
            <a:pPr>
              <a:lnSpc>
                <a:spcPct val="120000"/>
              </a:lnSpc>
              <a:spcBef>
                <a:spcPts val="0"/>
              </a:spcBef>
              <a:spcAft>
                <a:spcPts val="2400"/>
              </a:spcAft>
            </a:pPr>
            <a:r>
              <a:rPr lang="en-US" sz="2800" b="1" dirty="0" smtClean="0">
                <a:solidFill>
                  <a:srgbClr val="00FFFF"/>
                </a:solidFill>
                <a:effectLst>
                  <a:glow rad="330200">
                    <a:srgbClr val="660033">
                      <a:alpha val="65000"/>
                    </a:srgbClr>
                  </a:glow>
                </a:effectLst>
                <a:latin typeface="Comic Sans MS" panose="030F0702030302020204" pitchFamily="66" charset="0"/>
              </a:rPr>
              <a:t>   This is </a:t>
            </a:r>
            <a:r>
              <a:rPr lang="en-US" sz="2800" b="1" u="sng" dirty="0">
                <a:ln>
                  <a:solidFill>
                    <a:srgbClr val="0000CC"/>
                  </a:solidFill>
                </a:ln>
                <a:solidFill>
                  <a:srgbClr val="002060"/>
                </a:solidFill>
                <a:effectLst>
                  <a:glow rad="330200">
                    <a:schemeClr val="tx1">
                      <a:alpha val="65000"/>
                    </a:schemeClr>
                  </a:glow>
                </a:effectLst>
                <a:latin typeface="Comic Sans MS" panose="030F0702030302020204" pitchFamily="66" charset="0"/>
              </a:rPr>
              <a:t>divine </a:t>
            </a:r>
            <a:r>
              <a:rPr lang="en-US" sz="2800" b="1" u="sng" dirty="0" smtClean="0">
                <a:ln>
                  <a:solidFill>
                    <a:srgbClr val="0000CC"/>
                  </a:solidFill>
                </a:ln>
                <a:solidFill>
                  <a:srgbClr val="002060"/>
                </a:solidFill>
                <a:effectLst>
                  <a:glow rad="330200">
                    <a:schemeClr val="tx1">
                      <a:alpha val="65000"/>
                    </a:schemeClr>
                  </a:glow>
                </a:effectLst>
                <a:latin typeface="Comic Sans MS" panose="030F0702030302020204" pitchFamily="66" charset="0"/>
              </a:rPr>
              <a:t>re</a:t>
            </a:r>
            <a:r>
              <a:rPr lang="en-US" sz="2800" b="1" dirty="0" smtClean="0">
                <a:ln>
                  <a:solidFill>
                    <a:srgbClr val="0000CC"/>
                  </a:solidFill>
                </a:ln>
                <a:solidFill>
                  <a:srgbClr val="002060"/>
                </a:solidFill>
                <a:effectLst>
                  <a:glow rad="330200">
                    <a:schemeClr val="tx1">
                      <a:alpha val="65000"/>
                    </a:schemeClr>
                  </a:glow>
                </a:effectLst>
                <a:latin typeface="Comic Sans MS" panose="030F0702030302020204" pitchFamily="66" charset="0"/>
              </a:rPr>
              <a:t>p</a:t>
            </a:r>
            <a:r>
              <a:rPr lang="en-US" sz="2800" b="1" u="sng" dirty="0" smtClean="0">
                <a:ln>
                  <a:solidFill>
                    <a:srgbClr val="0000CC"/>
                  </a:solidFill>
                </a:ln>
                <a:solidFill>
                  <a:srgbClr val="002060"/>
                </a:solidFill>
                <a:effectLst>
                  <a:glow rad="330200">
                    <a:schemeClr val="tx1">
                      <a:alpha val="65000"/>
                    </a:schemeClr>
                  </a:glow>
                </a:effectLst>
                <a:latin typeface="Comic Sans MS" panose="030F0702030302020204" pitchFamily="66" charset="0"/>
              </a:rPr>
              <a:t>roof</a:t>
            </a:r>
            <a:r>
              <a:rPr lang="en-US" sz="2800" b="1" dirty="0" smtClean="0">
                <a:ln>
                  <a:solidFill>
                    <a:srgbClr val="0000CC"/>
                  </a:solidFill>
                </a:ln>
                <a:solidFill>
                  <a:srgbClr val="002060"/>
                </a:solidFill>
                <a:effectLst>
                  <a:glow rad="330200">
                    <a:schemeClr val="tx1">
                      <a:alpha val="65000"/>
                    </a:schemeClr>
                  </a:glow>
                </a:effectLst>
                <a:latin typeface="Comic Sans MS" panose="030F0702030302020204" pitchFamily="66" charset="0"/>
              </a:rPr>
              <a:t> </a:t>
            </a:r>
            <a:r>
              <a:rPr lang="en-US" sz="2800" b="1" dirty="0" smtClean="0">
                <a:solidFill>
                  <a:srgbClr val="00FFFF"/>
                </a:solidFill>
                <a:effectLst>
                  <a:glow rad="330200">
                    <a:srgbClr val="660033">
                      <a:alpha val="65000"/>
                    </a:srgbClr>
                  </a:glow>
                </a:effectLst>
                <a:latin typeface="Comic Sans MS" panose="030F0702030302020204" pitchFamily="66" charset="0"/>
              </a:rPr>
              <a:t>of a </a:t>
            </a:r>
            <a:r>
              <a:rPr lang="en-US" sz="2800" b="1" dirty="0">
                <a:solidFill>
                  <a:srgbClr val="00FFFF"/>
                </a:solidFill>
                <a:effectLst>
                  <a:glow rad="330200">
                    <a:srgbClr val="660033">
                      <a:alpha val="65000"/>
                    </a:srgbClr>
                  </a:glow>
                </a:effectLst>
                <a:latin typeface="Comic Sans MS" panose="030F0702030302020204" pitchFamily="66" charset="0"/>
              </a:rPr>
              <a:t>sunset </a:t>
            </a:r>
            <a:r>
              <a:rPr lang="en-US" sz="2800" b="1" dirty="0" smtClean="0">
                <a:solidFill>
                  <a:srgbClr val="00FFFF"/>
                </a:solidFill>
                <a:effectLst>
                  <a:glow rad="330200">
                    <a:srgbClr val="660033">
                      <a:alpha val="65000"/>
                    </a:srgbClr>
                  </a:glow>
                </a:effectLst>
                <a:latin typeface="Comic Sans MS" panose="030F0702030302020204" pitchFamily="66" charset="0"/>
              </a:rPr>
              <a:t>commencement day!  </a:t>
            </a:r>
            <a:r>
              <a:rPr lang="en-US" sz="4000" b="1" dirty="0" smtClean="0">
                <a:ln>
                  <a:solidFill>
                    <a:srgbClr val="FF00FF"/>
                  </a:solidFill>
                </a:ln>
                <a:solidFill>
                  <a:srgbClr val="7030A0"/>
                </a:solidFill>
                <a:effectLst>
                  <a:glow rad="127000">
                    <a:schemeClr val="tx1"/>
                  </a:glow>
                </a:effectLst>
                <a:latin typeface="Comic Sans MS" panose="030F0702030302020204" pitchFamily="66" charset="0"/>
              </a:rPr>
              <a:t>Truly </a:t>
            </a:r>
            <a:r>
              <a:rPr lang="en-US" sz="4000" b="1" dirty="0">
                <a:ln>
                  <a:solidFill>
                    <a:srgbClr val="FF00FF"/>
                  </a:solidFill>
                </a:ln>
                <a:solidFill>
                  <a:srgbClr val="7030A0"/>
                </a:solidFill>
                <a:effectLst>
                  <a:glow rad="127000">
                    <a:schemeClr val="tx1"/>
                  </a:glow>
                </a:effectLst>
                <a:latin typeface="Comic Sans MS" panose="030F0702030302020204" pitchFamily="66" charset="0"/>
              </a:rPr>
              <a:t>remarkable</a:t>
            </a:r>
            <a:r>
              <a:rPr lang="en-US" sz="4000" b="1" dirty="0" smtClean="0">
                <a:ln>
                  <a:solidFill>
                    <a:srgbClr val="FF00FF"/>
                  </a:solidFill>
                </a:ln>
                <a:solidFill>
                  <a:srgbClr val="7030A0"/>
                </a:solidFill>
                <a:effectLst>
                  <a:glow rad="127000">
                    <a:schemeClr val="tx1"/>
                  </a:glow>
                </a:effectLst>
                <a:latin typeface="Comic Sans MS" panose="030F0702030302020204" pitchFamily="66" charset="0"/>
              </a:rPr>
              <a:t>!</a:t>
            </a:r>
            <a:endParaRPr lang="en-US" sz="1800" dirty="0">
              <a:ln>
                <a:solidFill>
                  <a:srgbClr val="FF00FF"/>
                </a:solidFill>
              </a:ln>
              <a:solidFill>
                <a:srgbClr val="7030A0"/>
              </a:solidFill>
              <a:effectLst>
                <a:glow rad="127000">
                  <a:schemeClr val="tx1"/>
                </a:glow>
              </a:effectLst>
              <a:latin typeface="Calibri" panose="020F0502020204030204" pitchFamily="34" charset="0"/>
            </a:endParaRPr>
          </a:p>
          <a:p>
            <a:pPr lvl="0" algn="ctr">
              <a:spcBef>
                <a:spcPts val="0"/>
              </a:spcBef>
              <a:spcAft>
                <a:spcPts val="1200"/>
              </a:spcAft>
            </a:pPr>
            <a:r>
              <a:rPr lang="en-US" sz="4000" b="1" spc="50" dirty="0" smtClean="0">
                <a:ln w="0"/>
                <a:solidFill>
                  <a:schemeClr val="accent1">
                    <a:lumMod val="50000"/>
                  </a:schemeClr>
                </a:solidFill>
                <a:effectLst>
                  <a:innerShdw blurRad="63500" dist="50800" dir="13500000">
                    <a:srgbClr val="000000">
                      <a:alpha val="50000"/>
                    </a:srgbClr>
                  </a:innerShdw>
                </a:effectLst>
                <a:latin typeface="Segoe Print" pitchFamily="2" charset="0"/>
              </a:rPr>
              <a:t>What do you think?</a:t>
            </a:r>
            <a:endParaRPr lang="en-US" sz="2000" dirty="0" smtClean="0">
              <a:solidFill>
                <a:schemeClr val="accent1">
                  <a:lumMod val="50000"/>
                </a:schemeClr>
              </a:solidFill>
              <a:latin typeface="Segoe Print" pitchFamily="2" charset="0"/>
            </a:endParaRPr>
          </a:p>
        </p:txBody>
      </p:sp>
      <p:sp>
        <p:nvSpPr>
          <p:cNvPr id="4" name="Slide Number Placeholder 3"/>
          <p:cNvSpPr>
            <a:spLocks noGrp="1"/>
          </p:cNvSpPr>
          <p:nvPr>
            <p:ph type="sldNum" sz="quarter" idx="12"/>
          </p:nvPr>
        </p:nvSpPr>
        <p:spPr>
          <a:xfrm>
            <a:off x="11367333" y="6286263"/>
            <a:ext cx="643748" cy="365125"/>
          </a:xfrm>
        </p:spPr>
        <p:txBody>
          <a:bodyPr/>
          <a:lstStyle/>
          <a:p>
            <a:fld id="{6D22F896-40B5-4ADD-8801-0D06FADFA095}" type="slidenum">
              <a:rPr lang="en-US" sz="1200" b="1" smtClean="0">
                <a:solidFill>
                  <a:schemeClr val="bg1"/>
                </a:solidFill>
              </a:rPr>
              <a:t>104</a:t>
            </a:fld>
            <a:endParaRPr lang="en-US" sz="1200" b="1" dirty="0">
              <a:solidFill>
                <a:schemeClr val="bg1"/>
              </a:solidFill>
            </a:endParaRPr>
          </a:p>
        </p:txBody>
      </p:sp>
      <p:sp>
        <p:nvSpPr>
          <p:cNvPr id="2" name="Rectangle 1"/>
          <p:cNvSpPr/>
          <p:nvPr/>
        </p:nvSpPr>
        <p:spPr>
          <a:xfrm>
            <a:off x="8691488" y="5794095"/>
            <a:ext cx="2416046" cy="1015663"/>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6000" b="1" cap="none" spc="0" dirty="0" smtClean="0">
                <a:ln w="1905">
                  <a:solidFill>
                    <a:srgbClr val="002060"/>
                  </a:solidFill>
                </a:ln>
                <a:solidFill>
                  <a:srgbClr val="7030A0"/>
                </a:solidFill>
                <a:effectLst>
                  <a:innerShdw blurRad="69850" dist="43180" dir="5400000">
                    <a:srgbClr val="000000">
                      <a:alpha val="65000"/>
                    </a:srgbClr>
                  </a:innerShdw>
                </a:effectLst>
                <a:latin typeface="Edwardian Script ITC" pitchFamily="66" charset="0"/>
              </a:rPr>
              <a:t>The End</a:t>
            </a:r>
            <a:endParaRPr lang="en-US" sz="6000" b="1" cap="none" spc="0" dirty="0">
              <a:ln w="1905">
                <a:solidFill>
                  <a:srgbClr val="002060"/>
                </a:solidFill>
              </a:ln>
              <a:solidFill>
                <a:srgbClr val="7030A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8129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200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1000"/>
                                        <p:tgtEl>
                                          <p:spTgt spid="3">
                                            <p:txEl>
                                              <p:pRg st="7" end="7"/>
                                            </p:txEl>
                                          </p:spTgt>
                                        </p:tgtEl>
                                      </p:cBhvr>
                                    </p:animEffect>
                                    <p:anim calcmode="lin" valueType="num">
                                      <p:cBhvr>
                                        <p:cTn id="1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22" presetClass="entr" presetSubtype="8" fill="hold" grpId="0" nodeType="afterEffect">
                                  <p:stCondLst>
                                    <p:cond delay="25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2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27205" y="6402422"/>
            <a:ext cx="2743200" cy="365125"/>
          </a:xfrm>
        </p:spPr>
        <p:txBody>
          <a:bodyPr/>
          <a:lstStyle/>
          <a:p>
            <a:fld id="{6D22F896-40B5-4ADD-8801-0D06FADFA095}" type="slidenum">
              <a:rPr lang="en-US" smtClean="0"/>
              <a:t>105</a:t>
            </a:fld>
            <a:endParaRPr lang="en-US" dirty="0"/>
          </a:p>
        </p:txBody>
      </p:sp>
      <p:sp>
        <p:nvSpPr>
          <p:cNvPr id="3" name="Text Placeholder 5"/>
          <p:cNvSpPr txBox="1">
            <a:spLocks/>
          </p:cNvSpPr>
          <p:nvPr/>
        </p:nvSpPr>
        <p:spPr>
          <a:xfrm>
            <a:off x="5486399" y="308281"/>
            <a:ext cx="6254885" cy="2493285"/>
          </a:xfrm>
          <a:prstGeom prst="rect">
            <a:avLst/>
          </a:prstGeom>
        </p:spPr>
        <p:txBody>
          <a:bodyPr>
            <a:normAutofit lnSpcReduction="10000"/>
            <a:scene3d>
              <a:camera prst="orthographicFront"/>
              <a:lightRig rig="threePt" dir="t"/>
            </a:scene3d>
            <a:sp3d extrusionH="57150">
              <a:bevelT w="38100" h="38100"/>
            </a:sp3d>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gn="ctr">
              <a:buClr>
                <a:prstClr val="white"/>
              </a:buClr>
            </a:pPr>
            <a:r>
              <a:rPr lang="en-US" sz="4400" dirty="0" smtClean="0">
                <a:solidFill>
                  <a:prstClr val="white"/>
                </a:solidFill>
                <a:latin typeface="Berlin Sans FB" pitchFamily="34" charset="0"/>
              </a:rPr>
              <a:t>May </a:t>
            </a:r>
            <a:r>
              <a:rPr lang="en-US" sz="4400" b="1" dirty="0" smtClean="0">
                <a:ln>
                  <a:solidFill>
                    <a:schemeClr val="accent4">
                      <a:lumMod val="75000"/>
                    </a:schemeClr>
                  </a:solidFill>
                </a:ln>
                <a:solidFill>
                  <a:srgbClr val="00FFFF"/>
                </a:solidFill>
                <a:effectLst>
                  <a:glow rad="127000">
                    <a:srgbClr val="FFFF00"/>
                  </a:glow>
                </a:effectLst>
                <a:latin typeface="Berlin Sans FB" pitchFamily="34" charset="0"/>
              </a:rPr>
              <a:t>Yahuah </a:t>
            </a:r>
            <a:r>
              <a:rPr lang="en-US" sz="4400" dirty="0" smtClean="0">
                <a:solidFill>
                  <a:prstClr val="white"/>
                </a:solidFill>
                <a:latin typeface="Berlin Sans FB" pitchFamily="34" charset="0"/>
              </a:rPr>
              <a:t>bless, guide and give you wisdom and understanding.</a:t>
            </a:r>
            <a:endParaRPr lang="en-US" dirty="0">
              <a:solidFill>
                <a:prstClr val="white"/>
              </a:solidFill>
              <a:latin typeface="Berlin Sans FB" pitchFamily="34" charset="0"/>
            </a:endParaRPr>
          </a:p>
        </p:txBody>
      </p:sp>
      <p:sp>
        <p:nvSpPr>
          <p:cNvPr id="4" name="Rectangle 3"/>
          <p:cNvSpPr/>
          <p:nvPr/>
        </p:nvSpPr>
        <p:spPr>
          <a:xfrm>
            <a:off x="2676203" y="5820691"/>
            <a:ext cx="7850030" cy="646331"/>
          </a:xfrm>
          <a:prstGeom prst="rect">
            <a:avLst/>
          </a:prstGeom>
          <a:solidFill>
            <a:schemeClr val="accent6">
              <a:lumMod val="50000"/>
              <a:alpha val="56000"/>
            </a:schemeClr>
          </a:solidFill>
          <a:ln w="57150">
            <a:solidFill>
              <a:schemeClr val="bg2">
                <a:lumMod val="50000"/>
              </a:schemeClr>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hlinkClick r:id="rId3"/>
              </a:rPr>
              <a:t>questions@studythecalendar.com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5" name="Rounded Rectangle 4"/>
          <p:cNvSpPr/>
          <p:nvPr/>
        </p:nvSpPr>
        <p:spPr>
          <a:xfrm>
            <a:off x="6059797" y="2648557"/>
            <a:ext cx="5372687" cy="1328023"/>
          </a:xfrm>
          <a:prstGeom prst="roundRect">
            <a:avLst/>
          </a:prstGeom>
          <a:solidFill>
            <a:srgbClr val="0070C0">
              <a:alpha val="65000"/>
            </a:srgbClr>
          </a:solidFill>
          <a:ln w="57150">
            <a:solidFill>
              <a:schemeClr val="bg2">
                <a:lumMod val="60000"/>
                <a:lumOff val="40000"/>
              </a:schemeClr>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b="1" cap="none" spc="0" dirty="0" smtClean="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rPr>
              <a:t>Send your questions &amp; comments to:</a:t>
            </a:r>
            <a:endParaRPr lang="en-US" sz="3600" b="1" cap="none" spc="0" dirty="0">
              <a:ln w="11430"/>
              <a:solidFill>
                <a:schemeClr val="accent2">
                  <a:lumMod val="60000"/>
                  <a:lumOff val="40000"/>
                </a:schemeClr>
              </a:solidFill>
              <a:effectLst>
                <a:outerShdw blurRad="50800" dist="39000" dir="5460000" algn="tl">
                  <a:srgbClr val="000000">
                    <a:alpha val="38000"/>
                  </a:srgbClr>
                </a:outerShdw>
              </a:effectLst>
              <a:latin typeface="Segoe Print" pitchFamily="2" charset="0"/>
            </a:endParaRPr>
          </a:p>
        </p:txBody>
      </p:sp>
      <p:pic>
        <p:nvPicPr>
          <p:cNvPr id="6" name="Picture 2" descr="C:\Users\Rae\Desktop\Grammar Art\email mouse bes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1" y="5615568"/>
            <a:ext cx="1176041" cy="851454"/>
          </a:xfrm>
          <a:prstGeom prst="rect">
            <a:avLst/>
          </a:prstGeom>
          <a:noFill/>
          <a:effectLst>
            <a:glow rad="1397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0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275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FF00">
                <a:alpha val="32000"/>
              </a:srgbClr>
            </a:gs>
            <a:gs pos="60000">
              <a:srgbClr val="9933FF">
                <a:alpha val="53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96948" y="196948"/>
            <a:ext cx="11788726" cy="6457069"/>
          </a:xfrm>
          <a:solidFill>
            <a:schemeClr val="tx1"/>
          </a:solidFill>
          <a:scene3d>
            <a:camera prst="orthographicFront"/>
            <a:lightRig rig="threePt" dir="t"/>
          </a:scene3d>
          <a:sp3d>
            <a:bevelT w="152400" h="50800" prst="softRound"/>
          </a:sp3d>
        </p:spPr>
        <p:txBody>
          <a:bodyPr>
            <a:normAutofit/>
          </a:bodyPr>
          <a:lstStyle/>
          <a:p>
            <a:r>
              <a:rPr lang="en-US" sz="400" dirty="0" smtClean="0">
                <a:solidFill>
                  <a:schemeClr val="bg1">
                    <a:lumMod val="95000"/>
                    <a:lumOff val="5000"/>
                  </a:schemeClr>
                </a:solidFill>
                <a:latin typeface="Calibri" panose="020F0502020204030204" pitchFamily="34" charset="0"/>
              </a:rPr>
              <a:t>.</a:t>
            </a:r>
            <a:endParaRPr lang="en-US" sz="400" dirty="0" smtClean="0">
              <a:solidFill>
                <a:srgbClr val="0000CC"/>
              </a:solidFill>
              <a:latin typeface="Calibri" panose="020F0502020204030204" pitchFamily="34" charset="0"/>
            </a:endParaRPr>
          </a:p>
        </p:txBody>
      </p:sp>
      <p:sp>
        <p:nvSpPr>
          <p:cNvPr id="1091" name="Rectangle 1090"/>
          <p:cNvSpPr/>
          <p:nvPr/>
        </p:nvSpPr>
        <p:spPr>
          <a:xfrm>
            <a:off x="8107669" y="3875314"/>
            <a:ext cx="3605349" cy="574766"/>
          </a:xfrm>
          <a:prstGeom prst="rect">
            <a:avLst/>
          </a:prstGeom>
          <a:solidFill>
            <a:schemeClr val="accent5">
              <a:lumMod val="20000"/>
              <a:lumOff val="8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bg1"/>
                </a:solidFill>
              </a:rPr>
              <a:t>15</a:t>
            </a:r>
            <a:r>
              <a:rPr lang="en-CA" sz="3200" baseline="30000" dirty="0" smtClean="0">
                <a:solidFill>
                  <a:schemeClr val="bg1"/>
                </a:solidFill>
              </a:rPr>
              <a:t>th</a:t>
            </a:r>
            <a:r>
              <a:rPr lang="en-CA" sz="3200" dirty="0" smtClean="0">
                <a:solidFill>
                  <a:schemeClr val="bg1"/>
                </a:solidFill>
              </a:rPr>
              <a:t>  Cycle Light</a:t>
            </a:r>
            <a:endParaRPr lang="en-CA" sz="3200" dirty="0">
              <a:solidFill>
                <a:schemeClr val="bg1"/>
              </a:solidFill>
            </a:endParaRPr>
          </a:p>
        </p:txBody>
      </p:sp>
      <p:sp>
        <p:nvSpPr>
          <p:cNvPr id="1094" name="Rectangle 1093"/>
          <p:cNvSpPr/>
          <p:nvPr/>
        </p:nvSpPr>
        <p:spPr>
          <a:xfrm>
            <a:off x="7977043" y="3875315"/>
            <a:ext cx="130626"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8" name="Rectangle 1097"/>
          <p:cNvSpPr/>
          <p:nvPr/>
        </p:nvSpPr>
        <p:spPr>
          <a:xfrm>
            <a:off x="347829" y="1192073"/>
            <a:ext cx="10092416" cy="488013"/>
          </a:xfrm>
          <a:prstGeom prst="rect">
            <a:avLst/>
          </a:pr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Matt 27:46 – 50 </a:t>
            </a:r>
            <a:r>
              <a:rPr lang="en-CA" sz="2800" dirty="0" smtClean="0">
                <a:solidFill>
                  <a:srgbClr val="0000CC"/>
                </a:solidFill>
              </a:rPr>
              <a:t>Yahusha died at the </a:t>
            </a:r>
            <a:r>
              <a:rPr lang="en-CA" sz="2800" b="1" dirty="0" smtClean="0">
                <a:solidFill>
                  <a:srgbClr val="0000CC"/>
                </a:solidFill>
                <a:effectLst>
                  <a:glow rad="88900">
                    <a:srgbClr val="FFCC66"/>
                  </a:glow>
                </a:effectLst>
              </a:rPr>
              <a:t>9</a:t>
            </a:r>
            <a:r>
              <a:rPr lang="en-CA" sz="2800" b="1" baseline="30000" dirty="0" smtClean="0">
                <a:solidFill>
                  <a:srgbClr val="0000CC"/>
                </a:solidFill>
                <a:effectLst>
                  <a:glow rad="88900">
                    <a:srgbClr val="FFCC66"/>
                  </a:glow>
                </a:effectLst>
              </a:rPr>
              <a:t>th</a:t>
            </a:r>
            <a:r>
              <a:rPr lang="en-CA" sz="2800" b="1" dirty="0" smtClean="0">
                <a:solidFill>
                  <a:srgbClr val="0000CC"/>
                </a:solidFill>
                <a:effectLst>
                  <a:glow rad="88900">
                    <a:srgbClr val="FFCC66"/>
                  </a:glow>
                </a:effectLst>
              </a:rPr>
              <a:t> hour </a:t>
            </a:r>
            <a:r>
              <a:rPr lang="en-CA" sz="2800" b="1" u="sng" dirty="0" smtClean="0">
                <a:solidFill>
                  <a:srgbClr val="0000CC"/>
                </a:solidFill>
                <a:effectLst>
                  <a:glow rad="88900">
                    <a:srgbClr val="FFCC66"/>
                  </a:glow>
                </a:effectLst>
              </a:rPr>
              <a:t>from Dawn</a:t>
            </a:r>
            <a:r>
              <a:rPr lang="en-CA" sz="2800" b="1" dirty="0" smtClean="0">
                <a:solidFill>
                  <a:srgbClr val="0000CC"/>
                </a:solidFill>
                <a:effectLst>
                  <a:glow rad="88900">
                    <a:srgbClr val="FFCC66"/>
                  </a:glow>
                </a:effectLst>
              </a:rPr>
              <a:t>!</a:t>
            </a:r>
            <a:endParaRPr lang="en-CA" sz="2800" b="1" dirty="0">
              <a:solidFill>
                <a:srgbClr val="0000CC"/>
              </a:solidFill>
              <a:effectLst>
                <a:glow rad="88900">
                  <a:srgbClr val="FFCC66"/>
                </a:glow>
              </a:effectLst>
            </a:endParaRPr>
          </a:p>
        </p:txBody>
      </p:sp>
      <p:grpSp>
        <p:nvGrpSpPr>
          <p:cNvPr id="1101" name="Group 1100"/>
          <p:cNvGrpSpPr/>
          <p:nvPr/>
        </p:nvGrpSpPr>
        <p:grpSpPr>
          <a:xfrm>
            <a:off x="196948" y="3089366"/>
            <a:ext cx="7771386" cy="1370791"/>
            <a:chOff x="196948" y="3089366"/>
            <a:chExt cx="7771386" cy="1370791"/>
          </a:xfrm>
        </p:grpSpPr>
        <p:sp>
          <p:nvSpPr>
            <p:cNvPr id="2" name="Rectangle 1"/>
            <p:cNvSpPr/>
            <p:nvPr/>
          </p:nvSpPr>
          <p:spPr>
            <a:xfrm>
              <a:off x="4362985" y="3872049"/>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Abib 14  Night</a:t>
              </a:r>
              <a:endParaRPr lang="en-CA" sz="3200" dirty="0"/>
            </a:p>
          </p:txBody>
        </p:sp>
        <p:sp>
          <p:nvSpPr>
            <p:cNvPr id="1045" name="Rectangle 1044"/>
            <p:cNvSpPr/>
            <p:nvPr/>
          </p:nvSpPr>
          <p:spPr>
            <a:xfrm>
              <a:off x="627011" y="3875314"/>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14 Light</a:t>
              </a:r>
              <a:endParaRPr lang="en-CA" sz="3600" dirty="0">
                <a:solidFill>
                  <a:srgbClr val="002060"/>
                </a:solidFill>
              </a:endParaRPr>
            </a:p>
          </p:txBody>
        </p:sp>
        <p:sp>
          <p:nvSpPr>
            <p:cNvPr id="1093" name="Rectangle 1092"/>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Rectangle 102"/>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6" name="Straight Connector 105"/>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097" name="Rectangle 1096"/>
            <p:cNvSpPr/>
            <p:nvPr/>
          </p:nvSpPr>
          <p:spPr>
            <a:xfrm>
              <a:off x="3955287" y="3099443"/>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109" name="Rectangle 108"/>
            <p:cNvSpPr/>
            <p:nvPr/>
          </p:nvSpPr>
          <p:spPr>
            <a:xfrm>
              <a:off x="196948" y="3089366"/>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cxnSp>
          <p:nvCxnSpPr>
            <p:cNvPr id="1096" name="Straight Connector 1095"/>
            <p:cNvCxnSpPr/>
            <p:nvPr/>
          </p:nvCxnSpPr>
          <p:spPr>
            <a:xfrm flipV="1">
              <a:off x="49598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cxnSp>
        <p:nvCxnSpPr>
          <p:cNvPr id="1100" name="Straight Arrow Connector 1099"/>
          <p:cNvCxnSpPr/>
          <p:nvPr/>
        </p:nvCxnSpPr>
        <p:spPr>
          <a:xfrm flipH="1">
            <a:off x="3614736" y="1680086"/>
            <a:ext cx="196579" cy="90682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02" name="Rectangle 1101"/>
          <p:cNvSpPr/>
          <p:nvPr/>
        </p:nvSpPr>
        <p:spPr>
          <a:xfrm>
            <a:off x="1114697" y="250739"/>
            <a:ext cx="9726298" cy="844732"/>
          </a:xfrm>
          <a:prstGeom prst="rect">
            <a:avLst/>
          </a:prstGeom>
          <a:gradFill flip="none" rotWithShape="1">
            <a:gsLst>
              <a:gs pos="0">
                <a:srgbClr val="9933FF">
                  <a:tint val="66000"/>
                  <a:satMod val="160000"/>
                </a:srgbClr>
              </a:gs>
              <a:gs pos="50000">
                <a:srgbClr val="9933FF">
                  <a:tint val="44500"/>
                  <a:satMod val="160000"/>
                </a:srgbClr>
              </a:gs>
              <a:gs pos="100000">
                <a:srgbClr val="9933FF">
                  <a:tint val="23500"/>
                  <a:satMod val="160000"/>
                </a:srgbClr>
              </a:gs>
            </a:gsLst>
            <a:path path="circle">
              <a:fillToRect l="50000" t="50000" r="50000" b="50000"/>
            </a:path>
            <a:tileRect/>
          </a:gradFill>
          <a:ln w="28575">
            <a:solidFill>
              <a:srgbClr val="00808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dirty="0" smtClean="0">
                <a:ln>
                  <a:solidFill>
                    <a:schemeClr val="bg1"/>
                  </a:solidFill>
                </a:ln>
                <a:solidFill>
                  <a:srgbClr val="FF0000"/>
                </a:solidFill>
                <a:latin typeface="Arial Black" panose="020B0A04020102020204" pitchFamily="34" charset="0"/>
              </a:rPr>
              <a:t>{Pilate} </a:t>
            </a:r>
            <a:r>
              <a:rPr lang="en-CA" sz="3600" dirty="0" smtClean="0">
                <a:solidFill>
                  <a:schemeClr val="bg1"/>
                </a:solidFill>
                <a:latin typeface="Arial Black" panose="020B0A04020102020204" pitchFamily="34" charset="0"/>
              </a:rPr>
              <a:t>- Is </a:t>
            </a:r>
            <a:r>
              <a:rPr lang="en-CA" sz="3600" dirty="0" err="1" smtClean="0">
                <a:ln>
                  <a:solidFill>
                    <a:srgbClr val="00FF99"/>
                  </a:solidFill>
                </a:ln>
                <a:solidFill>
                  <a:schemeClr val="bg1"/>
                </a:solidFill>
                <a:latin typeface="Arial Black" panose="020B0A04020102020204" pitchFamily="34" charset="0"/>
              </a:rPr>
              <a:t>Yahusha</a:t>
            </a:r>
            <a:r>
              <a:rPr lang="en-CA" sz="3600" dirty="0" smtClean="0">
                <a:solidFill>
                  <a:schemeClr val="bg1"/>
                </a:solidFill>
                <a:latin typeface="Arial Black" panose="020B0A04020102020204" pitchFamily="34" charset="0"/>
              </a:rPr>
              <a:t> dead </a:t>
            </a:r>
            <a:r>
              <a:rPr lang="en-CA" sz="3600" u="sng" dirty="0" smtClean="0">
                <a:solidFill>
                  <a:schemeClr val="bg1"/>
                </a:solidFill>
                <a:latin typeface="Arial Black" panose="020B0A04020102020204" pitchFamily="34" charset="0"/>
              </a:rPr>
              <a:t>ALREADY</a:t>
            </a:r>
            <a:r>
              <a:rPr lang="en-CA" sz="3600" dirty="0" smtClean="0">
                <a:solidFill>
                  <a:schemeClr val="bg1"/>
                </a:solidFill>
                <a:latin typeface="Arial Black" panose="020B0A04020102020204" pitchFamily="34" charset="0"/>
              </a:rPr>
              <a:t>???</a:t>
            </a:r>
            <a:endParaRPr lang="en-CA" sz="6000" dirty="0">
              <a:solidFill>
                <a:schemeClr val="bg1"/>
              </a:solidFill>
              <a:effectLst>
                <a:glow rad="127000">
                  <a:srgbClr val="00FF99"/>
                </a:glow>
              </a:effectLst>
              <a:latin typeface="Arial Black" panose="020B0A04020102020204" pitchFamily="34" charset="0"/>
            </a:endParaRPr>
          </a:p>
        </p:txBody>
      </p:sp>
      <p:sp>
        <p:nvSpPr>
          <p:cNvPr id="1104" name="Rounded Rectangle 1103"/>
          <p:cNvSpPr/>
          <p:nvPr/>
        </p:nvSpPr>
        <p:spPr>
          <a:xfrm>
            <a:off x="3955287" y="1792127"/>
            <a:ext cx="7836119" cy="1020742"/>
          </a:xfrm>
          <a:prstGeom prst="roundRect">
            <a:avLst/>
          </a:prstGeom>
          <a:solidFill>
            <a:schemeClr val="accent5">
              <a:lumMod val="60000"/>
              <a:lumOff val="40000"/>
            </a:schemeClr>
          </a:solidFill>
          <a:ln w="38100">
            <a:solidFill>
              <a:srgbClr val="00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Joseph requested the body of </a:t>
            </a:r>
            <a:r>
              <a:rPr lang="en-CA" sz="2800" b="1" dirty="0" err="1" smtClean="0">
                <a:solidFill>
                  <a:srgbClr val="3333FF"/>
                </a:solidFill>
              </a:rPr>
              <a:t>Yahusha</a:t>
            </a:r>
            <a:r>
              <a:rPr lang="en-CA" sz="2800" dirty="0" smtClean="0">
                <a:solidFill>
                  <a:schemeClr val="bg1"/>
                </a:solidFill>
              </a:rPr>
              <a:t> </a:t>
            </a:r>
            <a:r>
              <a:rPr lang="en-CA" sz="2800" b="1" u="sng" dirty="0">
                <a:solidFill>
                  <a:schemeClr val="bg1"/>
                </a:solidFill>
                <a:effectLst>
                  <a:glow rad="63500">
                    <a:srgbClr val="FFFF00"/>
                  </a:glow>
                </a:effectLst>
              </a:rPr>
              <a:t>a</a:t>
            </a:r>
            <a:r>
              <a:rPr lang="en-CA" sz="2800" b="1" u="sng" dirty="0" smtClean="0">
                <a:solidFill>
                  <a:schemeClr val="bg1"/>
                </a:solidFill>
                <a:effectLst>
                  <a:glow rad="63500">
                    <a:srgbClr val="FFFF00"/>
                  </a:glow>
                </a:effectLst>
              </a:rPr>
              <a:t>fter sunset</a:t>
            </a:r>
            <a:r>
              <a:rPr lang="en-CA" sz="2800" b="1" dirty="0">
                <a:solidFill>
                  <a:schemeClr val="bg1"/>
                </a:solidFill>
                <a:effectLst>
                  <a:glow rad="63500">
                    <a:srgbClr val="FFFF00"/>
                  </a:glow>
                </a:effectLst>
              </a:rPr>
              <a:t> </a:t>
            </a:r>
            <a:r>
              <a:rPr lang="en-CA" sz="2800" dirty="0" smtClean="0">
                <a:solidFill>
                  <a:schemeClr val="bg1"/>
                </a:solidFill>
              </a:rPr>
              <a:t>- </a:t>
            </a:r>
            <a:r>
              <a:rPr lang="en-CA" sz="2800" dirty="0" smtClean="0">
                <a:ln>
                  <a:solidFill>
                    <a:srgbClr val="FF00FF"/>
                  </a:solidFill>
                </a:ln>
                <a:solidFill>
                  <a:schemeClr val="bg1"/>
                </a:solidFill>
                <a:effectLst>
                  <a:glow rad="228600">
                    <a:schemeClr val="accent1">
                      <a:satMod val="175000"/>
                      <a:alpha val="40000"/>
                    </a:schemeClr>
                  </a:glow>
                </a:effectLst>
                <a:latin typeface="Arial Black" panose="020B0A04020102020204" pitchFamily="34" charset="0"/>
              </a:rPr>
              <a:t>AT EVENING  {The Mixing!}</a:t>
            </a:r>
            <a:endParaRPr lang="en-CA" sz="2800" dirty="0">
              <a:solidFill>
                <a:srgbClr val="0000CC"/>
              </a:solidFill>
            </a:endParaRPr>
          </a:p>
        </p:txBody>
      </p:sp>
      <p:cxnSp>
        <p:nvCxnSpPr>
          <p:cNvPr id="1106" name="Straight Arrow Connector 1105"/>
          <p:cNvCxnSpPr/>
          <p:nvPr/>
        </p:nvCxnSpPr>
        <p:spPr>
          <a:xfrm flipH="1">
            <a:off x="4307694" y="2743200"/>
            <a:ext cx="2952780" cy="1297577"/>
          </a:xfrm>
          <a:prstGeom prst="straightConnector1">
            <a:avLst/>
          </a:prstGeom>
          <a:ln w="76200">
            <a:solidFill>
              <a:srgbClr val="FF00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745686" y="6545461"/>
            <a:ext cx="446314" cy="365125"/>
          </a:xfrm>
        </p:spPr>
        <p:txBody>
          <a:bodyPr/>
          <a:lstStyle/>
          <a:p>
            <a:fld id="{6D22F896-40B5-4ADD-8801-0D06FADFA095}" type="slidenum">
              <a:rPr lang="en-US" sz="1200" b="1" smtClean="0"/>
              <a:t>11</a:t>
            </a:fld>
            <a:endParaRPr lang="en-US" sz="1200" b="1" dirty="0"/>
          </a:p>
        </p:txBody>
      </p:sp>
      <p:cxnSp>
        <p:nvCxnSpPr>
          <p:cNvPr id="36" name="Straight Connector 35"/>
          <p:cNvCxnSpPr/>
          <p:nvPr/>
        </p:nvCxnSpPr>
        <p:spPr>
          <a:xfrm flipV="1">
            <a:off x="7953432" y="3441686"/>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632627" y="3093343"/>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sp>
        <p:nvSpPr>
          <p:cNvPr id="16" name="Oval 15"/>
          <p:cNvSpPr/>
          <p:nvPr/>
        </p:nvSpPr>
        <p:spPr>
          <a:xfrm>
            <a:off x="1680427" y="2812869"/>
            <a:ext cx="1332739" cy="569431"/>
          </a:xfrm>
          <a:prstGeom prst="ellipse">
            <a:avLst/>
          </a:prstGeom>
          <a:solidFill>
            <a:srgbClr val="CC99FF"/>
          </a:solidFill>
          <a:ln w="38100">
            <a:solidFill>
              <a:srgbClr val="00808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bg1"/>
                </a:solidFill>
              </a:rPr>
              <a:t>9 Hrs</a:t>
            </a:r>
            <a:endParaRPr lang="en-CA" sz="2400" b="1" dirty="0">
              <a:solidFill>
                <a:schemeClr val="bg1"/>
              </a:solidFill>
            </a:endParaRPr>
          </a:p>
        </p:txBody>
      </p:sp>
      <p:sp>
        <p:nvSpPr>
          <p:cNvPr id="17" name="Right Brace 16"/>
          <p:cNvSpPr/>
          <p:nvPr/>
        </p:nvSpPr>
        <p:spPr>
          <a:xfrm rot="16200000">
            <a:off x="1835640" y="2232167"/>
            <a:ext cx="349042" cy="2917097"/>
          </a:xfrm>
          <a:prstGeom prst="rightBrace">
            <a:avLst>
              <a:gd name="adj1" fmla="val 58233"/>
              <a:gd name="adj2" fmla="val 61336"/>
            </a:avLst>
          </a:prstGeom>
          <a:solidFill>
            <a:srgbClr val="CC99FF"/>
          </a:solidFill>
          <a:ln w="38100">
            <a:solidFill>
              <a:srgbClr val="00808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2" name="Rectangle 21"/>
          <p:cNvSpPr/>
          <p:nvPr/>
        </p:nvSpPr>
        <p:spPr>
          <a:xfrm>
            <a:off x="383177" y="4924417"/>
            <a:ext cx="9013372" cy="1519926"/>
          </a:xfrm>
          <a:prstGeom prst="rect">
            <a:avLst/>
          </a:prstGeom>
          <a:solidFill>
            <a:srgbClr val="CC99FF"/>
          </a:solidFill>
          <a:ln w="7620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latin typeface="Georgia" panose="02040502050405020303" pitchFamily="18" charset="0"/>
              </a:rPr>
              <a:t> </a:t>
            </a:r>
            <a:r>
              <a:rPr lang="en-US" sz="3200" dirty="0">
                <a:solidFill>
                  <a:prstClr val="black"/>
                </a:solidFill>
                <a:latin typeface="Georgia" panose="02040502050405020303" pitchFamily="18" charset="0"/>
              </a:rPr>
              <a:t>And Pilate </a:t>
            </a:r>
            <a:r>
              <a:rPr lang="en-US" sz="3200" dirty="0" err="1">
                <a:solidFill>
                  <a:prstClr val="black"/>
                </a:solidFill>
                <a:latin typeface="Georgia" panose="02040502050405020303" pitchFamily="18" charset="0"/>
              </a:rPr>
              <a:t>marvelled</a:t>
            </a:r>
            <a:r>
              <a:rPr lang="en-US" sz="3200" dirty="0">
                <a:solidFill>
                  <a:prstClr val="black"/>
                </a:solidFill>
                <a:latin typeface="Georgia" panose="02040502050405020303" pitchFamily="18" charset="0"/>
              </a:rPr>
              <a:t> if he were already dead: and calling </a:t>
            </a:r>
            <a:r>
              <a:rPr lang="en-US" sz="3200" i="1" dirty="0">
                <a:solidFill>
                  <a:srgbClr val="808080"/>
                </a:solidFill>
                <a:latin typeface="Georgia" panose="02040502050405020303" pitchFamily="18" charset="0"/>
              </a:rPr>
              <a:t>unto him</a:t>
            </a:r>
            <a:r>
              <a:rPr lang="en-US" sz="3200" dirty="0">
                <a:solidFill>
                  <a:prstClr val="black"/>
                </a:solidFill>
                <a:latin typeface="Georgia" panose="02040502050405020303" pitchFamily="18" charset="0"/>
              </a:rPr>
              <a:t> the centurion, he asked him whether he had been any while dead</a:t>
            </a:r>
            <a:r>
              <a:rPr lang="en-US" sz="3200" dirty="0" smtClean="0">
                <a:solidFill>
                  <a:prstClr val="black"/>
                </a:solidFill>
                <a:latin typeface="Georgia" panose="02040502050405020303" pitchFamily="18" charset="0"/>
              </a:rPr>
              <a:t>. </a:t>
            </a:r>
            <a:r>
              <a:rPr lang="en-US" sz="2000" dirty="0" smtClean="0">
                <a:solidFill>
                  <a:srgbClr val="008080"/>
                </a:solidFill>
                <a:latin typeface="Georgia" panose="02040502050405020303" pitchFamily="18" charset="0"/>
              </a:rPr>
              <a:t>Mark 15:44 </a:t>
            </a:r>
            <a:endParaRPr lang="en-US" sz="2000" dirty="0">
              <a:solidFill>
                <a:srgbClr val="008080"/>
              </a:solidFill>
              <a:latin typeface="Georgia" panose="02040502050405020303" pitchFamily="18" charset="0"/>
            </a:endParaRPr>
          </a:p>
        </p:txBody>
      </p:sp>
      <p:pic>
        <p:nvPicPr>
          <p:cNvPr id="45" name="Picture 6" descr="C:\Users\Rae\Desktop\Art on Desktop\white man clip art\yellow-blue smiley faces\blue face worri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26045" y="4492977"/>
            <a:ext cx="2311977" cy="22638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03" name="Up Arrow 1102"/>
          <p:cNvSpPr/>
          <p:nvPr/>
        </p:nvSpPr>
        <p:spPr>
          <a:xfrm rot="10800000">
            <a:off x="3805636" y="4477014"/>
            <a:ext cx="1067400" cy="462585"/>
          </a:xfrm>
          <a:prstGeom prst="upArrow">
            <a:avLst>
              <a:gd name="adj1" fmla="val 15088"/>
              <a:gd name="adj2" fmla="val 60317"/>
            </a:avLst>
          </a:prstGeom>
          <a:solidFill>
            <a:srgbClr val="9933FF"/>
          </a:solidFill>
          <a:ln w="5715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22"/>
          <p:cNvSpPr/>
          <p:nvPr/>
        </p:nvSpPr>
        <p:spPr>
          <a:xfrm>
            <a:off x="3894538" y="3040701"/>
            <a:ext cx="1054525" cy="466784"/>
          </a:xfrm>
          <a:prstGeom prst="rect">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ounded Rectangle 28"/>
          <p:cNvSpPr/>
          <p:nvPr/>
        </p:nvSpPr>
        <p:spPr>
          <a:xfrm>
            <a:off x="9041728" y="2851490"/>
            <a:ext cx="2645897" cy="453822"/>
          </a:xfrm>
          <a:prstGeom prst="roundRect">
            <a:avLst/>
          </a:prstGeom>
          <a:solidFill>
            <a:schemeClr val="accent5">
              <a:lumMod val="60000"/>
              <a:lumOff val="40000"/>
            </a:schemeClr>
          </a:solidFill>
          <a:ln w="38100">
            <a:solidFill>
              <a:srgbClr val="00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Matt 27:57,58</a:t>
            </a:r>
            <a:endParaRPr lang="en-CA" sz="2800" dirty="0">
              <a:solidFill>
                <a:schemeClr val="bg1"/>
              </a:solidFill>
            </a:endParaRPr>
          </a:p>
        </p:txBody>
      </p:sp>
      <p:cxnSp>
        <p:nvCxnSpPr>
          <p:cNvPr id="13" name="Straight Connector 12"/>
          <p:cNvCxnSpPr/>
          <p:nvPr/>
        </p:nvCxnSpPr>
        <p:spPr>
          <a:xfrm rot="-60000" flipV="1">
            <a:off x="3523759" y="3089367"/>
            <a:ext cx="8926" cy="807405"/>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 name="Curved Down Arrow 3"/>
          <p:cNvSpPr/>
          <p:nvPr/>
        </p:nvSpPr>
        <p:spPr>
          <a:xfrm>
            <a:off x="540697" y="1792128"/>
            <a:ext cx="3291833" cy="1287145"/>
          </a:xfrm>
          <a:prstGeom prst="curvedDownArrow">
            <a:avLst/>
          </a:prstGeom>
          <a:gradFill flip="none" rotWithShape="1">
            <a:gsLst>
              <a:gs pos="47000">
                <a:srgbClr val="FF00FF"/>
              </a:gs>
              <a:gs pos="10000">
                <a:schemeClr val="bg1"/>
              </a:gs>
              <a:gs pos="69000">
                <a:srgbClr val="FFFF00"/>
              </a:gs>
            </a:gsLst>
            <a:path path="circle">
              <a:fillToRect l="100000" t="100000"/>
            </a:path>
            <a:tileRect r="-100000" b="-100000"/>
          </a:gradFill>
          <a:ln w="19050">
            <a:solidFill>
              <a:srgbClr val="00FF99"/>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33115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1000"/>
                                  </p:stCondLst>
                                  <p:childTnLst>
                                    <p:set>
                                      <p:cBhvr>
                                        <p:cTn id="6" dur="1" fill="hold">
                                          <p:stCondLst>
                                            <p:cond delay="0"/>
                                          </p:stCondLst>
                                        </p:cTn>
                                        <p:tgtEl>
                                          <p:spTgt spid="1098"/>
                                        </p:tgtEl>
                                        <p:attrNameLst>
                                          <p:attrName>style.visibility</p:attrName>
                                        </p:attrNameLst>
                                      </p:cBhvr>
                                      <p:to>
                                        <p:strVal val="visible"/>
                                      </p:to>
                                    </p:set>
                                    <p:animEffect transition="in" filter="barn(outVertical)">
                                      <p:cBhvr>
                                        <p:cTn id="7" dur="1000"/>
                                        <p:tgtEl>
                                          <p:spTgt spid="109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1000"/>
                                        <p:tgtEl>
                                          <p:spTgt spid="16"/>
                                        </p:tgtEl>
                                      </p:cBhvr>
                                    </p:animEffect>
                                  </p:childTnLst>
                                </p:cTn>
                              </p:par>
                              <p:par>
                                <p:cTn id="13" presetID="14" presetClass="entr" presetSubtype="10" fill="hold" grpId="0" nodeType="withEffect">
                                  <p:stCondLst>
                                    <p:cond delay="75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1000"/>
                                        <p:tgtEl>
                                          <p:spTgt spid="17"/>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500"/>
                                        <p:tgtEl>
                                          <p:spTgt spid="4"/>
                                        </p:tgtEl>
                                      </p:cBhvr>
                                    </p:animEffect>
                                  </p:childTnLst>
                                </p:cTn>
                              </p:par>
                              <p:par>
                                <p:cTn id="20" presetID="2" presetClass="entr" presetSubtype="9" fill="hold" nodeType="withEffect">
                                  <p:stCondLst>
                                    <p:cond delay="50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0-#ppt_h/2"/>
                                          </p:val>
                                        </p:tav>
                                        <p:tav tm="100000">
                                          <p:val>
                                            <p:strVal val="#ppt_y"/>
                                          </p:val>
                                        </p:tav>
                                      </p:tavLst>
                                    </p:anim>
                                  </p:childTnLst>
                                </p:cTn>
                              </p:par>
                              <p:par>
                                <p:cTn id="24" presetID="22" presetClass="entr" presetSubtype="1" fill="hold" nodeType="withEffect">
                                  <p:stCondLst>
                                    <p:cond delay="2000"/>
                                  </p:stCondLst>
                                  <p:childTnLst>
                                    <p:set>
                                      <p:cBhvr>
                                        <p:cTn id="25" dur="1" fill="hold">
                                          <p:stCondLst>
                                            <p:cond delay="0"/>
                                          </p:stCondLst>
                                        </p:cTn>
                                        <p:tgtEl>
                                          <p:spTgt spid="1100"/>
                                        </p:tgtEl>
                                        <p:attrNameLst>
                                          <p:attrName>style.visibility</p:attrName>
                                        </p:attrNameLst>
                                      </p:cBhvr>
                                      <p:to>
                                        <p:strVal val="visible"/>
                                      </p:to>
                                    </p:set>
                                    <p:animEffect transition="in" filter="wipe(up)">
                                      <p:cBhvr>
                                        <p:cTn id="26" dur="1500"/>
                                        <p:tgtEl>
                                          <p:spTgt spid="110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750"/>
                                  </p:stCondLst>
                                  <p:childTnLst>
                                    <p:set>
                                      <p:cBhvr>
                                        <p:cTn id="30" dur="1" fill="hold">
                                          <p:stCondLst>
                                            <p:cond delay="0"/>
                                          </p:stCondLst>
                                        </p:cTn>
                                        <p:tgtEl>
                                          <p:spTgt spid="1104"/>
                                        </p:tgtEl>
                                        <p:attrNameLst>
                                          <p:attrName>style.visibility</p:attrName>
                                        </p:attrNameLst>
                                      </p:cBhvr>
                                      <p:to>
                                        <p:strVal val="visible"/>
                                      </p:to>
                                    </p:set>
                                    <p:animEffect transition="in" filter="wipe(up)">
                                      <p:cBhvr>
                                        <p:cTn id="31" dur="1000"/>
                                        <p:tgtEl>
                                          <p:spTgt spid="1104"/>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29"/>
                                        </p:tgtEl>
                                        <p:attrNameLst>
                                          <p:attrName>style.visibility</p:attrName>
                                        </p:attrNameLst>
                                      </p:cBhvr>
                                      <p:to>
                                        <p:strVal val="visible"/>
                                      </p:to>
                                    </p:set>
                                    <p:animEffect transition="in" filter="wipe(up)">
                                      <p:cBhvr>
                                        <p:cTn id="34" dur="1000"/>
                                        <p:tgtEl>
                                          <p:spTgt spid="29"/>
                                        </p:tgtEl>
                                      </p:cBhvr>
                                    </p:animEffect>
                                  </p:childTnLst>
                                </p:cTn>
                              </p:par>
                              <p:par>
                                <p:cTn id="35" presetID="22" presetClass="entr" presetSubtype="1" fill="hold" nodeType="withEffect">
                                  <p:stCondLst>
                                    <p:cond delay="3000"/>
                                  </p:stCondLst>
                                  <p:childTnLst>
                                    <p:set>
                                      <p:cBhvr>
                                        <p:cTn id="36" dur="1" fill="hold">
                                          <p:stCondLst>
                                            <p:cond delay="0"/>
                                          </p:stCondLst>
                                        </p:cTn>
                                        <p:tgtEl>
                                          <p:spTgt spid="1106"/>
                                        </p:tgtEl>
                                        <p:attrNameLst>
                                          <p:attrName>style.visibility</p:attrName>
                                        </p:attrNameLst>
                                      </p:cBhvr>
                                      <p:to>
                                        <p:strVal val="visible"/>
                                      </p:to>
                                    </p:set>
                                    <p:animEffect transition="in" filter="wipe(up)">
                                      <p:cBhvr>
                                        <p:cTn id="37" dur="1000"/>
                                        <p:tgtEl>
                                          <p:spTgt spid="1106"/>
                                        </p:tgtEl>
                                      </p:cBhvr>
                                    </p:animEffect>
                                  </p:childTnLst>
                                </p:cTn>
                              </p:par>
                              <p:par>
                                <p:cTn id="38" presetID="21" presetClass="entr" presetSubtype="2" repeatCount="500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heel(2)">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125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1500"/>
                                        <p:tgtEl>
                                          <p:spTgt spid="22"/>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103"/>
                                        </p:tgtEl>
                                        <p:attrNameLst>
                                          <p:attrName>style.visibility</p:attrName>
                                        </p:attrNameLst>
                                      </p:cBhvr>
                                      <p:to>
                                        <p:strVal val="visible"/>
                                      </p:to>
                                    </p:set>
                                    <p:animEffect transition="in" filter="circle(in)">
                                      <p:cBhvr>
                                        <p:cTn id="48" dur="1500"/>
                                        <p:tgtEl>
                                          <p:spTgt spid="1103"/>
                                        </p:tgtEl>
                                      </p:cBhvr>
                                    </p:animEffect>
                                  </p:childTnLst>
                                </p:cTn>
                              </p:par>
                              <p:par>
                                <p:cTn id="49" presetID="21" presetClass="entr" presetSubtype="1" fill="hold" nodeType="withEffect">
                                  <p:stCondLst>
                                    <p:cond delay="6000"/>
                                  </p:stCondLst>
                                  <p:childTnLst>
                                    <p:set>
                                      <p:cBhvr>
                                        <p:cTn id="50" dur="1" fill="hold">
                                          <p:stCondLst>
                                            <p:cond delay="0"/>
                                          </p:stCondLst>
                                        </p:cTn>
                                        <p:tgtEl>
                                          <p:spTgt spid="45"/>
                                        </p:tgtEl>
                                        <p:attrNameLst>
                                          <p:attrName>style.visibility</p:attrName>
                                        </p:attrNameLst>
                                      </p:cBhvr>
                                      <p:to>
                                        <p:strVal val="visible"/>
                                      </p:to>
                                    </p:set>
                                    <p:animEffect transition="in" filter="wheel(1)">
                                      <p:cBhvr>
                                        <p:cTn id="51"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8" grpId="0" animBg="1"/>
      <p:bldP spid="1104" grpId="0" animBg="1"/>
      <p:bldP spid="16" grpId="0" animBg="1"/>
      <p:bldP spid="17" grpId="0" animBg="1"/>
      <p:bldP spid="22" grpId="0" animBg="1"/>
      <p:bldP spid="1103" grpId="0" animBg="1"/>
      <p:bldP spid="23" grpId="0" animBg="1"/>
      <p:bldP spid="29"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32000">
              <a:srgbClr val="CCECFF"/>
            </a:gs>
            <a:gs pos="62000">
              <a:schemeClr val="bg2">
                <a:lumMod val="40000"/>
                <a:lumOff val="60000"/>
              </a:schemeClr>
            </a:gs>
            <a:gs pos="94000">
              <a:schemeClr val="bg1"/>
            </a:gs>
          </a:gsLst>
          <a:lin ang="54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58598" y="6472081"/>
            <a:ext cx="500743" cy="365125"/>
          </a:xfrm>
        </p:spPr>
        <p:txBody>
          <a:bodyPr/>
          <a:lstStyle/>
          <a:p>
            <a:fld id="{6D22F896-40B5-4ADD-8801-0D06FADFA095}" type="slidenum">
              <a:rPr lang="en-US" sz="1200" b="1" smtClean="0"/>
              <a:t>12</a:t>
            </a:fld>
            <a:endParaRPr lang="en-US" sz="1200" b="1" dirty="0"/>
          </a:p>
        </p:txBody>
      </p:sp>
      <p:sp>
        <p:nvSpPr>
          <p:cNvPr id="6" name="Cloud 5"/>
          <p:cNvSpPr/>
          <p:nvPr/>
        </p:nvSpPr>
        <p:spPr>
          <a:xfrm>
            <a:off x="1001486" y="862446"/>
            <a:ext cx="10363200" cy="4516087"/>
          </a:xfrm>
          <a:prstGeom prst="cloud">
            <a:avLst/>
          </a:prstGeom>
          <a:gradFill>
            <a:gsLst>
              <a:gs pos="3000">
                <a:srgbClr val="FFFF00"/>
              </a:gs>
              <a:gs pos="32000">
                <a:srgbClr val="00FF99"/>
              </a:gs>
              <a:gs pos="65000">
                <a:schemeClr val="bg2">
                  <a:lumMod val="40000"/>
                  <a:lumOff val="60000"/>
                </a:schemeClr>
              </a:gs>
              <a:gs pos="94000">
                <a:srgbClr val="CC99FF"/>
              </a:gs>
            </a:gsLst>
            <a:lin ang="5400000" scaled="1"/>
          </a:gradFill>
          <a:ln w="76200">
            <a:solidFill>
              <a:srgbClr val="9933FF"/>
            </a:solidFill>
          </a:ln>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sz="3600" dirty="0" smtClean="0">
                <a:solidFill>
                  <a:schemeClr val="bg1"/>
                </a:solidFill>
              </a:rPr>
              <a:t>Some extremely pivotal concepts concerning </a:t>
            </a:r>
            <a:r>
              <a:rPr lang="en-CA" sz="3600" b="1" dirty="0" err="1" smtClean="0">
                <a:ln>
                  <a:solidFill>
                    <a:srgbClr val="0000CC"/>
                  </a:solidFill>
                </a:ln>
                <a:solidFill>
                  <a:srgbClr val="FF00FF"/>
                </a:solidFill>
              </a:rPr>
              <a:t>ereb</a:t>
            </a:r>
            <a:r>
              <a:rPr lang="en-CA" sz="3600" dirty="0" smtClean="0">
                <a:solidFill>
                  <a:schemeClr val="bg1"/>
                </a:solidFill>
              </a:rPr>
              <a:t> (evening) have been brought to the surface.</a:t>
            </a:r>
          </a:p>
          <a:p>
            <a:pPr algn="ctr"/>
            <a:r>
              <a:rPr lang="en-CA" sz="3600" dirty="0" smtClean="0">
                <a:solidFill>
                  <a:schemeClr val="bg1"/>
                </a:solidFill>
              </a:rPr>
              <a:t>Let’s begin to back them up!</a:t>
            </a:r>
            <a:endParaRPr lang="en-CA" sz="3600" dirty="0">
              <a:solidFill>
                <a:schemeClr val="bg1"/>
              </a:solidFill>
            </a:endParaRPr>
          </a:p>
        </p:txBody>
      </p:sp>
    </p:spTree>
    <p:extLst>
      <p:ext uri="{BB962C8B-B14F-4D97-AF65-F5344CB8AC3E}">
        <p14:creationId xmlns:p14="http://schemas.microsoft.com/office/powerpoint/2010/main" val="2929916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60000"/>
                <a:lumOff val="40000"/>
              </a:schemeClr>
            </a:gs>
            <a:gs pos="32000">
              <a:srgbClr val="CCECFF"/>
            </a:gs>
            <a:gs pos="62000">
              <a:schemeClr val="bg2">
                <a:lumMod val="40000"/>
                <a:lumOff val="60000"/>
              </a:schemeClr>
            </a:gs>
            <a:gs pos="94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18940" y="263611"/>
            <a:ext cx="11756265" cy="6407645"/>
          </a:xfrm>
          <a:solidFill>
            <a:schemeClr val="tx1"/>
          </a:solidFill>
          <a:scene3d>
            <a:camera prst="orthographicFront"/>
            <a:lightRig rig="threePt" dir="t"/>
          </a:scene3d>
          <a:sp3d>
            <a:bevelT w="152400" h="50800" prst="softRound"/>
          </a:sp3d>
        </p:spPr>
        <p:txBody>
          <a:bodyPr>
            <a:normAutofit/>
          </a:bodyPr>
          <a:lstStyle/>
          <a:p>
            <a:pPr>
              <a:lnSpc>
                <a:spcPct val="115000"/>
              </a:lnSpc>
              <a:spcBef>
                <a:spcPts val="0"/>
              </a:spcBef>
              <a:spcAft>
                <a:spcPts val="1000"/>
              </a:spcAft>
            </a:pPr>
            <a:r>
              <a:rPr lang="en-US" sz="800" i="1" dirty="0" smtClean="0">
                <a:solidFill>
                  <a:srgbClr val="008080"/>
                </a:solidFill>
                <a:latin typeface="Georgia" panose="02040502050405020303" pitchFamily="18" charset="0"/>
                <a:ea typeface="+mj-ea"/>
                <a:cs typeface="+mj-cs"/>
              </a:rPr>
              <a:t/>
            </a:r>
            <a:br>
              <a:rPr lang="en-US" sz="800" i="1" dirty="0" smtClean="0">
                <a:solidFill>
                  <a:srgbClr val="008080"/>
                </a:solidFill>
                <a:latin typeface="Georgia" panose="02040502050405020303" pitchFamily="18" charset="0"/>
                <a:ea typeface="+mj-ea"/>
                <a:cs typeface="+mj-cs"/>
              </a:rPr>
            </a:br>
            <a:r>
              <a:rPr lang="en-US" sz="2400" i="1" dirty="0" smtClean="0">
                <a:solidFill>
                  <a:srgbClr val="008080"/>
                </a:solidFill>
                <a:latin typeface="Georgia" panose="02040502050405020303" pitchFamily="18" charset="0"/>
                <a:ea typeface="+mj-ea"/>
                <a:cs typeface="+mj-cs"/>
              </a:rPr>
              <a:t>A </a:t>
            </a:r>
            <a:r>
              <a:rPr lang="en-US" sz="2400" i="1" dirty="0">
                <a:solidFill>
                  <a:srgbClr val="008080"/>
                </a:solidFill>
                <a:latin typeface="Georgia" panose="02040502050405020303" pitchFamily="18" charset="0"/>
                <a:ea typeface="+mj-ea"/>
                <a:cs typeface="+mj-cs"/>
              </a:rPr>
              <a:t>Hebrew English Lexicon 		</a:t>
            </a:r>
            <a:r>
              <a:rPr lang="en-US" sz="2400" dirty="0">
                <a:solidFill>
                  <a:srgbClr val="0D0D0D"/>
                </a:solidFill>
                <a:latin typeface="Calibri" panose="020F0502020204030204" pitchFamily="34" charset="0"/>
                <a:ea typeface="+mj-ea"/>
                <a:cs typeface="+mj-cs"/>
              </a:rPr>
              <a:t>by John Parkhurst</a:t>
            </a:r>
            <a:r>
              <a:rPr lang="en-US" sz="2400" i="1" dirty="0">
                <a:solidFill>
                  <a:srgbClr val="008080"/>
                </a:solidFill>
                <a:latin typeface="Georgia" panose="02040502050405020303" pitchFamily="18" charset="0"/>
                <a:ea typeface="+mj-ea"/>
                <a:cs typeface="+mj-cs"/>
              </a:rPr>
              <a:t>	 </a:t>
            </a:r>
            <a:r>
              <a:rPr lang="en-US" sz="2400" dirty="0">
                <a:solidFill>
                  <a:srgbClr val="000000"/>
                </a:solidFill>
                <a:latin typeface="Calibri Light" panose="020F0302020204030204" pitchFamily="34" charset="0"/>
                <a:ea typeface="+mj-ea"/>
                <a:cs typeface="+mj-cs"/>
              </a:rPr>
              <a:t>(1762)   </a:t>
            </a:r>
            <a:br>
              <a:rPr lang="en-US" sz="2400" dirty="0">
                <a:solidFill>
                  <a:srgbClr val="000000"/>
                </a:solidFill>
                <a:latin typeface="Calibri Light" panose="020F0302020204030204" pitchFamily="34" charset="0"/>
                <a:ea typeface="+mj-ea"/>
                <a:cs typeface="+mj-cs"/>
              </a:rPr>
            </a:br>
            <a:r>
              <a:rPr lang="en-US" sz="2400" dirty="0">
                <a:solidFill>
                  <a:srgbClr val="000000"/>
                </a:solidFill>
                <a:latin typeface="Calibri" panose="020F0502020204030204" pitchFamily="34" charset="0"/>
                <a:ea typeface="+mj-ea"/>
                <a:cs typeface="+mj-cs"/>
              </a:rPr>
              <a:t>Evening  -</a:t>
            </a:r>
            <a:r>
              <a:rPr lang="en-US" sz="2400" dirty="0">
                <a:solidFill>
                  <a:srgbClr val="9900CC"/>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24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24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24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r>
            <a:b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he-IL" sz="2800" dirty="0">
                <a:solidFill>
                  <a:srgbClr val="000000"/>
                </a:solidFill>
                <a:latin typeface="Calibri" panose="020F0502020204030204" pitchFamily="34" charset="0"/>
                <a:ea typeface="+mj-ea"/>
              </a:rPr>
              <a:t>“</a:t>
            </a:r>
            <a:r>
              <a:rPr lang="en-US" sz="2800" dirty="0">
                <a:solidFill>
                  <a:srgbClr val="000000"/>
                </a:solidFill>
                <a:latin typeface="Calibri" panose="020F0502020204030204" pitchFamily="34" charset="0"/>
                <a:ea typeface="+mj-ea"/>
                <a:cs typeface="+mj-cs"/>
              </a:rPr>
              <a:t>The evening air from the western or darkened part of the heavens </a:t>
            </a:r>
            <a:r>
              <a:rPr lang="en-US" sz="2800" b="1" i="1" dirty="0">
                <a:solidFill>
                  <a:srgbClr val="CC0099"/>
                </a:solidFill>
                <a:latin typeface="Calibri" panose="020F0502020204030204" pitchFamily="34" charset="0"/>
                <a:ea typeface="+mj-ea"/>
                <a:cs typeface="+mj-cs"/>
              </a:rPr>
              <a:t>begins to </a:t>
            </a:r>
            <a:r>
              <a:rPr lang="en-US" sz="2800" b="1" i="1" u="sng" dirty="0">
                <a:solidFill>
                  <a:srgbClr val="CC0099"/>
                </a:solidFill>
                <a:effectLst>
                  <a:glow rad="127000">
                    <a:srgbClr val="FFFF00"/>
                  </a:glow>
                </a:effectLst>
                <a:latin typeface="Calibri" panose="020F0502020204030204" pitchFamily="34" charset="0"/>
                <a:ea typeface="+mj-ea"/>
                <a:cs typeface="+mj-cs"/>
              </a:rPr>
              <a:t>mix</a:t>
            </a:r>
            <a:r>
              <a:rPr lang="en-US" sz="2800" b="1" i="1" dirty="0">
                <a:solidFill>
                  <a:srgbClr val="CC0099"/>
                </a:solidFill>
                <a:latin typeface="Calibri" panose="020F0502020204030204" pitchFamily="34" charset="0"/>
                <a:ea typeface="+mj-ea"/>
                <a:cs typeface="+mj-cs"/>
              </a:rPr>
              <a:t> </a:t>
            </a:r>
            <a:r>
              <a:rPr lang="en-US" sz="2800" dirty="0">
                <a:solidFill>
                  <a:srgbClr val="000000"/>
                </a:solidFill>
                <a:latin typeface="Calibri" panose="020F0502020204030204" pitchFamily="34" charset="0"/>
                <a:ea typeface="+mj-ea"/>
                <a:cs typeface="+mj-cs"/>
              </a:rPr>
              <a:t>with the day, </a:t>
            </a:r>
            <a:r>
              <a:rPr lang="en-US" sz="2800" b="1" i="1" dirty="0">
                <a:solidFill>
                  <a:srgbClr val="CC0099"/>
                </a:solidFill>
                <a:latin typeface="Calibri" panose="020F0502020204030204" pitchFamily="34" charset="0"/>
                <a:ea typeface="+mj-ea"/>
                <a:cs typeface="+mj-cs"/>
              </a:rPr>
              <a:t>which </a:t>
            </a:r>
            <a:r>
              <a:rPr lang="en-US" sz="2800" b="1" i="1" u="sng" dirty="0">
                <a:solidFill>
                  <a:srgbClr val="CC0099"/>
                </a:solidFill>
                <a:effectLst>
                  <a:glow rad="127000">
                    <a:srgbClr val="FFFF00"/>
                  </a:glow>
                </a:effectLst>
                <a:latin typeface="Calibri" panose="020F0502020204030204" pitchFamily="34" charset="0"/>
                <a:ea typeface="+mj-ea"/>
                <a:cs typeface="+mj-cs"/>
              </a:rPr>
              <a:t>mixture</a:t>
            </a:r>
            <a:r>
              <a:rPr lang="en-US" sz="2800" b="1" i="1" dirty="0">
                <a:solidFill>
                  <a:srgbClr val="CC0099"/>
                </a:solidFill>
                <a:latin typeface="Calibri" panose="020F0502020204030204" pitchFamily="34" charset="0"/>
                <a:ea typeface="+mj-ea"/>
                <a:cs typeface="+mj-cs"/>
              </a:rPr>
              <a:t> continues till night, </a:t>
            </a:r>
            <a:r>
              <a:rPr lang="en-US" sz="2800" dirty="0">
                <a:solidFill>
                  <a:srgbClr val="000000"/>
                </a:solidFill>
                <a:latin typeface="Calibri" panose="020F0502020204030204" pitchFamily="34" charset="0"/>
                <a:ea typeface="+mj-ea"/>
                <a:cs typeface="+mj-cs"/>
              </a:rPr>
              <a:t>when the day is overpowered the darkness prevails </a:t>
            </a:r>
            <a:r>
              <a:rPr lang="en-US" sz="2800" b="1" i="1" dirty="0">
                <a:solidFill>
                  <a:srgbClr val="CC0099"/>
                </a:solidFill>
                <a:latin typeface="Calibri" panose="020F0502020204030204" pitchFamily="34" charset="0"/>
                <a:ea typeface="+mj-ea"/>
                <a:cs typeface="+mj-cs"/>
              </a:rPr>
              <a:t>and the </a:t>
            </a:r>
            <a:r>
              <a:rPr lang="en-US" sz="2800" b="1" i="1" u="sng" dirty="0">
                <a:solidFill>
                  <a:srgbClr val="CC0099"/>
                </a:solidFill>
                <a:effectLst>
                  <a:glow rad="127000">
                    <a:srgbClr val="FFFF00"/>
                  </a:glow>
                </a:effectLst>
                <a:latin typeface="Calibri" panose="020F0502020204030204" pitchFamily="34" charset="0"/>
                <a:ea typeface="+mj-ea"/>
                <a:cs typeface="+mj-cs"/>
              </a:rPr>
              <a:t>mixture</a:t>
            </a:r>
            <a:r>
              <a:rPr lang="en-US" sz="2800" b="1" i="1" dirty="0">
                <a:solidFill>
                  <a:srgbClr val="CC0099"/>
                </a:solidFill>
                <a:latin typeface="Calibri" panose="020F0502020204030204" pitchFamily="34" charset="0"/>
                <a:ea typeface="+mj-ea"/>
                <a:cs typeface="+mj-cs"/>
              </a:rPr>
              <a:t> of daylight ceases.  </a:t>
            </a:r>
            <a:r>
              <a:rPr lang="en-US" sz="2800" b="1" i="1" dirty="0" smtClean="0">
                <a:solidFill>
                  <a:srgbClr val="CC0099"/>
                </a:solidFill>
                <a:latin typeface="Calibri" panose="020F0502020204030204" pitchFamily="34" charset="0"/>
                <a:ea typeface="+mj-ea"/>
                <a:cs typeface="+mj-cs"/>
              </a:rPr>
              <a:t/>
            </a:r>
            <a:br>
              <a:rPr lang="en-US" sz="2800" b="1" i="1" dirty="0" smtClean="0">
                <a:solidFill>
                  <a:srgbClr val="CC0099"/>
                </a:solidFill>
                <a:latin typeface="Calibri" panose="020F0502020204030204" pitchFamily="34" charset="0"/>
                <a:ea typeface="+mj-ea"/>
                <a:cs typeface="+mj-cs"/>
              </a:rPr>
            </a:br>
            <a:r>
              <a:rPr lang="en-US" sz="2800" dirty="0" smtClean="0">
                <a:solidFill>
                  <a:srgbClr val="00B050"/>
                </a:solidFill>
                <a:latin typeface="Calibri" panose="020F0502020204030204" pitchFamily="34" charset="0"/>
                <a:ea typeface="+mj-ea"/>
                <a:cs typeface="+mj-cs"/>
              </a:rPr>
              <a:t>Gen </a:t>
            </a:r>
            <a:r>
              <a:rPr lang="en-US" sz="2800" dirty="0">
                <a:solidFill>
                  <a:srgbClr val="00B050"/>
                </a:solidFill>
                <a:latin typeface="Calibri" panose="020F0502020204030204" pitchFamily="34" charset="0"/>
                <a:ea typeface="+mj-ea"/>
                <a:cs typeface="+mj-cs"/>
              </a:rPr>
              <a:t>i.5, xxiv.11.”</a:t>
            </a:r>
            <a:r>
              <a:rPr lang="en-US" sz="2400" dirty="0">
                <a:solidFill>
                  <a:srgbClr val="00B050"/>
                </a:solidFill>
                <a:latin typeface="Calibri" panose="020F0502020204030204" pitchFamily="34" charset="0"/>
                <a:ea typeface="+mj-ea"/>
                <a:cs typeface="+mj-cs"/>
              </a:rPr>
              <a:t/>
            </a:r>
            <a:br>
              <a:rPr lang="en-US" sz="2400" dirty="0">
                <a:solidFill>
                  <a:srgbClr val="00B050"/>
                </a:solidFill>
                <a:latin typeface="Calibri" panose="020F0502020204030204" pitchFamily="34" charset="0"/>
                <a:ea typeface="+mj-ea"/>
                <a:cs typeface="+mj-cs"/>
              </a:rPr>
            </a:br>
            <a:r>
              <a:rPr lang="en-US" sz="2400" dirty="0">
                <a:solidFill>
                  <a:srgbClr val="00B050"/>
                </a:solidFill>
                <a:latin typeface="Calibri" panose="020F0502020204030204" pitchFamily="34" charset="0"/>
                <a:ea typeface="+mj-ea"/>
                <a:cs typeface="+mj-cs"/>
              </a:rPr>
              <a:t/>
            </a:r>
            <a:br>
              <a:rPr lang="en-US" sz="2400" dirty="0">
                <a:solidFill>
                  <a:srgbClr val="00B050"/>
                </a:solidFill>
                <a:latin typeface="Calibri" panose="020F0502020204030204" pitchFamily="34" charset="0"/>
                <a:ea typeface="+mj-ea"/>
                <a:cs typeface="+mj-cs"/>
              </a:rPr>
            </a:br>
            <a:endParaRPr lang="en-US" sz="2400" dirty="0" smtClean="0">
              <a:solidFill>
                <a:srgbClr val="00B050"/>
              </a:solidFill>
              <a:latin typeface="Calibri" panose="020F0502020204030204" pitchFamily="34" charset="0"/>
              <a:ea typeface="+mj-ea"/>
              <a:cs typeface="+mj-cs"/>
            </a:endParaRPr>
          </a:p>
          <a:p>
            <a:pPr>
              <a:lnSpc>
                <a:spcPct val="115000"/>
              </a:lnSpc>
              <a:spcBef>
                <a:spcPts val="0"/>
              </a:spcBef>
              <a:spcAft>
                <a:spcPts val="1000"/>
              </a:spcAft>
            </a:pPr>
            <a:endParaRPr lang="en-US" sz="2400" dirty="0">
              <a:solidFill>
                <a:srgbClr val="00B050"/>
              </a:solidFill>
              <a:latin typeface="Calibri" panose="020F0502020204030204" pitchFamily="34" charset="0"/>
              <a:ea typeface="+mj-ea"/>
              <a:cs typeface="+mj-cs"/>
            </a:endParaRPr>
          </a:p>
          <a:p>
            <a:pPr>
              <a:lnSpc>
                <a:spcPct val="115000"/>
              </a:lnSpc>
              <a:spcBef>
                <a:spcPts val="0"/>
              </a:spcBef>
              <a:spcAft>
                <a:spcPts val="1000"/>
              </a:spcAft>
            </a:pPr>
            <a:endParaRPr lang="en-US" sz="9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Bef>
                <a:spcPts val="0"/>
              </a:spcBef>
              <a:spcAft>
                <a:spcPts val="1000"/>
              </a:spcAft>
            </a:pPr>
            <a:endParaRPr lang="en-US" sz="2400" i="1" dirty="0" smtClean="0">
              <a:solidFill>
                <a:srgbClr val="008080"/>
              </a:solidFill>
              <a:latin typeface="Georgia" panose="02040502050405020303" pitchFamily="18" charset="0"/>
              <a:ea typeface="Calibri" panose="020F0502020204030204" pitchFamily="34" charset="0"/>
              <a:cs typeface="Arial" panose="020B0604020202020204" pitchFamily="34" charset="0"/>
            </a:endParaRPr>
          </a:p>
          <a:p>
            <a:endParaRPr lang="en-US" sz="2400" dirty="0">
              <a:solidFill>
                <a:schemeClr val="bg2"/>
              </a:solidFill>
              <a:latin typeface="Calibri" panose="020F0502020204030204" pitchFamily="34" charset="0"/>
            </a:endParaRPr>
          </a:p>
        </p:txBody>
      </p:sp>
      <p:sp>
        <p:nvSpPr>
          <p:cNvPr id="4" name="Slide Number Placeholder 3"/>
          <p:cNvSpPr>
            <a:spLocks noGrp="1"/>
          </p:cNvSpPr>
          <p:nvPr>
            <p:ph type="sldNum" sz="quarter" idx="12"/>
          </p:nvPr>
        </p:nvSpPr>
        <p:spPr>
          <a:xfrm>
            <a:off x="11571514" y="6287026"/>
            <a:ext cx="391886" cy="365125"/>
          </a:xfrm>
        </p:spPr>
        <p:txBody>
          <a:bodyPr/>
          <a:lstStyle/>
          <a:p>
            <a:fld id="{6D22F896-40B5-4ADD-8801-0D06FADFA095}" type="slidenum">
              <a:rPr lang="en-US" sz="1200" b="1" smtClean="0">
                <a:solidFill>
                  <a:schemeClr val="bg1"/>
                </a:solidFill>
              </a:rPr>
              <a:t>13</a:t>
            </a:fld>
            <a:endParaRPr lang="en-US" sz="1200" b="1" dirty="0">
              <a:solidFill>
                <a:schemeClr val="bg1"/>
              </a:solidFill>
            </a:endParaRPr>
          </a:p>
        </p:txBody>
      </p:sp>
      <p:sp>
        <p:nvSpPr>
          <p:cNvPr id="2" name="Rectangle 1"/>
          <p:cNvSpPr/>
          <p:nvPr/>
        </p:nvSpPr>
        <p:spPr>
          <a:xfrm>
            <a:off x="216795" y="3354859"/>
            <a:ext cx="11758410" cy="33977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15000"/>
              </a:lnSpc>
              <a:spcAft>
                <a:spcPts val="1000"/>
              </a:spcAft>
            </a:pPr>
            <a:r>
              <a:rPr lang="en-US" sz="2800" i="1" dirty="0">
                <a:solidFill>
                  <a:srgbClr val="008080"/>
                </a:solidFill>
                <a:latin typeface="Georgia" panose="02040502050405020303" pitchFamily="18" charset="0"/>
              </a:rPr>
              <a:t>A Hebrew Lexicon   			</a:t>
            </a:r>
            <a:r>
              <a:rPr lang="en-US" sz="2800" dirty="0">
                <a:solidFill>
                  <a:srgbClr val="000000"/>
                </a:solidFill>
                <a:latin typeface="Calibri" panose="020F0502020204030204" pitchFamily="34" charset="0"/>
              </a:rPr>
              <a:t>by  W. H. Barker   (1776)	  (page 148)</a:t>
            </a:r>
            <a:r>
              <a:rPr lang="en-US" sz="2800" dirty="0">
                <a:solidFill>
                  <a:srgbClr val="00B050"/>
                </a:solidFill>
                <a:latin typeface="Calibri" panose="020F0502020204030204" pitchFamily="34" charset="0"/>
              </a:rPr>
              <a:t/>
            </a:r>
            <a:br>
              <a:rPr lang="en-US" sz="2800" dirty="0">
                <a:solidFill>
                  <a:srgbClr val="00B050"/>
                </a:solidFill>
                <a:latin typeface="Calibri" panose="020F0502020204030204" pitchFamily="34" charset="0"/>
              </a:rPr>
            </a:br>
            <a:r>
              <a:rPr lang="en-US" sz="2800" i="1" dirty="0">
                <a:solidFill>
                  <a:srgbClr val="000000"/>
                </a:solidFill>
                <a:latin typeface="Calibri" panose="020F0502020204030204" pitchFamily="34" charset="0"/>
              </a:rPr>
              <a:t>Evening  </a:t>
            </a:r>
            <a:r>
              <a:rPr lang="en-US" sz="2800" dirty="0">
                <a:solidFill>
                  <a:srgbClr val="000000"/>
                </a:solidFill>
                <a:latin typeface="Calibri" panose="020F0502020204030204" pitchFamily="34" charset="0"/>
              </a:rPr>
              <a:t>-</a:t>
            </a:r>
            <a:r>
              <a:rPr lang="en-US" sz="2800" dirty="0">
                <a:solidFill>
                  <a:srgbClr val="9900CC"/>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2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br>
              <a:rPr lang="en-US" sz="28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b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to </a:t>
            </a:r>
            <a:r>
              <a:rPr lang="en-US" sz="2800" b="1" i="1" u="sng"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mix</a:t>
            </a:r>
            <a:r>
              <a:rPr lang="en-US" sz="2800" b="1" i="1"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 </a:t>
            </a:r>
            <a:r>
              <a:rPr lang="en-US" sz="2800" b="1" i="1" u="sng"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min</a:t>
            </a:r>
            <a:r>
              <a:rPr lang="en-US" sz="2800" b="1" i="1"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g</a:t>
            </a:r>
            <a:r>
              <a:rPr lang="en-US" sz="2800" b="1" i="1" u="sng"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le</a:t>
            </a:r>
            <a:r>
              <a:rPr lang="en-US" sz="2800" b="1" i="1"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the evening, when darkness </a:t>
            </a:r>
            <a:r>
              <a:rPr lang="en-US" sz="2800" b="1" i="1" u="sng"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mixes</a:t>
            </a:r>
            <a:r>
              <a:rPr lang="en-US" sz="2800" b="1" i="1"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with the light, to be darkened,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obscured, the woof:  </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to be </a:t>
            </a:r>
            <a:r>
              <a:rPr lang="en-US" sz="2800" b="1" i="1" u="sng"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intermixed</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 with the warp,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a </a:t>
            </a:r>
            <a:r>
              <a:rPr lang="en-US" sz="2800" b="1" i="1" u="sng"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mixed</a:t>
            </a:r>
            <a:r>
              <a:rPr lang="en-US" sz="2800" b="1" i="1"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multitude,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swarm, the willow - it being of </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a </a:t>
            </a:r>
            <a:r>
              <a:rPr lang="en-US" sz="2800" b="1" i="1" u="sng" dirty="0">
                <a:solidFill>
                  <a:srgbClr val="CC0099"/>
                </a:solidFill>
                <a:effectLst>
                  <a:glow rad="127000">
                    <a:srgbClr val="FFFF00"/>
                  </a:glow>
                </a:effectLst>
                <a:latin typeface="Calibri" panose="020F0502020204030204" pitchFamily="34" charset="0"/>
                <a:ea typeface="Calibri" panose="020F0502020204030204" pitchFamily="34" charset="0"/>
                <a:cs typeface="Arial" panose="020B0604020202020204" pitchFamily="34" charset="0"/>
              </a:rPr>
              <a:t>mixed</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 </a:t>
            </a:r>
            <a:r>
              <a:rPr lang="en-US" sz="2800" b="1" i="1" dirty="0" err="1">
                <a:solidFill>
                  <a:srgbClr val="CC0099"/>
                </a:solidFill>
                <a:latin typeface="Calibri" panose="020F0502020204030204" pitchFamily="34" charset="0"/>
                <a:ea typeface="Calibri" panose="020F0502020204030204" pitchFamily="34" charset="0"/>
                <a:cs typeface="Arial" panose="020B0604020202020204" pitchFamily="34" charset="0"/>
              </a:rPr>
              <a:t>colour</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 pale on one side </a:t>
            </a:r>
            <a:r>
              <a:rPr lang="en-US" sz="2800" b="1" i="1" dirty="0" smtClean="0">
                <a:solidFill>
                  <a:srgbClr val="CC0099"/>
                </a:solidFill>
                <a:latin typeface="Calibri" panose="020F0502020204030204" pitchFamily="34" charset="0"/>
                <a:ea typeface="Calibri" panose="020F0502020204030204" pitchFamily="34" charset="0"/>
                <a:cs typeface="Arial" panose="020B0604020202020204" pitchFamily="34" charset="0"/>
              </a:rPr>
              <a:t/>
            </a:r>
            <a:br>
              <a:rPr lang="en-US" sz="2800" b="1" i="1" dirty="0" smtClean="0">
                <a:solidFill>
                  <a:srgbClr val="CC0099"/>
                </a:solidFill>
                <a:latin typeface="Calibri" panose="020F0502020204030204" pitchFamily="34" charset="0"/>
                <a:ea typeface="Calibri" panose="020F0502020204030204" pitchFamily="34" charset="0"/>
                <a:cs typeface="Arial" panose="020B0604020202020204" pitchFamily="34" charset="0"/>
              </a:rPr>
            </a:br>
            <a:r>
              <a:rPr lang="en-US" sz="2800" b="1" i="1" dirty="0" smtClean="0">
                <a:solidFill>
                  <a:srgbClr val="CC0099"/>
                </a:solidFill>
                <a:latin typeface="Calibri" panose="020F0502020204030204" pitchFamily="34" charset="0"/>
                <a:ea typeface="Calibri" panose="020F0502020204030204" pitchFamily="34" charset="0"/>
                <a:cs typeface="Arial" panose="020B0604020202020204" pitchFamily="34" charset="0"/>
              </a:rPr>
              <a:t>and </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green on the other,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the weft, </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evening.</a:t>
            </a:r>
          </a:p>
        </p:txBody>
      </p:sp>
    </p:spTree>
    <p:extLst>
      <p:ext uri="{BB962C8B-B14F-4D97-AF65-F5344CB8AC3E}">
        <p14:creationId xmlns:p14="http://schemas.microsoft.com/office/powerpoint/2010/main" val="404726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60000"/>
                <a:lumOff val="40000"/>
              </a:schemeClr>
            </a:gs>
            <a:gs pos="32000">
              <a:srgbClr val="CCECFF"/>
            </a:gs>
            <a:gs pos="62000">
              <a:schemeClr val="bg2">
                <a:lumMod val="40000"/>
                <a:lumOff val="60000"/>
              </a:schemeClr>
            </a:gs>
            <a:gs pos="94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11858" y="239245"/>
            <a:ext cx="11758411" cy="6452314"/>
          </a:xfrm>
          <a:solidFill>
            <a:schemeClr val="tx1"/>
          </a:solidFill>
          <a:scene3d>
            <a:camera prst="orthographicFront"/>
            <a:lightRig rig="threePt" dir="t"/>
          </a:scene3d>
          <a:sp3d>
            <a:bevelT w="152400" h="50800" prst="softRound"/>
          </a:sp3d>
        </p:spPr>
        <p:txBody>
          <a:bodyPr/>
          <a:lstStyle/>
          <a:p>
            <a:r>
              <a:rPr lang="en-US" dirty="0" smtClean="0"/>
              <a:t>.</a:t>
            </a:r>
            <a:endParaRPr lang="en-US" dirty="0"/>
          </a:p>
        </p:txBody>
      </p:sp>
      <p:pic>
        <p:nvPicPr>
          <p:cNvPr id="5" name="Picture 4"/>
          <p:cNvPicPr>
            <a:picLocks noChangeAspect="1"/>
          </p:cNvPicPr>
          <p:nvPr/>
        </p:nvPicPr>
        <p:blipFill>
          <a:blip r:embed="rId2"/>
          <a:stretch>
            <a:fillRect/>
          </a:stretch>
        </p:blipFill>
        <p:spPr>
          <a:xfrm>
            <a:off x="347730" y="368948"/>
            <a:ext cx="11629621" cy="6272011"/>
          </a:xfrm>
          <a:prstGeom prst="rect">
            <a:avLst/>
          </a:prstGeom>
        </p:spPr>
      </p:pic>
      <p:sp>
        <p:nvSpPr>
          <p:cNvPr id="4" name="Slide Number Placeholder 3"/>
          <p:cNvSpPr>
            <a:spLocks noGrp="1"/>
          </p:cNvSpPr>
          <p:nvPr>
            <p:ph type="sldNum" sz="quarter" idx="12"/>
          </p:nvPr>
        </p:nvSpPr>
        <p:spPr>
          <a:xfrm>
            <a:off x="11512626" y="6330108"/>
            <a:ext cx="456282" cy="365125"/>
          </a:xfrm>
        </p:spPr>
        <p:txBody>
          <a:bodyPr/>
          <a:lstStyle/>
          <a:p>
            <a:fld id="{6D22F896-40B5-4ADD-8801-0D06FADFA095}" type="slidenum">
              <a:rPr lang="en-US" sz="1200" b="1" smtClean="0">
                <a:solidFill>
                  <a:schemeClr val="bg1"/>
                </a:solidFill>
              </a:rPr>
              <a:t>14</a:t>
            </a:fld>
            <a:endParaRPr lang="en-US" sz="1200" b="1" dirty="0">
              <a:solidFill>
                <a:schemeClr val="bg1"/>
              </a:solidFill>
            </a:endParaRPr>
          </a:p>
        </p:txBody>
      </p:sp>
    </p:spTree>
    <p:extLst>
      <p:ext uri="{BB962C8B-B14F-4D97-AF65-F5344CB8AC3E}">
        <p14:creationId xmlns:p14="http://schemas.microsoft.com/office/powerpoint/2010/main" val="1254391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60000"/>
                <a:lumOff val="40000"/>
              </a:schemeClr>
            </a:gs>
            <a:gs pos="32000">
              <a:srgbClr val="CCECFF"/>
            </a:gs>
            <a:gs pos="62000">
              <a:schemeClr val="bg2">
                <a:lumMod val="40000"/>
                <a:lumOff val="60000"/>
              </a:schemeClr>
            </a:gs>
            <a:gs pos="94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18964" y="186283"/>
            <a:ext cx="11758411" cy="6452315"/>
          </a:xfrm>
          <a:solidFill>
            <a:schemeClr val="tx1"/>
          </a:solidFill>
          <a:scene3d>
            <a:camera prst="orthographicFront"/>
            <a:lightRig rig="threePt" dir="t"/>
          </a:scene3d>
          <a:sp3d>
            <a:bevelT w="152400" h="50800" prst="softRound"/>
          </a:sp3d>
        </p:spPr>
        <p:txBody>
          <a:bodyPr lIns="182880" tIns="182880">
            <a:noAutofit/>
          </a:bodyPr>
          <a:lstStyle/>
          <a:p>
            <a:r>
              <a:rPr lang="en-US" sz="2800" i="1" dirty="0" smtClean="0">
                <a:solidFill>
                  <a:srgbClr val="008080"/>
                </a:solidFill>
                <a:latin typeface="Georgia" panose="02040502050405020303" pitchFamily="18" charset="0"/>
                <a:ea typeface="Calibri" panose="020F0502020204030204" pitchFamily="34" charset="0"/>
                <a:cs typeface="Arial" panose="020B0604020202020204" pitchFamily="34" charset="0"/>
              </a:rPr>
              <a:t>Hebrew </a:t>
            </a:r>
            <a:r>
              <a:rPr lang="en-US" sz="2800" i="1" dirty="0">
                <a:solidFill>
                  <a:srgbClr val="008080"/>
                </a:solidFill>
                <a:latin typeface="Georgia" panose="02040502050405020303" pitchFamily="18" charset="0"/>
                <a:ea typeface="Calibri" panose="020F0502020204030204" pitchFamily="34" charset="0"/>
                <a:cs typeface="Arial" panose="020B0604020202020204" pitchFamily="34" charset="0"/>
              </a:rPr>
              <a:t>and English  Lexicon of the Old Testament </a:t>
            </a:r>
            <a:r>
              <a:rPr lang="en-US" sz="2800" dirty="0">
                <a:solidFill>
                  <a:srgbClr val="CC00FF"/>
                </a:solidFill>
                <a:latin typeface="Georgia" panose="02040502050405020303" pitchFamily="18" charset="0"/>
                <a:ea typeface="Calibri" panose="020F0502020204030204" pitchFamily="34" charset="0"/>
                <a:cs typeface="Arial" panose="020B0604020202020204" pitchFamily="34" charset="0"/>
              </a:rPr>
              <a:t>	</a:t>
            </a:r>
            <a:br>
              <a:rPr lang="en-US" sz="2800" dirty="0">
                <a:solidFill>
                  <a:srgbClr val="CC00FF"/>
                </a:solidFill>
                <a:latin typeface="Georgia" panose="02040502050405020303" pitchFamily="18" charset="0"/>
                <a:ea typeface="Calibri" panose="020F0502020204030204" pitchFamily="34" charset="0"/>
                <a:cs typeface="Arial" panose="020B0604020202020204" pitchFamily="34" charset="0"/>
              </a:rPr>
            </a:b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Based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on the Lexicon of William </a:t>
            </a:r>
            <a:r>
              <a:rPr lang="en-US" sz="2800" dirty="0" err="1">
                <a:solidFill>
                  <a:srgbClr val="0D0D0D"/>
                </a:solidFill>
                <a:latin typeface="Calibri" panose="020F0502020204030204" pitchFamily="34" charset="0"/>
                <a:ea typeface="Calibri" panose="020F0502020204030204" pitchFamily="34" charset="0"/>
                <a:cs typeface="Arial" panose="020B0604020202020204" pitchFamily="34" charset="0"/>
              </a:rPr>
              <a:t>Gesenius</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 </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translated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by Edward Robinson   </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
            </a:r>
            <a:b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b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1906)  (page 786)</a:t>
            </a:r>
            <a:r>
              <a:rPr lang="en-US" sz="2800" dirty="0">
                <a:solidFill>
                  <a:srgbClr val="000000"/>
                </a:solidFill>
                <a:latin typeface="Calibri Light" panose="020F0302020204030204" pitchFamily="34" charset="0"/>
                <a:ea typeface="+mj-ea"/>
                <a:cs typeface="+mj-cs"/>
              </a:rPr>
              <a:t/>
            </a:r>
            <a:br>
              <a:rPr lang="en-US" sz="2800" dirty="0">
                <a:solidFill>
                  <a:srgbClr val="000000"/>
                </a:solidFill>
                <a:latin typeface="Calibri Light" panose="020F0302020204030204" pitchFamily="34" charset="0"/>
                <a:ea typeface="+mj-ea"/>
                <a:cs typeface="+mj-cs"/>
              </a:rPr>
            </a:br>
            <a:r>
              <a:rPr lang="en-US" sz="2800" dirty="0">
                <a:solidFill>
                  <a:srgbClr val="000000"/>
                </a:solidFill>
                <a:latin typeface="Calibri" panose="020F0502020204030204" pitchFamily="34" charset="0"/>
                <a:ea typeface="+mj-ea"/>
                <a:cs typeface="+mj-cs"/>
              </a:rPr>
              <a:t>Evening  -</a:t>
            </a:r>
            <a:r>
              <a:rPr lang="en-US" sz="2800" dirty="0">
                <a:solidFill>
                  <a:srgbClr val="9900CC"/>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ע</a:t>
            </a:r>
            <a:r>
              <a:rPr lang="en-US" sz="2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 </a:t>
            </a:r>
            <a:r>
              <a:rPr lang="en-US" sz="2800" dirty="0">
                <a:solidFill>
                  <a:srgbClr val="9900CC"/>
                </a:solidFill>
                <a:latin typeface="Calibri" panose="020F0502020204030204" pitchFamily="34" charset="0"/>
                <a:ea typeface="Calibri" panose="020F0502020204030204" pitchFamily="34" charset="0"/>
                <a:cs typeface="Arial" panose="020B0604020202020204" pitchFamily="34" charset="0"/>
              </a:rPr>
              <a:t/>
            </a:r>
            <a:br>
              <a:rPr lang="en-US" sz="2800" dirty="0">
                <a:solidFill>
                  <a:srgbClr val="9900CC"/>
                </a:solidFill>
                <a:latin typeface="Calibri" panose="020F0502020204030204" pitchFamily="34" charset="0"/>
                <a:ea typeface="Calibri" panose="020F0502020204030204" pitchFamily="34" charset="0"/>
                <a:cs typeface="Arial" panose="020B0604020202020204" pitchFamily="34" charset="0"/>
              </a:rPr>
            </a:b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mix, mixture,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woof; </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as mixed, interwoven,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to take on pledge, give in pledge, exchange, </a:t>
            </a:r>
            <a:r>
              <a:rPr lang="en-US" sz="2800" b="1" i="1" dirty="0">
                <a:solidFill>
                  <a:srgbClr val="CC0099"/>
                </a:solidFill>
                <a:latin typeface="Calibri" panose="020F0502020204030204" pitchFamily="34" charset="0"/>
                <a:ea typeface="Calibri" panose="020F0502020204030204" pitchFamily="34" charset="0"/>
                <a:cs typeface="Arial" panose="020B0604020202020204" pitchFamily="34" charset="0"/>
              </a:rPr>
              <a:t>mix</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 (but quite uncertain), swarm (mixture, </a:t>
            </a:r>
            <a:r>
              <a:rPr lang="en-US" sz="2800" u="sng" dirty="0">
                <a:solidFill>
                  <a:srgbClr val="0D0D0D"/>
                </a:solidFill>
                <a:latin typeface="Calibri" panose="020F0502020204030204" pitchFamily="34" charset="0"/>
                <a:ea typeface="Calibri" panose="020F0502020204030204" pitchFamily="34" charset="0"/>
                <a:cs typeface="Arial" panose="020B0604020202020204" pitchFamily="34" charset="0"/>
              </a:rPr>
              <a:t>from incessant</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 </a:t>
            </a:r>
            <a:r>
              <a:rPr lang="en-US" sz="2800" u="sng" dirty="0">
                <a:solidFill>
                  <a:srgbClr val="0D0D0D"/>
                </a:solidFill>
                <a:latin typeface="Calibri" panose="020F0502020204030204" pitchFamily="34" charset="0"/>
                <a:ea typeface="Calibri" panose="020F0502020204030204" pitchFamily="34" charset="0"/>
                <a:cs typeface="Arial" panose="020B0604020202020204" pitchFamily="34" charset="0"/>
              </a:rPr>
              <a:t>involved motion</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a:t>
            </a:r>
            <a:b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br>
            <a:endParaRPr lang="en-US" sz="1000" dirty="0" smtClean="0">
              <a:solidFill>
                <a:srgbClr val="0D0D0D"/>
              </a:solidFill>
              <a:latin typeface="Calibri" panose="020F0502020204030204" pitchFamily="34" charset="0"/>
              <a:ea typeface="Calibri" panose="020F0502020204030204" pitchFamily="34" charset="0"/>
              <a:cs typeface="Arial" panose="020B0604020202020204" pitchFamily="34" charset="0"/>
            </a:endParaRPr>
          </a:p>
          <a:p>
            <a:pPr lvl="0">
              <a:lnSpc>
                <a:spcPct val="100000"/>
              </a:lnSpc>
              <a:spcBef>
                <a:spcPts val="0"/>
              </a:spcBef>
              <a:spcAft>
                <a:spcPts val="1800"/>
              </a:spcAft>
            </a:pPr>
            <a:r>
              <a:rPr lang="en-US" sz="2800" dirty="0">
                <a:solidFill>
                  <a:srgbClr val="454545"/>
                </a:solidFill>
                <a:latin typeface="Calibri" panose="020F0502020204030204" pitchFamily="34" charset="0"/>
                <a:ea typeface="Calibri" panose="020F0502020204030204" pitchFamily="34" charset="0"/>
                <a:cs typeface="Arial" panose="020B0604020202020204" pitchFamily="34" charset="0"/>
              </a:rPr>
              <a:t>Clearly in the Hebrew definitions for </a:t>
            </a:r>
            <a:r>
              <a:rPr lang="en-US" sz="2800" b="1" i="1" dirty="0" err="1">
                <a:solidFill>
                  <a:srgbClr val="00B050"/>
                </a:solidFill>
                <a:latin typeface="Calibri" panose="020F0502020204030204" pitchFamily="34" charset="0"/>
                <a:ea typeface="Calibri" panose="020F0502020204030204" pitchFamily="34" charset="0"/>
                <a:cs typeface="Arial" panose="020B0604020202020204" pitchFamily="34" charset="0"/>
              </a:rPr>
              <a:t>ereb</a:t>
            </a:r>
            <a:r>
              <a:rPr lang="en-US" sz="2800" dirty="0">
                <a:solidFill>
                  <a:srgbClr val="454545"/>
                </a:solidFill>
                <a:latin typeface="Calibri" panose="020F0502020204030204" pitchFamily="34" charset="0"/>
                <a:ea typeface="Calibri" panose="020F0502020204030204" pitchFamily="34" charset="0"/>
                <a:cs typeface="Arial" panose="020B0604020202020204" pitchFamily="34" charset="0"/>
              </a:rPr>
              <a:t> – </a:t>
            </a:r>
            <a:r>
              <a:rPr lang="en-US" sz="2800" i="1" dirty="0">
                <a:ln>
                  <a:solidFill>
                    <a:srgbClr val="0000CC"/>
                  </a:solidFill>
                </a:ln>
                <a:solidFill>
                  <a:srgbClr val="CC99FF"/>
                </a:solidFill>
                <a:latin typeface="Calibri" panose="020F0502020204030204" pitchFamily="34" charset="0"/>
                <a:ea typeface="Calibri" panose="020F0502020204030204" pitchFamily="34" charset="0"/>
                <a:cs typeface="Arial" panose="020B0604020202020204" pitchFamily="34" charset="0"/>
              </a:rPr>
              <a:t>evening</a:t>
            </a:r>
            <a:r>
              <a:rPr lang="en-US" sz="2800" dirty="0">
                <a:solidFill>
                  <a:srgbClr val="454545"/>
                </a:solidFill>
                <a:latin typeface="Calibri" panose="020F0502020204030204" pitchFamily="34" charset="0"/>
                <a:ea typeface="Calibri" panose="020F0502020204030204" pitchFamily="34" charset="0"/>
                <a:cs typeface="Arial" panose="020B0604020202020204" pitchFamily="34" charset="0"/>
              </a:rPr>
              <a:t> – we see a foundation of </a:t>
            </a:r>
            <a:r>
              <a:rPr lang="en-US" sz="2800" b="1" u="sng" dirty="0">
                <a:solidFill>
                  <a:srgbClr val="FF0066"/>
                </a:solidFill>
                <a:latin typeface="Calibri" panose="020F0502020204030204" pitchFamily="34" charset="0"/>
                <a:ea typeface="Calibri" panose="020F0502020204030204" pitchFamily="34" charset="0"/>
                <a:cs typeface="Arial" panose="020B0604020202020204" pitchFamily="34" charset="0"/>
              </a:rPr>
              <a:t>mixin</a:t>
            </a:r>
            <a:r>
              <a:rPr lang="en-US" sz="2800" b="1" dirty="0">
                <a:solidFill>
                  <a:srgbClr val="FF0066"/>
                </a:solidFill>
                <a:latin typeface="Calibri" panose="020F0502020204030204" pitchFamily="34" charset="0"/>
                <a:ea typeface="Calibri" panose="020F0502020204030204" pitchFamily="34" charset="0"/>
                <a:cs typeface="Arial" panose="020B0604020202020204" pitchFamily="34" charset="0"/>
              </a:rPr>
              <a:t>g.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Yes it pertains directly to light and darkness mixing together in a progressive action culminating in full darkness. </a:t>
            </a:r>
          </a:p>
          <a:p>
            <a:pPr lvl="0">
              <a:lnSpc>
                <a:spcPct val="100000"/>
              </a:lnSpc>
              <a:spcBef>
                <a:spcPts val="0"/>
              </a:spcBef>
              <a:spcAft>
                <a:spcPts val="1800"/>
              </a:spcAft>
            </a:pP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This mixing activity cannot occur </a:t>
            </a:r>
            <a:r>
              <a:rPr lang="en-US" sz="2800" b="1" u="sng" dirty="0">
                <a:solidFill>
                  <a:srgbClr val="FF0066"/>
                </a:solidFill>
                <a:latin typeface="Calibri" panose="020F0502020204030204" pitchFamily="34" charset="0"/>
                <a:ea typeface="Calibri" panose="020F0502020204030204" pitchFamily="34" charset="0"/>
                <a:cs typeface="Arial" panose="020B0604020202020204" pitchFamily="34" charset="0"/>
              </a:rPr>
              <a:t>until the sun has </a:t>
            </a:r>
            <a:r>
              <a:rPr lang="en-US" sz="2800" b="1" u="sng" dirty="0" smtClean="0">
                <a:solidFill>
                  <a:srgbClr val="FF0066"/>
                </a:solidFill>
                <a:latin typeface="Calibri" panose="020F0502020204030204" pitchFamily="34" charset="0"/>
                <a:ea typeface="Calibri" panose="020F0502020204030204" pitchFamily="34" charset="0"/>
                <a:cs typeface="Arial" panose="020B0604020202020204" pitchFamily="34" charset="0"/>
              </a:rPr>
              <a:t>removed itself from the </a:t>
            </a:r>
            <a:r>
              <a:rPr lang="en-US" sz="2800" b="1" u="sng" dirty="0">
                <a:solidFill>
                  <a:srgbClr val="FF0066"/>
                </a:solidFill>
                <a:latin typeface="Calibri" panose="020F0502020204030204" pitchFamily="34" charset="0"/>
                <a:ea typeface="Calibri" panose="020F0502020204030204" pitchFamily="34" charset="0"/>
                <a:cs typeface="Arial" panose="020B0604020202020204" pitchFamily="34" charset="0"/>
              </a:rPr>
              <a:t>horizon</a:t>
            </a:r>
            <a:r>
              <a:rPr lang="en-US" sz="2800" dirty="0">
                <a:solidFill>
                  <a:srgbClr val="FF0066"/>
                </a:solidFill>
                <a:latin typeface="Calibri" panose="020F0502020204030204" pitchFamily="34" charset="0"/>
                <a:ea typeface="Calibri" panose="020F0502020204030204" pitchFamily="34" charset="0"/>
                <a:cs typeface="Arial" panose="020B0604020202020204" pitchFamily="34" charset="0"/>
              </a:rPr>
              <a:t> </a:t>
            </a:r>
            <a:r>
              <a:rPr lang="en-US" sz="2800" dirty="0">
                <a:solidFill>
                  <a:srgbClr val="0D0D0D"/>
                </a:solidFill>
                <a:effectLst>
                  <a:glow rad="127000">
                    <a:srgbClr val="FFCC66"/>
                  </a:glow>
                </a:effectLst>
                <a:latin typeface="Calibri" panose="020F0502020204030204" pitchFamily="34" charset="0"/>
                <a:ea typeface="Calibri" panose="020F0502020204030204" pitchFamily="34" charset="0"/>
                <a:cs typeface="Arial" panose="020B0604020202020204" pitchFamily="34" charset="0"/>
              </a:rPr>
              <a:t>and the direct rays of light are absent.</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  It is the definition of darkness that explains </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that,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darkness is the absence of light. </a:t>
            </a:r>
            <a:b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b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 </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    </a:t>
            </a:r>
            <a:r>
              <a:rPr lang="en-US" sz="2800" b="1" i="1" dirty="0" smtClean="0">
                <a:ln>
                  <a:solidFill>
                    <a:srgbClr val="0000CC"/>
                  </a:solidFill>
                </a:ln>
                <a:solidFill>
                  <a:srgbClr val="CC0099"/>
                </a:solidFill>
                <a:latin typeface="Comic Sans MS" panose="030F0702030302020204" pitchFamily="66" charset="0"/>
                <a:ea typeface="Calibri" panose="020F0502020204030204" pitchFamily="34" charset="0"/>
                <a:cs typeface="Arial" panose="020B0604020202020204" pitchFamily="34" charset="0"/>
              </a:rPr>
              <a:t>The </a:t>
            </a:r>
            <a:r>
              <a:rPr lang="en-US" sz="2800" b="1" i="1" dirty="0" smtClean="0">
                <a:ln>
                  <a:solidFill>
                    <a:srgbClr val="0000CC"/>
                  </a:solidFill>
                </a:ln>
                <a:solidFill>
                  <a:srgbClr val="CC0099"/>
                </a:solidFill>
                <a:effectLst>
                  <a:glow rad="127000">
                    <a:srgbClr val="00FFFF"/>
                  </a:glow>
                </a:effectLst>
                <a:latin typeface="Comic Sans MS" panose="030F0702030302020204" pitchFamily="66" charset="0"/>
                <a:ea typeface="Calibri" panose="020F0502020204030204" pitchFamily="34" charset="0"/>
                <a:cs typeface="Arial" panose="020B0604020202020204" pitchFamily="34" charset="0"/>
              </a:rPr>
              <a:t>MIXING</a:t>
            </a:r>
            <a:r>
              <a:rPr lang="en-US" sz="2800" b="1" i="1" dirty="0" smtClean="0">
                <a:ln>
                  <a:solidFill>
                    <a:srgbClr val="0000CC"/>
                  </a:solidFill>
                </a:ln>
                <a:solidFill>
                  <a:srgbClr val="CC0099"/>
                </a:solidFill>
                <a:latin typeface="Comic Sans MS" panose="030F0702030302020204" pitchFamily="66" charset="0"/>
                <a:ea typeface="Calibri" panose="020F0502020204030204" pitchFamily="34" charset="0"/>
                <a:cs typeface="Arial" panose="020B0604020202020204" pitchFamily="34" charset="0"/>
              </a:rPr>
              <a:t> with </a:t>
            </a:r>
            <a:r>
              <a:rPr lang="en-US" sz="2800" b="1" i="1" u="sng" dirty="0" smtClean="0">
                <a:ln>
                  <a:solidFill>
                    <a:srgbClr val="0000CC"/>
                  </a:solidFill>
                </a:ln>
                <a:solidFill>
                  <a:srgbClr val="CC0099"/>
                </a:solidFill>
                <a:latin typeface="Comic Sans MS" panose="030F0702030302020204" pitchFamily="66" charset="0"/>
                <a:ea typeface="Calibri" panose="020F0502020204030204" pitchFamily="34" charset="0"/>
                <a:cs typeface="Arial" panose="020B0604020202020204" pitchFamily="34" charset="0"/>
              </a:rPr>
              <a:t>evenin</a:t>
            </a:r>
            <a:r>
              <a:rPr lang="en-US" sz="2800" b="1" i="1" dirty="0" smtClean="0">
                <a:ln>
                  <a:solidFill>
                    <a:srgbClr val="0000CC"/>
                  </a:solidFill>
                </a:ln>
                <a:solidFill>
                  <a:srgbClr val="CC0099"/>
                </a:solidFill>
                <a:latin typeface="Comic Sans MS" panose="030F0702030302020204" pitchFamily="66" charset="0"/>
                <a:ea typeface="Calibri" panose="020F0502020204030204" pitchFamily="34" charset="0"/>
                <a:cs typeface="Arial" panose="020B0604020202020204" pitchFamily="34" charset="0"/>
              </a:rPr>
              <a:t>g</a:t>
            </a:r>
            <a:r>
              <a:rPr lang="en-US" sz="2800" b="1" i="1" u="sng" dirty="0" smtClean="0">
                <a:ln>
                  <a:solidFill>
                    <a:srgbClr val="0000CC"/>
                  </a:solidFill>
                </a:ln>
                <a:solidFill>
                  <a:srgbClr val="CC0099"/>
                </a:solidFill>
                <a:latin typeface="Comic Sans MS" panose="030F0702030302020204" pitchFamily="66" charset="0"/>
                <a:ea typeface="Calibri" panose="020F0502020204030204" pitchFamily="34" charset="0"/>
                <a:cs typeface="Arial" panose="020B0604020202020204" pitchFamily="34" charset="0"/>
              </a:rPr>
              <a:t> li</a:t>
            </a:r>
            <a:r>
              <a:rPr lang="en-US" sz="2800" b="1" i="1" dirty="0" smtClean="0">
                <a:ln>
                  <a:solidFill>
                    <a:srgbClr val="0000CC"/>
                  </a:solidFill>
                </a:ln>
                <a:solidFill>
                  <a:srgbClr val="CC0099"/>
                </a:solidFill>
                <a:latin typeface="Comic Sans MS" panose="030F0702030302020204" pitchFamily="66" charset="0"/>
                <a:ea typeface="Calibri" panose="020F0502020204030204" pitchFamily="34" charset="0"/>
                <a:cs typeface="Arial" panose="020B0604020202020204" pitchFamily="34" charset="0"/>
              </a:rPr>
              <a:t>g</a:t>
            </a:r>
            <a:r>
              <a:rPr lang="en-US" sz="2800" b="1" i="1" u="sng" dirty="0" smtClean="0">
                <a:ln>
                  <a:solidFill>
                    <a:srgbClr val="0000CC"/>
                  </a:solidFill>
                </a:ln>
                <a:solidFill>
                  <a:srgbClr val="CC0099"/>
                </a:solidFill>
                <a:latin typeface="Comic Sans MS" panose="030F0702030302020204" pitchFamily="66" charset="0"/>
                <a:ea typeface="Calibri" panose="020F0502020204030204" pitchFamily="34" charset="0"/>
                <a:cs typeface="Arial" panose="020B0604020202020204" pitchFamily="34" charset="0"/>
              </a:rPr>
              <a:t>ht cannot </a:t>
            </a:r>
            <a:r>
              <a:rPr lang="en-US" sz="2800" b="1" i="1" u="sng" dirty="0">
                <a:ln>
                  <a:solidFill>
                    <a:srgbClr val="0000CC"/>
                  </a:solidFill>
                </a:ln>
                <a:solidFill>
                  <a:srgbClr val="CC0099"/>
                </a:solidFill>
                <a:latin typeface="Comic Sans MS" panose="030F0702030302020204" pitchFamily="66" charset="0"/>
                <a:ea typeface="Calibri" panose="020F0502020204030204" pitchFamily="34" charset="0"/>
                <a:cs typeface="Arial" panose="020B0604020202020204" pitchFamily="34" charset="0"/>
              </a:rPr>
              <a:t>occur before sunset</a:t>
            </a:r>
            <a:r>
              <a:rPr lang="en-US" sz="2800" b="1" i="1" dirty="0">
                <a:ln>
                  <a:solidFill>
                    <a:srgbClr val="0000CC"/>
                  </a:solidFill>
                </a:ln>
                <a:solidFill>
                  <a:srgbClr val="CC0099"/>
                </a:solidFill>
                <a:latin typeface="Comic Sans MS" panose="030F0702030302020204" pitchFamily="66" charset="0"/>
                <a:ea typeface="Calibri" panose="020F0502020204030204" pitchFamily="34" charset="0"/>
                <a:cs typeface="Arial" panose="020B0604020202020204" pitchFamily="34" charset="0"/>
              </a:rPr>
              <a:t>.  </a:t>
            </a:r>
            <a:endParaRPr lang="en-US" sz="2800" b="1" i="1" dirty="0">
              <a:ln>
                <a:solidFill>
                  <a:srgbClr val="0000CC"/>
                </a:solidFill>
              </a:ln>
              <a:latin typeface="Comic Sans MS" panose="030F0702030302020204" pitchFamily="66"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11582400" y="6259285"/>
            <a:ext cx="381000" cy="365125"/>
          </a:xfrm>
        </p:spPr>
        <p:txBody>
          <a:bodyPr/>
          <a:lstStyle/>
          <a:p>
            <a:fld id="{6D22F896-40B5-4ADD-8801-0D06FADFA095}" type="slidenum">
              <a:rPr lang="en-US" sz="1200" b="1" smtClean="0">
                <a:solidFill>
                  <a:schemeClr val="bg1"/>
                </a:solidFill>
              </a:rPr>
              <a:t>15</a:t>
            </a:fld>
            <a:endParaRPr lang="en-US" sz="1200" b="1" dirty="0">
              <a:solidFill>
                <a:schemeClr val="bg1"/>
              </a:solidFill>
            </a:endParaRPr>
          </a:p>
        </p:txBody>
      </p:sp>
    </p:spTree>
    <p:extLst>
      <p:ext uri="{BB962C8B-B14F-4D97-AF65-F5344CB8AC3E}">
        <p14:creationId xmlns:p14="http://schemas.microsoft.com/office/powerpoint/2010/main" val="310396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29673" y="563562"/>
            <a:ext cx="11732653" cy="5783066"/>
          </a:xfrm>
          <a:solidFill>
            <a:schemeClr val="tx1"/>
          </a:solidFill>
          <a:scene3d>
            <a:camera prst="orthographicFront"/>
            <a:lightRig rig="threePt" dir="t"/>
          </a:scene3d>
          <a:sp3d>
            <a:bevelT w="152400" h="50800" prst="softRound"/>
          </a:sp3d>
        </p:spPr>
        <p:txBody>
          <a:bodyPr anchor="ctr">
            <a:normAutofit/>
          </a:bodyPr>
          <a:lstStyle/>
          <a:p>
            <a:pPr algn="ctr">
              <a:lnSpc>
                <a:spcPct val="100000"/>
              </a:lnSpc>
              <a:spcBef>
                <a:spcPts val="0"/>
              </a:spcBef>
              <a:spcAft>
                <a:spcPts val="1800"/>
              </a:spcAft>
            </a:pP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With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this in </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mind (</a:t>
            </a:r>
            <a:r>
              <a:rPr lang="en-US" sz="2800" dirty="0" smtClean="0">
                <a:solidFill>
                  <a:srgbClr val="00B050"/>
                </a:solidFill>
                <a:latin typeface="Calibri" panose="020F0502020204030204" pitchFamily="34" charset="0"/>
                <a:ea typeface="Calibri" panose="020F0502020204030204" pitchFamily="34" charset="0"/>
                <a:cs typeface="Arial" panose="020B0604020202020204" pitchFamily="34" charset="0"/>
              </a:rPr>
              <a:t>Matt 27:57</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 </a:t>
            </a:r>
            <a:r>
              <a:rPr lang="en-US" sz="2800" dirty="0" err="1" smtClean="0">
                <a:solidFill>
                  <a:srgbClr val="0D0D0D"/>
                </a:solidFill>
                <a:latin typeface="Calibri" panose="020F0502020204030204" pitchFamily="34" charset="0"/>
                <a:ea typeface="Calibri" panose="020F0502020204030204" pitchFamily="34" charset="0"/>
                <a:cs typeface="Arial" panose="020B0604020202020204" pitchFamily="34" charset="0"/>
              </a:rPr>
              <a:t>Yoseph</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went to Pilate when the </a:t>
            </a:r>
            <a:r>
              <a:rPr lang="en-US" sz="2800" b="1" u="sng" dirty="0">
                <a:solidFill>
                  <a:srgbClr val="0D0D0D"/>
                </a:solidFill>
                <a:latin typeface="Calibri" panose="020F0502020204030204" pitchFamily="34" charset="0"/>
                <a:ea typeface="Calibri" panose="020F0502020204030204" pitchFamily="34" charset="0"/>
                <a:cs typeface="Arial" panose="020B0604020202020204" pitchFamily="34" charset="0"/>
              </a:rPr>
              <a:t>earl</a:t>
            </a:r>
            <a:r>
              <a:rPr lang="en-US" sz="2800" b="1" dirty="0">
                <a:solidFill>
                  <a:srgbClr val="0D0D0D"/>
                </a:solidFill>
                <a:latin typeface="Calibri" panose="020F0502020204030204" pitchFamily="34" charset="0"/>
                <a:ea typeface="Calibri" panose="020F0502020204030204" pitchFamily="34" charset="0"/>
                <a:cs typeface="Arial" panose="020B0604020202020204" pitchFamily="34" charset="0"/>
              </a:rPr>
              <a:t>y</a:t>
            </a:r>
            <a:r>
              <a:rPr lang="en-US" sz="2800" b="1" u="sng" dirty="0">
                <a:solidFill>
                  <a:srgbClr val="0D0D0D"/>
                </a:solidFill>
                <a:latin typeface="Calibri" panose="020F0502020204030204" pitchFamily="34" charset="0"/>
                <a:ea typeface="Calibri" panose="020F0502020204030204" pitchFamily="34" charset="0"/>
                <a:cs typeface="Arial" panose="020B0604020202020204" pitchFamily="34" charset="0"/>
              </a:rPr>
              <a:t> evenin</a:t>
            </a:r>
            <a:r>
              <a:rPr lang="en-US" sz="2800" b="1" dirty="0">
                <a:solidFill>
                  <a:srgbClr val="0D0D0D"/>
                </a:solidFill>
                <a:latin typeface="Calibri" panose="020F0502020204030204" pitchFamily="34" charset="0"/>
                <a:ea typeface="Calibri" panose="020F0502020204030204" pitchFamily="34" charset="0"/>
                <a:cs typeface="Arial" panose="020B0604020202020204" pitchFamily="34" charset="0"/>
              </a:rPr>
              <a:t>g</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 </a:t>
            </a:r>
            <a:r>
              <a:rPr lang="en-US" sz="2800" b="1" i="1" dirty="0">
                <a:ln>
                  <a:solidFill>
                    <a:srgbClr val="0000CC"/>
                  </a:solidFill>
                </a:ln>
                <a:solidFill>
                  <a:srgbClr val="CC99FF"/>
                </a:solidFill>
                <a:latin typeface="Comic Sans MS" panose="030F0702030302020204" pitchFamily="66" charset="0"/>
                <a:ea typeface="Calibri" panose="020F0502020204030204" pitchFamily="34" charset="0"/>
                <a:cs typeface="Arial" panose="020B0604020202020204" pitchFamily="34" charset="0"/>
              </a:rPr>
              <a:t>mixing of light and darkness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had arrived.  </a:t>
            </a:r>
            <a:endParaRPr lang="en-US" sz="2800" dirty="0">
              <a:latin typeface="Calibri" panose="020F0502020204030204" pitchFamily="34" charset="0"/>
              <a:ea typeface="Calibri" panose="020F0502020204030204" pitchFamily="34" charset="0"/>
              <a:cs typeface="Arial" panose="020B0604020202020204" pitchFamily="34" charset="0"/>
            </a:endParaRPr>
          </a:p>
          <a:p>
            <a:pPr>
              <a:lnSpc>
                <a:spcPct val="100000"/>
              </a:lnSpc>
              <a:spcBef>
                <a:spcPts val="0"/>
              </a:spcBef>
              <a:spcAft>
                <a:spcPts val="1800"/>
              </a:spcAft>
            </a:pPr>
            <a:r>
              <a:rPr lang="en-US" sz="2800" dirty="0" err="1">
                <a:solidFill>
                  <a:srgbClr val="0D0D0D"/>
                </a:solidFill>
                <a:latin typeface="Calibri" panose="020F0502020204030204" pitchFamily="34" charset="0"/>
                <a:ea typeface="Calibri" panose="020F0502020204030204" pitchFamily="34" charset="0"/>
                <a:cs typeface="Arial" panose="020B0604020202020204" pitchFamily="34" charset="0"/>
              </a:rPr>
              <a:t>Yoseph</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 asked for the </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Body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of </a:t>
            </a:r>
            <a:r>
              <a:rPr lang="en-US" sz="2800" b="1" dirty="0" smtClean="0">
                <a:solidFill>
                  <a:srgbClr val="0000CC"/>
                </a:solidFill>
                <a:latin typeface="Calibri" panose="020F0502020204030204" pitchFamily="34" charset="0"/>
                <a:ea typeface="Calibri" panose="020F0502020204030204" pitchFamily="34" charset="0"/>
                <a:cs typeface="Arial" panose="020B0604020202020204" pitchFamily="34" charset="0"/>
              </a:rPr>
              <a:t>Yahusha</a:t>
            </a:r>
            <a:r>
              <a:rPr lang="en-US" sz="2800" dirty="0" smtClean="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at </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evening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time according to the words written in the Hebrew and </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Greek.  The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direct sunlight had vanished and the mixing of light with darkness had begun.  T</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he </a:t>
            </a: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task of preparing the </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Body by </a:t>
            </a:r>
            <a:r>
              <a:rPr lang="en-US" sz="2800" i="1" u="sng" dirty="0" smtClean="0">
                <a:solidFill>
                  <a:srgbClr val="0D0D0D"/>
                </a:solidFill>
                <a:latin typeface="Comic Sans MS" panose="030F0702030302020204" pitchFamily="66" charset="0"/>
                <a:ea typeface="Calibri" panose="020F0502020204030204" pitchFamily="34" charset="0"/>
                <a:cs typeface="Arial" panose="020B0604020202020204" pitchFamily="34" charset="0"/>
              </a:rPr>
              <a:t>necessit</a:t>
            </a:r>
            <a:r>
              <a:rPr lang="en-US" sz="2800" i="1" dirty="0" smtClean="0">
                <a:solidFill>
                  <a:srgbClr val="0D0D0D"/>
                </a:solidFill>
                <a:latin typeface="Comic Sans MS" panose="030F0702030302020204" pitchFamily="66" charset="0"/>
                <a:ea typeface="Calibri" panose="020F0502020204030204" pitchFamily="34" charset="0"/>
                <a:cs typeface="Arial" panose="020B0604020202020204" pitchFamily="34" charset="0"/>
              </a:rPr>
              <a:t>y</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 continued </a:t>
            </a:r>
            <a:r>
              <a:rPr lang="en-US" sz="2800" b="1" u="sng" dirty="0" smtClean="0">
                <a:solidFill>
                  <a:srgbClr val="0D0D0D"/>
                </a:solidFill>
                <a:latin typeface="Calibri" panose="020F0502020204030204" pitchFamily="34" charset="0"/>
                <a:ea typeface="Calibri" panose="020F0502020204030204" pitchFamily="34" charset="0"/>
                <a:cs typeface="Arial" panose="020B0604020202020204" pitchFamily="34" charset="0"/>
              </a:rPr>
              <a:t>throu</a:t>
            </a:r>
            <a:r>
              <a:rPr lang="en-US" sz="2800" b="1" dirty="0" smtClean="0">
                <a:solidFill>
                  <a:srgbClr val="0D0D0D"/>
                </a:solidFill>
                <a:latin typeface="Calibri" panose="020F0502020204030204" pitchFamily="34" charset="0"/>
                <a:ea typeface="Calibri" panose="020F0502020204030204" pitchFamily="34" charset="0"/>
                <a:cs typeface="Arial" panose="020B0604020202020204" pitchFamily="34" charset="0"/>
              </a:rPr>
              <a:t>g</a:t>
            </a:r>
            <a:r>
              <a:rPr lang="en-US" sz="2800" b="1" u="sng" dirty="0" smtClean="0">
                <a:solidFill>
                  <a:srgbClr val="0D0D0D"/>
                </a:solidFill>
                <a:latin typeface="Calibri" panose="020F0502020204030204" pitchFamily="34" charset="0"/>
                <a:ea typeface="Calibri" panose="020F0502020204030204" pitchFamily="34" charset="0"/>
                <a:cs typeface="Arial" panose="020B0604020202020204" pitchFamily="34" charset="0"/>
              </a:rPr>
              <a:t>hout the Ni</a:t>
            </a:r>
            <a:r>
              <a:rPr lang="en-US" sz="2800" b="1" dirty="0" smtClean="0">
                <a:solidFill>
                  <a:srgbClr val="0D0D0D"/>
                </a:solidFill>
                <a:latin typeface="Calibri" panose="020F0502020204030204" pitchFamily="34" charset="0"/>
                <a:ea typeface="Calibri" panose="020F0502020204030204" pitchFamily="34" charset="0"/>
                <a:cs typeface="Arial" panose="020B0604020202020204" pitchFamily="34" charset="0"/>
              </a:rPr>
              <a:t>g</a:t>
            </a:r>
            <a:r>
              <a:rPr lang="en-US" sz="2800" b="1" u="sng" dirty="0" smtClean="0">
                <a:solidFill>
                  <a:srgbClr val="0D0D0D"/>
                </a:solidFill>
                <a:latin typeface="Calibri" panose="020F0502020204030204" pitchFamily="34" charset="0"/>
                <a:ea typeface="Calibri" panose="020F0502020204030204" pitchFamily="34" charset="0"/>
                <a:cs typeface="Arial" panose="020B0604020202020204" pitchFamily="34" charset="0"/>
              </a:rPr>
              <a:t>ht </a:t>
            </a:r>
            <a:r>
              <a:rPr lang="en-US" sz="2800" b="1" u="sng" dirty="0">
                <a:solidFill>
                  <a:srgbClr val="0D0D0D"/>
                </a:solidFill>
                <a:latin typeface="Calibri" panose="020F0502020204030204" pitchFamily="34" charset="0"/>
                <a:ea typeface="Calibri" panose="020F0502020204030204" pitchFamily="34" charset="0"/>
                <a:cs typeface="Arial" panose="020B0604020202020204" pitchFamily="34" charset="0"/>
              </a:rPr>
              <a:t>S</a:t>
            </a:r>
            <a:r>
              <a:rPr lang="en-US" sz="2800" b="1" u="sng" dirty="0" smtClean="0">
                <a:solidFill>
                  <a:srgbClr val="0D0D0D"/>
                </a:solidFill>
                <a:latin typeface="Calibri" panose="020F0502020204030204" pitchFamily="34" charset="0"/>
                <a:ea typeface="Calibri" panose="020F0502020204030204" pitchFamily="34" charset="0"/>
                <a:cs typeface="Arial" panose="020B0604020202020204" pitchFamily="34" charset="0"/>
              </a:rPr>
              <a:t>eason of Abib 14</a:t>
            </a:r>
            <a:r>
              <a:rPr lang="en-US" sz="2800" b="1" dirty="0" smtClean="0">
                <a:solidFill>
                  <a:srgbClr val="0D0D0D"/>
                </a:solidFill>
                <a:latin typeface="Calibri" panose="020F0502020204030204" pitchFamily="34" charset="0"/>
                <a:ea typeface="Calibri" panose="020F0502020204030204" pitchFamily="34" charset="0"/>
                <a:cs typeface="Arial" panose="020B0604020202020204" pitchFamily="34" charset="0"/>
              </a:rPr>
              <a:t>. </a:t>
            </a:r>
          </a:p>
          <a:p>
            <a:pPr>
              <a:spcBef>
                <a:spcPts val="0"/>
              </a:spcBef>
              <a:spcAft>
                <a:spcPts val="1800"/>
              </a:spcAft>
            </a:pP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We will first look at the definition of the Greek word</a:t>
            </a:r>
            <a:r>
              <a:rPr lang="en-US" sz="2800" dirty="0" smtClean="0">
                <a:solidFill>
                  <a:schemeClr val="bg2">
                    <a:lumMod val="50000"/>
                  </a:schemeClr>
                </a:solidFill>
              </a:rPr>
              <a:t> </a:t>
            </a:r>
            <a:r>
              <a:rPr lang="en-US" sz="2400" b="1" dirty="0" smtClean="0">
                <a:solidFill>
                  <a:srgbClr val="00B050"/>
                </a:solidFill>
                <a:ea typeface="Times New Roman"/>
                <a:cs typeface="Times New Roman"/>
              </a:rPr>
              <a:t>opsios</a:t>
            </a:r>
            <a:r>
              <a:rPr lang="en-US" sz="2400" b="1" baseline="30000" dirty="0" smtClean="0">
                <a:solidFill>
                  <a:srgbClr val="31859C"/>
                </a:solidFill>
                <a:ea typeface="Times New Roman"/>
                <a:cs typeface="Times New Roman"/>
              </a:rPr>
              <a:t>G3798</a:t>
            </a:r>
            <a:r>
              <a:rPr lang="en-US" sz="1200" b="1" dirty="0" smtClean="0">
                <a:solidFill>
                  <a:schemeClr val="bg1"/>
                </a:solidFill>
                <a:latin typeface="Comic Sans MS"/>
                <a:ea typeface="Times New Roman"/>
                <a:cs typeface="Times New Roman"/>
              </a:rPr>
              <a:t>, </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then we will look at Mark’s recordings of this same event.</a:t>
            </a:r>
          </a:p>
          <a:p>
            <a:pPr>
              <a:spcBef>
                <a:spcPts val="0"/>
              </a:spcBef>
            </a:pP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Will Mark place the acquisition of </a:t>
            </a:r>
            <a:r>
              <a:rPr lang="en-US" sz="2800" b="1" dirty="0" smtClean="0">
                <a:solidFill>
                  <a:srgbClr val="0000CC"/>
                </a:solidFill>
                <a:latin typeface="Calibri" panose="020F0502020204030204" pitchFamily="34" charset="0"/>
                <a:ea typeface="Calibri" panose="020F0502020204030204" pitchFamily="34" charset="0"/>
                <a:cs typeface="Arial" panose="020B0604020202020204" pitchFamily="34" charset="0"/>
              </a:rPr>
              <a:t>Yahusha’s</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 lifeless Body </a:t>
            </a:r>
            <a:r>
              <a:rPr lang="en-US" sz="2800" b="1" i="1" dirty="0" smtClean="0">
                <a:solidFill>
                  <a:srgbClr val="0D0D0D"/>
                </a:solidFill>
                <a:latin typeface="Calibri" panose="020F0502020204030204" pitchFamily="34" charset="0"/>
                <a:ea typeface="Calibri" panose="020F0502020204030204" pitchFamily="34" charset="0"/>
                <a:cs typeface="Arial" panose="020B0604020202020204" pitchFamily="34" charset="0"/>
              </a:rPr>
              <a:t>before the sunset</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 allowing for a </a:t>
            </a:r>
            <a:r>
              <a:rPr lang="en-US" sz="2800" u="sng" dirty="0" smtClean="0">
                <a:solidFill>
                  <a:srgbClr val="FF00FF"/>
                </a:solidFill>
                <a:latin typeface="Calibri" panose="020F0502020204030204" pitchFamily="34" charset="0"/>
                <a:ea typeface="Calibri" panose="020F0502020204030204" pitchFamily="34" charset="0"/>
                <a:cs typeface="Arial" panose="020B0604020202020204" pitchFamily="34" charset="0"/>
              </a:rPr>
              <a:t>li</a:t>
            </a:r>
            <a:r>
              <a:rPr lang="en-US" sz="2800" dirty="0" smtClean="0">
                <a:solidFill>
                  <a:srgbClr val="FF00FF"/>
                </a:solidFill>
                <a:latin typeface="Calibri" panose="020F0502020204030204" pitchFamily="34" charset="0"/>
                <a:ea typeface="Calibri" panose="020F0502020204030204" pitchFamily="34" charset="0"/>
                <a:cs typeface="Arial" panose="020B0604020202020204" pitchFamily="34" charset="0"/>
              </a:rPr>
              <a:t>g</a:t>
            </a:r>
            <a:r>
              <a:rPr lang="en-US" sz="2800" u="sng" dirty="0" smtClean="0">
                <a:solidFill>
                  <a:srgbClr val="FF00FF"/>
                </a:solidFill>
                <a:latin typeface="Calibri" panose="020F0502020204030204" pitchFamily="34" charset="0"/>
                <a:ea typeface="Calibri" panose="020F0502020204030204" pitchFamily="34" charset="0"/>
                <a:cs typeface="Arial" panose="020B0604020202020204" pitchFamily="34" charset="0"/>
              </a:rPr>
              <a:t>htenin</a:t>
            </a:r>
            <a:r>
              <a:rPr lang="en-US" sz="2800" dirty="0" smtClean="0">
                <a:solidFill>
                  <a:srgbClr val="FF00FF"/>
                </a:solidFill>
                <a:latin typeface="Calibri" panose="020F0502020204030204" pitchFamily="34" charset="0"/>
                <a:ea typeface="Calibri" panose="020F0502020204030204" pitchFamily="34" charset="0"/>
                <a:cs typeface="Arial" panose="020B0604020202020204" pitchFamily="34" charset="0"/>
              </a:rPr>
              <a:t>g q</a:t>
            </a:r>
            <a:r>
              <a:rPr lang="en-US" sz="2800" u="sng" dirty="0" smtClean="0">
                <a:solidFill>
                  <a:srgbClr val="FF00FF"/>
                </a:solidFill>
                <a:latin typeface="Calibri" panose="020F0502020204030204" pitchFamily="34" charset="0"/>
                <a:ea typeface="Calibri" panose="020F0502020204030204" pitchFamily="34" charset="0"/>
                <a:cs typeface="Arial" panose="020B0604020202020204" pitchFamily="34" charset="0"/>
              </a:rPr>
              <a:t>uick</a:t>
            </a:r>
            <a:r>
              <a:rPr lang="en-US" sz="2800" dirty="0" smtClean="0">
                <a:solidFill>
                  <a:srgbClr val="FF00FF"/>
                </a:solidFill>
                <a:latin typeface="Calibri" panose="020F0502020204030204" pitchFamily="34" charset="0"/>
                <a:ea typeface="Calibri" panose="020F0502020204030204" pitchFamily="34" charset="0"/>
                <a:cs typeface="Arial" panose="020B0604020202020204" pitchFamily="34" charset="0"/>
              </a:rPr>
              <a:t> </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p</a:t>
            </a:r>
            <a:r>
              <a:rPr lang="en-US" sz="2800" u="sng" dirty="0" smtClean="0">
                <a:solidFill>
                  <a:srgbClr val="0D0D0D"/>
                </a:solidFill>
                <a:latin typeface="Calibri" panose="020F0502020204030204" pitchFamily="34" charset="0"/>
                <a:ea typeface="Calibri" panose="020F0502020204030204" pitchFamily="34" charset="0"/>
                <a:cs typeface="Arial" panose="020B0604020202020204" pitchFamily="34" charset="0"/>
              </a:rPr>
              <a:t>re-sunset burial</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 as Sunset Theory insists upon? </a:t>
            </a:r>
          </a:p>
          <a:p>
            <a:pPr>
              <a:spcBef>
                <a:spcPts val="0"/>
              </a:spcBef>
            </a:pPr>
            <a: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t/>
            </a:r>
            <a:br>
              <a:rPr lang="en-US" sz="2800" dirty="0">
                <a:solidFill>
                  <a:srgbClr val="0D0D0D"/>
                </a:solidFill>
                <a:latin typeface="Calibri" panose="020F0502020204030204" pitchFamily="34" charset="0"/>
                <a:ea typeface="Calibri" panose="020F0502020204030204" pitchFamily="34" charset="0"/>
                <a:cs typeface="Arial" panose="020B0604020202020204" pitchFamily="34" charset="0"/>
              </a:rPr>
            </a:b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Let’s first examine the “Rule of 1</a:t>
            </a:r>
            <a:r>
              <a:rPr lang="en-US" sz="2800" baseline="30000" dirty="0" smtClean="0">
                <a:solidFill>
                  <a:srgbClr val="0D0D0D"/>
                </a:solidFill>
                <a:latin typeface="Calibri" panose="020F0502020204030204" pitchFamily="34" charset="0"/>
                <a:ea typeface="Calibri" panose="020F0502020204030204" pitchFamily="34" charset="0"/>
                <a:cs typeface="Arial" panose="020B0604020202020204" pitchFamily="34" charset="0"/>
              </a:rPr>
              <a:t>st</a:t>
            </a:r>
            <a:r>
              <a:rPr lang="en-US" sz="2800" dirty="0" smtClean="0">
                <a:solidFill>
                  <a:srgbClr val="0D0D0D"/>
                </a:solidFill>
                <a:latin typeface="Calibri" panose="020F0502020204030204" pitchFamily="34" charset="0"/>
                <a:ea typeface="Calibri" panose="020F0502020204030204" pitchFamily="34" charset="0"/>
                <a:cs typeface="Arial" panose="020B0604020202020204" pitchFamily="34" charset="0"/>
              </a:rPr>
              <a:t> Mention” for a better understanding of Mark. </a:t>
            </a:r>
          </a:p>
        </p:txBody>
      </p:sp>
      <p:sp>
        <p:nvSpPr>
          <p:cNvPr id="4" name="Slide Number Placeholder 3"/>
          <p:cNvSpPr>
            <a:spLocks noGrp="1"/>
          </p:cNvSpPr>
          <p:nvPr>
            <p:ph type="sldNum" sz="quarter" idx="12"/>
          </p:nvPr>
        </p:nvSpPr>
        <p:spPr>
          <a:xfrm>
            <a:off x="11625942" y="6492875"/>
            <a:ext cx="544285" cy="365125"/>
          </a:xfrm>
        </p:spPr>
        <p:txBody>
          <a:bodyPr/>
          <a:lstStyle/>
          <a:p>
            <a:fld id="{6D22F896-40B5-4ADD-8801-0D06FADFA095}" type="slidenum">
              <a:rPr lang="en-US" sz="1200" b="1" smtClean="0">
                <a:solidFill>
                  <a:schemeClr val="bg1"/>
                </a:solidFill>
              </a:rPr>
              <a:t>16</a:t>
            </a:fld>
            <a:endParaRPr lang="en-US" sz="1200" b="1" dirty="0">
              <a:solidFill>
                <a:schemeClr val="bg1"/>
              </a:solidFill>
            </a:endParaRPr>
          </a:p>
        </p:txBody>
      </p:sp>
    </p:spTree>
    <p:extLst>
      <p:ext uri="{BB962C8B-B14F-4D97-AF65-F5344CB8AC3E}">
        <p14:creationId xmlns:p14="http://schemas.microsoft.com/office/powerpoint/2010/main" val="2580447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29057" y="6389914"/>
            <a:ext cx="2743200" cy="365125"/>
          </a:xfrm>
        </p:spPr>
        <p:txBody>
          <a:bodyPr/>
          <a:lstStyle/>
          <a:p>
            <a:fld id="{6D22F896-40B5-4ADD-8801-0D06FADFA095}" type="slidenum">
              <a:rPr lang="en-US" smtClean="0"/>
              <a:t>17</a:t>
            </a:fld>
            <a:endParaRPr lang="en-US" dirty="0"/>
          </a:p>
        </p:txBody>
      </p:sp>
      <p:sp>
        <p:nvSpPr>
          <p:cNvPr id="3" name="Rectangle 2"/>
          <p:cNvSpPr/>
          <p:nvPr/>
        </p:nvSpPr>
        <p:spPr>
          <a:xfrm>
            <a:off x="6826066" y="195106"/>
            <a:ext cx="3358613"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Question:</a:t>
            </a:r>
            <a:endParaRPr lang="en-US" sz="5400" b="1" dirty="0">
              <a:ln/>
              <a:solidFill>
                <a:schemeClr val="accent3"/>
              </a:solidFill>
            </a:endParaRPr>
          </a:p>
        </p:txBody>
      </p:sp>
      <p:sp>
        <p:nvSpPr>
          <p:cNvPr id="4" name="Rectangle 3"/>
          <p:cNvSpPr/>
          <p:nvPr/>
        </p:nvSpPr>
        <p:spPr>
          <a:xfrm>
            <a:off x="1509486" y="1118436"/>
            <a:ext cx="10454454" cy="923330"/>
          </a:xfrm>
          <a:prstGeom prst="rect">
            <a:avLst/>
          </a:prstGeom>
          <a:noFill/>
        </p:spPr>
        <p:txBody>
          <a:bodyPr wrap="squar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What is the rule of 1</a:t>
            </a:r>
            <a:r>
              <a:rPr lang="en-US" sz="5400" b="1" baseline="30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a:t>
            </a: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mention?</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Rectangle 4"/>
          <p:cNvSpPr/>
          <p:nvPr/>
        </p:nvSpPr>
        <p:spPr>
          <a:xfrm>
            <a:off x="233491" y="1954682"/>
            <a:ext cx="5891537" cy="181588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glow rad="635000">
                    <a:schemeClr val="bg1">
                      <a:lumMod val="75000"/>
                      <a:lumOff val="25000"/>
                    </a:schemeClr>
                  </a:glow>
                  <a:outerShdw blurRad="25400" algn="tl" rotWithShape="0">
                    <a:srgbClr val="000000">
                      <a:alpha val="43000"/>
                    </a:srgbClr>
                  </a:outerShdw>
                </a:effectLst>
              </a:rPr>
              <a:t>The Hebrew record of Matthew defines “even” as  “ereb” [H6153] – the “mixing” after the sun has set.</a:t>
            </a:r>
            <a:endParaRPr lang="en-US" sz="2800" b="1" cap="none" spc="150" dirty="0">
              <a:ln w="11430"/>
              <a:solidFill>
                <a:srgbClr val="F8F8F8"/>
              </a:solidFill>
              <a:effectLst>
                <a:glow rad="635000">
                  <a:schemeClr val="bg1">
                    <a:lumMod val="75000"/>
                    <a:lumOff val="25000"/>
                  </a:schemeClr>
                </a:glow>
                <a:outerShdw blurRad="25400" algn="tl" rotWithShape="0">
                  <a:srgbClr val="000000">
                    <a:alpha val="43000"/>
                  </a:srgbClr>
                </a:outerShdw>
              </a:effectLst>
            </a:endParaRPr>
          </a:p>
        </p:txBody>
      </p:sp>
      <p:sp>
        <p:nvSpPr>
          <p:cNvPr id="6" name="Rectangle 5"/>
          <p:cNvSpPr/>
          <p:nvPr/>
        </p:nvSpPr>
        <p:spPr>
          <a:xfrm>
            <a:off x="6300463" y="1954682"/>
            <a:ext cx="5891537" cy="3108543"/>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There are 15 matches for “</a:t>
            </a:r>
            <a:r>
              <a:rPr lang="en-US" sz="2800" b="1" cap="none" spc="150" dirty="0" err="1" smtClean="0">
                <a:ln w="11430"/>
                <a:solidFill>
                  <a:srgbClr val="F8F8F8"/>
                </a:solidFill>
                <a:effectLst>
                  <a:glow rad="152400">
                    <a:schemeClr val="bg1">
                      <a:lumMod val="75000"/>
                      <a:lumOff val="25000"/>
                    </a:schemeClr>
                  </a:glow>
                  <a:outerShdw blurRad="25400" algn="tl" rotWithShape="0">
                    <a:srgbClr val="000000">
                      <a:alpha val="43000"/>
                    </a:srgbClr>
                  </a:outerShdw>
                </a:effectLst>
              </a:rPr>
              <a:t>opsios</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a:t>
            </a:r>
            <a:r>
              <a:rPr lang="en-US"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[G3798]</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in the gospels.</a:t>
            </a:r>
          </a:p>
          <a:p>
            <a:pPr algn="ctr"/>
            <a:r>
              <a:rPr lang="en-US" sz="2800" b="1"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The first usage in Mark 1:32 defines how “</a:t>
            </a:r>
            <a:r>
              <a:rPr lang="en-US" sz="2800" b="1" spc="150" dirty="0" err="1" smtClean="0">
                <a:ln w="11430"/>
                <a:solidFill>
                  <a:srgbClr val="F8F8F8"/>
                </a:solidFill>
                <a:effectLst>
                  <a:glow rad="152400">
                    <a:schemeClr val="bg1">
                      <a:lumMod val="75000"/>
                      <a:lumOff val="25000"/>
                    </a:schemeClr>
                  </a:glow>
                  <a:outerShdw blurRad="25400" algn="tl" rotWithShape="0">
                    <a:srgbClr val="000000">
                      <a:alpha val="43000"/>
                    </a:srgbClr>
                  </a:outerShdw>
                </a:effectLst>
              </a:rPr>
              <a:t>opsios</a:t>
            </a:r>
            <a:r>
              <a:rPr lang="en-US" sz="2800" b="1"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is to be understood in all the gospels.</a:t>
            </a:r>
          </a:p>
          <a:p>
            <a:pPr algn="ctr"/>
            <a:r>
              <a:rPr lang="en-US" sz="2800" b="1" spc="150" dirty="0" err="1" smtClean="0">
                <a:ln w="11430"/>
                <a:solidFill>
                  <a:srgbClr val="F8F8F8"/>
                </a:solidFill>
                <a:effectLst>
                  <a:glow rad="152400">
                    <a:schemeClr val="bg1">
                      <a:lumMod val="75000"/>
                      <a:lumOff val="25000"/>
                    </a:schemeClr>
                  </a:glow>
                  <a:outerShdw blurRad="25400" algn="tl" rotWithShape="0">
                    <a:srgbClr val="000000">
                      <a:alpha val="43000"/>
                    </a:srgbClr>
                  </a:outerShdw>
                </a:effectLst>
              </a:rPr>
              <a:t>Vs</a:t>
            </a:r>
            <a:r>
              <a:rPr lang="en-US" sz="2800" b="1"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32</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is an example of the</a:t>
            </a:r>
            <a:b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b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“rule of first mention.” </a:t>
            </a:r>
            <a:endParaRPr lang="en-US" sz="2800" b="1" cap="none" spc="150" dirty="0">
              <a:ln w="11430"/>
              <a:solidFill>
                <a:srgbClr val="F8F8F8"/>
              </a:solidFill>
              <a:effectLst>
                <a:glow rad="152400">
                  <a:schemeClr val="bg1">
                    <a:lumMod val="75000"/>
                    <a:lumOff val="25000"/>
                  </a:schemeClr>
                </a:glow>
                <a:outerShdw blurRad="25400" algn="tl" rotWithShape="0">
                  <a:srgbClr val="000000">
                    <a:alpha val="43000"/>
                  </a:srgbClr>
                </a:outerShdw>
              </a:effectLst>
            </a:endParaRPr>
          </a:p>
        </p:txBody>
      </p:sp>
      <p:sp>
        <p:nvSpPr>
          <p:cNvPr id="7" name="Rectangle 6"/>
          <p:cNvSpPr/>
          <p:nvPr/>
        </p:nvSpPr>
        <p:spPr>
          <a:xfrm>
            <a:off x="608561" y="5218391"/>
            <a:ext cx="11283858" cy="1200329"/>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3600" b="1"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rPr>
              <a:t>Note:  only </a:t>
            </a:r>
            <a:r>
              <a:rPr lang="en-US" sz="3600" b="1"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rPr>
              <a:t>L</a:t>
            </a:r>
            <a:r>
              <a:rPr lang="en-US" sz="3600" b="1"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rPr>
              <a:t>uke uses “</a:t>
            </a:r>
            <a:r>
              <a:rPr lang="en-US" sz="3600" b="1" spc="0" dirty="0" err="1"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rPr>
              <a:t>hespera</a:t>
            </a:r>
            <a:r>
              <a:rPr lang="en-US" sz="3600" b="1"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rPr>
              <a:t>” </a:t>
            </a:r>
            <a:r>
              <a:rPr lang="en-US" sz="2800" b="1"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rPr>
              <a:t>[G2073] </a:t>
            </a:r>
            <a:r>
              <a:rPr lang="en-US" sz="3600" b="1"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rPr>
              <a:t>one time.</a:t>
            </a:r>
            <a:br>
              <a:rPr lang="en-US" sz="3600" b="1"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rPr>
            </a:br>
            <a:r>
              <a:rPr lang="en-US" sz="3600" b="1"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rPr>
              <a:t> – 1</a:t>
            </a:r>
            <a:r>
              <a:rPr lang="en-US" sz="3600" b="1" spc="0" baseline="3000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rPr>
              <a:t>st</a:t>
            </a:r>
            <a:r>
              <a:rPr lang="en-US" sz="3600" b="1"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rPr>
              <a:t> def. is ‘evening’ (not afternoon). </a:t>
            </a:r>
            <a:endParaRPr lang="en-US" sz="4400" b="1"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75000"/>
                    <a:lumOff val="25000"/>
                    <a:alpha val="77000"/>
                  </a:schemeClr>
                </a:glow>
                <a:reflection blurRad="12700" stA="28000" endPos="45000" dist="1000" dir="5400000" sy="-100000" algn="bl" rotWithShape="0"/>
              </a:effectLst>
              <a:latin typeface="Comic Sans MS" pitchFamily="66" charset="0"/>
            </a:endParaRPr>
          </a:p>
        </p:txBody>
      </p:sp>
      <p:sp>
        <p:nvSpPr>
          <p:cNvPr id="8" name="Rectangle 7"/>
          <p:cNvSpPr/>
          <p:nvPr/>
        </p:nvSpPr>
        <p:spPr>
          <a:xfrm>
            <a:off x="5671976" y="6868246"/>
            <a:ext cx="6096000" cy="1754326"/>
          </a:xfrm>
          <a:prstGeom prst="rect">
            <a:avLst/>
          </a:prstGeom>
          <a:solidFill>
            <a:schemeClr val="bg2"/>
          </a:solidFill>
        </p:spPr>
        <p:txBody>
          <a:bodyPr>
            <a:spAutoFit/>
          </a:bodyPr>
          <a:lstStyle/>
          <a:p>
            <a:r>
              <a:rPr lang="en-US" b="1" dirty="0"/>
              <a:t>NT:2073</a:t>
            </a:r>
          </a:p>
          <a:p>
            <a:endParaRPr lang="en-US" dirty="0"/>
          </a:p>
          <a:p>
            <a:r>
              <a:rPr lang="en-US" dirty="0" err="1"/>
              <a:t>hespera</a:t>
            </a:r>
            <a:r>
              <a:rPr lang="en-US" dirty="0"/>
              <a:t> (</a:t>
            </a:r>
            <a:r>
              <a:rPr lang="en-US" dirty="0" err="1"/>
              <a:t>hes</a:t>
            </a:r>
            <a:r>
              <a:rPr lang="en-US" dirty="0"/>
              <a:t>-per'-ah); feminine of an adjective </a:t>
            </a:r>
            <a:r>
              <a:rPr lang="en-US" dirty="0" err="1"/>
              <a:t>hesperos</a:t>
            </a:r>
            <a:r>
              <a:rPr lang="en-US" dirty="0"/>
              <a:t> (evening); the eve (NT:5610 being implied):</a:t>
            </a:r>
          </a:p>
          <a:p>
            <a:endParaRPr lang="en-US" dirty="0"/>
          </a:p>
          <a:p>
            <a:r>
              <a:rPr lang="en-US" dirty="0" smtClean="0"/>
              <a:t>KJV </a:t>
            </a:r>
            <a:r>
              <a:rPr lang="en-US" dirty="0"/>
              <a:t>- evening (-tide</a:t>
            </a:r>
            <a:r>
              <a:rPr lang="en-US" dirty="0" smtClean="0"/>
              <a:t>).</a:t>
            </a:r>
            <a:endParaRPr lang="en-US" dirty="0"/>
          </a:p>
        </p:txBody>
      </p:sp>
    </p:spTree>
    <p:extLst>
      <p:ext uri="{BB962C8B-B14F-4D97-AF65-F5344CB8AC3E}">
        <p14:creationId xmlns:p14="http://schemas.microsoft.com/office/powerpoint/2010/main" val="224933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2"/>
          <p:cNvSpPr txBox="1">
            <a:spLocks/>
          </p:cNvSpPr>
          <p:nvPr/>
        </p:nvSpPr>
        <p:spPr>
          <a:xfrm>
            <a:off x="243718" y="163773"/>
            <a:ext cx="11696131" cy="6523629"/>
          </a:xfrm>
          <a:prstGeom prst="rect">
            <a:avLst/>
          </a:prstGeom>
          <a:solidFill>
            <a:schemeClr val="tx1"/>
          </a:solidFill>
          <a:scene3d>
            <a:camera prst="orthographicFront"/>
            <a:lightRig rig="threePt" dir="t"/>
          </a:scene3d>
          <a:sp3d>
            <a:bevelT w="152400" h="50800" prst="softRound"/>
          </a:sp3d>
        </p:spPr>
        <p:txBody>
          <a:bodyPr vert="horz" lIns="91440" tIns="45720" rIns="91440" bIns="4572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2400"/>
              </a:spcAft>
            </a:pPr>
            <a:r>
              <a:rPr lang="en-US" sz="2400" b="1" dirty="0" smtClean="0">
                <a:solidFill>
                  <a:schemeClr val="bg2">
                    <a:lumMod val="50000"/>
                  </a:schemeClr>
                </a:solidFill>
              </a:rPr>
              <a:t>We are now ready for a closer examination of the “</a:t>
            </a:r>
            <a:r>
              <a:rPr lang="en-US" sz="2400" b="1" dirty="0" err="1" smtClean="0">
                <a:solidFill>
                  <a:schemeClr val="bg2">
                    <a:lumMod val="50000"/>
                  </a:schemeClr>
                </a:solidFill>
              </a:rPr>
              <a:t>opsios</a:t>
            </a:r>
            <a:r>
              <a:rPr lang="en-US" sz="2400" b="1" dirty="0" smtClean="0">
                <a:solidFill>
                  <a:schemeClr val="bg2">
                    <a:lumMod val="50000"/>
                  </a:schemeClr>
                </a:solidFill>
              </a:rPr>
              <a:t>” definition!</a:t>
            </a:r>
          </a:p>
          <a:p>
            <a:pPr>
              <a:spcBef>
                <a:spcPts val="0"/>
              </a:spcBef>
              <a:spcAft>
                <a:spcPts val="2400"/>
              </a:spcAft>
            </a:pPr>
            <a:r>
              <a:rPr lang="en-US" sz="2400" dirty="0" smtClean="0">
                <a:solidFill>
                  <a:schemeClr val="bg2">
                    <a:lumMod val="50000"/>
                  </a:schemeClr>
                </a:solidFill>
              </a:rPr>
              <a:t>Here is the Greek word – </a:t>
            </a:r>
            <a:r>
              <a:rPr lang="en-US" sz="2400" b="1" dirty="0" err="1" smtClean="0">
                <a:solidFill>
                  <a:srgbClr val="00B050"/>
                </a:solidFill>
              </a:rPr>
              <a:t>opsios</a:t>
            </a:r>
            <a:r>
              <a:rPr lang="en-US" sz="2400" dirty="0" smtClean="0">
                <a:solidFill>
                  <a:schemeClr val="bg2">
                    <a:lumMod val="50000"/>
                  </a:schemeClr>
                </a:solidFill>
              </a:rPr>
              <a:t> – which has been translated to – </a:t>
            </a:r>
            <a:r>
              <a:rPr lang="en-US" sz="2400" b="1" i="1" dirty="0" smtClean="0">
                <a:solidFill>
                  <a:schemeClr val="bg2">
                    <a:lumMod val="50000"/>
                  </a:schemeClr>
                </a:solidFill>
              </a:rPr>
              <a:t>even</a:t>
            </a:r>
            <a:r>
              <a:rPr lang="en-US" sz="2400" dirty="0" smtClean="0">
                <a:solidFill>
                  <a:schemeClr val="bg2">
                    <a:lumMod val="50000"/>
                  </a:schemeClr>
                </a:solidFill>
              </a:rPr>
              <a:t> and </a:t>
            </a:r>
            <a:r>
              <a:rPr lang="en-US" sz="2400" b="1" i="1" dirty="0" smtClean="0">
                <a:solidFill>
                  <a:schemeClr val="bg2">
                    <a:lumMod val="50000"/>
                  </a:schemeClr>
                </a:solidFill>
              </a:rPr>
              <a:t>evening.</a:t>
            </a:r>
            <a:r>
              <a:rPr lang="en-US" sz="2400" dirty="0" smtClean="0">
                <a:solidFill>
                  <a:schemeClr val="bg2">
                    <a:lumMod val="50000"/>
                  </a:schemeClr>
                </a:solidFill>
              </a:rPr>
              <a:t> </a:t>
            </a:r>
          </a:p>
          <a:p>
            <a:pPr>
              <a:spcBef>
                <a:spcPts val="0"/>
              </a:spcBef>
              <a:spcAft>
                <a:spcPts val="2400"/>
              </a:spcAft>
            </a:pPr>
            <a:r>
              <a:rPr lang="en-US" sz="2400" dirty="0" smtClean="0">
                <a:solidFill>
                  <a:schemeClr val="bg2">
                    <a:lumMod val="50000"/>
                  </a:schemeClr>
                </a:solidFill>
              </a:rPr>
              <a:t>“Even" and "evening" in Greek is:  </a:t>
            </a:r>
            <a:r>
              <a:rPr lang="en-US" sz="2400" b="1" dirty="0">
                <a:solidFill>
                  <a:schemeClr val="bg2">
                    <a:lumMod val="50000"/>
                  </a:schemeClr>
                </a:solidFill>
              </a:rPr>
              <a:t>G</a:t>
            </a:r>
            <a:r>
              <a:rPr lang="en-US" sz="2400" b="1" dirty="0" smtClean="0">
                <a:solidFill>
                  <a:schemeClr val="bg2">
                    <a:lumMod val="50000"/>
                  </a:schemeClr>
                </a:solidFill>
              </a:rPr>
              <a:t>3798</a:t>
            </a:r>
            <a:r>
              <a:rPr lang="en-US" sz="2400" dirty="0" smtClean="0">
                <a:solidFill>
                  <a:schemeClr val="bg2">
                    <a:lumMod val="50000"/>
                  </a:schemeClr>
                </a:solidFill>
              </a:rPr>
              <a:t>  </a:t>
            </a:r>
            <a:r>
              <a:rPr lang="en-US" sz="2400" b="1" dirty="0" err="1" smtClean="0">
                <a:solidFill>
                  <a:srgbClr val="00B050"/>
                </a:solidFill>
              </a:rPr>
              <a:t>opsios</a:t>
            </a:r>
            <a:r>
              <a:rPr lang="en-US" sz="2400" dirty="0" smtClean="0">
                <a:solidFill>
                  <a:schemeClr val="bg2">
                    <a:lumMod val="50000"/>
                  </a:schemeClr>
                </a:solidFill>
              </a:rPr>
              <a:t> (op'-see-</a:t>
            </a:r>
            <a:r>
              <a:rPr lang="en-US" sz="2400" dirty="0" err="1" smtClean="0">
                <a:solidFill>
                  <a:schemeClr val="bg2">
                    <a:lumMod val="50000"/>
                  </a:schemeClr>
                </a:solidFill>
              </a:rPr>
              <a:t>os</a:t>
            </a:r>
            <a:r>
              <a:rPr lang="en-US" sz="2400" dirty="0" smtClean="0">
                <a:solidFill>
                  <a:schemeClr val="bg2">
                    <a:lumMod val="50000"/>
                  </a:schemeClr>
                </a:solidFill>
              </a:rPr>
              <a:t>) </a:t>
            </a:r>
            <a:r>
              <a:rPr lang="en-US" sz="2400" dirty="0">
                <a:solidFill>
                  <a:schemeClr val="bg2">
                    <a:lumMod val="50000"/>
                  </a:schemeClr>
                </a:solidFill>
              </a:rPr>
              <a:t>F</a:t>
            </a:r>
            <a:r>
              <a:rPr lang="en-US" sz="2400" dirty="0" smtClean="0">
                <a:solidFill>
                  <a:schemeClr val="bg2">
                    <a:lumMod val="50000"/>
                  </a:schemeClr>
                </a:solidFill>
              </a:rPr>
              <a:t>rom G3796; late; feminine (as noun) </a:t>
            </a:r>
            <a:r>
              <a:rPr lang="en-US" sz="2400" i="1" dirty="0" smtClean="0">
                <a:solidFill>
                  <a:schemeClr val="bg2">
                    <a:lumMod val="50000"/>
                  </a:schemeClr>
                </a:solidFill>
              </a:rPr>
              <a:t>afternoon </a:t>
            </a:r>
            <a:r>
              <a:rPr lang="en-US" sz="2400" b="1" i="1" dirty="0" smtClean="0">
                <a:solidFill>
                  <a:srgbClr val="FF00FF"/>
                </a:solidFill>
              </a:rPr>
              <a:t>[?]</a:t>
            </a:r>
            <a:r>
              <a:rPr lang="en-US" sz="2400" dirty="0" smtClean="0">
                <a:solidFill>
                  <a:schemeClr val="bg2">
                    <a:lumMod val="50000"/>
                  </a:schemeClr>
                </a:solidFill>
              </a:rPr>
              <a:t> (early eve) </a:t>
            </a:r>
            <a:r>
              <a:rPr lang="en-US" sz="2400" b="1" u="sng" dirty="0" smtClean="0">
                <a:ln>
                  <a:solidFill>
                    <a:srgbClr val="0000CC"/>
                  </a:solidFill>
                </a:ln>
                <a:solidFill>
                  <a:srgbClr val="CC99FF"/>
                </a:solidFill>
              </a:rPr>
              <a:t>or </a:t>
            </a:r>
            <a:r>
              <a:rPr lang="en-US" sz="2400" b="1" i="1" u="sng" dirty="0" smtClean="0">
                <a:ln>
                  <a:solidFill>
                    <a:srgbClr val="0000CC"/>
                  </a:solidFill>
                </a:ln>
                <a:solidFill>
                  <a:srgbClr val="CC99FF"/>
                </a:solidFill>
              </a:rPr>
              <a:t>ni</a:t>
            </a:r>
            <a:r>
              <a:rPr lang="en-US" sz="2400" b="1" i="1" dirty="0" smtClean="0">
                <a:ln>
                  <a:solidFill>
                    <a:srgbClr val="0000CC"/>
                  </a:solidFill>
                </a:ln>
                <a:solidFill>
                  <a:srgbClr val="CC99FF"/>
                </a:solidFill>
              </a:rPr>
              <a:t>g</a:t>
            </a:r>
            <a:r>
              <a:rPr lang="en-US" sz="2400" b="1" i="1" u="sng" dirty="0" smtClean="0">
                <a:ln>
                  <a:solidFill>
                    <a:srgbClr val="0000CC"/>
                  </a:solidFill>
                </a:ln>
                <a:solidFill>
                  <a:srgbClr val="CC99FF"/>
                </a:solidFill>
              </a:rPr>
              <a:t>htfall</a:t>
            </a:r>
            <a:r>
              <a:rPr lang="en-US" sz="2400" b="1" dirty="0" smtClean="0">
                <a:ln>
                  <a:solidFill>
                    <a:srgbClr val="0000CC"/>
                  </a:solidFill>
                </a:ln>
                <a:solidFill>
                  <a:srgbClr val="CC99FF"/>
                </a:solidFill>
              </a:rPr>
              <a:t> </a:t>
            </a:r>
            <a:r>
              <a:rPr lang="en-US" sz="2400" dirty="0" smtClean="0">
                <a:solidFill>
                  <a:schemeClr val="bg2">
                    <a:lumMod val="50000"/>
                  </a:schemeClr>
                </a:solidFill>
              </a:rPr>
              <a:t>(later eve):</a:t>
            </a:r>
            <a:r>
              <a:rPr lang="en-US" sz="2400" dirty="0">
                <a:solidFill>
                  <a:schemeClr val="bg2">
                    <a:lumMod val="50000"/>
                  </a:schemeClr>
                </a:solidFill>
              </a:rPr>
              <a:t> </a:t>
            </a:r>
            <a:r>
              <a:rPr lang="en-US" sz="2400" dirty="0" smtClean="0">
                <a:solidFill>
                  <a:schemeClr val="bg2">
                    <a:lumMod val="50000"/>
                  </a:schemeClr>
                </a:solidFill>
              </a:rPr>
              <a:t>- even (-</a:t>
            </a:r>
            <a:r>
              <a:rPr lang="en-US" sz="2400" dirty="0" err="1" smtClean="0">
                <a:solidFill>
                  <a:schemeClr val="bg2">
                    <a:lumMod val="50000"/>
                  </a:schemeClr>
                </a:solidFill>
              </a:rPr>
              <a:t>ing</a:t>
            </a:r>
            <a:r>
              <a:rPr lang="en-US" sz="2400" dirty="0" smtClean="0">
                <a:solidFill>
                  <a:schemeClr val="bg2">
                    <a:lumMod val="50000"/>
                  </a:schemeClr>
                </a:solidFill>
              </a:rPr>
              <a:t>, </a:t>
            </a:r>
            <a:br>
              <a:rPr lang="en-US" sz="2400" dirty="0" smtClean="0">
                <a:solidFill>
                  <a:schemeClr val="bg2">
                    <a:lumMod val="50000"/>
                  </a:schemeClr>
                </a:solidFill>
              </a:rPr>
            </a:br>
            <a:r>
              <a:rPr lang="en-US" sz="2400" dirty="0" smtClean="0">
                <a:solidFill>
                  <a:schemeClr val="bg2">
                    <a:lumMod val="50000"/>
                  </a:schemeClr>
                </a:solidFill>
              </a:rPr>
              <a:t>[-tide]).  </a:t>
            </a:r>
            <a:r>
              <a:rPr lang="en-US" sz="2400" i="1" dirty="0" smtClean="0">
                <a:solidFill>
                  <a:schemeClr val="bg2">
                    <a:lumMod val="50000"/>
                  </a:schemeClr>
                </a:solidFill>
              </a:rPr>
              <a:t>[emphasis supplied]</a:t>
            </a:r>
            <a:r>
              <a:rPr lang="en-US" sz="2400" dirty="0">
                <a:solidFill>
                  <a:schemeClr val="bg2">
                    <a:lumMod val="50000"/>
                  </a:schemeClr>
                </a:solidFill>
              </a:rPr>
              <a:t>		</a:t>
            </a:r>
            <a:r>
              <a:rPr lang="en-US" sz="2400" dirty="0" smtClean="0">
                <a:solidFill>
                  <a:schemeClr val="bg2">
                    <a:lumMod val="50000"/>
                  </a:schemeClr>
                </a:solidFill>
              </a:rPr>
              <a:t>				</a:t>
            </a:r>
            <a:r>
              <a:rPr lang="en-US" sz="2400" i="1" dirty="0" smtClean="0">
                <a:solidFill>
                  <a:srgbClr val="008080"/>
                </a:solidFill>
                <a:latin typeface="Georgia" panose="02040502050405020303" pitchFamily="18" charset="0"/>
              </a:rPr>
              <a:t>Strong’s</a:t>
            </a:r>
            <a:endParaRPr lang="en-US" sz="2400" dirty="0" smtClean="0">
              <a:solidFill>
                <a:schemeClr val="bg2">
                  <a:lumMod val="50000"/>
                </a:schemeClr>
              </a:solidFill>
            </a:endParaRPr>
          </a:p>
          <a:p>
            <a:pPr>
              <a:spcBef>
                <a:spcPts val="0"/>
              </a:spcBef>
              <a:spcAft>
                <a:spcPts val="1800"/>
              </a:spcAft>
            </a:pPr>
            <a:r>
              <a:rPr lang="en-US" sz="2400" dirty="0" smtClean="0">
                <a:solidFill>
                  <a:schemeClr val="bg2">
                    <a:lumMod val="50000"/>
                  </a:schemeClr>
                </a:solidFill>
              </a:rPr>
              <a:t>Can you see the argument will inevitably arise that according to the Greek definition, the word </a:t>
            </a:r>
            <a:r>
              <a:rPr lang="en-US" sz="2400" b="1" dirty="0" err="1" smtClean="0">
                <a:solidFill>
                  <a:srgbClr val="00B050"/>
                </a:solidFill>
              </a:rPr>
              <a:t>opsios</a:t>
            </a:r>
            <a:r>
              <a:rPr lang="en-US" sz="2400" dirty="0" smtClean="0">
                <a:solidFill>
                  <a:schemeClr val="bg2">
                    <a:lumMod val="50000"/>
                  </a:schemeClr>
                </a:solidFill>
              </a:rPr>
              <a:t> is shown to mean </a:t>
            </a:r>
            <a:r>
              <a:rPr lang="en-US" sz="2400" b="1" dirty="0" smtClean="0">
                <a:solidFill>
                  <a:schemeClr val="bg2">
                    <a:lumMod val="50000"/>
                  </a:schemeClr>
                </a:solidFill>
              </a:rPr>
              <a:t>afternoon?  </a:t>
            </a:r>
            <a:r>
              <a:rPr lang="en-US" sz="2400" dirty="0" smtClean="0">
                <a:solidFill>
                  <a:schemeClr val="bg2">
                    <a:lumMod val="50000"/>
                  </a:schemeClr>
                </a:solidFill>
              </a:rPr>
              <a:t>Yes indeed it does show this.  We are now seeing a trace of linear Greek mindset received from the contaminated and abominable Pharisee’s teachings that </a:t>
            </a:r>
            <a:r>
              <a:rPr lang="en-US" sz="2400" b="1" dirty="0" smtClean="0">
                <a:solidFill>
                  <a:srgbClr val="3333FF"/>
                </a:solidFill>
              </a:rPr>
              <a:t>Yahusha so strongly witnessed against. </a:t>
            </a:r>
          </a:p>
          <a:p>
            <a:pPr>
              <a:spcBef>
                <a:spcPts val="0"/>
              </a:spcBef>
              <a:spcAft>
                <a:spcPts val="1800"/>
              </a:spcAft>
            </a:pPr>
            <a:r>
              <a:rPr lang="en-US" sz="2400" dirty="0" smtClean="0">
                <a:solidFill>
                  <a:schemeClr val="bg2">
                    <a:lumMod val="50000"/>
                  </a:schemeClr>
                </a:solidFill>
              </a:rPr>
              <a:t>But that is fine!  </a:t>
            </a:r>
            <a:r>
              <a:rPr lang="en-US" sz="2400" b="1" u="sng" dirty="0" smtClean="0">
                <a:solidFill>
                  <a:schemeClr val="bg2">
                    <a:lumMod val="50000"/>
                  </a:schemeClr>
                </a:solidFill>
              </a:rPr>
              <a:t>With </a:t>
            </a:r>
            <a:r>
              <a:rPr lang="en-US" sz="2400" b="1" dirty="0" smtClean="0">
                <a:solidFill>
                  <a:schemeClr val="bg2">
                    <a:lumMod val="50000"/>
                  </a:schemeClr>
                </a:solidFill>
              </a:rPr>
              <a:t>y</a:t>
            </a:r>
            <a:r>
              <a:rPr lang="en-US" sz="2400" b="1" u="sng" dirty="0" smtClean="0">
                <a:solidFill>
                  <a:schemeClr val="bg2">
                    <a:lumMod val="50000"/>
                  </a:schemeClr>
                </a:solidFill>
              </a:rPr>
              <a:t>our close scrutin</a:t>
            </a:r>
            <a:r>
              <a:rPr lang="en-US" sz="2400" b="1" dirty="0" smtClean="0">
                <a:solidFill>
                  <a:schemeClr val="bg2">
                    <a:lumMod val="50000"/>
                  </a:schemeClr>
                </a:solidFill>
              </a:rPr>
              <a:t>y </a:t>
            </a:r>
            <a:r>
              <a:rPr lang="en-US" sz="2400" dirty="0" smtClean="0">
                <a:solidFill>
                  <a:schemeClr val="bg2">
                    <a:lumMod val="50000"/>
                  </a:schemeClr>
                </a:solidFill>
              </a:rPr>
              <a:t>of the upcoming examination in the detailed recordings of Mark, Luke, John and the women, </a:t>
            </a:r>
            <a:r>
              <a:rPr lang="en-US" sz="2400" dirty="0" smtClean="0">
                <a:solidFill>
                  <a:schemeClr val="bg2">
                    <a:lumMod val="50000"/>
                  </a:schemeClr>
                </a:solidFill>
              </a:rPr>
              <a:t>it </a:t>
            </a:r>
            <a:r>
              <a:rPr lang="en-US" sz="2400" dirty="0" smtClean="0">
                <a:solidFill>
                  <a:schemeClr val="bg2">
                    <a:lumMod val="50000"/>
                  </a:schemeClr>
                </a:solidFill>
              </a:rPr>
              <a:t>will become brilliantly apparent that only one meaning is possible.  The </a:t>
            </a:r>
            <a:r>
              <a:rPr lang="en-US" sz="2400" b="1" dirty="0" err="1" smtClean="0">
                <a:ln>
                  <a:solidFill>
                    <a:srgbClr val="0000CC"/>
                  </a:solidFill>
                </a:ln>
                <a:solidFill>
                  <a:srgbClr val="CC99FF"/>
                </a:solidFill>
              </a:rPr>
              <a:t>ereb</a:t>
            </a:r>
            <a:r>
              <a:rPr lang="en-US" sz="2400" dirty="0" smtClean="0">
                <a:solidFill>
                  <a:schemeClr val="bg2">
                    <a:lumMod val="50000"/>
                  </a:schemeClr>
                </a:solidFill>
              </a:rPr>
              <a:t> </a:t>
            </a:r>
            <a:r>
              <a:rPr lang="en-US" sz="2400" b="1" dirty="0" smtClean="0">
                <a:solidFill>
                  <a:srgbClr val="00B050"/>
                </a:solidFill>
              </a:rPr>
              <a:t>evening</a:t>
            </a:r>
            <a:r>
              <a:rPr lang="en-US" sz="2400" dirty="0" smtClean="0">
                <a:solidFill>
                  <a:schemeClr val="bg2">
                    <a:lumMod val="50000"/>
                  </a:schemeClr>
                </a:solidFill>
              </a:rPr>
              <a:t> can only mean -</a:t>
            </a:r>
            <a:r>
              <a:rPr lang="en-US" sz="2400" b="1" dirty="0" smtClean="0">
                <a:solidFill>
                  <a:schemeClr val="bg2">
                    <a:lumMod val="50000"/>
                  </a:schemeClr>
                </a:solidFill>
              </a:rPr>
              <a:t> </a:t>
            </a:r>
            <a:r>
              <a:rPr lang="en-US" sz="2400" b="1" u="sng" dirty="0" smtClean="0">
                <a:solidFill>
                  <a:srgbClr val="FF0000"/>
                </a:solidFill>
              </a:rPr>
              <a:t>after</a:t>
            </a:r>
            <a:r>
              <a:rPr lang="en-US" sz="2400" b="1" dirty="0" smtClean="0">
                <a:solidFill>
                  <a:schemeClr val="bg2">
                    <a:lumMod val="50000"/>
                  </a:schemeClr>
                </a:solidFill>
              </a:rPr>
              <a:t> the sunset.  The very actions and recorded declarations will stand out for all to see.</a:t>
            </a:r>
          </a:p>
          <a:p>
            <a:pPr>
              <a:spcBef>
                <a:spcPts val="0"/>
              </a:spcBef>
              <a:spcAft>
                <a:spcPts val="1800"/>
              </a:spcAft>
            </a:pPr>
            <a:r>
              <a:rPr lang="en-US" sz="2400" dirty="0" smtClean="0">
                <a:solidFill>
                  <a:schemeClr val="bg2">
                    <a:lumMod val="50000"/>
                  </a:schemeClr>
                </a:solidFill>
              </a:rPr>
              <a:t>Please pay </a:t>
            </a:r>
            <a:r>
              <a:rPr lang="en-US" sz="2400" b="1" u="sng" dirty="0" smtClean="0">
                <a:solidFill>
                  <a:srgbClr val="FF0066"/>
                </a:solidFill>
              </a:rPr>
              <a:t>ver</a:t>
            </a:r>
            <a:r>
              <a:rPr lang="en-US" sz="2400" b="1" dirty="0" smtClean="0">
                <a:solidFill>
                  <a:srgbClr val="FF0066"/>
                </a:solidFill>
              </a:rPr>
              <a:t>y</a:t>
            </a:r>
            <a:r>
              <a:rPr lang="en-US" sz="2400" b="1" u="sng" dirty="0" smtClean="0">
                <a:solidFill>
                  <a:srgbClr val="FF0066"/>
                </a:solidFill>
              </a:rPr>
              <a:t> careful attention</a:t>
            </a:r>
            <a:r>
              <a:rPr lang="en-US" sz="2400" b="1" dirty="0" smtClean="0">
                <a:solidFill>
                  <a:srgbClr val="FF0066"/>
                </a:solidFill>
              </a:rPr>
              <a:t> </a:t>
            </a:r>
            <a:r>
              <a:rPr lang="en-US" sz="2400" dirty="0" smtClean="0">
                <a:solidFill>
                  <a:schemeClr val="bg2">
                    <a:lumMod val="50000"/>
                  </a:schemeClr>
                </a:solidFill>
              </a:rPr>
              <a:t>to this matter.  It will expose itself.  </a:t>
            </a:r>
            <a:r>
              <a:rPr lang="en-US" sz="2400" dirty="0" smtClean="0">
                <a:solidFill>
                  <a:schemeClr val="bg2">
                    <a:lumMod val="50000"/>
                  </a:schemeClr>
                </a:solidFill>
                <a:sym typeface="Wingdings" panose="05000000000000000000" pitchFamily="2" charset="2"/>
              </a:rPr>
              <a:t></a:t>
            </a:r>
            <a:endParaRPr lang="en-US" sz="2400" dirty="0" smtClean="0">
              <a:solidFill>
                <a:schemeClr val="bg2">
                  <a:lumMod val="50000"/>
                </a:schemeClr>
              </a:solidFill>
            </a:endParaRPr>
          </a:p>
          <a:p>
            <a:pPr>
              <a:spcBef>
                <a:spcPts val="0"/>
              </a:spcBef>
              <a:spcAft>
                <a:spcPts val="1800"/>
              </a:spcAft>
            </a:pPr>
            <a:r>
              <a:rPr lang="en-US" sz="2400" dirty="0" smtClean="0">
                <a:solidFill>
                  <a:schemeClr val="bg2">
                    <a:lumMod val="50000"/>
                  </a:schemeClr>
                </a:solidFill>
              </a:rPr>
              <a:t>Because we’ve moved from the Hebrew mindset in Matthew, to the Greek writings, does not mean </a:t>
            </a:r>
            <a:r>
              <a:rPr lang="en-US" sz="2400" dirty="0" err="1" smtClean="0">
                <a:solidFill>
                  <a:schemeClr val="bg2">
                    <a:lumMod val="50000"/>
                  </a:schemeClr>
                </a:solidFill>
              </a:rPr>
              <a:t>Yoseph</a:t>
            </a:r>
            <a:r>
              <a:rPr lang="en-US" sz="2400" dirty="0" smtClean="0">
                <a:solidFill>
                  <a:schemeClr val="bg2">
                    <a:lumMod val="50000"/>
                  </a:schemeClr>
                </a:solidFill>
              </a:rPr>
              <a:t> asked for the body of </a:t>
            </a:r>
            <a:r>
              <a:rPr lang="en-US" sz="2400" b="1" dirty="0" smtClean="0">
                <a:solidFill>
                  <a:srgbClr val="0000CC"/>
                </a:solidFill>
              </a:rPr>
              <a:t>Yahusha</a:t>
            </a:r>
            <a:r>
              <a:rPr lang="en-US" sz="2400" dirty="0" smtClean="0">
                <a:solidFill>
                  <a:schemeClr val="bg2">
                    <a:lumMod val="50000"/>
                  </a:schemeClr>
                </a:solidFill>
              </a:rPr>
              <a:t> earlier in the cycle.</a:t>
            </a:r>
          </a:p>
        </p:txBody>
      </p:sp>
      <p:sp>
        <p:nvSpPr>
          <p:cNvPr id="3" name="Slide Number Placeholder 2"/>
          <p:cNvSpPr>
            <a:spLocks noGrp="1"/>
          </p:cNvSpPr>
          <p:nvPr>
            <p:ph type="sldNum" sz="quarter" idx="12"/>
          </p:nvPr>
        </p:nvSpPr>
        <p:spPr>
          <a:xfrm>
            <a:off x="11435509" y="6264006"/>
            <a:ext cx="456282" cy="365125"/>
          </a:xfrm>
        </p:spPr>
        <p:txBody>
          <a:bodyPr/>
          <a:lstStyle/>
          <a:p>
            <a:fld id="{6D22F896-40B5-4ADD-8801-0D06FADFA095}" type="slidenum">
              <a:rPr lang="en-US" sz="1200" b="1" smtClean="0">
                <a:solidFill>
                  <a:schemeClr val="bg1"/>
                </a:solidFill>
              </a:rPr>
              <a:t>18</a:t>
            </a:fld>
            <a:endParaRPr lang="en-US" sz="1200" b="1" dirty="0">
              <a:solidFill>
                <a:schemeClr val="bg1"/>
              </a:solidFill>
            </a:endParaRPr>
          </a:p>
        </p:txBody>
      </p:sp>
    </p:spTree>
    <p:extLst>
      <p:ext uri="{BB962C8B-B14F-4D97-AF65-F5344CB8AC3E}">
        <p14:creationId xmlns:p14="http://schemas.microsoft.com/office/powerpoint/2010/main" val="395046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randombar(horizontal)">
                                      <p:cBhvr>
                                        <p:cTn id="7" dur="500"/>
                                        <p:tgtEl>
                                          <p:spTgt spid="4">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0" dur="500"/>
                                        <p:tgtEl>
                                          <p:spTgt spid="4">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randombar(horizontal)">
                                      <p:cBhvr>
                                        <p:cTn id="1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29057" y="6389914"/>
            <a:ext cx="2743200" cy="365125"/>
          </a:xfrm>
        </p:spPr>
        <p:txBody>
          <a:bodyPr/>
          <a:lstStyle/>
          <a:p>
            <a:fld id="{6D22F896-40B5-4ADD-8801-0D06FADFA095}" type="slidenum">
              <a:rPr lang="en-US" smtClean="0"/>
              <a:t>19</a:t>
            </a:fld>
            <a:endParaRPr lang="en-US" dirty="0"/>
          </a:p>
        </p:txBody>
      </p:sp>
      <p:sp>
        <p:nvSpPr>
          <p:cNvPr id="3" name="Rectangle 2"/>
          <p:cNvSpPr/>
          <p:nvPr/>
        </p:nvSpPr>
        <p:spPr>
          <a:xfrm>
            <a:off x="6785192" y="195106"/>
            <a:ext cx="344036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chemeClr val="accent3"/>
                </a:solidFill>
              </a:rPr>
              <a:t>Mark 1:32</a:t>
            </a:r>
            <a:endParaRPr lang="en-US" sz="5400" b="1" dirty="0">
              <a:ln/>
              <a:solidFill>
                <a:schemeClr val="accent3"/>
              </a:solidFill>
            </a:endParaRPr>
          </a:p>
        </p:txBody>
      </p:sp>
      <p:sp>
        <p:nvSpPr>
          <p:cNvPr id="4" name="Rectangle 3"/>
          <p:cNvSpPr/>
          <p:nvPr/>
        </p:nvSpPr>
        <p:spPr>
          <a:xfrm>
            <a:off x="537028" y="1118436"/>
            <a:ext cx="11426911" cy="830997"/>
          </a:xfrm>
          <a:prstGeom prst="rect">
            <a:avLst/>
          </a:prstGeom>
          <a:noFill/>
        </p:spPr>
        <p:txBody>
          <a:bodyPr wrap="square" lIns="91440" tIns="45720" rIns="91440" bIns="45720">
            <a:spAutoFit/>
          </a:bodyPr>
          <a:lstStyle/>
          <a:p>
            <a:pPr algn="ct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Demonstrates the Rule of 1</a:t>
            </a:r>
            <a:r>
              <a:rPr lang="en-US" sz="4800" b="1" baseline="30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a:t>
            </a:r>
            <a:r>
              <a:rPr lang="en-US" sz="4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Mention</a:t>
            </a: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p>
        </p:txBody>
      </p:sp>
      <p:sp>
        <p:nvSpPr>
          <p:cNvPr id="5" name="Rectangle 4"/>
          <p:cNvSpPr/>
          <p:nvPr/>
        </p:nvSpPr>
        <p:spPr>
          <a:xfrm>
            <a:off x="271860" y="1954682"/>
            <a:ext cx="5490311"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600" b="1" i="1"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[KJV]</a:t>
            </a:r>
            <a:r>
              <a:rPr lang="en-US" sz="1600" b="1"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a:t>
            </a:r>
            <a:r>
              <a:rPr lang="en-US" sz="2400" b="1"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And </a:t>
            </a:r>
            <a:r>
              <a:rPr lang="en-US" sz="2400" b="1" spc="150" dirty="0">
                <a:ln w="11430"/>
                <a:solidFill>
                  <a:srgbClr val="F8F8F8"/>
                </a:solidFill>
                <a:effectLst>
                  <a:glow rad="152400">
                    <a:schemeClr val="bg1">
                      <a:lumMod val="75000"/>
                      <a:lumOff val="25000"/>
                    </a:schemeClr>
                  </a:glow>
                  <a:outerShdw blurRad="25400" algn="tl" rotWithShape="0">
                    <a:srgbClr val="000000">
                      <a:alpha val="43000"/>
                    </a:srgbClr>
                  </a:outerShdw>
                </a:effectLst>
              </a:rPr>
              <a:t>at </a:t>
            </a:r>
            <a:r>
              <a:rPr lang="en-US" sz="2400" b="1" spc="150" dirty="0" smtClean="0">
                <a:ln w="11430"/>
                <a:solidFill>
                  <a:schemeClr val="accent2">
                    <a:lumMod val="75000"/>
                  </a:schemeClr>
                </a:solidFill>
                <a:effectLst>
                  <a:glow rad="152400">
                    <a:schemeClr val="bg1">
                      <a:lumMod val="75000"/>
                      <a:lumOff val="25000"/>
                    </a:schemeClr>
                  </a:glow>
                  <a:outerShdw blurRad="25400" algn="tl" rotWithShape="0">
                    <a:srgbClr val="000000">
                      <a:alpha val="43000"/>
                    </a:srgbClr>
                  </a:outerShdw>
                </a:effectLst>
              </a:rPr>
              <a:t>even,</a:t>
            </a:r>
            <a:r>
              <a:rPr lang="en-US" sz="2400" b="1"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a:t>
            </a:r>
            <a:r>
              <a:rPr lang="en-US" sz="2400" b="1" spc="150" dirty="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when the </a:t>
            </a:r>
            <a:r>
              <a:rPr lang="en-US" sz="2400" b="1"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
            </a:r>
            <a:br>
              <a:rPr lang="en-US" sz="2400" b="1"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br>
            <a:r>
              <a:rPr lang="en-US" sz="2400" b="1" u="sng"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sun</a:t>
            </a:r>
            <a:r>
              <a:rPr lang="en-US" sz="2400" b="1"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 </a:t>
            </a:r>
            <a:r>
              <a:rPr lang="en-US" sz="2400" b="1" u="sng" spc="150" dirty="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did</a:t>
            </a:r>
            <a:r>
              <a:rPr lang="en-US" sz="2400" b="1" spc="150" dirty="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 </a:t>
            </a:r>
            <a:r>
              <a:rPr lang="en-US" sz="2400" b="1" u="sng" spc="150" dirty="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set</a:t>
            </a:r>
            <a:r>
              <a:rPr lang="en-US" sz="2400" b="1" spc="150" dirty="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a:t>
            </a:r>
            <a:r>
              <a:rPr lang="en-US" sz="2400" b="1" spc="150" dirty="0">
                <a:ln w="11430"/>
                <a:solidFill>
                  <a:srgbClr val="F8F8F8"/>
                </a:solidFill>
                <a:effectLst>
                  <a:glow rad="152400">
                    <a:schemeClr val="bg1">
                      <a:lumMod val="75000"/>
                      <a:lumOff val="25000"/>
                    </a:schemeClr>
                  </a:glow>
                  <a:outerShdw blurRad="25400" algn="tl" rotWithShape="0">
                    <a:srgbClr val="000000">
                      <a:alpha val="43000"/>
                    </a:srgbClr>
                  </a:outerShdw>
                </a:effectLst>
              </a:rPr>
              <a:t> they brought unto him all that were </a:t>
            </a:r>
            <a:r>
              <a:rPr lang="en-US" sz="2400" b="1"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diseased …</a:t>
            </a:r>
            <a:endParaRPr lang="en-US" sz="2800" b="1" i="1" spc="150" dirty="0">
              <a:ln w="11430"/>
              <a:solidFill>
                <a:srgbClr val="F8F8F8"/>
              </a:solidFill>
              <a:effectLst>
                <a:glow rad="152400">
                  <a:schemeClr val="bg1">
                    <a:lumMod val="75000"/>
                    <a:lumOff val="25000"/>
                  </a:schemeClr>
                </a:glow>
                <a:outerShdw blurRad="25400" algn="tl" rotWithShape="0">
                  <a:srgbClr val="000000">
                    <a:alpha val="43000"/>
                  </a:srgbClr>
                </a:outerShdw>
              </a:effectLst>
            </a:endParaRPr>
          </a:p>
        </p:txBody>
      </p:sp>
      <p:sp>
        <p:nvSpPr>
          <p:cNvPr id="6" name="Rectangle 5"/>
          <p:cNvSpPr/>
          <p:nvPr/>
        </p:nvSpPr>
        <p:spPr>
          <a:xfrm>
            <a:off x="5907315" y="1954682"/>
            <a:ext cx="6226629" cy="353943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Even though “</a:t>
            </a:r>
            <a:r>
              <a:rPr lang="en-US" sz="2800" b="1" cap="none" spc="150" dirty="0" err="1" smtClean="0">
                <a:ln w="11430"/>
                <a:solidFill>
                  <a:srgbClr val="F8F8F8"/>
                </a:solidFill>
                <a:effectLst>
                  <a:glow rad="152400">
                    <a:schemeClr val="bg1">
                      <a:lumMod val="75000"/>
                      <a:lumOff val="25000"/>
                    </a:schemeClr>
                  </a:glow>
                  <a:outerShdw blurRad="25400" algn="tl" rotWithShape="0">
                    <a:srgbClr val="000000">
                      <a:alpha val="43000"/>
                    </a:srgbClr>
                  </a:outerShdw>
                </a:effectLst>
              </a:rPr>
              <a:t>opsios</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a:t>
            </a:r>
            <a:r>
              <a:rPr lang="en-US"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[G3798]</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has “afternoon” as the 1</a:t>
            </a:r>
            <a:r>
              <a:rPr lang="en-US" sz="2800" b="1" cap="none" spc="150" baseline="3000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st</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definition &amp; “nightfall/evening” listed </a:t>
            </a:r>
            <a:b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b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2</a:t>
            </a:r>
            <a:r>
              <a:rPr lang="en-US" sz="2800" b="1" cap="none" spc="150" baseline="3000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nd</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Mark declares for ALL </a:t>
            </a:r>
            <a:b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b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6 references in his book, “</a:t>
            </a:r>
            <a:r>
              <a:rPr lang="en-US" sz="2800" b="1" cap="none" spc="150" dirty="0" err="1"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opsios</a:t>
            </a:r>
            <a:r>
              <a:rPr lang="en-US" sz="2800" b="1" cap="none"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/even</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is to </a:t>
            </a:r>
            <a:r>
              <a:rPr lang="en-US" sz="2800" b="1" u="sng"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alwa</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y</a:t>
            </a:r>
            <a:r>
              <a:rPr lang="en-US" sz="2800" b="1" u="sng"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s</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a:t>
            </a:r>
            <a:b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b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be understood as the </a:t>
            </a:r>
            <a:b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b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a:t>
            </a:r>
            <a:r>
              <a:rPr lang="en-US" sz="2800" b="1" cap="none"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mixing</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a:t>
            </a:r>
            <a:r>
              <a:rPr lang="en-US" sz="2800" b="1" cap="none"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after sunset.  </a:t>
            </a:r>
            <a:endParaRPr lang="en-US" sz="2800" b="1" cap="none" spc="150" dirty="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endParaRPr>
          </a:p>
        </p:txBody>
      </p:sp>
      <p:sp>
        <p:nvSpPr>
          <p:cNvPr id="7" name="Rectangle 6"/>
          <p:cNvSpPr/>
          <p:nvPr/>
        </p:nvSpPr>
        <p:spPr>
          <a:xfrm>
            <a:off x="537028" y="5858785"/>
            <a:ext cx="11214929" cy="707886"/>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4000" b="1" cap="all" spc="0" dirty="0" smtClean="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85000"/>
                      <a:lumOff val="15000"/>
                      <a:alpha val="77000"/>
                    </a:schemeClr>
                  </a:glow>
                  <a:reflection blurRad="12700" stA="28000" endPos="45000" dist="1000" dir="5400000" sy="-100000" algn="bl" rotWithShape="0"/>
                </a:effectLst>
                <a:latin typeface="Comic Sans MS" pitchFamily="66" charset="0"/>
              </a:rPr>
              <a:t>This agrees with Matthew &amp; John.</a:t>
            </a:r>
            <a:endParaRPr lang="en-US" sz="4000" b="1" cap="all" spc="0"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66700">
                  <a:schemeClr val="bg1">
                    <a:lumMod val="85000"/>
                    <a:lumOff val="15000"/>
                    <a:alpha val="77000"/>
                  </a:schemeClr>
                </a:glow>
                <a:reflection blurRad="12700" stA="28000" endPos="45000" dist="1000" dir="5400000" sy="-100000" algn="bl" rotWithShape="0"/>
              </a:effectLst>
              <a:latin typeface="Comic Sans MS" pitchFamily="66" charset="0"/>
            </a:endParaRPr>
          </a:p>
        </p:txBody>
      </p:sp>
    </p:spTree>
    <p:extLst>
      <p:ext uri="{BB962C8B-B14F-4D97-AF65-F5344CB8AC3E}">
        <p14:creationId xmlns:p14="http://schemas.microsoft.com/office/powerpoint/2010/main" val="1780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FF99">
                <a:alpha val="29000"/>
              </a:srgbClr>
            </a:gs>
            <a:gs pos="72500">
              <a:srgbClr val="FF9999">
                <a:alpha val="38000"/>
              </a:srgbClr>
            </a:gs>
            <a:gs pos="45000">
              <a:srgbClr val="FFFF00">
                <a:alpha val="27000"/>
              </a:srgbClr>
            </a:gs>
            <a:gs pos="100000">
              <a:srgbClr val="FF00FF">
                <a:alpha val="35000"/>
              </a:srgbClr>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865426" y="6473261"/>
            <a:ext cx="299737" cy="365125"/>
          </a:xfrm>
        </p:spPr>
        <p:txBody>
          <a:bodyPr/>
          <a:lstStyle/>
          <a:p>
            <a:fld id="{6D22F896-40B5-4ADD-8801-0D06FADFA095}" type="slidenum">
              <a:rPr lang="en-US" sz="1200" b="1" smtClean="0">
                <a:solidFill>
                  <a:schemeClr val="bg1"/>
                </a:solidFill>
              </a:rPr>
              <a:t>2</a:t>
            </a:fld>
            <a:endParaRPr lang="en-US" sz="1200" b="1" dirty="0">
              <a:solidFill>
                <a:schemeClr val="bg1"/>
              </a:solidFill>
            </a:endParaRPr>
          </a:p>
        </p:txBody>
      </p:sp>
      <p:sp>
        <p:nvSpPr>
          <p:cNvPr id="5" name="Rectangle 4"/>
          <p:cNvSpPr/>
          <p:nvPr/>
        </p:nvSpPr>
        <p:spPr>
          <a:xfrm>
            <a:off x="1253819" y="6053214"/>
            <a:ext cx="4772297" cy="660453"/>
          </a:xfrm>
          <a:prstGeom prst="rect">
            <a:avLst/>
          </a:prstGeom>
          <a:solidFill>
            <a:srgbClr val="00FF99"/>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i="1" dirty="0" smtClean="0">
                <a:solidFill>
                  <a:srgbClr val="9933FF"/>
                </a:solidFill>
              </a:rPr>
              <a:t>Shabbat Light Season</a:t>
            </a:r>
            <a:endParaRPr lang="en-CA" sz="3200" i="1" dirty="0">
              <a:solidFill>
                <a:srgbClr val="9933FF"/>
              </a:solidFill>
            </a:endParaRPr>
          </a:p>
        </p:txBody>
      </p:sp>
      <p:sp>
        <p:nvSpPr>
          <p:cNvPr id="7" name="Rectangle 6"/>
          <p:cNvSpPr/>
          <p:nvPr/>
        </p:nvSpPr>
        <p:spPr>
          <a:xfrm flipH="1" flipV="1">
            <a:off x="6090513" y="6050562"/>
            <a:ext cx="135818" cy="658011"/>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202192" y="6044918"/>
            <a:ext cx="4796437" cy="663655"/>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FF99"/>
                </a:solidFill>
              </a:rPr>
              <a:t>Shabbat Night Season!</a:t>
            </a:r>
            <a:endParaRPr lang="en-CA" sz="3200" dirty="0">
              <a:solidFill>
                <a:srgbClr val="00FF99"/>
              </a:solidFill>
            </a:endParaRPr>
          </a:p>
        </p:txBody>
      </p:sp>
      <p:sp>
        <p:nvSpPr>
          <p:cNvPr id="10" name="Rectangle 9"/>
          <p:cNvSpPr/>
          <p:nvPr/>
        </p:nvSpPr>
        <p:spPr>
          <a:xfrm>
            <a:off x="1132108" y="6047071"/>
            <a:ext cx="121710" cy="66659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flipH="1" flipV="1">
            <a:off x="1088494" y="3981239"/>
            <a:ext cx="1322" cy="2744445"/>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46898" y="5472183"/>
            <a:ext cx="0" cy="123639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half" idx="2"/>
          </p:nvPr>
        </p:nvSpPr>
        <p:spPr>
          <a:xfrm>
            <a:off x="637816" y="3585392"/>
            <a:ext cx="988584" cy="395847"/>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20" name="Rectangle 19"/>
          <p:cNvSpPr/>
          <p:nvPr/>
        </p:nvSpPr>
        <p:spPr>
          <a:xfrm>
            <a:off x="5579934" y="5163324"/>
            <a:ext cx="917749" cy="339634"/>
          </a:xfrm>
          <a:prstGeom prst="rect">
            <a:avLst/>
          </a:prstGeom>
          <a:solidFill>
            <a:schemeClr val="accent2">
              <a:lumMod val="40000"/>
              <a:lumOff val="6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cxnSp>
        <p:nvCxnSpPr>
          <p:cNvPr id="24" name="Straight Connector 23"/>
          <p:cNvCxnSpPr/>
          <p:nvPr/>
        </p:nvCxnSpPr>
        <p:spPr>
          <a:xfrm flipV="1">
            <a:off x="11020642" y="5572258"/>
            <a:ext cx="8708" cy="1147308"/>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Text Placeholder 18"/>
          <p:cNvSpPr txBox="1">
            <a:spLocks/>
          </p:cNvSpPr>
          <p:nvPr/>
        </p:nvSpPr>
        <p:spPr>
          <a:xfrm>
            <a:off x="10542138" y="5190940"/>
            <a:ext cx="988584" cy="395847"/>
          </a:xfrm>
          <a:prstGeom prst="rect">
            <a:avLst/>
          </a:prstGeom>
          <a:solidFill>
            <a:srgbClr val="00B0F0"/>
          </a:solidFill>
          <a:ln w="38100" cap="flat" cmpd="sng" algn="ctr">
            <a:solidFill>
              <a:srgbClr val="9933FF"/>
            </a:solidFill>
            <a:prstDash val="soli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9pP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2" name="Rounded Rectangular Callout 1"/>
          <p:cNvSpPr/>
          <p:nvPr/>
        </p:nvSpPr>
        <p:spPr>
          <a:xfrm>
            <a:off x="2077078" y="1751399"/>
            <a:ext cx="10088085" cy="3247411"/>
          </a:xfrm>
          <a:prstGeom prst="wedgeRoundRectCallout">
            <a:avLst>
              <a:gd name="adj1" fmla="val -49375"/>
              <a:gd name="adj2" fmla="val 71214"/>
              <a:gd name="adj3" fmla="val 16667"/>
            </a:avLst>
          </a:prstGeom>
          <a:solidFill>
            <a:schemeClr val="accent3">
              <a:lumMod val="20000"/>
              <a:lumOff val="8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200" dirty="0" smtClean="0">
                <a:solidFill>
                  <a:srgbClr val="FF0000"/>
                </a:solidFill>
              </a:rPr>
              <a:t>Please note </a:t>
            </a:r>
            <a:r>
              <a:rPr lang="en-CA" sz="3200" dirty="0" smtClean="0">
                <a:solidFill>
                  <a:srgbClr val="9933FF"/>
                </a:solidFill>
              </a:rPr>
              <a:t>– the </a:t>
            </a:r>
            <a:r>
              <a:rPr lang="en-CA" sz="3200" b="1" dirty="0" smtClean="0">
                <a:ln>
                  <a:solidFill>
                    <a:sysClr val="windowText" lastClr="000000"/>
                  </a:solidFill>
                </a:ln>
                <a:solidFill>
                  <a:srgbClr val="9933FF"/>
                </a:solidFill>
                <a:effectLst>
                  <a:glow rad="127000">
                    <a:srgbClr val="FF9999"/>
                  </a:glow>
                </a:effectLst>
              </a:rPr>
              <a:t>1</a:t>
            </a:r>
            <a:r>
              <a:rPr lang="en-CA" sz="3200" b="1" baseline="30000" dirty="0" smtClean="0">
                <a:ln>
                  <a:solidFill>
                    <a:sysClr val="windowText" lastClr="000000"/>
                  </a:solidFill>
                </a:ln>
                <a:solidFill>
                  <a:srgbClr val="9933FF"/>
                </a:solidFill>
                <a:effectLst>
                  <a:glow rad="127000">
                    <a:srgbClr val="FF9999"/>
                  </a:glow>
                </a:effectLst>
              </a:rPr>
              <a:t>st,</a:t>
            </a:r>
            <a:r>
              <a:rPr lang="en-CA" sz="3200" b="1" dirty="0" smtClean="0">
                <a:solidFill>
                  <a:srgbClr val="9933FF"/>
                </a:solidFill>
              </a:rPr>
              <a:t> morning twilight mixture      						is  </a:t>
            </a:r>
            <a:r>
              <a:rPr lang="en-CA" sz="4400" b="1" i="1" u="sng" dirty="0" smtClean="0">
                <a:ln>
                  <a:solidFill>
                    <a:srgbClr val="00FFFF"/>
                  </a:solidFill>
                </a:ln>
                <a:solidFill>
                  <a:srgbClr val="9933FF"/>
                </a:solidFill>
                <a:effectLst>
                  <a:glow rad="127000">
                    <a:srgbClr val="FFFF00"/>
                  </a:glow>
                </a:effectLst>
              </a:rPr>
              <a:t>Before</a:t>
            </a:r>
            <a:r>
              <a:rPr lang="en-CA" sz="4400" b="1" dirty="0" smtClean="0">
                <a:ln>
                  <a:solidFill>
                    <a:srgbClr val="00FFFF"/>
                  </a:solidFill>
                </a:ln>
                <a:solidFill>
                  <a:srgbClr val="9933FF"/>
                </a:solidFill>
                <a:effectLst>
                  <a:glow rad="127000">
                    <a:srgbClr val="FFFF00"/>
                  </a:glow>
                </a:effectLst>
              </a:rPr>
              <a:t>, </a:t>
            </a:r>
            <a:r>
              <a:rPr lang="en-CA" sz="3200" b="1" dirty="0" smtClean="0">
                <a:solidFill>
                  <a:srgbClr val="9933FF"/>
                </a:solidFill>
              </a:rPr>
              <a:t>the sunrise!</a:t>
            </a:r>
            <a:br>
              <a:rPr lang="en-CA" sz="3200" b="1" dirty="0" smtClean="0">
                <a:solidFill>
                  <a:srgbClr val="9933FF"/>
                </a:solidFill>
              </a:rPr>
            </a:br>
            <a:endParaRPr lang="en-CA" sz="1100" b="1" dirty="0" smtClean="0">
              <a:solidFill>
                <a:srgbClr val="9933FF"/>
              </a:solidFill>
            </a:endParaRPr>
          </a:p>
          <a:p>
            <a:pPr algn="ctr"/>
            <a:r>
              <a:rPr lang="en-CA" sz="3200" dirty="0" smtClean="0">
                <a:solidFill>
                  <a:schemeClr val="bg1"/>
                </a:solidFill>
              </a:rPr>
              <a:t>This study will </a:t>
            </a:r>
            <a:r>
              <a:rPr lang="en-CA" sz="3200" b="1" u="sng" dirty="0" smtClean="0">
                <a:solidFill>
                  <a:schemeClr val="bg1"/>
                </a:solidFill>
              </a:rPr>
              <a:t>not</a:t>
            </a:r>
            <a:r>
              <a:rPr lang="en-CA" sz="3200" dirty="0" smtClean="0">
                <a:solidFill>
                  <a:schemeClr val="bg1"/>
                </a:solidFill>
              </a:rPr>
              <a:t> be marking the </a:t>
            </a:r>
            <a:r>
              <a:rPr lang="en-CA" sz="3200" b="1" u="sng" dirty="0" smtClean="0">
                <a:solidFill>
                  <a:srgbClr val="FF0000"/>
                </a:solidFill>
              </a:rPr>
              <a:t>sunrise</a:t>
            </a:r>
            <a:r>
              <a:rPr lang="en-CA" sz="3200" dirty="0" smtClean="0">
                <a:solidFill>
                  <a:schemeClr val="bg1"/>
                </a:solidFill>
              </a:rPr>
              <a:t> as it is not important for this study. </a:t>
            </a:r>
            <a:endParaRPr lang="en-CA" sz="3200" dirty="0">
              <a:solidFill>
                <a:schemeClr val="bg1"/>
              </a:solidFill>
            </a:endParaRPr>
          </a:p>
        </p:txBody>
      </p:sp>
      <p:cxnSp>
        <p:nvCxnSpPr>
          <p:cNvPr id="11" name="Straight Connector 10"/>
          <p:cNvCxnSpPr/>
          <p:nvPr/>
        </p:nvCxnSpPr>
        <p:spPr>
          <a:xfrm rot="60000" flipH="1" flipV="1">
            <a:off x="1278532" y="5163324"/>
            <a:ext cx="34836" cy="1553659"/>
          </a:xfrm>
          <a:prstGeom prst="line">
            <a:avLst/>
          </a:prstGeom>
          <a:ln w="7620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341271" y="5472183"/>
            <a:ext cx="965091" cy="339634"/>
          </a:xfrm>
          <a:prstGeom prst="rect">
            <a:avLst/>
          </a:prstGeom>
          <a:solidFill>
            <a:srgbClr val="FFFF00"/>
          </a:solidFill>
          <a:ln>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2060"/>
                </a:solidFill>
              </a:rPr>
              <a:t>Sunrise</a:t>
            </a:r>
            <a:endParaRPr lang="en-CA" b="1" dirty="0">
              <a:solidFill>
                <a:srgbClr val="002060"/>
              </a:solidFill>
            </a:endParaRPr>
          </a:p>
        </p:txBody>
      </p:sp>
      <p:sp>
        <p:nvSpPr>
          <p:cNvPr id="13" name="Rectangle 12"/>
          <p:cNvSpPr/>
          <p:nvPr/>
        </p:nvSpPr>
        <p:spPr>
          <a:xfrm>
            <a:off x="11314877" y="1969521"/>
            <a:ext cx="357126" cy="940159"/>
          </a:xfrm>
          <a:prstGeom prst="rect">
            <a:avLst/>
          </a:prstGeom>
          <a:noFill/>
          <a:ln w="762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p:cNvSpPr/>
          <p:nvPr/>
        </p:nvSpPr>
        <p:spPr>
          <a:xfrm>
            <a:off x="11412845" y="2091351"/>
            <a:ext cx="153910" cy="685374"/>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ular Callout 22"/>
          <p:cNvSpPr/>
          <p:nvPr/>
        </p:nvSpPr>
        <p:spPr>
          <a:xfrm>
            <a:off x="236223" y="226306"/>
            <a:ext cx="6261460" cy="1283696"/>
          </a:xfrm>
          <a:prstGeom prst="wedgeRoundRectCallout">
            <a:avLst>
              <a:gd name="adj1" fmla="val 50002"/>
              <a:gd name="adj2" fmla="val 88164"/>
              <a:gd name="adj3" fmla="val 16667"/>
            </a:avLst>
          </a:prstGeom>
          <a:gradFill flip="none" rotWithShape="1">
            <a:gsLst>
              <a:gs pos="0">
                <a:srgbClr val="FF00FF">
                  <a:alpha val="38000"/>
                </a:srgbClr>
              </a:gs>
              <a:gs pos="62000">
                <a:srgbClr val="FF9999">
                  <a:alpha val="38000"/>
                </a:srgbClr>
              </a:gs>
              <a:gs pos="28000">
                <a:srgbClr val="FFFF00">
                  <a:alpha val="27000"/>
                </a:srgbClr>
              </a:gs>
              <a:gs pos="82000">
                <a:srgbClr val="00FF99"/>
              </a:gs>
            </a:gsLst>
            <a:lin ang="5400000" scaled="1"/>
            <a:tileRect/>
          </a:grad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5400" dirty="0" smtClean="0">
                <a:ln w="19050">
                  <a:solidFill>
                    <a:srgbClr val="0000CC"/>
                  </a:solidFill>
                </a:ln>
                <a:solidFill>
                  <a:schemeClr val="accent1">
                    <a:lumMod val="60000"/>
                    <a:lumOff val="40000"/>
                  </a:schemeClr>
                </a:solidFill>
                <a:effectLst/>
                <a:latin typeface="Georgia" panose="02040502050405020303" pitchFamily="18" charset="0"/>
              </a:rPr>
              <a:t>NOTICE!  {F.Y.I.}  </a:t>
            </a:r>
            <a:endParaRPr lang="en-CA" sz="2800" dirty="0">
              <a:ln w="19050">
                <a:solidFill>
                  <a:srgbClr val="0000CC"/>
                </a:solidFill>
              </a:ln>
              <a:solidFill>
                <a:schemeClr val="accent1">
                  <a:lumMod val="60000"/>
                  <a:lumOff val="40000"/>
                </a:schemeClr>
              </a:solidFill>
              <a:effectLst/>
              <a:latin typeface="Georgia" panose="02040502050405020303" pitchFamily="18" charset="0"/>
            </a:endParaRPr>
          </a:p>
        </p:txBody>
      </p:sp>
      <p:sp>
        <p:nvSpPr>
          <p:cNvPr id="3" name="Rectangle 2"/>
          <p:cNvSpPr/>
          <p:nvPr/>
        </p:nvSpPr>
        <p:spPr>
          <a:xfrm>
            <a:off x="1106326" y="6044918"/>
            <a:ext cx="173892" cy="693479"/>
          </a:xfrm>
          <a:prstGeom prst="rect">
            <a:avLst/>
          </a:prstGeom>
          <a:noFill/>
          <a:ln w="57150">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1311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125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2" presetClass="entr" presetSubtype="9" fill="hold" grpId="0" nodeType="withEffect">
                                  <p:stCondLst>
                                    <p:cond delay="17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0-#ppt_w/2"/>
                                          </p:val>
                                        </p:tav>
                                        <p:tav tm="100000">
                                          <p:val>
                                            <p:strVal val="#ppt_x"/>
                                          </p:val>
                                        </p:tav>
                                      </p:tavLst>
                                    </p:anim>
                                    <p:anim calcmode="lin" valueType="num">
                                      <p:cBhvr additive="base">
                                        <p:cTn id="16" dur="1000" fill="hold"/>
                                        <p:tgtEl>
                                          <p:spTgt spid="22"/>
                                        </p:tgtEl>
                                        <p:attrNameLst>
                                          <p:attrName>ppt_y</p:attrName>
                                        </p:attrNameLst>
                                      </p:cBhvr>
                                      <p:tavLst>
                                        <p:tav tm="0">
                                          <p:val>
                                            <p:strVal val="0-#ppt_h/2"/>
                                          </p:val>
                                        </p:tav>
                                        <p:tav tm="100000">
                                          <p:val>
                                            <p:strVal val="#ppt_y"/>
                                          </p:val>
                                        </p:tav>
                                      </p:tavLst>
                                    </p:anim>
                                  </p:childTnLst>
                                </p:cTn>
                              </p:par>
                              <p:par>
                                <p:cTn id="17" presetID="21" presetClass="entr" presetSubtype="8" repeatCount="3000" fill="hold" grpId="0" nodeType="withEffect">
                                  <p:stCondLst>
                                    <p:cond delay="1750"/>
                                  </p:stCondLst>
                                  <p:childTnLst>
                                    <p:set>
                                      <p:cBhvr>
                                        <p:cTn id="18" dur="1" fill="hold">
                                          <p:stCondLst>
                                            <p:cond delay="0"/>
                                          </p:stCondLst>
                                        </p:cTn>
                                        <p:tgtEl>
                                          <p:spTgt spid="13"/>
                                        </p:tgtEl>
                                        <p:attrNameLst>
                                          <p:attrName>style.visibility</p:attrName>
                                        </p:attrNameLst>
                                      </p:cBhvr>
                                      <p:to>
                                        <p:strVal val="visible"/>
                                      </p:to>
                                    </p:set>
                                    <p:animEffect transition="in" filter="wheel(8)">
                                      <p:cBhvr>
                                        <p:cTn id="19" dur="1000"/>
                                        <p:tgtEl>
                                          <p:spTgt spid="13"/>
                                        </p:tgtEl>
                                      </p:cBhvr>
                                    </p:animEffect>
                                  </p:childTnLst>
                                </p:cTn>
                              </p:par>
                            </p:childTnLst>
                          </p:cTn>
                        </p:par>
                        <p:par>
                          <p:cTn id="20" fill="hold">
                            <p:stCondLst>
                              <p:cond delay="4750"/>
                            </p:stCondLst>
                            <p:childTnLst>
                              <p:par>
                                <p:cTn id="21" presetID="56" presetClass="path" presetSubtype="0" accel="50000" decel="50000" fill="hold" grpId="1" nodeType="afterEffect">
                                  <p:stCondLst>
                                    <p:cond delay="0"/>
                                  </p:stCondLst>
                                  <p:childTnLst>
                                    <p:animMotion origin="layout" path="M 2.29167E-6 -3.33333E-6 L -0.84492 0.57963 " pathEditMode="relative" rAng="0" ptsTypes="AA">
                                      <p:cBhvr>
                                        <p:cTn id="22" dur="4000" fill="hold"/>
                                        <p:tgtEl>
                                          <p:spTgt spid="22"/>
                                        </p:tgtEl>
                                        <p:attrNameLst>
                                          <p:attrName>ppt_x</p:attrName>
                                          <p:attrName>ppt_y</p:attrName>
                                        </p:attrNameLst>
                                      </p:cBhvr>
                                      <p:rCtr x="-41940" y="28796"/>
                                    </p:animMotion>
                                  </p:childTnLst>
                                </p:cTn>
                              </p:par>
                              <p:par>
                                <p:cTn id="23" presetID="21" presetClass="entr" presetSubtype="2" repeatCount="5000" fill="hold" grpId="0" nodeType="withEffect">
                                  <p:stCondLst>
                                    <p:cond delay="3500"/>
                                  </p:stCondLst>
                                  <p:childTnLst>
                                    <p:set>
                                      <p:cBhvr>
                                        <p:cTn id="24" dur="1" fill="hold">
                                          <p:stCondLst>
                                            <p:cond delay="0"/>
                                          </p:stCondLst>
                                        </p:cTn>
                                        <p:tgtEl>
                                          <p:spTgt spid="3"/>
                                        </p:tgtEl>
                                        <p:attrNameLst>
                                          <p:attrName>style.visibility</p:attrName>
                                        </p:attrNameLst>
                                      </p:cBhvr>
                                      <p:to>
                                        <p:strVal val="visible"/>
                                      </p:to>
                                    </p:set>
                                    <p:animEffect transition="in" filter="wheel(2)">
                                      <p:cBhvr>
                                        <p:cTn id="25" dur="250"/>
                                        <p:tgtEl>
                                          <p:spTgt spid="3"/>
                                        </p:tgtEl>
                                      </p:cBhvr>
                                    </p:animEffect>
                                  </p:childTnLst>
                                </p:cTn>
                              </p:par>
                              <p:par>
                                <p:cTn id="26" presetID="2" presetClass="entr" presetSubtype="2" fill="hold" nodeType="withEffect">
                                  <p:stCondLst>
                                    <p:cond delay="50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2500" fill="hold"/>
                                        <p:tgtEl>
                                          <p:spTgt spid="11"/>
                                        </p:tgtEl>
                                        <p:attrNameLst>
                                          <p:attrName>ppt_x</p:attrName>
                                        </p:attrNameLst>
                                      </p:cBhvr>
                                      <p:tavLst>
                                        <p:tav tm="0">
                                          <p:val>
                                            <p:strVal val="1+#ppt_w/2"/>
                                          </p:val>
                                        </p:tav>
                                        <p:tav tm="100000">
                                          <p:val>
                                            <p:strVal val="#ppt_x"/>
                                          </p:val>
                                        </p:tav>
                                      </p:tavLst>
                                    </p:anim>
                                    <p:anim calcmode="lin" valueType="num">
                                      <p:cBhvr additive="base">
                                        <p:cTn id="29" dur="25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500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2500" fill="hold"/>
                                        <p:tgtEl>
                                          <p:spTgt spid="21"/>
                                        </p:tgtEl>
                                        <p:attrNameLst>
                                          <p:attrName>ppt_x</p:attrName>
                                        </p:attrNameLst>
                                      </p:cBhvr>
                                      <p:tavLst>
                                        <p:tav tm="0">
                                          <p:val>
                                            <p:strVal val="1+#ppt_w/2"/>
                                          </p:val>
                                        </p:tav>
                                        <p:tav tm="100000">
                                          <p:val>
                                            <p:strVal val="#ppt_x"/>
                                          </p:val>
                                        </p:tav>
                                      </p:tavLst>
                                    </p:anim>
                                    <p:anim calcmode="lin" valueType="num">
                                      <p:cBhvr additive="base">
                                        <p:cTn id="33" dur="2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13" grpId="0" animBg="1"/>
      <p:bldP spid="22" grpId="0" animBg="1"/>
      <p:bldP spid="22" grpId="1" animBg="1"/>
      <p:bldP spid="23"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329057" y="6389914"/>
            <a:ext cx="2743200" cy="365125"/>
          </a:xfrm>
        </p:spPr>
        <p:txBody>
          <a:bodyPr/>
          <a:lstStyle/>
          <a:p>
            <a:fld id="{6D22F896-40B5-4ADD-8801-0D06FADFA095}" type="slidenum">
              <a:rPr lang="en-US" smtClean="0"/>
              <a:t>20</a:t>
            </a:fld>
            <a:endParaRPr lang="en-US" dirty="0"/>
          </a:p>
        </p:txBody>
      </p:sp>
      <p:sp>
        <p:nvSpPr>
          <p:cNvPr id="3" name="Rectangle 2"/>
          <p:cNvSpPr/>
          <p:nvPr/>
        </p:nvSpPr>
        <p:spPr>
          <a:xfrm>
            <a:off x="5260740" y="151564"/>
            <a:ext cx="648927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err="1">
                <a:ln/>
                <a:solidFill>
                  <a:schemeClr val="accent3"/>
                </a:solidFill>
                <a:latin typeface="Comic Sans MS" pitchFamily="66" charset="0"/>
              </a:rPr>
              <a:t>o</a:t>
            </a:r>
            <a:r>
              <a:rPr lang="en-US" sz="5400" b="1" dirty="0" err="1" smtClean="0">
                <a:ln/>
                <a:solidFill>
                  <a:schemeClr val="accent3"/>
                </a:solidFill>
                <a:latin typeface="Comic Sans MS" pitchFamily="66" charset="0"/>
              </a:rPr>
              <a:t>psios</a:t>
            </a:r>
            <a:r>
              <a:rPr lang="en-US" sz="5400" b="1" dirty="0" smtClean="0">
                <a:ln/>
                <a:solidFill>
                  <a:schemeClr val="accent3"/>
                </a:solidFill>
                <a:latin typeface="Comic Sans MS" pitchFamily="66" charset="0"/>
              </a:rPr>
              <a:t> or </a:t>
            </a:r>
            <a:r>
              <a:rPr lang="en-US" sz="5400" b="1" dirty="0" err="1" smtClean="0">
                <a:ln/>
                <a:solidFill>
                  <a:schemeClr val="accent3"/>
                </a:solidFill>
                <a:latin typeface="Comic Sans MS" pitchFamily="66" charset="0"/>
              </a:rPr>
              <a:t>hespera</a:t>
            </a:r>
            <a:r>
              <a:rPr lang="en-US" sz="5400" b="1" dirty="0" smtClean="0">
                <a:ln/>
                <a:solidFill>
                  <a:schemeClr val="accent3"/>
                </a:solidFill>
                <a:latin typeface="Comic Sans MS" pitchFamily="66" charset="0"/>
              </a:rPr>
              <a:t>?</a:t>
            </a:r>
            <a:endParaRPr lang="en-US" sz="5400" b="1" dirty="0">
              <a:ln/>
              <a:solidFill>
                <a:schemeClr val="accent3"/>
              </a:solidFill>
              <a:latin typeface="Comic Sans MS" pitchFamily="66" charset="0"/>
            </a:endParaRPr>
          </a:p>
        </p:txBody>
      </p:sp>
      <p:sp>
        <p:nvSpPr>
          <p:cNvPr id="4" name="Rectangle 3"/>
          <p:cNvSpPr/>
          <p:nvPr/>
        </p:nvSpPr>
        <p:spPr>
          <a:xfrm>
            <a:off x="537028" y="1031352"/>
            <a:ext cx="11426911" cy="1323439"/>
          </a:xfrm>
          <a:prstGeom prst="rect">
            <a:avLst/>
          </a:prstGeom>
          <a:noFill/>
        </p:spPr>
        <p:txBody>
          <a:bodyPr wrap="square" lIns="91440" tIns="45720" rIns="91440" bIns="45720">
            <a:spAutoFit/>
          </a:bodyPr>
          <a:lstStyle/>
          <a:p>
            <a:pPr algn="ct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Why was &lt;</a:t>
            </a:r>
            <a:r>
              <a:rPr lang="en-US"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hespera</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&gt; not used over &lt;</a:t>
            </a:r>
            <a:r>
              <a:rPr lang="en-US" sz="4000" b="1" dirty="0" err="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opsios</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&gt; </a:t>
            </a:r>
            <a:b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b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if it has the proper 1</a:t>
            </a:r>
            <a:r>
              <a:rPr lang="en-US" sz="4000" b="1" baseline="3000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st</a:t>
            </a:r>
            <a:r>
              <a:rPr lang="en-US" sz="4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definition?</a:t>
            </a:r>
            <a:endParaRPr lang="en-US" sz="4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Rectangle 5"/>
          <p:cNvSpPr/>
          <p:nvPr/>
        </p:nvSpPr>
        <p:spPr>
          <a:xfrm>
            <a:off x="386711" y="2311249"/>
            <a:ext cx="11727544" cy="95410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It is very likely that “</a:t>
            </a:r>
            <a:r>
              <a:rPr lang="en-US" sz="2800" b="1" cap="none" spc="150" dirty="0" err="1" smtClean="0">
                <a:ln w="11430"/>
                <a:solidFill>
                  <a:srgbClr val="F8F8F8"/>
                </a:solidFill>
                <a:effectLst>
                  <a:glow rad="152400">
                    <a:schemeClr val="bg1">
                      <a:lumMod val="75000"/>
                      <a:lumOff val="25000"/>
                    </a:schemeClr>
                  </a:glow>
                  <a:outerShdw blurRad="25400" algn="tl" rotWithShape="0">
                    <a:srgbClr val="000000">
                      <a:alpha val="43000"/>
                    </a:srgbClr>
                  </a:outerShdw>
                </a:effectLst>
              </a:rPr>
              <a:t>opsios</a:t>
            </a:r>
            <a:r>
              <a:rPr lang="en-US" sz="2800" b="1" cap="none" spc="150" dirty="0" smtClean="0">
                <a:ln w="11430"/>
                <a:solidFill>
                  <a:srgbClr val="F8F8F8"/>
                </a:solidFill>
                <a:effectLst>
                  <a:glow rad="152400">
                    <a:schemeClr val="bg1">
                      <a:lumMod val="75000"/>
                      <a:lumOff val="25000"/>
                    </a:schemeClr>
                  </a:glow>
                  <a:outerShdw blurRad="25400" algn="tl" rotWithShape="0">
                    <a:srgbClr val="000000">
                      <a:alpha val="43000"/>
                    </a:srgbClr>
                  </a:outerShdw>
                </a:effectLst>
              </a:rPr>
              <a:t>” was the more common word during that time.  Mark’s gospel was written about 50-70 AD.</a:t>
            </a:r>
            <a:endParaRPr lang="en-US" sz="2800" b="1" cap="none" spc="150" dirty="0">
              <a:ln w="11430"/>
              <a:solidFill>
                <a:srgbClr val="F8F8F8"/>
              </a:solidFill>
              <a:effectLst>
                <a:glow rad="152400">
                  <a:schemeClr val="bg1">
                    <a:lumMod val="75000"/>
                    <a:lumOff val="25000"/>
                  </a:schemeClr>
                </a:glow>
                <a:outerShdw blurRad="25400" algn="tl" rotWithShape="0">
                  <a:srgbClr val="000000">
                    <a:alpha val="43000"/>
                  </a:srgbClr>
                </a:outerShdw>
              </a:effectLst>
            </a:endParaRPr>
          </a:p>
        </p:txBody>
      </p:sp>
      <p:sp>
        <p:nvSpPr>
          <p:cNvPr id="7" name="Rectangle 6"/>
          <p:cNvSpPr/>
          <p:nvPr/>
        </p:nvSpPr>
        <p:spPr>
          <a:xfrm>
            <a:off x="163191" y="6019136"/>
            <a:ext cx="11912236" cy="584775"/>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3200" b="1" spc="0" dirty="0" smtClean="0">
                <a:ln w="9000" cmpd="sng">
                  <a:solidFill>
                    <a:srgbClr val="002060"/>
                  </a:solidFill>
                  <a:prstDash val="solid"/>
                </a:ln>
                <a:solidFill>
                  <a:srgbClr val="00FFFF"/>
                </a:solidFill>
                <a:effectLst>
                  <a:glow rad="266700">
                    <a:schemeClr val="bg1">
                      <a:lumMod val="85000"/>
                      <a:lumOff val="15000"/>
                      <a:alpha val="77000"/>
                    </a:schemeClr>
                  </a:glow>
                  <a:reflection blurRad="12700" stA="28000" endPos="45000" dist="1000" dir="5400000" sy="-100000" algn="bl" rotWithShape="0"/>
                </a:effectLst>
                <a:latin typeface="Comic Sans MS" pitchFamily="66" charset="0"/>
              </a:rPr>
              <a:t>That’s why the rule of 1</a:t>
            </a:r>
            <a:r>
              <a:rPr lang="en-US" sz="3200" b="1" spc="0" baseline="30000" dirty="0" smtClean="0">
                <a:ln w="9000" cmpd="sng">
                  <a:solidFill>
                    <a:srgbClr val="002060"/>
                  </a:solidFill>
                  <a:prstDash val="solid"/>
                </a:ln>
                <a:solidFill>
                  <a:srgbClr val="00FFFF"/>
                </a:solidFill>
                <a:effectLst>
                  <a:glow rad="266700">
                    <a:schemeClr val="bg1">
                      <a:lumMod val="85000"/>
                      <a:lumOff val="15000"/>
                      <a:alpha val="77000"/>
                    </a:schemeClr>
                  </a:glow>
                  <a:reflection blurRad="12700" stA="28000" endPos="45000" dist="1000" dir="5400000" sy="-100000" algn="bl" rotWithShape="0"/>
                </a:effectLst>
                <a:latin typeface="Comic Sans MS" pitchFamily="66" charset="0"/>
              </a:rPr>
              <a:t>st</a:t>
            </a:r>
            <a:r>
              <a:rPr lang="en-US" sz="3200" b="1" spc="0" dirty="0" smtClean="0">
                <a:ln w="9000" cmpd="sng">
                  <a:solidFill>
                    <a:srgbClr val="002060"/>
                  </a:solidFill>
                  <a:prstDash val="solid"/>
                </a:ln>
                <a:solidFill>
                  <a:srgbClr val="00FFFF"/>
                </a:solidFill>
                <a:effectLst>
                  <a:glow rad="266700">
                    <a:schemeClr val="bg1">
                      <a:lumMod val="85000"/>
                      <a:lumOff val="15000"/>
                      <a:alpha val="77000"/>
                    </a:schemeClr>
                  </a:glow>
                  <a:reflection blurRad="12700" stA="28000" endPos="45000" dist="1000" dir="5400000" sy="-100000" algn="bl" rotWithShape="0"/>
                </a:effectLst>
                <a:latin typeface="Comic Sans MS" pitchFamily="66" charset="0"/>
              </a:rPr>
              <a:t> mention is extremely important!</a:t>
            </a:r>
            <a:endParaRPr lang="en-US" sz="3200" b="1" spc="0" dirty="0">
              <a:ln w="9000" cmpd="sng">
                <a:solidFill>
                  <a:srgbClr val="002060"/>
                </a:solidFill>
                <a:prstDash val="solid"/>
              </a:ln>
              <a:solidFill>
                <a:srgbClr val="00FFFF"/>
              </a:solidFill>
              <a:effectLst>
                <a:glow rad="266700">
                  <a:schemeClr val="bg1">
                    <a:lumMod val="85000"/>
                    <a:lumOff val="15000"/>
                    <a:alpha val="77000"/>
                  </a:schemeClr>
                </a:glow>
                <a:reflection blurRad="12700" stA="28000" endPos="45000" dist="1000" dir="5400000" sy="-100000" algn="bl" rotWithShape="0"/>
              </a:effectLst>
              <a:latin typeface="Comic Sans MS" pitchFamily="66" charset="0"/>
            </a:endParaRPr>
          </a:p>
        </p:txBody>
      </p:sp>
      <p:sp>
        <p:nvSpPr>
          <p:cNvPr id="8" name="Rectangle 7"/>
          <p:cNvSpPr/>
          <p:nvPr/>
        </p:nvSpPr>
        <p:spPr>
          <a:xfrm>
            <a:off x="5863771" y="3330672"/>
            <a:ext cx="6250484" cy="267765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By this time Mark would have discovered that if “</a:t>
            </a:r>
            <a:r>
              <a:rPr lang="en-US" sz="2800" b="1" cap="none" spc="150" dirty="0" err="1"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opsios</a:t>
            </a:r>
            <a:r>
              <a:rPr lang="en-US" sz="2800" b="1" cap="none"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 was used in his work, he had to define the exact terminology </a:t>
            </a:r>
            <a:br>
              <a:rPr lang="en-US" sz="2800" b="1" cap="none"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br>
            <a:r>
              <a:rPr lang="en-US" sz="2800" b="1" cap="none"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to be used to eliminate </a:t>
            </a:r>
            <a:r>
              <a:rPr lang="en-US" sz="2800" b="1" u="sng" cap="none"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an</a:t>
            </a:r>
            <a:r>
              <a:rPr lang="en-US" sz="2800" b="1" cap="none" spc="150" dirty="0" smtClean="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rPr>
              <a:t>y misunderstanding.</a:t>
            </a:r>
            <a:endParaRPr lang="en-US" sz="2800" b="1" cap="none" spc="150" dirty="0">
              <a:ln w="11430"/>
              <a:solidFill>
                <a:schemeClr val="accent3">
                  <a:lumMod val="60000"/>
                  <a:lumOff val="40000"/>
                </a:schemeClr>
              </a:solidFill>
              <a:effectLst>
                <a:glow rad="152400">
                  <a:schemeClr val="bg1">
                    <a:lumMod val="75000"/>
                    <a:lumOff val="25000"/>
                  </a:schemeClr>
                </a:glow>
                <a:outerShdw blurRad="25400" algn="tl" rotWithShape="0">
                  <a:srgbClr val="000000">
                    <a:alpha val="43000"/>
                  </a:srgbClr>
                </a:outerShdw>
              </a:effectLst>
            </a:endParaRPr>
          </a:p>
        </p:txBody>
      </p:sp>
    </p:spTree>
    <p:extLst>
      <p:ext uri="{BB962C8B-B14F-4D97-AF65-F5344CB8AC3E}">
        <p14:creationId xmlns:p14="http://schemas.microsoft.com/office/powerpoint/2010/main" val="372429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125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7" y="218942"/>
            <a:ext cx="11874321" cy="6343784"/>
          </a:xfrm>
          <a:solidFill>
            <a:schemeClr val="tx1"/>
          </a:solidFill>
          <a:scene3d>
            <a:camera prst="orthographicFront"/>
            <a:lightRig rig="threePt" dir="t"/>
          </a:scene3d>
          <a:sp3d>
            <a:bevelT w="152400" h="50800" prst="softRound"/>
          </a:sp3d>
        </p:spPr>
        <p:txBody>
          <a:bodyPr anchor="ctr"/>
          <a:lstStyle/>
          <a:p>
            <a:pPr marL="0" indent="0">
              <a:buNone/>
            </a:pPr>
            <a:endParaRPr lang="en-US" sz="800" dirty="0" smtClean="0">
              <a:solidFill>
                <a:srgbClr val="008080"/>
              </a:solidFill>
              <a:latin typeface="Georgia" panose="02040502050405020303" pitchFamily="18" charset="0"/>
            </a:endParaRPr>
          </a:p>
          <a:p>
            <a:pPr marL="0" indent="0">
              <a:spcBef>
                <a:spcPts val="0"/>
              </a:spcBef>
              <a:spcAft>
                <a:spcPts val="2400"/>
              </a:spcAft>
              <a:buNone/>
            </a:pPr>
            <a:r>
              <a:rPr lang="en-US" sz="3200" b="1" dirty="0" smtClean="0">
                <a:solidFill>
                  <a:schemeClr val="bg1">
                    <a:lumMod val="95000"/>
                    <a:lumOff val="5000"/>
                  </a:schemeClr>
                </a:solidFill>
                <a:latin typeface="Calibri" panose="020F0502020204030204" pitchFamily="34" charset="0"/>
              </a:rPr>
              <a:t>We are now equipped to carry this study further.</a:t>
            </a:r>
          </a:p>
          <a:p>
            <a:pPr marL="0" indent="0">
              <a:spcBef>
                <a:spcPts val="0"/>
              </a:spcBef>
              <a:spcAft>
                <a:spcPts val="2400"/>
              </a:spcAft>
              <a:buNone/>
            </a:pPr>
            <a:r>
              <a:rPr lang="en-US" sz="3200" dirty="0" smtClean="0">
                <a:solidFill>
                  <a:schemeClr val="bg1">
                    <a:lumMod val="95000"/>
                    <a:lumOff val="5000"/>
                  </a:schemeClr>
                </a:solidFill>
                <a:latin typeface="Calibri" panose="020F0502020204030204" pitchFamily="34" charset="0"/>
              </a:rPr>
              <a:t>What occurs </a:t>
            </a:r>
            <a:r>
              <a:rPr lang="en-US" sz="3200" b="1" u="sng" dirty="0" smtClean="0">
                <a:solidFill>
                  <a:schemeClr val="bg1">
                    <a:lumMod val="95000"/>
                    <a:lumOff val="5000"/>
                  </a:schemeClr>
                </a:solidFill>
                <a:latin typeface="Calibri" panose="020F0502020204030204" pitchFamily="34" charset="0"/>
              </a:rPr>
              <a:t>at</a:t>
            </a:r>
            <a:r>
              <a:rPr lang="en-US" sz="3200" b="1" dirty="0" smtClean="0">
                <a:solidFill>
                  <a:schemeClr val="bg1">
                    <a:lumMod val="95000"/>
                    <a:lumOff val="5000"/>
                  </a:schemeClr>
                </a:solidFill>
                <a:latin typeface="Calibri" panose="020F0502020204030204" pitchFamily="34" charset="0"/>
              </a:rPr>
              <a:t>/</a:t>
            </a:r>
            <a:r>
              <a:rPr lang="en-US" sz="3200" b="1" u="sng" dirty="0" smtClean="0">
                <a:solidFill>
                  <a:schemeClr val="bg1">
                    <a:lumMod val="95000"/>
                    <a:lumOff val="5000"/>
                  </a:schemeClr>
                </a:solidFill>
                <a:latin typeface="Calibri" panose="020F0502020204030204" pitchFamily="34" charset="0"/>
              </a:rPr>
              <a:t>after sunset</a:t>
            </a:r>
            <a:r>
              <a:rPr lang="en-US" sz="3200" b="1" dirty="0" smtClean="0">
                <a:solidFill>
                  <a:schemeClr val="bg1">
                    <a:lumMod val="95000"/>
                    <a:lumOff val="5000"/>
                  </a:schemeClr>
                </a:solidFill>
                <a:latin typeface="Calibri" panose="020F0502020204030204" pitchFamily="34" charset="0"/>
              </a:rPr>
              <a:t>?  </a:t>
            </a:r>
          </a:p>
          <a:p>
            <a:pPr marL="0" indent="0" algn="ctr">
              <a:spcBef>
                <a:spcPts val="0"/>
              </a:spcBef>
              <a:spcAft>
                <a:spcPts val="2400"/>
              </a:spcAft>
              <a:buNone/>
            </a:pPr>
            <a:r>
              <a:rPr lang="en-US" sz="3200" dirty="0" smtClean="0">
                <a:solidFill>
                  <a:schemeClr val="bg1">
                    <a:lumMod val="95000"/>
                    <a:lumOff val="5000"/>
                  </a:schemeClr>
                </a:solidFill>
                <a:latin typeface="Calibri" panose="020F0502020204030204" pitchFamily="34" charset="0"/>
              </a:rPr>
              <a:t>The </a:t>
            </a:r>
            <a:r>
              <a:rPr lang="en-US" sz="3200" b="1" dirty="0" smtClean="0">
                <a:solidFill>
                  <a:srgbClr val="FF0000"/>
                </a:solidFill>
                <a:latin typeface="Calibri" panose="020F0502020204030204" pitchFamily="34" charset="0"/>
              </a:rPr>
              <a:t>indirect</a:t>
            </a:r>
            <a:r>
              <a:rPr lang="en-US" sz="3200" dirty="0" smtClean="0">
                <a:solidFill>
                  <a:schemeClr val="bg1">
                    <a:lumMod val="95000"/>
                    <a:lumOff val="5000"/>
                  </a:schemeClr>
                </a:solidFill>
                <a:latin typeface="Calibri" panose="020F0502020204030204" pitchFamily="34" charset="0"/>
              </a:rPr>
              <a:t> sunlight season </a:t>
            </a:r>
            <a:r>
              <a:rPr lang="en-US" sz="3200" dirty="0" smtClean="0">
                <a:solidFill>
                  <a:srgbClr val="C00000"/>
                </a:solidFill>
                <a:latin typeface="Calibri" panose="020F0502020204030204" pitchFamily="34" charset="0"/>
              </a:rPr>
              <a:t>(</a:t>
            </a:r>
            <a:r>
              <a:rPr lang="en-US" sz="3200" b="1" u="sng" dirty="0" smtClean="0">
                <a:solidFill>
                  <a:srgbClr val="C00000"/>
                </a:solidFill>
                <a:latin typeface="Calibri" panose="020F0502020204030204" pitchFamily="34" charset="0"/>
              </a:rPr>
              <a:t>EVENING</a:t>
            </a:r>
            <a:r>
              <a:rPr lang="en-US" sz="3200" dirty="0" smtClean="0">
                <a:solidFill>
                  <a:srgbClr val="C00000"/>
                </a:solidFill>
                <a:latin typeface="Calibri" panose="020F0502020204030204" pitchFamily="34" charset="0"/>
              </a:rPr>
              <a:t> twilight) </a:t>
            </a:r>
            <a:r>
              <a:rPr lang="en-US" sz="3200" b="1" dirty="0" smtClean="0">
                <a:ln>
                  <a:solidFill>
                    <a:sysClr val="windowText" lastClr="000000"/>
                  </a:solidFill>
                </a:ln>
                <a:solidFill>
                  <a:srgbClr val="FF0000"/>
                </a:solidFill>
                <a:effectLst>
                  <a:glow rad="127000">
                    <a:srgbClr val="FFFF00"/>
                  </a:glow>
                </a:effectLst>
                <a:latin typeface="Calibri" panose="020F0502020204030204" pitchFamily="34" charset="0"/>
              </a:rPr>
              <a:t>mixes</a:t>
            </a:r>
            <a:r>
              <a:rPr lang="en-US" sz="3200" dirty="0" smtClean="0">
                <a:solidFill>
                  <a:schemeClr val="bg1">
                    <a:lumMod val="95000"/>
                    <a:lumOff val="5000"/>
                  </a:schemeClr>
                </a:solidFill>
                <a:latin typeface="Calibri" panose="020F0502020204030204" pitchFamily="34" charset="0"/>
              </a:rPr>
              <a:t> with the encroaching darkness and it </a:t>
            </a:r>
            <a:r>
              <a:rPr lang="en-US" sz="3200" b="1" dirty="0" smtClean="0">
                <a:solidFill>
                  <a:schemeClr val="bg1">
                    <a:lumMod val="95000"/>
                    <a:lumOff val="5000"/>
                  </a:schemeClr>
                </a:solidFill>
                <a:latin typeface="Arial Black" panose="020B0A04020102020204" pitchFamily="34" charset="0"/>
              </a:rPr>
              <a:t>GROWS DARK!  </a:t>
            </a:r>
          </a:p>
          <a:p>
            <a:pPr marL="0" indent="0" algn="ctr">
              <a:spcBef>
                <a:spcPts val="0"/>
              </a:spcBef>
              <a:spcAft>
                <a:spcPts val="2400"/>
              </a:spcAft>
              <a:buNone/>
            </a:pPr>
            <a:r>
              <a:rPr lang="en-US" sz="3200" dirty="0" smtClean="0">
                <a:solidFill>
                  <a:schemeClr val="bg1">
                    <a:lumMod val="95000"/>
                    <a:lumOff val="5000"/>
                  </a:schemeClr>
                </a:solidFill>
                <a:latin typeface="Calibri" panose="020F0502020204030204" pitchFamily="34" charset="0"/>
              </a:rPr>
              <a:t>The base definition of darkness is – the absence of light, and that is exactly what transpires when the sun disappears below the horizon — it </a:t>
            </a:r>
            <a:r>
              <a:rPr lang="en-US" sz="3600" b="1" dirty="0" smtClean="0">
                <a:solidFill>
                  <a:schemeClr val="bg1">
                    <a:lumMod val="95000"/>
                    <a:lumOff val="5000"/>
                  </a:schemeClr>
                </a:solidFill>
                <a:latin typeface="Calibri" panose="020F0502020204030204" pitchFamily="34" charset="0"/>
              </a:rPr>
              <a:t>g</a:t>
            </a:r>
            <a:r>
              <a:rPr lang="en-US" sz="3600" b="1" u="sng" dirty="0" smtClean="0">
                <a:solidFill>
                  <a:schemeClr val="bg1">
                    <a:lumMod val="95000"/>
                    <a:lumOff val="5000"/>
                  </a:schemeClr>
                </a:solidFill>
                <a:latin typeface="Calibri" panose="020F0502020204030204" pitchFamily="34" charset="0"/>
              </a:rPr>
              <a:t>rows dark</a:t>
            </a:r>
            <a:r>
              <a:rPr lang="en-US" sz="3600" b="1" dirty="0" smtClean="0">
                <a:solidFill>
                  <a:schemeClr val="bg1">
                    <a:lumMod val="95000"/>
                    <a:lumOff val="5000"/>
                  </a:schemeClr>
                </a:solidFill>
                <a:latin typeface="Calibri" panose="020F0502020204030204" pitchFamily="34" charset="0"/>
              </a:rPr>
              <a:t>.</a:t>
            </a:r>
          </a:p>
          <a:p>
            <a:pPr marL="0" indent="0">
              <a:spcBef>
                <a:spcPts val="0"/>
              </a:spcBef>
              <a:spcAft>
                <a:spcPts val="2400"/>
              </a:spcAft>
              <a:buNone/>
            </a:pPr>
            <a:r>
              <a:rPr lang="en-US" sz="3200" dirty="0" smtClean="0">
                <a:solidFill>
                  <a:schemeClr val="bg1">
                    <a:lumMod val="95000"/>
                    <a:lumOff val="5000"/>
                  </a:schemeClr>
                </a:solidFill>
                <a:latin typeface="Calibri" panose="020F0502020204030204" pitchFamily="34" charset="0"/>
              </a:rPr>
              <a:t>So what really happened during the Crucifixion week?   Did the Shabbat suddenly change from the format displayed in </a:t>
            </a:r>
            <a:r>
              <a:rPr lang="en-US" sz="3200" dirty="0" smtClean="0">
                <a:solidFill>
                  <a:srgbClr val="00B050"/>
                </a:solidFill>
                <a:latin typeface="Calibri" panose="020F0502020204030204" pitchFamily="34" charset="0"/>
              </a:rPr>
              <a:t>Genesis 1?</a:t>
            </a:r>
            <a:endParaRPr lang="en-US" sz="3200" dirty="0">
              <a:solidFill>
                <a:srgbClr val="00B050"/>
              </a:solidFill>
              <a:latin typeface="Calibri" panose="020F0502020204030204" pitchFamily="34" charset="0"/>
            </a:endParaRPr>
          </a:p>
          <a:p>
            <a:pPr marL="0" indent="0">
              <a:spcBef>
                <a:spcPts val="0"/>
              </a:spcBef>
              <a:spcAft>
                <a:spcPts val="2400"/>
              </a:spcAft>
              <a:buNone/>
            </a:pPr>
            <a:r>
              <a:rPr lang="en-US" sz="3200" dirty="0" smtClean="0">
                <a:solidFill>
                  <a:schemeClr val="bg1">
                    <a:lumMod val="95000"/>
                    <a:lumOff val="5000"/>
                  </a:schemeClr>
                </a:solidFill>
                <a:latin typeface="Calibri" panose="020F0502020204030204" pitchFamily="34" charset="0"/>
              </a:rPr>
              <a:t>Or, is Matthew actually </a:t>
            </a:r>
            <a:r>
              <a:rPr lang="en-US" sz="3200" b="1" i="1" dirty="0" smtClean="0">
                <a:solidFill>
                  <a:srgbClr val="FF0000"/>
                </a:solidFill>
                <a:latin typeface="Calibri" panose="020F0502020204030204" pitchFamily="34" charset="0"/>
              </a:rPr>
              <a:t>correct in his assessment </a:t>
            </a:r>
            <a:r>
              <a:rPr lang="en-US" sz="3200" dirty="0" smtClean="0">
                <a:solidFill>
                  <a:schemeClr val="bg1">
                    <a:lumMod val="95000"/>
                    <a:lumOff val="5000"/>
                  </a:schemeClr>
                </a:solidFill>
                <a:latin typeface="Calibri" panose="020F0502020204030204" pitchFamily="34" charset="0"/>
              </a:rPr>
              <a:t>of time? </a:t>
            </a:r>
            <a:endParaRPr lang="en-US" sz="3200" dirty="0">
              <a:solidFill>
                <a:schemeClr val="bg1">
                  <a:lumMod val="95000"/>
                  <a:lumOff val="5000"/>
                </a:schemeClr>
              </a:solidFill>
              <a:latin typeface="Calibri" panose="020F0502020204030204" pitchFamily="34" charset="0"/>
            </a:endParaRPr>
          </a:p>
        </p:txBody>
      </p:sp>
      <p:sp>
        <p:nvSpPr>
          <p:cNvPr id="4" name="Slide Number Placeholder 3"/>
          <p:cNvSpPr>
            <a:spLocks noGrp="1"/>
          </p:cNvSpPr>
          <p:nvPr>
            <p:ph type="sldNum" sz="quarter" idx="12"/>
          </p:nvPr>
        </p:nvSpPr>
        <p:spPr>
          <a:xfrm>
            <a:off x="11506198" y="6172198"/>
            <a:ext cx="488017" cy="365125"/>
          </a:xfrm>
        </p:spPr>
        <p:txBody>
          <a:bodyPr/>
          <a:lstStyle/>
          <a:p>
            <a:fld id="{6D22F896-40B5-4ADD-8801-0D06FADFA095}" type="slidenum">
              <a:rPr lang="en-US" sz="1200" b="1" smtClean="0">
                <a:solidFill>
                  <a:schemeClr val="bg1"/>
                </a:solidFill>
              </a:rPr>
              <a:t>21</a:t>
            </a:fld>
            <a:endParaRPr lang="en-US" sz="1200" b="1" dirty="0">
              <a:solidFill>
                <a:schemeClr val="bg1"/>
              </a:solidFill>
            </a:endParaRPr>
          </a:p>
        </p:txBody>
      </p:sp>
    </p:spTree>
    <p:extLst>
      <p:ext uri="{BB962C8B-B14F-4D97-AF65-F5344CB8AC3E}">
        <p14:creationId xmlns:p14="http://schemas.microsoft.com/office/powerpoint/2010/main" val="4012517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951" y="370270"/>
            <a:ext cx="6668692" cy="2485620"/>
          </a:xfrm>
        </p:spPr>
        <p:txBody>
          <a:bodyPr>
            <a:normAutofit fontScale="90000"/>
          </a:bodyPr>
          <a:lstStyle/>
          <a:p>
            <a:pPr algn="ctr"/>
            <a:r>
              <a:rPr lang="en-US" b="1" cap="none" dirty="0">
                <a:ln>
                  <a:solidFill>
                    <a:srgbClr val="FF00FF"/>
                  </a:solidFill>
                </a:ln>
                <a:effectLst>
                  <a:glow rad="127000">
                    <a:srgbClr val="FFCC66"/>
                  </a:glow>
                </a:effectLst>
              </a:rPr>
              <a:t>A</a:t>
            </a:r>
            <a:r>
              <a:rPr lang="en-US" b="1" cap="none" dirty="0" smtClean="0">
                <a:ln>
                  <a:solidFill>
                    <a:srgbClr val="FF00FF"/>
                  </a:solidFill>
                </a:ln>
                <a:effectLst>
                  <a:glow rad="127000">
                    <a:srgbClr val="FFCC66"/>
                  </a:glow>
                </a:effectLst>
              </a:rPr>
              <a:t>ccording to </a:t>
            </a:r>
            <a:r>
              <a:rPr lang="en-US" sz="4900" b="1" u="sng" dirty="0" smtClean="0">
                <a:ln>
                  <a:solidFill>
                    <a:srgbClr val="FF00FF"/>
                  </a:solidFill>
                </a:ln>
                <a:effectLst>
                  <a:glow rad="127000">
                    <a:srgbClr val="FFCC66"/>
                  </a:glow>
                </a:effectLst>
              </a:rPr>
              <a:t>S</a:t>
            </a:r>
            <a:r>
              <a:rPr lang="en-US" sz="4900" b="1" u="sng" cap="none" dirty="0" smtClean="0">
                <a:ln>
                  <a:solidFill>
                    <a:srgbClr val="FF00FF"/>
                  </a:solidFill>
                </a:ln>
                <a:effectLst>
                  <a:glow rad="127000">
                    <a:srgbClr val="FFCC66"/>
                  </a:glow>
                </a:effectLst>
              </a:rPr>
              <a:t>unset</a:t>
            </a:r>
            <a:r>
              <a:rPr lang="en-US" sz="4900" b="1" u="sng" dirty="0" smtClean="0">
                <a:ln>
                  <a:solidFill>
                    <a:srgbClr val="FF00FF"/>
                  </a:solidFill>
                </a:ln>
                <a:effectLst>
                  <a:glow rad="127000">
                    <a:srgbClr val="FFCC66"/>
                  </a:glow>
                </a:effectLst>
              </a:rPr>
              <a:t> T</a:t>
            </a:r>
            <a:r>
              <a:rPr lang="en-US" sz="4900" b="1" u="sng" cap="none" dirty="0" smtClean="0">
                <a:ln>
                  <a:solidFill>
                    <a:srgbClr val="FF00FF"/>
                  </a:solidFill>
                </a:ln>
                <a:effectLst>
                  <a:glow rad="127000">
                    <a:srgbClr val="FFCC66"/>
                  </a:glow>
                </a:effectLst>
              </a:rPr>
              <a:t>heor</a:t>
            </a:r>
            <a:r>
              <a:rPr lang="en-US" sz="4900" b="1" cap="none" dirty="0" smtClean="0">
                <a:ln>
                  <a:solidFill>
                    <a:srgbClr val="FF00FF"/>
                  </a:solidFill>
                </a:ln>
                <a:effectLst>
                  <a:glow rad="127000">
                    <a:srgbClr val="FFCC66"/>
                  </a:glow>
                </a:effectLst>
              </a:rPr>
              <a:t>y</a:t>
            </a:r>
            <a:r>
              <a:rPr lang="en-US" b="1" cap="none" dirty="0" smtClean="0">
                <a:ln>
                  <a:solidFill>
                    <a:srgbClr val="FF00FF"/>
                  </a:solidFill>
                </a:ln>
                <a:effectLst>
                  <a:glow rad="127000">
                    <a:srgbClr val="FFCC66"/>
                  </a:glow>
                </a:effectLst>
              </a:rPr>
              <a:t>, </a:t>
            </a:r>
            <a:r>
              <a:rPr lang="en-US" cap="none" dirty="0" smtClean="0"/>
              <a:t>immediately when the</a:t>
            </a:r>
            <a:br>
              <a:rPr lang="en-US" cap="none" dirty="0" smtClean="0"/>
            </a:br>
            <a:r>
              <a:rPr lang="en-US" b="1" cap="none" dirty="0" smtClean="0">
                <a:solidFill>
                  <a:srgbClr val="0000CC"/>
                </a:solidFill>
              </a:rPr>
              <a:t> </a:t>
            </a:r>
            <a:r>
              <a:rPr lang="en-US" b="1" cap="none" dirty="0" smtClean="0">
                <a:solidFill>
                  <a:srgbClr val="00B0F0"/>
                </a:solidFill>
              </a:rPr>
              <a:t>Shabbat </a:t>
            </a:r>
            <a:r>
              <a:rPr lang="en-US" b="1" i="1" cap="none" dirty="0" smtClean="0">
                <a:solidFill>
                  <a:srgbClr val="CC0099"/>
                </a:solidFill>
              </a:rPr>
              <a:t>has ended,</a:t>
            </a:r>
            <a:br>
              <a:rPr lang="en-US" b="1" i="1" cap="none" dirty="0" smtClean="0">
                <a:solidFill>
                  <a:srgbClr val="CC0099"/>
                </a:solidFill>
              </a:rPr>
            </a:br>
            <a:r>
              <a:rPr lang="en-US" i="1" cap="none" dirty="0" smtClean="0">
                <a:solidFill>
                  <a:srgbClr val="CC0099"/>
                </a:solidFill>
              </a:rPr>
              <a:t> </a:t>
            </a:r>
            <a:r>
              <a:rPr lang="en-US" b="1" i="1" cap="none" dirty="0" smtClean="0">
                <a:solidFill>
                  <a:srgbClr val="CC0099"/>
                </a:solidFill>
              </a:rPr>
              <a:t>(</a:t>
            </a:r>
            <a:r>
              <a:rPr lang="en-US" b="1" i="1" u="sng" cap="none" dirty="0" smtClean="0">
                <a:solidFill>
                  <a:srgbClr val="CC0099"/>
                </a:solidFill>
              </a:rPr>
              <a:t>at the moment of</a:t>
            </a:r>
            <a:r>
              <a:rPr lang="en-US" b="1" i="1" cap="none" dirty="0" smtClean="0">
                <a:solidFill>
                  <a:srgbClr val="CC0099"/>
                </a:solidFill>
              </a:rPr>
              <a:t> </a:t>
            </a:r>
            <a:r>
              <a:rPr lang="en-US" b="1" i="1" u="sng" cap="none" dirty="0" smtClean="0">
                <a:solidFill>
                  <a:srgbClr val="FFFF00"/>
                </a:solidFill>
              </a:rPr>
              <a:t>sunset</a:t>
            </a:r>
            <a:r>
              <a:rPr lang="en-US" b="1" i="1" cap="none" dirty="0" smtClean="0">
                <a:solidFill>
                  <a:srgbClr val="FFFF00"/>
                </a:solidFill>
              </a:rPr>
              <a:t>)</a:t>
            </a:r>
            <a:r>
              <a:rPr lang="en-US" i="1" cap="none" dirty="0" smtClean="0">
                <a:solidFill>
                  <a:srgbClr val="FFFF00"/>
                </a:solidFill>
              </a:rPr>
              <a:t> </a:t>
            </a:r>
            <a:r>
              <a:rPr lang="en-US" cap="none" dirty="0" smtClean="0"/>
              <a:t/>
            </a:r>
            <a:br>
              <a:rPr lang="en-US" cap="none" dirty="0" smtClean="0"/>
            </a:br>
            <a:r>
              <a:rPr lang="en-US" cap="none" dirty="0" smtClean="0"/>
              <a:t>the sky would commence </a:t>
            </a:r>
            <a:br>
              <a:rPr lang="en-US" cap="none" dirty="0" smtClean="0"/>
            </a:br>
            <a:r>
              <a:rPr lang="en-US" cap="none" dirty="0" smtClean="0"/>
              <a:t>to  grow -</a:t>
            </a:r>
            <a:endParaRPr lang="en-US" cap="none" dirty="0"/>
          </a:p>
        </p:txBody>
      </p:sp>
      <p:sp>
        <p:nvSpPr>
          <p:cNvPr id="6" name="Curved Up Arrow 5"/>
          <p:cNvSpPr/>
          <p:nvPr/>
        </p:nvSpPr>
        <p:spPr>
          <a:xfrm>
            <a:off x="3528099" y="2874940"/>
            <a:ext cx="6949107" cy="1167680"/>
          </a:xfrm>
          <a:prstGeom prst="curvedUpArrow">
            <a:avLst>
              <a:gd name="adj1" fmla="val 37892"/>
              <a:gd name="adj2" fmla="val 334907"/>
              <a:gd name="adj3" fmla="val 46277"/>
            </a:avLst>
          </a:prstGeom>
          <a:solidFill>
            <a:srgbClr val="FFFF00"/>
          </a:solidFill>
          <a:ln w="57150">
            <a:solidFill>
              <a:srgbClr val="9933FF"/>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6180888" y="1173259"/>
            <a:ext cx="5127584" cy="1446550"/>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8800" b="1" dirty="0" smtClean="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latin typeface="Showcard Gothic" pitchFamily="82" charset="0"/>
              </a:rPr>
              <a:t>DARK!</a:t>
            </a:r>
            <a:endParaRPr lang="en-US" sz="6600" b="1" cap="none" spc="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endParaRPr>
          </a:p>
        </p:txBody>
      </p:sp>
      <p:sp>
        <p:nvSpPr>
          <p:cNvPr id="7" name="Slide Number Placeholder 6"/>
          <p:cNvSpPr>
            <a:spLocks noGrp="1"/>
          </p:cNvSpPr>
          <p:nvPr>
            <p:ph type="sldNum" sz="quarter" idx="12"/>
          </p:nvPr>
        </p:nvSpPr>
        <p:spPr>
          <a:xfrm>
            <a:off x="11482938" y="6422572"/>
            <a:ext cx="643748" cy="365125"/>
          </a:xfrm>
        </p:spPr>
        <p:txBody>
          <a:bodyPr/>
          <a:lstStyle/>
          <a:p>
            <a:fld id="{6D22F896-40B5-4ADD-8801-0D06FADFA095}" type="slidenum">
              <a:rPr lang="en-US" sz="1200" b="1" smtClean="0"/>
              <a:t>22</a:t>
            </a:fld>
            <a:endParaRPr lang="en-US" sz="1200" b="1" dirty="0"/>
          </a:p>
        </p:txBody>
      </p:sp>
      <p:pic>
        <p:nvPicPr>
          <p:cNvPr id="8" name="Picture 12" descr="C:\Users\Rae\Desktop\Art on Desktop\white man clip art\yellow-blue smiley faces\Smiley Face  jpe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41665" y="4593672"/>
            <a:ext cx="1297825" cy="175633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H="1" flipV="1">
            <a:off x="4736757" y="2438400"/>
            <a:ext cx="1072664" cy="4119410"/>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535827" y="2454876"/>
            <a:ext cx="482674" cy="4092544"/>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496481" y="0"/>
            <a:ext cx="942287" cy="6557810"/>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694323" y="0"/>
            <a:ext cx="1592942" cy="6557810"/>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907071" y="0"/>
            <a:ext cx="2591156" cy="6557812"/>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098941" y="2778183"/>
            <a:ext cx="1472752" cy="3779628"/>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423533" y="2953241"/>
            <a:ext cx="1915996" cy="3604570"/>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2174789" y="2504303"/>
            <a:ext cx="2977334" cy="4053510"/>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037139" y="0"/>
            <a:ext cx="3976850" cy="6557810"/>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6286364" y="918128"/>
            <a:ext cx="11826" cy="5634487"/>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81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1250"/>
                                        <p:tgtEl>
                                          <p:spTgt spid="17"/>
                                        </p:tgtEl>
                                      </p:cBhvr>
                                    </p:animEffect>
                                    <p:set>
                                      <p:cBhvr>
                                        <p:cTn id="7" dur="1" fill="hold">
                                          <p:stCondLst>
                                            <p:cond delay="1249"/>
                                          </p:stCondLst>
                                        </p:cTn>
                                        <p:tgtEl>
                                          <p:spTgt spid="17"/>
                                        </p:tgtEl>
                                        <p:attrNameLst>
                                          <p:attrName>style.visibility</p:attrName>
                                        </p:attrNameLst>
                                      </p:cBhvr>
                                      <p:to>
                                        <p:strVal val="hidden"/>
                                      </p:to>
                                    </p:set>
                                  </p:childTnLst>
                                </p:cTn>
                              </p:par>
                              <p:par>
                                <p:cTn id="8" presetID="22" presetClass="exit" presetSubtype="1" fill="hold" nodeType="withEffect">
                                  <p:stCondLst>
                                    <p:cond delay="0"/>
                                  </p:stCondLst>
                                  <p:childTnLst>
                                    <p:animEffect transition="out" filter="wipe(up)">
                                      <p:cBhvr>
                                        <p:cTn id="9" dur="1250"/>
                                        <p:tgtEl>
                                          <p:spTgt spid="13"/>
                                        </p:tgtEl>
                                      </p:cBhvr>
                                    </p:animEffect>
                                    <p:set>
                                      <p:cBhvr>
                                        <p:cTn id="10" dur="1" fill="hold">
                                          <p:stCondLst>
                                            <p:cond delay="1249"/>
                                          </p:stCondLst>
                                        </p:cTn>
                                        <p:tgtEl>
                                          <p:spTgt spid="13"/>
                                        </p:tgtEl>
                                        <p:attrNameLst>
                                          <p:attrName>style.visibility</p:attrName>
                                        </p:attrNameLst>
                                      </p:cBhvr>
                                      <p:to>
                                        <p:strVal val="hidden"/>
                                      </p:to>
                                    </p:set>
                                  </p:childTnLst>
                                </p:cTn>
                              </p:par>
                              <p:par>
                                <p:cTn id="11" presetID="22" presetClass="exit" presetSubtype="1" fill="hold" nodeType="withEffect">
                                  <p:stCondLst>
                                    <p:cond delay="0"/>
                                  </p:stCondLst>
                                  <p:childTnLst>
                                    <p:animEffect transition="out" filter="wipe(up)">
                                      <p:cBhvr>
                                        <p:cTn id="12" dur="1250"/>
                                        <p:tgtEl>
                                          <p:spTgt spid="12"/>
                                        </p:tgtEl>
                                      </p:cBhvr>
                                    </p:animEffect>
                                    <p:set>
                                      <p:cBhvr>
                                        <p:cTn id="13" dur="1" fill="hold">
                                          <p:stCondLst>
                                            <p:cond delay="1249"/>
                                          </p:stCondLst>
                                        </p:cTn>
                                        <p:tgtEl>
                                          <p:spTgt spid="12"/>
                                        </p:tgtEl>
                                        <p:attrNameLst>
                                          <p:attrName>style.visibility</p:attrName>
                                        </p:attrNameLst>
                                      </p:cBhvr>
                                      <p:to>
                                        <p:strVal val="hidden"/>
                                      </p:to>
                                    </p:set>
                                  </p:childTnLst>
                                </p:cTn>
                              </p:par>
                              <p:par>
                                <p:cTn id="14" presetID="22" presetClass="exit" presetSubtype="1" fill="hold" nodeType="withEffect">
                                  <p:stCondLst>
                                    <p:cond delay="0"/>
                                  </p:stCondLst>
                                  <p:childTnLst>
                                    <p:animEffect transition="out" filter="wipe(up)">
                                      <p:cBhvr>
                                        <p:cTn id="15" dur="1250"/>
                                        <p:tgtEl>
                                          <p:spTgt spid="11"/>
                                        </p:tgtEl>
                                      </p:cBhvr>
                                    </p:animEffect>
                                    <p:set>
                                      <p:cBhvr>
                                        <p:cTn id="16" dur="1" fill="hold">
                                          <p:stCondLst>
                                            <p:cond delay="1249"/>
                                          </p:stCondLst>
                                        </p:cTn>
                                        <p:tgtEl>
                                          <p:spTgt spid="11"/>
                                        </p:tgtEl>
                                        <p:attrNameLst>
                                          <p:attrName>style.visibility</p:attrName>
                                        </p:attrNameLst>
                                      </p:cBhvr>
                                      <p:to>
                                        <p:strVal val="hidden"/>
                                      </p:to>
                                    </p:set>
                                  </p:childTnLst>
                                </p:cTn>
                              </p:par>
                              <p:par>
                                <p:cTn id="17" presetID="22" presetClass="exit" presetSubtype="1" fill="hold" nodeType="withEffect">
                                  <p:stCondLst>
                                    <p:cond delay="0"/>
                                  </p:stCondLst>
                                  <p:childTnLst>
                                    <p:animEffect transition="out" filter="wipe(up)">
                                      <p:cBhvr>
                                        <p:cTn id="18" dur="1250"/>
                                        <p:tgtEl>
                                          <p:spTgt spid="98"/>
                                        </p:tgtEl>
                                      </p:cBhvr>
                                    </p:animEffect>
                                    <p:set>
                                      <p:cBhvr>
                                        <p:cTn id="19" dur="1" fill="hold">
                                          <p:stCondLst>
                                            <p:cond delay="1249"/>
                                          </p:stCondLst>
                                        </p:cTn>
                                        <p:tgtEl>
                                          <p:spTgt spid="98"/>
                                        </p:tgtEl>
                                        <p:attrNameLst>
                                          <p:attrName>style.visibility</p:attrName>
                                        </p:attrNameLst>
                                      </p:cBhvr>
                                      <p:to>
                                        <p:strVal val="hidden"/>
                                      </p:to>
                                    </p:set>
                                  </p:childTnLst>
                                </p:cTn>
                              </p:par>
                              <p:par>
                                <p:cTn id="20" presetID="22" presetClass="exit" presetSubtype="1" fill="hold" nodeType="withEffect">
                                  <p:stCondLst>
                                    <p:cond delay="0"/>
                                  </p:stCondLst>
                                  <p:childTnLst>
                                    <p:animEffect transition="out" filter="wipe(up)">
                                      <p:cBhvr>
                                        <p:cTn id="21" dur="1250"/>
                                        <p:tgtEl>
                                          <p:spTgt spid="10"/>
                                        </p:tgtEl>
                                      </p:cBhvr>
                                    </p:animEffect>
                                    <p:set>
                                      <p:cBhvr>
                                        <p:cTn id="22" dur="1" fill="hold">
                                          <p:stCondLst>
                                            <p:cond delay="1249"/>
                                          </p:stCondLst>
                                        </p:cTn>
                                        <p:tgtEl>
                                          <p:spTgt spid="10"/>
                                        </p:tgtEl>
                                        <p:attrNameLst>
                                          <p:attrName>style.visibility</p:attrName>
                                        </p:attrNameLst>
                                      </p:cBhvr>
                                      <p:to>
                                        <p:strVal val="hidden"/>
                                      </p:to>
                                    </p:set>
                                  </p:childTnLst>
                                </p:cTn>
                              </p:par>
                              <p:par>
                                <p:cTn id="23" presetID="22" presetClass="exit" presetSubtype="1" fill="hold" nodeType="withEffect">
                                  <p:stCondLst>
                                    <p:cond delay="0"/>
                                  </p:stCondLst>
                                  <p:childTnLst>
                                    <p:animEffect transition="out" filter="wipe(up)">
                                      <p:cBhvr>
                                        <p:cTn id="24" dur="1250"/>
                                        <p:tgtEl>
                                          <p:spTgt spid="9"/>
                                        </p:tgtEl>
                                      </p:cBhvr>
                                    </p:animEffect>
                                    <p:set>
                                      <p:cBhvr>
                                        <p:cTn id="25" dur="1" fill="hold">
                                          <p:stCondLst>
                                            <p:cond delay="1249"/>
                                          </p:stCondLst>
                                        </p:cTn>
                                        <p:tgtEl>
                                          <p:spTgt spid="9"/>
                                        </p:tgtEl>
                                        <p:attrNameLst>
                                          <p:attrName>style.visibility</p:attrName>
                                        </p:attrNameLst>
                                      </p:cBhvr>
                                      <p:to>
                                        <p:strVal val="hidden"/>
                                      </p:to>
                                    </p:set>
                                  </p:childTnLst>
                                </p:cTn>
                              </p:par>
                              <p:par>
                                <p:cTn id="26" presetID="22" presetClass="exit" presetSubtype="1" fill="hold" nodeType="withEffect">
                                  <p:stCondLst>
                                    <p:cond delay="0"/>
                                  </p:stCondLst>
                                  <p:childTnLst>
                                    <p:animEffect transition="out" filter="wipe(up)">
                                      <p:cBhvr>
                                        <p:cTn id="27" dur="1250"/>
                                        <p:tgtEl>
                                          <p:spTgt spid="14"/>
                                        </p:tgtEl>
                                      </p:cBhvr>
                                    </p:animEffect>
                                    <p:set>
                                      <p:cBhvr>
                                        <p:cTn id="28" dur="1" fill="hold">
                                          <p:stCondLst>
                                            <p:cond delay="1249"/>
                                          </p:stCondLst>
                                        </p:cTn>
                                        <p:tgtEl>
                                          <p:spTgt spid="14"/>
                                        </p:tgtEl>
                                        <p:attrNameLst>
                                          <p:attrName>style.visibility</p:attrName>
                                        </p:attrNameLst>
                                      </p:cBhvr>
                                      <p:to>
                                        <p:strVal val="hidden"/>
                                      </p:to>
                                    </p:set>
                                  </p:childTnLst>
                                </p:cTn>
                              </p:par>
                              <p:par>
                                <p:cTn id="29" presetID="22" presetClass="exit" presetSubtype="1" fill="hold" nodeType="withEffect">
                                  <p:stCondLst>
                                    <p:cond delay="0"/>
                                  </p:stCondLst>
                                  <p:childTnLst>
                                    <p:animEffect transition="out" filter="wipe(up)">
                                      <p:cBhvr>
                                        <p:cTn id="30" dur="1250"/>
                                        <p:tgtEl>
                                          <p:spTgt spid="15"/>
                                        </p:tgtEl>
                                      </p:cBhvr>
                                    </p:animEffect>
                                    <p:set>
                                      <p:cBhvr>
                                        <p:cTn id="31" dur="1" fill="hold">
                                          <p:stCondLst>
                                            <p:cond delay="1249"/>
                                          </p:stCondLst>
                                        </p:cTn>
                                        <p:tgtEl>
                                          <p:spTgt spid="15"/>
                                        </p:tgtEl>
                                        <p:attrNameLst>
                                          <p:attrName>style.visibility</p:attrName>
                                        </p:attrNameLst>
                                      </p:cBhvr>
                                      <p:to>
                                        <p:strVal val="hidden"/>
                                      </p:to>
                                    </p:set>
                                  </p:childTnLst>
                                </p:cTn>
                              </p:par>
                              <p:par>
                                <p:cTn id="32" presetID="22" presetClass="exit" presetSubtype="1" fill="hold" nodeType="withEffect">
                                  <p:stCondLst>
                                    <p:cond delay="0"/>
                                  </p:stCondLst>
                                  <p:childTnLst>
                                    <p:animEffect transition="out" filter="wipe(up)">
                                      <p:cBhvr>
                                        <p:cTn id="33" dur="1250"/>
                                        <p:tgtEl>
                                          <p:spTgt spid="16"/>
                                        </p:tgtEl>
                                      </p:cBhvr>
                                    </p:animEffect>
                                    <p:set>
                                      <p:cBhvr>
                                        <p:cTn id="34" dur="1" fill="hold">
                                          <p:stCondLst>
                                            <p:cond delay="1249"/>
                                          </p:stCondLst>
                                        </p:cTn>
                                        <p:tgtEl>
                                          <p:spTgt spid="16"/>
                                        </p:tgtEl>
                                        <p:attrNameLst>
                                          <p:attrName>style.visibility</p:attrName>
                                        </p:attrNameLst>
                                      </p:cBhvr>
                                      <p:to>
                                        <p:strVal val="hidden"/>
                                      </p:to>
                                    </p:set>
                                  </p:childTnLst>
                                </p:cTn>
                              </p:par>
                              <p:par>
                                <p:cTn id="35" presetID="22" presetClass="entr" presetSubtype="8" fill="hold" grpId="0" nodeType="withEffect">
                                  <p:stCondLst>
                                    <p:cond delay="125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1250"/>
                                        <p:tgtEl>
                                          <p:spTgt spid="6"/>
                                        </p:tgtEl>
                                      </p:cBhvr>
                                    </p:animEffect>
                                  </p:childTnLst>
                                </p:cTn>
                              </p:par>
                              <p:par>
                                <p:cTn id="38" presetID="22" presetClass="entr" presetSubtype="8" fill="hold" grpId="0" nodeType="withEffect">
                                  <p:stCondLst>
                                    <p:cond delay="225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2000"/>
                                        <p:tgtEl>
                                          <p:spTgt spid="2"/>
                                        </p:tgtEl>
                                      </p:cBhvr>
                                    </p:animEffect>
                                  </p:childTnLst>
                                </p:cTn>
                              </p:par>
                            </p:childTnLst>
                          </p:cTn>
                        </p:par>
                        <p:par>
                          <p:cTn id="41" fill="hold">
                            <p:stCondLst>
                              <p:cond delay="4250"/>
                            </p:stCondLst>
                            <p:childTnLst>
                              <p:par>
                                <p:cTn id="42" presetID="9" presetClass="exit" presetSubtype="0" fill="hold" grpId="1" nodeType="afterEffect">
                                  <p:stCondLst>
                                    <p:cond delay="2000"/>
                                  </p:stCondLst>
                                  <p:childTnLst>
                                    <p:animEffect transition="out" filter="dissolve">
                                      <p:cBhvr>
                                        <p:cTn id="43" dur="2000"/>
                                        <p:tgtEl>
                                          <p:spTgt spid="2"/>
                                        </p:tgtEl>
                                      </p:cBhvr>
                                    </p:animEffect>
                                    <p:set>
                                      <p:cBhvr>
                                        <p:cTn id="44" dur="1" fill="hold">
                                          <p:stCondLst>
                                            <p:cond delay="1999"/>
                                          </p:stCondLst>
                                        </p:cTn>
                                        <p:tgtEl>
                                          <p:spTgt spid="2"/>
                                        </p:tgtEl>
                                        <p:attrNameLst>
                                          <p:attrName>style.visibility</p:attrName>
                                        </p:attrNameLst>
                                      </p:cBhvr>
                                      <p:to>
                                        <p:strVal val="hidden"/>
                                      </p:to>
                                    </p:set>
                                  </p:childTnLst>
                                </p:cTn>
                              </p:par>
                              <p:par>
                                <p:cTn id="45" presetID="42" presetClass="entr" presetSubtype="0" fill="hold" nodeType="withEffect">
                                  <p:stCondLst>
                                    <p:cond delay="80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951" y="370270"/>
            <a:ext cx="6223849" cy="2485620"/>
          </a:xfrm>
        </p:spPr>
        <p:txBody>
          <a:bodyPr>
            <a:noAutofit/>
          </a:bodyPr>
          <a:lstStyle/>
          <a:p>
            <a:pPr algn="ctr"/>
            <a:r>
              <a:rPr lang="en-US" sz="6600" b="1" cap="none" dirty="0" smtClean="0">
                <a:ln>
                  <a:solidFill>
                    <a:srgbClr val="FF00FF"/>
                  </a:solidFill>
                </a:ln>
                <a:effectLst>
                  <a:glow rad="127000">
                    <a:srgbClr val="FFCC66"/>
                  </a:glow>
                </a:effectLst>
              </a:rPr>
              <a:t>The Shabbat GREW </a:t>
            </a:r>
            <a:endParaRPr lang="en-US" sz="6600" cap="none" dirty="0"/>
          </a:p>
        </p:txBody>
      </p:sp>
      <p:sp>
        <p:nvSpPr>
          <p:cNvPr id="5" name="Text Placeholder 4"/>
          <p:cNvSpPr>
            <a:spLocks noGrp="1"/>
          </p:cNvSpPr>
          <p:nvPr>
            <p:ph type="body" sz="half" idx="2"/>
          </p:nvPr>
        </p:nvSpPr>
        <p:spPr>
          <a:xfrm>
            <a:off x="529107" y="4733673"/>
            <a:ext cx="11178863" cy="1645387"/>
          </a:xfrm>
          <a:solidFill>
            <a:schemeClr val="tx1"/>
          </a:solidFill>
          <a:ln w="57150">
            <a:solidFill>
              <a:srgbClr val="9933FF"/>
            </a:solidFill>
          </a:ln>
          <a:scene3d>
            <a:camera prst="orthographicFront"/>
            <a:lightRig rig="threePt" dir="t"/>
          </a:scene3d>
          <a:sp3d>
            <a:bevelT w="114300" prst="artDeco"/>
          </a:sp3d>
        </p:spPr>
        <p:txBody>
          <a:bodyPr>
            <a:normAutofit fontScale="85000" lnSpcReduction="10000"/>
          </a:bodyPr>
          <a:lstStyle/>
          <a:p>
            <a:r>
              <a:rPr lang="en-US" sz="2800" dirty="0" smtClean="0">
                <a:solidFill>
                  <a:schemeClr val="bg1">
                    <a:lumMod val="95000"/>
                    <a:lumOff val="5000"/>
                  </a:schemeClr>
                </a:solidFill>
                <a:latin typeface="Calibri" panose="020F0502020204030204" pitchFamily="34" charset="0"/>
              </a:rPr>
              <a:t>Is this what the original Greek script tells us in </a:t>
            </a:r>
            <a:r>
              <a:rPr lang="en-US" sz="2800" dirty="0" smtClean="0">
                <a:solidFill>
                  <a:srgbClr val="00B050"/>
                </a:solidFill>
                <a:latin typeface="Calibri" panose="020F0502020204030204" pitchFamily="34" charset="0"/>
              </a:rPr>
              <a:t>Matthew 28:1? </a:t>
            </a:r>
            <a:r>
              <a:rPr lang="en-US" sz="2800" dirty="0">
                <a:solidFill>
                  <a:schemeClr val="bg1">
                    <a:lumMod val="95000"/>
                    <a:lumOff val="5000"/>
                  </a:schemeClr>
                </a:solidFill>
                <a:latin typeface="Calibri" panose="020F0502020204030204" pitchFamily="34" charset="0"/>
              </a:rPr>
              <a:t> </a:t>
            </a:r>
            <a:r>
              <a:rPr lang="en-US" sz="2800" dirty="0" smtClean="0">
                <a:solidFill>
                  <a:schemeClr val="bg1">
                    <a:lumMod val="95000"/>
                    <a:lumOff val="5000"/>
                  </a:schemeClr>
                </a:solidFill>
                <a:latin typeface="Calibri" panose="020F0502020204030204" pitchFamily="34" charset="0"/>
              </a:rPr>
              <a:t>What about the original </a:t>
            </a:r>
            <a:r>
              <a:rPr lang="en-US" sz="2800" b="1" u="sng" dirty="0" smtClean="0">
                <a:ln w="12700">
                  <a:solidFill>
                    <a:srgbClr val="0000CC"/>
                  </a:solidFill>
                </a:ln>
                <a:solidFill>
                  <a:srgbClr val="FF00FF"/>
                </a:solidFill>
                <a:latin typeface="Arial Black" panose="020B0A04020102020204" pitchFamily="34" charset="0"/>
              </a:rPr>
              <a:t>Hebrew</a:t>
            </a:r>
            <a:r>
              <a:rPr lang="en-US" sz="2800" dirty="0" smtClean="0">
                <a:solidFill>
                  <a:schemeClr val="bg1">
                    <a:lumMod val="95000"/>
                    <a:lumOff val="5000"/>
                  </a:schemeClr>
                </a:solidFill>
                <a:latin typeface="Calibri" panose="020F0502020204030204" pitchFamily="34" charset="0"/>
              </a:rPr>
              <a:t> manuscript?  Does it support the Shabbat </a:t>
            </a:r>
            <a:r>
              <a:rPr lang="en-US" sz="3900" b="1" u="sng" dirty="0" smtClean="0">
                <a:solidFill>
                  <a:schemeClr val="bg1">
                    <a:lumMod val="95000"/>
                    <a:lumOff val="5000"/>
                  </a:schemeClr>
                </a:solidFill>
                <a:latin typeface="Calibri" panose="020F0502020204030204" pitchFamily="34" charset="0"/>
              </a:rPr>
              <a:t>GROWING DARK</a:t>
            </a:r>
            <a:r>
              <a:rPr lang="en-US" sz="3900" b="1" dirty="0" smtClean="0">
                <a:solidFill>
                  <a:schemeClr val="bg1">
                    <a:lumMod val="95000"/>
                    <a:lumOff val="5000"/>
                  </a:schemeClr>
                </a:solidFill>
                <a:latin typeface="Calibri" panose="020F0502020204030204" pitchFamily="34" charset="0"/>
              </a:rPr>
              <a:t>?</a:t>
            </a:r>
          </a:p>
          <a:p>
            <a:r>
              <a:rPr lang="en-US" sz="2800" dirty="0" smtClean="0">
                <a:solidFill>
                  <a:schemeClr val="bg2">
                    <a:lumMod val="50000"/>
                  </a:schemeClr>
                </a:solidFill>
                <a:latin typeface="Calibri" panose="020F0502020204030204" pitchFamily="34" charset="0"/>
              </a:rPr>
              <a:t>Has </a:t>
            </a:r>
            <a:r>
              <a:rPr lang="en-US" sz="2800" b="1" dirty="0" smtClean="0">
                <a:solidFill>
                  <a:srgbClr val="FF0000"/>
                </a:solidFill>
                <a:latin typeface="Goudy Stout" panose="0202090407030B020401" pitchFamily="18" charset="0"/>
              </a:rPr>
              <a:t>TRADITION</a:t>
            </a:r>
            <a:r>
              <a:rPr lang="en-US" sz="2800" dirty="0" smtClean="0">
                <a:solidFill>
                  <a:schemeClr val="bg2">
                    <a:lumMod val="50000"/>
                  </a:schemeClr>
                </a:solidFill>
                <a:latin typeface="Calibri" panose="020F0502020204030204" pitchFamily="34" charset="0"/>
              </a:rPr>
              <a:t> been faithful to the Word of </a:t>
            </a:r>
            <a:r>
              <a:rPr lang="en-US" sz="2800" b="1" dirty="0" smtClean="0">
                <a:solidFill>
                  <a:srgbClr val="0000CC"/>
                </a:solidFill>
                <a:latin typeface="Calibri" panose="020F0502020204030204" pitchFamily="34" charset="0"/>
              </a:rPr>
              <a:t>Yahuah?</a:t>
            </a:r>
          </a:p>
          <a:p>
            <a:r>
              <a:rPr lang="en-US" sz="2800" dirty="0" smtClean="0">
                <a:solidFill>
                  <a:schemeClr val="bg2">
                    <a:lumMod val="50000"/>
                  </a:schemeClr>
                </a:solidFill>
                <a:latin typeface="Calibri" panose="020F0502020204030204" pitchFamily="34" charset="0"/>
              </a:rPr>
              <a:t>Will you be willing to look at further support? </a:t>
            </a:r>
            <a:r>
              <a:rPr lang="en-US" sz="2800" dirty="0">
                <a:solidFill>
                  <a:schemeClr val="bg2">
                    <a:lumMod val="50000"/>
                  </a:schemeClr>
                </a:solidFill>
                <a:latin typeface="Calibri" panose="020F0502020204030204" pitchFamily="34" charset="0"/>
              </a:rPr>
              <a:t>	</a:t>
            </a:r>
            <a:r>
              <a:rPr lang="en-US" sz="2800" b="1" u="sng" dirty="0" smtClean="0">
                <a:solidFill>
                  <a:srgbClr val="FF00FF"/>
                </a:solidFill>
                <a:latin typeface="Calibri" panose="020F0502020204030204" pitchFamily="34" charset="0"/>
              </a:rPr>
              <a:t>From </a:t>
            </a:r>
            <a:r>
              <a:rPr lang="en-US" sz="2800" b="1" u="sng" dirty="0">
                <a:solidFill>
                  <a:srgbClr val="FF00FF"/>
                </a:solidFill>
                <a:latin typeface="Calibri" panose="020F0502020204030204" pitchFamily="34" charset="0"/>
              </a:rPr>
              <a:t>L</a:t>
            </a:r>
            <a:r>
              <a:rPr lang="en-US" sz="2800" b="1" u="sng" dirty="0" smtClean="0">
                <a:solidFill>
                  <a:srgbClr val="FF00FF"/>
                </a:solidFill>
                <a:latin typeface="Calibri" panose="020F0502020204030204" pitchFamily="34" charset="0"/>
              </a:rPr>
              <a:t>uke</a:t>
            </a:r>
            <a:r>
              <a:rPr lang="en-US" sz="2800" b="1" dirty="0" smtClean="0">
                <a:solidFill>
                  <a:srgbClr val="FF00FF"/>
                </a:solidFill>
                <a:latin typeface="Calibri" panose="020F0502020204030204" pitchFamily="34" charset="0"/>
              </a:rPr>
              <a:t>?</a:t>
            </a:r>
            <a:endParaRPr lang="en-US" sz="2800" b="1" dirty="0">
              <a:solidFill>
                <a:srgbClr val="FF00FF"/>
              </a:solidFill>
              <a:latin typeface="Calibri" panose="020F0502020204030204" pitchFamily="34" charset="0"/>
            </a:endParaRPr>
          </a:p>
        </p:txBody>
      </p:sp>
      <p:sp>
        <p:nvSpPr>
          <p:cNvPr id="6" name="Curved Up Arrow 5"/>
          <p:cNvSpPr/>
          <p:nvPr/>
        </p:nvSpPr>
        <p:spPr>
          <a:xfrm>
            <a:off x="3048001" y="2855890"/>
            <a:ext cx="7429206" cy="1186730"/>
          </a:xfrm>
          <a:prstGeom prst="curvedUpArrow">
            <a:avLst>
              <a:gd name="adj1" fmla="val 37892"/>
              <a:gd name="adj2" fmla="val 334907"/>
              <a:gd name="adj3" fmla="val 46277"/>
            </a:avLst>
          </a:prstGeom>
          <a:solidFill>
            <a:srgbClr val="FFFF00"/>
          </a:solidFill>
          <a:ln w="57150">
            <a:solidFill>
              <a:srgbClr val="9933FF"/>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6494405" y="1173259"/>
            <a:ext cx="5559049" cy="1938992"/>
          </a:xfrm>
          <a:prstGeom prst="rect">
            <a:avLst/>
          </a:prstGeom>
          <a:noFill/>
        </p:spPr>
        <p:txBody>
          <a:bodyPr wrap="square" lIns="91440" tIns="45720" rIns="91440" bIns="45720">
            <a:spAutoFit/>
            <a:scene3d>
              <a:camera prst="orthographicFront"/>
              <a:lightRig rig="threePt" dir="t"/>
            </a:scene3d>
            <a:sp3d extrusionH="57150">
              <a:bevelT h="25400" prst="softRound"/>
            </a:sp3d>
          </a:bodyPr>
          <a:lstStyle/>
          <a:p>
            <a:pPr algn="ctr"/>
            <a:r>
              <a:rPr lang="en-US" sz="12000" b="1" dirty="0" smtClean="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63500">
                    <a:schemeClr val="accent4">
                      <a:satMod val="175000"/>
                      <a:alpha val="40000"/>
                    </a:schemeClr>
                  </a:glow>
                  <a:outerShdw blurRad="50800" algn="tl" rotWithShape="0">
                    <a:srgbClr val="000000"/>
                  </a:outerShdw>
                </a:effectLst>
                <a:latin typeface="Showcard Gothic" pitchFamily="82" charset="0"/>
              </a:rPr>
              <a:t>DARK </a:t>
            </a:r>
            <a:r>
              <a:rPr lang="en-US" sz="12000" b="1" dirty="0" smtClean="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77800">
                    <a:srgbClr val="FFFF00"/>
                  </a:glow>
                  <a:outerShdw blurRad="50800" algn="tl" rotWithShape="0">
                    <a:srgbClr val="000000"/>
                  </a:outerShdw>
                </a:effectLst>
                <a:latin typeface="Showcard Gothic" pitchFamily="82" charset="0"/>
              </a:rPr>
              <a:t>?</a:t>
            </a:r>
            <a:endParaRPr lang="en-US" sz="12000" b="1" cap="none" spc="0" dirty="0">
              <a:ln w="17780" cmpd="sng">
                <a:solidFill>
                  <a:srgbClr val="7030A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77800">
                  <a:srgbClr val="FFFF00"/>
                </a:glow>
                <a:outerShdw blurRad="50800" algn="tl" rotWithShape="0">
                  <a:srgbClr val="000000"/>
                </a:outerShdw>
              </a:effectLst>
            </a:endParaRPr>
          </a:p>
        </p:txBody>
      </p:sp>
      <p:sp>
        <p:nvSpPr>
          <p:cNvPr id="7" name="Slide Number Placeholder 6"/>
          <p:cNvSpPr>
            <a:spLocks noGrp="1"/>
          </p:cNvSpPr>
          <p:nvPr>
            <p:ph type="sldNum" sz="quarter" idx="12"/>
          </p:nvPr>
        </p:nvSpPr>
        <p:spPr>
          <a:xfrm>
            <a:off x="11482938" y="6422572"/>
            <a:ext cx="643748" cy="365125"/>
          </a:xfrm>
        </p:spPr>
        <p:txBody>
          <a:bodyPr/>
          <a:lstStyle/>
          <a:p>
            <a:fld id="{6D22F896-40B5-4ADD-8801-0D06FADFA095}" type="slidenum">
              <a:rPr lang="en-US" sz="1200" b="1" smtClean="0"/>
              <a:t>23</a:t>
            </a:fld>
            <a:endParaRPr lang="en-US" sz="1200" b="1" dirty="0"/>
          </a:p>
        </p:txBody>
      </p:sp>
      <p:pic>
        <p:nvPicPr>
          <p:cNvPr id="8" name="Picture 12" descr="C:\Users\Rae\Desktop\Art on Desktop\white man clip art\yellow-blue smiley faces\Smiley Face  jpe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36871" y="5043606"/>
            <a:ext cx="1297825" cy="1756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114300"/>
            <a:ext cx="9403773" cy="580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accent5">
                    <a:lumMod val="60000"/>
                    <a:lumOff val="40000"/>
                  </a:schemeClr>
                </a:solidFill>
              </a:rPr>
              <a:t>Did Matthew record that - </a:t>
            </a:r>
            <a:endParaRPr lang="en-CA" sz="5400" dirty="0">
              <a:solidFill>
                <a:schemeClr val="accent5">
                  <a:lumMod val="60000"/>
                  <a:lumOff val="40000"/>
                </a:schemeClr>
              </a:solidFill>
            </a:endParaRPr>
          </a:p>
        </p:txBody>
      </p:sp>
    </p:spTree>
    <p:extLst>
      <p:ext uri="{BB962C8B-B14F-4D97-AF65-F5344CB8AC3E}">
        <p14:creationId xmlns:p14="http://schemas.microsoft.com/office/powerpoint/2010/main" val="224338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250"/>
                                        <p:tgtEl>
                                          <p:spTgt spid="6"/>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1000"/>
                                        <p:tgtEl>
                                          <p:spTgt spid="5">
                                            <p:bg/>
                                          </p:spTgt>
                                        </p:tgtEl>
                                      </p:cBhvr>
                                    </p:animEffect>
                                    <p:anim calcmode="lin" valueType="num">
                                      <p:cBhvr>
                                        <p:cTn id="16" dur="1000" fill="hold"/>
                                        <p:tgtEl>
                                          <p:spTgt spid="5">
                                            <p:bg/>
                                          </p:spTgt>
                                        </p:tgtEl>
                                        <p:attrNameLst>
                                          <p:attrName>ppt_x</p:attrName>
                                        </p:attrNameLst>
                                      </p:cBhvr>
                                      <p:tavLst>
                                        <p:tav tm="0">
                                          <p:val>
                                            <p:strVal val="#ppt_x"/>
                                          </p:val>
                                        </p:tav>
                                        <p:tav tm="100000">
                                          <p:val>
                                            <p:strVal val="#ppt_x"/>
                                          </p:val>
                                        </p:tav>
                                      </p:tavLst>
                                    </p:anim>
                                    <p:anim calcmode="lin" valueType="num">
                                      <p:cBhvr>
                                        <p:cTn id="17" dur="1000" fill="hold"/>
                                        <p:tgtEl>
                                          <p:spTgt spid="5">
                                            <p:bg/>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1000"/>
                                        <p:tgtEl>
                                          <p:spTgt spid="5">
                                            <p:txEl>
                                              <p:pRg st="1" end="1"/>
                                            </p:txEl>
                                          </p:spTgt>
                                        </p:tgtEl>
                                      </p:cBhvr>
                                    </p:animEffect>
                                    <p:anim calcmode="lin" valueType="num">
                                      <p:cBhvr>
                                        <p:cTn id="2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1000"/>
                                        <p:tgtEl>
                                          <p:spTgt spid="5">
                                            <p:txEl>
                                              <p:pRg st="2" end="2"/>
                                            </p:txEl>
                                          </p:spTgt>
                                        </p:tgtEl>
                                      </p:cBhvr>
                                    </p:animEffect>
                                    <p:anim calcmode="lin" valueType="num">
                                      <p:cBhvr>
                                        <p:cTn id="3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800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35000"/>
          </a:srgbClr>
        </a:solidFill>
        <a:effectLst/>
      </p:bgPr>
    </p:bg>
    <p:spTree>
      <p:nvGrpSpPr>
        <p:cNvPr id="1" name=""/>
        <p:cNvGrpSpPr/>
        <p:nvPr/>
      </p:nvGrpSpPr>
      <p:grpSpPr>
        <a:xfrm>
          <a:off x="0" y="0"/>
          <a:ext cx="0" cy="0"/>
          <a:chOff x="0" y="0"/>
          <a:chExt cx="0" cy="0"/>
        </a:xfrm>
      </p:grpSpPr>
      <p:sp>
        <p:nvSpPr>
          <p:cNvPr id="1045" name="Slide Number Placeholder 1044"/>
          <p:cNvSpPr>
            <a:spLocks noGrp="1"/>
          </p:cNvSpPr>
          <p:nvPr>
            <p:ph type="sldNum" sz="quarter" idx="12"/>
          </p:nvPr>
        </p:nvSpPr>
        <p:spPr>
          <a:xfrm>
            <a:off x="11578596" y="6487990"/>
            <a:ext cx="643748" cy="365125"/>
          </a:xfrm>
        </p:spPr>
        <p:txBody>
          <a:bodyPr/>
          <a:lstStyle/>
          <a:p>
            <a:fld id="{6D22F896-40B5-4ADD-8801-0D06FADFA095}" type="slidenum">
              <a:rPr lang="en-US" sz="1200" b="1" smtClean="0">
                <a:solidFill>
                  <a:schemeClr val="bg1"/>
                </a:solidFill>
              </a:rPr>
              <a:t>24</a:t>
            </a:fld>
            <a:endParaRPr lang="en-US" sz="1200" b="1" dirty="0">
              <a:solidFill>
                <a:schemeClr val="bg1"/>
              </a:solidFill>
            </a:endParaRPr>
          </a:p>
        </p:txBody>
      </p:sp>
      <p:sp>
        <p:nvSpPr>
          <p:cNvPr id="126" name="Rectangle 125"/>
          <p:cNvSpPr/>
          <p:nvPr/>
        </p:nvSpPr>
        <p:spPr>
          <a:xfrm>
            <a:off x="254614" y="281036"/>
            <a:ext cx="11665538" cy="4062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2800" dirty="0" smtClean="0">
                <a:solidFill>
                  <a:schemeClr val="bg1"/>
                </a:solidFill>
              </a:rPr>
              <a:t>It is recorded in Matthew 28:1 – … </a:t>
            </a:r>
            <a:r>
              <a:rPr lang="en-CA" sz="2800" dirty="0" smtClean="0">
                <a:solidFill>
                  <a:srgbClr val="4027F9"/>
                </a:solidFill>
              </a:rPr>
              <a:t>the</a:t>
            </a:r>
            <a:r>
              <a:rPr lang="en-CA" sz="2800" dirty="0" smtClean="0">
                <a:solidFill>
                  <a:schemeClr val="bg1"/>
                </a:solidFill>
              </a:rPr>
              <a:t> </a:t>
            </a:r>
            <a:r>
              <a:rPr lang="en-CA" sz="2800" b="1" u="sng" dirty="0" smtClean="0">
                <a:solidFill>
                  <a:schemeClr val="bg1"/>
                </a:solidFill>
              </a:rPr>
              <a:t>END</a:t>
            </a:r>
            <a:r>
              <a:rPr lang="en-CA" sz="2800" dirty="0" smtClean="0">
                <a:solidFill>
                  <a:schemeClr val="bg1"/>
                </a:solidFill>
              </a:rPr>
              <a:t> </a:t>
            </a:r>
            <a:r>
              <a:rPr lang="en-CA" sz="2800" dirty="0" smtClean="0">
                <a:solidFill>
                  <a:srgbClr val="4027F9"/>
                </a:solidFill>
              </a:rPr>
              <a:t>of the Shabbat </a:t>
            </a:r>
            <a:r>
              <a:rPr lang="en-CA" sz="2800" dirty="0" smtClean="0">
                <a:solidFill>
                  <a:schemeClr val="bg1"/>
                </a:solidFill>
              </a:rPr>
              <a:t>… </a:t>
            </a:r>
            <a:r>
              <a:rPr lang="en-CA" sz="2800" dirty="0" smtClean="0">
                <a:solidFill>
                  <a:schemeClr val="bg1"/>
                </a:solidFill>
              </a:rPr>
              <a:t/>
            </a:r>
            <a:br>
              <a:rPr lang="en-CA" sz="2800" dirty="0" smtClean="0">
                <a:solidFill>
                  <a:schemeClr val="bg1"/>
                </a:solidFill>
              </a:rPr>
            </a:br>
            <a:r>
              <a:rPr lang="en-CA" sz="2800" dirty="0" smtClean="0">
                <a:solidFill>
                  <a:schemeClr val="bg1"/>
                </a:solidFill>
              </a:rPr>
              <a:t>The </a:t>
            </a:r>
            <a:r>
              <a:rPr lang="en-CA" sz="2800" dirty="0" smtClean="0">
                <a:solidFill>
                  <a:schemeClr val="bg1"/>
                </a:solidFill>
              </a:rPr>
              <a:t>Greek word recorded for </a:t>
            </a:r>
            <a:r>
              <a:rPr lang="en-CA" sz="2800" b="1" u="sng" dirty="0" smtClean="0">
                <a:solidFill>
                  <a:schemeClr val="bg1"/>
                </a:solidFill>
              </a:rPr>
              <a:t>END</a:t>
            </a:r>
            <a:r>
              <a:rPr lang="en-CA" sz="2800" dirty="0" smtClean="0">
                <a:solidFill>
                  <a:schemeClr val="bg1"/>
                </a:solidFill>
              </a:rPr>
              <a:t>, is - </a:t>
            </a:r>
            <a:r>
              <a:rPr lang="en-CA" sz="2800" b="1" dirty="0" err="1" smtClean="0">
                <a:ln>
                  <a:solidFill>
                    <a:srgbClr val="4027F9"/>
                  </a:solidFill>
                </a:ln>
                <a:solidFill>
                  <a:srgbClr val="FF00FF"/>
                </a:solidFill>
              </a:rPr>
              <a:t>opse</a:t>
            </a:r>
            <a:r>
              <a:rPr lang="en-CA" sz="2800" dirty="0" smtClean="0">
                <a:solidFill>
                  <a:schemeClr val="bg1"/>
                </a:solidFill>
              </a:rPr>
              <a:t>.  </a:t>
            </a:r>
            <a:r>
              <a:rPr lang="en-CA" sz="2800" dirty="0">
                <a:solidFill>
                  <a:schemeClr val="bg1"/>
                </a:solidFill>
              </a:rPr>
              <a:t>L</a:t>
            </a:r>
            <a:r>
              <a:rPr lang="en-CA" sz="2800" dirty="0" smtClean="0">
                <a:solidFill>
                  <a:schemeClr val="bg1"/>
                </a:solidFill>
              </a:rPr>
              <a:t>ook at what is documented in a research source concerning this word.</a:t>
            </a:r>
            <a:endParaRPr lang="en-CA" sz="2800" dirty="0">
              <a:solidFill>
                <a:schemeClr val="bg1"/>
              </a:solidFill>
            </a:endParaRPr>
          </a:p>
        </p:txBody>
      </p:sp>
      <p:sp>
        <p:nvSpPr>
          <p:cNvPr id="127" name="Rectangle 126"/>
          <p:cNvSpPr/>
          <p:nvPr/>
        </p:nvSpPr>
        <p:spPr>
          <a:xfrm>
            <a:off x="300794" y="4435138"/>
            <a:ext cx="11567931" cy="2325880"/>
          </a:xfrm>
          <a:prstGeom prst="rect">
            <a:avLst/>
          </a:prstGeom>
          <a:solidFill>
            <a:schemeClr val="accent4">
              <a:lumMod val="40000"/>
              <a:lumOff val="60000"/>
            </a:schemeClr>
          </a:solidFill>
          <a:ln w="28575">
            <a:solidFill>
              <a:srgbClr val="4027F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002060"/>
                </a:solidFill>
              </a:rPr>
              <a:t>The Greek information does not provide the </a:t>
            </a:r>
            <a:r>
              <a:rPr lang="en-CA" sz="2400" b="1" dirty="0" smtClean="0">
                <a:ln>
                  <a:solidFill>
                    <a:srgbClr val="4027F9"/>
                  </a:solidFill>
                </a:ln>
                <a:solidFill>
                  <a:srgbClr val="9933FF"/>
                </a:solidFill>
              </a:rPr>
              <a:t>reasoning by definition </a:t>
            </a:r>
            <a:r>
              <a:rPr lang="en-CA" sz="2400" dirty="0" smtClean="0">
                <a:solidFill>
                  <a:srgbClr val="002060"/>
                </a:solidFill>
              </a:rPr>
              <a:t>how these two times are identified; supplying </a:t>
            </a:r>
            <a:r>
              <a:rPr lang="en-CA" sz="2400" b="1" dirty="0" smtClean="0">
                <a:ln>
                  <a:solidFill>
                    <a:srgbClr val="4027F9"/>
                  </a:solidFill>
                </a:ln>
                <a:solidFill>
                  <a:srgbClr val="FF0066"/>
                </a:solidFill>
              </a:rPr>
              <a:t>timeframes </a:t>
            </a:r>
            <a:r>
              <a:rPr lang="en-CA" sz="2400" b="1" u="sng" dirty="0" smtClean="0">
                <a:solidFill>
                  <a:srgbClr val="002060"/>
                </a:solidFill>
              </a:rPr>
              <a:t>onl</a:t>
            </a:r>
            <a:r>
              <a:rPr lang="en-CA" sz="2400" b="1" dirty="0" smtClean="0">
                <a:solidFill>
                  <a:srgbClr val="002060"/>
                </a:solidFill>
              </a:rPr>
              <a:t>y</a:t>
            </a:r>
            <a:r>
              <a:rPr lang="en-CA" sz="2400" b="1" dirty="0">
                <a:solidFill>
                  <a:srgbClr val="002060"/>
                </a:solidFill>
              </a:rPr>
              <a:t>.</a:t>
            </a:r>
            <a:r>
              <a:rPr lang="en-CA" sz="2400" dirty="0">
                <a:solidFill>
                  <a:srgbClr val="002060"/>
                </a:solidFill>
              </a:rPr>
              <a:t> It </a:t>
            </a:r>
            <a:r>
              <a:rPr lang="en-CA" sz="2400" dirty="0" smtClean="0">
                <a:solidFill>
                  <a:srgbClr val="002060"/>
                </a:solidFill>
              </a:rPr>
              <a:t>then becomes </a:t>
            </a:r>
            <a:r>
              <a:rPr lang="en-CA" sz="2400" dirty="0">
                <a:solidFill>
                  <a:srgbClr val="002060"/>
                </a:solidFill>
              </a:rPr>
              <a:t>easy to subtly “adjust” the “evening” timeframe to suit a particular </a:t>
            </a:r>
            <a:r>
              <a:rPr lang="en-CA" sz="2400" dirty="0" smtClean="0">
                <a:solidFill>
                  <a:srgbClr val="002060"/>
                </a:solidFill>
              </a:rPr>
              <a:t>religion’s </a:t>
            </a:r>
            <a:r>
              <a:rPr lang="en-CA" sz="2400" b="1" u="sng" dirty="0">
                <a:solidFill>
                  <a:srgbClr val="FF0066"/>
                </a:solidFill>
                <a:latin typeface="Maiandra GD" panose="020E0502030308020204" pitchFamily="34" charset="0"/>
              </a:rPr>
              <a:t>SUNSET</a:t>
            </a:r>
            <a:r>
              <a:rPr lang="en-CA" sz="2400" dirty="0">
                <a:solidFill>
                  <a:srgbClr val="002060"/>
                </a:solidFill>
              </a:rPr>
              <a:t> belief structure. </a:t>
            </a:r>
            <a:r>
              <a:rPr lang="en-CA" sz="2400" dirty="0" smtClean="0">
                <a:solidFill>
                  <a:srgbClr val="002060"/>
                </a:solidFill>
              </a:rPr>
              <a:t>One timeframe grows </a:t>
            </a:r>
            <a:r>
              <a:rPr lang="en-CA" sz="2400" b="1" dirty="0" smtClean="0">
                <a:solidFill>
                  <a:srgbClr val="002060"/>
                </a:solidFill>
              </a:rPr>
              <a:t>Light,</a:t>
            </a:r>
            <a:r>
              <a:rPr lang="en-CA" sz="2400" dirty="0" smtClean="0">
                <a:solidFill>
                  <a:srgbClr val="002060"/>
                </a:solidFill>
              </a:rPr>
              <a:t> the other grows </a:t>
            </a:r>
            <a:r>
              <a:rPr lang="en-CA" sz="2400" b="1" dirty="0" smtClean="0">
                <a:solidFill>
                  <a:srgbClr val="002060"/>
                </a:solidFill>
              </a:rPr>
              <a:t>Dark.</a:t>
            </a:r>
            <a:r>
              <a:rPr lang="en-CA" sz="2400" dirty="0" smtClean="0">
                <a:solidFill>
                  <a:srgbClr val="002060"/>
                </a:solidFill>
              </a:rPr>
              <a:t> The Hebrew </a:t>
            </a:r>
            <a:r>
              <a:rPr lang="en-CA" sz="2400" b="1" dirty="0" err="1" smtClean="0">
                <a:ln>
                  <a:solidFill>
                    <a:srgbClr val="4027F9"/>
                  </a:solidFill>
                </a:ln>
                <a:solidFill>
                  <a:srgbClr val="9933FF"/>
                </a:solidFill>
              </a:rPr>
              <a:t>ereb</a:t>
            </a:r>
            <a:r>
              <a:rPr lang="en-CA" sz="2400" dirty="0" smtClean="0">
                <a:solidFill>
                  <a:srgbClr val="002060"/>
                </a:solidFill>
              </a:rPr>
              <a:t> is a VERB providing a </a:t>
            </a:r>
            <a:r>
              <a:rPr lang="en-CA" sz="2400" b="1" u="sng" dirty="0" smtClean="0">
                <a:solidFill>
                  <a:srgbClr val="4027F9"/>
                </a:solidFill>
              </a:rPr>
              <a:t>definitive </a:t>
            </a:r>
            <a:r>
              <a:rPr lang="en-CA" sz="2400" b="1" u="sng" dirty="0">
                <a:solidFill>
                  <a:srgbClr val="4027F9"/>
                </a:solidFill>
              </a:rPr>
              <a:t>a</a:t>
            </a:r>
            <a:r>
              <a:rPr lang="en-CA" sz="2400" b="1" u="sng" dirty="0" smtClean="0">
                <a:solidFill>
                  <a:srgbClr val="4027F9"/>
                </a:solidFill>
              </a:rPr>
              <a:t>ction</a:t>
            </a:r>
            <a:r>
              <a:rPr lang="en-CA" sz="2400" b="1" dirty="0" smtClean="0">
                <a:solidFill>
                  <a:srgbClr val="4027F9"/>
                </a:solidFill>
              </a:rPr>
              <a:t> description.</a:t>
            </a:r>
            <a:r>
              <a:rPr lang="en-CA" sz="2400" b="1" dirty="0" smtClean="0">
                <a:solidFill>
                  <a:srgbClr val="002060"/>
                </a:solidFill>
              </a:rPr>
              <a:t> </a:t>
            </a:r>
            <a:r>
              <a:rPr lang="en-CA" sz="2400" dirty="0" smtClean="0">
                <a:solidFill>
                  <a:srgbClr val="002060"/>
                </a:solidFill>
              </a:rPr>
              <a:t>The Greek word is an </a:t>
            </a:r>
            <a:r>
              <a:rPr lang="en-CA" sz="2400" b="1" dirty="0" smtClean="0">
                <a:solidFill>
                  <a:srgbClr val="002060"/>
                </a:solidFill>
              </a:rPr>
              <a:t>adjective, </a:t>
            </a:r>
            <a:r>
              <a:rPr lang="en-CA" sz="2400" dirty="0" smtClean="0">
                <a:solidFill>
                  <a:srgbClr val="002060"/>
                </a:solidFill>
              </a:rPr>
              <a:t>supplying but a generalized opaqueness.    </a:t>
            </a:r>
            <a:endParaRPr lang="en-CA" sz="2400" dirty="0">
              <a:solidFill>
                <a:srgbClr val="002060"/>
              </a:solidFill>
            </a:endParaRPr>
          </a:p>
        </p:txBody>
      </p:sp>
      <p:pic>
        <p:nvPicPr>
          <p:cNvPr id="5" name="Picture 4"/>
          <p:cNvPicPr>
            <a:picLocks noChangeAspect="1"/>
          </p:cNvPicPr>
          <p:nvPr/>
        </p:nvPicPr>
        <p:blipFill rotWithShape="1">
          <a:blip r:embed="rId2"/>
          <a:srcRect l="2195" t="35284" r="50244" b="37073"/>
          <a:stretch/>
        </p:blipFill>
        <p:spPr>
          <a:xfrm>
            <a:off x="457201" y="1980246"/>
            <a:ext cx="5798634" cy="1895708"/>
          </a:xfrm>
          <a:prstGeom prst="rect">
            <a:avLst/>
          </a:prstGeom>
        </p:spPr>
      </p:pic>
      <p:sp>
        <p:nvSpPr>
          <p:cNvPr id="6" name="Rounded Rectangle 5"/>
          <p:cNvSpPr/>
          <p:nvPr/>
        </p:nvSpPr>
        <p:spPr>
          <a:xfrm>
            <a:off x="6548583" y="1625604"/>
            <a:ext cx="5172362" cy="2619230"/>
          </a:xfrm>
          <a:prstGeom prst="roundRect">
            <a:avLst>
              <a:gd name="adj" fmla="val 36415"/>
            </a:avLst>
          </a:prstGeom>
          <a:solidFill>
            <a:schemeClr val="accent4">
              <a:lumMod val="40000"/>
              <a:lumOff val="60000"/>
            </a:schemeClr>
          </a:solidFill>
          <a:ln w="19050">
            <a:solidFill>
              <a:srgbClr val="660033"/>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bg1"/>
                </a:solidFill>
              </a:rPr>
              <a:t>Here we see two totally opposite </a:t>
            </a:r>
            <a:r>
              <a:rPr lang="en-CA" sz="2000" b="1" dirty="0" smtClean="0">
                <a:solidFill>
                  <a:schemeClr val="bg1"/>
                </a:solidFill>
              </a:rPr>
              <a:t>timeframes</a:t>
            </a:r>
            <a:r>
              <a:rPr lang="en-CA" sz="2000" dirty="0" smtClean="0">
                <a:solidFill>
                  <a:schemeClr val="bg1"/>
                </a:solidFill>
              </a:rPr>
              <a:t>.  One is – </a:t>
            </a:r>
            <a:r>
              <a:rPr lang="en-CA" sz="2000" b="1" dirty="0">
                <a:solidFill>
                  <a:schemeClr val="bg1"/>
                </a:solidFill>
              </a:rPr>
              <a:t>E</a:t>
            </a:r>
            <a:r>
              <a:rPr lang="en-CA" sz="2000" b="1" dirty="0" smtClean="0">
                <a:solidFill>
                  <a:schemeClr val="bg1"/>
                </a:solidFill>
              </a:rPr>
              <a:t>vening!</a:t>
            </a:r>
            <a:r>
              <a:rPr lang="en-CA" sz="2000" dirty="0" smtClean="0">
                <a:solidFill>
                  <a:schemeClr val="bg1"/>
                </a:solidFill>
              </a:rPr>
              <a:t> </a:t>
            </a:r>
            <a:br>
              <a:rPr lang="en-CA" sz="2000" dirty="0" smtClean="0">
                <a:solidFill>
                  <a:schemeClr val="bg1"/>
                </a:solidFill>
              </a:rPr>
            </a:br>
            <a:r>
              <a:rPr lang="en-CA" sz="2000" dirty="0" smtClean="0">
                <a:solidFill>
                  <a:schemeClr val="bg1"/>
                </a:solidFill>
              </a:rPr>
              <a:t>The other is – </a:t>
            </a:r>
            <a:r>
              <a:rPr lang="en-CA" sz="2000" b="1" dirty="0" smtClean="0">
                <a:solidFill>
                  <a:schemeClr val="bg1"/>
                </a:solidFill>
              </a:rPr>
              <a:t>Dawn!</a:t>
            </a:r>
            <a:r>
              <a:rPr lang="en-CA" sz="2000" dirty="0" smtClean="0">
                <a:solidFill>
                  <a:schemeClr val="bg1"/>
                </a:solidFill>
              </a:rPr>
              <a:t> </a:t>
            </a:r>
          </a:p>
          <a:p>
            <a:pPr algn="ctr"/>
            <a:r>
              <a:rPr lang="en-CA" sz="2000" dirty="0" smtClean="0">
                <a:solidFill>
                  <a:schemeClr val="bg1"/>
                </a:solidFill>
              </a:rPr>
              <a:t>So which one is it? Can it be both? </a:t>
            </a:r>
            <a:br>
              <a:rPr lang="en-CA" sz="2000" dirty="0" smtClean="0">
                <a:solidFill>
                  <a:schemeClr val="bg1"/>
                </a:solidFill>
              </a:rPr>
            </a:br>
            <a:r>
              <a:rPr lang="en-CA" sz="2000" dirty="0" smtClean="0">
                <a:solidFill>
                  <a:schemeClr val="bg1"/>
                </a:solidFill>
              </a:rPr>
              <a:t>Or is there some confusion here?</a:t>
            </a:r>
          </a:p>
          <a:p>
            <a:pPr algn="ctr"/>
            <a:r>
              <a:rPr lang="en-CA" sz="2000" b="1" u="sng" dirty="0" smtClean="0">
                <a:solidFill>
                  <a:schemeClr val="bg1"/>
                </a:solidFill>
              </a:rPr>
              <a:t>Dawn</a:t>
            </a:r>
            <a:r>
              <a:rPr lang="en-CA" sz="2000" dirty="0" smtClean="0">
                <a:solidFill>
                  <a:schemeClr val="bg1"/>
                </a:solidFill>
              </a:rPr>
              <a:t> and </a:t>
            </a:r>
            <a:r>
              <a:rPr lang="en-CA" sz="2000" b="1" u="sng" dirty="0" smtClean="0">
                <a:solidFill>
                  <a:schemeClr val="bg1"/>
                </a:solidFill>
              </a:rPr>
              <a:t>Evenin</a:t>
            </a:r>
            <a:r>
              <a:rPr lang="en-CA" sz="2000" b="1" dirty="0" smtClean="0">
                <a:solidFill>
                  <a:schemeClr val="bg1"/>
                </a:solidFill>
              </a:rPr>
              <a:t>g</a:t>
            </a:r>
            <a:r>
              <a:rPr lang="en-CA" sz="2000" dirty="0" smtClean="0">
                <a:solidFill>
                  <a:schemeClr val="bg1"/>
                </a:solidFill>
              </a:rPr>
              <a:t> timeframes are </a:t>
            </a:r>
            <a:br>
              <a:rPr lang="en-CA" sz="2000" dirty="0" smtClean="0">
                <a:solidFill>
                  <a:schemeClr val="bg1"/>
                </a:solidFill>
              </a:rPr>
            </a:br>
            <a:r>
              <a:rPr lang="en-CA" sz="2000" dirty="0" smtClean="0">
                <a:solidFill>
                  <a:schemeClr val="bg1"/>
                </a:solidFill>
              </a:rPr>
              <a:t>NOT THE SAME!</a:t>
            </a:r>
            <a:endParaRPr lang="en-CA" sz="2000" dirty="0">
              <a:solidFill>
                <a:schemeClr val="bg1"/>
              </a:solidFill>
            </a:endParaRPr>
          </a:p>
        </p:txBody>
      </p:sp>
      <p:cxnSp>
        <p:nvCxnSpPr>
          <p:cNvPr id="8" name="Straight Arrow Connector 7"/>
          <p:cNvCxnSpPr/>
          <p:nvPr/>
        </p:nvCxnSpPr>
        <p:spPr>
          <a:xfrm flipH="1">
            <a:off x="4368801" y="2281382"/>
            <a:ext cx="1237672" cy="590234"/>
          </a:xfrm>
          <a:prstGeom prst="straightConnector1">
            <a:avLst/>
          </a:prstGeom>
          <a:ln w="57150">
            <a:solidFill>
              <a:srgbClr val="660033"/>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537526" y="3066474"/>
            <a:ext cx="1357743" cy="563420"/>
          </a:xfrm>
          <a:prstGeom prst="straightConnector1">
            <a:avLst/>
          </a:prstGeom>
          <a:ln w="57150">
            <a:solidFill>
              <a:srgbClr val="4027F9"/>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445165" y="2871616"/>
            <a:ext cx="923635" cy="323272"/>
          </a:xfrm>
          <a:prstGeom prst="roundRect">
            <a:avLst/>
          </a:prstGeom>
          <a:noFill/>
          <a:ln w="38100">
            <a:solidFill>
              <a:srgbClr val="660033"/>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ed Rectangle 15"/>
          <p:cNvSpPr/>
          <p:nvPr/>
        </p:nvSpPr>
        <p:spPr>
          <a:xfrm flipH="1">
            <a:off x="2835557" y="3596667"/>
            <a:ext cx="674262" cy="323272"/>
          </a:xfrm>
          <a:prstGeom prst="roundRect">
            <a:avLst/>
          </a:prstGeom>
          <a:noFill/>
          <a:ln w="38100">
            <a:solidFill>
              <a:srgbClr val="4027F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4027F9"/>
              </a:solidFill>
            </a:endParaRPr>
          </a:p>
        </p:txBody>
      </p:sp>
    </p:spTree>
    <p:extLst>
      <p:ext uri="{BB962C8B-B14F-4D97-AF65-F5344CB8AC3E}">
        <p14:creationId xmlns:p14="http://schemas.microsoft.com/office/powerpoint/2010/main" val="252826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1000"/>
                                        <p:tgtEl>
                                          <p:spTgt spid="127"/>
                                        </p:tgtEl>
                                      </p:cBhvr>
                                    </p:animEffect>
                                    <p:anim calcmode="lin" valueType="num">
                                      <p:cBhvr>
                                        <p:cTn id="13" dur="1000" fill="hold"/>
                                        <p:tgtEl>
                                          <p:spTgt spid="127"/>
                                        </p:tgtEl>
                                        <p:attrNameLst>
                                          <p:attrName>ppt_x</p:attrName>
                                        </p:attrNameLst>
                                      </p:cBhvr>
                                      <p:tavLst>
                                        <p:tav tm="0">
                                          <p:val>
                                            <p:strVal val="#ppt_x"/>
                                          </p:val>
                                        </p:tav>
                                        <p:tav tm="100000">
                                          <p:val>
                                            <p:strVal val="#ppt_x"/>
                                          </p:val>
                                        </p:tav>
                                      </p:tavLst>
                                    </p:anim>
                                    <p:anim calcmode="lin" valueType="num">
                                      <p:cBhvr>
                                        <p:cTn id="14"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00">
            <a:alpha val="65000"/>
          </a:srgb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96948" y="174171"/>
            <a:ext cx="11788726" cy="6479846"/>
          </a:xfrm>
          <a:solidFill>
            <a:schemeClr val="tx1"/>
          </a:solidFill>
          <a:scene3d>
            <a:camera prst="orthographicFront"/>
            <a:lightRig rig="threePt" dir="t"/>
          </a:scene3d>
          <a:sp3d>
            <a:bevelT w="152400" h="50800" prst="softRound"/>
          </a:sp3d>
        </p:spPr>
        <p:txBody>
          <a:bodyPr>
            <a:normAutofit/>
          </a:bodyPr>
          <a:lstStyle/>
          <a:p>
            <a:endParaRPr lang="en-US" sz="400" dirty="0" smtClean="0">
              <a:solidFill>
                <a:schemeClr val="bg1">
                  <a:lumMod val="95000"/>
                  <a:lumOff val="5000"/>
                </a:schemeClr>
              </a:solidFill>
              <a:latin typeface="Calibri" panose="020F0502020204030204" pitchFamily="34" charset="0"/>
            </a:endParaRPr>
          </a:p>
          <a:p>
            <a:r>
              <a:rPr lang="en-US" sz="2400" dirty="0" smtClean="0">
                <a:solidFill>
                  <a:schemeClr val="bg1">
                    <a:lumMod val="95000"/>
                    <a:lumOff val="5000"/>
                  </a:schemeClr>
                </a:solidFill>
                <a:latin typeface="Calibri" panose="020F0502020204030204" pitchFamily="34" charset="0"/>
              </a:rPr>
              <a:t>The </a:t>
            </a:r>
            <a:r>
              <a:rPr lang="en-US" sz="2400" u="sng" dirty="0" smtClean="0">
                <a:solidFill>
                  <a:schemeClr val="bg1">
                    <a:lumMod val="95000"/>
                    <a:lumOff val="5000"/>
                  </a:schemeClr>
                </a:solidFill>
                <a:latin typeface="Calibri" panose="020F0502020204030204" pitchFamily="34" charset="0"/>
              </a:rPr>
              <a:t>first action</a:t>
            </a:r>
            <a:r>
              <a:rPr lang="en-US" sz="2400" dirty="0" smtClean="0">
                <a:solidFill>
                  <a:schemeClr val="bg1">
                    <a:lumMod val="95000"/>
                    <a:lumOff val="5000"/>
                  </a:schemeClr>
                </a:solidFill>
                <a:latin typeface="Calibri" panose="020F0502020204030204" pitchFamily="34" charset="0"/>
              </a:rPr>
              <a:t> will be to look at a graphic of </a:t>
            </a:r>
            <a:r>
              <a:rPr lang="en-US" sz="2400" dirty="0" smtClean="0">
                <a:solidFill>
                  <a:srgbClr val="00B050"/>
                </a:solidFill>
                <a:latin typeface="Calibri" panose="020F0502020204030204" pitchFamily="34" charset="0"/>
              </a:rPr>
              <a:t>Matthew 28:1 </a:t>
            </a:r>
            <a:r>
              <a:rPr lang="en-US" sz="2400" dirty="0" smtClean="0">
                <a:solidFill>
                  <a:schemeClr val="bg1">
                    <a:lumMod val="95000"/>
                    <a:lumOff val="5000"/>
                  </a:schemeClr>
                </a:solidFill>
                <a:latin typeface="Calibri" panose="020F0502020204030204" pitchFamily="34" charset="0"/>
              </a:rPr>
              <a:t>so we are all on the same page.  We will be concerned with only the first part of the verse as the ladies action has no direct consequential bearing on the timing of the Shabbat </a:t>
            </a:r>
            <a:r>
              <a:rPr lang="en-US" sz="2400" u="sng" dirty="0" smtClean="0">
                <a:solidFill>
                  <a:schemeClr val="bg1">
                    <a:lumMod val="95000"/>
                    <a:lumOff val="5000"/>
                  </a:schemeClr>
                </a:solidFill>
                <a:latin typeface="Calibri" panose="020F0502020204030204" pitchFamily="34" charset="0"/>
              </a:rPr>
              <a:t>at this </a:t>
            </a:r>
            <a:r>
              <a:rPr lang="en-US" sz="2400" dirty="0" smtClean="0">
                <a:solidFill>
                  <a:schemeClr val="bg1">
                    <a:lumMod val="95000"/>
                    <a:lumOff val="5000"/>
                  </a:schemeClr>
                </a:solidFill>
                <a:latin typeface="Calibri" panose="020F0502020204030204" pitchFamily="34" charset="0"/>
              </a:rPr>
              <a:t>p</a:t>
            </a:r>
            <a:r>
              <a:rPr lang="en-US" sz="2400" u="sng" dirty="0" smtClean="0">
                <a:solidFill>
                  <a:schemeClr val="bg1">
                    <a:lumMod val="95000"/>
                    <a:lumOff val="5000"/>
                  </a:schemeClr>
                </a:solidFill>
                <a:latin typeface="Calibri" panose="020F0502020204030204" pitchFamily="34" charset="0"/>
              </a:rPr>
              <a:t>oint</a:t>
            </a:r>
            <a:r>
              <a:rPr lang="en-US" sz="2400" dirty="0" smtClean="0">
                <a:solidFill>
                  <a:schemeClr val="bg1">
                    <a:lumMod val="95000"/>
                    <a:lumOff val="5000"/>
                  </a:schemeClr>
                </a:solidFill>
                <a:latin typeface="Calibri" panose="020F0502020204030204" pitchFamily="34" charset="0"/>
              </a:rPr>
              <a:t> in the study.</a:t>
            </a:r>
          </a:p>
          <a:p>
            <a:r>
              <a:rPr lang="en-US" sz="2400" i="1" dirty="0" smtClean="0">
                <a:solidFill>
                  <a:schemeClr val="accent1">
                    <a:lumMod val="60000"/>
                    <a:lumOff val="40000"/>
                  </a:schemeClr>
                </a:solidFill>
                <a:latin typeface="Georgia" panose="02040502050405020303" pitchFamily="18" charset="0"/>
              </a:rPr>
              <a:t>Matt </a:t>
            </a:r>
            <a:r>
              <a:rPr lang="en-US" sz="2400" i="1" dirty="0">
                <a:solidFill>
                  <a:schemeClr val="accent1">
                    <a:lumMod val="60000"/>
                    <a:lumOff val="40000"/>
                  </a:schemeClr>
                </a:solidFill>
                <a:latin typeface="Georgia" panose="02040502050405020303" pitchFamily="18" charset="0"/>
              </a:rPr>
              <a:t>28:1 </a:t>
            </a:r>
            <a:r>
              <a:rPr lang="en-US" sz="2400" i="1" dirty="0" smtClean="0">
                <a:solidFill>
                  <a:srgbClr val="FF0000"/>
                </a:solidFill>
                <a:latin typeface="Georgia" panose="02040502050405020303" pitchFamily="18" charset="0"/>
              </a:rPr>
              <a:t>a</a:t>
            </a:r>
            <a:r>
              <a:rPr lang="en-US" sz="2400" dirty="0">
                <a:solidFill>
                  <a:schemeClr val="accent2">
                    <a:lumMod val="60000"/>
                    <a:lumOff val="40000"/>
                  </a:schemeClr>
                </a:solidFill>
                <a:latin typeface="Georgia" panose="02040502050405020303" pitchFamily="18" charset="0"/>
              </a:rPr>
              <a:t>	 </a:t>
            </a:r>
            <a:r>
              <a:rPr lang="en-US" sz="2400" b="1" i="1" u="sng" dirty="0">
                <a:solidFill>
                  <a:srgbClr val="9933FF"/>
                </a:solidFill>
                <a:latin typeface="Georgia" panose="02040502050405020303" pitchFamily="18" charset="0"/>
              </a:rPr>
              <a:t>In the</a:t>
            </a:r>
            <a:r>
              <a:rPr lang="en-US" sz="2400" b="1" i="1" dirty="0">
                <a:solidFill>
                  <a:srgbClr val="9933FF"/>
                </a:solidFill>
                <a:latin typeface="Georgia" panose="02040502050405020303" pitchFamily="18" charset="0"/>
              </a:rPr>
              <a:t> </a:t>
            </a:r>
            <a:r>
              <a:rPr lang="en-US" sz="2400" b="1" i="1" u="sng" dirty="0">
                <a:solidFill>
                  <a:srgbClr val="CC0099"/>
                </a:solidFill>
                <a:latin typeface="Georgia" panose="02040502050405020303" pitchFamily="18" charset="0"/>
              </a:rPr>
              <a:t>end</a:t>
            </a:r>
            <a:r>
              <a:rPr lang="en-US" sz="2400" b="1" i="1" dirty="0">
                <a:solidFill>
                  <a:srgbClr val="9933FF"/>
                </a:solidFill>
                <a:latin typeface="Georgia" panose="02040502050405020303" pitchFamily="18" charset="0"/>
              </a:rPr>
              <a:t> </a:t>
            </a:r>
            <a:r>
              <a:rPr lang="en-US" sz="2400" b="1" i="1" u="sng" dirty="0">
                <a:solidFill>
                  <a:srgbClr val="9933FF"/>
                </a:solidFill>
                <a:latin typeface="Georgia" panose="02040502050405020303" pitchFamily="18" charset="0"/>
              </a:rPr>
              <a:t>o</a:t>
            </a:r>
            <a:r>
              <a:rPr lang="en-US" sz="2400" b="1" i="1" dirty="0">
                <a:solidFill>
                  <a:srgbClr val="9933FF"/>
                </a:solidFill>
                <a:latin typeface="Georgia" panose="02040502050405020303" pitchFamily="18" charset="0"/>
              </a:rPr>
              <a:t>f</a:t>
            </a:r>
            <a:r>
              <a:rPr lang="en-US" sz="2400" b="1" i="1" u="sng" dirty="0">
                <a:solidFill>
                  <a:srgbClr val="9933FF"/>
                </a:solidFill>
                <a:latin typeface="Georgia" panose="02040502050405020303" pitchFamily="18" charset="0"/>
              </a:rPr>
              <a:t> the </a:t>
            </a:r>
            <a:r>
              <a:rPr lang="en-US" sz="2400" b="1" i="1" u="sng" dirty="0" err="1" smtClean="0">
                <a:solidFill>
                  <a:srgbClr val="9933FF"/>
                </a:solidFill>
                <a:latin typeface="Georgia" panose="02040502050405020303" pitchFamily="18" charset="0"/>
              </a:rPr>
              <a:t>shabbat</a:t>
            </a:r>
            <a:r>
              <a:rPr lang="en-US" sz="2400" b="1" i="1" dirty="0" smtClean="0">
                <a:solidFill>
                  <a:srgbClr val="9933FF"/>
                </a:solidFill>
                <a:latin typeface="Georgia" panose="02040502050405020303" pitchFamily="18" charset="0"/>
              </a:rPr>
              <a:t>, </a:t>
            </a:r>
            <a:r>
              <a:rPr lang="en-US" sz="2400" b="1" i="1" u="sng" dirty="0">
                <a:solidFill>
                  <a:srgbClr val="9933FF"/>
                </a:solidFill>
                <a:latin typeface="Georgia" panose="02040502050405020303" pitchFamily="18" charset="0"/>
              </a:rPr>
              <a:t>as it be</a:t>
            </a:r>
            <a:r>
              <a:rPr lang="en-US" sz="2400" b="1" i="1" dirty="0">
                <a:solidFill>
                  <a:srgbClr val="9933FF"/>
                </a:solidFill>
                <a:latin typeface="Georgia" panose="02040502050405020303" pitchFamily="18" charset="0"/>
              </a:rPr>
              <a:t>g</a:t>
            </a:r>
            <a:r>
              <a:rPr lang="en-US" sz="2400" b="1" i="1" u="sng" dirty="0">
                <a:solidFill>
                  <a:srgbClr val="9933FF"/>
                </a:solidFill>
                <a:latin typeface="Georgia" panose="02040502050405020303" pitchFamily="18" charset="0"/>
              </a:rPr>
              <a:t>an to</a:t>
            </a:r>
            <a:r>
              <a:rPr lang="en-US" sz="2400" b="1" i="1" dirty="0">
                <a:solidFill>
                  <a:srgbClr val="9933FF"/>
                </a:solidFill>
                <a:latin typeface="Georgia" panose="02040502050405020303" pitchFamily="18" charset="0"/>
              </a:rPr>
              <a:t> </a:t>
            </a:r>
            <a:r>
              <a:rPr lang="en-US" sz="2400" b="1" i="1" u="sng" dirty="0">
                <a:solidFill>
                  <a:srgbClr val="CC0099"/>
                </a:solidFill>
                <a:latin typeface="Georgia" panose="02040502050405020303" pitchFamily="18" charset="0"/>
              </a:rPr>
              <a:t>dawn</a:t>
            </a:r>
            <a:r>
              <a:rPr lang="en-US" sz="2400" b="1" i="1" dirty="0">
                <a:solidFill>
                  <a:srgbClr val="9933FF"/>
                </a:solidFill>
                <a:latin typeface="Georgia" panose="02040502050405020303" pitchFamily="18" charset="0"/>
              </a:rPr>
              <a:t> </a:t>
            </a:r>
            <a:r>
              <a:rPr lang="en-US" sz="2400" dirty="0">
                <a:solidFill>
                  <a:srgbClr val="008080"/>
                </a:solidFill>
                <a:latin typeface="Georgia" panose="02040502050405020303" pitchFamily="18" charset="0"/>
              </a:rPr>
              <a:t>toward the first</a:t>
            </a:r>
            <a:br>
              <a:rPr lang="en-US" sz="2400" dirty="0">
                <a:solidFill>
                  <a:srgbClr val="008080"/>
                </a:solidFill>
                <a:latin typeface="Georgia" panose="02040502050405020303" pitchFamily="18" charset="0"/>
              </a:rPr>
            </a:br>
            <a:r>
              <a:rPr lang="en-US" sz="2400" dirty="0">
                <a:solidFill>
                  <a:srgbClr val="008080"/>
                </a:solidFill>
                <a:latin typeface="Georgia" panose="02040502050405020303" pitchFamily="18" charset="0"/>
              </a:rPr>
              <a:t>		 </a:t>
            </a:r>
            <a:r>
              <a:rPr lang="en-US" sz="2400" i="1" dirty="0">
                <a:solidFill>
                  <a:schemeClr val="tx1">
                    <a:lumMod val="65000"/>
                  </a:schemeClr>
                </a:solidFill>
                <a:latin typeface="Georgia" panose="02040502050405020303" pitchFamily="18" charset="0"/>
              </a:rPr>
              <a:t>day</a:t>
            </a:r>
            <a:r>
              <a:rPr lang="en-US" sz="2400" dirty="0">
                <a:solidFill>
                  <a:srgbClr val="008080"/>
                </a:solidFill>
                <a:latin typeface="Georgia" panose="02040502050405020303" pitchFamily="18" charset="0"/>
              </a:rPr>
              <a:t> of the week, came Mary Magdalene </a:t>
            </a:r>
            <a:r>
              <a:rPr lang="en-US" sz="2400" dirty="0" smtClean="0">
                <a:solidFill>
                  <a:srgbClr val="008080"/>
                </a:solidFill>
                <a:latin typeface="Georgia" panose="02040502050405020303" pitchFamily="18" charset="0"/>
              </a:rPr>
              <a:t>…</a:t>
            </a:r>
            <a:r>
              <a:rPr lang="en-US" sz="2400" dirty="0" smtClean="0">
                <a:solidFill>
                  <a:srgbClr val="008080"/>
                </a:solidFill>
                <a:latin typeface="Calibri" panose="020F0502020204030204" pitchFamily="34" charset="0"/>
              </a:rPr>
              <a:t>				</a:t>
            </a:r>
            <a:r>
              <a:rPr lang="en-US" sz="1800" dirty="0" smtClean="0">
                <a:solidFill>
                  <a:schemeClr val="bg1"/>
                </a:solidFill>
                <a:latin typeface="Calibri" panose="020F0502020204030204" pitchFamily="34" charset="0"/>
              </a:rPr>
              <a:t>KJV</a:t>
            </a:r>
          </a:p>
          <a:p>
            <a:r>
              <a:rPr lang="en-US" sz="2800" b="1" dirty="0" smtClean="0">
                <a:solidFill>
                  <a:srgbClr val="CC0099"/>
                </a:solidFill>
                <a:latin typeface="Imprint MT Shadow" panose="04020605060303030202" pitchFamily="82" charset="0"/>
              </a:rPr>
              <a:t>The </a:t>
            </a:r>
            <a:r>
              <a:rPr lang="en-US" sz="2800" b="1" u="sng" dirty="0" smtClean="0">
                <a:solidFill>
                  <a:srgbClr val="3333FF"/>
                </a:solidFill>
                <a:latin typeface="Imprint MT Shadow" panose="04020605060303030202" pitchFamily="82" charset="0"/>
              </a:rPr>
              <a:t>Scri</a:t>
            </a:r>
            <a:r>
              <a:rPr lang="en-US" sz="2800" b="1" dirty="0" smtClean="0">
                <a:solidFill>
                  <a:srgbClr val="3333FF"/>
                </a:solidFill>
                <a:latin typeface="Imprint MT Shadow" panose="04020605060303030202" pitchFamily="82" charset="0"/>
              </a:rPr>
              <a:t>p</a:t>
            </a:r>
            <a:r>
              <a:rPr lang="en-US" sz="2800" b="1" u="sng" dirty="0" smtClean="0">
                <a:solidFill>
                  <a:srgbClr val="3333FF"/>
                </a:solidFill>
                <a:latin typeface="Imprint MT Shadow" panose="04020605060303030202" pitchFamily="82" charset="0"/>
              </a:rPr>
              <a:t>tures</a:t>
            </a:r>
            <a:r>
              <a:rPr lang="en-US" sz="2800" b="1" dirty="0" smtClean="0">
                <a:solidFill>
                  <a:srgbClr val="CC0099"/>
                </a:solidFill>
                <a:latin typeface="Imprint MT Shadow" panose="04020605060303030202" pitchFamily="82" charset="0"/>
              </a:rPr>
              <a:t> Proposal:          </a:t>
            </a:r>
            <a:br>
              <a:rPr lang="en-US" sz="2800" b="1" dirty="0" smtClean="0">
                <a:solidFill>
                  <a:srgbClr val="CC0099"/>
                </a:solidFill>
                <a:latin typeface="Imprint MT Shadow" panose="04020605060303030202" pitchFamily="82" charset="0"/>
              </a:rPr>
            </a:br>
            <a:endParaRPr lang="en-US" sz="2400" dirty="0">
              <a:solidFill>
                <a:schemeClr val="bg1">
                  <a:lumMod val="95000"/>
                  <a:lumOff val="5000"/>
                </a:schemeClr>
              </a:solidFill>
              <a:latin typeface="Calibri" panose="020F0502020204030204" pitchFamily="34" charset="0"/>
            </a:endParaRPr>
          </a:p>
        </p:txBody>
      </p:sp>
      <p:sp>
        <p:nvSpPr>
          <p:cNvPr id="1093" name="Right Bracket 1092"/>
          <p:cNvSpPr/>
          <p:nvPr/>
        </p:nvSpPr>
        <p:spPr>
          <a:xfrm rot="5400000">
            <a:off x="4015523" y="1092223"/>
            <a:ext cx="634774" cy="7526562"/>
          </a:xfrm>
          <a:prstGeom prst="rightBracket">
            <a:avLst>
              <a:gd name="adj" fmla="val 107935"/>
            </a:avLst>
          </a:prstGeom>
          <a:solidFill>
            <a:srgbClr val="CC99FF"/>
          </a:solidFill>
          <a:ln w="381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45" name="Slide Number Placeholder 1044"/>
          <p:cNvSpPr>
            <a:spLocks noGrp="1"/>
          </p:cNvSpPr>
          <p:nvPr>
            <p:ph type="sldNum" sz="quarter" idx="12"/>
          </p:nvPr>
        </p:nvSpPr>
        <p:spPr>
          <a:xfrm>
            <a:off x="11504708" y="6487990"/>
            <a:ext cx="643748" cy="365125"/>
          </a:xfrm>
        </p:spPr>
        <p:txBody>
          <a:bodyPr/>
          <a:lstStyle/>
          <a:p>
            <a:fld id="{6D22F896-40B5-4ADD-8801-0D06FADFA095}" type="slidenum">
              <a:rPr lang="en-US" sz="1200" b="1" smtClean="0">
                <a:solidFill>
                  <a:schemeClr val="bg1"/>
                </a:solidFill>
              </a:rPr>
              <a:t>25</a:t>
            </a:fld>
            <a:endParaRPr lang="en-US" sz="1200" b="1" dirty="0">
              <a:solidFill>
                <a:schemeClr val="bg1"/>
              </a:solidFill>
            </a:endParaRPr>
          </a:p>
        </p:txBody>
      </p:sp>
      <p:grpSp>
        <p:nvGrpSpPr>
          <p:cNvPr id="112" name="Group 111"/>
          <p:cNvGrpSpPr/>
          <p:nvPr/>
        </p:nvGrpSpPr>
        <p:grpSpPr>
          <a:xfrm>
            <a:off x="169790" y="3177403"/>
            <a:ext cx="7934346" cy="1370791"/>
            <a:chOff x="33988" y="3089366"/>
            <a:chExt cx="7934346" cy="1370791"/>
          </a:xfrm>
        </p:grpSpPr>
        <p:sp>
          <p:nvSpPr>
            <p:cNvPr id="113" name="Rectangle 112"/>
            <p:cNvSpPr/>
            <p:nvPr/>
          </p:nvSpPr>
          <p:spPr>
            <a:xfrm>
              <a:off x="4362985" y="3872049"/>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n>
                    <a:solidFill>
                      <a:srgbClr val="0000CC"/>
                    </a:solidFill>
                  </a:ln>
                  <a:solidFill>
                    <a:srgbClr val="CC99FF"/>
                  </a:solidFill>
                  <a:effectLst>
                    <a:glow rad="63500">
                      <a:srgbClr val="00FFFF"/>
                    </a:glow>
                  </a:effectLst>
                </a:rPr>
                <a:t>Shabbat Night Season</a:t>
              </a:r>
              <a:endParaRPr lang="en-CA" sz="2400" dirty="0">
                <a:ln>
                  <a:solidFill>
                    <a:srgbClr val="0000CC"/>
                  </a:solidFill>
                </a:ln>
                <a:solidFill>
                  <a:srgbClr val="CC99FF"/>
                </a:solidFill>
                <a:effectLst>
                  <a:glow rad="63500">
                    <a:srgbClr val="00FFFF"/>
                  </a:glow>
                </a:effectLst>
              </a:endParaRPr>
            </a:p>
          </p:txBody>
        </p:sp>
        <p:sp>
          <p:nvSpPr>
            <p:cNvPr id="114" name="Rectangle 113"/>
            <p:cNvSpPr/>
            <p:nvPr/>
          </p:nvSpPr>
          <p:spPr>
            <a:xfrm>
              <a:off x="627011" y="3875314"/>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002060"/>
                  </a:solidFill>
                </a:rPr>
                <a:t>Shabbat Light Season</a:t>
              </a:r>
              <a:endParaRPr lang="en-CA" sz="2400" dirty="0">
                <a:solidFill>
                  <a:srgbClr val="002060"/>
                </a:solidFill>
              </a:endParaRPr>
            </a:p>
          </p:txBody>
        </p:sp>
        <p:sp>
          <p:nvSpPr>
            <p:cNvPr id="115" name="Rectangle 114"/>
            <p:cNvSpPr/>
            <p:nvPr/>
          </p:nvSpPr>
          <p:spPr>
            <a:xfrm>
              <a:off x="4249776" y="3875314"/>
              <a:ext cx="121917" cy="574766"/>
            </a:xfrm>
            <a:prstGeom prst="rect">
              <a:avLst/>
            </a:prstGeom>
            <a:solidFill>
              <a:schemeClr val="tx1">
                <a:lumMod val="75000"/>
              </a:schemeClr>
            </a:solidFill>
            <a:ln w="190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Rectangle 115"/>
            <p:cNvSpPr/>
            <p:nvPr/>
          </p:nvSpPr>
          <p:spPr>
            <a:xfrm>
              <a:off x="497326" y="3875314"/>
              <a:ext cx="121917" cy="574766"/>
            </a:xfrm>
            <a:prstGeom prst="rect">
              <a:avLst/>
            </a:prstGeom>
            <a:solidFill>
              <a:schemeClr val="tx1">
                <a:lumMod val="75000"/>
              </a:schemeClr>
            </a:solidFill>
            <a:ln w="190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7" name="Straight Connector 116"/>
            <p:cNvCxnSpPr/>
            <p:nvPr/>
          </p:nvCxnSpPr>
          <p:spPr>
            <a:xfrm flipV="1">
              <a:off x="446553"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3955287" y="3099443"/>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120" name="Rectangle 119"/>
            <p:cNvSpPr/>
            <p:nvPr/>
          </p:nvSpPr>
          <p:spPr>
            <a:xfrm>
              <a:off x="33988" y="3089366"/>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effectLst>
                    <a:glow rad="127000">
                      <a:srgbClr val="FFFF00"/>
                    </a:glow>
                  </a:effectLst>
                </a:rPr>
                <a:t>Dawn</a:t>
              </a:r>
              <a:endParaRPr lang="en-CA" b="1" dirty="0">
                <a:solidFill>
                  <a:schemeClr val="bg1"/>
                </a:solidFill>
                <a:effectLst>
                  <a:glow rad="127000">
                    <a:srgbClr val="FFFF00"/>
                  </a:glow>
                </a:effectLst>
              </a:endParaRPr>
            </a:p>
          </p:txBody>
        </p:sp>
      </p:grpSp>
      <p:sp>
        <p:nvSpPr>
          <p:cNvPr id="121" name="Rectangle 120"/>
          <p:cNvSpPr/>
          <p:nvPr/>
        </p:nvSpPr>
        <p:spPr>
          <a:xfrm>
            <a:off x="8335689" y="3956821"/>
            <a:ext cx="3605349" cy="574766"/>
          </a:xfrm>
          <a:prstGeom prst="rect">
            <a:avLst/>
          </a:prstGeom>
          <a:solidFill>
            <a:schemeClr val="accent5">
              <a:lumMod val="20000"/>
              <a:lumOff val="80000"/>
            </a:schemeClr>
          </a:solidFill>
          <a:ln w="190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0000CC"/>
                </a:solidFill>
              </a:rPr>
              <a:t>1</a:t>
            </a:r>
            <a:r>
              <a:rPr lang="en-CA" sz="2400" b="1" baseline="30000" dirty="0" smtClean="0">
                <a:solidFill>
                  <a:srgbClr val="0000CC"/>
                </a:solidFill>
              </a:rPr>
              <a:t>st</a:t>
            </a:r>
            <a:r>
              <a:rPr lang="en-CA" sz="2400" b="1" dirty="0" smtClean="0">
                <a:solidFill>
                  <a:srgbClr val="0000CC"/>
                </a:solidFill>
              </a:rPr>
              <a:t> </a:t>
            </a:r>
            <a:r>
              <a:rPr lang="en-CA" sz="2400" b="1" dirty="0">
                <a:solidFill>
                  <a:srgbClr val="0000CC"/>
                </a:solidFill>
              </a:rPr>
              <a:t>C</a:t>
            </a:r>
            <a:r>
              <a:rPr lang="en-CA" sz="2400" b="1" dirty="0" smtClean="0">
                <a:solidFill>
                  <a:srgbClr val="0000CC"/>
                </a:solidFill>
              </a:rPr>
              <a:t>ycle</a:t>
            </a:r>
            <a:endParaRPr lang="en-CA" sz="2400" b="1" dirty="0">
              <a:solidFill>
                <a:srgbClr val="0000CC"/>
              </a:solidFill>
            </a:endParaRPr>
          </a:p>
        </p:txBody>
      </p:sp>
      <p:sp>
        <p:nvSpPr>
          <p:cNvPr id="122" name="Rectangle 121"/>
          <p:cNvSpPr/>
          <p:nvPr/>
        </p:nvSpPr>
        <p:spPr>
          <a:xfrm>
            <a:off x="8186957" y="3956822"/>
            <a:ext cx="130626" cy="574766"/>
          </a:xfrm>
          <a:prstGeom prst="rect">
            <a:avLst/>
          </a:prstGeom>
          <a:solidFill>
            <a:schemeClr val="tx1">
              <a:lumMod val="75000"/>
            </a:schemeClr>
          </a:solidFill>
          <a:ln w="190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3" name="Straight Connector 122"/>
          <p:cNvCxnSpPr/>
          <p:nvPr/>
        </p:nvCxnSpPr>
        <p:spPr>
          <a:xfrm flipV="1">
            <a:off x="8144222" y="353407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7842541" y="3174850"/>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effectLst>
                  <a:glow rad="127000">
                    <a:srgbClr val="FFFF00"/>
                  </a:glow>
                </a:effectLst>
              </a:rPr>
              <a:t>Dawn</a:t>
            </a:r>
            <a:endParaRPr lang="en-CA" b="1" dirty="0">
              <a:solidFill>
                <a:schemeClr val="bg1"/>
              </a:solidFill>
              <a:effectLst>
                <a:glow rad="127000">
                  <a:srgbClr val="FFFF00"/>
                </a:glow>
              </a:effectLst>
            </a:endParaRPr>
          </a:p>
        </p:txBody>
      </p:sp>
      <p:sp>
        <p:nvSpPr>
          <p:cNvPr id="2" name="Rectangle 1"/>
          <p:cNvSpPr/>
          <p:nvPr/>
        </p:nvSpPr>
        <p:spPr>
          <a:xfrm>
            <a:off x="4355040" y="2455613"/>
            <a:ext cx="7448967" cy="607254"/>
          </a:xfrm>
          <a:prstGeom prst="rect">
            <a:avLst/>
          </a:prstGeom>
          <a:solidFill>
            <a:srgbClr val="00FFFF"/>
          </a:solidFill>
          <a:ln w="1905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In the </a:t>
            </a:r>
            <a:r>
              <a:rPr lang="en-CA" sz="2800" b="1" dirty="0" smtClean="0">
                <a:solidFill>
                  <a:schemeClr val="bg1"/>
                </a:solidFill>
                <a:effectLst>
                  <a:glow rad="127000">
                    <a:srgbClr val="FF9999"/>
                  </a:glow>
                </a:effectLst>
              </a:rPr>
              <a:t>END</a:t>
            </a:r>
            <a:r>
              <a:rPr lang="en-CA" sz="2800" dirty="0" smtClean="0">
                <a:solidFill>
                  <a:schemeClr val="bg1"/>
                </a:solidFill>
              </a:rPr>
              <a:t> </a:t>
            </a:r>
            <a:r>
              <a:rPr lang="en-CA" sz="2800" dirty="0" smtClean="0">
                <a:ln>
                  <a:solidFill>
                    <a:schemeClr val="bg1"/>
                  </a:solidFill>
                </a:ln>
                <a:solidFill>
                  <a:srgbClr val="00FF99"/>
                </a:solidFill>
                <a:effectLst>
                  <a:glow rad="50800">
                    <a:srgbClr val="CC0066"/>
                  </a:glow>
                </a:effectLst>
              </a:rPr>
              <a:t>(G3796 - </a:t>
            </a:r>
            <a:r>
              <a:rPr lang="en-CA" sz="2800" dirty="0" err="1" smtClean="0">
                <a:ln>
                  <a:solidFill>
                    <a:schemeClr val="bg1"/>
                  </a:solidFill>
                </a:ln>
                <a:solidFill>
                  <a:srgbClr val="00FF99"/>
                </a:solidFill>
                <a:effectLst>
                  <a:glow rad="50800">
                    <a:srgbClr val="CC0066"/>
                  </a:glow>
                </a:effectLst>
              </a:rPr>
              <a:t>opse</a:t>
            </a:r>
            <a:r>
              <a:rPr lang="en-CA" sz="2800" dirty="0" smtClean="0">
                <a:ln>
                  <a:solidFill>
                    <a:schemeClr val="bg1"/>
                  </a:solidFill>
                </a:ln>
                <a:solidFill>
                  <a:srgbClr val="00FF99"/>
                </a:solidFill>
                <a:effectLst>
                  <a:glow rad="50800">
                    <a:srgbClr val="CC0066"/>
                  </a:glow>
                </a:effectLst>
              </a:rPr>
              <a:t>) </a:t>
            </a:r>
            <a:r>
              <a:rPr lang="en-CA" sz="2800" u="sng" dirty="0" smtClean="0">
                <a:solidFill>
                  <a:schemeClr val="bg1"/>
                </a:solidFill>
              </a:rPr>
              <a:t>of the Shabbat</a:t>
            </a:r>
            <a:endParaRPr lang="en-CA" sz="2400" dirty="0">
              <a:solidFill>
                <a:srgbClr val="CC99FF"/>
              </a:solidFill>
            </a:endParaRPr>
          </a:p>
        </p:txBody>
      </p:sp>
      <p:sp>
        <p:nvSpPr>
          <p:cNvPr id="126" name="Rectangle 125"/>
          <p:cNvSpPr/>
          <p:nvPr/>
        </p:nvSpPr>
        <p:spPr>
          <a:xfrm>
            <a:off x="1303699" y="4564244"/>
            <a:ext cx="6331244" cy="562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600" b="1" dirty="0" smtClean="0">
                <a:solidFill>
                  <a:srgbClr val="4027F9"/>
                </a:solidFill>
              </a:rPr>
              <a:t>24 hours of the 7</a:t>
            </a:r>
            <a:r>
              <a:rPr lang="en-CA" sz="2600" b="1" baseline="30000" dirty="0" smtClean="0">
                <a:solidFill>
                  <a:srgbClr val="4027F9"/>
                </a:solidFill>
              </a:rPr>
              <a:t>th</a:t>
            </a:r>
            <a:r>
              <a:rPr lang="en-CA" sz="2600" b="1" dirty="0" smtClean="0">
                <a:solidFill>
                  <a:srgbClr val="4027F9"/>
                </a:solidFill>
              </a:rPr>
              <a:t> Shabbat Cycle</a:t>
            </a:r>
            <a:endParaRPr lang="en-CA" sz="2600" b="1" dirty="0">
              <a:solidFill>
                <a:srgbClr val="4027F9"/>
              </a:solidFill>
            </a:endParaRPr>
          </a:p>
        </p:txBody>
      </p:sp>
      <p:sp>
        <p:nvSpPr>
          <p:cNvPr id="127" name="Rectangle 126"/>
          <p:cNvSpPr/>
          <p:nvPr/>
        </p:nvSpPr>
        <p:spPr>
          <a:xfrm>
            <a:off x="254614" y="5425541"/>
            <a:ext cx="11665538" cy="1074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002060"/>
                </a:solidFill>
                <a:effectLst>
                  <a:glow rad="228600">
                    <a:schemeClr val="accent4">
                      <a:satMod val="175000"/>
                      <a:alpha val="40000"/>
                    </a:schemeClr>
                  </a:glow>
                </a:effectLst>
              </a:rPr>
              <a:t>“</a:t>
            </a:r>
            <a:r>
              <a:rPr lang="en-CA" sz="2800" b="1" u="sng" dirty="0" smtClean="0">
                <a:solidFill>
                  <a:srgbClr val="002060"/>
                </a:solidFill>
                <a:effectLst>
                  <a:glow rad="228600">
                    <a:schemeClr val="accent4">
                      <a:satMod val="175000"/>
                      <a:alpha val="40000"/>
                    </a:schemeClr>
                  </a:glow>
                </a:effectLst>
              </a:rPr>
              <a:t>as it be</a:t>
            </a:r>
            <a:r>
              <a:rPr lang="en-CA" sz="2800" b="1" dirty="0" smtClean="0">
                <a:solidFill>
                  <a:srgbClr val="002060"/>
                </a:solidFill>
                <a:effectLst>
                  <a:glow rad="228600">
                    <a:schemeClr val="accent4">
                      <a:satMod val="175000"/>
                      <a:alpha val="40000"/>
                    </a:schemeClr>
                  </a:glow>
                </a:effectLst>
              </a:rPr>
              <a:t>g</a:t>
            </a:r>
            <a:r>
              <a:rPr lang="en-CA" sz="2800" b="1" u="sng" dirty="0" smtClean="0">
                <a:solidFill>
                  <a:srgbClr val="002060"/>
                </a:solidFill>
                <a:effectLst>
                  <a:glow rad="228600">
                    <a:schemeClr val="accent4">
                      <a:satMod val="175000"/>
                      <a:alpha val="40000"/>
                    </a:schemeClr>
                  </a:glow>
                </a:effectLst>
              </a:rPr>
              <a:t>an to Dawn</a:t>
            </a:r>
            <a:r>
              <a:rPr lang="en-CA" sz="2800" b="1" dirty="0" smtClean="0">
                <a:solidFill>
                  <a:srgbClr val="002060"/>
                </a:solidFill>
                <a:effectLst>
                  <a:glow rad="228600">
                    <a:schemeClr val="accent4">
                      <a:satMod val="175000"/>
                      <a:alpha val="40000"/>
                    </a:schemeClr>
                  </a:glow>
                </a:effectLst>
              </a:rPr>
              <a:t>  </a:t>
            </a:r>
            <a:r>
              <a:rPr lang="en-CA" sz="2800" i="1" dirty="0" smtClean="0">
                <a:solidFill>
                  <a:srgbClr val="002060"/>
                </a:solidFill>
                <a:effectLst>
                  <a:glow rad="127000">
                    <a:srgbClr val="FFCC66"/>
                  </a:glow>
                </a:effectLst>
                <a:latin typeface="Georgia" panose="02040502050405020303" pitchFamily="18" charset="0"/>
              </a:rPr>
              <a:t>[EPIPHOSKO </a:t>
            </a:r>
            <a:r>
              <a:rPr lang="en-CA" sz="2000" i="1" dirty="0" smtClean="0">
                <a:solidFill>
                  <a:srgbClr val="002060"/>
                </a:solidFill>
                <a:effectLst>
                  <a:glow rad="127000">
                    <a:srgbClr val="FFCC66"/>
                  </a:glow>
                </a:effectLst>
                <a:latin typeface="Georgia" panose="02040502050405020303" pitchFamily="18" charset="0"/>
              </a:rPr>
              <a:t>[G2020]</a:t>
            </a:r>
            <a:r>
              <a:rPr lang="en-CA" sz="2800" i="1" dirty="0" smtClean="0">
                <a:solidFill>
                  <a:srgbClr val="002060"/>
                </a:solidFill>
                <a:effectLst>
                  <a:glow rad="127000">
                    <a:srgbClr val="FFCC66"/>
                  </a:glow>
                </a:effectLst>
                <a:latin typeface="Georgia" panose="02040502050405020303" pitchFamily="18" charset="0"/>
              </a:rPr>
              <a:t> – </a:t>
            </a:r>
            <a:r>
              <a:rPr lang="en-CA" sz="2800" i="1" dirty="0" smtClean="0">
                <a:solidFill>
                  <a:srgbClr val="002060"/>
                </a:solidFill>
                <a:effectLst>
                  <a:glow rad="127000">
                    <a:srgbClr val="00FFFF"/>
                  </a:glow>
                </a:effectLst>
                <a:latin typeface="Georgia" panose="02040502050405020303" pitchFamily="18" charset="0"/>
              </a:rPr>
              <a:t>TO GROW LIGHT] </a:t>
            </a:r>
            <a:r>
              <a:rPr lang="en-CA" sz="2800" dirty="0" smtClean="0">
                <a:solidFill>
                  <a:srgbClr val="002060"/>
                </a:solidFill>
              </a:rPr>
              <a:t>TOWARD THE FIRST DAY OF THE WEEK </a:t>
            </a:r>
            <a:r>
              <a:rPr lang="en-CA" sz="1600" dirty="0" smtClean="0">
                <a:solidFill>
                  <a:srgbClr val="002060"/>
                </a:solidFill>
              </a:rPr>
              <a:t>came Mary Magdalene …</a:t>
            </a:r>
            <a:endParaRPr lang="en-CA" sz="1600" dirty="0">
              <a:solidFill>
                <a:srgbClr val="002060"/>
              </a:solidFill>
            </a:endParaRPr>
          </a:p>
        </p:txBody>
      </p:sp>
      <p:cxnSp>
        <p:nvCxnSpPr>
          <p:cNvPr id="1085" name="Straight Arrow Connector 1084"/>
          <p:cNvCxnSpPr/>
          <p:nvPr/>
        </p:nvCxnSpPr>
        <p:spPr>
          <a:xfrm>
            <a:off x="5946514" y="2995611"/>
            <a:ext cx="2197708" cy="967740"/>
          </a:xfrm>
          <a:prstGeom prst="straightConnector1">
            <a:avLst/>
          </a:prstGeom>
          <a:ln w="76200">
            <a:solidFill>
              <a:schemeClr val="bg1"/>
            </a:solidFill>
            <a:headEnd type="none" w="med" len="med"/>
            <a:tailEnd type="arrow" w="med" len="med"/>
          </a:ln>
          <a:effectLst>
            <a:glow rad="127000">
              <a:srgbClr val="FF9999"/>
            </a:glow>
          </a:effectLst>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8217776" y="4531587"/>
            <a:ext cx="897924" cy="998356"/>
          </a:xfrm>
          <a:prstGeom prst="straightConnector1">
            <a:avLst/>
          </a:prstGeom>
          <a:ln w="76200">
            <a:solidFill>
              <a:schemeClr val="bg1"/>
            </a:solidFill>
            <a:headEnd type="none" w="med" len="med"/>
            <a:tailEnd type="arrow" w="med" len="med"/>
          </a:ln>
          <a:effectLst>
            <a:glow rad="228600">
              <a:srgbClr val="00FFFF">
                <a:alpha val="4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36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93"/>
                                        </p:tgtEl>
                                        <p:attrNameLst>
                                          <p:attrName>style.visibility</p:attrName>
                                        </p:attrNameLst>
                                      </p:cBhvr>
                                      <p:to>
                                        <p:strVal val="visible"/>
                                      </p:to>
                                    </p:set>
                                    <p:animEffect transition="in" filter="wipe(down)">
                                      <p:cBhvr>
                                        <p:cTn id="13" dur="500"/>
                                        <p:tgtEl>
                                          <p:spTgt spid="109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wipe(down)">
                                      <p:cBhvr>
                                        <p:cTn id="16" dur="500"/>
                                        <p:tgtEl>
                                          <p:spTgt spid="1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fade">
                                      <p:cBhvr>
                                        <p:cTn id="21" dur="1000"/>
                                        <p:tgtEl>
                                          <p:spTgt spid="122"/>
                                        </p:tgtEl>
                                      </p:cBhvr>
                                    </p:animEffect>
                                    <p:anim calcmode="lin" valueType="num">
                                      <p:cBhvr>
                                        <p:cTn id="22" dur="1000" fill="hold"/>
                                        <p:tgtEl>
                                          <p:spTgt spid="122"/>
                                        </p:tgtEl>
                                        <p:attrNameLst>
                                          <p:attrName>ppt_x</p:attrName>
                                        </p:attrNameLst>
                                      </p:cBhvr>
                                      <p:tavLst>
                                        <p:tav tm="0">
                                          <p:val>
                                            <p:strVal val="#ppt_x"/>
                                          </p:val>
                                        </p:tav>
                                        <p:tav tm="100000">
                                          <p:val>
                                            <p:strVal val="#ppt_x"/>
                                          </p:val>
                                        </p:tav>
                                      </p:tavLst>
                                    </p:anim>
                                    <p:anim calcmode="lin" valueType="num">
                                      <p:cBhvr>
                                        <p:cTn id="23" dur="1000" fill="hold"/>
                                        <p:tgtEl>
                                          <p:spTgt spid="12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1000"/>
                                        <p:tgtEl>
                                          <p:spTgt spid="121"/>
                                        </p:tgtEl>
                                      </p:cBhvr>
                                    </p:animEffect>
                                    <p:anim calcmode="lin" valueType="num">
                                      <p:cBhvr>
                                        <p:cTn id="27" dur="1000" fill="hold"/>
                                        <p:tgtEl>
                                          <p:spTgt spid="121"/>
                                        </p:tgtEl>
                                        <p:attrNameLst>
                                          <p:attrName>ppt_x</p:attrName>
                                        </p:attrNameLst>
                                      </p:cBhvr>
                                      <p:tavLst>
                                        <p:tav tm="0">
                                          <p:val>
                                            <p:strVal val="#ppt_x"/>
                                          </p:val>
                                        </p:tav>
                                        <p:tav tm="100000">
                                          <p:val>
                                            <p:strVal val="#ppt_x"/>
                                          </p:val>
                                        </p:tav>
                                      </p:tavLst>
                                    </p:anim>
                                    <p:anim calcmode="lin" valueType="num">
                                      <p:cBhvr>
                                        <p:cTn id="28" dur="1000" fill="hold"/>
                                        <p:tgtEl>
                                          <p:spTgt spid="12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fade">
                                      <p:cBhvr>
                                        <p:cTn id="31" dur="1000"/>
                                        <p:tgtEl>
                                          <p:spTgt spid="123"/>
                                        </p:tgtEl>
                                      </p:cBhvr>
                                    </p:animEffect>
                                    <p:anim calcmode="lin" valueType="num">
                                      <p:cBhvr>
                                        <p:cTn id="32" dur="1000" fill="hold"/>
                                        <p:tgtEl>
                                          <p:spTgt spid="123"/>
                                        </p:tgtEl>
                                        <p:attrNameLst>
                                          <p:attrName>ppt_x</p:attrName>
                                        </p:attrNameLst>
                                      </p:cBhvr>
                                      <p:tavLst>
                                        <p:tav tm="0">
                                          <p:val>
                                            <p:strVal val="#ppt_x"/>
                                          </p:val>
                                        </p:tav>
                                        <p:tav tm="100000">
                                          <p:val>
                                            <p:strVal val="#ppt_x"/>
                                          </p:val>
                                        </p:tav>
                                      </p:tavLst>
                                    </p:anim>
                                    <p:anim calcmode="lin" valueType="num">
                                      <p:cBhvr>
                                        <p:cTn id="33" dur="1000" fill="hold"/>
                                        <p:tgtEl>
                                          <p:spTgt spid="12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4"/>
                                        </p:tgtEl>
                                        <p:attrNameLst>
                                          <p:attrName>style.visibility</p:attrName>
                                        </p:attrNameLst>
                                      </p:cBhvr>
                                      <p:to>
                                        <p:strVal val="visible"/>
                                      </p:to>
                                    </p:set>
                                    <p:animEffect transition="in" filter="fade">
                                      <p:cBhvr>
                                        <p:cTn id="36" dur="1000"/>
                                        <p:tgtEl>
                                          <p:spTgt spid="124"/>
                                        </p:tgtEl>
                                      </p:cBhvr>
                                    </p:animEffect>
                                    <p:anim calcmode="lin" valueType="num">
                                      <p:cBhvr>
                                        <p:cTn id="37" dur="1000" fill="hold"/>
                                        <p:tgtEl>
                                          <p:spTgt spid="124"/>
                                        </p:tgtEl>
                                        <p:attrNameLst>
                                          <p:attrName>ppt_x</p:attrName>
                                        </p:attrNameLst>
                                      </p:cBhvr>
                                      <p:tavLst>
                                        <p:tav tm="0">
                                          <p:val>
                                            <p:strVal val="#ppt_x"/>
                                          </p:val>
                                        </p:tav>
                                        <p:tav tm="100000">
                                          <p:val>
                                            <p:strVal val="#ppt_x"/>
                                          </p:val>
                                        </p:tav>
                                      </p:tavLst>
                                    </p:anim>
                                    <p:anim calcmode="lin" valueType="num">
                                      <p:cBhvr>
                                        <p:cTn id="38"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ircle(in)">
                                      <p:cBhvr>
                                        <p:cTn id="43" dur="1250"/>
                                        <p:tgtEl>
                                          <p:spTgt spid="2"/>
                                        </p:tgtEl>
                                      </p:cBhvr>
                                    </p:animEffect>
                                  </p:childTnLst>
                                </p:cTn>
                              </p:par>
                              <p:par>
                                <p:cTn id="44" presetID="22" presetClass="entr" presetSubtype="8" fill="hold" nodeType="withEffect">
                                  <p:stCondLst>
                                    <p:cond delay="1250"/>
                                  </p:stCondLst>
                                  <p:childTnLst>
                                    <p:set>
                                      <p:cBhvr>
                                        <p:cTn id="45" dur="1" fill="hold">
                                          <p:stCondLst>
                                            <p:cond delay="0"/>
                                          </p:stCondLst>
                                        </p:cTn>
                                        <p:tgtEl>
                                          <p:spTgt spid="1085"/>
                                        </p:tgtEl>
                                        <p:attrNameLst>
                                          <p:attrName>style.visibility</p:attrName>
                                        </p:attrNameLst>
                                      </p:cBhvr>
                                      <p:to>
                                        <p:strVal val="visible"/>
                                      </p:to>
                                    </p:set>
                                    <p:animEffect transition="in" filter="wipe(left)">
                                      <p:cBhvr>
                                        <p:cTn id="46" dur="1250"/>
                                        <p:tgtEl>
                                          <p:spTgt spid="1085"/>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27"/>
                                        </p:tgtEl>
                                        <p:attrNameLst>
                                          <p:attrName>style.visibility</p:attrName>
                                        </p:attrNameLst>
                                      </p:cBhvr>
                                      <p:to>
                                        <p:strVal val="visible"/>
                                      </p:to>
                                    </p:set>
                                    <p:animEffect transition="in" filter="randombar(horizontal)">
                                      <p:cBhvr>
                                        <p:cTn id="51" dur="500"/>
                                        <p:tgtEl>
                                          <p:spTgt spid="127"/>
                                        </p:tgtEl>
                                      </p:cBhvr>
                                    </p:animEffect>
                                  </p:childTnLst>
                                </p:cTn>
                              </p:par>
                              <p:par>
                                <p:cTn id="52" presetID="2" presetClass="entr" presetSubtype="2" fill="hold" nodeType="withEffect">
                                  <p:stCondLst>
                                    <p:cond delay="2500"/>
                                  </p:stCondLst>
                                  <p:childTnLst>
                                    <p:set>
                                      <p:cBhvr>
                                        <p:cTn id="53" dur="1" fill="hold">
                                          <p:stCondLst>
                                            <p:cond delay="0"/>
                                          </p:stCondLst>
                                        </p:cTn>
                                        <p:tgtEl>
                                          <p:spTgt spid="134"/>
                                        </p:tgtEl>
                                        <p:attrNameLst>
                                          <p:attrName>style.visibility</p:attrName>
                                        </p:attrNameLst>
                                      </p:cBhvr>
                                      <p:to>
                                        <p:strVal val="visible"/>
                                      </p:to>
                                    </p:set>
                                    <p:anim calcmode="lin" valueType="num">
                                      <p:cBhvr additive="base">
                                        <p:cTn id="54" dur="500" fill="hold"/>
                                        <p:tgtEl>
                                          <p:spTgt spid="134"/>
                                        </p:tgtEl>
                                        <p:attrNameLst>
                                          <p:attrName>ppt_x</p:attrName>
                                        </p:attrNameLst>
                                      </p:cBhvr>
                                      <p:tavLst>
                                        <p:tav tm="0">
                                          <p:val>
                                            <p:strVal val="1+#ppt_w/2"/>
                                          </p:val>
                                        </p:tav>
                                        <p:tav tm="100000">
                                          <p:val>
                                            <p:strVal val="#ppt_x"/>
                                          </p:val>
                                        </p:tav>
                                      </p:tavLst>
                                    </p:anim>
                                    <p:anim calcmode="lin" valueType="num">
                                      <p:cBhvr additive="base">
                                        <p:cTn id="55" dur="500" fill="hold"/>
                                        <p:tgtEl>
                                          <p:spTgt spid="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 grpId="0" animBg="1"/>
      <p:bldP spid="121" grpId="0" animBg="1"/>
      <p:bldP spid="122" grpId="0" animBg="1"/>
      <p:bldP spid="124" grpId="0" animBg="1"/>
      <p:bldP spid="2" grpId="0" animBg="1"/>
      <p:bldP spid="126" grpId="0"/>
      <p:bldP spid="1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96948" y="200297"/>
            <a:ext cx="11788726" cy="6453720"/>
          </a:xfrm>
          <a:solidFill>
            <a:schemeClr val="tx1"/>
          </a:solidFill>
          <a:scene3d>
            <a:camera prst="orthographicFront"/>
            <a:lightRig rig="threePt" dir="t"/>
          </a:scene3d>
          <a:sp3d>
            <a:bevelT w="152400" h="50800" prst="softRound"/>
          </a:sp3d>
        </p:spPr>
        <p:txBody>
          <a:bodyPr>
            <a:normAutofit/>
          </a:bodyPr>
          <a:lstStyle/>
          <a:p>
            <a:endParaRPr lang="en-US" sz="400" dirty="0" smtClean="0">
              <a:solidFill>
                <a:schemeClr val="bg1">
                  <a:lumMod val="95000"/>
                  <a:lumOff val="5000"/>
                </a:schemeClr>
              </a:solidFill>
              <a:latin typeface="Calibri" panose="020F0502020204030204" pitchFamily="34" charset="0"/>
            </a:endParaRPr>
          </a:p>
          <a:p>
            <a:r>
              <a:rPr lang="en-US" sz="4800" b="1" u="sng" dirty="0" smtClean="0">
                <a:solidFill>
                  <a:schemeClr val="bg1"/>
                </a:solidFill>
                <a:effectLst>
                  <a:glow rad="228600">
                    <a:schemeClr val="accent4">
                      <a:satMod val="175000"/>
                      <a:alpha val="40000"/>
                    </a:schemeClr>
                  </a:glow>
                </a:effectLst>
                <a:latin typeface="Imprint MT Shadow" panose="04020605060303030202" pitchFamily="82" charset="0"/>
              </a:rPr>
              <a:t>Sunset </a:t>
            </a:r>
            <a:r>
              <a:rPr lang="en-US" sz="4800" b="1" u="sng" dirty="0">
                <a:solidFill>
                  <a:schemeClr val="bg1"/>
                </a:solidFill>
                <a:effectLst>
                  <a:glow rad="228600">
                    <a:schemeClr val="accent4">
                      <a:satMod val="175000"/>
                      <a:alpha val="40000"/>
                    </a:schemeClr>
                  </a:glow>
                </a:effectLst>
                <a:latin typeface="Imprint MT Shadow" panose="04020605060303030202" pitchFamily="82" charset="0"/>
              </a:rPr>
              <a:t>Theor</a:t>
            </a:r>
            <a:r>
              <a:rPr lang="en-US" sz="4800" b="1" dirty="0">
                <a:solidFill>
                  <a:schemeClr val="bg1"/>
                </a:solidFill>
                <a:effectLst>
                  <a:glow rad="228600">
                    <a:schemeClr val="accent4">
                      <a:satMod val="175000"/>
                      <a:alpha val="40000"/>
                    </a:schemeClr>
                  </a:glow>
                </a:effectLst>
                <a:latin typeface="Imprint MT Shadow" panose="04020605060303030202" pitchFamily="82" charset="0"/>
              </a:rPr>
              <a:t>y</a:t>
            </a:r>
            <a:r>
              <a:rPr lang="en-US" sz="4800" b="1" u="sng" dirty="0">
                <a:solidFill>
                  <a:schemeClr val="bg1"/>
                </a:solidFill>
                <a:effectLst>
                  <a:glow rad="228600">
                    <a:schemeClr val="accent4">
                      <a:satMod val="175000"/>
                      <a:alpha val="40000"/>
                    </a:schemeClr>
                  </a:glow>
                </a:effectLst>
                <a:latin typeface="Imprint MT Shadow" panose="04020605060303030202" pitchFamily="82" charset="0"/>
              </a:rPr>
              <a:t>’s</a:t>
            </a:r>
            <a:r>
              <a:rPr lang="en-US" sz="4800" b="1" dirty="0">
                <a:solidFill>
                  <a:schemeClr val="bg1"/>
                </a:solidFill>
                <a:effectLst>
                  <a:glow rad="228600">
                    <a:schemeClr val="accent4">
                      <a:satMod val="175000"/>
                      <a:alpha val="40000"/>
                    </a:schemeClr>
                  </a:glow>
                </a:effectLst>
                <a:latin typeface="Imprint MT Shadow" panose="04020605060303030202" pitchFamily="82" charset="0"/>
              </a:rPr>
              <a:t> </a:t>
            </a:r>
            <a:r>
              <a:rPr lang="en-US" sz="4800" b="1" dirty="0">
                <a:solidFill>
                  <a:schemeClr val="bg1"/>
                </a:solidFill>
                <a:latin typeface="Imprint MT Shadow" panose="04020605060303030202" pitchFamily="82" charset="0"/>
              </a:rPr>
              <a:t>Proposal</a:t>
            </a:r>
            <a:endParaRPr lang="en-US" sz="4800" dirty="0">
              <a:solidFill>
                <a:schemeClr val="bg1"/>
              </a:solidFill>
              <a:latin typeface="Calibri" panose="020F0502020204030204" pitchFamily="34" charset="0"/>
            </a:endParaRPr>
          </a:p>
          <a:p>
            <a:r>
              <a:rPr lang="en-US" sz="2400" i="1" dirty="0" smtClean="0">
                <a:solidFill>
                  <a:schemeClr val="accent1">
                    <a:lumMod val="60000"/>
                    <a:lumOff val="40000"/>
                  </a:schemeClr>
                </a:solidFill>
                <a:latin typeface="Georgia" panose="02040502050405020303" pitchFamily="18" charset="0"/>
              </a:rPr>
              <a:t/>
            </a:r>
            <a:br>
              <a:rPr lang="en-US" sz="2400" i="1" dirty="0" smtClean="0">
                <a:solidFill>
                  <a:schemeClr val="accent1">
                    <a:lumMod val="60000"/>
                    <a:lumOff val="40000"/>
                  </a:schemeClr>
                </a:solidFill>
                <a:latin typeface="Georgia" panose="02040502050405020303" pitchFamily="18" charset="0"/>
              </a:rPr>
            </a:br>
            <a:r>
              <a:rPr lang="en-US" sz="2400" i="1" dirty="0" smtClean="0">
                <a:solidFill>
                  <a:schemeClr val="accent1">
                    <a:lumMod val="60000"/>
                    <a:lumOff val="40000"/>
                  </a:schemeClr>
                </a:solidFill>
                <a:latin typeface="Georgia" panose="02040502050405020303" pitchFamily="18" charset="0"/>
              </a:rPr>
              <a:t>Matt </a:t>
            </a:r>
            <a:r>
              <a:rPr lang="en-US" sz="2400" i="1" dirty="0">
                <a:solidFill>
                  <a:schemeClr val="accent1">
                    <a:lumMod val="60000"/>
                    <a:lumOff val="40000"/>
                  </a:schemeClr>
                </a:solidFill>
                <a:latin typeface="Georgia" panose="02040502050405020303" pitchFamily="18" charset="0"/>
              </a:rPr>
              <a:t>28:1 </a:t>
            </a:r>
            <a:r>
              <a:rPr lang="en-US" sz="2400" dirty="0">
                <a:solidFill>
                  <a:schemeClr val="accent2">
                    <a:lumMod val="60000"/>
                    <a:lumOff val="40000"/>
                  </a:schemeClr>
                </a:solidFill>
                <a:latin typeface="Georgia" panose="02040502050405020303" pitchFamily="18" charset="0"/>
              </a:rPr>
              <a:t>	 </a:t>
            </a:r>
            <a:r>
              <a:rPr lang="en-US" sz="2400" b="1" i="1" u="sng" dirty="0">
                <a:solidFill>
                  <a:srgbClr val="9933FF"/>
                </a:solidFill>
                <a:latin typeface="Georgia" panose="02040502050405020303" pitchFamily="18" charset="0"/>
              </a:rPr>
              <a:t>In the</a:t>
            </a:r>
            <a:r>
              <a:rPr lang="en-US" sz="2400" b="1" i="1" dirty="0">
                <a:solidFill>
                  <a:srgbClr val="9933FF"/>
                </a:solidFill>
                <a:latin typeface="Georgia" panose="02040502050405020303" pitchFamily="18" charset="0"/>
              </a:rPr>
              <a:t> </a:t>
            </a:r>
            <a:r>
              <a:rPr lang="en-US" sz="2400" b="1" i="1" dirty="0" smtClean="0">
                <a:solidFill>
                  <a:schemeClr val="bg1"/>
                </a:solidFill>
                <a:effectLst>
                  <a:glow rad="127000">
                    <a:srgbClr val="00FF99"/>
                  </a:glow>
                </a:effectLst>
                <a:latin typeface="Georgia" panose="02040502050405020303" pitchFamily="18" charset="0"/>
              </a:rPr>
              <a:t>END</a:t>
            </a:r>
            <a:r>
              <a:rPr lang="en-US" sz="2400" b="1" i="1" dirty="0" smtClean="0">
                <a:solidFill>
                  <a:srgbClr val="9933FF"/>
                </a:solidFill>
                <a:latin typeface="Georgia" panose="02040502050405020303" pitchFamily="18" charset="0"/>
              </a:rPr>
              <a:t> </a:t>
            </a:r>
            <a:r>
              <a:rPr lang="en-US" sz="2400" b="1" i="1" dirty="0">
                <a:solidFill>
                  <a:srgbClr val="9933FF"/>
                </a:solidFill>
                <a:latin typeface="Georgia" panose="02040502050405020303" pitchFamily="18" charset="0"/>
              </a:rPr>
              <a:t>of the </a:t>
            </a:r>
            <a:r>
              <a:rPr lang="en-US" sz="2400" b="1" i="1" dirty="0" err="1" smtClean="0">
                <a:solidFill>
                  <a:srgbClr val="9933FF"/>
                </a:solidFill>
                <a:latin typeface="Georgia" panose="02040502050405020303" pitchFamily="18" charset="0"/>
              </a:rPr>
              <a:t>shabbat</a:t>
            </a:r>
            <a:r>
              <a:rPr lang="en-US" sz="2400" b="1" i="1" dirty="0" smtClean="0">
                <a:solidFill>
                  <a:srgbClr val="9933FF"/>
                </a:solidFill>
                <a:latin typeface="Georgia" panose="02040502050405020303" pitchFamily="18" charset="0"/>
              </a:rPr>
              <a:t>, </a:t>
            </a:r>
            <a:r>
              <a:rPr lang="en-US" sz="2400" b="1" i="1" u="sng" dirty="0">
                <a:solidFill>
                  <a:srgbClr val="9933FF"/>
                </a:solidFill>
                <a:latin typeface="Georgia" panose="02040502050405020303" pitchFamily="18" charset="0"/>
              </a:rPr>
              <a:t>as it be</a:t>
            </a:r>
            <a:r>
              <a:rPr lang="en-US" sz="2400" b="1" i="1" dirty="0">
                <a:solidFill>
                  <a:srgbClr val="9933FF"/>
                </a:solidFill>
                <a:latin typeface="Georgia" panose="02040502050405020303" pitchFamily="18" charset="0"/>
              </a:rPr>
              <a:t>g</a:t>
            </a:r>
            <a:r>
              <a:rPr lang="en-US" sz="2400" b="1" i="1" u="sng" dirty="0">
                <a:solidFill>
                  <a:srgbClr val="9933FF"/>
                </a:solidFill>
                <a:latin typeface="Georgia" panose="02040502050405020303" pitchFamily="18" charset="0"/>
              </a:rPr>
              <a:t>an to</a:t>
            </a:r>
            <a:r>
              <a:rPr lang="en-US" sz="2400" b="1" i="1" dirty="0">
                <a:solidFill>
                  <a:srgbClr val="9933FF"/>
                </a:solidFill>
                <a:latin typeface="Georgia" panose="02040502050405020303" pitchFamily="18" charset="0"/>
              </a:rPr>
              <a:t> </a:t>
            </a:r>
            <a:r>
              <a:rPr lang="en-US" sz="2400" b="1" i="1" u="sng" dirty="0">
                <a:solidFill>
                  <a:srgbClr val="CC0099"/>
                </a:solidFill>
                <a:latin typeface="Georgia" panose="02040502050405020303" pitchFamily="18" charset="0"/>
              </a:rPr>
              <a:t>dawn</a:t>
            </a:r>
            <a:r>
              <a:rPr lang="en-US" sz="2400" b="1" i="1" dirty="0">
                <a:solidFill>
                  <a:srgbClr val="9933FF"/>
                </a:solidFill>
                <a:latin typeface="Georgia" panose="02040502050405020303" pitchFamily="18" charset="0"/>
              </a:rPr>
              <a:t> </a:t>
            </a:r>
            <a:r>
              <a:rPr lang="en-US" sz="2400" dirty="0">
                <a:solidFill>
                  <a:srgbClr val="008080"/>
                </a:solidFill>
                <a:latin typeface="Georgia" panose="02040502050405020303" pitchFamily="18" charset="0"/>
              </a:rPr>
              <a:t>toward the first</a:t>
            </a:r>
            <a:br>
              <a:rPr lang="en-US" sz="2400" dirty="0">
                <a:solidFill>
                  <a:srgbClr val="008080"/>
                </a:solidFill>
                <a:latin typeface="Georgia" panose="02040502050405020303" pitchFamily="18" charset="0"/>
              </a:rPr>
            </a:br>
            <a:r>
              <a:rPr lang="en-US" sz="2400" dirty="0">
                <a:solidFill>
                  <a:srgbClr val="008080"/>
                </a:solidFill>
                <a:latin typeface="Georgia" panose="02040502050405020303" pitchFamily="18" charset="0"/>
              </a:rPr>
              <a:t>		 </a:t>
            </a:r>
            <a:r>
              <a:rPr lang="en-US" sz="2400" i="1" dirty="0">
                <a:solidFill>
                  <a:schemeClr val="tx1">
                    <a:lumMod val="65000"/>
                  </a:schemeClr>
                </a:solidFill>
                <a:latin typeface="Georgia" panose="02040502050405020303" pitchFamily="18" charset="0"/>
              </a:rPr>
              <a:t>day</a:t>
            </a:r>
            <a:r>
              <a:rPr lang="en-US" sz="2400" dirty="0">
                <a:solidFill>
                  <a:srgbClr val="008080"/>
                </a:solidFill>
                <a:latin typeface="Georgia" panose="02040502050405020303" pitchFamily="18" charset="0"/>
              </a:rPr>
              <a:t> of the week, 	</a:t>
            </a:r>
            <a:r>
              <a:rPr lang="en-US" sz="2400" dirty="0" smtClean="0">
                <a:solidFill>
                  <a:srgbClr val="008080"/>
                </a:solidFill>
                <a:latin typeface="Georgia" panose="02040502050405020303" pitchFamily="18" charset="0"/>
              </a:rPr>
              <a:t>	came </a:t>
            </a:r>
            <a:r>
              <a:rPr lang="en-US" sz="2400" dirty="0">
                <a:solidFill>
                  <a:srgbClr val="008080"/>
                </a:solidFill>
                <a:latin typeface="Georgia" panose="02040502050405020303" pitchFamily="18" charset="0"/>
              </a:rPr>
              <a:t>Mary </a:t>
            </a:r>
            <a:r>
              <a:rPr lang="en-US" sz="2400" dirty="0" smtClean="0">
                <a:solidFill>
                  <a:srgbClr val="008080"/>
                </a:solidFill>
                <a:latin typeface="Georgia" panose="02040502050405020303" pitchFamily="18" charset="0"/>
              </a:rPr>
              <a:t>Magdalene    …</a:t>
            </a:r>
            <a:endParaRPr lang="en-US" sz="2400" dirty="0" smtClean="0">
              <a:solidFill>
                <a:srgbClr val="008080"/>
              </a:solidFill>
              <a:latin typeface="Calibri" panose="020F0502020204030204" pitchFamily="34" charset="0"/>
            </a:endParaRPr>
          </a:p>
        </p:txBody>
      </p:sp>
      <p:sp>
        <p:nvSpPr>
          <p:cNvPr id="1091" name="Rectangle 1090"/>
          <p:cNvSpPr/>
          <p:nvPr/>
        </p:nvSpPr>
        <p:spPr>
          <a:xfrm>
            <a:off x="8107669" y="3875314"/>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1</a:t>
            </a:r>
            <a:r>
              <a:rPr lang="en-CA" sz="3200" baseline="30000" dirty="0" smtClean="0"/>
              <a:t>st</a:t>
            </a:r>
            <a:r>
              <a:rPr lang="en-CA" sz="3200" dirty="0" smtClean="0"/>
              <a:t> Cycle </a:t>
            </a:r>
            <a:r>
              <a:rPr lang="en-CA" sz="3200" dirty="0" smtClean="0">
                <a:ln>
                  <a:solidFill>
                    <a:srgbClr val="FF00FF"/>
                  </a:solidFill>
                </a:ln>
                <a:latin typeface="Arial Black" panose="020B0A04020102020204" pitchFamily="34" charset="0"/>
              </a:rPr>
              <a:t>Light</a:t>
            </a:r>
            <a:endParaRPr lang="en-CA" sz="3200" dirty="0">
              <a:ln>
                <a:solidFill>
                  <a:srgbClr val="FF00FF"/>
                </a:solidFill>
              </a:ln>
              <a:latin typeface="Arial Black" panose="020B0A04020102020204" pitchFamily="34" charset="0"/>
            </a:endParaRPr>
          </a:p>
        </p:txBody>
      </p:sp>
      <p:sp>
        <p:nvSpPr>
          <p:cNvPr id="1094" name="Rectangle 1093"/>
          <p:cNvSpPr/>
          <p:nvPr/>
        </p:nvSpPr>
        <p:spPr>
          <a:xfrm>
            <a:off x="7977043" y="3875315"/>
            <a:ext cx="130626"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8" name="Rectangle 1097"/>
          <p:cNvSpPr/>
          <p:nvPr/>
        </p:nvSpPr>
        <p:spPr>
          <a:xfrm>
            <a:off x="3149816" y="1475434"/>
            <a:ext cx="3224858" cy="391886"/>
          </a:xfrm>
          <a:prstGeom prst="rect">
            <a:avLst/>
          </a:prstGeom>
          <a:noFill/>
          <a:ln w="190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01" name="Group 1100"/>
          <p:cNvGrpSpPr/>
          <p:nvPr/>
        </p:nvGrpSpPr>
        <p:grpSpPr>
          <a:xfrm>
            <a:off x="206305" y="3074126"/>
            <a:ext cx="8212194" cy="1384663"/>
            <a:chOff x="206305" y="3074126"/>
            <a:chExt cx="8212194" cy="1384663"/>
          </a:xfrm>
        </p:grpSpPr>
        <p:sp>
          <p:nvSpPr>
            <p:cNvPr id="2" name="Rectangle 1"/>
            <p:cNvSpPr/>
            <p:nvPr/>
          </p:nvSpPr>
          <p:spPr>
            <a:xfrm>
              <a:off x="644428" y="3875314"/>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Shabbat Night</a:t>
              </a:r>
              <a:endParaRPr lang="en-CA" sz="3200" dirty="0"/>
            </a:p>
          </p:txBody>
        </p:sp>
        <p:sp>
          <p:nvSpPr>
            <p:cNvPr id="1045" name="Rectangle 1044"/>
            <p:cNvSpPr/>
            <p:nvPr/>
          </p:nvSpPr>
          <p:spPr>
            <a:xfrm>
              <a:off x="4371694" y="3875314"/>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Shabbat Light</a:t>
              </a:r>
              <a:endParaRPr lang="en-CA" sz="3600" dirty="0">
                <a:solidFill>
                  <a:srgbClr val="002060"/>
                </a:solidFill>
              </a:endParaRPr>
            </a:p>
          </p:txBody>
        </p:sp>
        <p:sp>
          <p:nvSpPr>
            <p:cNvPr id="1093" name="Rectangle 1092"/>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Rectangle 102"/>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96" name="Straight Connector 1095"/>
            <p:cNvCxnSpPr/>
            <p:nvPr/>
          </p:nvCxnSpPr>
          <p:spPr>
            <a:xfrm flipV="1">
              <a:off x="4232353" y="3429000"/>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470257" y="3437709"/>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7959625" y="3437709"/>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097" name="Rectangle 1096"/>
            <p:cNvSpPr/>
            <p:nvPr/>
          </p:nvSpPr>
          <p:spPr>
            <a:xfrm>
              <a:off x="206305" y="3098075"/>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S</a:t>
              </a:r>
              <a:r>
                <a:rPr lang="en-CA" dirty="0" smtClean="0">
                  <a:solidFill>
                    <a:srgbClr val="002060"/>
                  </a:solidFill>
                </a:rPr>
                <a:t>unset</a:t>
              </a:r>
              <a:endParaRPr lang="en-CA" dirty="0">
                <a:solidFill>
                  <a:srgbClr val="002060"/>
                </a:solidFill>
              </a:endParaRPr>
            </a:p>
          </p:txBody>
        </p:sp>
        <p:sp>
          <p:nvSpPr>
            <p:cNvPr id="109" name="Rectangle 108"/>
            <p:cNvSpPr/>
            <p:nvPr/>
          </p:nvSpPr>
          <p:spPr>
            <a:xfrm>
              <a:off x="3790901" y="3080657"/>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sp>
          <p:nvSpPr>
            <p:cNvPr id="110" name="Rectangle 109"/>
            <p:cNvSpPr/>
            <p:nvPr/>
          </p:nvSpPr>
          <p:spPr>
            <a:xfrm>
              <a:off x="7500750" y="3074126"/>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S</a:t>
              </a:r>
              <a:r>
                <a:rPr lang="en-CA" dirty="0" smtClean="0">
                  <a:solidFill>
                    <a:srgbClr val="002060"/>
                  </a:solidFill>
                </a:rPr>
                <a:t>unset</a:t>
              </a:r>
              <a:endParaRPr lang="en-CA" dirty="0">
                <a:solidFill>
                  <a:srgbClr val="002060"/>
                </a:solidFill>
              </a:endParaRPr>
            </a:p>
          </p:txBody>
        </p:sp>
      </p:grpSp>
      <p:cxnSp>
        <p:nvCxnSpPr>
          <p:cNvPr id="1100" name="Straight Arrow Connector 1099"/>
          <p:cNvCxnSpPr>
            <a:stCxn id="1098" idx="2"/>
          </p:cNvCxnSpPr>
          <p:nvPr/>
        </p:nvCxnSpPr>
        <p:spPr>
          <a:xfrm>
            <a:off x="4762245" y="1867320"/>
            <a:ext cx="3197379" cy="2014525"/>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02" name="Rectangle 1101"/>
          <p:cNvSpPr/>
          <p:nvPr/>
        </p:nvSpPr>
        <p:spPr>
          <a:xfrm>
            <a:off x="206316" y="5134037"/>
            <a:ext cx="11779368" cy="844732"/>
          </a:xfrm>
          <a:prstGeom prst="rect">
            <a:avLst/>
          </a:prstGeom>
          <a:solidFill>
            <a:srgbClr val="9933FF"/>
          </a:solidFill>
          <a:ln w="28575">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chemeClr val="bg1"/>
                </a:solidFill>
              </a:rPr>
              <a:t>Is this portion of time </a:t>
            </a:r>
            <a:r>
              <a:rPr lang="en-CA" sz="6000" dirty="0" smtClean="0">
                <a:solidFill>
                  <a:schemeClr val="bg1"/>
                </a:solidFill>
                <a:effectLst>
                  <a:glow rad="127000">
                    <a:srgbClr val="00FF99"/>
                  </a:glow>
                </a:effectLst>
              </a:rPr>
              <a:t>GROWING LIGHT?</a:t>
            </a:r>
            <a:endParaRPr lang="en-CA" sz="6000" dirty="0">
              <a:solidFill>
                <a:schemeClr val="bg1"/>
              </a:solidFill>
              <a:effectLst>
                <a:glow rad="127000">
                  <a:srgbClr val="00FF99"/>
                </a:glow>
              </a:effectLst>
            </a:endParaRPr>
          </a:p>
        </p:txBody>
      </p:sp>
      <p:sp>
        <p:nvSpPr>
          <p:cNvPr id="1103" name="Up Arrow 1102"/>
          <p:cNvSpPr/>
          <p:nvPr/>
        </p:nvSpPr>
        <p:spPr>
          <a:xfrm>
            <a:off x="7509120" y="4458789"/>
            <a:ext cx="1114698" cy="675247"/>
          </a:xfrm>
          <a:prstGeom prst="upArrow">
            <a:avLst>
              <a:gd name="adj1" fmla="val 31405"/>
              <a:gd name="adj2" fmla="val 60317"/>
            </a:avLst>
          </a:prstGeom>
          <a:solidFill>
            <a:srgbClr val="9933FF"/>
          </a:solidFill>
          <a:ln w="5715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4" name="Rounded Rectangle 1103"/>
          <p:cNvSpPr/>
          <p:nvPr/>
        </p:nvSpPr>
        <p:spPr>
          <a:xfrm>
            <a:off x="8525063" y="2225373"/>
            <a:ext cx="3398348" cy="1393372"/>
          </a:xfrm>
          <a:prstGeom prst="roundRect">
            <a:avLst/>
          </a:prstGeom>
          <a:solidFill>
            <a:srgbClr val="CC99FF">
              <a:alpha val="41000"/>
            </a:srgbClr>
          </a:solidFill>
          <a:ln w="38100">
            <a:solidFill>
              <a:srgbClr val="00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err="1" smtClean="0">
                <a:ln>
                  <a:solidFill>
                    <a:schemeClr val="bg1"/>
                  </a:solidFill>
                </a:ln>
                <a:solidFill>
                  <a:srgbClr val="FF0066"/>
                </a:solidFill>
              </a:rPr>
              <a:t>Epiphosko</a:t>
            </a:r>
            <a:r>
              <a:rPr lang="en-CA" sz="3200" dirty="0" smtClean="0">
                <a:solidFill>
                  <a:schemeClr val="bg1"/>
                </a:solidFill>
              </a:rPr>
              <a:t> = </a:t>
            </a:r>
            <a:br>
              <a:rPr lang="en-CA" sz="3200" dirty="0" smtClean="0">
                <a:solidFill>
                  <a:schemeClr val="bg1"/>
                </a:solidFill>
              </a:rPr>
            </a:br>
            <a:r>
              <a:rPr lang="en-CA" sz="3200" dirty="0" smtClean="0">
                <a:solidFill>
                  <a:schemeClr val="bg1"/>
                </a:solidFill>
              </a:rPr>
              <a:t>to </a:t>
            </a:r>
            <a:r>
              <a:rPr lang="en-CA" sz="3200" dirty="0" smtClean="0">
                <a:solidFill>
                  <a:schemeClr val="bg1"/>
                </a:solidFill>
                <a:effectLst>
                  <a:glow rad="127000">
                    <a:srgbClr val="00FFFF"/>
                  </a:glow>
                </a:effectLst>
                <a:latin typeface="Arial Black" panose="020B0A04020102020204" pitchFamily="34" charset="0"/>
              </a:rPr>
              <a:t>grow light?</a:t>
            </a:r>
            <a:r>
              <a:rPr lang="en-CA" dirty="0" smtClean="0">
                <a:solidFill>
                  <a:schemeClr val="bg1"/>
                </a:solidFill>
                <a:effectLst>
                  <a:glow rad="127000">
                    <a:srgbClr val="00FFFF"/>
                  </a:glow>
                </a:effectLst>
                <a:latin typeface="Arial Black" panose="020B0A04020102020204" pitchFamily="34" charset="0"/>
              </a:rPr>
              <a:t> </a:t>
            </a:r>
            <a:endParaRPr lang="en-CA" dirty="0">
              <a:solidFill>
                <a:schemeClr val="bg1"/>
              </a:solidFill>
              <a:effectLst>
                <a:glow rad="127000">
                  <a:srgbClr val="00FFFF"/>
                </a:glow>
              </a:effectLst>
              <a:latin typeface="Arial Black" panose="020B0A04020102020204" pitchFamily="34" charset="0"/>
            </a:endParaRPr>
          </a:p>
        </p:txBody>
      </p:sp>
      <p:cxnSp>
        <p:nvCxnSpPr>
          <p:cNvPr id="1106" name="Straight Arrow Connector 1105"/>
          <p:cNvCxnSpPr/>
          <p:nvPr/>
        </p:nvCxnSpPr>
        <p:spPr>
          <a:xfrm>
            <a:off x="8961120" y="1867320"/>
            <a:ext cx="0" cy="379491"/>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09" name="Straight Arrow Connector 1108"/>
          <p:cNvCxnSpPr/>
          <p:nvPr/>
        </p:nvCxnSpPr>
        <p:spPr>
          <a:xfrm flipH="1">
            <a:off x="8107669" y="3392488"/>
            <a:ext cx="1036331" cy="482826"/>
          </a:xfrm>
          <a:prstGeom prst="straightConnector1">
            <a:avLst/>
          </a:prstGeom>
          <a:ln w="76200">
            <a:solidFill>
              <a:srgbClr val="0000CC"/>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123"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72781" y="5853612"/>
            <a:ext cx="814768" cy="8846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11341423" y="6273167"/>
            <a:ext cx="643748" cy="365125"/>
          </a:xfrm>
        </p:spPr>
        <p:txBody>
          <a:bodyPr/>
          <a:lstStyle/>
          <a:p>
            <a:fld id="{6D22F896-40B5-4ADD-8801-0D06FADFA095}" type="slidenum">
              <a:rPr lang="en-US" sz="1200" b="1" smtClean="0">
                <a:solidFill>
                  <a:schemeClr val="bg1"/>
                </a:solidFill>
              </a:rPr>
              <a:t>26</a:t>
            </a:fld>
            <a:endParaRPr lang="en-US" sz="1200" b="1" dirty="0">
              <a:solidFill>
                <a:schemeClr val="bg1"/>
              </a:solidFill>
            </a:endParaRPr>
          </a:p>
        </p:txBody>
      </p:sp>
      <p:sp>
        <p:nvSpPr>
          <p:cNvPr id="4" name="Oval 3"/>
          <p:cNvSpPr/>
          <p:nvPr/>
        </p:nvSpPr>
        <p:spPr>
          <a:xfrm>
            <a:off x="10862791" y="153484"/>
            <a:ext cx="914400" cy="160564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9600" dirty="0" smtClean="0">
                <a:ln w="28575">
                  <a:solidFill>
                    <a:srgbClr val="00FF99"/>
                  </a:solidFill>
                </a:ln>
                <a:solidFill>
                  <a:srgbClr val="002060"/>
                </a:solidFill>
                <a:effectLst>
                  <a:glow rad="127000">
                    <a:srgbClr val="FFFF00"/>
                  </a:glow>
                </a:effectLst>
                <a:latin typeface="Arial Black" panose="020B0A04020102020204" pitchFamily="34" charset="0"/>
              </a:rPr>
              <a:t>?</a:t>
            </a:r>
            <a:endParaRPr lang="en-CA" sz="9600" dirty="0">
              <a:ln w="28575">
                <a:solidFill>
                  <a:srgbClr val="00FF99"/>
                </a:solidFill>
              </a:ln>
              <a:solidFill>
                <a:srgbClr val="002060"/>
              </a:solidFill>
              <a:effectLst>
                <a:glow rad="127000">
                  <a:srgbClr val="FFFF00"/>
                </a:glow>
              </a:effectLst>
              <a:latin typeface="Arial Black" panose="020B0A04020102020204" pitchFamily="34" charset="0"/>
            </a:endParaRPr>
          </a:p>
        </p:txBody>
      </p:sp>
      <p:sp>
        <p:nvSpPr>
          <p:cNvPr id="26" name="Rectangle 25"/>
          <p:cNvSpPr/>
          <p:nvPr/>
        </p:nvSpPr>
        <p:spPr>
          <a:xfrm>
            <a:off x="7335521" y="115330"/>
            <a:ext cx="3121334" cy="1372675"/>
          </a:xfrm>
          <a:prstGeom prst="rect">
            <a:avLst/>
          </a:prstGeom>
          <a:solidFill>
            <a:schemeClr val="bg1"/>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sz="4800" dirty="0" smtClean="0">
                <a:ln>
                  <a:solidFill>
                    <a:srgbClr val="3333FF"/>
                  </a:solidFill>
                </a:ln>
                <a:solidFill>
                  <a:srgbClr val="CC99FF"/>
                </a:solidFill>
                <a:effectLst>
                  <a:glow rad="127000">
                    <a:srgbClr val="FFFF00"/>
                  </a:glow>
                </a:effectLst>
              </a:rPr>
              <a:t>DAWN</a:t>
            </a:r>
            <a:endParaRPr lang="en-CA" sz="4800" dirty="0">
              <a:ln>
                <a:solidFill>
                  <a:srgbClr val="3333FF"/>
                </a:solidFill>
              </a:ln>
              <a:solidFill>
                <a:srgbClr val="CC99FF"/>
              </a:solidFill>
              <a:effectLst>
                <a:glow rad="127000">
                  <a:srgbClr val="FFFF00"/>
                </a:glow>
              </a:effectLst>
            </a:endParaRPr>
          </a:p>
        </p:txBody>
      </p:sp>
      <p:cxnSp>
        <p:nvCxnSpPr>
          <p:cNvPr id="27" name="Straight Connector 26"/>
          <p:cNvCxnSpPr/>
          <p:nvPr/>
        </p:nvCxnSpPr>
        <p:spPr>
          <a:xfrm flipH="1" flipV="1">
            <a:off x="8580068" y="10175"/>
            <a:ext cx="139482" cy="793873"/>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8945923" y="23762"/>
            <a:ext cx="26118" cy="797077"/>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9216983" y="28062"/>
            <a:ext cx="61284" cy="801656"/>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447325" y="19281"/>
            <a:ext cx="140723" cy="795413"/>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9653846" y="11586"/>
            <a:ext cx="235803" cy="819741"/>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9850725" y="23762"/>
            <a:ext cx="447924" cy="811906"/>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8211275" y="10353"/>
            <a:ext cx="266584" cy="801655"/>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824001" y="28062"/>
            <a:ext cx="441463" cy="785863"/>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7432302" y="14308"/>
            <a:ext cx="566578" cy="797700"/>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10112721" y="3875314"/>
            <a:ext cx="1582878" cy="583475"/>
            <a:chOff x="10112721" y="3875314"/>
            <a:chExt cx="1582878" cy="583475"/>
          </a:xfrm>
        </p:grpSpPr>
        <p:cxnSp>
          <p:nvCxnSpPr>
            <p:cNvPr id="8" name="Straight Connector 7"/>
            <p:cNvCxnSpPr/>
            <p:nvPr/>
          </p:nvCxnSpPr>
          <p:spPr>
            <a:xfrm>
              <a:off x="10112721" y="3881845"/>
              <a:ext cx="1582878" cy="576944"/>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121774" y="3875314"/>
              <a:ext cx="1562091" cy="574766"/>
            </a:xfrm>
            <a:prstGeom prst="line">
              <a:avLst/>
            </a:prstGeom>
            <a:ln w="76200">
              <a:solidFill>
                <a:srgbClr val="FF00FF"/>
              </a:solidFill>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894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75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par>
                          <p:cTn id="8" fill="hold">
                            <p:stCondLst>
                              <p:cond delay="1250"/>
                            </p:stCondLst>
                            <p:childTnLst>
                              <p:par>
                                <p:cTn id="9" presetID="22" presetClass="entr" presetSubtype="4" repeatCount="1000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down)">
                                      <p:cBhvr>
                                        <p:cTn id="11" dur="500"/>
                                        <p:tgtEl>
                                          <p:spTgt spid="35"/>
                                        </p:tgtEl>
                                      </p:cBhvr>
                                    </p:animEffect>
                                  </p:childTnLst>
                                </p:cTn>
                              </p:par>
                              <p:par>
                                <p:cTn id="12" presetID="22" presetClass="entr" presetSubtype="4" repeatCount="10000" fill="hold"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par>
                                <p:cTn id="15" presetID="22" presetClass="entr" presetSubtype="4" repeatCount="1000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par>
                                <p:cTn id="18" presetID="22" presetClass="entr" presetSubtype="4" repeatCount="1000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par>
                                <p:cTn id="21" presetID="22" presetClass="entr" presetSubtype="4" repeatCount="1000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4" repeatCount="1000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par>
                                <p:cTn id="27" presetID="22" presetClass="entr" presetSubtype="4" repeatCount="1000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par>
                                <p:cTn id="30" presetID="22" presetClass="entr" presetSubtype="4" repeatCount="1000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par>
                                <p:cTn id="33" presetID="22" presetClass="entr" presetSubtype="4" repeatCount="1000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down)">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01"/>
                                        </p:tgtEl>
                                        <p:attrNameLst>
                                          <p:attrName>style.visibility</p:attrName>
                                        </p:attrNameLst>
                                      </p:cBhvr>
                                      <p:to>
                                        <p:strVal val="visible"/>
                                      </p:to>
                                    </p:set>
                                    <p:animEffect transition="in" filter="fade">
                                      <p:cBhvr>
                                        <p:cTn id="40" dur="1000"/>
                                        <p:tgtEl>
                                          <p:spTgt spid="1101"/>
                                        </p:tgtEl>
                                      </p:cBhvr>
                                    </p:animEffect>
                                    <p:anim calcmode="lin" valueType="num">
                                      <p:cBhvr>
                                        <p:cTn id="41" dur="1000" fill="hold"/>
                                        <p:tgtEl>
                                          <p:spTgt spid="1101"/>
                                        </p:tgtEl>
                                        <p:attrNameLst>
                                          <p:attrName>ppt_x</p:attrName>
                                        </p:attrNameLst>
                                      </p:cBhvr>
                                      <p:tavLst>
                                        <p:tav tm="0">
                                          <p:val>
                                            <p:strVal val="#ppt_x"/>
                                          </p:val>
                                        </p:tav>
                                        <p:tav tm="100000">
                                          <p:val>
                                            <p:strVal val="#ppt_x"/>
                                          </p:val>
                                        </p:tav>
                                      </p:tavLst>
                                    </p:anim>
                                    <p:anim calcmode="lin" valueType="num">
                                      <p:cBhvr>
                                        <p:cTn id="42" dur="1000" fill="hold"/>
                                        <p:tgtEl>
                                          <p:spTgt spid="1101"/>
                                        </p:tgtEl>
                                        <p:attrNameLst>
                                          <p:attrName>ppt_y</p:attrName>
                                        </p:attrNameLst>
                                      </p:cBhvr>
                                      <p:tavLst>
                                        <p:tav tm="0">
                                          <p:val>
                                            <p:strVal val="#ppt_y+.1"/>
                                          </p:val>
                                        </p:tav>
                                        <p:tav tm="100000">
                                          <p:val>
                                            <p:strVal val="#ppt_y"/>
                                          </p:val>
                                        </p:tav>
                                      </p:tavLst>
                                    </p:anim>
                                  </p:childTnLst>
                                </p:cTn>
                              </p:par>
                              <p:par>
                                <p:cTn id="43" presetID="21" presetClass="entr" presetSubtype="8" repeatCount="10000" fill="hold" grpId="0" nodeType="withEffect">
                                  <p:stCondLst>
                                    <p:cond delay="1000"/>
                                  </p:stCondLst>
                                  <p:childTnLst>
                                    <p:set>
                                      <p:cBhvr>
                                        <p:cTn id="44" dur="1" fill="hold">
                                          <p:stCondLst>
                                            <p:cond delay="0"/>
                                          </p:stCondLst>
                                        </p:cTn>
                                        <p:tgtEl>
                                          <p:spTgt spid="1098"/>
                                        </p:tgtEl>
                                        <p:attrNameLst>
                                          <p:attrName>style.visibility</p:attrName>
                                        </p:attrNameLst>
                                      </p:cBhvr>
                                      <p:to>
                                        <p:strVal val="visible"/>
                                      </p:to>
                                    </p:set>
                                    <p:animEffect transition="in" filter="wheel(8)">
                                      <p:cBhvr>
                                        <p:cTn id="45" dur="500"/>
                                        <p:tgtEl>
                                          <p:spTgt spid="1098"/>
                                        </p:tgtEl>
                                      </p:cBhvr>
                                    </p:animEffect>
                                  </p:childTnLst>
                                </p:cTn>
                              </p:par>
                              <p:par>
                                <p:cTn id="46" presetID="22" presetClass="entr" presetSubtype="1" fill="hold" nodeType="withEffect">
                                  <p:stCondLst>
                                    <p:cond delay="1250"/>
                                  </p:stCondLst>
                                  <p:childTnLst>
                                    <p:set>
                                      <p:cBhvr>
                                        <p:cTn id="47" dur="1" fill="hold">
                                          <p:stCondLst>
                                            <p:cond delay="0"/>
                                          </p:stCondLst>
                                        </p:cTn>
                                        <p:tgtEl>
                                          <p:spTgt spid="1100"/>
                                        </p:tgtEl>
                                        <p:attrNameLst>
                                          <p:attrName>style.visibility</p:attrName>
                                        </p:attrNameLst>
                                      </p:cBhvr>
                                      <p:to>
                                        <p:strVal val="visible"/>
                                      </p:to>
                                    </p:set>
                                    <p:animEffect transition="in" filter="wipe(up)">
                                      <p:cBhvr>
                                        <p:cTn id="48" dur="1500"/>
                                        <p:tgtEl>
                                          <p:spTgt spid="110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94"/>
                                        </p:tgtEl>
                                        <p:attrNameLst>
                                          <p:attrName>style.visibility</p:attrName>
                                        </p:attrNameLst>
                                      </p:cBhvr>
                                      <p:to>
                                        <p:strVal val="visible"/>
                                      </p:to>
                                    </p:set>
                                    <p:animEffect transition="in" filter="wipe(left)">
                                      <p:cBhvr>
                                        <p:cTn id="53" dur="750"/>
                                        <p:tgtEl>
                                          <p:spTgt spid="1094"/>
                                        </p:tgtEl>
                                      </p:cBhvr>
                                    </p:animEffect>
                                  </p:childTnLst>
                                </p:cTn>
                              </p:par>
                              <p:par>
                                <p:cTn id="54" presetID="22" presetClass="entr" presetSubtype="8" fill="hold" grpId="0" nodeType="withEffect">
                                  <p:stCondLst>
                                    <p:cond delay="500"/>
                                  </p:stCondLst>
                                  <p:childTnLst>
                                    <p:set>
                                      <p:cBhvr>
                                        <p:cTn id="55" dur="1" fill="hold">
                                          <p:stCondLst>
                                            <p:cond delay="0"/>
                                          </p:stCondLst>
                                        </p:cTn>
                                        <p:tgtEl>
                                          <p:spTgt spid="1091"/>
                                        </p:tgtEl>
                                        <p:attrNameLst>
                                          <p:attrName>style.visibility</p:attrName>
                                        </p:attrNameLst>
                                      </p:cBhvr>
                                      <p:to>
                                        <p:strVal val="visible"/>
                                      </p:to>
                                    </p:set>
                                    <p:animEffect transition="in" filter="wipe(left)">
                                      <p:cBhvr>
                                        <p:cTn id="56" dur="1250"/>
                                        <p:tgtEl>
                                          <p:spTgt spid="1091"/>
                                        </p:tgtEl>
                                      </p:cBhvr>
                                    </p:animEffect>
                                  </p:childTnLst>
                                </p:cTn>
                              </p:par>
                              <p:par>
                                <p:cTn id="57" presetID="31" presetClass="entr" presetSubtype="0" fill="hold" nodeType="withEffect">
                                  <p:stCondLst>
                                    <p:cond delay="1750"/>
                                  </p:stCondLst>
                                  <p:childTnLst>
                                    <p:set>
                                      <p:cBhvr>
                                        <p:cTn id="58" dur="1" fill="hold">
                                          <p:stCondLst>
                                            <p:cond delay="0"/>
                                          </p:stCondLst>
                                        </p:cTn>
                                        <p:tgtEl>
                                          <p:spTgt spid="1106"/>
                                        </p:tgtEl>
                                        <p:attrNameLst>
                                          <p:attrName>style.visibility</p:attrName>
                                        </p:attrNameLst>
                                      </p:cBhvr>
                                      <p:to>
                                        <p:strVal val="visible"/>
                                      </p:to>
                                    </p:set>
                                    <p:anim calcmode="lin" valueType="num">
                                      <p:cBhvr>
                                        <p:cTn id="59" dur="1000" fill="hold"/>
                                        <p:tgtEl>
                                          <p:spTgt spid="1106"/>
                                        </p:tgtEl>
                                        <p:attrNameLst>
                                          <p:attrName>ppt_w</p:attrName>
                                        </p:attrNameLst>
                                      </p:cBhvr>
                                      <p:tavLst>
                                        <p:tav tm="0">
                                          <p:val>
                                            <p:fltVal val="0"/>
                                          </p:val>
                                        </p:tav>
                                        <p:tav tm="100000">
                                          <p:val>
                                            <p:strVal val="#ppt_w"/>
                                          </p:val>
                                        </p:tav>
                                      </p:tavLst>
                                    </p:anim>
                                    <p:anim calcmode="lin" valueType="num">
                                      <p:cBhvr>
                                        <p:cTn id="60" dur="1000" fill="hold"/>
                                        <p:tgtEl>
                                          <p:spTgt spid="1106"/>
                                        </p:tgtEl>
                                        <p:attrNameLst>
                                          <p:attrName>ppt_h</p:attrName>
                                        </p:attrNameLst>
                                      </p:cBhvr>
                                      <p:tavLst>
                                        <p:tav tm="0">
                                          <p:val>
                                            <p:fltVal val="0"/>
                                          </p:val>
                                        </p:tav>
                                        <p:tav tm="100000">
                                          <p:val>
                                            <p:strVal val="#ppt_h"/>
                                          </p:val>
                                        </p:tav>
                                      </p:tavLst>
                                    </p:anim>
                                    <p:anim calcmode="lin" valueType="num">
                                      <p:cBhvr>
                                        <p:cTn id="61" dur="1000" fill="hold"/>
                                        <p:tgtEl>
                                          <p:spTgt spid="1106"/>
                                        </p:tgtEl>
                                        <p:attrNameLst>
                                          <p:attrName>style.rotation</p:attrName>
                                        </p:attrNameLst>
                                      </p:cBhvr>
                                      <p:tavLst>
                                        <p:tav tm="0">
                                          <p:val>
                                            <p:fltVal val="90"/>
                                          </p:val>
                                        </p:tav>
                                        <p:tav tm="100000">
                                          <p:val>
                                            <p:fltVal val="0"/>
                                          </p:val>
                                        </p:tav>
                                      </p:tavLst>
                                    </p:anim>
                                    <p:animEffect transition="in" filter="fade">
                                      <p:cBhvr>
                                        <p:cTn id="62" dur="1000"/>
                                        <p:tgtEl>
                                          <p:spTgt spid="1106"/>
                                        </p:tgtEl>
                                      </p:cBhvr>
                                    </p:animEffect>
                                  </p:childTnLst>
                                </p:cTn>
                              </p:par>
                              <p:par>
                                <p:cTn id="63" presetID="31" presetClass="entr" presetSubtype="0" fill="hold" grpId="0" nodeType="withEffect">
                                  <p:stCondLst>
                                    <p:cond delay="1750"/>
                                  </p:stCondLst>
                                  <p:childTnLst>
                                    <p:set>
                                      <p:cBhvr>
                                        <p:cTn id="64" dur="1" fill="hold">
                                          <p:stCondLst>
                                            <p:cond delay="0"/>
                                          </p:stCondLst>
                                        </p:cTn>
                                        <p:tgtEl>
                                          <p:spTgt spid="1104"/>
                                        </p:tgtEl>
                                        <p:attrNameLst>
                                          <p:attrName>style.visibility</p:attrName>
                                        </p:attrNameLst>
                                      </p:cBhvr>
                                      <p:to>
                                        <p:strVal val="visible"/>
                                      </p:to>
                                    </p:set>
                                    <p:anim calcmode="lin" valueType="num">
                                      <p:cBhvr>
                                        <p:cTn id="65" dur="1000" fill="hold"/>
                                        <p:tgtEl>
                                          <p:spTgt spid="1104"/>
                                        </p:tgtEl>
                                        <p:attrNameLst>
                                          <p:attrName>ppt_w</p:attrName>
                                        </p:attrNameLst>
                                      </p:cBhvr>
                                      <p:tavLst>
                                        <p:tav tm="0">
                                          <p:val>
                                            <p:fltVal val="0"/>
                                          </p:val>
                                        </p:tav>
                                        <p:tav tm="100000">
                                          <p:val>
                                            <p:strVal val="#ppt_w"/>
                                          </p:val>
                                        </p:tav>
                                      </p:tavLst>
                                    </p:anim>
                                    <p:anim calcmode="lin" valueType="num">
                                      <p:cBhvr>
                                        <p:cTn id="66" dur="1000" fill="hold"/>
                                        <p:tgtEl>
                                          <p:spTgt spid="1104"/>
                                        </p:tgtEl>
                                        <p:attrNameLst>
                                          <p:attrName>ppt_h</p:attrName>
                                        </p:attrNameLst>
                                      </p:cBhvr>
                                      <p:tavLst>
                                        <p:tav tm="0">
                                          <p:val>
                                            <p:fltVal val="0"/>
                                          </p:val>
                                        </p:tav>
                                        <p:tav tm="100000">
                                          <p:val>
                                            <p:strVal val="#ppt_h"/>
                                          </p:val>
                                        </p:tav>
                                      </p:tavLst>
                                    </p:anim>
                                    <p:anim calcmode="lin" valueType="num">
                                      <p:cBhvr>
                                        <p:cTn id="67" dur="1000" fill="hold"/>
                                        <p:tgtEl>
                                          <p:spTgt spid="1104"/>
                                        </p:tgtEl>
                                        <p:attrNameLst>
                                          <p:attrName>style.rotation</p:attrName>
                                        </p:attrNameLst>
                                      </p:cBhvr>
                                      <p:tavLst>
                                        <p:tav tm="0">
                                          <p:val>
                                            <p:fltVal val="90"/>
                                          </p:val>
                                        </p:tav>
                                        <p:tav tm="100000">
                                          <p:val>
                                            <p:fltVal val="0"/>
                                          </p:val>
                                        </p:tav>
                                      </p:tavLst>
                                    </p:anim>
                                    <p:animEffect transition="in" filter="fade">
                                      <p:cBhvr>
                                        <p:cTn id="68" dur="1000"/>
                                        <p:tgtEl>
                                          <p:spTgt spid="1104"/>
                                        </p:tgtEl>
                                      </p:cBhvr>
                                    </p:animEffect>
                                  </p:childTnLst>
                                </p:cTn>
                              </p:par>
                              <p:par>
                                <p:cTn id="69" presetID="22" presetClass="entr" presetSubtype="2" repeatCount="5000" fill="hold" nodeType="withEffect">
                                  <p:stCondLst>
                                    <p:cond delay="4250"/>
                                  </p:stCondLst>
                                  <p:childTnLst>
                                    <p:set>
                                      <p:cBhvr>
                                        <p:cTn id="70" dur="1" fill="hold">
                                          <p:stCondLst>
                                            <p:cond delay="0"/>
                                          </p:stCondLst>
                                        </p:cTn>
                                        <p:tgtEl>
                                          <p:spTgt spid="1109"/>
                                        </p:tgtEl>
                                        <p:attrNameLst>
                                          <p:attrName>style.visibility</p:attrName>
                                        </p:attrNameLst>
                                      </p:cBhvr>
                                      <p:to>
                                        <p:strVal val="visible"/>
                                      </p:to>
                                    </p:set>
                                    <p:animEffect transition="in" filter="wipe(right)">
                                      <p:cBhvr>
                                        <p:cTn id="71" dur="500"/>
                                        <p:tgtEl>
                                          <p:spTgt spid="1109"/>
                                        </p:tgtEl>
                                      </p:cBhvr>
                                    </p:animEffect>
                                  </p:childTnLst>
                                </p:cTn>
                              </p:par>
                              <p:par>
                                <p:cTn id="72" presetID="42" presetClass="entr" presetSubtype="0" fill="hold" grpId="0" nodeType="withEffect">
                                  <p:stCondLst>
                                    <p:cond delay="425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1000"/>
                                        <p:tgtEl>
                                          <p:spTgt spid="4"/>
                                        </p:tgtEl>
                                      </p:cBhvr>
                                    </p:animEffect>
                                    <p:anim calcmode="lin" valueType="num">
                                      <p:cBhvr>
                                        <p:cTn id="75" dur="1000" fill="hold"/>
                                        <p:tgtEl>
                                          <p:spTgt spid="4"/>
                                        </p:tgtEl>
                                        <p:attrNameLst>
                                          <p:attrName>ppt_x</p:attrName>
                                        </p:attrNameLst>
                                      </p:cBhvr>
                                      <p:tavLst>
                                        <p:tav tm="0">
                                          <p:val>
                                            <p:strVal val="#ppt_x"/>
                                          </p:val>
                                        </p:tav>
                                        <p:tav tm="100000">
                                          <p:val>
                                            <p:strVal val="#ppt_x"/>
                                          </p:val>
                                        </p:tav>
                                      </p:tavLst>
                                    </p:anim>
                                    <p:anim calcmode="lin" valueType="num">
                                      <p:cBhvr>
                                        <p:cTn id="76" dur="1000" fill="hold"/>
                                        <p:tgtEl>
                                          <p:spTgt spid="4"/>
                                        </p:tgtEl>
                                        <p:attrNameLst>
                                          <p:attrName>ppt_y</p:attrName>
                                        </p:attrNameLst>
                                      </p:cBhvr>
                                      <p:tavLst>
                                        <p:tav tm="0">
                                          <p:val>
                                            <p:strVal val="#ppt_y+.1"/>
                                          </p:val>
                                        </p:tav>
                                        <p:tav tm="100000">
                                          <p:val>
                                            <p:strVal val="#ppt_y"/>
                                          </p:val>
                                        </p:tav>
                                      </p:tavLst>
                                    </p:anim>
                                  </p:childTnLst>
                                </p:cTn>
                              </p:par>
                              <p:par>
                                <p:cTn id="77" presetID="8" presetClass="emph" presetSubtype="0" fill="hold" grpId="1" nodeType="withEffect">
                                  <p:stCondLst>
                                    <p:cond delay="4250"/>
                                  </p:stCondLst>
                                  <p:childTnLst>
                                    <p:animRot by="21600000">
                                      <p:cBhvr>
                                        <p:cTn id="78" dur="2000" fill="hold"/>
                                        <p:tgtEl>
                                          <p:spTgt spid="4"/>
                                        </p:tgtEl>
                                        <p:attrNameLst>
                                          <p:attrName>r</p:attrName>
                                        </p:attrNameLst>
                                      </p:cBhvr>
                                    </p:animRot>
                                  </p:childTnLst>
                                </p:cTn>
                              </p:par>
                              <p:par>
                                <p:cTn id="79" presetID="42" presetClass="entr" presetSubtype="0" fill="hold" nodeType="withEffect">
                                  <p:stCondLst>
                                    <p:cond delay="550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1000"/>
                                        <p:tgtEl>
                                          <p:spTgt spid="12"/>
                                        </p:tgtEl>
                                      </p:cBhvr>
                                    </p:animEffect>
                                    <p:anim calcmode="lin" valueType="num">
                                      <p:cBhvr>
                                        <p:cTn id="82" dur="1000" fill="hold"/>
                                        <p:tgtEl>
                                          <p:spTgt spid="12"/>
                                        </p:tgtEl>
                                        <p:attrNameLst>
                                          <p:attrName>ppt_x</p:attrName>
                                        </p:attrNameLst>
                                      </p:cBhvr>
                                      <p:tavLst>
                                        <p:tav tm="0">
                                          <p:val>
                                            <p:strVal val="#ppt_x"/>
                                          </p:val>
                                        </p:tav>
                                        <p:tav tm="100000">
                                          <p:val>
                                            <p:strVal val="#ppt_x"/>
                                          </p:val>
                                        </p:tav>
                                      </p:tavLst>
                                    </p:anim>
                                    <p:anim calcmode="lin" valueType="num">
                                      <p:cBhvr>
                                        <p:cTn id="8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102"/>
                                        </p:tgtEl>
                                        <p:attrNameLst>
                                          <p:attrName>style.visibility</p:attrName>
                                        </p:attrNameLst>
                                      </p:cBhvr>
                                      <p:to>
                                        <p:strVal val="visible"/>
                                      </p:to>
                                    </p:set>
                                    <p:animEffect transition="in" filter="fade">
                                      <p:cBhvr>
                                        <p:cTn id="88" dur="1000"/>
                                        <p:tgtEl>
                                          <p:spTgt spid="1102"/>
                                        </p:tgtEl>
                                      </p:cBhvr>
                                    </p:animEffect>
                                    <p:anim calcmode="lin" valueType="num">
                                      <p:cBhvr>
                                        <p:cTn id="89" dur="1000" fill="hold"/>
                                        <p:tgtEl>
                                          <p:spTgt spid="1102"/>
                                        </p:tgtEl>
                                        <p:attrNameLst>
                                          <p:attrName>ppt_x</p:attrName>
                                        </p:attrNameLst>
                                      </p:cBhvr>
                                      <p:tavLst>
                                        <p:tav tm="0">
                                          <p:val>
                                            <p:strVal val="#ppt_x"/>
                                          </p:val>
                                        </p:tav>
                                        <p:tav tm="100000">
                                          <p:val>
                                            <p:strVal val="#ppt_x"/>
                                          </p:val>
                                        </p:tav>
                                      </p:tavLst>
                                    </p:anim>
                                    <p:anim calcmode="lin" valueType="num">
                                      <p:cBhvr>
                                        <p:cTn id="90" dur="1000" fill="hold"/>
                                        <p:tgtEl>
                                          <p:spTgt spid="110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103"/>
                                        </p:tgtEl>
                                        <p:attrNameLst>
                                          <p:attrName>style.visibility</p:attrName>
                                        </p:attrNameLst>
                                      </p:cBhvr>
                                      <p:to>
                                        <p:strVal val="visible"/>
                                      </p:to>
                                    </p:set>
                                    <p:animEffect transition="in" filter="fade">
                                      <p:cBhvr>
                                        <p:cTn id="93" dur="1000"/>
                                        <p:tgtEl>
                                          <p:spTgt spid="1103"/>
                                        </p:tgtEl>
                                      </p:cBhvr>
                                    </p:animEffect>
                                    <p:anim calcmode="lin" valueType="num">
                                      <p:cBhvr>
                                        <p:cTn id="94" dur="1000" fill="hold"/>
                                        <p:tgtEl>
                                          <p:spTgt spid="1103"/>
                                        </p:tgtEl>
                                        <p:attrNameLst>
                                          <p:attrName>ppt_x</p:attrName>
                                        </p:attrNameLst>
                                      </p:cBhvr>
                                      <p:tavLst>
                                        <p:tav tm="0">
                                          <p:val>
                                            <p:strVal val="#ppt_x"/>
                                          </p:val>
                                        </p:tav>
                                        <p:tav tm="100000">
                                          <p:val>
                                            <p:strVal val="#ppt_x"/>
                                          </p:val>
                                        </p:tav>
                                      </p:tavLst>
                                    </p:anim>
                                    <p:anim calcmode="lin" valueType="num">
                                      <p:cBhvr>
                                        <p:cTn id="95" dur="1000" fill="hold"/>
                                        <p:tgtEl>
                                          <p:spTgt spid="1103"/>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3000"/>
                                  </p:stCondLst>
                                  <p:childTnLst>
                                    <p:set>
                                      <p:cBhvr>
                                        <p:cTn id="97" dur="1" fill="hold">
                                          <p:stCondLst>
                                            <p:cond delay="0"/>
                                          </p:stCondLst>
                                        </p:cTn>
                                        <p:tgtEl>
                                          <p:spTgt spid="123"/>
                                        </p:tgtEl>
                                        <p:attrNameLst>
                                          <p:attrName>style.visibility</p:attrName>
                                        </p:attrNameLst>
                                      </p:cBhvr>
                                      <p:to>
                                        <p:strVal val="visible"/>
                                      </p:to>
                                    </p:set>
                                    <p:anim calcmode="lin" valueType="num">
                                      <p:cBhvr additive="base">
                                        <p:cTn id="98" dur="500" fill="hold"/>
                                        <p:tgtEl>
                                          <p:spTgt spid="123"/>
                                        </p:tgtEl>
                                        <p:attrNameLst>
                                          <p:attrName>ppt_x</p:attrName>
                                        </p:attrNameLst>
                                      </p:cBhvr>
                                      <p:tavLst>
                                        <p:tav tm="0">
                                          <p:val>
                                            <p:strVal val="0-#ppt_w/2"/>
                                          </p:val>
                                        </p:tav>
                                        <p:tav tm="100000">
                                          <p:val>
                                            <p:strVal val="#ppt_x"/>
                                          </p:val>
                                        </p:tav>
                                      </p:tavLst>
                                    </p:anim>
                                    <p:anim calcmode="lin" valueType="num">
                                      <p:cBhvr additive="base">
                                        <p:cTn id="99"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 grpId="0" animBg="1"/>
      <p:bldP spid="1094" grpId="0" animBg="1"/>
      <p:bldP spid="1098" grpId="0" animBg="1"/>
      <p:bldP spid="1102" grpId="0" animBg="1"/>
      <p:bldP spid="1103" grpId="0" animBg="1"/>
      <p:bldP spid="1104" grpId="0" animBg="1"/>
      <p:bldP spid="4" grpId="0"/>
      <p:bldP spid="4" grpId="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96948" y="196948"/>
            <a:ext cx="11788726" cy="6457069"/>
          </a:xfrm>
          <a:solidFill>
            <a:schemeClr val="tx1"/>
          </a:solidFill>
          <a:scene3d>
            <a:camera prst="orthographicFront"/>
            <a:lightRig rig="threePt" dir="t"/>
          </a:scene3d>
          <a:sp3d>
            <a:bevelT w="152400" h="50800" prst="softRound"/>
          </a:sp3d>
        </p:spPr>
        <p:txBody>
          <a:bodyPr>
            <a:normAutofit/>
          </a:bodyPr>
          <a:lstStyle/>
          <a:p>
            <a:r>
              <a:rPr lang="en-US" sz="2400" dirty="0" smtClean="0">
                <a:solidFill>
                  <a:srgbClr val="008080"/>
                </a:solidFill>
                <a:latin typeface="Calibri" panose="020F0502020204030204" pitchFamily="34" charset="0"/>
              </a:rPr>
              <a:t>  </a:t>
            </a:r>
            <a:r>
              <a:rPr lang="en-US" sz="2800" b="1" dirty="0" smtClean="0">
                <a:solidFill>
                  <a:schemeClr val="bg1"/>
                </a:solidFill>
                <a:effectLst>
                  <a:glow rad="228600">
                    <a:schemeClr val="accent3">
                      <a:satMod val="175000"/>
                      <a:alpha val="40000"/>
                    </a:schemeClr>
                  </a:glow>
                </a:effectLst>
                <a:latin typeface="Imprint MT Shadow" panose="04020605060303030202" pitchFamily="82" charset="0"/>
              </a:rPr>
              <a:t>Sunset Theory’s </a:t>
            </a:r>
            <a:r>
              <a:rPr lang="en-US" sz="2800" b="1" dirty="0" smtClean="0">
                <a:solidFill>
                  <a:schemeClr val="bg1"/>
                </a:solidFill>
                <a:latin typeface="Imprint MT Shadow" panose="04020605060303030202" pitchFamily="82" charset="0"/>
              </a:rPr>
              <a:t>Proposal</a:t>
            </a:r>
            <a:endParaRPr lang="en-US" sz="2400" dirty="0">
              <a:solidFill>
                <a:schemeClr val="bg1"/>
              </a:solidFill>
              <a:latin typeface="Calibri" panose="020F0502020204030204" pitchFamily="34" charset="0"/>
            </a:endParaRPr>
          </a:p>
        </p:txBody>
      </p:sp>
      <p:sp>
        <p:nvSpPr>
          <p:cNvPr id="1091" name="Rectangle 1090"/>
          <p:cNvSpPr/>
          <p:nvPr/>
        </p:nvSpPr>
        <p:spPr>
          <a:xfrm>
            <a:off x="8107669" y="3875314"/>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1</a:t>
            </a:r>
            <a:r>
              <a:rPr lang="en-CA" sz="3200" baseline="30000" dirty="0" smtClean="0"/>
              <a:t>st</a:t>
            </a:r>
            <a:r>
              <a:rPr lang="en-CA" sz="3200" dirty="0" smtClean="0"/>
              <a:t> Cycle </a:t>
            </a:r>
            <a:r>
              <a:rPr lang="en-CA" sz="3200" b="1" u="sng" dirty="0" smtClean="0">
                <a:ln>
                  <a:solidFill>
                    <a:srgbClr val="FF00FF"/>
                  </a:solidFill>
                </a:ln>
              </a:rPr>
              <a:t>Ni</a:t>
            </a:r>
            <a:r>
              <a:rPr lang="en-CA" sz="3200" b="1" dirty="0" smtClean="0">
                <a:ln>
                  <a:solidFill>
                    <a:srgbClr val="FF00FF"/>
                  </a:solidFill>
                </a:ln>
              </a:rPr>
              <a:t>g</a:t>
            </a:r>
            <a:r>
              <a:rPr lang="en-CA" sz="3200" b="1" u="sng" dirty="0" smtClean="0">
                <a:ln>
                  <a:solidFill>
                    <a:srgbClr val="FF00FF"/>
                  </a:solidFill>
                </a:ln>
              </a:rPr>
              <a:t>ht</a:t>
            </a:r>
            <a:endParaRPr lang="en-CA" sz="3200" b="1" u="sng" dirty="0">
              <a:ln>
                <a:solidFill>
                  <a:srgbClr val="FF00FF"/>
                </a:solidFill>
              </a:ln>
            </a:endParaRPr>
          </a:p>
        </p:txBody>
      </p:sp>
      <p:sp>
        <p:nvSpPr>
          <p:cNvPr id="1094" name="Rectangle 1093"/>
          <p:cNvSpPr/>
          <p:nvPr/>
        </p:nvSpPr>
        <p:spPr>
          <a:xfrm>
            <a:off x="7977043" y="3875315"/>
            <a:ext cx="130626"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01" name="Group 1100"/>
          <p:cNvGrpSpPr/>
          <p:nvPr/>
        </p:nvGrpSpPr>
        <p:grpSpPr>
          <a:xfrm>
            <a:off x="206305" y="3074126"/>
            <a:ext cx="8212194" cy="1384663"/>
            <a:chOff x="206305" y="3074126"/>
            <a:chExt cx="8212194" cy="1384663"/>
          </a:xfrm>
        </p:grpSpPr>
        <p:sp>
          <p:nvSpPr>
            <p:cNvPr id="2" name="Rectangle 1"/>
            <p:cNvSpPr/>
            <p:nvPr/>
          </p:nvSpPr>
          <p:spPr>
            <a:xfrm>
              <a:off x="644428" y="3875314"/>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Shabbat Night</a:t>
              </a:r>
              <a:endParaRPr lang="en-CA" sz="3200" dirty="0"/>
            </a:p>
          </p:txBody>
        </p:sp>
        <p:sp>
          <p:nvSpPr>
            <p:cNvPr id="1045" name="Rectangle 1044"/>
            <p:cNvSpPr/>
            <p:nvPr/>
          </p:nvSpPr>
          <p:spPr>
            <a:xfrm>
              <a:off x="4371694" y="3875314"/>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Shabbat Light</a:t>
              </a:r>
              <a:endParaRPr lang="en-CA" sz="3600" dirty="0">
                <a:solidFill>
                  <a:srgbClr val="002060"/>
                </a:solidFill>
              </a:endParaRPr>
            </a:p>
          </p:txBody>
        </p:sp>
        <p:sp>
          <p:nvSpPr>
            <p:cNvPr id="1093" name="Rectangle 1092"/>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Rectangle 102"/>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96" name="Straight Connector 1095"/>
            <p:cNvCxnSpPr/>
            <p:nvPr/>
          </p:nvCxnSpPr>
          <p:spPr>
            <a:xfrm flipV="1">
              <a:off x="4232353" y="3429000"/>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V="1">
              <a:off x="480417" y="3437709"/>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7959625" y="3437709"/>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097" name="Rectangle 1096"/>
            <p:cNvSpPr/>
            <p:nvPr/>
          </p:nvSpPr>
          <p:spPr>
            <a:xfrm>
              <a:off x="206305" y="3098075"/>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S</a:t>
              </a:r>
              <a:r>
                <a:rPr lang="en-CA" dirty="0" smtClean="0">
                  <a:solidFill>
                    <a:srgbClr val="002060"/>
                  </a:solidFill>
                </a:rPr>
                <a:t>unset</a:t>
              </a:r>
              <a:endParaRPr lang="en-CA" dirty="0">
                <a:solidFill>
                  <a:srgbClr val="002060"/>
                </a:solidFill>
              </a:endParaRPr>
            </a:p>
          </p:txBody>
        </p:sp>
        <p:sp>
          <p:nvSpPr>
            <p:cNvPr id="109" name="Rectangle 108"/>
            <p:cNvSpPr/>
            <p:nvPr/>
          </p:nvSpPr>
          <p:spPr>
            <a:xfrm>
              <a:off x="3790901" y="3080657"/>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sp>
          <p:nvSpPr>
            <p:cNvPr id="110" name="Rectangle 109"/>
            <p:cNvSpPr/>
            <p:nvPr/>
          </p:nvSpPr>
          <p:spPr>
            <a:xfrm>
              <a:off x="7500750" y="3074126"/>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S</a:t>
              </a:r>
              <a:r>
                <a:rPr lang="en-CA" dirty="0" smtClean="0">
                  <a:solidFill>
                    <a:srgbClr val="002060"/>
                  </a:solidFill>
                </a:rPr>
                <a:t>unset</a:t>
              </a:r>
              <a:endParaRPr lang="en-CA" dirty="0">
                <a:solidFill>
                  <a:srgbClr val="002060"/>
                </a:solidFill>
              </a:endParaRPr>
            </a:p>
          </p:txBody>
        </p:sp>
      </p:grpSp>
      <p:sp>
        <p:nvSpPr>
          <p:cNvPr id="1102" name="Rectangle 1101"/>
          <p:cNvSpPr/>
          <p:nvPr/>
        </p:nvSpPr>
        <p:spPr>
          <a:xfrm>
            <a:off x="206316" y="5134037"/>
            <a:ext cx="11779368" cy="844732"/>
          </a:xfrm>
          <a:prstGeom prst="rect">
            <a:avLst/>
          </a:prstGeom>
          <a:solidFill>
            <a:srgbClr val="9933FF"/>
          </a:solid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chemeClr val="bg1"/>
                </a:solidFill>
              </a:rPr>
              <a:t>Is this portion of time </a:t>
            </a:r>
            <a:r>
              <a:rPr lang="en-CA" sz="6000" dirty="0" smtClean="0">
                <a:solidFill>
                  <a:schemeClr val="bg1"/>
                </a:solidFill>
                <a:effectLst>
                  <a:glow rad="127000">
                    <a:srgbClr val="00FF99"/>
                  </a:glow>
                </a:effectLst>
              </a:rPr>
              <a:t>GROWING LIGHT?</a:t>
            </a:r>
            <a:endParaRPr lang="en-CA" sz="6000" dirty="0">
              <a:solidFill>
                <a:schemeClr val="bg1"/>
              </a:solidFill>
              <a:effectLst>
                <a:glow rad="127000">
                  <a:srgbClr val="00FF99"/>
                </a:glow>
              </a:effectLst>
            </a:endParaRPr>
          </a:p>
        </p:txBody>
      </p:sp>
      <p:sp>
        <p:nvSpPr>
          <p:cNvPr id="1103" name="Up Arrow 1102"/>
          <p:cNvSpPr/>
          <p:nvPr/>
        </p:nvSpPr>
        <p:spPr>
          <a:xfrm>
            <a:off x="7500882" y="4458789"/>
            <a:ext cx="1114698" cy="675247"/>
          </a:xfrm>
          <a:prstGeom prst="upArrow">
            <a:avLst>
              <a:gd name="adj1" fmla="val 31405"/>
              <a:gd name="adj2" fmla="val 60317"/>
            </a:avLst>
          </a:prstGeom>
          <a:solidFill>
            <a:srgbClr val="9933FF"/>
          </a:solidFill>
          <a:ln w="57150">
            <a:solidFill>
              <a:srgbClr val="FF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4" name="Rounded Rectangle 1103"/>
          <p:cNvSpPr/>
          <p:nvPr/>
        </p:nvSpPr>
        <p:spPr>
          <a:xfrm>
            <a:off x="8568890" y="2225373"/>
            <a:ext cx="3312275" cy="1393372"/>
          </a:xfrm>
          <a:prstGeom prst="roundRect">
            <a:avLst/>
          </a:prstGeom>
          <a:solidFill>
            <a:srgbClr val="CC99FF"/>
          </a:solidFill>
          <a:ln w="38100">
            <a:solidFill>
              <a:srgbClr val="00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err="1" smtClean="0">
                <a:ln>
                  <a:solidFill>
                    <a:srgbClr val="3333FF"/>
                  </a:solidFill>
                </a:ln>
                <a:solidFill>
                  <a:srgbClr val="FF0066"/>
                </a:solidFill>
              </a:rPr>
              <a:t>Epiphosko</a:t>
            </a:r>
            <a:r>
              <a:rPr lang="en-CA" sz="3200" dirty="0" smtClean="0">
                <a:solidFill>
                  <a:schemeClr val="bg1"/>
                </a:solidFill>
              </a:rPr>
              <a:t> = to </a:t>
            </a:r>
            <a:r>
              <a:rPr lang="en-CA" sz="3200" b="1" u="sng" dirty="0" smtClean="0">
                <a:solidFill>
                  <a:schemeClr val="bg1"/>
                </a:solidFill>
                <a:effectLst>
                  <a:glow rad="127000">
                    <a:srgbClr val="FFFF00"/>
                  </a:glow>
                </a:effectLst>
                <a:latin typeface="Arial Black" panose="020B0A04020102020204" pitchFamily="34" charset="0"/>
              </a:rPr>
              <a:t>GROW</a:t>
            </a:r>
            <a:r>
              <a:rPr lang="en-CA" sz="3200" u="sng" dirty="0" smtClean="0">
                <a:solidFill>
                  <a:schemeClr val="bg1"/>
                </a:solidFill>
                <a:effectLst>
                  <a:glow rad="127000">
                    <a:srgbClr val="FFFF00"/>
                  </a:glow>
                </a:effectLst>
                <a:latin typeface="Arial Black" panose="020B0A04020102020204" pitchFamily="34" charset="0"/>
              </a:rPr>
              <a:t> LIGHT</a:t>
            </a:r>
            <a:r>
              <a:rPr lang="en-CA" u="sng" dirty="0" smtClean="0">
                <a:solidFill>
                  <a:schemeClr val="bg1"/>
                </a:solidFill>
                <a:effectLst>
                  <a:glow rad="127000">
                    <a:srgbClr val="FFFF00"/>
                  </a:glow>
                </a:effectLst>
                <a:latin typeface="Arial Black" panose="020B0A04020102020204" pitchFamily="34" charset="0"/>
              </a:rPr>
              <a:t> </a:t>
            </a:r>
            <a:endParaRPr lang="en-CA" u="sng" dirty="0">
              <a:solidFill>
                <a:schemeClr val="bg1"/>
              </a:solidFill>
              <a:effectLst>
                <a:glow rad="127000">
                  <a:srgbClr val="FFFF00"/>
                </a:glow>
              </a:effectLst>
              <a:latin typeface="Arial Black" panose="020B0A04020102020204" pitchFamily="34" charset="0"/>
            </a:endParaRPr>
          </a:p>
        </p:txBody>
      </p:sp>
      <p:cxnSp>
        <p:nvCxnSpPr>
          <p:cNvPr id="1109" name="Straight Arrow Connector 1108"/>
          <p:cNvCxnSpPr/>
          <p:nvPr/>
        </p:nvCxnSpPr>
        <p:spPr>
          <a:xfrm flipH="1">
            <a:off x="8107669" y="3518263"/>
            <a:ext cx="565730" cy="357051"/>
          </a:xfrm>
          <a:prstGeom prst="straightConnector1">
            <a:avLst/>
          </a:prstGeom>
          <a:ln w="76200">
            <a:solidFill>
              <a:srgbClr val="0000CC"/>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123"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11907" y="222339"/>
            <a:ext cx="2008498" cy="218084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757646" y="539693"/>
            <a:ext cx="8133805" cy="2429930"/>
          </a:xfrm>
          <a:prstGeom prst="cloudCallout">
            <a:avLst>
              <a:gd name="adj1" fmla="val 39877"/>
              <a:gd name="adj2" fmla="val 91149"/>
            </a:avLst>
          </a:prstGeom>
          <a:solidFill>
            <a:schemeClr val="accent1">
              <a:lumMod val="60000"/>
              <a:lumOff val="40000"/>
            </a:schemeClr>
          </a:solidFill>
          <a:ln w="57150">
            <a:solidFill>
              <a:schemeClr val="bg1"/>
            </a:solidFill>
          </a:ln>
          <a:effectLst>
            <a:glow rad="101600">
              <a:schemeClr val="accent5">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smtClean="0">
                <a:solidFill>
                  <a:srgbClr val="002060"/>
                </a:solidFill>
              </a:rPr>
              <a:t>Is there a </a:t>
            </a:r>
            <a:r>
              <a:rPr lang="en-CA" sz="4000" b="1" dirty="0" smtClean="0">
                <a:solidFill>
                  <a:srgbClr val="002060"/>
                </a:solidFill>
                <a:effectLst>
                  <a:glow rad="139700">
                    <a:schemeClr val="accent5">
                      <a:satMod val="175000"/>
                      <a:alpha val="40000"/>
                    </a:schemeClr>
                  </a:glow>
                </a:effectLst>
              </a:rPr>
              <a:t>“</a:t>
            </a:r>
            <a:r>
              <a:rPr lang="en-CA" sz="4000" b="1" u="sng" dirty="0" smtClean="0">
                <a:solidFill>
                  <a:srgbClr val="002060"/>
                </a:solidFill>
                <a:effectLst>
                  <a:glow rad="139700">
                    <a:schemeClr val="accent5">
                      <a:satMod val="175000"/>
                      <a:alpha val="40000"/>
                    </a:schemeClr>
                  </a:glow>
                </a:effectLst>
              </a:rPr>
              <a:t>LIGHT</a:t>
            </a:r>
            <a:r>
              <a:rPr lang="en-CA" sz="4000" b="1" dirty="0" smtClean="0">
                <a:solidFill>
                  <a:srgbClr val="002060"/>
                </a:solidFill>
                <a:effectLst>
                  <a:glow rad="139700">
                    <a:schemeClr val="accent5">
                      <a:satMod val="175000"/>
                      <a:alpha val="40000"/>
                    </a:schemeClr>
                  </a:glow>
                </a:effectLst>
              </a:rPr>
              <a:t> DISCREPANCY” problem here?</a:t>
            </a:r>
            <a:endParaRPr lang="en-CA" sz="4000" dirty="0">
              <a:solidFill>
                <a:srgbClr val="002060"/>
              </a:solidFill>
            </a:endParaRPr>
          </a:p>
        </p:txBody>
      </p:sp>
      <p:sp>
        <p:nvSpPr>
          <p:cNvPr id="6" name="Rectangle 5"/>
          <p:cNvSpPr/>
          <p:nvPr/>
        </p:nvSpPr>
        <p:spPr>
          <a:xfrm>
            <a:off x="1245315" y="6075762"/>
            <a:ext cx="9753606" cy="538398"/>
          </a:xfrm>
          <a:prstGeom prst="rect">
            <a:avLst/>
          </a:prstGeom>
          <a:ln w="28575">
            <a:solidFill>
              <a:schemeClr val="bg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Or, is it a simple case of a “gross mistranslation”?</a:t>
            </a:r>
            <a:endParaRPr lang="en-CA" sz="3200" dirty="0"/>
          </a:p>
        </p:txBody>
      </p:sp>
      <p:sp>
        <p:nvSpPr>
          <p:cNvPr id="7" name="Slide Number Placeholder 6"/>
          <p:cNvSpPr>
            <a:spLocks noGrp="1"/>
          </p:cNvSpPr>
          <p:nvPr>
            <p:ph type="sldNum" sz="quarter" idx="12"/>
          </p:nvPr>
        </p:nvSpPr>
        <p:spPr>
          <a:xfrm>
            <a:off x="11319652" y="6248400"/>
            <a:ext cx="643748" cy="365125"/>
          </a:xfrm>
        </p:spPr>
        <p:txBody>
          <a:bodyPr/>
          <a:lstStyle/>
          <a:p>
            <a:fld id="{6D22F896-40B5-4ADD-8801-0D06FADFA095}" type="slidenum">
              <a:rPr lang="en-US" sz="1200" b="1" smtClean="0">
                <a:solidFill>
                  <a:schemeClr val="bg1"/>
                </a:solidFill>
              </a:rPr>
              <a:t>27</a:t>
            </a:fld>
            <a:endParaRPr lang="en-US" sz="1200" b="1" dirty="0">
              <a:solidFill>
                <a:schemeClr val="bg1"/>
              </a:solidFill>
            </a:endParaRPr>
          </a:p>
        </p:txBody>
      </p:sp>
      <p:sp>
        <p:nvSpPr>
          <p:cNvPr id="4" name="Rectangle 3"/>
          <p:cNvSpPr/>
          <p:nvPr/>
        </p:nvSpPr>
        <p:spPr>
          <a:xfrm>
            <a:off x="196948" y="5097993"/>
            <a:ext cx="11798093" cy="956985"/>
          </a:xfrm>
          <a:prstGeom prst="rect">
            <a:avLst/>
          </a:prstGeom>
          <a:gradFill flip="none" rotWithShape="1">
            <a:gsLst>
              <a:gs pos="30000">
                <a:schemeClr val="bg1">
                  <a:lumMod val="85000"/>
                  <a:lumOff val="15000"/>
                </a:schemeClr>
              </a:gs>
              <a:gs pos="94000">
                <a:srgbClr val="FFFF00">
                  <a:alpha val="80000"/>
                </a:srgbClr>
              </a:gs>
              <a:gs pos="53000">
                <a:schemeClr val="bg1">
                  <a:lumMod val="75000"/>
                  <a:lumOff val="25000"/>
                  <a:alpha val="74000"/>
                </a:schemeClr>
              </a:gs>
              <a:gs pos="74000">
                <a:srgbClr val="FFFF00">
                  <a:alpha val="74000"/>
                  <a:lumMod val="72000"/>
                </a:srgbClr>
              </a:gs>
              <a:gs pos="7000">
                <a:schemeClr val="bg1"/>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8966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1500"/>
                                        <p:tgtEl>
                                          <p:spTgt spid="5"/>
                                        </p:tgtEl>
                                      </p:cBhvr>
                                    </p:animEffect>
                                  </p:childTnLst>
                                </p:cTn>
                              </p:par>
                              <p:par>
                                <p:cTn id="8" presetID="14" presetClass="entr" presetSubtype="10" fill="hold" nodeType="withEffect">
                                  <p:stCondLst>
                                    <p:cond delay="3000"/>
                                  </p:stCondLst>
                                  <p:childTnLst>
                                    <p:set>
                                      <p:cBhvr>
                                        <p:cTn id="9" dur="1" fill="hold">
                                          <p:stCondLst>
                                            <p:cond delay="0"/>
                                          </p:stCondLst>
                                        </p:cTn>
                                        <p:tgtEl>
                                          <p:spTgt spid="123"/>
                                        </p:tgtEl>
                                        <p:attrNameLst>
                                          <p:attrName>style.visibility</p:attrName>
                                        </p:attrNameLst>
                                      </p:cBhvr>
                                      <p:to>
                                        <p:strVal val="visible"/>
                                      </p:to>
                                    </p:set>
                                    <p:animEffect transition="in" filter="randombar(horizontal)">
                                      <p:cBhvr>
                                        <p:cTn id="10" dur="500"/>
                                        <p:tgtEl>
                                          <p:spTgt spid="123"/>
                                        </p:tgtEl>
                                      </p:cBhvr>
                                    </p:animEffect>
                                  </p:childTnLst>
                                </p:cTn>
                              </p:par>
                              <p:par>
                                <p:cTn id="11" presetID="26" presetClass="emph" presetSubtype="0" repeatCount="5000" fill="hold" grpId="0" nodeType="withEffect">
                                  <p:stCondLst>
                                    <p:cond delay="4000"/>
                                  </p:stCondLst>
                                  <p:childTnLst>
                                    <p:animEffect transition="out" filter="fade">
                                      <p:cBhvr>
                                        <p:cTn id="12" dur="500" tmFilter="0, 0; .2, .5; .8, .5; 1, 0"/>
                                        <p:tgtEl>
                                          <p:spTgt spid="1103"/>
                                        </p:tgtEl>
                                      </p:cBhvr>
                                    </p:animEffect>
                                    <p:animScale>
                                      <p:cBhvr>
                                        <p:cTn id="13" dur="250" autoRev="1" fill="hold"/>
                                        <p:tgtEl>
                                          <p:spTgt spid="1103"/>
                                        </p:tgtEl>
                                      </p:cBhvr>
                                      <p:by x="105000" y="105000"/>
                                    </p:animScale>
                                  </p:childTnLst>
                                </p:cTn>
                              </p:par>
                              <p:par>
                                <p:cTn id="14" presetID="22" presetClass="entr" presetSubtype="8" fill="hold" grpId="0" nodeType="withEffect">
                                  <p:stCondLst>
                                    <p:cond delay="75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animBg="1"/>
      <p:bldP spid="5" grpId="0" animBg="1"/>
      <p:bldP spid="6"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15910" y="141668"/>
            <a:ext cx="11964473" cy="6581104"/>
          </a:xfrm>
          <a:solidFill>
            <a:schemeClr val="tx1"/>
          </a:solidFill>
          <a:scene3d>
            <a:camera prst="orthographicFront"/>
            <a:lightRig rig="threePt" dir="t"/>
          </a:scene3d>
          <a:sp3d>
            <a:bevelT w="152400" h="50800" prst="softRound"/>
          </a:sp3d>
        </p:spPr>
        <p:txBody>
          <a:bodyPr>
            <a:normAutofit/>
          </a:bodyPr>
          <a:lstStyle/>
          <a:p>
            <a:endParaRPr lang="en-US" sz="400" dirty="0" smtClean="0">
              <a:solidFill>
                <a:schemeClr val="bg1">
                  <a:lumMod val="95000"/>
                  <a:lumOff val="5000"/>
                </a:schemeClr>
              </a:solidFill>
              <a:latin typeface="Calibri" panose="020F0502020204030204" pitchFamily="34" charset="0"/>
            </a:endParaRPr>
          </a:p>
          <a:p>
            <a:r>
              <a:rPr lang="en-US" sz="2400" dirty="0" smtClean="0">
                <a:solidFill>
                  <a:schemeClr val="bg1">
                    <a:lumMod val="95000"/>
                    <a:lumOff val="5000"/>
                  </a:schemeClr>
                </a:solidFill>
                <a:latin typeface="Calibri" panose="020F0502020204030204" pitchFamily="34" charset="0"/>
              </a:rPr>
              <a:t>At this point it becomes necessary to look at other sources of information within the Scriptures for support of one or the other concept.</a:t>
            </a:r>
          </a:p>
          <a:p>
            <a:r>
              <a:rPr lang="en-US" sz="2400" dirty="0" smtClean="0">
                <a:solidFill>
                  <a:schemeClr val="bg1">
                    <a:lumMod val="95000"/>
                    <a:lumOff val="5000"/>
                  </a:schemeClr>
                </a:solidFill>
                <a:latin typeface="Calibri" panose="020F0502020204030204" pitchFamily="34" charset="0"/>
              </a:rPr>
              <a:t>Does the Shabbat </a:t>
            </a:r>
            <a:r>
              <a:rPr lang="en-US" sz="2400" b="1" i="1" dirty="0" smtClean="0">
                <a:solidFill>
                  <a:srgbClr val="9933FF"/>
                </a:solidFill>
                <a:latin typeface="Calibri" panose="020F0502020204030204" pitchFamily="34" charset="0"/>
              </a:rPr>
              <a:t>start and end at Dawn, </a:t>
            </a:r>
            <a:r>
              <a:rPr lang="en-US" sz="2400" b="1" i="1" dirty="0" smtClean="0">
                <a:solidFill>
                  <a:srgbClr val="FF0000"/>
                </a:solidFill>
                <a:latin typeface="Calibri" panose="020F0502020204030204" pitchFamily="34" charset="0"/>
              </a:rPr>
              <a:t>or is it Sunset </a:t>
            </a:r>
            <a:r>
              <a:rPr lang="en-US" sz="2400" dirty="0" smtClean="0">
                <a:solidFill>
                  <a:schemeClr val="bg1">
                    <a:lumMod val="95000"/>
                    <a:lumOff val="5000"/>
                  </a:schemeClr>
                </a:solidFill>
                <a:latin typeface="Calibri" panose="020F0502020204030204" pitchFamily="34" charset="0"/>
              </a:rPr>
              <a:t>like most have been taught for years?</a:t>
            </a:r>
          </a:p>
          <a:p>
            <a:r>
              <a:rPr lang="en-US" sz="2400" dirty="0" smtClean="0">
                <a:solidFill>
                  <a:schemeClr val="bg1">
                    <a:lumMod val="95000"/>
                    <a:lumOff val="5000"/>
                  </a:schemeClr>
                </a:solidFill>
                <a:latin typeface="Calibri" panose="020F0502020204030204" pitchFamily="34" charset="0"/>
              </a:rPr>
              <a:t>Is there another place in the Scriptures where the word – </a:t>
            </a:r>
            <a:r>
              <a:rPr lang="en-US" sz="2400" i="1" dirty="0" smtClean="0">
                <a:solidFill>
                  <a:srgbClr val="00B050"/>
                </a:solidFill>
                <a:latin typeface="Calibri" panose="020F0502020204030204" pitchFamily="34" charset="0"/>
              </a:rPr>
              <a:t>epiphosko </a:t>
            </a:r>
            <a:r>
              <a:rPr lang="en-US" sz="2000" i="1" dirty="0" smtClean="0">
                <a:solidFill>
                  <a:srgbClr val="00B050"/>
                </a:solidFill>
                <a:latin typeface="Calibri" panose="020F0502020204030204" pitchFamily="34" charset="0"/>
              </a:rPr>
              <a:t>[G2020]</a:t>
            </a:r>
            <a:r>
              <a:rPr lang="en-US" sz="2400" dirty="0" smtClean="0">
                <a:solidFill>
                  <a:schemeClr val="bg1">
                    <a:lumMod val="95000"/>
                    <a:lumOff val="5000"/>
                  </a:schemeClr>
                </a:solidFill>
                <a:latin typeface="Calibri" panose="020F0502020204030204" pitchFamily="34" charset="0"/>
              </a:rPr>
              <a:t> – is used?</a:t>
            </a:r>
          </a:p>
          <a:p>
            <a:r>
              <a:rPr lang="en-US" sz="2400" dirty="0" smtClean="0">
                <a:solidFill>
                  <a:schemeClr val="bg1">
                    <a:lumMod val="95000"/>
                    <a:lumOff val="5000"/>
                  </a:schemeClr>
                </a:solidFill>
                <a:latin typeface="Calibri" panose="020F0502020204030204" pitchFamily="34" charset="0"/>
              </a:rPr>
              <a:t>Yes!  Indeed there is another location and </a:t>
            </a:r>
            <a:r>
              <a:rPr lang="en-US" sz="2400" b="1" i="1" dirty="0" smtClean="0">
                <a:solidFill>
                  <a:srgbClr val="00B050"/>
                </a:solidFill>
                <a:latin typeface="Calibri" panose="020F0502020204030204" pitchFamily="34" charset="0"/>
              </a:rPr>
              <a:t>Luke</a:t>
            </a:r>
            <a:r>
              <a:rPr lang="en-US" sz="2400" dirty="0" smtClean="0">
                <a:solidFill>
                  <a:schemeClr val="bg1">
                    <a:lumMod val="95000"/>
                    <a:lumOff val="5000"/>
                  </a:schemeClr>
                </a:solidFill>
                <a:latin typeface="Calibri" panose="020F0502020204030204" pitchFamily="34" charset="0"/>
              </a:rPr>
              <a:t> is the author.  </a:t>
            </a:r>
          </a:p>
          <a:p>
            <a:r>
              <a:rPr lang="en-US" sz="2400" dirty="0" smtClean="0">
                <a:solidFill>
                  <a:schemeClr val="bg1">
                    <a:lumMod val="95000"/>
                    <a:lumOff val="5000"/>
                  </a:schemeClr>
                </a:solidFill>
                <a:latin typeface="Calibri" panose="020F0502020204030204" pitchFamily="34" charset="0"/>
              </a:rPr>
              <a:t>Will </a:t>
            </a:r>
            <a:r>
              <a:rPr lang="en-US" sz="2400" b="1" i="1" dirty="0" smtClean="0">
                <a:solidFill>
                  <a:srgbClr val="00B050"/>
                </a:solidFill>
                <a:latin typeface="Calibri" panose="020F0502020204030204" pitchFamily="34" charset="0"/>
              </a:rPr>
              <a:t>Luke</a:t>
            </a:r>
            <a:r>
              <a:rPr lang="en-US" sz="2400" dirty="0" smtClean="0">
                <a:solidFill>
                  <a:schemeClr val="bg1">
                    <a:lumMod val="95000"/>
                    <a:lumOff val="5000"/>
                  </a:schemeClr>
                </a:solidFill>
                <a:latin typeface="Calibri" panose="020F0502020204030204" pitchFamily="34" charset="0"/>
              </a:rPr>
              <a:t> use this word – </a:t>
            </a:r>
            <a:r>
              <a:rPr lang="en-US" sz="2400" i="1" dirty="0" err="1" smtClean="0">
                <a:solidFill>
                  <a:srgbClr val="00B050"/>
                </a:solidFill>
                <a:latin typeface="Calibri" panose="020F0502020204030204" pitchFamily="34" charset="0"/>
              </a:rPr>
              <a:t>epiphosko</a:t>
            </a:r>
            <a:r>
              <a:rPr lang="en-US" sz="2400" b="1" i="1" dirty="0" smtClean="0">
                <a:solidFill>
                  <a:srgbClr val="008080"/>
                </a:solidFill>
                <a:latin typeface="Calibri" panose="020F0502020204030204" pitchFamily="34" charset="0"/>
              </a:rPr>
              <a:t> </a:t>
            </a:r>
            <a:r>
              <a:rPr lang="en-US" sz="2400" dirty="0" smtClean="0">
                <a:solidFill>
                  <a:schemeClr val="bg1">
                    <a:lumMod val="95000"/>
                    <a:lumOff val="5000"/>
                  </a:schemeClr>
                </a:solidFill>
                <a:latin typeface="Calibri" panose="020F0502020204030204" pitchFamily="34" charset="0"/>
              </a:rPr>
              <a:t>– </a:t>
            </a:r>
            <a:r>
              <a:rPr lang="en-US" sz="2400" b="1" dirty="0" smtClean="0">
                <a:ln>
                  <a:solidFill>
                    <a:srgbClr val="0000CC"/>
                  </a:solidFill>
                </a:ln>
                <a:solidFill>
                  <a:srgbClr val="CC99FF"/>
                </a:solidFill>
                <a:latin typeface="Calibri" panose="020F0502020204030204" pitchFamily="34" charset="0"/>
              </a:rPr>
              <a:t>correctly?   </a:t>
            </a:r>
            <a:r>
              <a:rPr lang="en-US" sz="2400" dirty="0" smtClean="0">
                <a:solidFill>
                  <a:schemeClr val="bg1">
                    <a:lumMod val="95000"/>
                    <a:lumOff val="5000"/>
                  </a:schemeClr>
                </a:solidFill>
                <a:latin typeface="Calibri" panose="020F0502020204030204" pitchFamily="34" charset="0"/>
              </a:rPr>
              <a:t>Let’s look at it shall we?</a:t>
            </a:r>
            <a:br>
              <a:rPr lang="en-US" sz="2400" dirty="0" smtClean="0">
                <a:solidFill>
                  <a:schemeClr val="bg1">
                    <a:lumMod val="95000"/>
                    <a:lumOff val="5000"/>
                  </a:schemeClr>
                </a:solidFill>
                <a:latin typeface="Calibri" panose="020F0502020204030204" pitchFamily="34" charset="0"/>
              </a:rPr>
            </a:br>
            <a:endParaRPr lang="en-US" sz="2400" dirty="0" smtClean="0">
              <a:solidFill>
                <a:schemeClr val="bg1">
                  <a:lumMod val="95000"/>
                  <a:lumOff val="5000"/>
                </a:schemeClr>
              </a:solidFill>
              <a:latin typeface="Calibri" panose="020F0502020204030204" pitchFamily="34" charset="0"/>
            </a:endParaRPr>
          </a:p>
          <a:p>
            <a:r>
              <a:rPr lang="en-US" sz="2400" i="1" dirty="0" smtClean="0">
                <a:solidFill>
                  <a:schemeClr val="accent1">
                    <a:lumMod val="60000"/>
                    <a:lumOff val="40000"/>
                  </a:schemeClr>
                </a:solidFill>
                <a:latin typeface="Georgia" panose="02040502050405020303" pitchFamily="18" charset="0"/>
                <a:hlinkClick r:id="rId2"/>
              </a:rPr>
              <a:t>Luke</a:t>
            </a:r>
            <a:r>
              <a:rPr lang="en-US" sz="2400" i="1" dirty="0">
                <a:solidFill>
                  <a:schemeClr val="accent1">
                    <a:lumMod val="60000"/>
                    <a:lumOff val="40000"/>
                  </a:schemeClr>
                </a:solidFill>
                <a:latin typeface="Georgia" panose="02040502050405020303" pitchFamily="18" charset="0"/>
                <a:hlinkClick r:id="rId2"/>
              </a:rPr>
              <a:t> </a:t>
            </a:r>
            <a:r>
              <a:rPr lang="en-US" sz="2400" i="1" dirty="0" smtClean="0">
                <a:solidFill>
                  <a:schemeClr val="accent1">
                    <a:lumMod val="60000"/>
                    <a:lumOff val="40000"/>
                  </a:schemeClr>
                </a:solidFill>
                <a:latin typeface="Georgia" panose="02040502050405020303" pitchFamily="18" charset="0"/>
                <a:hlinkClick r:id="rId2"/>
              </a:rPr>
              <a:t>23:54</a:t>
            </a:r>
            <a:r>
              <a:rPr lang="en-US" sz="2400" i="1" dirty="0">
                <a:solidFill>
                  <a:schemeClr val="accent1">
                    <a:lumMod val="60000"/>
                    <a:lumOff val="40000"/>
                  </a:schemeClr>
                </a:solidFill>
                <a:latin typeface="Georgia" panose="02040502050405020303" pitchFamily="18" charset="0"/>
              </a:rPr>
              <a:t>	</a:t>
            </a:r>
            <a:r>
              <a:rPr lang="en-US" sz="2400" b="1" i="1" dirty="0" smtClean="0">
                <a:solidFill>
                  <a:srgbClr val="008080"/>
                </a:solidFill>
              </a:rPr>
              <a:t>And</a:t>
            </a:r>
            <a:r>
              <a:rPr lang="en-US" sz="2400" b="1" i="1" dirty="0"/>
              <a:t> </a:t>
            </a:r>
            <a:r>
              <a:rPr lang="en-US" sz="2400" b="1" i="1" dirty="0" smtClean="0">
                <a:solidFill>
                  <a:srgbClr val="008080"/>
                </a:solidFill>
              </a:rPr>
              <a:t>that </a:t>
            </a:r>
            <a:r>
              <a:rPr lang="en-US" sz="2400" b="1" i="1" dirty="0">
                <a:solidFill>
                  <a:srgbClr val="008080"/>
                </a:solidFill>
              </a:rPr>
              <a:t>day</a:t>
            </a:r>
            <a:r>
              <a:rPr lang="en-US" sz="2400" b="1" i="1" dirty="0"/>
              <a:t> </a:t>
            </a:r>
            <a:r>
              <a:rPr lang="en-US" sz="2400" b="1" i="1" dirty="0" smtClean="0">
                <a:solidFill>
                  <a:srgbClr val="008080"/>
                </a:solidFill>
              </a:rPr>
              <a:t>was</a:t>
            </a:r>
            <a:r>
              <a:rPr lang="en-US" sz="2400" b="1" i="1" dirty="0" smtClean="0"/>
              <a:t> </a:t>
            </a:r>
            <a:r>
              <a:rPr lang="en-US" sz="2400" b="1" i="1" dirty="0" smtClean="0">
                <a:solidFill>
                  <a:srgbClr val="008080"/>
                </a:solidFill>
              </a:rPr>
              <a:t>the </a:t>
            </a:r>
            <a:r>
              <a:rPr lang="en-US" sz="2400" b="1" i="1" dirty="0" err="1" smtClean="0">
                <a:solidFill>
                  <a:schemeClr val="bg1"/>
                </a:solidFill>
              </a:rPr>
              <a:t>preparation</a:t>
            </a:r>
            <a:r>
              <a:rPr lang="en-US" sz="2400" b="1" i="1" dirty="0" err="1" smtClean="0"/>
              <a:t>,</a:t>
            </a:r>
            <a:r>
              <a:rPr lang="en-US" sz="2400" b="1" i="1" dirty="0" err="1" smtClean="0">
                <a:solidFill>
                  <a:srgbClr val="008080"/>
                </a:solidFill>
              </a:rPr>
              <a:t>and</a:t>
            </a:r>
            <a:r>
              <a:rPr lang="en-US" sz="2400" b="1" i="1" dirty="0">
                <a:solidFill>
                  <a:srgbClr val="3333FF"/>
                </a:solidFill>
              </a:rPr>
              <a:t> </a:t>
            </a:r>
            <a:r>
              <a:rPr lang="en-US" sz="2400" b="1" i="1" dirty="0" err="1" smtClean="0">
                <a:solidFill>
                  <a:srgbClr val="3333FF"/>
                </a:solidFill>
              </a:rPr>
              <a:t>shabbat</a:t>
            </a:r>
            <a:r>
              <a:rPr lang="en-US" sz="2400" dirty="0"/>
              <a:t> </a:t>
            </a:r>
            <a:r>
              <a:rPr lang="en-US" sz="2400" b="1" u="sng" dirty="0" smtClean="0">
                <a:solidFill>
                  <a:srgbClr val="CC0099"/>
                </a:solidFill>
              </a:rPr>
              <a:t>drew on</a:t>
            </a:r>
            <a:r>
              <a:rPr lang="en-US" sz="2400" b="1" dirty="0" smtClean="0">
                <a:solidFill>
                  <a:srgbClr val="CC0099"/>
                </a:solidFill>
              </a:rPr>
              <a:t>.</a:t>
            </a:r>
            <a:r>
              <a:rPr lang="en-US" sz="2400" dirty="0">
                <a:solidFill>
                  <a:srgbClr val="008080"/>
                </a:solidFill>
              </a:rPr>
              <a:t> </a:t>
            </a:r>
            <a:r>
              <a:rPr lang="en-US" sz="2400" baseline="30000" dirty="0" smtClean="0">
                <a:hlinkClick r:id="rId3"/>
              </a:rPr>
              <a:t>G2020</a:t>
            </a:r>
            <a:r>
              <a:rPr lang="en-US" sz="2400" baseline="30000" dirty="0" smtClean="0"/>
              <a:t>						</a:t>
            </a:r>
            <a:br>
              <a:rPr lang="en-US" sz="2400" baseline="30000" dirty="0" smtClean="0"/>
            </a:br>
            <a:r>
              <a:rPr lang="en-US" sz="2400" baseline="30000" dirty="0" smtClean="0"/>
              <a:t>												</a:t>
            </a:r>
            <a:r>
              <a:rPr lang="en-US" sz="2400" b="1" i="1" baseline="30000" dirty="0" smtClean="0">
                <a:solidFill>
                  <a:srgbClr val="008080"/>
                </a:solidFill>
                <a:latin typeface="Georgia" panose="02040502050405020303" pitchFamily="18" charset="0"/>
              </a:rPr>
              <a:t>BLB</a:t>
            </a:r>
          </a:p>
          <a:p>
            <a:endParaRPr lang="en-US" sz="2400" baseline="30000" dirty="0"/>
          </a:p>
          <a:p>
            <a:r>
              <a:rPr lang="en-US" sz="2400" i="1" dirty="0">
                <a:solidFill>
                  <a:srgbClr val="008080"/>
                </a:solidFill>
                <a:latin typeface="Georgia" panose="02040502050405020303" pitchFamily="18" charset="0"/>
              </a:rPr>
              <a:t>Strong’s</a:t>
            </a:r>
            <a:r>
              <a:rPr lang="en-US" sz="2400" dirty="0">
                <a:solidFill>
                  <a:schemeClr val="bg1">
                    <a:lumMod val="95000"/>
                    <a:lumOff val="5000"/>
                  </a:schemeClr>
                </a:solidFill>
                <a:latin typeface="Calibri" panose="020F0502020204030204" pitchFamily="34" charset="0"/>
              </a:rPr>
              <a:t> </a:t>
            </a:r>
            <a:r>
              <a:rPr lang="en-US" sz="2400" dirty="0" smtClean="0">
                <a:solidFill>
                  <a:schemeClr val="bg1">
                    <a:lumMod val="95000"/>
                    <a:lumOff val="5000"/>
                  </a:schemeClr>
                </a:solidFill>
                <a:latin typeface="Calibri" panose="020F0502020204030204" pitchFamily="34" charset="0"/>
              </a:rPr>
              <a:t>G2020 – </a:t>
            </a:r>
            <a:r>
              <a:rPr lang="en-US" sz="2400" b="1" dirty="0" err="1" smtClean="0">
                <a:solidFill>
                  <a:srgbClr val="00B050"/>
                </a:solidFill>
                <a:latin typeface="Calibri" panose="020F0502020204030204" pitchFamily="34" charset="0"/>
              </a:rPr>
              <a:t>epiphosko</a:t>
            </a:r>
            <a:r>
              <a:rPr lang="en-US" sz="2400" dirty="0" smtClean="0">
                <a:solidFill>
                  <a:schemeClr val="bg1">
                    <a:lumMod val="95000"/>
                    <a:lumOff val="5000"/>
                  </a:schemeClr>
                </a:solidFill>
                <a:latin typeface="Calibri" panose="020F0502020204030204" pitchFamily="34" charset="0"/>
              </a:rPr>
              <a:t> – </a:t>
            </a:r>
            <a:r>
              <a:rPr lang="en-US" sz="2400" b="1" dirty="0" smtClean="0">
                <a:ln>
                  <a:solidFill>
                    <a:srgbClr val="3333FF"/>
                  </a:solidFill>
                </a:ln>
                <a:solidFill>
                  <a:srgbClr val="FF9999"/>
                </a:solidFill>
                <a:latin typeface="Calibri" panose="020F0502020204030204" pitchFamily="34" charset="0"/>
              </a:rPr>
              <a:t>to begin to grow light, begin to dawn</a:t>
            </a:r>
          </a:p>
          <a:p>
            <a:r>
              <a:rPr lang="en-US" sz="2400" i="1" dirty="0" smtClean="0">
                <a:solidFill>
                  <a:srgbClr val="008080"/>
                </a:solidFill>
                <a:latin typeface="Georgia" panose="02040502050405020303" pitchFamily="18" charset="0"/>
              </a:rPr>
              <a:t>Brown Driver Briggs </a:t>
            </a:r>
            <a:r>
              <a:rPr lang="en-US" sz="2400" dirty="0" smtClean="0">
                <a:solidFill>
                  <a:schemeClr val="bg1">
                    <a:lumMod val="95000"/>
                    <a:lumOff val="5000"/>
                  </a:schemeClr>
                </a:solidFill>
                <a:latin typeface="Calibri" panose="020F0502020204030204" pitchFamily="34" charset="0"/>
              </a:rPr>
              <a:t>– </a:t>
            </a:r>
            <a:r>
              <a:rPr lang="en-US" sz="2400" b="1" dirty="0" err="1" smtClean="0">
                <a:solidFill>
                  <a:srgbClr val="00B050"/>
                </a:solidFill>
                <a:latin typeface="Calibri" panose="020F0502020204030204" pitchFamily="34" charset="0"/>
              </a:rPr>
              <a:t>epiphosko</a:t>
            </a:r>
            <a:r>
              <a:rPr lang="en-US" sz="2400" dirty="0" smtClean="0">
                <a:solidFill>
                  <a:schemeClr val="bg1">
                    <a:lumMod val="95000"/>
                    <a:lumOff val="5000"/>
                  </a:schemeClr>
                </a:solidFill>
                <a:latin typeface="Calibri" panose="020F0502020204030204" pitchFamily="34" charset="0"/>
              </a:rPr>
              <a:t> </a:t>
            </a:r>
            <a:r>
              <a:rPr lang="en-US" sz="2400" dirty="0" smtClean="0">
                <a:solidFill>
                  <a:schemeClr val="bg1">
                    <a:lumMod val="95000"/>
                    <a:lumOff val="5000"/>
                  </a:schemeClr>
                </a:solidFill>
                <a:latin typeface="Calibri" panose="020F0502020204030204" pitchFamily="34" charset="0"/>
              </a:rPr>
              <a:t>– </a:t>
            </a:r>
            <a:r>
              <a:rPr lang="en-US" sz="2400" b="1" dirty="0" smtClean="0">
                <a:ln>
                  <a:solidFill>
                    <a:srgbClr val="3333FF"/>
                  </a:solidFill>
                </a:ln>
                <a:solidFill>
                  <a:srgbClr val="FF9999"/>
                </a:solidFill>
                <a:latin typeface="Calibri" panose="020F0502020204030204" pitchFamily="34" charset="0"/>
              </a:rPr>
              <a:t>to </a:t>
            </a:r>
            <a:r>
              <a:rPr lang="en-US" sz="2400" b="1" dirty="0" smtClean="0">
                <a:ln>
                  <a:solidFill>
                    <a:srgbClr val="3333FF"/>
                  </a:solidFill>
                </a:ln>
                <a:solidFill>
                  <a:srgbClr val="FF9999"/>
                </a:solidFill>
                <a:latin typeface="Calibri" panose="020F0502020204030204" pitchFamily="34" charset="0"/>
              </a:rPr>
              <a:t>grow light, to dawn</a:t>
            </a:r>
          </a:p>
          <a:p>
            <a:r>
              <a:rPr lang="en-US" sz="2400" i="1" dirty="0" smtClean="0">
                <a:solidFill>
                  <a:srgbClr val="008080"/>
                </a:solidFill>
                <a:latin typeface="Georgia" panose="02040502050405020303" pitchFamily="18" charset="0"/>
              </a:rPr>
              <a:t>Thayer’s Lexicon </a:t>
            </a:r>
            <a:r>
              <a:rPr lang="en-US" sz="2400" dirty="0" smtClean="0">
                <a:solidFill>
                  <a:schemeClr val="bg1">
                    <a:lumMod val="95000"/>
                    <a:lumOff val="5000"/>
                  </a:schemeClr>
                </a:solidFill>
                <a:latin typeface="Calibri" panose="020F0502020204030204" pitchFamily="34" charset="0"/>
              </a:rPr>
              <a:t>– </a:t>
            </a:r>
            <a:r>
              <a:rPr lang="en-US" sz="2400" b="1" dirty="0" err="1" smtClean="0">
                <a:solidFill>
                  <a:srgbClr val="00B050"/>
                </a:solidFill>
                <a:latin typeface="Calibri" panose="020F0502020204030204" pitchFamily="34" charset="0"/>
              </a:rPr>
              <a:t>epiphosko</a:t>
            </a:r>
            <a:r>
              <a:rPr lang="en-US" sz="2400" dirty="0" smtClean="0">
                <a:solidFill>
                  <a:schemeClr val="bg1">
                    <a:lumMod val="95000"/>
                    <a:lumOff val="5000"/>
                  </a:schemeClr>
                </a:solidFill>
                <a:latin typeface="Calibri" panose="020F0502020204030204" pitchFamily="34" charset="0"/>
              </a:rPr>
              <a:t> </a:t>
            </a:r>
            <a:r>
              <a:rPr lang="en-US" sz="2400" dirty="0" smtClean="0">
                <a:solidFill>
                  <a:schemeClr val="bg1">
                    <a:lumMod val="95000"/>
                    <a:lumOff val="5000"/>
                  </a:schemeClr>
                </a:solidFill>
                <a:latin typeface="Calibri" panose="020F0502020204030204" pitchFamily="34" charset="0"/>
              </a:rPr>
              <a:t>– </a:t>
            </a:r>
            <a:r>
              <a:rPr lang="en-US" sz="2400" b="1" dirty="0" smtClean="0">
                <a:ln>
                  <a:solidFill>
                    <a:srgbClr val="3333FF"/>
                  </a:solidFill>
                </a:ln>
                <a:solidFill>
                  <a:srgbClr val="FF9999"/>
                </a:solidFill>
                <a:latin typeface="Calibri" panose="020F0502020204030204" pitchFamily="34" charset="0"/>
              </a:rPr>
              <a:t>to grow light, to dawn </a:t>
            </a:r>
            <a:r>
              <a:rPr lang="en-US" sz="2400" dirty="0" smtClean="0">
                <a:solidFill>
                  <a:schemeClr val="bg1">
                    <a:lumMod val="95000"/>
                    <a:lumOff val="5000"/>
                  </a:schemeClr>
                </a:solidFill>
                <a:latin typeface="Calibri" panose="020F0502020204030204" pitchFamily="34" charset="0"/>
              </a:rPr>
              <a:t>– </a:t>
            </a:r>
            <a:r>
              <a:rPr lang="en-US" sz="2400" dirty="0" smtClean="0">
                <a:solidFill>
                  <a:srgbClr val="00B050"/>
                </a:solidFill>
                <a:latin typeface="Calibri" panose="020F0502020204030204" pitchFamily="34" charset="0"/>
              </a:rPr>
              <a:t>Matthew 28:1, Luke 23:54</a:t>
            </a:r>
          </a:p>
          <a:p>
            <a:r>
              <a:rPr lang="en-US" sz="2400" dirty="0" smtClean="0">
                <a:solidFill>
                  <a:schemeClr val="bg1">
                    <a:lumMod val="95000"/>
                    <a:lumOff val="5000"/>
                  </a:schemeClr>
                </a:solidFill>
                <a:latin typeface="Calibri" panose="020F0502020204030204" pitchFamily="34" charset="0"/>
              </a:rPr>
              <a:t>Since the idea of “growing light” seems prevalent, we should look at Luke and see if the recorded events there allow this concept without convoluting the Scriptures, but first … </a:t>
            </a:r>
            <a:endParaRPr lang="en-US" sz="2400" dirty="0">
              <a:solidFill>
                <a:schemeClr val="bg1">
                  <a:lumMod val="95000"/>
                  <a:lumOff val="5000"/>
                </a:schemeClr>
              </a:solidFill>
              <a:latin typeface="Calibri" panose="020F0502020204030204" pitchFamily="34" charset="0"/>
            </a:endParaRPr>
          </a:p>
        </p:txBody>
      </p:sp>
      <p:cxnSp>
        <p:nvCxnSpPr>
          <p:cNvPr id="4" name="Straight Arrow Connector 3"/>
          <p:cNvCxnSpPr/>
          <p:nvPr/>
        </p:nvCxnSpPr>
        <p:spPr>
          <a:xfrm flipV="1">
            <a:off x="8922327" y="3661894"/>
            <a:ext cx="409978" cy="369779"/>
          </a:xfrm>
          <a:prstGeom prst="straightConnector1">
            <a:avLst/>
          </a:prstGeom>
          <a:ln w="76200">
            <a:solidFill>
              <a:srgbClr val="FF00FF"/>
            </a:solidFill>
            <a:headEnd type="none" w="med" len="med"/>
            <a:tailEnd type="arrow"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283527" y="4017818"/>
            <a:ext cx="554184" cy="526473"/>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11384966" y="6357257"/>
            <a:ext cx="643748" cy="365125"/>
          </a:xfrm>
        </p:spPr>
        <p:txBody>
          <a:bodyPr/>
          <a:lstStyle/>
          <a:p>
            <a:fld id="{6D22F896-40B5-4ADD-8801-0D06FADFA095}" type="slidenum">
              <a:rPr lang="en-US" sz="1200" b="1" smtClean="0">
                <a:solidFill>
                  <a:schemeClr val="bg1"/>
                </a:solidFill>
              </a:rPr>
              <a:t>28</a:t>
            </a:fld>
            <a:endParaRPr lang="en-US" sz="1200" b="1" dirty="0">
              <a:solidFill>
                <a:schemeClr val="bg1"/>
              </a:solidFill>
            </a:endParaRPr>
          </a:p>
        </p:txBody>
      </p:sp>
      <p:cxnSp>
        <p:nvCxnSpPr>
          <p:cNvPr id="6" name="Straight Connector 5"/>
          <p:cNvCxnSpPr/>
          <p:nvPr/>
        </p:nvCxnSpPr>
        <p:spPr>
          <a:xfrm flipH="1">
            <a:off x="3823855" y="4017817"/>
            <a:ext cx="5112328" cy="13855"/>
          </a:xfrm>
          <a:prstGeom prst="line">
            <a:avLst/>
          </a:prstGeom>
          <a:ln w="76200">
            <a:solidFill>
              <a:srgbClr val="FF00FF"/>
            </a:solidFill>
            <a:headEnd type="oval" w="med" len="med"/>
            <a:tailEnd type="oval" w="med" len="med"/>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7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1000"/>
                                        <p:tgtEl>
                                          <p:spTgt spid="3">
                                            <p:txEl>
                                              <p:pRg st="9" end="9"/>
                                            </p:txEl>
                                          </p:spTgt>
                                        </p:tgtEl>
                                      </p:cBhvr>
                                    </p:animEffect>
                                    <p:anim calcmode="lin" valueType="num">
                                      <p:cBhvr>
                                        <p:cTn id="1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1000"/>
                                        <p:tgtEl>
                                          <p:spTgt spid="3">
                                            <p:txEl>
                                              <p:pRg st="10" end="10"/>
                                            </p:txEl>
                                          </p:spTgt>
                                        </p:tgtEl>
                                      </p:cBhvr>
                                    </p:animEffect>
                                    <p:anim calcmode="lin" valueType="num">
                                      <p:cBhvr>
                                        <p:cTn id="1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1000"/>
                                        <p:tgtEl>
                                          <p:spTgt spid="3">
                                            <p:txEl>
                                              <p:pRg st="11" end="11"/>
                                            </p:txEl>
                                          </p:spTgt>
                                        </p:tgtEl>
                                      </p:cBhvr>
                                    </p:animEffect>
                                    <p:anim calcmode="lin" valueType="num">
                                      <p:cBhvr>
                                        <p:cTn id="2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5" presetID="22" presetClass="entr" presetSubtype="4" fill="hold" nodeType="with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nodeType="withEffect">
                                  <p:stCondLst>
                                    <p:cond delay="125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nodeType="withEffect">
                                  <p:stCondLst>
                                    <p:cond delay="125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28788" y="296213"/>
            <a:ext cx="11912957" cy="6310649"/>
          </a:xfrm>
          <a:solidFill>
            <a:schemeClr val="tx1"/>
          </a:solidFill>
          <a:scene3d>
            <a:camera prst="orthographicFront"/>
            <a:lightRig rig="threePt" dir="t"/>
          </a:scene3d>
          <a:sp3d>
            <a:bevelT w="152400" h="50800" prst="softRound"/>
          </a:sp3d>
        </p:spPr>
        <p:txBody>
          <a:bodyPr anchor="ctr">
            <a:normAutofit/>
          </a:bodyPr>
          <a:lstStyle/>
          <a:p>
            <a:endParaRPr lang="en-US" sz="900" dirty="0" smtClean="0">
              <a:solidFill>
                <a:schemeClr val="bg1">
                  <a:lumMod val="95000"/>
                  <a:lumOff val="5000"/>
                </a:schemeClr>
              </a:solidFill>
              <a:latin typeface="Calibri" panose="020F0502020204030204" pitchFamily="34" charset="0"/>
            </a:endParaRPr>
          </a:p>
          <a:p>
            <a:r>
              <a:rPr lang="en-US" sz="2800" dirty="0" smtClean="0">
                <a:solidFill>
                  <a:srgbClr val="FF0000"/>
                </a:solidFill>
                <a:latin typeface="Calibri" panose="020F0502020204030204" pitchFamily="34" charset="0"/>
              </a:rPr>
              <a:t>Question:  </a:t>
            </a:r>
            <a:r>
              <a:rPr lang="en-US" sz="2800" dirty="0" smtClean="0">
                <a:solidFill>
                  <a:schemeClr val="bg1">
                    <a:lumMod val="95000"/>
                    <a:lumOff val="5000"/>
                  </a:schemeClr>
                </a:solidFill>
                <a:latin typeface="Calibri" panose="020F0502020204030204" pitchFamily="34" charset="0"/>
              </a:rPr>
              <a:t>Did </a:t>
            </a:r>
            <a:r>
              <a:rPr lang="en-US" sz="2800" dirty="0" err="1" smtClean="0">
                <a:solidFill>
                  <a:schemeClr val="bg1">
                    <a:lumMod val="95000"/>
                    <a:lumOff val="5000"/>
                  </a:schemeClr>
                </a:solidFill>
                <a:latin typeface="Calibri" panose="020F0502020204030204" pitchFamily="34" charset="0"/>
              </a:rPr>
              <a:t>Yoseph</a:t>
            </a:r>
            <a:r>
              <a:rPr lang="en-US" sz="2800" dirty="0" smtClean="0">
                <a:solidFill>
                  <a:schemeClr val="bg1">
                    <a:lumMod val="95000"/>
                    <a:lumOff val="5000"/>
                  </a:schemeClr>
                </a:solidFill>
                <a:latin typeface="Calibri" panose="020F0502020204030204" pitchFamily="34" charset="0"/>
              </a:rPr>
              <a:t> request the body of </a:t>
            </a:r>
            <a:r>
              <a:rPr lang="en-US" sz="2800" dirty="0" smtClean="0">
                <a:solidFill>
                  <a:srgbClr val="0000CC"/>
                </a:solidFill>
                <a:latin typeface="Calibri" panose="020F0502020204030204" pitchFamily="34" charset="0"/>
              </a:rPr>
              <a:t>Yahusha</a:t>
            </a:r>
            <a:r>
              <a:rPr lang="en-US" sz="2800" dirty="0" smtClean="0">
                <a:solidFill>
                  <a:schemeClr val="bg1">
                    <a:lumMod val="95000"/>
                    <a:lumOff val="5000"/>
                  </a:schemeClr>
                </a:solidFill>
                <a:latin typeface="Calibri" panose="020F0502020204030204" pitchFamily="34" charset="0"/>
              </a:rPr>
              <a:t> </a:t>
            </a:r>
            <a:r>
              <a:rPr lang="en-US" sz="2800" b="1" u="sng" dirty="0" smtClean="0">
                <a:ln>
                  <a:solidFill>
                    <a:srgbClr val="0000CC"/>
                  </a:solidFill>
                </a:ln>
                <a:solidFill>
                  <a:srgbClr val="FF00FF"/>
                </a:solidFill>
                <a:latin typeface="Calibri" panose="020F0502020204030204" pitchFamily="34" charset="0"/>
              </a:rPr>
              <a:t>PRIOR TO</a:t>
            </a:r>
            <a:r>
              <a:rPr lang="en-US" sz="2800" b="1" dirty="0" smtClean="0">
                <a:ln>
                  <a:solidFill>
                    <a:srgbClr val="0000CC"/>
                  </a:solidFill>
                </a:ln>
                <a:solidFill>
                  <a:srgbClr val="FF00FF"/>
                </a:solidFill>
                <a:latin typeface="Calibri" panose="020F0502020204030204" pitchFamily="34" charset="0"/>
              </a:rPr>
              <a:t> </a:t>
            </a:r>
            <a:r>
              <a:rPr lang="en-US" sz="2800" dirty="0" smtClean="0">
                <a:solidFill>
                  <a:schemeClr val="bg1">
                    <a:lumMod val="95000"/>
                    <a:lumOff val="5000"/>
                  </a:schemeClr>
                </a:solidFill>
                <a:latin typeface="Calibri" panose="020F0502020204030204" pitchFamily="34" charset="0"/>
              </a:rPr>
              <a:t>or </a:t>
            </a:r>
            <a:r>
              <a:rPr lang="en-US" sz="2800" b="1" u="sng" dirty="0" smtClean="0">
                <a:ln>
                  <a:solidFill>
                    <a:srgbClr val="0000CC"/>
                  </a:solidFill>
                </a:ln>
                <a:solidFill>
                  <a:srgbClr val="FF00FF"/>
                </a:solidFill>
                <a:latin typeface="Calibri" panose="020F0502020204030204" pitchFamily="34" charset="0"/>
              </a:rPr>
              <a:t>AFTER</a:t>
            </a:r>
            <a:r>
              <a:rPr lang="en-US" sz="2800" dirty="0" smtClean="0">
                <a:solidFill>
                  <a:schemeClr val="bg1">
                    <a:lumMod val="95000"/>
                    <a:lumOff val="5000"/>
                  </a:schemeClr>
                </a:solidFill>
                <a:latin typeface="Calibri" panose="020F0502020204030204" pitchFamily="34" charset="0"/>
              </a:rPr>
              <a:t> </a:t>
            </a:r>
            <a:br>
              <a:rPr lang="en-US" sz="2800" dirty="0" smtClean="0">
                <a:solidFill>
                  <a:schemeClr val="bg1">
                    <a:lumMod val="95000"/>
                    <a:lumOff val="5000"/>
                  </a:schemeClr>
                </a:solidFill>
                <a:latin typeface="Calibri" panose="020F0502020204030204" pitchFamily="34" charset="0"/>
              </a:rPr>
            </a:br>
            <a:r>
              <a:rPr lang="en-US" sz="2800" dirty="0" smtClean="0">
                <a:solidFill>
                  <a:schemeClr val="bg1">
                    <a:lumMod val="95000"/>
                    <a:lumOff val="5000"/>
                  </a:schemeClr>
                </a:solidFill>
                <a:latin typeface="Calibri" panose="020F0502020204030204" pitchFamily="34" charset="0"/>
              </a:rPr>
              <a:t>	        </a:t>
            </a:r>
            <a:r>
              <a:rPr lang="en-US" sz="2800" u="sng" dirty="0" smtClean="0">
                <a:solidFill>
                  <a:schemeClr val="bg1">
                    <a:lumMod val="95000"/>
                    <a:lumOff val="5000"/>
                  </a:schemeClr>
                </a:solidFill>
                <a:latin typeface="Calibri" panose="020F0502020204030204" pitchFamily="34" charset="0"/>
              </a:rPr>
              <a:t>the sunset</a:t>
            </a:r>
            <a:r>
              <a:rPr lang="en-US" sz="2800" dirty="0" smtClean="0">
                <a:solidFill>
                  <a:schemeClr val="bg1">
                    <a:lumMod val="95000"/>
                    <a:lumOff val="5000"/>
                  </a:schemeClr>
                </a:solidFill>
                <a:latin typeface="Calibri" panose="020F0502020204030204" pitchFamily="34" charset="0"/>
              </a:rPr>
              <a:t>?</a:t>
            </a:r>
          </a:p>
          <a:p>
            <a:endParaRPr lang="en-US" sz="800" dirty="0">
              <a:solidFill>
                <a:schemeClr val="bg1">
                  <a:lumMod val="95000"/>
                  <a:lumOff val="5000"/>
                </a:schemeClr>
              </a:solidFill>
              <a:latin typeface="Calibri" panose="020F0502020204030204" pitchFamily="34" charset="0"/>
            </a:endParaRPr>
          </a:p>
          <a:p>
            <a:r>
              <a:rPr lang="en-US" sz="2800" dirty="0" smtClean="0">
                <a:solidFill>
                  <a:srgbClr val="008080"/>
                </a:solidFill>
                <a:latin typeface="Georgia" panose="02040502050405020303" pitchFamily="18" charset="0"/>
              </a:rPr>
              <a:t>Matt </a:t>
            </a:r>
            <a:r>
              <a:rPr lang="en-US" sz="2800" dirty="0">
                <a:solidFill>
                  <a:srgbClr val="008080"/>
                </a:solidFill>
                <a:latin typeface="Georgia" panose="02040502050405020303" pitchFamily="18" charset="0"/>
              </a:rPr>
              <a:t>27:57</a:t>
            </a:r>
            <a:r>
              <a:rPr lang="en-US" sz="2800" dirty="0">
                <a:solidFill>
                  <a:prstClr val="black"/>
                </a:solidFill>
                <a:latin typeface="Georgia" panose="02040502050405020303" pitchFamily="18" charset="0"/>
              </a:rPr>
              <a:t>  </a:t>
            </a:r>
            <a:r>
              <a:rPr lang="en-US" sz="3200" dirty="0">
                <a:solidFill>
                  <a:srgbClr val="FF00FF"/>
                </a:solidFill>
                <a:latin typeface="Georgia" panose="02040502050405020303" pitchFamily="18" charset="0"/>
              </a:rPr>
              <a:t>When the </a:t>
            </a:r>
            <a:r>
              <a:rPr lang="en-US" sz="3200" b="1" dirty="0">
                <a:ln>
                  <a:solidFill>
                    <a:srgbClr val="0000CC"/>
                  </a:solidFill>
                </a:ln>
                <a:solidFill>
                  <a:srgbClr val="FF00FF"/>
                </a:solidFill>
                <a:effectLst>
                  <a:glow rad="127000">
                    <a:srgbClr val="FFFF00"/>
                  </a:glow>
                </a:effectLst>
                <a:latin typeface="Georgia" panose="02040502050405020303" pitchFamily="18" charset="0"/>
              </a:rPr>
              <a:t>even</a:t>
            </a:r>
            <a:r>
              <a:rPr lang="en-US" sz="3200" dirty="0">
                <a:solidFill>
                  <a:srgbClr val="FF00FF"/>
                </a:solidFill>
                <a:latin typeface="Georgia" panose="02040502050405020303" pitchFamily="18" charset="0"/>
              </a:rPr>
              <a:t> was come, </a:t>
            </a:r>
            <a:r>
              <a:rPr lang="en-US" sz="2800" dirty="0">
                <a:solidFill>
                  <a:prstClr val="black"/>
                </a:solidFill>
                <a:latin typeface="Georgia" panose="02040502050405020303" pitchFamily="18" charset="0"/>
              </a:rPr>
              <a:t>there came a rich man of </a:t>
            </a:r>
            <a:r>
              <a:rPr lang="en-US" sz="2800" dirty="0" smtClean="0">
                <a:solidFill>
                  <a:prstClr val="black"/>
                </a:solidFill>
                <a:latin typeface="Georgia" panose="02040502050405020303" pitchFamily="18" charset="0"/>
              </a:rPr>
              <a:t>			</a:t>
            </a:r>
            <a:r>
              <a:rPr lang="en-US" sz="2800" dirty="0" err="1" smtClean="0">
                <a:solidFill>
                  <a:prstClr val="black"/>
                </a:solidFill>
                <a:latin typeface="Georgia" panose="02040502050405020303" pitchFamily="18" charset="0"/>
              </a:rPr>
              <a:t>Arimathaea</a:t>
            </a:r>
            <a:r>
              <a:rPr lang="en-US" sz="2800" dirty="0">
                <a:solidFill>
                  <a:prstClr val="black"/>
                </a:solidFill>
                <a:latin typeface="Georgia" panose="02040502050405020303" pitchFamily="18" charset="0"/>
              </a:rPr>
              <a:t>, named Joseph, who also himself was </a:t>
            </a:r>
            <a:r>
              <a:rPr lang="en-US" sz="2800" dirty="0">
                <a:solidFill>
                  <a:srgbClr val="3333FF"/>
                </a:solidFill>
                <a:latin typeface="Georgia" panose="02040502050405020303" pitchFamily="18" charset="0"/>
              </a:rPr>
              <a:t>[</a:t>
            </a:r>
            <a:r>
              <a:rPr lang="en-US" sz="2800" dirty="0" smtClean="0">
                <a:solidFill>
                  <a:srgbClr val="0000CC"/>
                </a:solidFill>
                <a:latin typeface="Georgia" panose="02040502050405020303" pitchFamily="18" charset="0"/>
              </a:rPr>
              <a:t>Yahusha's]</a:t>
            </a:r>
            <a:r>
              <a:rPr lang="en-US" sz="2800" dirty="0" smtClean="0">
                <a:solidFill>
                  <a:prstClr val="black"/>
                </a:solidFill>
                <a:latin typeface="Georgia" panose="02040502050405020303" pitchFamily="18" charset="0"/>
              </a:rPr>
              <a:t> 		disciple: </a:t>
            </a:r>
            <a:br>
              <a:rPr lang="en-US" sz="2800" dirty="0" smtClean="0">
                <a:solidFill>
                  <a:prstClr val="black"/>
                </a:solidFill>
                <a:latin typeface="Georgia" panose="02040502050405020303" pitchFamily="18" charset="0"/>
              </a:rPr>
            </a:br>
            <a:r>
              <a:rPr lang="en-US" sz="800" dirty="0" smtClean="0">
                <a:solidFill>
                  <a:prstClr val="black"/>
                </a:solidFill>
                <a:latin typeface="Georgia" panose="02040502050405020303" pitchFamily="18" charset="0"/>
              </a:rPr>
              <a:t/>
            </a:r>
            <a:br>
              <a:rPr lang="en-US" sz="800" dirty="0" smtClean="0">
                <a:solidFill>
                  <a:prstClr val="black"/>
                </a:solidFill>
                <a:latin typeface="Georgia" panose="02040502050405020303" pitchFamily="18" charset="0"/>
              </a:rPr>
            </a:br>
            <a:r>
              <a:rPr lang="en-US" sz="2800" dirty="0" smtClean="0">
                <a:solidFill>
                  <a:srgbClr val="008080"/>
                </a:solidFill>
                <a:latin typeface="Georgia" panose="02040502050405020303" pitchFamily="18" charset="0"/>
              </a:rPr>
              <a:t>Matt </a:t>
            </a:r>
            <a:r>
              <a:rPr lang="en-US" sz="2800" dirty="0">
                <a:solidFill>
                  <a:srgbClr val="008080"/>
                </a:solidFill>
                <a:latin typeface="Georgia" panose="02040502050405020303" pitchFamily="18" charset="0"/>
              </a:rPr>
              <a:t>27:58  </a:t>
            </a:r>
            <a:r>
              <a:rPr lang="en-US" sz="2800" dirty="0">
                <a:solidFill>
                  <a:schemeClr val="bg1"/>
                </a:solidFill>
                <a:latin typeface="Georgia" panose="02040502050405020303" pitchFamily="18" charset="0"/>
              </a:rPr>
              <a:t>He went to Pilate, and </a:t>
            </a:r>
            <a:r>
              <a:rPr lang="en-US" sz="2800" b="1" dirty="0">
                <a:solidFill>
                  <a:schemeClr val="bg1"/>
                </a:solidFill>
                <a:effectLst>
                  <a:glow rad="228600">
                    <a:schemeClr val="accent4">
                      <a:satMod val="175000"/>
                      <a:alpha val="40000"/>
                    </a:schemeClr>
                  </a:glow>
                </a:effectLst>
                <a:latin typeface="Georgia" panose="02040502050405020303" pitchFamily="18" charset="0"/>
              </a:rPr>
              <a:t>begged the body </a:t>
            </a:r>
            <a:r>
              <a:rPr lang="en-US" sz="2800" dirty="0">
                <a:solidFill>
                  <a:schemeClr val="bg1"/>
                </a:solidFill>
                <a:latin typeface="Georgia" panose="02040502050405020303" pitchFamily="18" charset="0"/>
              </a:rPr>
              <a:t>of </a:t>
            </a:r>
            <a:r>
              <a:rPr lang="en-US" sz="2800" dirty="0" smtClean="0">
                <a:solidFill>
                  <a:srgbClr val="3333FF"/>
                </a:solidFill>
                <a:latin typeface="Georgia" panose="02040502050405020303" pitchFamily="18" charset="0"/>
              </a:rPr>
              <a:t>[</a:t>
            </a:r>
            <a:r>
              <a:rPr lang="en-US" sz="2800" dirty="0" smtClean="0">
                <a:solidFill>
                  <a:srgbClr val="0000CC"/>
                </a:solidFill>
                <a:latin typeface="Georgia" panose="02040502050405020303" pitchFamily="18" charset="0"/>
              </a:rPr>
              <a:t>Yahusha]. </a:t>
            </a:r>
            <a:r>
              <a:rPr lang="en-US" sz="2800" dirty="0">
                <a:solidFill>
                  <a:schemeClr val="bg1"/>
                </a:solidFill>
                <a:latin typeface="Georgia" panose="02040502050405020303" pitchFamily="18" charset="0"/>
              </a:rPr>
              <a:t>Then </a:t>
            </a:r>
            <a:r>
              <a:rPr lang="en-US" sz="2800" dirty="0" smtClean="0">
                <a:solidFill>
                  <a:schemeClr val="bg1"/>
                </a:solidFill>
                <a:latin typeface="Georgia" panose="02040502050405020303" pitchFamily="18" charset="0"/>
              </a:rPr>
              <a:t>	          Pilate commanded </a:t>
            </a:r>
            <a:r>
              <a:rPr lang="en-US" sz="2800" dirty="0">
                <a:solidFill>
                  <a:schemeClr val="bg1"/>
                </a:solidFill>
                <a:latin typeface="Georgia" panose="02040502050405020303" pitchFamily="18" charset="0"/>
              </a:rPr>
              <a:t>the body to be </a:t>
            </a:r>
            <a:r>
              <a:rPr lang="en-US" sz="2800" dirty="0" smtClean="0">
                <a:solidFill>
                  <a:schemeClr val="bg1"/>
                </a:solidFill>
                <a:latin typeface="Georgia" panose="02040502050405020303" pitchFamily="18" charset="0"/>
              </a:rPr>
              <a:t>delivered.			</a:t>
            </a:r>
            <a:r>
              <a:rPr lang="en-US" sz="1400" dirty="0" smtClean="0">
                <a:solidFill>
                  <a:schemeClr val="bg1"/>
                </a:solidFill>
                <a:latin typeface="Georgia" panose="02040502050405020303" pitchFamily="18" charset="0"/>
              </a:rPr>
              <a:t>WOY</a:t>
            </a:r>
          </a:p>
          <a:p>
            <a:endParaRPr lang="en-US" sz="2000" dirty="0">
              <a:solidFill>
                <a:prstClr val="black"/>
              </a:solidFill>
              <a:latin typeface="Georgia" panose="02040502050405020303" pitchFamily="18" charset="0"/>
            </a:endParaRPr>
          </a:p>
          <a:p>
            <a:r>
              <a:rPr lang="en-US" sz="2800" dirty="0" smtClean="0">
                <a:solidFill>
                  <a:prstClr val="black"/>
                </a:solidFill>
                <a:latin typeface="Calibri" panose="020F0502020204030204" pitchFamily="34" charset="0"/>
                <a:cs typeface="Calibri" panose="020F0502020204030204" pitchFamily="34" charset="0"/>
              </a:rPr>
              <a:t>Yes, the </a:t>
            </a:r>
            <a:r>
              <a:rPr lang="en-US" sz="2800" u="sng" dirty="0" smtClean="0">
                <a:solidFill>
                  <a:srgbClr val="C00000"/>
                </a:solidFill>
                <a:latin typeface="Calibri" panose="020F0502020204030204" pitchFamily="34" charset="0"/>
                <a:cs typeface="Calibri" panose="020F0502020204030204" pitchFamily="34" charset="0"/>
              </a:rPr>
              <a:t>Hebrew edition</a:t>
            </a:r>
            <a:r>
              <a:rPr lang="en-US" sz="2800" dirty="0" smtClean="0">
                <a:solidFill>
                  <a:srgbClr val="C00000"/>
                </a:solidFill>
                <a:latin typeface="Calibri" panose="020F0502020204030204" pitchFamily="34" charset="0"/>
                <a:cs typeface="Calibri" panose="020F0502020204030204" pitchFamily="34" charset="0"/>
              </a:rPr>
              <a:t> </a:t>
            </a:r>
            <a:r>
              <a:rPr lang="en-US" sz="2800" u="sng" dirty="0" smtClean="0">
                <a:solidFill>
                  <a:prstClr val="black"/>
                </a:solidFill>
                <a:latin typeface="Calibri" panose="020F0502020204030204" pitchFamily="34" charset="0"/>
                <a:cs typeface="Calibri" panose="020F0502020204030204" pitchFamily="34" charset="0"/>
              </a:rPr>
              <a:t>of Matthew</a:t>
            </a:r>
            <a:r>
              <a:rPr lang="en-US" sz="2800" dirty="0" smtClean="0">
                <a:solidFill>
                  <a:prstClr val="black"/>
                </a:solidFill>
                <a:latin typeface="Calibri" panose="020F0502020204030204" pitchFamily="34" charset="0"/>
                <a:cs typeface="Calibri" panose="020F0502020204030204" pitchFamily="34" charset="0"/>
              </a:rPr>
              <a:t> shows the Hebrew word – </a:t>
            </a:r>
            <a:r>
              <a:rPr lang="en-US" sz="2800" b="1" dirty="0" err="1" smtClean="0">
                <a:ln>
                  <a:solidFill>
                    <a:srgbClr val="0000CC"/>
                  </a:solidFill>
                </a:ln>
                <a:solidFill>
                  <a:srgbClr val="FF00FF"/>
                </a:solidFill>
                <a:latin typeface="Calibri" panose="020F0502020204030204" pitchFamily="34" charset="0"/>
                <a:cs typeface="Calibri" panose="020F0502020204030204" pitchFamily="34" charset="0"/>
              </a:rPr>
              <a:t>ereb</a:t>
            </a:r>
            <a:r>
              <a:rPr lang="en-US" sz="2800" dirty="0" smtClean="0">
                <a:solidFill>
                  <a:prstClr val="black"/>
                </a:solidFill>
                <a:latin typeface="Calibri" panose="020F0502020204030204" pitchFamily="34" charset="0"/>
                <a:cs typeface="Calibri" panose="020F0502020204030204" pitchFamily="34" charset="0"/>
              </a:rPr>
              <a:t> – here as well.  As we have learned, </a:t>
            </a:r>
            <a:r>
              <a:rPr lang="en-US" sz="2800" b="1" dirty="0" err="1" smtClean="0">
                <a:ln>
                  <a:solidFill>
                    <a:srgbClr val="0000CC"/>
                  </a:solidFill>
                </a:ln>
                <a:solidFill>
                  <a:srgbClr val="FF00FF"/>
                </a:solidFill>
                <a:latin typeface="Calibri" panose="020F0502020204030204" pitchFamily="34" charset="0"/>
                <a:cs typeface="Calibri" panose="020F0502020204030204" pitchFamily="34" charset="0"/>
              </a:rPr>
              <a:t>ereb</a:t>
            </a:r>
            <a:r>
              <a:rPr lang="en-US" sz="2800" dirty="0" smtClean="0">
                <a:solidFill>
                  <a:prstClr val="black"/>
                </a:solidFill>
                <a:latin typeface="Calibri" panose="020F0502020204030204" pitchFamily="34" charset="0"/>
                <a:cs typeface="Calibri" panose="020F0502020204030204" pitchFamily="34" charset="0"/>
              </a:rPr>
              <a:t> can only signify the </a:t>
            </a:r>
            <a:r>
              <a:rPr lang="en-US" sz="2800" b="1" u="sng" dirty="0" smtClean="0">
                <a:solidFill>
                  <a:srgbClr val="9933FF"/>
                </a:solidFill>
                <a:latin typeface="Calibri" panose="020F0502020204030204" pitchFamily="34" charset="0"/>
                <a:cs typeface="Calibri" panose="020F0502020204030204" pitchFamily="34" charset="0"/>
              </a:rPr>
              <a:t>MIXING</a:t>
            </a:r>
            <a:r>
              <a:rPr lang="en-US" sz="2800" dirty="0" smtClean="0">
                <a:solidFill>
                  <a:prstClr val="black"/>
                </a:solidFill>
                <a:latin typeface="Calibri" panose="020F0502020204030204" pitchFamily="34" charset="0"/>
                <a:cs typeface="Calibri" panose="020F0502020204030204" pitchFamily="34" charset="0"/>
              </a:rPr>
              <a:t> time of light and darkness; which by default can be one of the two twilight mixtures.</a:t>
            </a:r>
            <a:endParaRPr lang="en-US" sz="2800" dirty="0">
              <a:solidFill>
                <a:schemeClr val="bg1"/>
              </a:solidFill>
              <a:latin typeface="Calibri" panose="020F0502020204030204" pitchFamily="34" charset="0"/>
              <a:cs typeface="Calibri" panose="020F0502020204030204" pitchFamily="34" charset="0"/>
            </a:endParaRPr>
          </a:p>
        </p:txBody>
      </p:sp>
      <p:sp>
        <p:nvSpPr>
          <p:cNvPr id="2" name="Notched Right Arrow 1"/>
          <p:cNvSpPr/>
          <p:nvPr/>
        </p:nvSpPr>
        <p:spPr>
          <a:xfrm rot="8252323">
            <a:off x="9789107" y="4209835"/>
            <a:ext cx="1009686" cy="554528"/>
          </a:xfrm>
          <a:prstGeom prst="notchedRightArrow">
            <a:avLst>
              <a:gd name="adj1" fmla="val 23671"/>
              <a:gd name="adj2" fmla="val 99961"/>
            </a:avLst>
          </a:prstGeom>
          <a:solidFill>
            <a:schemeClr val="bg2">
              <a:lumMod val="50000"/>
            </a:schemeClr>
          </a:solidFill>
          <a:ln w="57150">
            <a:solidFill>
              <a:srgbClr val="33CC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4-Point Star 3"/>
          <p:cNvSpPr/>
          <p:nvPr/>
        </p:nvSpPr>
        <p:spPr>
          <a:xfrm>
            <a:off x="4005150" y="1586495"/>
            <a:ext cx="758438" cy="738693"/>
          </a:xfrm>
          <a:prstGeom prst="star4">
            <a:avLst/>
          </a:prstGeom>
          <a:solidFill>
            <a:schemeClr val="accent1">
              <a:lumMod val="60000"/>
              <a:lumOff val="4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12" descr="C:\Users\Rae\Desktop\Art on Desktop\white man clip art\yellow-blue smiley faces\Smiley Face  jpe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43920" y="892237"/>
            <a:ext cx="1272740" cy="172258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11374080" y="6215743"/>
            <a:ext cx="643748" cy="365125"/>
          </a:xfrm>
        </p:spPr>
        <p:txBody>
          <a:bodyPr/>
          <a:lstStyle/>
          <a:p>
            <a:fld id="{6D22F896-40B5-4ADD-8801-0D06FADFA095}" type="slidenum">
              <a:rPr lang="en-US" sz="1200" b="1" smtClean="0">
                <a:solidFill>
                  <a:schemeClr val="bg1"/>
                </a:solidFill>
              </a:rPr>
              <a:t>29</a:t>
            </a:fld>
            <a:endParaRPr lang="en-US" sz="1200" b="1" dirty="0">
              <a:solidFill>
                <a:schemeClr val="bg1"/>
              </a:solidFill>
            </a:endParaRPr>
          </a:p>
        </p:txBody>
      </p:sp>
      <p:sp>
        <p:nvSpPr>
          <p:cNvPr id="6" name="Rounded Rectangular Callout 5"/>
          <p:cNvSpPr/>
          <p:nvPr/>
        </p:nvSpPr>
        <p:spPr>
          <a:xfrm>
            <a:off x="5290457" y="1753530"/>
            <a:ext cx="923731" cy="305029"/>
          </a:xfrm>
          <a:prstGeom prst="wedgeRoundRectCallout">
            <a:avLst>
              <a:gd name="adj1" fmla="val -99833"/>
              <a:gd name="adj2" fmla="val 139063"/>
              <a:gd name="adj3" fmla="val 166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ysClr val="windowText" lastClr="000000"/>
                </a:solidFill>
              </a:rPr>
              <a:t>G3798</a:t>
            </a:r>
            <a:endParaRPr lang="en-CA" dirty="0">
              <a:solidFill>
                <a:sysClr val="windowText" lastClr="000000"/>
              </a:solidFill>
            </a:endParaRPr>
          </a:p>
        </p:txBody>
      </p:sp>
    </p:spTree>
    <p:extLst>
      <p:ext uri="{BB962C8B-B14F-4D97-AF65-F5344CB8AC3E}">
        <p14:creationId xmlns:p14="http://schemas.microsoft.com/office/powerpoint/2010/main" val="395657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wipe(left)">
                                      <p:cBhvr>
                                        <p:cTn id="14" dur="1250"/>
                                        <p:tgtEl>
                                          <p:spTgt spid="3">
                                            <p:txEl>
                                              <p:pRg st="3" end="3"/>
                                            </p:txEl>
                                          </p:spTgt>
                                        </p:tgtEl>
                                      </p:cBhvr>
                                    </p:animEffect>
                                  </p:childTnLst>
                                </p:cTn>
                              </p:par>
                              <p:par>
                                <p:cTn id="15" presetID="47"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14400" y="450761"/>
            <a:ext cx="10511307" cy="5053056"/>
          </a:xfrm>
        </p:spPr>
        <p:txBody>
          <a:bodyPr>
            <a:normAutofit/>
          </a:bodyPr>
          <a:lstStyle/>
          <a:p>
            <a:pPr algn="ctr"/>
            <a:r>
              <a:rPr lang="en-US" dirty="0"/>
              <a:t>In the </a:t>
            </a:r>
            <a:r>
              <a:rPr lang="en-US" b="1" i="1" u="sng" dirty="0">
                <a:solidFill>
                  <a:srgbClr val="FF0066"/>
                </a:solidFill>
              </a:rPr>
              <a:t>end</a:t>
            </a:r>
            <a:r>
              <a:rPr lang="en-US" dirty="0"/>
              <a:t> </a:t>
            </a:r>
            <a:r>
              <a:rPr lang="en-US" dirty="0" smtClean="0"/>
              <a:t/>
            </a:r>
            <a:br>
              <a:rPr lang="en-US" dirty="0" smtClean="0"/>
            </a:br>
            <a:r>
              <a:rPr lang="en-US" dirty="0" smtClean="0"/>
              <a:t>of </a:t>
            </a:r>
            <a:r>
              <a:rPr lang="en-US" dirty="0"/>
              <a:t>the </a:t>
            </a:r>
            <a:r>
              <a:rPr lang="en-US" dirty="0" err="1" smtClean="0"/>
              <a:t>SHabbat</a:t>
            </a:r>
            <a:r>
              <a:rPr lang="en-US" dirty="0" smtClean="0"/>
              <a:t>,</a:t>
            </a:r>
            <a:br>
              <a:rPr lang="en-US" dirty="0" smtClean="0"/>
            </a:br>
            <a:r>
              <a:rPr lang="en-US" dirty="0" smtClean="0"/>
              <a:t>as </a:t>
            </a:r>
            <a:r>
              <a:rPr lang="en-US" dirty="0"/>
              <a:t>it </a:t>
            </a:r>
            <a:r>
              <a:rPr lang="en-US" u="sng" dirty="0">
                <a:ln>
                  <a:solidFill>
                    <a:srgbClr val="FF00FF"/>
                  </a:solidFill>
                </a:ln>
                <a:effectLst>
                  <a:glow rad="127000">
                    <a:srgbClr val="FF9999"/>
                  </a:glow>
                </a:effectLst>
              </a:rPr>
              <a:t>began </a:t>
            </a:r>
            <a:r>
              <a:rPr lang="en-US" u="sng" dirty="0" smtClean="0">
                <a:ln>
                  <a:solidFill>
                    <a:srgbClr val="FF00FF"/>
                  </a:solidFill>
                </a:ln>
                <a:effectLst>
                  <a:glow rad="127000">
                    <a:srgbClr val="FF9999"/>
                  </a:glow>
                </a:effectLst>
              </a:rPr>
              <a:t>to</a:t>
            </a:r>
            <a:r>
              <a:rPr lang="en-US" u="sng" dirty="0" smtClean="0"/>
              <a:t/>
            </a:r>
            <a:br>
              <a:rPr lang="en-US" u="sng" dirty="0" smtClean="0"/>
            </a:br>
            <a:r>
              <a:rPr lang="en-US" u="sng" dirty="0" smtClean="0"/>
              <a:t> </a:t>
            </a:r>
            <a:br>
              <a:rPr lang="en-US" u="sng" dirty="0" smtClean="0"/>
            </a:br>
            <a:r>
              <a:rPr lang="en-US" dirty="0" smtClean="0"/>
              <a:t> </a:t>
            </a:r>
            <a:endParaRPr lang="en-US" dirty="0">
              <a:solidFill>
                <a:srgbClr val="00B0F0"/>
              </a:solidFill>
            </a:endParaRPr>
          </a:p>
        </p:txBody>
      </p:sp>
      <p:sp>
        <p:nvSpPr>
          <p:cNvPr id="2" name="Notched Right Arrow 1"/>
          <p:cNvSpPr/>
          <p:nvPr/>
        </p:nvSpPr>
        <p:spPr>
          <a:xfrm>
            <a:off x="1677203" y="5357319"/>
            <a:ext cx="3013657" cy="695459"/>
          </a:xfrm>
          <a:prstGeom prst="notchedRightArrow">
            <a:avLst>
              <a:gd name="adj1" fmla="val 27777"/>
              <a:gd name="adj2" fmla="val 169210"/>
            </a:avLst>
          </a:prstGeom>
          <a:solidFill>
            <a:srgbClr val="FFFF00"/>
          </a:solidFill>
          <a:ln w="76200">
            <a:solidFill>
              <a:srgbClr val="9933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88945" y="5102333"/>
            <a:ext cx="355050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u="sng" cap="all" dirty="0">
                <a:ln w="19050">
                  <a:solidFill>
                    <a:srgbClr val="9933FF"/>
                  </a:solidFill>
                </a:ln>
                <a:solidFill>
                  <a:srgbClr val="00B0F0"/>
                </a:solidFill>
                <a:effectLst>
                  <a:glow rad="88900">
                    <a:srgbClr val="FFFF00"/>
                  </a:glow>
                </a:effectLst>
                <a:ea typeface="+mj-ea"/>
                <a:cs typeface="+mj-cs"/>
              </a:rPr>
              <a:t>dawn</a:t>
            </a:r>
            <a:r>
              <a:rPr lang="en-US" sz="6000" b="1" cap="all" dirty="0">
                <a:solidFill>
                  <a:srgbClr val="4027F9"/>
                </a:solidFill>
                <a:ea typeface="+mj-ea"/>
                <a:cs typeface="+mj-cs"/>
              </a:rPr>
              <a:t>…</a:t>
            </a:r>
            <a:endParaRPr lang="en-CA" dirty="0">
              <a:solidFill>
                <a:srgbClr val="4027F9"/>
              </a:solidFill>
            </a:endParaRPr>
          </a:p>
        </p:txBody>
      </p:sp>
      <p:sp>
        <p:nvSpPr>
          <p:cNvPr id="5" name="Slide Number Placeholder 4"/>
          <p:cNvSpPr>
            <a:spLocks noGrp="1"/>
          </p:cNvSpPr>
          <p:nvPr>
            <p:ph type="sldNum" sz="quarter" idx="12"/>
          </p:nvPr>
        </p:nvSpPr>
        <p:spPr>
          <a:xfrm>
            <a:off x="11811000" y="6492875"/>
            <a:ext cx="381000" cy="365125"/>
          </a:xfrm>
        </p:spPr>
        <p:txBody>
          <a:bodyPr/>
          <a:lstStyle/>
          <a:p>
            <a:fld id="{6D22F896-40B5-4ADD-8801-0D06FADFA095}" type="slidenum">
              <a:rPr lang="en-US" sz="1200" b="1" smtClean="0"/>
              <a:t>3</a:t>
            </a:fld>
            <a:endParaRPr lang="en-US" sz="1200" b="1" dirty="0"/>
          </a:p>
        </p:txBody>
      </p:sp>
      <p:sp>
        <p:nvSpPr>
          <p:cNvPr id="6" name="Curved Left Arrow 5"/>
          <p:cNvSpPr/>
          <p:nvPr/>
        </p:nvSpPr>
        <p:spPr>
          <a:xfrm>
            <a:off x="8264434" y="1515291"/>
            <a:ext cx="3701145" cy="4876800"/>
          </a:xfrm>
          <a:prstGeom prst="curvedLeftArrow">
            <a:avLst>
              <a:gd name="adj1" fmla="val 15104"/>
              <a:gd name="adj2" fmla="val 50000"/>
              <a:gd name="adj3" fmla="val 38028"/>
            </a:avLst>
          </a:prstGeom>
          <a:gradFill>
            <a:gsLst>
              <a:gs pos="0">
                <a:srgbClr val="00FF99"/>
              </a:gs>
              <a:gs pos="72500">
                <a:srgbClr val="FF9999">
                  <a:alpha val="80000"/>
                </a:srgbClr>
              </a:gs>
              <a:gs pos="23000">
                <a:srgbClr val="FFFF00"/>
              </a:gs>
              <a:gs pos="100000">
                <a:srgbClr val="FF00FF">
                  <a:alpha val="95000"/>
                </a:srgbClr>
              </a:gs>
            </a:gsLst>
            <a:lin ang="5400000" scaled="1"/>
          </a:gradFill>
          <a:ln w="28575">
            <a:solidFill>
              <a:srgbClr val="4027F9"/>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57150">
                <a:solidFill>
                  <a:schemeClr val="tx1"/>
                </a:solidFill>
              </a:ln>
              <a:solidFill>
                <a:schemeClr val="tx1"/>
              </a:solidFill>
            </a:endParaRPr>
          </a:p>
        </p:txBody>
      </p:sp>
      <p:sp>
        <p:nvSpPr>
          <p:cNvPr id="7" name="Notched Right Arrow 6"/>
          <p:cNvSpPr/>
          <p:nvPr/>
        </p:nvSpPr>
        <p:spPr>
          <a:xfrm rot="5400000">
            <a:off x="5889139" y="4014404"/>
            <a:ext cx="1465988" cy="979240"/>
          </a:xfrm>
          <a:prstGeom prst="notchedRightArrow">
            <a:avLst>
              <a:gd name="adj1" fmla="val 50000"/>
              <a:gd name="adj2" fmla="val 80628"/>
            </a:avLst>
          </a:prstGeom>
          <a:gradFill>
            <a:gsLst>
              <a:gs pos="14000">
                <a:srgbClr val="00FF99"/>
              </a:gs>
              <a:gs pos="48000">
                <a:srgbClr val="FFFF00"/>
              </a:gs>
              <a:gs pos="77000">
                <a:srgbClr val="FF00FF">
                  <a:alpha val="95000"/>
                </a:srgbClr>
              </a:gs>
            </a:gsLst>
            <a:lin ang="5400000" scaled="1"/>
          </a:gradFill>
          <a:ln w="57150">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rot="20310731">
            <a:off x="184724" y="730339"/>
            <a:ext cx="4902315" cy="976667"/>
          </a:xfrm>
          <a:prstGeom prst="roundRect">
            <a:avLst>
              <a:gd name="adj" fmla="val 50000"/>
            </a:avLst>
          </a:prstGeom>
          <a:solidFill>
            <a:srgbClr val="00FFFF"/>
          </a:solidFill>
          <a:ln w="38100">
            <a:solidFill>
              <a:srgbClr val="FF99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i="1" dirty="0" smtClean="0">
                <a:ln w="19050">
                  <a:solidFill>
                    <a:srgbClr val="FF0066"/>
                  </a:solidFill>
                </a:ln>
                <a:solidFill>
                  <a:srgbClr val="7030A0"/>
                </a:solidFill>
                <a:latin typeface="Comic Sans MS" panose="030F0702030302020204" pitchFamily="66" charset="0"/>
              </a:rPr>
              <a:t>Matthew 28:1</a:t>
            </a:r>
            <a:endParaRPr lang="en-CA" sz="4400" b="1" i="1" dirty="0">
              <a:ln w="19050">
                <a:solidFill>
                  <a:srgbClr val="FF0066"/>
                </a:solidFill>
              </a:ln>
              <a:solidFill>
                <a:srgbClr val="7030A0"/>
              </a:solidFill>
              <a:latin typeface="Comic Sans MS" panose="030F0702030302020204" pitchFamily="66" charset="0"/>
            </a:endParaRPr>
          </a:p>
        </p:txBody>
      </p:sp>
    </p:spTree>
    <p:extLst>
      <p:ext uri="{BB962C8B-B14F-4D97-AF65-F5344CB8AC3E}">
        <p14:creationId xmlns:p14="http://schemas.microsoft.com/office/powerpoint/2010/main" val="7697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par>
                                <p:cTn id="8" presetID="22" presetClass="entr" presetSubtype="8" fill="hold" grpId="0"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par>
                                <p:cTn id="11" presetID="22" presetClass="entr" presetSubtype="1" fill="hold" grpId="0" nodeType="withEffect">
                                  <p:stCondLst>
                                    <p:cond delay="150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2000"/>
                                        <p:tgtEl>
                                          <p:spTgt spid="7"/>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000"/>
                                        <p:tgtEl>
                                          <p:spTgt spid="6"/>
                                        </p:tgtEl>
                                      </p:cBhvr>
                                    </p:animEffect>
                                  </p:childTnLst>
                                </p:cTn>
                              </p:par>
                              <p:par>
                                <p:cTn id="17" presetID="27" presetClass="emph" presetSubtype="0" repeatCount="4000" fill="remove" grpId="1" nodeType="withEffect">
                                  <p:stCondLst>
                                    <p:cond delay="2500"/>
                                  </p:stCondLst>
                                  <p:childTnLst>
                                    <p:animClr clrSpc="rgb" dir="cw">
                                      <p:cBhvr override="childStyle">
                                        <p:cTn id="18" dur="250" autoRev="1" fill="remove"/>
                                        <p:tgtEl>
                                          <p:spTgt spid="7"/>
                                        </p:tgtEl>
                                        <p:attrNameLst>
                                          <p:attrName>style.color</p:attrName>
                                        </p:attrNameLst>
                                      </p:cBhvr>
                                      <p:to>
                                        <a:schemeClr val="bg1"/>
                                      </p:to>
                                    </p:animClr>
                                    <p:animClr clrSpc="rgb" dir="cw">
                                      <p:cBhvr>
                                        <p:cTn id="19" dur="250" autoRev="1" fill="remove"/>
                                        <p:tgtEl>
                                          <p:spTgt spid="7"/>
                                        </p:tgtEl>
                                        <p:attrNameLst>
                                          <p:attrName>fillcolor</p:attrName>
                                        </p:attrNameLst>
                                      </p:cBhvr>
                                      <p:to>
                                        <a:schemeClr val="bg1"/>
                                      </p:to>
                                    </p:animClr>
                                    <p:set>
                                      <p:cBhvr>
                                        <p:cTn id="20" dur="250" autoRev="1" fill="remove"/>
                                        <p:tgtEl>
                                          <p:spTgt spid="7"/>
                                        </p:tgtEl>
                                        <p:attrNameLst>
                                          <p:attrName>fill.type</p:attrName>
                                        </p:attrNameLst>
                                      </p:cBhvr>
                                      <p:to>
                                        <p:strVal val="solid"/>
                                      </p:to>
                                    </p:set>
                                    <p:set>
                                      <p:cBhvr>
                                        <p:cTn id="21"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animBg="1"/>
      <p:bldP spid="7" grpId="1"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B0F0">
                <a:alpha val="22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28788" y="296213"/>
            <a:ext cx="11912957" cy="6310649"/>
          </a:xfrm>
          <a:solidFill>
            <a:schemeClr val="tx1"/>
          </a:solidFill>
          <a:scene3d>
            <a:camera prst="orthographicFront"/>
            <a:lightRig rig="threePt" dir="t"/>
          </a:scene3d>
          <a:sp3d>
            <a:bevelT w="152400" h="50800" prst="softRound"/>
          </a:sp3d>
        </p:spPr>
        <p:txBody>
          <a:bodyPr>
            <a:normAutofit/>
            <a:sp3d extrusionH="57150">
              <a:bevelT w="38100" h="38100" prst="angle"/>
            </a:sp3d>
          </a:bodyPr>
          <a:lstStyle/>
          <a:p>
            <a:endParaRPr lang="en-US" sz="900" dirty="0" smtClean="0">
              <a:solidFill>
                <a:schemeClr val="bg1">
                  <a:lumMod val="95000"/>
                  <a:lumOff val="5000"/>
                </a:schemeClr>
              </a:solidFill>
              <a:latin typeface="Calibri" panose="020F0502020204030204" pitchFamily="34" charset="0"/>
            </a:endParaRPr>
          </a:p>
          <a:p>
            <a:r>
              <a:rPr lang="en-US" sz="2800" dirty="0" smtClean="0">
                <a:solidFill>
                  <a:prstClr val="black"/>
                </a:solidFill>
                <a:latin typeface="Calibri" panose="020F0502020204030204" pitchFamily="34" charset="0"/>
                <a:cs typeface="Calibri" panose="020F0502020204030204" pitchFamily="34" charset="0"/>
              </a:rPr>
              <a:t>Because we know </a:t>
            </a:r>
            <a:r>
              <a:rPr lang="en-US" sz="2800" dirty="0" smtClean="0">
                <a:solidFill>
                  <a:srgbClr val="0000CC"/>
                </a:solidFill>
                <a:latin typeface="Calibri" panose="020F0502020204030204" pitchFamily="34" charset="0"/>
                <a:cs typeface="Calibri" panose="020F0502020204030204" pitchFamily="34" charset="0"/>
              </a:rPr>
              <a:t>Yahusha</a:t>
            </a:r>
            <a:r>
              <a:rPr lang="en-US" sz="2800" dirty="0" smtClean="0">
                <a:solidFill>
                  <a:prstClr val="black"/>
                </a:solidFill>
                <a:latin typeface="Calibri" panose="020F0502020204030204" pitchFamily="34" charset="0"/>
                <a:cs typeface="Calibri" panose="020F0502020204030204" pitchFamily="34" charset="0"/>
              </a:rPr>
              <a:t> died at the </a:t>
            </a:r>
            <a:r>
              <a:rPr lang="en-US" sz="2800" dirty="0" smtClean="0">
                <a:ln>
                  <a:solidFill>
                    <a:srgbClr val="0000CC"/>
                  </a:solidFill>
                </a:ln>
                <a:solidFill>
                  <a:schemeClr val="accent1">
                    <a:lumMod val="60000"/>
                    <a:lumOff val="40000"/>
                  </a:schemeClr>
                </a:solidFill>
                <a:latin typeface="Calibri" panose="020F0502020204030204" pitchFamily="34" charset="0"/>
                <a:cs typeface="Calibri" panose="020F0502020204030204" pitchFamily="34" charset="0"/>
              </a:rPr>
              <a:t>9</a:t>
            </a:r>
            <a:r>
              <a:rPr lang="en-US" sz="2800" baseline="30000" dirty="0" smtClean="0">
                <a:ln>
                  <a:solidFill>
                    <a:srgbClr val="0000CC"/>
                  </a:solidFill>
                </a:ln>
                <a:solidFill>
                  <a:schemeClr val="accent1">
                    <a:lumMod val="60000"/>
                    <a:lumOff val="40000"/>
                  </a:schemeClr>
                </a:solidFill>
                <a:latin typeface="Calibri" panose="020F0502020204030204" pitchFamily="34" charset="0"/>
                <a:cs typeface="Calibri" panose="020F0502020204030204" pitchFamily="34" charset="0"/>
              </a:rPr>
              <a:t>th</a:t>
            </a:r>
            <a:r>
              <a:rPr lang="en-US" sz="2800" dirty="0" smtClean="0">
                <a:ln>
                  <a:solidFill>
                    <a:srgbClr val="0000CC"/>
                  </a:solidFill>
                </a:ln>
                <a:solidFill>
                  <a:schemeClr val="accent1">
                    <a:lumMod val="60000"/>
                    <a:lumOff val="40000"/>
                  </a:schemeClr>
                </a:solidFill>
                <a:latin typeface="Calibri" panose="020F0502020204030204" pitchFamily="34" charset="0"/>
                <a:cs typeface="Calibri" panose="020F0502020204030204" pitchFamily="34" charset="0"/>
              </a:rPr>
              <a:t> hour from Dawn </a:t>
            </a:r>
            <a:r>
              <a:rPr lang="en-US" sz="2800" dirty="0" smtClean="0">
                <a:solidFill>
                  <a:prstClr val="black"/>
                </a:solidFill>
                <a:latin typeface="Calibri" panose="020F0502020204030204" pitchFamily="34" charset="0"/>
                <a:cs typeface="Calibri" panose="020F0502020204030204" pitchFamily="34" charset="0"/>
              </a:rPr>
              <a:t>- (3 PM), we then understand that this </a:t>
            </a:r>
            <a:r>
              <a:rPr lang="en-US" sz="2800" b="1" dirty="0" err="1" smtClean="0">
                <a:ln>
                  <a:solidFill>
                    <a:srgbClr val="0000CC"/>
                  </a:solidFill>
                </a:ln>
                <a:solidFill>
                  <a:srgbClr val="FF00FF"/>
                </a:solidFill>
                <a:latin typeface="Calibri" panose="020F0502020204030204" pitchFamily="34" charset="0"/>
                <a:cs typeface="Calibri" panose="020F0502020204030204" pitchFamily="34" charset="0"/>
              </a:rPr>
              <a:t>ereb</a:t>
            </a:r>
            <a:r>
              <a:rPr lang="en-US" sz="2800" dirty="0" smtClean="0">
                <a:solidFill>
                  <a:prstClr val="black"/>
                </a:solidFill>
                <a:latin typeface="Calibri" panose="020F0502020204030204" pitchFamily="34" charset="0"/>
                <a:cs typeface="Calibri" panose="020F0502020204030204" pitchFamily="34" charset="0"/>
              </a:rPr>
              <a:t> twilight indicated was the period </a:t>
            </a:r>
            <a:r>
              <a:rPr lang="en-US" sz="2800" b="1" u="sng" dirty="0" smtClean="0">
                <a:solidFill>
                  <a:prstClr val="black"/>
                </a:solidFill>
                <a:effectLst>
                  <a:glow rad="139700">
                    <a:schemeClr val="accent5">
                      <a:satMod val="175000"/>
                      <a:alpha val="40000"/>
                    </a:schemeClr>
                  </a:glow>
                </a:effectLst>
                <a:latin typeface="Calibri" panose="020F0502020204030204" pitchFamily="34" charset="0"/>
                <a:cs typeface="Calibri" panose="020F0502020204030204" pitchFamily="34" charset="0"/>
              </a:rPr>
              <a:t>AFTER</a:t>
            </a:r>
            <a:r>
              <a:rPr lang="en-US" sz="2800" dirty="0" smtClean="0">
                <a:solidFill>
                  <a:prstClr val="black"/>
                </a:solidFill>
                <a:latin typeface="Calibri" panose="020F0502020204030204" pitchFamily="34" charset="0"/>
                <a:cs typeface="Calibri" panose="020F0502020204030204" pitchFamily="34" charset="0"/>
              </a:rPr>
              <a:t> THE SUNSET! </a:t>
            </a:r>
            <a:br>
              <a:rPr lang="en-US" sz="2800" dirty="0" smtClean="0">
                <a:solidFill>
                  <a:prstClr val="black"/>
                </a:solidFill>
                <a:latin typeface="Calibri" panose="020F0502020204030204" pitchFamily="34" charset="0"/>
                <a:cs typeface="Calibri" panose="020F0502020204030204" pitchFamily="34" charset="0"/>
              </a:rPr>
            </a:br>
            <a:endParaRPr lang="en-US" sz="1000" dirty="0" smtClean="0">
              <a:solidFill>
                <a:prstClr val="black"/>
              </a:solidFill>
              <a:latin typeface="Calibri" panose="020F0502020204030204" pitchFamily="34" charset="0"/>
              <a:cs typeface="Calibri" panose="020F0502020204030204" pitchFamily="34" charset="0"/>
            </a:endParaRPr>
          </a:p>
          <a:p>
            <a:r>
              <a:rPr lang="en-US" sz="2800" dirty="0" smtClean="0">
                <a:solidFill>
                  <a:srgbClr val="C00000"/>
                </a:solidFill>
                <a:latin typeface="Calibri" panose="020F0502020204030204" pitchFamily="34" charset="0"/>
                <a:cs typeface="Calibri" panose="020F0502020204030204" pitchFamily="34" charset="0"/>
              </a:rPr>
              <a:t>What does Mark indicate for us? </a:t>
            </a:r>
          </a:p>
          <a:p>
            <a:r>
              <a:rPr lang="en-US" sz="2800" dirty="0" smtClean="0">
                <a:solidFill>
                  <a:srgbClr val="C00000"/>
                </a:solidFill>
                <a:latin typeface="Calibri" panose="020F0502020204030204" pitchFamily="34" charset="0"/>
                <a:cs typeface="Calibri" panose="020F0502020204030204" pitchFamily="34" charset="0"/>
              </a:rPr>
              <a:t>Has Mark </a:t>
            </a:r>
            <a:r>
              <a:rPr lang="en-US" sz="2800" b="1" dirty="0" smtClean="0">
                <a:solidFill>
                  <a:srgbClr val="C00000"/>
                </a:solidFill>
                <a:latin typeface="Calibri" panose="020F0502020204030204" pitchFamily="34" charset="0"/>
                <a:cs typeface="Calibri" panose="020F0502020204030204" pitchFamily="34" charset="0"/>
              </a:rPr>
              <a:t>p</a:t>
            </a:r>
            <a:r>
              <a:rPr lang="en-US" sz="2800" b="1" u="sng" dirty="0" smtClean="0">
                <a:solidFill>
                  <a:srgbClr val="C00000"/>
                </a:solidFill>
                <a:latin typeface="Calibri" panose="020F0502020204030204" pitchFamily="34" charset="0"/>
                <a:cs typeface="Calibri" panose="020F0502020204030204" pitchFamily="34" charset="0"/>
              </a:rPr>
              <a:t>ositivel</a:t>
            </a:r>
            <a:r>
              <a:rPr lang="en-US" sz="2800" b="1" dirty="0" smtClean="0">
                <a:solidFill>
                  <a:srgbClr val="C00000"/>
                </a:solidFill>
                <a:latin typeface="Calibri" panose="020F0502020204030204" pitchFamily="34" charset="0"/>
                <a:cs typeface="Calibri" panose="020F0502020204030204" pitchFamily="34" charset="0"/>
              </a:rPr>
              <a:t>y </a:t>
            </a:r>
            <a:r>
              <a:rPr lang="en-US" sz="2800" b="1" u="sng" dirty="0" smtClean="0">
                <a:solidFill>
                  <a:srgbClr val="C00000"/>
                </a:solidFill>
                <a:latin typeface="Calibri" panose="020F0502020204030204" pitchFamily="34" charset="0"/>
                <a:cs typeface="Calibri" panose="020F0502020204030204" pitchFamily="34" charset="0"/>
              </a:rPr>
              <a:t>defined</a:t>
            </a:r>
            <a:r>
              <a:rPr lang="en-US" sz="2800" b="1" dirty="0" smtClean="0">
                <a:solidFill>
                  <a:srgbClr val="C00000"/>
                </a:solidFill>
                <a:latin typeface="Calibri" panose="020F0502020204030204" pitchFamily="34" charset="0"/>
                <a:cs typeface="Calibri" panose="020F0502020204030204" pitchFamily="34" charset="0"/>
              </a:rPr>
              <a:t> </a:t>
            </a:r>
            <a:r>
              <a:rPr lang="en-US" sz="2800" dirty="0" smtClean="0">
                <a:solidFill>
                  <a:srgbClr val="C00000"/>
                </a:solidFill>
                <a:latin typeface="Calibri" panose="020F0502020204030204" pitchFamily="34" charset="0"/>
                <a:cs typeface="Calibri" panose="020F0502020204030204" pitchFamily="34" charset="0"/>
              </a:rPr>
              <a:t>his words </a:t>
            </a:r>
            <a:r>
              <a:rPr lang="en-US" sz="2800" u="sng" dirty="0" smtClean="0">
                <a:solidFill>
                  <a:srgbClr val="C00000"/>
                </a:solidFill>
                <a:latin typeface="Calibri" panose="020F0502020204030204" pitchFamily="34" charset="0"/>
                <a:cs typeface="Calibri" panose="020F0502020204030204" pitchFamily="34" charset="0"/>
              </a:rPr>
              <a:t>so we make</a:t>
            </a:r>
            <a:r>
              <a:rPr lang="en-US" sz="2800" dirty="0" smtClean="0">
                <a:solidFill>
                  <a:srgbClr val="C00000"/>
                </a:solidFill>
                <a:latin typeface="Calibri" panose="020F0502020204030204" pitchFamily="34" charset="0"/>
                <a:cs typeface="Calibri" panose="020F0502020204030204" pitchFamily="34" charset="0"/>
              </a:rPr>
              <a:t> </a:t>
            </a:r>
            <a:r>
              <a:rPr lang="en-US" sz="2800" b="1" u="sng" dirty="0" smtClean="0">
                <a:ln>
                  <a:solidFill>
                    <a:srgbClr val="00FF99"/>
                  </a:solidFill>
                </a:ln>
                <a:solidFill>
                  <a:srgbClr val="C00000"/>
                </a:solidFill>
                <a:latin typeface="Berlin Sans FB Demi" panose="020E0802020502020306" pitchFamily="34" charset="0"/>
                <a:cs typeface="Calibri" panose="020F0502020204030204" pitchFamily="34" charset="0"/>
              </a:rPr>
              <a:t>no mistake</a:t>
            </a:r>
            <a:r>
              <a:rPr lang="en-US" sz="2800" b="1" dirty="0" smtClean="0">
                <a:ln>
                  <a:solidFill>
                    <a:srgbClr val="00FF99"/>
                  </a:solidFill>
                </a:ln>
                <a:solidFill>
                  <a:srgbClr val="C00000"/>
                </a:solidFill>
                <a:latin typeface="Berlin Sans FB Demi" panose="020E0802020502020306" pitchFamily="34" charset="0"/>
                <a:cs typeface="Calibri" panose="020F0502020204030204" pitchFamily="34" charset="0"/>
              </a:rPr>
              <a:t>?</a:t>
            </a:r>
            <a:endParaRPr lang="en-US" sz="2800" b="1" dirty="0">
              <a:ln>
                <a:solidFill>
                  <a:srgbClr val="00FF99"/>
                </a:solidFill>
              </a:ln>
              <a:solidFill>
                <a:srgbClr val="C00000"/>
              </a:solidFill>
              <a:latin typeface="Berlin Sans FB Demi" panose="020E0802020502020306" pitchFamily="34" charset="0"/>
              <a:cs typeface="Calibri" panose="020F0502020204030204" pitchFamily="34" charset="0"/>
            </a:endParaRPr>
          </a:p>
          <a:p>
            <a:r>
              <a:rPr lang="en-US" sz="2800" dirty="0" smtClean="0">
                <a:solidFill>
                  <a:schemeClr val="bg1"/>
                </a:solidFill>
                <a:latin typeface="Calibri" panose="020F0502020204030204" pitchFamily="34" charset="0"/>
                <a:cs typeface="Calibri" panose="020F0502020204030204" pitchFamily="34" charset="0"/>
              </a:rPr>
              <a:t>Mark classified “</a:t>
            </a:r>
            <a:r>
              <a:rPr lang="en-US" sz="2800" b="1" dirty="0" smtClean="0">
                <a:ln>
                  <a:solidFill>
                    <a:schemeClr val="bg1"/>
                  </a:solidFill>
                </a:ln>
                <a:solidFill>
                  <a:schemeClr val="bg1"/>
                </a:solidFill>
                <a:effectLst>
                  <a:glow rad="127000">
                    <a:srgbClr val="FF9999"/>
                  </a:glow>
                </a:effectLst>
                <a:latin typeface="Calibri" panose="020F0502020204030204" pitchFamily="34" charset="0"/>
                <a:cs typeface="Calibri" panose="020F0502020204030204" pitchFamily="34" charset="0"/>
              </a:rPr>
              <a:t>even.</a:t>
            </a:r>
            <a:r>
              <a:rPr lang="en-US" sz="2800" dirty="0" smtClean="0">
                <a:solidFill>
                  <a:schemeClr val="bg1"/>
                </a:solidFill>
                <a:latin typeface="Calibri" panose="020F0502020204030204" pitchFamily="34" charset="0"/>
                <a:cs typeface="Calibri" panose="020F0502020204030204" pitchFamily="34" charset="0"/>
              </a:rPr>
              <a:t>”  </a:t>
            </a:r>
            <a:r>
              <a:rPr lang="en-US" sz="2800" b="1" dirty="0" smtClean="0">
                <a:ln>
                  <a:solidFill>
                    <a:schemeClr val="bg1"/>
                  </a:solidFill>
                </a:ln>
                <a:solidFill>
                  <a:srgbClr val="C00000"/>
                </a:solidFill>
                <a:effectLst>
                  <a:glow rad="228600">
                    <a:schemeClr val="accent3">
                      <a:satMod val="175000"/>
                      <a:alpha val="40000"/>
                    </a:schemeClr>
                  </a:glow>
                </a:effectLst>
                <a:latin typeface="Calibri" panose="020F0502020204030204" pitchFamily="34" charset="0"/>
                <a:cs typeface="Calibri" panose="020F0502020204030204" pitchFamily="34" charset="0"/>
              </a:rPr>
              <a:t>When</a:t>
            </a:r>
            <a:r>
              <a:rPr lang="en-US" sz="2800" dirty="0" smtClean="0">
                <a:solidFill>
                  <a:srgbClr val="C00000"/>
                </a:solidFill>
                <a:latin typeface="Calibri" panose="020F0502020204030204" pitchFamily="34" charset="0"/>
                <a:cs typeface="Calibri" panose="020F0502020204030204" pitchFamily="34" charset="0"/>
              </a:rPr>
              <a:t> is this according to his understanding?</a:t>
            </a:r>
          </a:p>
          <a:p>
            <a:endParaRPr lang="en-US" sz="4000" dirty="0">
              <a:solidFill>
                <a:srgbClr val="C00000"/>
              </a:solidFill>
              <a:latin typeface="Calibri" panose="020F0502020204030204" pitchFamily="34" charset="0"/>
              <a:cs typeface="Calibri" panose="020F0502020204030204" pitchFamily="34" charset="0"/>
            </a:endParaRPr>
          </a:p>
          <a:p>
            <a:endParaRPr lang="en-US" sz="2800" dirty="0" smtClean="0">
              <a:solidFill>
                <a:srgbClr val="C00000"/>
              </a:solidFill>
              <a:latin typeface="Calibri" panose="020F0502020204030204" pitchFamily="34" charset="0"/>
              <a:cs typeface="Calibri" panose="020F0502020204030204" pitchFamily="34" charset="0"/>
            </a:endParaRPr>
          </a:p>
          <a:p>
            <a:pPr algn="ctr"/>
            <a:r>
              <a:rPr lang="en-US" sz="2800" dirty="0" smtClean="0">
                <a:solidFill>
                  <a:srgbClr val="008080"/>
                </a:solidFill>
                <a:latin typeface="Georgia" panose="02040502050405020303" pitchFamily="18" charset="0"/>
              </a:rPr>
              <a:t>Mark </a:t>
            </a:r>
            <a:r>
              <a:rPr lang="en-US" sz="2800" dirty="0">
                <a:solidFill>
                  <a:srgbClr val="008080"/>
                </a:solidFill>
                <a:latin typeface="Georgia" panose="02040502050405020303" pitchFamily="18" charset="0"/>
              </a:rPr>
              <a:t>1:32</a:t>
            </a:r>
            <a:r>
              <a:rPr lang="en-US" sz="2800" dirty="0">
                <a:solidFill>
                  <a:prstClr val="black"/>
                </a:solidFill>
                <a:latin typeface="Georgia" panose="02040502050405020303" pitchFamily="18" charset="0"/>
              </a:rPr>
              <a:t>  </a:t>
            </a:r>
            <a:r>
              <a:rPr lang="en-US" sz="2800" b="1" dirty="0">
                <a:solidFill>
                  <a:prstClr val="black"/>
                </a:solidFill>
                <a:effectLst>
                  <a:glow rad="127000">
                    <a:srgbClr val="FFFF00"/>
                  </a:glow>
                </a:effectLst>
                <a:latin typeface="Georgia" panose="02040502050405020303" pitchFamily="18" charset="0"/>
              </a:rPr>
              <a:t>And at </a:t>
            </a:r>
            <a:r>
              <a:rPr lang="en-US" sz="2800" b="1" dirty="0" smtClean="0">
                <a:solidFill>
                  <a:prstClr val="black"/>
                </a:solidFill>
                <a:effectLst>
                  <a:glow rad="127000">
                    <a:srgbClr val="FFFF00"/>
                  </a:glow>
                </a:effectLst>
                <a:latin typeface="Georgia" panose="02040502050405020303" pitchFamily="18" charset="0"/>
              </a:rPr>
              <a:t>even</a:t>
            </a:r>
            <a:r>
              <a:rPr lang="en-US" sz="2400" dirty="0" smtClean="0">
                <a:solidFill>
                  <a:prstClr val="black"/>
                </a:solidFill>
                <a:effectLst>
                  <a:glow rad="127000">
                    <a:srgbClr val="FFFF00"/>
                  </a:glow>
                </a:effectLst>
                <a:latin typeface="Georgia" panose="02040502050405020303" pitchFamily="18" charset="0"/>
              </a:rPr>
              <a:t> </a:t>
            </a:r>
            <a:r>
              <a:rPr lang="en-US" sz="1800" dirty="0" smtClean="0">
                <a:solidFill>
                  <a:prstClr val="black"/>
                </a:solidFill>
                <a:effectLst>
                  <a:glow rad="127000">
                    <a:srgbClr val="FFFF00"/>
                  </a:glow>
                </a:effectLst>
                <a:latin typeface="Georgia" panose="02040502050405020303" pitchFamily="18" charset="0"/>
              </a:rPr>
              <a:t>[G3798]</a:t>
            </a:r>
            <a:r>
              <a:rPr lang="en-US" sz="2400" dirty="0" smtClean="0">
                <a:solidFill>
                  <a:prstClr val="black"/>
                </a:solidFill>
                <a:effectLst>
                  <a:glow rad="127000">
                    <a:srgbClr val="FFFF00"/>
                  </a:glow>
                </a:effectLst>
                <a:latin typeface="Georgia" panose="02040502050405020303" pitchFamily="18" charset="0"/>
              </a:rPr>
              <a:t>,</a:t>
            </a:r>
            <a:r>
              <a:rPr lang="en-US" sz="2800" b="1" dirty="0" smtClean="0">
                <a:solidFill>
                  <a:prstClr val="black"/>
                </a:solidFill>
                <a:effectLst>
                  <a:glow rad="127000">
                    <a:srgbClr val="FFFF00"/>
                  </a:glow>
                </a:effectLst>
                <a:latin typeface="Georgia" panose="02040502050405020303" pitchFamily="18" charset="0"/>
              </a:rPr>
              <a:t> </a:t>
            </a:r>
            <a:r>
              <a:rPr lang="en-US" sz="2800" b="1" u="sng" dirty="0">
                <a:solidFill>
                  <a:prstClr val="black"/>
                </a:solidFill>
                <a:effectLst>
                  <a:glow rad="127000">
                    <a:srgbClr val="FFFF00"/>
                  </a:glow>
                </a:effectLst>
                <a:latin typeface="Georgia" panose="02040502050405020303" pitchFamily="18" charset="0"/>
              </a:rPr>
              <a:t>when the sun did set</a:t>
            </a:r>
            <a:r>
              <a:rPr lang="en-US" sz="2800" b="1" dirty="0">
                <a:solidFill>
                  <a:prstClr val="black"/>
                </a:solidFill>
                <a:effectLst>
                  <a:glow rad="127000">
                    <a:srgbClr val="FFFF00"/>
                  </a:glow>
                </a:effectLst>
                <a:latin typeface="Georgia" panose="02040502050405020303" pitchFamily="18" charset="0"/>
              </a:rPr>
              <a:t>, </a:t>
            </a:r>
            <a:r>
              <a:rPr lang="en-US" sz="2400" dirty="0">
                <a:solidFill>
                  <a:prstClr val="black"/>
                </a:solidFill>
                <a:latin typeface="Georgia" panose="02040502050405020303" pitchFamily="18" charset="0"/>
              </a:rPr>
              <a:t>they brought unto </a:t>
            </a:r>
            <a:r>
              <a:rPr lang="en-US" sz="2400" dirty="0" smtClean="0">
                <a:solidFill>
                  <a:prstClr val="black"/>
                </a:solidFill>
                <a:latin typeface="Georgia" panose="02040502050405020303" pitchFamily="18" charset="0"/>
              </a:rPr>
              <a:t/>
            </a:r>
            <a:br>
              <a:rPr lang="en-US" sz="2400" dirty="0" smtClean="0">
                <a:solidFill>
                  <a:prstClr val="black"/>
                </a:solidFill>
                <a:latin typeface="Georgia" panose="02040502050405020303" pitchFamily="18" charset="0"/>
              </a:rPr>
            </a:br>
            <a:r>
              <a:rPr lang="en-US" sz="2400" dirty="0" smtClean="0">
                <a:solidFill>
                  <a:prstClr val="black"/>
                </a:solidFill>
                <a:latin typeface="Georgia" panose="02040502050405020303" pitchFamily="18" charset="0"/>
              </a:rPr>
              <a:t>	him all </a:t>
            </a:r>
            <a:r>
              <a:rPr lang="en-US" sz="2400" dirty="0">
                <a:solidFill>
                  <a:prstClr val="black"/>
                </a:solidFill>
                <a:latin typeface="Georgia" panose="02040502050405020303" pitchFamily="18" charset="0"/>
              </a:rPr>
              <a:t>that were diseased, and them that were possessed with </a:t>
            </a:r>
            <a:r>
              <a:rPr lang="en-US" sz="2400" dirty="0" smtClean="0">
                <a:solidFill>
                  <a:prstClr val="black"/>
                </a:solidFill>
                <a:latin typeface="Georgia" panose="02040502050405020303" pitchFamily="18" charset="0"/>
              </a:rPr>
              <a:t>devils.</a:t>
            </a:r>
            <a:br>
              <a:rPr lang="en-US" sz="2400" dirty="0" smtClean="0">
                <a:solidFill>
                  <a:prstClr val="black"/>
                </a:solidFill>
                <a:latin typeface="Georgia" panose="02040502050405020303" pitchFamily="18" charset="0"/>
              </a:rPr>
            </a:br>
            <a:r>
              <a:rPr lang="en-US" sz="2400" b="1" dirty="0" smtClean="0">
                <a:solidFill>
                  <a:srgbClr val="0070C0"/>
                </a:solidFill>
                <a:effectLst>
                  <a:glow rad="660400">
                    <a:schemeClr val="accent3">
                      <a:satMod val="175000"/>
                      <a:alpha val="40000"/>
                    </a:schemeClr>
                  </a:glow>
                </a:effectLst>
                <a:latin typeface="Comic Sans MS" pitchFamily="66" charset="0"/>
              </a:rPr>
              <a:t>Remember the Rule of 1</a:t>
            </a:r>
            <a:r>
              <a:rPr lang="en-US" sz="2400" b="1" baseline="30000" dirty="0" smtClean="0">
                <a:solidFill>
                  <a:srgbClr val="0070C0"/>
                </a:solidFill>
                <a:effectLst>
                  <a:glow rad="660400">
                    <a:schemeClr val="accent3">
                      <a:satMod val="175000"/>
                      <a:alpha val="40000"/>
                    </a:schemeClr>
                  </a:glow>
                </a:effectLst>
                <a:latin typeface="Comic Sans MS" pitchFamily="66" charset="0"/>
              </a:rPr>
              <a:t>st</a:t>
            </a:r>
            <a:r>
              <a:rPr lang="en-US" sz="2400" b="1" dirty="0" smtClean="0">
                <a:solidFill>
                  <a:srgbClr val="0070C0"/>
                </a:solidFill>
                <a:effectLst>
                  <a:glow rad="660400">
                    <a:schemeClr val="accent3">
                      <a:satMod val="175000"/>
                      <a:alpha val="40000"/>
                    </a:schemeClr>
                  </a:glow>
                </a:effectLst>
                <a:latin typeface="Comic Sans MS" pitchFamily="66" charset="0"/>
              </a:rPr>
              <a:t> Mention?</a:t>
            </a:r>
            <a:r>
              <a:rPr lang="en-US" sz="2800" b="1" dirty="0" smtClean="0">
                <a:solidFill>
                  <a:srgbClr val="0070C0"/>
                </a:solidFill>
                <a:effectLst>
                  <a:glow rad="1587500">
                    <a:schemeClr val="accent3">
                      <a:satMod val="175000"/>
                      <a:alpha val="40000"/>
                    </a:schemeClr>
                  </a:glow>
                </a:effectLst>
                <a:latin typeface="Georgia" panose="02040502050405020303" pitchFamily="18" charset="0"/>
              </a:rPr>
              <a:t/>
            </a:r>
            <a:br>
              <a:rPr lang="en-US" sz="2800" b="1" dirty="0" smtClean="0">
                <a:solidFill>
                  <a:srgbClr val="0070C0"/>
                </a:solidFill>
                <a:effectLst>
                  <a:glow rad="1587500">
                    <a:schemeClr val="accent3">
                      <a:satMod val="175000"/>
                      <a:alpha val="40000"/>
                    </a:schemeClr>
                  </a:glow>
                </a:effectLst>
                <a:latin typeface="Georgia" panose="02040502050405020303" pitchFamily="18" charset="0"/>
              </a:rPr>
            </a:br>
            <a:r>
              <a:rPr lang="en-US" sz="2800" dirty="0" smtClean="0">
                <a:solidFill>
                  <a:prstClr val="black"/>
                </a:solidFill>
                <a:latin typeface="Calibri" panose="020F0502020204030204" pitchFamily="34" charset="0"/>
                <a:cs typeface="Calibri" panose="020F0502020204030204" pitchFamily="34" charset="0"/>
              </a:rPr>
              <a:t>Mark is </a:t>
            </a:r>
            <a:r>
              <a:rPr lang="en-US" sz="2800" u="sng" dirty="0" smtClean="0">
                <a:solidFill>
                  <a:prstClr val="black"/>
                </a:solidFill>
                <a:latin typeface="Calibri" panose="020F0502020204030204" pitchFamily="34" charset="0"/>
                <a:cs typeface="Calibri" panose="020F0502020204030204" pitchFamily="34" charset="0"/>
              </a:rPr>
              <a:t>ver</a:t>
            </a:r>
            <a:r>
              <a:rPr lang="en-US" sz="2800" dirty="0" smtClean="0">
                <a:solidFill>
                  <a:prstClr val="black"/>
                </a:solidFill>
                <a:latin typeface="Calibri" panose="020F0502020204030204" pitchFamily="34" charset="0"/>
                <a:cs typeface="Calibri" panose="020F0502020204030204" pitchFamily="34" charset="0"/>
              </a:rPr>
              <a:t>y </a:t>
            </a:r>
            <a:r>
              <a:rPr lang="en-US" sz="2800" u="sng" dirty="0" smtClean="0">
                <a:solidFill>
                  <a:prstClr val="black"/>
                </a:solidFill>
                <a:latin typeface="Calibri" panose="020F0502020204030204" pitchFamily="34" charset="0"/>
                <a:cs typeface="Calibri" panose="020F0502020204030204" pitchFamily="34" charset="0"/>
              </a:rPr>
              <a:t>certain</a:t>
            </a:r>
            <a:r>
              <a:rPr lang="en-US" sz="2800" dirty="0" smtClean="0">
                <a:solidFill>
                  <a:prstClr val="black"/>
                </a:solidFill>
                <a:latin typeface="Calibri" panose="020F0502020204030204" pitchFamily="34" charset="0"/>
                <a:cs typeface="Calibri" panose="020F0502020204030204" pitchFamily="34" charset="0"/>
              </a:rPr>
              <a:t> that the </a:t>
            </a:r>
            <a:r>
              <a:rPr lang="en-US" sz="2800" b="1" dirty="0" smtClean="0">
                <a:solidFill>
                  <a:srgbClr val="C00000"/>
                </a:solidFill>
                <a:latin typeface="Calibri" panose="020F0502020204030204" pitchFamily="34" charset="0"/>
                <a:cs typeface="Calibri" panose="020F0502020204030204" pitchFamily="34" charset="0"/>
              </a:rPr>
              <a:t>evening</a:t>
            </a:r>
            <a:r>
              <a:rPr lang="en-US" sz="2800" dirty="0" smtClean="0">
                <a:solidFill>
                  <a:prstClr val="black"/>
                </a:solidFill>
                <a:latin typeface="Calibri" panose="020F0502020204030204" pitchFamily="34" charset="0"/>
                <a:cs typeface="Calibri" panose="020F0502020204030204" pitchFamily="34" charset="0"/>
              </a:rPr>
              <a:t> twilight arrives only </a:t>
            </a:r>
            <a:r>
              <a:rPr lang="en-US" sz="2800" b="1" u="sng" dirty="0" smtClean="0">
                <a:solidFill>
                  <a:srgbClr val="C00000"/>
                </a:solidFill>
                <a:latin typeface="Calibri" panose="020F0502020204030204" pitchFamily="34" charset="0"/>
                <a:cs typeface="Calibri" panose="020F0502020204030204" pitchFamily="34" charset="0"/>
              </a:rPr>
              <a:t>after the sun has set </a:t>
            </a:r>
            <a:r>
              <a:rPr lang="en-US" sz="2800" dirty="0" smtClean="0">
                <a:solidFill>
                  <a:prstClr val="black"/>
                </a:solidFill>
                <a:latin typeface="Calibri" panose="020F0502020204030204" pitchFamily="34" charset="0"/>
                <a:cs typeface="Calibri" panose="020F0502020204030204" pitchFamily="34" charset="0"/>
              </a:rPr>
              <a:t>and the direct sunlight rays have been withdrawn! </a:t>
            </a:r>
            <a:endParaRPr lang="en-US" sz="2800" dirty="0" smtClean="0">
              <a:ln>
                <a:solidFill>
                  <a:srgbClr val="0000CC"/>
                </a:solidFill>
              </a:ln>
              <a:solidFill>
                <a:srgbClr val="FF00FF"/>
              </a:solidFill>
              <a:latin typeface="Calibri" panose="020F0502020204030204" pitchFamily="34" charset="0"/>
              <a:cs typeface="Calibri" panose="020F0502020204030204" pitchFamily="34" charset="0"/>
            </a:endParaRPr>
          </a:p>
        </p:txBody>
      </p:sp>
      <p:sp>
        <p:nvSpPr>
          <p:cNvPr id="2" name="Notched Right Arrow 1"/>
          <p:cNvSpPr/>
          <p:nvPr/>
        </p:nvSpPr>
        <p:spPr>
          <a:xfrm rot="9136122">
            <a:off x="8187423" y="3062665"/>
            <a:ext cx="2724742" cy="1055527"/>
          </a:xfrm>
          <a:prstGeom prst="notchedRightArrow">
            <a:avLst>
              <a:gd name="adj1" fmla="val 23671"/>
              <a:gd name="adj2" fmla="val 99961"/>
            </a:avLst>
          </a:prstGeom>
          <a:solidFill>
            <a:schemeClr val="bg2">
              <a:lumMod val="50000"/>
            </a:schemeClr>
          </a:solidFill>
          <a:ln w="57150">
            <a:solidFill>
              <a:srgbClr val="33CC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4-Point Star 3"/>
          <p:cNvSpPr/>
          <p:nvPr/>
        </p:nvSpPr>
        <p:spPr>
          <a:xfrm>
            <a:off x="7908324" y="1485543"/>
            <a:ext cx="808956" cy="625248"/>
          </a:xfrm>
          <a:prstGeom prst="star4">
            <a:avLst/>
          </a:prstGeom>
          <a:solidFill>
            <a:schemeClr val="accent1">
              <a:lumMod val="60000"/>
              <a:lumOff val="4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12" descr="C:\Users\Rae\Desktop\Art on Desktop\white man clip art\yellow-blue smiley faces\Smiley Face  jpe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06915" y="1480151"/>
            <a:ext cx="1297825" cy="1756338"/>
          </a:xfrm>
          <a:prstGeom prst="rect">
            <a:avLst/>
          </a:prstGeom>
          <a:noFill/>
          <a:extLst>
            <a:ext uri="{909E8E84-426E-40DD-AFC4-6F175D3DCCD1}">
              <a14:hiddenFill xmlns:a14="http://schemas.microsoft.com/office/drawing/2010/main">
                <a:solidFill>
                  <a:srgbClr val="FFFFFF"/>
                </a:solidFill>
              </a14:hiddenFill>
            </a:ext>
          </a:extLst>
        </p:spPr>
      </p:pic>
      <p:sp>
        <p:nvSpPr>
          <p:cNvPr id="6" name="Curved Down Arrow 5"/>
          <p:cNvSpPr/>
          <p:nvPr/>
        </p:nvSpPr>
        <p:spPr>
          <a:xfrm>
            <a:off x="3492137" y="3236489"/>
            <a:ext cx="4940663" cy="1041376"/>
          </a:xfrm>
          <a:prstGeom prst="curvedDownArrow">
            <a:avLst>
              <a:gd name="adj1" fmla="val 25000"/>
              <a:gd name="adj2" fmla="val 146159"/>
              <a:gd name="adj3" fmla="val 38207"/>
            </a:avLst>
          </a:prstGeom>
          <a:gradFill>
            <a:gsLst>
              <a:gs pos="15000">
                <a:srgbClr val="00FF99">
                  <a:lumMod val="99000"/>
                  <a:lumOff val="1000"/>
                </a:srgbClr>
              </a:gs>
              <a:gs pos="74000">
                <a:srgbClr val="CC99FF"/>
              </a:gs>
              <a:gs pos="100000">
                <a:srgbClr val="FF00FF">
                  <a:alpha val="44000"/>
                </a:srgbClr>
              </a:gs>
            </a:gsLst>
            <a:lin ang="5400000" scaled="1"/>
          </a:gradFill>
          <a:ln w="28575">
            <a:solidFill>
              <a:srgbClr val="9933FF"/>
            </a:solidFill>
          </a:ln>
          <a:effectLst>
            <a:glow rad="63500">
              <a:srgbClr val="CCECFF"/>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ight Bracket 7"/>
          <p:cNvSpPr/>
          <p:nvPr/>
        </p:nvSpPr>
        <p:spPr>
          <a:xfrm rot="16200000">
            <a:off x="7883605" y="3365379"/>
            <a:ext cx="150716" cy="2010526"/>
          </a:xfrm>
          <a:prstGeom prst="rightBracket">
            <a:avLst>
              <a:gd name="adj" fmla="val 129616"/>
            </a:avLst>
          </a:prstGeom>
          <a:noFill/>
          <a:ln w="38100">
            <a:solidFill>
              <a:srgbClr val="0000CC"/>
            </a:solidFill>
          </a:ln>
          <a:effectLst>
            <a:glow rad="228600">
              <a:schemeClr val="accent4">
                <a:satMod val="175000"/>
                <a:alpha val="40000"/>
              </a:scheme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Slide Number Placeholder 8"/>
          <p:cNvSpPr>
            <a:spLocks noGrp="1"/>
          </p:cNvSpPr>
          <p:nvPr>
            <p:ph type="sldNum" sz="quarter" idx="12"/>
          </p:nvPr>
        </p:nvSpPr>
        <p:spPr>
          <a:xfrm>
            <a:off x="11395852" y="6226628"/>
            <a:ext cx="643748" cy="365125"/>
          </a:xfrm>
        </p:spPr>
        <p:txBody>
          <a:bodyPr/>
          <a:lstStyle/>
          <a:p>
            <a:fld id="{6D22F896-40B5-4ADD-8801-0D06FADFA095}" type="slidenum">
              <a:rPr lang="en-US" sz="1200" b="1" smtClean="0">
                <a:solidFill>
                  <a:schemeClr val="bg1"/>
                </a:solidFill>
              </a:rPr>
              <a:t>30</a:t>
            </a:fld>
            <a:endParaRPr lang="en-US" sz="1200" b="1" dirty="0">
              <a:solidFill>
                <a:schemeClr val="bg1"/>
              </a:solidFill>
            </a:endParaRPr>
          </a:p>
        </p:txBody>
      </p:sp>
      <p:sp>
        <p:nvSpPr>
          <p:cNvPr id="7" name="Rounded Rectangle 6"/>
          <p:cNvSpPr/>
          <p:nvPr/>
        </p:nvSpPr>
        <p:spPr>
          <a:xfrm>
            <a:off x="1948867" y="6209108"/>
            <a:ext cx="8275782" cy="525154"/>
          </a:xfrm>
          <a:prstGeom prst="roundRect">
            <a:avLst>
              <a:gd name="adj" fmla="val 50000"/>
            </a:avLst>
          </a:prstGeom>
          <a:solidFill>
            <a:srgbClr val="00FF99"/>
          </a:solidFill>
          <a:ln w="57150">
            <a:solidFill>
              <a:srgbClr val="4027F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r>
              <a:rPr lang="en-US" sz="3200" b="1" dirty="0">
                <a:ln>
                  <a:solidFill>
                    <a:srgbClr val="0000CC"/>
                  </a:solidFill>
                </a:ln>
                <a:solidFill>
                  <a:srgbClr val="FF00FF"/>
                </a:solidFill>
                <a:latin typeface="Calibri" panose="020F0502020204030204" pitchFamily="34" charset="0"/>
                <a:cs typeface="Calibri" panose="020F0502020204030204" pitchFamily="34" charset="0"/>
              </a:rPr>
              <a:t>What about the </a:t>
            </a:r>
            <a:r>
              <a:rPr lang="en-US" sz="3200" b="1" dirty="0" smtClean="0">
                <a:ln>
                  <a:solidFill>
                    <a:srgbClr val="0000CC"/>
                  </a:solidFill>
                </a:ln>
                <a:solidFill>
                  <a:srgbClr val="FF00FF"/>
                </a:solidFill>
                <a:effectLst>
                  <a:glow rad="127000">
                    <a:srgbClr val="FFFF00"/>
                  </a:glow>
                </a:effectLst>
                <a:latin typeface="Calibri" panose="020F0502020204030204" pitchFamily="34" charset="0"/>
                <a:cs typeface="Calibri" panose="020F0502020204030204" pitchFamily="34" charset="0"/>
              </a:rPr>
              <a:t>EVENING</a:t>
            </a:r>
            <a:r>
              <a:rPr lang="en-US" sz="3200" b="1" dirty="0" smtClean="0">
                <a:ln>
                  <a:solidFill>
                    <a:srgbClr val="0000CC"/>
                  </a:solidFill>
                </a:ln>
                <a:solidFill>
                  <a:srgbClr val="FF00FF"/>
                </a:solidFill>
                <a:latin typeface="Calibri" panose="020F0502020204030204" pitchFamily="34" charset="0"/>
                <a:cs typeface="Calibri" panose="020F0502020204030204" pitchFamily="34" charset="0"/>
              </a:rPr>
              <a:t> of the crucifixion</a:t>
            </a:r>
            <a:r>
              <a:rPr lang="en-US" sz="3200" b="1" dirty="0">
                <a:ln>
                  <a:solidFill>
                    <a:srgbClr val="0000CC"/>
                  </a:solidFill>
                </a:ln>
                <a:solidFill>
                  <a:srgbClr val="FF00FF"/>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9492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225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30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1" presetID="22" presetClass="entr" presetSubtype="8" fill="hold" grpId="0" nodeType="withEffect">
                                  <p:stCondLst>
                                    <p:cond delay="75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1500"/>
                                        <p:tgtEl>
                                          <p:spTgt spid="6"/>
                                        </p:tgtEl>
                                      </p:cBhvr>
                                    </p:animEffect>
                                  </p:childTnLst>
                                </p:cTn>
                              </p:par>
                              <p:par>
                                <p:cTn id="44" presetID="42" presetClass="entr" presetSubtype="0" fill="hold" grpId="0" nodeType="withEffect">
                                  <p:stCondLst>
                                    <p:cond delay="150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anim calcmode="lin" valueType="num">
                                      <p:cBhvr>
                                        <p:cTn id="47" dur="1000" fill="hold"/>
                                        <p:tgtEl>
                                          <p:spTgt spid="8"/>
                                        </p:tgtEl>
                                        <p:attrNameLst>
                                          <p:attrName>ppt_x</p:attrName>
                                        </p:attrNameLst>
                                      </p:cBhvr>
                                      <p:tavLst>
                                        <p:tav tm="0">
                                          <p:val>
                                            <p:strVal val="#ppt_x"/>
                                          </p:val>
                                        </p:tav>
                                        <p:tav tm="100000">
                                          <p:val>
                                            <p:strVal val="#ppt_x"/>
                                          </p:val>
                                        </p:tav>
                                      </p:tavLst>
                                    </p:anim>
                                    <p:anim calcmode="lin" valueType="num">
                                      <p:cBhvr>
                                        <p:cTn id="48" dur="1000" fill="hold"/>
                                        <p:tgtEl>
                                          <p:spTgt spid="8"/>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200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checkerboard(across)">
                                      <p:cBhvr>
                                        <p:cTn id="58"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28788" y="296213"/>
            <a:ext cx="11912957" cy="6310649"/>
          </a:xfrm>
          <a:solidFill>
            <a:schemeClr val="tx1"/>
          </a:solidFill>
          <a:scene3d>
            <a:camera prst="orthographicFront"/>
            <a:lightRig rig="threePt" dir="t"/>
          </a:scene3d>
          <a:sp3d>
            <a:bevelT w="152400" h="50800" prst="softRound"/>
          </a:sp3d>
        </p:spPr>
        <p:txBody>
          <a:bodyPr>
            <a:noAutofit/>
          </a:bodyPr>
          <a:lstStyle/>
          <a:p>
            <a:endParaRPr lang="en-US" sz="900" dirty="0" smtClean="0">
              <a:solidFill>
                <a:schemeClr val="bg1">
                  <a:lumMod val="95000"/>
                  <a:lumOff val="5000"/>
                </a:schemeClr>
              </a:solidFill>
              <a:latin typeface="Calibri" panose="020F0502020204030204" pitchFamily="34" charset="0"/>
            </a:endParaRPr>
          </a:p>
          <a:p>
            <a:r>
              <a:rPr lang="en-US" sz="2800" b="1" dirty="0" smtClean="0">
                <a:ln w="19050">
                  <a:solidFill>
                    <a:srgbClr val="0000CC"/>
                  </a:solidFill>
                </a:ln>
                <a:solidFill>
                  <a:srgbClr val="FF0000"/>
                </a:solidFill>
                <a:latin typeface="Calibri" panose="020F0502020204030204" pitchFamily="34" charset="0"/>
                <a:cs typeface="Calibri" panose="020F0502020204030204" pitchFamily="34" charset="0"/>
              </a:rPr>
              <a:t>What is Mark’s declaration concerning the timing of the </a:t>
            </a:r>
            <a:r>
              <a:rPr lang="en-US" sz="2800" b="1" dirty="0" smtClean="0">
                <a:ln w="19050">
                  <a:solidFill>
                    <a:srgbClr val="0000CC"/>
                  </a:solidFill>
                </a:ln>
                <a:solidFill>
                  <a:srgbClr val="FF0000"/>
                </a:solidFill>
                <a:effectLst>
                  <a:glow rad="127000">
                    <a:srgbClr val="00FF99"/>
                  </a:glow>
                </a:effectLst>
                <a:latin typeface="Calibri" panose="020F0502020204030204" pitchFamily="34" charset="0"/>
                <a:cs typeface="Calibri" panose="020F0502020204030204" pitchFamily="34" charset="0"/>
              </a:rPr>
              <a:t>Burial </a:t>
            </a:r>
            <a:r>
              <a:rPr lang="en-US" sz="2800" b="1" dirty="0" smtClean="0">
                <a:ln w="19050">
                  <a:solidFill>
                    <a:srgbClr val="0000CC"/>
                  </a:solidFill>
                </a:ln>
                <a:solidFill>
                  <a:srgbClr val="FF0000"/>
                </a:solidFill>
                <a:latin typeface="Calibri" panose="020F0502020204030204" pitchFamily="34" charset="0"/>
                <a:cs typeface="Calibri" panose="020F0502020204030204" pitchFamily="34" charset="0"/>
              </a:rPr>
              <a:t>event?</a:t>
            </a:r>
          </a:p>
          <a:p>
            <a:endParaRPr lang="en-US" sz="2800" dirty="0" smtClean="0">
              <a:solidFill>
                <a:srgbClr val="008080"/>
              </a:solidFill>
              <a:latin typeface="Georgia" panose="02040502050405020303" pitchFamily="18" charset="0"/>
            </a:endParaRPr>
          </a:p>
          <a:p>
            <a:endParaRPr lang="en-US" sz="2800" dirty="0">
              <a:solidFill>
                <a:srgbClr val="008080"/>
              </a:solidFill>
              <a:latin typeface="Georgia" panose="02040502050405020303" pitchFamily="18" charset="0"/>
            </a:endParaRPr>
          </a:p>
          <a:p>
            <a:r>
              <a:rPr lang="en-US" sz="2800" dirty="0" smtClean="0">
                <a:solidFill>
                  <a:srgbClr val="008080"/>
                </a:solidFill>
                <a:latin typeface="Georgia" panose="02040502050405020303" pitchFamily="18" charset="0"/>
              </a:rPr>
              <a:t>Mar </a:t>
            </a:r>
            <a:r>
              <a:rPr lang="en-US" sz="2800" dirty="0">
                <a:solidFill>
                  <a:srgbClr val="008080"/>
                </a:solidFill>
                <a:latin typeface="Georgia" panose="02040502050405020303" pitchFamily="18" charset="0"/>
              </a:rPr>
              <a:t>15:42</a:t>
            </a:r>
            <a:r>
              <a:rPr lang="en-US" sz="2800" dirty="0">
                <a:solidFill>
                  <a:prstClr val="black"/>
                </a:solidFill>
                <a:latin typeface="Georgia" panose="02040502050405020303" pitchFamily="18" charset="0"/>
              </a:rPr>
              <a:t>  And now when the </a:t>
            </a:r>
            <a:r>
              <a:rPr lang="en-US" sz="2800" b="1" dirty="0" smtClean="0">
                <a:ln>
                  <a:solidFill>
                    <a:sysClr val="windowText" lastClr="000000"/>
                  </a:solidFill>
                </a:ln>
                <a:solidFill>
                  <a:srgbClr val="FF0000"/>
                </a:solidFill>
                <a:effectLst>
                  <a:glow rad="228600">
                    <a:schemeClr val="accent5">
                      <a:satMod val="175000"/>
                      <a:alpha val="40000"/>
                    </a:schemeClr>
                  </a:glow>
                </a:effectLst>
                <a:latin typeface="Georgia" panose="02040502050405020303" pitchFamily="18" charset="0"/>
              </a:rPr>
              <a:t>even </a:t>
            </a:r>
            <a:r>
              <a:rPr lang="en-US" b="1" dirty="0" smtClean="0">
                <a:ln>
                  <a:solidFill>
                    <a:sysClr val="windowText" lastClr="000000"/>
                  </a:solidFill>
                </a:ln>
                <a:solidFill>
                  <a:srgbClr val="FF0000"/>
                </a:solidFill>
                <a:effectLst>
                  <a:glow rad="228600">
                    <a:schemeClr val="accent5">
                      <a:satMod val="175000"/>
                      <a:alpha val="40000"/>
                    </a:schemeClr>
                  </a:glow>
                </a:effectLst>
                <a:latin typeface="Georgia" panose="02040502050405020303" pitchFamily="18" charset="0"/>
              </a:rPr>
              <a:t>[G3798]</a:t>
            </a:r>
            <a:r>
              <a:rPr lang="en-US" sz="2000" dirty="0" smtClean="0">
                <a:solidFill>
                  <a:prstClr val="black"/>
                </a:solidFill>
                <a:effectLst>
                  <a:glow rad="228600">
                    <a:schemeClr val="accent5">
                      <a:satMod val="175000"/>
                      <a:alpha val="40000"/>
                    </a:schemeClr>
                  </a:glow>
                </a:effectLst>
                <a:latin typeface="Georgia" panose="02040502050405020303" pitchFamily="18" charset="0"/>
              </a:rPr>
              <a:t> </a:t>
            </a:r>
            <a:r>
              <a:rPr lang="en-US" sz="2800" dirty="0">
                <a:solidFill>
                  <a:prstClr val="black"/>
                </a:solidFill>
                <a:effectLst>
                  <a:glow rad="228600">
                    <a:schemeClr val="accent5">
                      <a:satMod val="175000"/>
                      <a:alpha val="40000"/>
                    </a:schemeClr>
                  </a:glow>
                </a:effectLst>
                <a:latin typeface="Georgia" panose="02040502050405020303" pitchFamily="18" charset="0"/>
              </a:rPr>
              <a:t>was come, </a:t>
            </a:r>
            <a:r>
              <a:rPr lang="en-US" sz="2800" dirty="0" smtClean="0">
                <a:solidFill>
                  <a:prstClr val="black"/>
                </a:solidFill>
                <a:effectLst>
                  <a:glow rad="228600">
                    <a:schemeClr val="accent5">
                      <a:satMod val="175000"/>
                      <a:alpha val="40000"/>
                    </a:schemeClr>
                  </a:glow>
                </a:effectLst>
                <a:latin typeface="Georgia" panose="02040502050405020303" pitchFamily="18" charset="0"/>
              </a:rPr>
              <a:t/>
            </a:r>
            <a:br>
              <a:rPr lang="en-US" sz="2800" dirty="0" smtClean="0">
                <a:solidFill>
                  <a:prstClr val="black"/>
                </a:solidFill>
                <a:effectLst>
                  <a:glow rad="228600">
                    <a:schemeClr val="accent5">
                      <a:satMod val="175000"/>
                      <a:alpha val="40000"/>
                    </a:schemeClr>
                  </a:glow>
                </a:effectLst>
                <a:latin typeface="Georgia" panose="02040502050405020303" pitchFamily="18" charset="0"/>
              </a:rPr>
            </a:br>
            <a:r>
              <a:rPr lang="en-US" sz="2800" dirty="0" smtClean="0">
                <a:solidFill>
                  <a:prstClr val="black"/>
                </a:solidFill>
                <a:effectLst>
                  <a:glow rad="228600">
                    <a:schemeClr val="accent5">
                      <a:satMod val="175000"/>
                      <a:alpha val="40000"/>
                    </a:schemeClr>
                  </a:glow>
                </a:effectLst>
                <a:latin typeface="Georgia" panose="02040502050405020303" pitchFamily="18" charset="0"/>
              </a:rPr>
              <a:t>	          				</a:t>
            </a:r>
            <a:r>
              <a:rPr lang="en-US" sz="2800" dirty="0">
                <a:solidFill>
                  <a:prstClr val="black"/>
                </a:solidFill>
                <a:latin typeface="Georgia" panose="02040502050405020303" pitchFamily="18" charset="0"/>
              </a:rPr>
              <a:t/>
            </a:r>
            <a:br>
              <a:rPr lang="en-US" sz="2800" dirty="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a:t>
            </a:r>
          </a:p>
          <a:p>
            <a:endParaRPr lang="en-US" sz="2800" dirty="0">
              <a:solidFill>
                <a:prstClr val="black"/>
              </a:solidFill>
              <a:latin typeface="Georgia" panose="02040502050405020303" pitchFamily="18" charset="0"/>
            </a:endParaRPr>
          </a:p>
          <a:p>
            <a:r>
              <a:rPr lang="en-US" sz="2800" dirty="0" smtClean="0">
                <a:solidFill>
                  <a:prstClr val="black"/>
                </a:solidFill>
                <a:latin typeface="Georgia" panose="02040502050405020303" pitchFamily="18" charset="0"/>
              </a:rPr>
              <a:t>		that </a:t>
            </a:r>
            <a:r>
              <a:rPr lang="en-US" sz="2800" dirty="0">
                <a:solidFill>
                  <a:prstClr val="black"/>
                </a:solidFill>
                <a:latin typeface="Georgia" panose="02040502050405020303" pitchFamily="18" charset="0"/>
              </a:rPr>
              <a:t>is, </a:t>
            </a:r>
            <a:r>
              <a:rPr lang="en-US" sz="2800" b="1" u="sng" dirty="0">
                <a:ln>
                  <a:solidFill>
                    <a:srgbClr val="0000CC"/>
                  </a:solidFill>
                </a:ln>
                <a:solidFill>
                  <a:srgbClr val="FF00FF"/>
                </a:solidFill>
                <a:latin typeface="Georgia" panose="02040502050405020303" pitchFamily="18" charset="0"/>
              </a:rPr>
              <a:t>the da</a:t>
            </a:r>
            <a:r>
              <a:rPr lang="en-US" sz="2800" b="1" dirty="0">
                <a:ln>
                  <a:solidFill>
                    <a:srgbClr val="0000CC"/>
                  </a:solidFill>
                </a:ln>
                <a:solidFill>
                  <a:srgbClr val="FF00FF"/>
                </a:solidFill>
                <a:latin typeface="Georgia" panose="02040502050405020303" pitchFamily="18" charset="0"/>
              </a:rPr>
              <a:t>y </a:t>
            </a:r>
            <a:r>
              <a:rPr lang="en-US" sz="2800" b="1" u="sng" dirty="0">
                <a:ln>
                  <a:solidFill>
                    <a:srgbClr val="0000CC"/>
                  </a:solidFill>
                </a:ln>
                <a:solidFill>
                  <a:srgbClr val="FF00FF"/>
                </a:solidFill>
                <a:latin typeface="Georgia" panose="02040502050405020303" pitchFamily="18" charset="0"/>
              </a:rPr>
              <a:t>before</a:t>
            </a:r>
            <a:r>
              <a:rPr lang="en-US" sz="2800" b="1" dirty="0">
                <a:ln>
                  <a:solidFill>
                    <a:srgbClr val="0000CC"/>
                  </a:solidFill>
                </a:ln>
                <a:solidFill>
                  <a:srgbClr val="FF00FF"/>
                </a:solidFill>
                <a:latin typeface="Georgia" panose="02040502050405020303" pitchFamily="18" charset="0"/>
              </a:rPr>
              <a:t> </a:t>
            </a:r>
            <a:r>
              <a:rPr lang="en-US" sz="2800" u="sng" dirty="0">
                <a:solidFill>
                  <a:prstClr val="black"/>
                </a:solidFill>
                <a:latin typeface="Georgia" panose="02040502050405020303" pitchFamily="18" charset="0"/>
              </a:rPr>
              <a:t>the </a:t>
            </a:r>
            <a:r>
              <a:rPr lang="en-US" sz="2800" u="sng" dirty="0" smtClean="0">
                <a:solidFill>
                  <a:prstClr val="black"/>
                </a:solidFill>
                <a:latin typeface="Georgia" panose="02040502050405020303" pitchFamily="18" charset="0"/>
              </a:rPr>
              <a:t>Shabbat</a:t>
            </a:r>
            <a:r>
              <a:rPr lang="en-US" sz="2800" dirty="0" smtClean="0">
                <a:solidFill>
                  <a:prstClr val="black"/>
                </a:solidFill>
                <a:latin typeface="Georgia" panose="02040502050405020303" pitchFamily="18" charset="0"/>
              </a:rPr>
              <a:t>,</a:t>
            </a:r>
          </a:p>
          <a:p>
            <a:r>
              <a:rPr lang="en-US" sz="2800" dirty="0" smtClean="0">
                <a:solidFill>
                  <a:srgbClr val="008080"/>
                </a:solidFill>
                <a:latin typeface="Georgia" panose="02040502050405020303" pitchFamily="18" charset="0"/>
              </a:rPr>
              <a:t>Mar </a:t>
            </a:r>
            <a:r>
              <a:rPr lang="en-US" sz="2800" dirty="0">
                <a:solidFill>
                  <a:srgbClr val="008080"/>
                </a:solidFill>
                <a:latin typeface="Georgia" panose="02040502050405020303" pitchFamily="18" charset="0"/>
              </a:rPr>
              <a:t>15:43</a:t>
            </a:r>
            <a:r>
              <a:rPr lang="en-US" sz="2800" dirty="0">
                <a:solidFill>
                  <a:prstClr val="black"/>
                </a:solidFill>
                <a:latin typeface="Georgia" panose="02040502050405020303" pitchFamily="18" charset="0"/>
              </a:rPr>
              <a:t>  Joseph of Arimathaea, an </a:t>
            </a:r>
            <a:r>
              <a:rPr lang="en-US" sz="2800" dirty="0" err="1">
                <a:solidFill>
                  <a:prstClr val="black"/>
                </a:solidFill>
                <a:latin typeface="Georgia" panose="02040502050405020303" pitchFamily="18" charset="0"/>
              </a:rPr>
              <a:t>honourable</a:t>
            </a:r>
            <a:r>
              <a:rPr lang="en-US" sz="2800" dirty="0">
                <a:solidFill>
                  <a:prstClr val="black"/>
                </a:solidFill>
                <a:latin typeface="Georgia" panose="02040502050405020303" pitchFamily="18" charset="0"/>
              </a:rPr>
              <a:t> counsellor, which also </a:t>
            </a:r>
            <a:r>
              <a:rPr lang="en-US" sz="2800" dirty="0" smtClean="0">
                <a:solidFill>
                  <a:prstClr val="black"/>
                </a:solidFill>
                <a:latin typeface="Georgia" panose="02040502050405020303" pitchFamily="18" charset="0"/>
              </a:rPr>
              <a:t>		waited </a:t>
            </a:r>
            <a:r>
              <a:rPr lang="en-US" sz="2800" dirty="0">
                <a:solidFill>
                  <a:prstClr val="black"/>
                </a:solidFill>
                <a:latin typeface="Georgia" panose="02040502050405020303" pitchFamily="18" charset="0"/>
              </a:rPr>
              <a:t>for the kingdom of Elohim, came, and </a:t>
            </a:r>
            <a:r>
              <a:rPr lang="en-US" sz="2800" b="1" dirty="0">
                <a:solidFill>
                  <a:prstClr val="black"/>
                </a:solidFill>
                <a:effectLst>
                  <a:glow rad="76200">
                    <a:schemeClr val="accent5">
                      <a:lumMod val="40000"/>
                      <a:lumOff val="60000"/>
                    </a:schemeClr>
                  </a:glow>
                </a:effectLst>
                <a:latin typeface="Georgia" panose="02040502050405020303" pitchFamily="18" charset="0"/>
              </a:rPr>
              <a:t>went in boldly </a:t>
            </a:r>
            <a:r>
              <a:rPr lang="en-US" sz="2800" b="1" dirty="0" smtClean="0">
                <a:solidFill>
                  <a:prstClr val="black"/>
                </a:solidFill>
                <a:effectLst>
                  <a:glow rad="76200">
                    <a:schemeClr val="accent5">
                      <a:lumMod val="40000"/>
                      <a:lumOff val="60000"/>
                    </a:schemeClr>
                  </a:glow>
                </a:effectLst>
                <a:latin typeface="Georgia" panose="02040502050405020303" pitchFamily="18" charset="0"/>
              </a:rPr>
              <a:t>		unto Pilate</a:t>
            </a:r>
            <a:r>
              <a:rPr lang="en-US" sz="2800" b="1" dirty="0">
                <a:solidFill>
                  <a:prstClr val="black"/>
                </a:solidFill>
                <a:effectLst>
                  <a:glow rad="76200">
                    <a:schemeClr val="accent5">
                      <a:lumMod val="40000"/>
                      <a:lumOff val="60000"/>
                    </a:schemeClr>
                  </a:glow>
                </a:effectLst>
                <a:latin typeface="Georgia" panose="02040502050405020303" pitchFamily="18" charset="0"/>
              </a:rPr>
              <a:t>, and craved the body of </a:t>
            </a:r>
            <a:r>
              <a:rPr lang="en-US" sz="2800" b="1" dirty="0" smtClean="0">
                <a:solidFill>
                  <a:srgbClr val="3333FF"/>
                </a:solidFill>
                <a:effectLst>
                  <a:glow rad="76200">
                    <a:schemeClr val="accent5">
                      <a:lumMod val="40000"/>
                      <a:lumOff val="60000"/>
                    </a:schemeClr>
                  </a:glow>
                </a:effectLst>
                <a:latin typeface="Georgia" panose="02040502050405020303" pitchFamily="18" charset="0"/>
              </a:rPr>
              <a:t>[</a:t>
            </a:r>
            <a:r>
              <a:rPr lang="en-US" sz="2800" b="1" dirty="0" smtClean="0">
                <a:solidFill>
                  <a:srgbClr val="0000CC"/>
                </a:solidFill>
                <a:effectLst>
                  <a:glow rad="76200">
                    <a:schemeClr val="accent5">
                      <a:lumMod val="40000"/>
                      <a:lumOff val="60000"/>
                    </a:schemeClr>
                  </a:glow>
                </a:effectLst>
                <a:latin typeface="Georgia" panose="02040502050405020303" pitchFamily="18" charset="0"/>
              </a:rPr>
              <a:t>Yahusha.] </a:t>
            </a:r>
            <a:r>
              <a:rPr lang="en-US" sz="2800" dirty="0" smtClean="0">
                <a:solidFill>
                  <a:prstClr val="black"/>
                </a:solidFill>
                <a:latin typeface="Georgia" panose="02040502050405020303" pitchFamily="18" charset="0"/>
              </a:rPr>
              <a:t>	</a:t>
            </a:r>
            <a:r>
              <a:rPr lang="en-US" dirty="0" smtClean="0">
                <a:solidFill>
                  <a:prstClr val="black"/>
                </a:solidFill>
                <a:latin typeface="Georgia" panose="02040502050405020303" pitchFamily="18" charset="0"/>
              </a:rPr>
              <a:t>WOY</a:t>
            </a:r>
          </a:p>
          <a:p>
            <a:endParaRPr lang="en-US" dirty="0">
              <a:solidFill>
                <a:prstClr val="black"/>
              </a:solidFill>
              <a:latin typeface="Georgia" panose="02040502050405020303" pitchFamily="18" charset="0"/>
              <a:cs typeface="Calibri" panose="020F0502020204030204" pitchFamily="34" charset="0"/>
            </a:endParaRPr>
          </a:p>
        </p:txBody>
      </p:sp>
      <p:sp>
        <p:nvSpPr>
          <p:cNvPr id="6" name="Curved Down Arrow 5"/>
          <p:cNvSpPr/>
          <p:nvPr/>
        </p:nvSpPr>
        <p:spPr>
          <a:xfrm flipH="1">
            <a:off x="4950941" y="1027612"/>
            <a:ext cx="4105973" cy="984068"/>
          </a:xfrm>
          <a:prstGeom prst="curvedDownArrow">
            <a:avLst>
              <a:gd name="adj1" fmla="val 25000"/>
              <a:gd name="adj2" fmla="val 146159"/>
              <a:gd name="adj3" fmla="val 38207"/>
            </a:avLst>
          </a:prstGeom>
          <a:gradFill>
            <a:gsLst>
              <a:gs pos="15000">
                <a:srgbClr val="00FF99">
                  <a:lumMod val="99000"/>
                  <a:lumOff val="1000"/>
                </a:srgbClr>
              </a:gs>
              <a:gs pos="74000">
                <a:srgbClr val="CC99FF"/>
              </a:gs>
              <a:gs pos="100000">
                <a:srgbClr val="FF00FF">
                  <a:alpha val="44000"/>
                </a:srgbClr>
              </a:gs>
            </a:gsLst>
            <a:lin ang="5400000" scaled="1"/>
          </a:gradFill>
          <a:ln w="28575">
            <a:solidFill>
              <a:srgbClr val="9933FF"/>
            </a:solidFill>
          </a:ln>
          <a:effectLst>
            <a:glow rad="63500">
              <a:srgbClr val="CCECFF"/>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ight Bracket 7"/>
          <p:cNvSpPr/>
          <p:nvPr/>
        </p:nvSpPr>
        <p:spPr>
          <a:xfrm rot="16200000">
            <a:off x="6614789" y="470143"/>
            <a:ext cx="197708" cy="3409291"/>
          </a:xfrm>
          <a:prstGeom prst="rightBracket">
            <a:avLst>
              <a:gd name="adj" fmla="val 129616"/>
            </a:avLst>
          </a:prstGeom>
          <a:noFill/>
          <a:ln w="38100">
            <a:solidFill>
              <a:srgbClr val="0000CC"/>
            </a:solidFill>
          </a:ln>
          <a:effectLst>
            <a:glow rad="228600">
              <a:schemeClr val="accent4">
                <a:satMod val="175000"/>
                <a:alpha val="40000"/>
              </a:scheme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ectangle 6"/>
          <p:cNvSpPr/>
          <p:nvPr/>
        </p:nvSpPr>
        <p:spPr>
          <a:xfrm>
            <a:off x="4673000" y="3224096"/>
            <a:ext cx="7102689" cy="454881"/>
          </a:xfrm>
          <a:prstGeom prst="rect">
            <a:avLst/>
          </a:prstGeom>
          <a:solidFill>
            <a:schemeClr val="accent1">
              <a:lumMod val="40000"/>
              <a:lumOff val="60000"/>
            </a:schemeClr>
          </a:solidFill>
          <a:ln>
            <a:solidFill>
              <a:schemeClr val="accent1">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Georgia" panose="02040502050405020303" pitchFamily="18" charset="0"/>
              </a:rPr>
              <a:t>because </a:t>
            </a:r>
            <a:r>
              <a:rPr lang="en-US" sz="2800" b="1" dirty="0">
                <a:solidFill>
                  <a:prstClr val="black"/>
                </a:solidFill>
                <a:effectLst>
                  <a:glow rad="127000">
                    <a:srgbClr val="FFFF00"/>
                  </a:glow>
                </a:effectLst>
                <a:latin typeface="Georgia" panose="02040502050405020303" pitchFamily="18" charset="0"/>
              </a:rPr>
              <a:t>it </a:t>
            </a:r>
            <a:r>
              <a:rPr lang="en-US" sz="2800" b="1" dirty="0" smtClean="0">
                <a:solidFill>
                  <a:prstClr val="black"/>
                </a:solidFill>
                <a:effectLst>
                  <a:glow rad="127000">
                    <a:srgbClr val="FFFF00"/>
                  </a:glow>
                </a:effectLst>
                <a:latin typeface="Georgia" panose="02040502050405020303" pitchFamily="18" charset="0"/>
              </a:rPr>
              <a:t>was              the </a:t>
            </a:r>
            <a:r>
              <a:rPr lang="en-US" sz="2800" b="1" dirty="0">
                <a:solidFill>
                  <a:prstClr val="black"/>
                </a:solidFill>
                <a:effectLst>
                  <a:glow rad="127000">
                    <a:srgbClr val="FFFF00"/>
                  </a:glow>
                </a:effectLst>
                <a:latin typeface="Georgia" panose="02040502050405020303" pitchFamily="18" charset="0"/>
              </a:rPr>
              <a:t>preparation,</a:t>
            </a:r>
            <a:endParaRPr lang="en-CA" dirty="0"/>
          </a:p>
        </p:txBody>
      </p:sp>
      <p:sp>
        <p:nvSpPr>
          <p:cNvPr id="4" name="4-Point Star 3"/>
          <p:cNvSpPr/>
          <p:nvPr/>
        </p:nvSpPr>
        <p:spPr>
          <a:xfrm>
            <a:off x="8194126" y="1942011"/>
            <a:ext cx="1489805" cy="1349829"/>
          </a:xfrm>
          <a:prstGeom prst="star4">
            <a:avLst/>
          </a:prstGeom>
          <a:solidFill>
            <a:schemeClr val="accent1">
              <a:lumMod val="60000"/>
              <a:lumOff val="4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Callout 8"/>
          <p:cNvSpPr/>
          <p:nvPr/>
        </p:nvSpPr>
        <p:spPr>
          <a:xfrm>
            <a:off x="644434" y="2534194"/>
            <a:ext cx="3814355" cy="1219200"/>
          </a:xfrm>
          <a:prstGeom prst="wedgeEllipseCallout">
            <a:avLst>
              <a:gd name="adj1" fmla="val 64822"/>
              <a:gd name="adj2" fmla="val -52394"/>
            </a:avLst>
          </a:prstGeom>
          <a:solidFill>
            <a:schemeClr val="tx1">
              <a:lumMod val="65000"/>
            </a:schemeClr>
          </a:solidFill>
          <a:ln w="57150">
            <a:solidFill>
              <a:schemeClr val="accent1">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ln>
                  <a:solidFill>
                    <a:srgbClr val="0000CC"/>
                  </a:solidFill>
                </a:ln>
                <a:solidFill>
                  <a:srgbClr val="FF00FF"/>
                </a:solidFill>
              </a:rPr>
              <a:t>After the  Sunset!</a:t>
            </a:r>
            <a:endParaRPr lang="en-CA" sz="4000" b="1" dirty="0">
              <a:ln>
                <a:solidFill>
                  <a:srgbClr val="0000CC"/>
                </a:solidFill>
              </a:ln>
              <a:solidFill>
                <a:srgbClr val="FF00FF"/>
              </a:solidFill>
            </a:endParaRPr>
          </a:p>
        </p:txBody>
      </p:sp>
      <p:sp>
        <p:nvSpPr>
          <p:cNvPr id="10" name="Bent Arrow 9"/>
          <p:cNvSpPr/>
          <p:nvPr/>
        </p:nvSpPr>
        <p:spPr>
          <a:xfrm flipH="1">
            <a:off x="3877660" y="2984077"/>
            <a:ext cx="4911634" cy="334221"/>
          </a:xfrm>
          <a:prstGeom prst="bentArrow">
            <a:avLst>
              <a:gd name="adj1" fmla="val 25000"/>
              <a:gd name="adj2" fmla="val 50000"/>
              <a:gd name="adj3" fmla="val 50000"/>
              <a:gd name="adj4" fmla="val 43750"/>
            </a:avLst>
          </a:prstGeom>
          <a:solidFill>
            <a:srgbClr val="F0E1FF"/>
          </a:solidFill>
          <a:ln>
            <a:solidFill>
              <a:srgbClr val="9933FF"/>
            </a:solidFill>
          </a:ln>
          <a:effectLst>
            <a:glow rad="50800">
              <a:srgbClr val="00FF99"/>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12" name="Picture 2" descr="C:\Users\Rae\Desktop\Art on Desktop\white man clip art\3d white people\puzzle 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653906" y="1066683"/>
            <a:ext cx="2431348" cy="2002286"/>
          </a:xfrm>
          <a:prstGeom prst="ellipse">
            <a:avLst/>
          </a:prstGeom>
          <a:ln w="63500" cap="rnd">
            <a:solidFill>
              <a:srgbClr val="9933FF"/>
            </a:solidFill>
          </a:ln>
          <a:effectLst>
            <a:glow rad="1397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prst="angle"/>
            <a:contourClr>
              <a:srgbClr val="333333"/>
            </a:contourClr>
          </a:sp3d>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54319" y="5690239"/>
            <a:ext cx="12085254" cy="1031966"/>
          </a:xfrm>
          <a:prstGeom prst="roundRect">
            <a:avLst/>
          </a:prstGeom>
          <a:solidFill>
            <a:schemeClr val="accent3">
              <a:lumMod val="40000"/>
              <a:lumOff val="60000"/>
            </a:schemeClr>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2060"/>
                </a:solidFill>
              </a:rPr>
              <a:t>Joseph requested the body of </a:t>
            </a:r>
            <a:r>
              <a:rPr lang="en-CA" sz="3200" dirty="0" smtClean="0">
                <a:solidFill>
                  <a:srgbClr val="0000CC"/>
                </a:solidFill>
              </a:rPr>
              <a:t>Yahusha</a:t>
            </a:r>
            <a:r>
              <a:rPr lang="en-CA" sz="3200" dirty="0" smtClean="0"/>
              <a:t> </a:t>
            </a:r>
            <a:r>
              <a:rPr lang="en-CA" sz="3200" u="sng" dirty="0" smtClean="0">
                <a:ln w="19050">
                  <a:solidFill>
                    <a:srgbClr val="0000CC"/>
                  </a:solidFill>
                </a:ln>
                <a:solidFill>
                  <a:srgbClr val="FF0000"/>
                </a:solidFill>
                <a:latin typeface="Arial Black" panose="020B0A04020102020204" pitchFamily="34" charset="0"/>
              </a:rPr>
              <a:t>after</a:t>
            </a:r>
            <a:r>
              <a:rPr lang="en-CA" sz="3200" dirty="0" smtClean="0">
                <a:solidFill>
                  <a:srgbClr val="002060"/>
                </a:solidFill>
              </a:rPr>
              <a:t> the </a:t>
            </a:r>
            <a:r>
              <a:rPr lang="en-CA" sz="3200" b="1" dirty="0" smtClean="0">
                <a:ln>
                  <a:solidFill>
                    <a:srgbClr val="FF00FF"/>
                  </a:solidFill>
                </a:ln>
                <a:solidFill>
                  <a:srgbClr val="002060"/>
                </a:solidFill>
                <a:effectLst>
                  <a:glow rad="127000">
                    <a:srgbClr val="FFFF00"/>
                  </a:glow>
                </a:effectLst>
              </a:rPr>
              <a:t>sun </a:t>
            </a:r>
            <a:br>
              <a:rPr lang="en-CA" sz="3200" b="1" dirty="0" smtClean="0">
                <a:ln>
                  <a:solidFill>
                    <a:srgbClr val="FF00FF"/>
                  </a:solidFill>
                </a:ln>
                <a:solidFill>
                  <a:srgbClr val="002060"/>
                </a:solidFill>
                <a:effectLst>
                  <a:glow rad="127000">
                    <a:srgbClr val="FFFF00"/>
                  </a:glow>
                </a:effectLst>
              </a:rPr>
            </a:br>
            <a:r>
              <a:rPr lang="en-CA" sz="3200" b="1" dirty="0" smtClean="0">
                <a:ln>
                  <a:solidFill>
                    <a:srgbClr val="FF00FF"/>
                  </a:solidFill>
                </a:ln>
                <a:solidFill>
                  <a:srgbClr val="002060"/>
                </a:solidFill>
                <a:effectLst>
                  <a:glow rad="127000">
                    <a:srgbClr val="FFFF00"/>
                  </a:glow>
                </a:effectLst>
              </a:rPr>
              <a:t>had set!  </a:t>
            </a:r>
            <a:r>
              <a:rPr lang="en-CA" sz="3200" b="1" u="sng" dirty="0" smtClean="0">
                <a:solidFill>
                  <a:srgbClr val="002060"/>
                </a:solidFill>
              </a:rPr>
              <a:t>Now</a:t>
            </a:r>
            <a:r>
              <a:rPr lang="en-CA" sz="3200" dirty="0" smtClean="0">
                <a:solidFill>
                  <a:srgbClr val="002060"/>
                </a:solidFill>
              </a:rPr>
              <a:t> the </a:t>
            </a:r>
            <a:r>
              <a:rPr lang="en-CA" sz="3200" u="sng" dirty="0" smtClean="0">
                <a:solidFill>
                  <a:srgbClr val="002060"/>
                </a:solidFill>
                <a:effectLst>
                  <a:glow rad="76200">
                    <a:srgbClr val="00FF99"/>
                  </a:glow>
                </a:effectLst>
              </a:rPr>
              <a:t>PREPARATION</a:t>
            </a:r>
            <a:r>
              <a:rPr lang="en-CA" sz="3200" dirty="0" smtClean="0">
                <a:solidFill>
                  <a:srgbClr val="002060"/>
                </a:solidFill>
              </a:rPr>
              <a:t> for burial could begin! </a:t>
            </a:r>
            <a:endParaRPr lang="en-CA" sz="3200" dirty="0">
              <a:solidFill>
                <a:srgbClr val="002060"/>
              </a:solidFill>
            </a:endParaRPr>
          </a:p>
        </p:txBody>
      </p:sp>
      <p:sp>
        <p:nvSpPr>
          <p:cNvPr id="5" name="Slide Number Placeholder 4"/>
          <p:cNvSpPr>
            <a:spLocks noGrp="1"/>
          </p:cNvSpPr>
          <p:nvPr>
            <p:ph type="sldNum" sz="quarter" idx="12"/>
          </p:nvPr>
        </p:nvSpPr>
        <p:spPr>
          <a:xfrm>
            <a:off x="11450281" y="6313714"/>
            <a:ext cx="643748" cy="365125"/>
          </a:xfrm>
        </p:spPr>
        <p:txBody>
          <a:bodyPr/>
          <a:lstStyle/>
          <a:p>
            <a:fld id="{6D22F896-40B5-4ADD-8801-0D06FADFA095}" type="slidenum">
              <a:rPr lang="en-US" sz="1200" b="1" smtClean="0">
                <a:solidFill>
                  <a:schemeClr val="bg1"/>
                </a:solidFill>
              </a:rPr>
              <a:t>31</a:t>
            </a:fld>
            <a:endParaRPr lang="en-US" sz="1200" b="1" dirty="0">
              <a:solidFill>
                <a:schemeClr val="bg1"/>
              </a:solidFill>
            </a:endParaRPr>
          </a:p>
        </p:txBody>
      </p:sp>
      <p:sp>
        <p:nvSpPr>
          <p:cNvPr id="2" name="Rectangle 1"/>
          <p:cNvSpPr/>
          <p:nvPr/>
        </p:nvSpPr>
        <p:spPr>
          <a:xfrm>
            <a:off x="7997371" y="3737180"/>
            <a:ext cx="3747658" cy="674840"/>
          </a:xfrm>
          <a:prstGeom prst="rect">
            <a:avLst/>
          </a:prstGeom>
          <a:solidFill>
            <a:schemeClr val="accent5">
              <a:lumMod val="20000"/>
              <a:lumOff val="80000"/>
            </a:schemeClr>
          </a:solidFill>
          <a:ln>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This will annihilate the Friday </a:t>
            </a:r>
            <a:r>
              <a:rPr lang="en-US" sz="2000" dirty="0" err="1" smtClean="0">
                <a:solidFill>
                  <a:schemeClr val="bg1"/>
                </a:solidFill>
              </a:rPr>
              <a:t>Cruci</a:t>
            </a:r>
            <a:r>
              <a:rPr lang="en-US" sz="2000" dirty="0" smtClean="0">
                <a:solidFill>
                  <a:schemeClr val="bg1"/>
                </a:solidFill>
              </a:rPr>
              <a:t>-</a:t>
            </a:r>
            <a:r>
              <a:rPr lang="en-US" sz="2000" b="1" i="1" dirty="0" smtClean="0">
                <a:solidFill>
                  <a:schemeClr val="bg1"/>
                </a:solidFill>
              </a:rPr>
              <a:t>fiction</a:t>
            </a:r>
            <a:r>
              <a:rPr lang="en-US" sz="2000" dirty="0" smtClean="0">
                <a:solidFill>
                  <a:schemeClr val="bg1"/>
                </a:solidFill>
              </a:rPr>
              <a:t> right here!</a:t>
            </a:r>
            <a:endParaRPr lang="en-CA" sz="2000" dirty="0">
              <a:solidFill>
                <a:schemeClr val="bg1"/>
              </a:solidFill>
            </a:endParaRPr>
          </a:p>
        </p:txBody>
      </p:sp>
      <p:sp>
        <p:nvSpPr>
          <p:cNvPr id="11" name="Rounded Rectangular Callout 10"/>
          <p:cNvSpPr/>
          <p:nvPr/>
        </p:nvSpPr>
        <p:spPr>
          <a:xfrm>
            <a:off x="2302933" y="1422400"/>
            <a:ext cx="2277534" cy="612648"/>
          </a:xfrm>
          <a:prstGeom prst="wedgeRoundRectCallout">
            <a:avLst>
              <a:gd name="adj1" fmla="val 66899"/>
              <a:gd name="adj2" fmla="val 62500"/>
              <a:gd name="adj3" fmla="val 16667"/>
            </a:avLst>
          </a:prstGeom>
          <a:ln w="5715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ln>
                  <a:solidFill>
                    <a:srgbClr val="0000CC"/>
                  </a:solidFill>
                </a:ln>
                <a:solidFill>
                  <a:srgbClr val="00FFFF"/>
                </a:solidFill>
              </a:rPr>
              <a:t>Abib 14 -</a:t>
            </a:r>
            <a:endParaRPr lang="en-CA" sz="3600" b="1" dirty="0">
              <a:ln>
                <a:solidFill>
                  <a:srgbClr val="0000CC"/>
                </a:solidFill>
              </a:ln>
              <a:solidFill>
                <a:srgbClr val="00FFFF"/>
              </a:solidFill>
            </a:endParaRPr>
          </a:p>
        </p:txBody>
      </p:sp>
      <p:sp>
        <p:nvSpPr>
          <p:cNvPr id="14" name="Rounded Rectangle 13"/>
          <p:cNvSpPr/>
          <p:nvPr/>
        </p:nvSpPr>
        <p:spPr>
          <a:xfrm>
            <a:off x="7380670" y="3253011"/>
            <a:ext cx="1037619" cy="368826"/>
          </a:xfrm>
          <a:prstGeom prst="roundRect">
            <a:avLst>
              <a:gd name="adj" fmla="val 34197"/>
            </a:avLst>
          </a:prstGeom>
          <a:ln>
            <a:solidFill>
              <a:srgbClr val="FFFF0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a:solidFill>
                    <a:srgbClr val="4027F9"/>
                  </a:solidFill>
                </a:ln>
                <a:solidFill>
                  <a:prstClr val="black"/>
                </a:solidFill>
                <a:effectLst>
                  <a:glow rad="228600">
                    <a:srgbClr val="32C7A9">
                      <a:satMod val="175000"/>
                      <a:alpha val="40000"/>
                    </a:srgbClr>
                  </a:glow>
                </a:effectLst>
                <a:latin typeface="Georgia" panose="02040502050405020303" pitchFamily="18" charset="0"/>
              </a:rPr>
              <a:t>[still]</a:t>
            </a:r>
            <a:endParaRPr lang="en-CA" dirty="0">
              <a:ln>
                <a:solidFill>
                  <a:srgbClr val="4027F9"/>
                </a:solidFill>
              </a:ln>
            </a:endParaRPr>
          </a:p>
        </p:txBody>
      </p:sp>
    </p:spTree>
    <p:extLst>
      <p:ext uri="{BB962C8B-B14F-4D97-AF65-F5344CB8AC3E}">
        <p14:creationId xmlns:p14="http://schemas.microsoft.com/office/powerpoint/2010/main" val="115062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21" presetClass="entr" presetSubtype="8" fill="hold" grpId="0" nodeType="with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heel(8)">
                                      <p:cBhvr>
                                        <p:cTn id="12" dur="1250"/>
                                        <p:tgtEl>
                                          <p:spTgt spid="9"/>
                                        </p:tgtEl>
                                      </p:cBhvr>
                                    </p:animEffect>
                                  </p:childTnLst>
                                </p:cTn>
                              </p:par>
                            </p:childTnLst>
                          </p:cTn>
                        </p:par>
                        <p:par>
                          <p:cTn id="13" fill="hold">
                            <p:stCondLst>
                              <p:cond delay="2250"/>
                            </p:stCondLst>
                            <p:childTnLst>
                              <p:par>
                                <p:cTn id="14" presetID="35" presetClass="emph" presetSubtype="0" repeatCount="4000" fill="hold" grpId="1" nodeType="afterEffect">
                                  <p:stCondLst>
                                    <p:cond delay="250"/>
                                  </p:stCondLst>
                                  <p:childTnLst>
                                    <p:anim calcmode="discrete" valueType="str">
                                      <p:cBhvr>
                                        <p:cTn id="15" dur="5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par>
                                <p:cTn id="21" presetID="47" presetClass="entr" presetSubtype="0" fill="hold" grpId="0" nodeType="withEffect">
                                  <p:stCondLst>
                                    <p:cond delay="1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31" presetClass="entr" presetSubtype="0" fill="hold" grpId="0" nodeType="withEffect">
                                  <p:stCondLst>
                                    <p:cond delay="125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par>
                                <p:cTn id="32" presetID="47" presetClass="entr" presetSubtype="0" fill="hold" grpId="0" nodeType="withEffect">
                                  <p:stCondLst>
                                    <p:cond delay="1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par>
                                <p:cTn id="37" presetID="22" presetClass="entr" presetSubtype="2" fill="hold" grpId="0" nodeType="withEffect">
                                  <p:stCondLst>
                                    <p:cond delay="250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125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repeatCount="500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right)">
                                      <p:cBhvr>
                                        <p:cTn id="44" dur="500"/>
                                        <p:tgtEl>
                                          <p:spTgt spid="10"/>
                                        </p:tgtEl>
                                      </p:cBhvr>
                                    </p:animEffect>
                                  </p:childTnLst>
                                </p:cTn>
                              </p:par>
                              <p:par>
                                <p:cTn id="45" presetID="31" presetClass="entr" presetSubtype="0" fill="hold" nodeType="withEffect">
                                  <p:stCondLst>
                                    <p:cond delay="25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fltVal val="0"/>
                                          </p:val>
                                        </p:tav>
                                        <p:tav tm="100000">
                                          <p:val>
                                            <p:strVal val="#ppt_w"/>
                                          </p:val>
                                        </p:tav>
                                      </p:tavLst>
                                    </p:anim>
                                    <p:anim calcmode="lin" valueType="num">
                                      <p:cBhvr>
                                        <p:cTn id="48" dur="1000" fill="hold"/>
                                        <p:tgtEl>
                                          <p:spTgt spid="12"/>
                                        </p:tgtEl>
                                        <p:attrNameLst>
                                          <p:attrName>ppt_h</p:attrName>
                                        </p:attrNameLst>
                                      </p:cBhvr>
                                      <p:tavLst>
                                        <p:tav tm="0">
                                          <p:val>
                                            <p:fltVal val="0"/>
                                          </p:val>
                                        </p:tav>
                                        <p:tav tm="100000">
                                          <p:val>
                                            <p:strVal val="#ppt_h"/>
                                          </p:val>
                                        </p:tav>
                                      </p:tavLst>
                                    </p:anim>
                                    <p:anim calcmode="lin" valueType="num">
                                      <p:cBhvr>
                                        <p:cTn id="49" dur="1000" fill="hold"/>
                                        <p:tgtEl>
                                          <p:spTgt spid="12"/>
                                        </p:tgtEl>
                                        <p:attrNameLst>
                                          <p:attrName>style.rotation</p:attrName>
                                        </p:attrNameLst>
                                      </p:cBhvr>
                                      <p:tavLst>
                                        <p:tav tm="0">
                                          <p:val>
                                            <p:fltVal val="90"/>
                                          </p:val>
                                        </p:tav>
                                        <p:tav tm="100000">
                                          <p:val>
                                            <p:fltVal val="0"/>
                                          </p:val>
                                        </p:tav>
                                      </p:tavLst>
                                    </p:anim>
                                    <p:animEffect transition="in" filter="fade">
                                      <p:cBhvr>
                                        <p:cTn id="50" dur="1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8" presetID="31" presetClass="entr" presetSubtype="0" fill="hold" grpId="0" nodeType="withEffect">
                                  <p:stCondLst>
                                    <p:cond delay="1750"/>
                                  </p:stCondLst>
                                  <p:childTnLst>
                                    <p:set>
                                      <p:cBhvr>
                                        <p:cTn id="59" dur="1" fill="hold">
                                          <p:stCondLst>
                                            <p:cond delay="0"/>
                                          </p:stCondLst>
                                        </p:cTn>
                                        <p:tgtEl>
                                          <p:spTgt spid="2"/>
                                        </p:tgtEl>
                                        <p:attrNameLst>
                                          <p:attrName>style.visibility</p:attrName>
                                        </p:attrNameLst>
                                      </p:cBhvr>
                                      <p:to>
                                        <p:strVal val="visible"/>
                                      </p:to>
                                    </p:set>
                                    <p:anim calcmode="lin" valueType="num">
                                      <p:cBhvr>
                                        <p:cTn id="60" dur="500" fill="hold"/>
                                        <p:tgtEl>
                                          <p:spTgt spid="2"/>
                                        </p:tgtEl>
                                        <p:attrNameLst>
                                          <p:attrName>ppt_w</p:attrName>
                                        </p:attrNameLst>
                                      </p:cBhvr>
                                      <p:tavLst>
                                        <p:tav tm="0">
                                          <p:val>
                                            <p:fltVal val="0"/>
                                          </p:val>
                                        </p:tav>
                                        <p:tav tm="100000">
                                          <p:val>
                                            <p:strVal val="#ppt_w"/>
                                          </p:val>
                                        </p:tav>
                                      </p:tavLst>
                                    </p:anim>
                                    <p:anim calcmode="lin" valueType="num">
                                      <p:cBhvr>
                                        <p:cTn id="61" dur="500" fill="hold"/>
                                        <p:tgtEl>
                                          <p:spTgt spid="2"/>
                                        </p:tgtEl>
                                        <p:attrNameLst>
                                          <p:attrName>ppt_h</p:attrName>
                                        </p:attrNameLst>
                                      </p:cBhvr>
                                      <p:tavLst>
                                        <p:tav tm="0">
                                          <p:val>
                                            <p:fltVal val="0"/>
                                          </p:val>
                                        </p:tav>
                                        <p:tav tm="100000">
                                          <p:val>
                                            <p:strVal val="#ppt_h"/>
                                          </p:val>
                                        </p:tav>
                                      </p:tavLst>
                                    </p:anim>
                                    <p:anim calcmode="lin" valueType="num">
                                      <p:cBhvr>
                                        <p:cTn id="62" dur="500" fill="hold"/>
                                        <p:tgtEl>
                                          <p:spTgt spid="2"/>
                                        </p:tgtEl>
                                        <p:attrNameLst>
                                          <p:attrName>style.rotation</p:attrName>
                                        </p:attrNameLst>
                                      </p:cBhvr>
                                      <p:tavLst>
                                        <p:tav tm="0">
                                          <p:val>
                                            <p:fltVal val="90"/>
                                          </p:val>
                                        </p:tav>
                                        <p:tav tm="100000">
                                          <p:val>
                                            <p:fltVal val="0"/>
                                          </p:val>
                                        </p:tav>
                                      </p:tavLst>
                                    </p:anim>
                                    <p:animEffect transition="in" filter="fade">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randombar(horizontal)">
                                      <p:cBhvr>
                                        <p:cTn id="7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4" grpId="0" animBg="1"/>
      <p:bldP spid="9" grpId="0" animBg="1"/>
      <p:bldP spid="9" grpId="1" animBg="1"/>
      <p:bldP spid="10" grpId="0" animBg="1"/>
      <p:bldP spid="13" grpId="0" animBg="1"/>
      <p:bldP spid="2"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rgbClr val="9933FF">
                <a:alpha val="2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39521" y="381000"/>
            <a:ext cx="11912957" cy="6310649"/>
          </a:xfrm>
          <a:solidFill>
            <a:schemeClr val="tx1"/>
          </a:solidFill>
          <a:scene3d>
            <a:camera prst="orthographicFront"/>
            <a:lightRig rig="threePt" dir="t"/>
          </a:scene3d>
          <a:sp3d>
            <a:bevelT w="152400" h="50800" prst="softRound"/>
          </a:sp3d>
        </p:spPr>
        <p:txBody>
          <a:bodyPr>
            <a:noAutofit/>
          </a:bodyPr>
          <a:lstStyle/>
          <a:p>
            <a:pPr algn="ctr">
              <a:lnSpc>
                <a:spcPct val="150000"/>
              </a:lnSpc>
            </a:pPr>
            <a:r>
              <a:rPr lang="en-US" sz="2800" dirty="0" smtClean="0">
                <a:solidFill>
                  <a:srgbClr val="C00000"/>
                </a:solidFill>
                <a:latin typeface="Georgia" panose="02040502050405020303" pitchFamily="18" charset="0"/>
              </a:rPr>
              <a:t>Joseph had not requested the body of </a:t>
            </a:r>
            <a:r>
              <a:rPr lang="en-US" sz="2800" dirty="0" smtClean="0">
                <a:solidFill>
                  <a:srgbClr val="0000CC"/>
                </a:solidFill>
                <a:latin typeface="Georgia" panose="02040502050405020303" pitchFamily="18" charset="0"/>
              </a:rPr>
              <a:t>Yahusha</a:t>
            </a:r>
            <a:r>
              <a:rPr lang="en-US" sz="2800" dirty="0" smtClean="0">
                <a:solidFill>
                  <a:srgbClr val="C00000"/>
                </a:solidFill>
                <a:latin typeface="Georgia" panose="02040502050405020303" pitchFamily="18" charset="0"/>
              </a:rPr>
              <a:t> until</a:t>
            </a:r>
            <a:br>
              <a:rPr lang="en-US" sz="2800" dirty="0" smtClean="0">
                <a:solidFill>
                  <a:srgbClr val="C00000"/>
                </a:solidFill>
                <a:latin typeface="Georgia" panose="02040502050405020303" pitchFamily="18" charset="0"/>
              </a:rPr>
            </a:br>
            <a:r>
              <a:rPr lang="en-US" sz="2800" dirty="0" smtClean="0">
                <a:solidFill>
                  <a:srgbClr val="C00000"/>
                </a:solidFill>
                <a:latin typeface="Georgia" panose="02040502050405020303" pitchFamily="18" charset="0"/>
              </a:rPr>
              <a:t>					</a:t>
            </a:r>
            <a:r>
              <a:rPr lang="en-US" sz="2800" b="1" dirty="0" smtClean="0">
                <a:ln>
                  <a:solidFill>
                    <a:srgbClr val="0000CC"/>
                  </a:solidFill>
                </a:ln>
                <a:solidFill>
                  <a:srgbClr val="FF00FF"/>
                </a:solidFill>
                <a:effectLst>
                  <a:glow rad="127000">
                    <a:srgbClr val="00FF99"/>
                  </a:glow>
                </a:effectLst>
                <a:latin typeface="Georgia" panose="02040502050405020303" pitchFamily="18" charset="0"/>
              </a:rPr>
              <a:t>on Abib 14, </a:t>
            </a:r>
            <a:r>
              <a:rPr lang="en-US" sz="2800" dirty="0" smtClean="0">
                <a:solidFill>
                  <a:srgbClr val="C00000"/>
                </a:solidFill>
                <a:latin typeface="Georgia" panose="02040502050405020303" pitchFamily="18" charset="0"/>
              </a:rPr>
              <a:t>and</a:t>
            </a:r>
            <a:endParaRPr lang="en-US" sz="2800" dirty="0">
              <a:solidFill>
                <a:srgbClr val="C00000"/>
              </a:solidFill>
              <a:latin typeface="Georgia" panose="02040502050405020303" pitchFamily="18" charset="0"/>
            </a:endParaRPr>
          </a:p>
          <a:p>
            <a:endParaRPr lang="en-US" sz="4000" dirty="0" smtClean="0">
              <a:solidFill>
                <a:srgbClr val="C00000"/>
              </a:solidFill>
              <a:latin typeface="Georgia" panose="02040502050405020303" pitchFamily="18" charset="0"/>
            </a:endParaRPr>
          </a:p>
          <a:p>
            <a:endParaRPr lang="en-US" sz="2800" dirty="0">
              <a:solidFill>
                <a:srgbClr val="C00000"/>
              </a:solidFill>
              <a:latin typeface="Georgia" panose="02040502050405020303" pitchFamily="18" charset="0"/>
            </a:endParaRPr>
          </a:p>
          <a:p>
            <a:endParaRPr lang="en-US" sz="2800" dirty="0" smtClean="0">
              <a:solidFill>
                <a:srgbClr val="C00000"/>
              </a:solidFill>
              <a:latin typeface="Georgia" panose="02040502050405020303" pitchFamily="18" charset="0"/>
            </a:endParaRPr>
          </a:p>
          <a:p>
            <a:endParaRPr lang="en-US" sz="2800" dirty="0" smtClean="0">
              <a:solidFill>
                <a:srgbClr val="C00000"/>
              </a:solidFill>
              <a:latin typeface="Georgia" panose="02040502050405020303" pitchFamily="18" charset="0"/>
            </a:endParaRPr>
          </a:p>
          <a:p>
            <a:r>
              <a:rPr lang="en-US" sz="2800" u="sng" dirty="0" smtClean="0">
                <a:ln w="19050">
                  <a:solidFill>
                    <a:schemeClr val="bg1"/>
                  </a:solidFill>
                </a:ln>
                <a:solidFill>
                  <a:srgbClr val="FF00FF"/>
                </a:solidFill>
                <a:latin typeface="Arial Black" panose="020B0A04020102020204" pitchFamily="34" charset="0"/>
              </a:rPr>
              <a:t>ONCE AGAIN</a:t>
            </a:r>
            <a:r>
              <a:rPr lang="en-US" sz="2800" dirty="0" smtClean="0">
                <a:ln w="19050">
                  <a:solidFill>
                    <a:schemeClr val="bg1"/>
                  </a:solidFill>
                </a:ln>
                <a:solidFill>
                  <a:srgbClr val="FF00FF"/>
                </a:solidFill>
                <a:latin typeface="Arial Black" panose="020B0A04020102020204" pitchFamily="34" charset="0"/>
              </a:rPr>
              <a:t>:  </a:t>
            </a:r>
            <a:r>
              <a:rPr lang="en-US" sz="2800" dirty="0" smtClean="0">
                <a:solidFill>
                  <a:srgbClr val="C00000"/>
                </a:solidFill>
                <a:latin typeface="Georgia" panose="02040502050405020303" pitchFamily="18" charset="0"/>
              </a:rPr>
              <a:t>The </a:t>
            </a:r>
            <a:r>
              <a:rPr lang="en-US" sz="2800" b="1" dirty="0" smtClean="0">
                <a:solidFill>
                  <a:schemeClr val="bg1"/>
                </a:solidFill>
                <a:effectLst>
                  <a:glow rad="127000">
                    <a:srgbClr val="FF9999"/>
                  </a:glow>
                </a:effectLst>
                <a:latin typeface="Arial Black" panose="020B0A04020102020204" pitchFamily="34" charset="0"/>
              </a:rPr>
              <a:t>SUNSET</a:t>
            </a:r>
            <a:r>
              <a:rPr lang="en-US" sz="2800" dirty="0" smtClean="0">
                <a:solidFill>
                  <a:srgbClr val="C00000"/>
                </a:solidFill>
                <a:effectLst>
                  <a:glow rad="127000">
                    <a:srgbClr val="FF9999"/>
                  </a:glow>
                </a:effectLst>
                <a:latin typeface="Georgia" panose="02040502050405020303" pitchFamily="18" charset="0"/>
              </a:rPr>
              <a:t> </a:t>
            </a:r>
            <a:r>
              <a:rPr lang="en-US" sz="2800" u="sng" dirty="0" smtClean="0">
                <a:solidFill>
                  <a:schemeClr val="bg1"/>
                </a:solidFill>
                <a:effectLst>
                  <a:glow rad="127000">
                    <a:srgbClr val="FF9999"/>
                  </a:glow>
                </a:effectLst>
                <a:latin typeface="Arial Black" panose="020B0A04020102020204" pitchFamily="34" charset="0"/>
              </a:rPr>
              <a:t>FAILED</a:t>
            </a:r>
            <a:r>
              <a:rPr lang="en-US" sz="2800" dirty="0" smtClean="0">
                <a:solidFill>
                  <a:srgbClr val="C00000"/>
                </a:solidFill>
                <a:effectLst>
                  <a:glow rad="127000">
                    <a:srgbClr val="FF9999"/>
                  </a:glow>
                </a:effectLst>
                <a:latin typeface="Georgia" panose="02040502050405020303" pitchFamily="18" charset="0"/>
              </a:rPr>
              <a:t> </a:t>
            </a:r>
            <a:r>
              <a:rPr lang="en-US" sz="2800" dirty="0" smtClean="0">
                <a:solidFill>
                  <a:srgbClr val="C00000"/>
                </a:solidFill>
                <a:latin typeface="Georgia" panose="02040502050405020303" pitchFamily="18" charset="0"/>
              </a:rPr>
              <a:t>to change the 24 hour period!</a:t>
            </a:r>
            <a:endParaRPr lang="en-US" sz="2800" dirty="0">
              <a:solidFill>
                <a:srgbClr val="C00000"/>
              </a:solidFill>
              <a:latin typeface="Georgia" panose="02040502050405020303" pitchFamily="18" charset="0"/>
            </a:endParaRPr>
          </a:p>
          <a:p>
            <a:endParaRPr lang="en-US" sz="800" dirty="0" smtClean="0">
              <a:solidFill>
                <a:srgbClr val="C00000"/>
              </a:solidFill>
              <a:latin typeface="Georgia" panose="02040502050405020303" pitchFamily="18" charset="0"/>
            </a:endParaRPr>
          </a:p>
          <a:p>
            <a:r>
              <a:rPr lang="en-US" sz="2800" dirty="0" smtClean="0">
                <a:solidFill>
                  <a:srgbClr val="C00000"/>
                </a:solidFill>
                <a:latin typeface="Georgia" panose="02040502050405020303" pitchFamily="18" charset="0"/>
              </a:rPr>
              <a:t>Question: </a:t>
            </a:r>
            <a:r>
              <a:rPr lang="en-US" sz="2800" i="1" dirty="0" smtClean="0">
                <a:solidFill>
                  <a:prstClr val="black"/>
                </a:solidFill>
                <a:latin typeface="Georgia" panose="02040502050405020303" pitchFamily="18" charset="0"/>
              </a:rPr>
              <a:t>Was there any more suitable cycle than the </a:t>
            </a:r>
            <a:r>
              <a:rPr lang="en-US" sz="2800" b="1" i="1" dirty="0" smtClean="0">
                <a:solidFill>
                  <a:prstClr val="black"/>
                </a:solidFill>
                <a:effectLst>
                  <a:glow rad="127000">
                    <a:srgbClr val="00FF99"/>
                  </a:glow>
                </a:effectLst>
                <a:latin typeface="Georgia" panose="02040502050405020303" pitchFamily="18" charset="0"/>
              </a:rPr>
              <a:t>Preparation</a:t>
            </a:r>
            <a:r>
              <a:rPr lang="en-US" sz="2800" i="1" dirty="0" smtClean="0">
                <a:solidFill>
                  <a:prstClr val="black"/>
                </a:solidFill>
                <a:latin typeface="Georgia" panose="02040502050405020303" pitchFamily="18" charset="0"/>
              </a:rPr>
              <a:t> of the Passover </a:t>
            </a:r>
            <a:r>
              <a:rPr lang="en-US" sz="2400" i="1" dirty="0" smtClean="0">
                <a:solidFill>
                  <a:srgbClr val="008080"/>
                </a:solidFill>
                <a:latin typeface="Georgia" panose="02040502050405020303" pitchFamily="18" charset="0"/>
              </a:rPr>
              <a:t>(John 19:14)</a:t>
            </a:r>
            <a:r>
              <a:rPr lang="en-US" sz="2400" dirty="0" smtClean="0">
                <a:solidFill>
                  <a:srgbClr val="008080"/>
                </a:solidFill>
                <a:latin typeface="Georgia" panose="02040502050405020303" pitchFamily="18" charset="0"/>
              </a:rPr>
              <a:t> </a:t>
            </a:r>
            <a:r>
              <a:rPr lang="en-US" sz="2800" dirty="0" smtClean="0">
                <a:solidFill>
                  <a:prstClr val="black"/>
                </a:solidFill>
                <a:latin typeface="Georgia" panose="02040502050405020303" pitchFamily="18" charset="0"/>
              </a:rPr>
              <a:t>to </a:t>
            </a:r>
            <a:r>
              <a:rPr lang="en-US" sz="2800" b="1" i="1" u="sng" dirty="0" smtClean="0">
                <a:solidFill>
                  <a:prstClr val="black"/>
                </a:solidFill>
                <a:effectLst>
                  <a:glow rad="127000">
                    <a:srgbClr val="00FF99"/>
                  </a:glow>
                </a:effectLst>
                <a:latin typeface="Georgia" panose="02040502050405020303" pitchFamily="18" charset="0"/>
              </a:rPr>
              <a:t>PREPARE</a:t>
            </a:r>
            <a:r>
              <a:rPr lang="en-US" sz="2800" dirty="0" smtClean="0">
                <a:solidFill>
                  <a:prstClr val="black"/>
                </a:solidFill>
                <a:latin typeface="Georgia" panose="02040502050405020303" pitchFamily="18" charset="0"/>
              </a:rPr>
              <a:t> </a:t>
            </a:r>
            <a:r>
              <a:rPr lang="en-US" sz="2800" dirty="0" smtClean="0">
                <a:solidFill>
                  <a:srgbClr val="0000CC"/>
                </a:solidFill>
                <a:latin typeface="Georgia" panose="02040502050405020303" pitchFamily="18" charset="0"/>
              </a:rPr>
              <a:t>Yahusha’s</a:t>
            </a:r>
            <a:r>
              <a:rPr lang="en-US" sz="2800" dirty="0" smtClean="0">
                <a:solidFill>
                  <a:prstClr val="black"/>
                </a:solidFill>
                <a:latin typeface="Georgia" panose="02040502050405020303" pitchFamily="18" charset="0"/>
              </a:rPr>
              <a:t> body -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a:t>
            </a:r>
            <a:r>
              <a:rPr lang="en-US" sz="2800" b="1" dirty="0" smtClean="0">
                <a:solidFill>
                  <a:srgbClr val="3333FF"/>
                </a:solidFill>
                <a:latin typeface="Georgia" panose="02040502050405020303" pitchFamily="18" charset="0"/>
              </a:rPr>
              <a:t>The Passover Lamb Antitype </a:t>
            </a:r>
            <a:r>
              <a:rPr lang="en-US" sz="2800" dirty="0" smtClean="0">
                <a:solidFill>
                  <a:prstClr val="black"/>
                </a:solidFill>
                <a:latin typeface="Georgia" panose="02040502050405020303" pitchFamily="18" charset="0"/>
              </a:rPr>
              <a:t>- for burial?</a:t>
            </a:r>
            <a:br>
              <a:rPr lang="en-US" sz="2800" dirty="0" smtClean="0">
                <a:solidFill>
                  <a:prstClr val="black"/>
                </a:solidFill>
                <a:latin typeface="Georgia" panose="02040502050405020303" pitchFamily="18" charset="0"/>
              </a:rPr>
            </a:br>
            <a:r>
              <a:rPr lang="en-US" sz="1200" dirty="0" smtClean="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Calibri" panose="020F0502020204030204" pitchFamily="34" charset="0"/>
                <a:cs typeface="Calibri" panose="020F0502020204030204" pitchFamily="34" charset="0"/>
              </a:rPr>
              <a:t>Is it possible that </a:t>
            </a:r>
            <a:r>
              <a:rPr lang="en-US" sz="2800" b="1" dirty="0" smtClean="0">
                <a:solidFill>
                  <a:srgbClr val="0000CC"/>
                </a:solidFill>
                <a:latin typeface="Calibri" panose="020F0502020204030204" pitchFamily="34" charset="0"/>
                <a:cs typeface="Calibri" panose="020F0502020204030204" pitchFamily="34" charset="0"/>
              </a:rPr>
              <a:t>Yahuah</a:t>
            </a:r>
            <a:r>
              <a:rPr lang="en-US" sz="2800" dirty="0" smtClean="0">
                <a:solidFill>
                  <a:prstClr val="black"/>
                </a:solidFill>
                <a:latin typeface="Calibri" panose="020F0502020204030204" pitchFamily="34" charset="0"/>
                <a:cs typeface="Calibri" panose="020F0502020204030204" pitchFamily="34" charset="0"/>
              </a:rPr>
              <a:t> had already orchestrated this spectacular timing? </a:t>
            </a:r>
          </a:p>
        </p:txBody>
      </p:sp>
      <p:sp>
        <p:nvSpPr>
          <p:cNvPr id="6" name="Curved Down Arrow 5"/>
          <p:cNvSpPr/>
          <p:nvPr/>
        </p:nvSpPr>
        <p:spPr>
          <a:xfrm flipH="1">
            <a:off x="5157032" y="1685828"/>
            <a:ext cx="4278876" cy="979773"/>
          </a:xfrm>
          <a:prstGeom prst="curvedDownArrow">
            <a:avLst>
              <a:gd name="adj1" fmla="val 25000"/>
              <a:gd name="adj2" fmla="val 146159"/>
              <a:gd name="adj3" fmla="val 38207"/>
            </a:avLst>
          </a:prstGeom>
          <a:gradFill>
            <a:gsLst>
              <a:gs pos="15000">
                <a:srgbClr val="00FF99">
                  <a:lumMod val="99000"/>
                  <a:lumOff val="1000"/>
                </a:srgbClr>
              </a:gs>
              <a:gs pos="74000">
                <a:srgbClr val="CC99FF"/>
              </a:gs>
              <a:gs pos="100000">
                <a:srgbClr val="FF00FF">
                  <a:alpha val="44000"/>
                </a:srgbClr>
              </a:gs>
            </a:gsLst>
            <a:lin ang="5400000" scaled="1"/>
          </a:gradFill>
          <a:ln w="28575">
            <a:solidFill>
              <a:srgbClr val="9933FF"/>
            </a:solidFill>
          </a:ln>
          <a:effectLst>
            <a:glow rad="63500">
              <a:srgbClr val="CCECFF"/>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ight Bracket 7"/>
          <p:cNvSpPr/>
          <p:nvPr/>
        </p:nvSpPr>
        <p:spPr>
          <a:xfrm rot="16200000">
            <a:off x="6030807" y="1681709"/>
            <a:ext cx="189470" cy="2414178"/>
          </a:xfrm>
          <a:prstGeom prst="rightBracket">
            <a:avLst>
              <a:gd name="adj" fmla="val 129616"/>
            </a:avLst>
          </a:prstGeom>
          <a:noFill/>
          <a:ln w="38100">
            <a:solidFill>
              <a:srgbClr val="0000CC"/>
            </a:solidFill>
          </a:ln>
          <a:effectLst>
            <a:glow rad="228600">
              <a:schemeClr val="accent4">
                <a:satMod val="175000"/>
                <a:alpha val="40000"/>
              </a:scheme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ectangle 6"/>
          <p:cNvSpPr/>
          <p:nvPr/>
        </p:nvSpPr>
        <p:spPr>
          <a:xfrm>
            <a:off x="3444240" y="3111996"/>
            <a:ext cx="7611464" cy="454881"/>
          </a:xfrm>
          <a:prstGeom prst="rect">
            <a:avLst/>
          </a:prstGeom>
          <a:solidFill>
            <a:schemeClr val="accent1">
              <a:lumMod val="40000"/>
              <a:lumOff val="60000"/>
            </a:schemeClr>
          </a:solidFill>
          <a:ln>
            <a:solidFill>
              <a:schemeClr val="accent1">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prstClr val="black"/>
                </a:solidFill>
                <a:effectLst>
                  <a:glow rad="127000">
                    <a:srgbClr val="FFFF00"/>
                  </a:glow>
                </a:effectLst>
                <a:latin typeface="Georgia" panose="02040502050405020303" pitchFamily="18" charset="0"/>
              </a:rPr>
              <a:t>it was 		                   the preparation …</a:t>
            </a:r>
            <a:endParaRPr lang="en-CA" dirty="0"/>
          </a:p>
        </p:txBody>
      </p:sp>
      <p:sp>
        <p:nvSpPr>
          <p:cNvPr id="4" name="4-Point Star 3"/>
          <p:cNvSpPr/>
          <p:nvPr/>
        </p:nvSpPr>
        <p:spPr>
          <a:xfrm>
            <a:off x="8573120" y="2600227"/>
            <a:ext cx="1489805" cy="637139"/>
          </a:xfrm>
          <a:prstGeom prst="star4">
            <a:avLst/>
          </a:prstGeom>
          <a:solidFill>
            <a:schemeClr val="accent1">
              <a:lumMod val="60000"/>
              <a:lumOff val="4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4976850" y="3039797"/>
            <a:ext cx="2297384" cy="599277"/>
          </a:xfrm>
          <a:prstGeom prst="rect">
            <a:avLst/>
          </a:prstGeom>
          <a:solidFill>
            <a:srgbClr val="9933FF"/>
          </a:solidFill>
          <a:ln w="38100">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000" dirty="0"/>
              <a:t>[</a:t>
            </a:r>
            <a:r>
              <a:rPr lang="en-CA" sz="4000" dirty="0" smtClean="0">
                <a:ln w="28575">
                  <a:solidFill>
                    <a:srgbClr val="0000CC"/>
                  </a:solidFill>
                </a:ln>
                <a:effectLst>
                  <a:glow rad="127000">
                    <a:srgbClr val="00FF99"/>
                  </a:glow>
                </a:effectLst>
                <a:latin typeface="Arial Black" panose="020B0A04020102020204" pitchFamily="34" charset="0"/>
              </a:rPr>
              <a:t>STILL</a:t>
            </a:r>
            <a:r>
              <a:rPr lang="en-CA" sz="4000" dirty="0" smtClean="0"/>
              <a:t>]</a:t>
            </a:r>
            <a:endParaRPr lang="en-CA" sz="4000" dirty="0"/>
          </a:p>
        </p:txBody>
      </p:sp>
      <p:sp>
        <p:nvSpPr>
          <p:cNvPr id="2" name="Rectangle 1"/>
          <p:cNvSpPr/>
          <p:nvPr/>
        </p:nvSpPr>
        <p:spPr>
          <a:xfrm>
            <a:off x="2726724" y="1121633"/>
            <a:ext cx="4069491" cy="596053"/>
          </a:xfrm>
          <a:prstGeom prst="rect">
            <a:avLst/>
          </a:prstGeom>
          <a:solidFill>
            <a:schemeClr val="bg1">
              <a:lumMod val="95000"/>
              <a:lumOff val="5000"/>
            </a:schemeClr>
          </a:solidFill>
          <a:ln w="38100">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rgbClr val="0000CC"/>
                  </a:solidFill>
                </a:ln>
                <a:solidFill>
                  <a:srgbClr val="FF00FF"/>
                </a:solidFill>
                <a:effectLst>
                  <a:glow rad="127000">
                    <a:srgbClr val="00FF99"/>
                  </a:glow>
                </a:effectLst>
                <a:latin typeface="Georgia" panose="02040502050405020303" pitchFamily="18" charset="0"/>
              </a:rPr>
              <a:t>AFTER THE SUNSET</a:t>
            </a:r>
            <a:endParaRPr lang="en-CA" dirty="0"/>
          </a:p>
        </p:txBody>
      </p:sp>
      <p:sp>
        <p:nvSpPr>
          <p:cNvPr id="10" name="Slide Number Placeholder 9"/>
          <p:cNvSpPr>
            <a:spLocks noGrp="1"/>
          </p:cNvSpPr>
          <p:nvPr>
            <p:ph type="sldNum" sz="quarter" idx="12"/>
          </p:nvPr>
        </p:nvSpPr>
        <p:spPr>
          <a:xfrm>
            <a:off x="11384966" y="6291942"/>
            <a:ext cx="643748" cy="365125"/>
          </a:xfrm>
        </p:spPr>
        <p:txBody>
          <a:bodyPr/>
          <a:lstStyle/>
          <a:p>
            <a:fld id="{6D22F896-40B5-4ADD-8801-0D06FADFA095}" type="slidenum">
              <a:rPr lang="en-US" sz="1200" b="1" smtClean="0">
                <a:solidFill>
                  <a:schemeClr val="bg1"/>
                </a:solidFill>
              </a:rPr>
              <a:t>32</a:t>
            </a:fld>
            <a:endParaRPr lang="en-US" sz="1200" b="1" dirty="0">
              <a:solidFill>
                <a:schemeClr val="bg1"/>
              </a:solidFill>
            </a:endParaRPr>
          </a:p>
        </p:txBody>
      </p:sp>
      <p:sp>
        <p:nvSpPr>
          <p:cNvPr id="5" name="Right Brace 4"/>
          <p:cNvSpPr/>
          <p:nvPr/>
        </p:nvSpPr>
        <p:spPr>
          <a:xfrm rot="5400000">
            <a:off x="5956892" y="2821128"/>
            <a:ext cx="331353" cy="1967250"/>
          </a:xfrm>
          <a:prstGeom prst="rightBrace">
            <a:avLst>
              <a:gd name="adj1" fmla="val 38878"/>
              <a:gd name="adj2" fmla="val 50000"/>
            </a:avLst>
          </a:prstGeom>
          <a:solidFill>
            <a:srgbClr val="FF00FF"/>
          </a:solidFill>
          <a:ln w="3810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12" name="Picture 21" descr="C:\Users\Rae\Desktop\Art on Desktop\white man clip art\yellow-blue smiley faces\smiley reminde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7610" y="1874899"/>
            <a:ext cx="18573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1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par>
                                <p:cTn id="13" presetID="2" presetClass="entr" presetSubtype="4"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2" presetClass="entr" presetSubtype="2" fill="hold" grpId="0" nodeType="withEffect">
                                  <p:stCondLst>
                                    <p:cond delay="175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1250"/>
                                        <p:tgtEl>
                                          <p:spTgt spid="6"/>
                                        </p:tgtEl>
                                      </p:cBhvr>
                                    </p:animEffect>
                                  </p:childTnLst>
                                </p:cTn>
                              </p:par>
                              <p:par>
                                <p:cTn id="20" presetID="47" presetClass="entr" presetSubtype="0"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0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53" presetClass="entr" presetSubtype="16" repeatCount="5000" fill="hold" grpId="0" nodeType="withEffect">
                                  <p:stCondLst>
                                    <p:cond delay="100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4" grpId="0" animBg="1"/>
      <p:bldP spid="9" grpId="0" animBg="1"/>
      <p:bldP spid="2"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0">
              <a:srgbClr val="9933FF">
                <a:alpha val="2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37841" y="332427"/>
            <a:ext cx="11912957" cy="6310649"/>
          </a:xfrm>
          <a:solidFill>
            <a:schemeClr val="tx1"/>
          </a:solidFill>
          <a:scene3d>
            <a:camera prst="orthographicFront"/>
            <a:lightRig rig="threePt" dir="t"/>
          </a:scene3d>
          <a:sp3d>
            <a:bevelT w="152400" h="50800" prst="softRound"/>
          </a:sp3d>
        </p:spPr>
        <p:txBody>
          <a:bodyPr>
            <a:noAutofit/>
          </a:bodyPr>
          <a:lstStyle/>
          <a:p>
            <a:endParaRPr lang="en-US" sz="900" dirty="0" smtClean="0">
              <a:solidFill>
                <a:schemeClr val="bg1">
                  <a:lumMod val="95000"/>
                  <a:lumOff val="5000"/>
                </a:schemeClr>
              </a:solidFill>
              <a:latin typeface="Calibri" panose="020F0502020204030204" pitchFamily="34" charset="0"/>
            </a:endParaRPr>
          </a:p>
          <a:p>
            <a:pPr algn="ctr">
              <a:lnSpc>
                <a:spcPct val="150000"/>
              </a:lnSpc>
            </a:pPr>
            <a:r>
              <a:rPr lang="en-US" sz="2800" dirty="0" smtClean="0">
                <a:solidFill>
                  <a:srgbClr val="C00000"/>
                </a:solidFill>
                <a:latin typeface="Georgia" panose="02040502050405020303" pitchFamily="18" charset="0"/>
              </a:rPr>
              <a:t>		Joseph had not requested the body of </a:t>
            </a:r>
            <a:r>
              <a:rPr lang="en-US" sz="2800" dirty="0" smtClean="0">
                <a:solidFill>
                  <a:srgbClr val="0000CC"/>
                </a:solidFill>
                <a:latin typeface="Georgia" panose="02040502050405020303" pitchFamily="18" charset="0"/>
              </a:rPr>
              <a:t>Yahusha</a:t>
            </a:r>
            <a:r>
              <a:rPr lang="en-US" sz="2800" dirty="0" smtClean="0">
                <a:solidFill>
                  <a:srgbClr val="C00000"/>
                </a:solidFill>
                <a:latin typeface="Georgia" panose="02040502050405020303" pitchFamily="18" charset="0"/>
              </a:rPr>
              <a:t> until</a:t>
            </a:r>
            <a:br>
              <a:rPr lang="en-US" sz="2800" dirty="0" smtClean="0">
                <a:solidFill>
                  <a:srgbClr val="C00000"/>
                </a:solidFill>
                <a:latin typeface="Georgia" panose="02040502050405020303" pitchFamily="18" charset="0"/>
              </a:rPr>
            </a:br>
            <a:r>
              <a:rPr lang="en-US" sz="2800" dirty="0" smtClean="0">
                <a:solidFill>
                  <a:srgbClr val="C00000"/>
                </a:solidFill>
                <a:latin typeface="Georgia" panose="02040502050405020303" pitchFamily="18" charset="0"/>
              </a:rPr>
              <a:t>						</a:t>
            </a:r>
            <a:r>
              <a:rPr lang="en-US" sz="2800" b="1" dirty="0" smtClean="0">
                <a:ln>
                  <a:solidFill>
                    <a:srgbClr val="0000CC"/>
                  </a:solidFill>
                </a:ln>
                <a:solidFill>
                  <a:srgbClr val="FF00FF"/>
                </a:solidFill>
                <a:effectLst>
                  <a:glow rad="127000">
                    <a:srgbClr val="00FF99"/>
                  </a:glow>
                </a:effectLst>
                <a:latin typeface="Georgia" panose="02040502050405020303" pitchFamily="18" charset="0"/>
              </a:rPr>
              <a:t>on Abib 14.</a:t>
            </a:r>
          </a:p>
          <a:p>
            <a:pPr algn="ctr">
              <a:lnSpc>
                <a:spcPct val="150000"/>
              </a:lnSpc>
            </a:pPr>
            <a:endParaRPr lang="en-US" sz="2800" b="1" dirty="0" smtClean="0">
              <a:ln>
                <a:solidFill>
                  <a:srgbClr val="0000CC"/>
                </a:solidFill>
              </a:ln>
              <a:solidFill>
                <a:srgbClr val="FF00FF"/>
              </a:solidFill>
              <a:effectLst>
                <a:glow rad="127000">
                  <a:srgbClr val="00FF99"/>
                </a:glow>
              </a:effectLst>
              <a:latin typeface="Georgia" panose="02040502050405020303" pitchFamily="18" charset="0"/>
            </a:endParaRPr>
          </a:p>
          <a:p>
            <a:pPr algn="ctr">
              <a:lnSpc>
                <a:spcPct val="150000"/>
              </a:lnSpc>
            </a:pPr>
            <a:endParaRPr lang="en-US" sz="2800" b="1" dirty="0" smtClean="0">
              <a:ln>
                <a:solidFill>
                  <a:srgbClr val="0000CC"/>
                </a:solidFill>
              </a:ln>
              <a:solidFill>
                <a:srgbClr val="FF00FF"/>
              </a:solidFill>
              <a:effectLst>
                <a:glow rad="127000">
                  <a:srgbClr val="00FF99"/>
                </a:glow>
              </a:effectLst>
              <a:latin typeface="Georgia" panose="02040502050405020303" pitchFamily="18" charset="0"/>
            </a:endParaRPr>
          </a:p>
          <a:p>
            <a:pPr algn="ctr">
              <a:lnSpc>
                <a:spcPct val="150000"/>
              </a:lnSpc>
            </a:pPr>
            <a:endParaRPr lang="en-US" sz="2800" b="1" dirty="0" smtClean="0">
              <a:ln>
                <a:solidFill>
                  <a:srgbClr val="0000CC"/>
                </a:solidFill>
              </a:ln>
              <a:solidFill>
                <a:srgbClr val="FF00FF"/>
              </a:solidFill>
              <a:effectLst>
                <a:glow rad="127000">
                  <a:srgbClr val="00FF99"/>
                </a:glow>
              </a:effectLst>
              <a:latin typeface="Georgia" panose="02040502050405020303" pitchFamily="18" charset="0"/>
            </a:endParaRPr>
          </a:p>
          <a:p>
            <a:pPr algn="ctr">
              <a:lnSpc>
                <a:spcPct val="150000"/>
              </a:lnSpc>
            </a:pPr>
            <a:endParaRPr lang="en-US" sz="2800" b="1" dirty="0" smtClean="0">
              <a:ln>
                <a:solidFill>
                  <a:srgbClr val="0000CC"/>
                </a:solidFill>
              </a:ln>
              <a:solidFill>
                <a:srgbClr val="FF00FF"/>
              </a:solidFill>
              <a:effectLst>
                <a:glow rad="127000">
                  <a:srgbClr val="00FF99"/>
                </a:glow>
              </a:effectLst>
              <a:latin typeface="Georgia" panose="02040502050405020303" pitchFamily="18" charset="0"/>
            </a:endParaRPr>
          </a:p>
          <a:p>
            <a:pPr algn="ctr">
              <a:lnSpc>
                <a:spcPct val="150000"/>
              </a:lnSpc>
            </a:pPr>
            <a:r>
              <a:rPr lang="en-US" sz="2800" b="1" dirty="0" smtClean="0">
                <a:ln>
                  <a:solidFill>
                    <a:srgbClr val="0000CC"/>
                  </a:solidFill>
                </a:ln>
                <a:solidFill>
                  <a:srgbClr val="FF00FF"/>
                </a:solidFill>
                <a:effectLst>
                  <a:glow rad="127000">
                    <a:srgbClr val="00FF99"/>
                  </a:glow>
                </a:effectLst>
                <a:latin typeface="Georgia" panose="02040502050405020303" pitchFamily="18" charset="0"/>
              </a:rPr>
              <a:t> </a:t>
            </a:r>
            <a:endParaRPr lang="en-US" sz="2800" dirty="0" smtClean="0">
              <a:solidFill>
                <a:srgbClr val="C00000"/>
              </a:solidFill>
              <a:latin typeface="Georgia" panose="02040502050405020303" pitchFamily="18" charset="0"/>
            </a:endParaRPr>
          </a:p>
          <a:p>
            <a:endParaRPr lang="en-US" sz="2800" dirty="0" smtClean="0">
              <a:solidFill>
                <a:srgbClr val="C00000"/>
              </a:solidFill>
              <a:latin typeface="Georgia" panose="02040502050405020303" pitchFamily="18" charset="0"/>
            </a:endParaRPr>
          </a:p>
          <a:p>
            <a:endParaRPr lang="en-US" sz="2800" dirty="0" smtClean="0">
              <a:solidFill>
                <a:srgbClr val="C00000"/>
              </a:solidFill>
              <a:latin typeface="Georgia" panose="02040502050405020303" pitchFamily="18" charset="0"/>
            </a:endParaRPr>
          </a:p>
        </p:txBody>
      </p:sp>
      <p:sp>
        <p:nvSpPr>
          <p:cNvPr id="6" name="Curved Down Arrow 5"/>
          <p:cNvSpPr/>
          <p:nvPr/>
        </p:nvSpPr>
        <p:spPr>
          <a:xfrm>
            <a:off x="2481943" y="2538395"/>
            <a:ext cx="4438399" cy="1314680"/>
          </a:xfrm>
          <a:prstGeom prst="curvedDownArrow">
            <a:avLst>
              <a:gd name="adj1" fmla="val 25000"/>
              <a:gd name="adj2" fmla="val 107564"/>
              <a:gd name="adj3" fmla="val 38207"/>
            </a:avLst>
          </a:prstGeom>
          <a:gradFill>
            <a:gsLst>
              <a:gs pos="15000">
                <a:srgbClr val="00FF99">
                  <a:lumMod val="99000"/>
                  <a:lumOff val="1000"/>
                </a:srgbClr>
              </a:gs>
              <a:gs pos="74000">
                <a:srgbClr val="CC99FF"/>
              </a:gs>
              <a:gs pos="100000">
                <a:srgbClr val="FF00FF">
                  <a:alpha val="44000"/>
                </a:srgbClr>
              </a:gs>
            </a:gsLst>
            <a:lin ang="5400000" scaled="1"/>
          </a:gradFill>
          <a:ln w="28575">
            <a:solidFill>
              <a:srgbClr val="9933FF"/>
            </a:solidFill>
          </a:ln>
          <a:effectLst>
            <a:glow rad="63500">
              <a:srgbClr val="CCECFF"/>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Right Bracket 7"/>
          <p:cNvSpPr/>
          <p:nvPr/>
        </p:nvSpPr>
        <p:spPr>
          <a:xfrm rot="5400000">
            <a:off x="4253789" y="784831"/>
            <a:ext cx="162506" cy="7493007"/>
          </a:xfrm>
          <a:prstGeom prst="rightBracket">
            <a:avLst>
              <a:gd name="adj" fmla="val 129616"/>
            </a:avLst>
          </a:prstGeom>
          <a:solidFill>
            <a:srgbClr val="F0E1FF"/>
          </a:solidFill>
          <a:ln w="38100">
            <a:solidFill>
              <a:srgbClr val="0000CC"/>
            </a:solidFill>
          </a:ln>
          <a:effectLst>
            <a:glow rad="228600">
              <a:schemeClr val="accent4">
                <a:satMod val="175000"/>
                <a:alpha val="40000"/>
              </a:scheme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 name="Rectangle 1"/>
          <p:cNvSpPr/>
          <p:nvPr/>
        </p:nvSpPr>
        <p:spPr>
          <a:xfrm>
            <a:off x="3545630" y="1325670"/>
            <a:ext cx="4069491" cy="596053"/>
          </a:xfrm>
          <a:prstGeom prst="rect">
            <a:avLst/>
          </a:prstGeom>
          <a:solidFill>
            <a:schemeClr val="bg1">
              <a:lumMod val="95000"/>
              <a:lumOff val="5000"/>
            </a:schemeClr>
          </a:solidFill>
          <a:ln w="38100">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n>
                  <a:solidFill>
                    <a:srgbClr val="0000CC"/>
                  </a:solidFill>
                </a:ln>
                <a:solidFill>
                  <a:srgbClr val="FF00FF"/>
                </a:solidFill>
                <a:effectLst>
                  <a:glow rad="127000">
                    <a:srgbClr val="00FF99"/>
                  </a:glow>
                </a:effectLst>
                <a:latin typeface="Georgia" panose="02040502050405020303" pitchFamily="18" charset="0"/>
              </a:rPr>
              <a:t>AFTER THE SUNSET</a:t>
            </a:r>
            <a:endParaRPr lang="en-CA" dirty="0"/>
          </a:p>
        </p:txBody>
      </p:sp>
      <p:sp>
        <p:nvSpPr>
          <p:cNvPr id="10" name="Rectangle 9"/>
          <p:cNvSpPr/>
          <p:nvPr/>
        </p:nvSpPr>
        <p:spPr>
          <a:xfrm>
            <a:off x="8273140" y="3875314"/>
            <a:ext cx="3605349" cy="566057"/>
          </a:xfrm>
          <a:prstGeom prst="rect">
            <a:avLst/>
          </a:prstGeom>
          <a:solidFill>
            <a:schemeClr val="accent6">
              <a:lumMod val="40000"/>
              <a:lumOff val="6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2060"/>
                </a:solidFill>
              </a:rPr>
              <a:t>U/B Shabbat</a:t>
            </a:r>
            <a:endParaRPr lang="en-CA" sz="3200" dirty="0">
              <a:solidFill>
                <a:srgbClr val="002060"/>
              </a:solidFill>
            </a:endParaRPr>
          </a:p>
        </p:txBody>
      </p:sp>
      <p:sp>
        <p:nvSpPr>
          <p:cNvPr id="12" name="Rectangle 11"/>
          <p:cNvSpPr/>
          <p:nvPr/>
        </p:nvSpPr>
        <p:spPr>
          <a:xfrm>
            <a:off x="748931" y="3866605"/>
            <a:ext cx="3605349" cy="574766"/>
          </a:xfrm>
          <a:prstGeom prst="rect">
            <a:avLst/>
          </a:prstGeom>
          <a:solidFill>
            <a:schemeClr val="accent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Abib </a:t>
            </a:r>
            <a:r>
              <a:rPr lang="en-CA" sz="3200" b="1" dirty="0" smtClean="0">
                <a:ln>
                  <a:solidFill>
                    <a:sysClr val="windowText" lastClr="000000"/>
                  </a:solidFill>
                </a:ln>
                <a:solidFill>
                  <a:srgbClr val="9933FF"/>
                </a:solidFill>
                <a:effectLst>
                  <a:glow rad="127000">
                    <a:srgbClr val="FFFF00"/>
                  </a:glow>
                </a:effectLst>
              </a:rPr>
              <a:t>14</a:t>
            </a:r>
            <a:r>
              <a:rPr lang="en-CA" sz="3200" dirty="0" smtClean="0"/>
              <a:t> Light</a:t>
            </a:r>
            <a:endParaRPr lang="en-CA" sz="3200" dirty="0"/>
          </a:p>
        </p:txBody>
      </p:sp>
      <p:sp>
        <p:nvSpPr>
          <p:cNvPr id="13" name="Rectangle 12"/>
          <p:cNvSpPr/>
          <p:nvPr/>
        </p:nvSpPr>
        <p:spPr>
          <a:xfrm>
            <a:off x="4476197" y="3866605"/>
            <a:ext cx="3605349" cy="574766"/>
          </a:xfrm>
          <a:prstGeom prst="rect">
            <a:avLst/>
          </a:prstGeom>
          <a:solidFill>
            <a:schemeClr val="bg1"/>
          </a:solidFill>
          <a:ln w="2857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FF99"/>
                </a:solidFill>
              </a:rPr>
              <a:t>Abib </a:t>
            </a:r>
            <a:r>
              <a:rPr lang="en-CA" sz="3600" b="1" dirty="0" smtClean="0">
                <a:ln w="12700">
                  <a:solidFill>
                    <a:srgbClr val="0000CC"/>
                  </a:solidFill>
                </a:ln>
                <a:solidFill>
                  <a:srgbClr val="00FF99"/>
                </a:solidFill>
                <a:effectLst>
                  <a:glow rad="127000">
                    <a:srgbClr val="FFFF00"/>
                  </a:glow>
                </a:effectLst>
              </a:rPr>
              <a:t>14</a:t>
            </a:r>
            <a:r>
              <a:rPr lang="en-CA" sz="3600" dirty="0" smtClean="0">
                <a:solidFill>
                  <a:srgbClr val="00FF99"/>
                </a:solidFill>
              </a:rPr>
              <a:t> Night</a:t>
            </a:r>
            <a:endParaRPr lang="en-CA" sz="3600" dirty="0">
              <a:solidFill>
                <a:srgbClr val="00FF99"/>
              </a:solidFill>
            </a:endParaRPr>
          </a:p>
        </p:txBody>
      </p:sp>
      <p:sp>
        <p:nvSpPr>
          <p:cNvPr id="14" name="Rectangle 13"/>
          <p:cNvSpPr/>
          <p:nvPr/>
        </p:nvSpPr>
        <p:spPr>
          <a:xfrm>
            <a:off x="4354279" y="3866605"/>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618305" y="3866605"/>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flipV="1">
            <a:off x="588539" y="3420291"/>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328152" y="3429000"/>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451973" y="3089366"/>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S</a:t>
            </a:r>
            <a:r>
              <a:rPr lang="en-CA" dirty="0" smtClean="0">
                <a:solidFill>
                  <a:srgbClr val="002060"/>
                </a:solidFill>
              </a:rPr>
              <a:t>unset</a:t>
            </a:r>
            <a:endParaRPr lang="en-CA" dirty="0">
              <a:solidFill>
                <a:srgbClr val="002060"/>
              </a:solidFill>
            </a:endParaRPr>
          </a:p>
        </p:txBody>
      </p:sp>
      <p:sp>
        <p:nvSpPr>
          <p:cNvPr id="20" name="Rectangle 19"/>
          <p:cNvSpPr/>
          <p:nvPr/>
        </p:nvSpPr>
        <p:spPr>
          <a:xfrm>
            <a:off x="147087" y="3071948"/>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cxnSp>
        <p:nvCxnSpPr>
          <p:cNvPr id="22" name="Straight Connector 21"/>
          <p:cNvCxnSpPr/>
          <p:nvPr/>
        </p:nvCxnSpPr>
        <p:spPr>
          <a:xfrm flipV="1">
            <a:off x="8118555" y="3439886"/>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666217" y="3080657"/>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sp>
        <p:nvSpPr>
          <p:cNvPr id="24" name="Rectangle 23"/>
          <p:cNvSpPr/>
          <p:nvPr/>
        </p:nvSpPr>
        <p:spPr>
          <a:xfrm>
            <a:off x="814592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5" name="Picture 11" descr="C:\Users\Rae\Desktop\Art on Desktop\white man clip art\Big News Flash.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2622" y="66810"/>
            <a:ext cx="2438400" cy="3005138"/>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5" name="Down Arrow 4"/>
          <p:cNvSpPr/>
          <p:nvPr/>
        </p:nvSpPr>
        <p:spPr>
          <a:xfrm rot="1668693">
            <a:off x="4722709" y="1738166"/>
            <a:ext cx="419809" cy="2275120"/>
          </a:xfrm>
          <a:prstGeom prst="downArrow">
            <a:avLst>
              <a:gd name="adj1" fmla="val 20017"/>
              <a:gd name="adj2" fmla="val 90930"/>
            </a:avLst>
          </a:prstGeom>
          <a:gradFill>
            <a:gsLst>
              <a:gs pos="0">
                <a:srgbClr val="9933FF">
                  <a:alpha val="97000"/>
                </a:srgbClr>
              </a:gs>
              <a:gs pos="74000">
                <a:srgbClr val="FFFF00"/>
              </a:gs>
              <a:gs pos="92000">
                <a:srgbClr val="0000CC"/>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08889" y="4835745"/>
            <a:ext cx="11160001" cy="914400"/>
          </a:xfrm>
          <a:prstGeom prst="rect">
            <a:avLst/>
          </a:prstGeom>
          <a:solidFill>
            <a:schemeClr val="tx1">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US" sz="2800" dirty="0" smtClean="0">
                <a:solidFill>
                  <a:schemeClr val="bg1"/>
                </a:solidFill>
              </a:rPr>
              <a:t>Mark </a:t>
            </a:r>
            <a:r>
              <a:rPr lang="en-US" sz="2800" dirty="0">
                <a:solidFill>
                  <a:schemeClr val="bg1"/>
                </a:solidFill>
              </a:rPr>
              <a:t>15:42  </a:t>
            </a:r>
            <a:r>
              <a:rPr lang="en-US" sz="2800" dirty="0">
                <a:solidFill>
                  <a:srgbClr val="9933FF"/>
                </a:solidFill>
              </a:rPr>
              <a:t>And now </a:t>
            </a:r>
            <a:r>
              <a:rPr lang="en-US" sz="2800" b="1" dirty="0" smtClean="0">
                <a:ln>
                  <a:solidFill>
                    <a:srgbClr val="0000CC"/>
                  </a:solidFill>
                </a:ln>
                <a:solidFill>
                  <a:srgbClr val="9933FF"/>
                </a:solidFill>
                <a:effectLst>
                  <a:glow rad="127000">
                    <a:srgbClr val="FFFF00"/>
                  </a:glow>
                </a:effectLst>
              </a:rPr>
              <a:t>when </a:t>
            </a:r>
            <a:r>
              <a:rPr lang="en-US" sz="2800" b="1" dirty="0">
                <a:ln>
                  <a:solidFill>
                    <a:srgbClr val="0000CC"/>
                  </a:solidFill>
                </a:ln>
                <a:solidFill>
                  <a:srgbClr val="9933FF"/>
                </a:solidFill>
                <a:effectLst>
                  <a:glow rad="127000">
                    <a:srgbClr val="FFFF00"/>
                  </a:glow>
                </a:effectLst>
              </a:rPr>
              <a:t>the even was come</a:t>
            </a:r>
            <a:r>
              <a:rPr lang="en-US" sz="2800" b="1" dirty="0">
                <a:solidFill>
                  <a:srgbClr val="9933FF"/>
                </a:solidFill>
              </a:rPr>
              <a:t>, </a:t>
            </a:r>
            <a:r>
              <a:rPr lang="en-US" sz="2800" b="1" dirty="0">
                <a:ln>
                  <a:solidFill>
                    <a:srgbClr val="FF0000"/>
                  </a:solidFill>
                </a:ln>
                <a:solidFill>
                  <a:srgbClr val="9933FF"/>
                </a:solidFill>
                <a:effectLst>
                  <a:glow rad="127000">
                    <a:srgbClr val="00FF99"/>
                  </a:glow>
                </a:effectLst>
              </a:rPr>
              <a:t>because it was </a:t>
            </a:r>
            <a:r>
              <a:rPr lang="en-US" sz="2800" b="1" dirty="0" smtClean="0">
                <a:ln>
                  <a:solidFill>
                    <a:srgbClr val="FF0000"/>
                  </a:solidFill>
                </a:ln>
                <a:solidFill>
                  <a:srgbClr val="9933FF"/>
                </a:solidFill>
                <a:effectLst>
                  <a:glow rad="127000">
                    <a:srgbClr val="00FF99"/>
                  </a:glow>
                </a:effectLst>
              </a:rPr>
              <a:t/>
            </a:r>
            <a:br>
              <a:rPr lang="en-US" sz="2800" b="1" dirty="0" smtClean="0">
                <a:ln>
                  <a:solidFill>
                    <a:srgbClr val="FF0000"/>
                  </a:solidFill>
                </a:ln>
                <a:solidFill>
                  <a:srgbClr val="9933FF"/>
                </a:solidFill>
                <a:effectLst>
                  <a:glow rad="127000">
                    <a:srgbClr val="00FF99"/>
                  </a:glow>
                </a:effectLst>
              </a:rPr>
            </a:br>
            <a:r>
              <a:rPr lang="en-US" sz="2800" b="1" dirty="0" smtClean="0">
                <a:ln>
                  <a:solidFill>
                    <a:srgbClr val="FF0000"/>
                  </a:solidFill>
                </a:ln>
                <a:solidFill>
                  <a:srgbClr val="9933FF"/>
                </a:solidFill>
                <a:effectLst>
                  <a:glow rad="127000">
                    <a:srgbClr val="00FF99"/>
                  </a:glow>
                </a:effectLst>
              </a:rPr>
              <a:t>the </a:t>
            </a:r>
            <a:r>
              <a:rPr lang="en-US" sz="2800" b="1" dirty="0" smtClean="0">
                <a:ln>
                  <a:solidFill>
                    <a:srgbClr val="FF0000"/>
                  </a:solidFill>
                </a:ln>
                <a:solidFill>
                  <a:srgbClr val="9933FF"/>
                </a:solidFill>
                <a:effectLst>
                  <a:glow rad="127000">
                    <a:srgbClr val="00FF99"/>
                  </a:glow>
                </a:effectLst>
                <a:latin typeface="Arial Black" panose="020B0A04020102020204" pitchFamily="34" charset="0"/>
              </a:rPr>
              <a:t>PREPARATION,</a:t>
            </a:r>
            <a:r>
              <a:rPr lang="en-US" sz="2800" dirty="0" smtClean="0">
                <a:solidFill>
                  <a:srgbClr val="9933FF"/>
                </a:solidFill>
                <a:latin typeface="Arial Black" panose="020B0A04020102020204" pitchFamily="34" charset="0"/>
              </a:rPr>
              <a:t> </a:t>
            </a:r>
            <a:r>
              <a:rPr lang="en-US" sz="2800" dirty="0" smtClean="0">
                <a:solidFill>
                  <a:srgbClr val="9933FF"/>
                </a:solidFill>
              </a:rPr>
              <a:t>that </a:t>
            </a:r>
            <a:r>
              <a:rPr lang="en-US" sz="2800" dirty="0">
                <a:solidFill>
                  <a:srgbClr val="9933FF"/>
                </a:solidFill>
              </a:rPr>
              <a:t>is, the day </a:t>
            </a:r>
            <a:r>
              <a:rPr lang="en-US" sz="2800" b="1" u="sng" dirty="0" smtClean="0">
                <a:ln>
                  <a:solidFill>
                    <a:srgbClr val="FF9999"/>
                  </a:solidFill>
                </a:ln>
                <a:solidFill>
                  <a:srgbClr val="9933FF"/>
                </a:solidFill>
              </a:rPr>
              <a:t>BEFORE</a:t>
            </a:r>
            <a:r>
              <a:rPr lang="en-US" sz="2800" dirty="0" smtClean="0">
                <a:solidFill>
                  <a:srgbClr val="9933FF"/>
                </a:solidFill>
              </a:rPr>
              <a:t> </a:t>
            </a:r>
            <a:r>
              <a:rPr lang="en-US" sz="2800" dirty="0">
                <a:solidFill>
                  <a:srgbClr val="9933FF"/>
                </a:solidFill>
              </a:rPr>
              <a:t>the </a:t>
            </a:r>
            <a:r>
              <a:rPr lang="en-US" sz="2800" dirty="0" smtClean="0">
                <a:solidFill>
                  <a:srgbClr val="9933FF"/>
                </a:solidFill>
              </a:rPr>
              <a:t>Shabbat … </a:t>
            </a:r>
            <a:endParaRPr lang="en-CA" sz="2800" dirty="0">
              <a:solidFill>
                <a:srgbClr val="9933FF"/>
              </a:solidFill>
            </a:endParaRPr>
          </a:p>
        </p:txBody>
      </p:sp>
      <p:sp>
        <p:nvSpPr>
          <p:cNvPr id="26" name="Down Arrow 25"/>
          <p:cNvSpPr/>
          <p:nvPr/>
        </p:nvSpPr>
        <p:spPr>
          <a:xfrm rot="7185242">
            <a:off x="4759985" y="4009534"/>
            <a:ext cx="480038" cy="1300983"/>
          </a:xfrm>
          <a:prstGeom prst="downArrow">
            <a:avLst>
              <a:gd name="adj1" fmla="val 20017"/>
              <a:gd name="adj2" fmla="val 90930"/>
            </a:avLst>
          </a:prstGeom>
          <a:gradFill>
            <a:gsLst>
              <a:gs pos="0">
                <a:srgbClr val="9933FF">
                  <a:alpha val="97000"/>
                </a:srgbClr>
              </a:gs>
              <a:gs pos="74000">
                <a:srgbClr val="FFFF00"/>
              </a:gs>
              <a:gs pos="92000">
                <a:srgbClr val="0000CC"/>
              </a:gs>
            </a:gsLst>
            <a:lin ang="5400000" scaled="1"/>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p:cNvSpPr/>
          <p:nvPr/>
        </p:nvSpPr>
        <p:spPr>
          <a:xfrm>
            <a:off x="5505944" y="2162831"/>
            <a:ext cx="6440274" cy="454881"/>
          </a:xfrm>
          <a:prstGeom prst="rect">
            <a:avLst/>
          </a:prstGeom>
          <a:solidFill>
            <a:schemeClr val="accent1">
              <a:lumMod val="40000"/>
              <a:lumOff val="60000"/>
            </a:schemeClr>
          </a:solidFill>
          <a:ln>
            <a:solidFill>
              <a:schemeClr val="accent1">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black"/>
                </a:solidFill>
                <a:effectLst>
                  <a:glow rad="127000">
                    <a:srgbClr val="FFFF00"/>
                  </a:glow>
                </a:effectLst>
                <a:latin typeface="Georgia" panose="02040502050405020303" pitchFamily="18" charset="0"/>
              </a:rPr>
              <a:t>I</a:t>
            </a:r>
            <a:r>
              <a:rPr lang="en-US" sz="2800" b="1" dirty="0" smtClean="0">
                <a:solidFill>
                  <a:prstClr val="black"/>
                </a:solidFill>
                <a:effectLst>
                  <a:glow rad="127000">
                    <a:srgbClr val="FFFF00"/>
                  </a:glow>
                </a:effectLst>
                <a:latin typeface="Georgia" panose="02040502050405020303" pitchFamily="18" charset="0"/>
              </a:rPr>
              <a:t>t was 		               the preparation.</a:t>
            </a:r>
            <a:endParaRPr lang="en-CA" dirty="0"/>
          </a:p>
        </p:txBody>
      </p:sp>
      <p:sp>
        <p:nvSpPr>
          <p:cNvPr id="28" name="Rectangle 27"/>
          <p:cNvSpPr/>
          <p:nvPr/>
        </p:nvSpPr>
        <p:spPr>
          <a:xfrm>
            <a:off x="6794329" y="2090632"/>
            <a:ext cx="1939223" cy="599277"/>
          </a:xfrm>
          <a:prstGeom prst="rect">
            <a:avLst/>
          </a:prstGeom>
          <a:solidFill>
            <a:srgbClr val="9933FF"/>
          </a:solidFill>
          <a:ln w="381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i="1" dirty="0" smtClean="0">
                <a:ln w="28575">
                  <a:solidFill>
                    <a:srgbClr val="FF0000"/>
                  </a:solidFill>
                </a:ln>
                <a:latin typeface="Arial Black" panose="020B0A04020102020204" pitchFamily="34" charset="0"/>
              </a:rPr>
              <a:t>STILL</a:t>
            </a:r>
            <a:endParaRPr lang="en-CA" sz="4000" i="1" dirty="0">
              <a:ln w="28575">
                <a:solidFill>
                  <a:srgbClr val="FF0000"/>
                </a:solidFill>
              </a:ln>
              <a:latin typeface="Arial Black" panose="020B0A04020102020204" pitchFamily="34" charset="0"/>
            </a:endParaRPr>
          </a:p>
        </p:txBody>
      </p:sp>
      <p:sp>
        <p:nvSpPr>
          <p:cNvPr id="21" name="Right Brace 20"/>
          <p:cNvSpPr/>
          <p:nvPr/>
        </p:nvSpPr>
        <p:spPr>
          <a:xfrm rot="16200000">
            <a:off x="6666120" y="2854859"/>
            <a:ext cx="395849" cy="1915029"/>
          </a:xfrm>
          <a:prstGeom prst="rightBrace">
            <a:avLst>
              <a:gd name="adj1" fmla="val 97303"/>
              <a:gd name="adj2" fmla="val 70677"/>
            </a:avLst>
          </a:prstGeom>
          <a:ln w="5715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0" name="Straight Connector 29"/>
          <p:cNvCxnSpPr>
            <a:stCxn id="21" idx="1"/>
          </p:cNvCxnSpPr>
          <p:nvPr/>
        </p:nvCxnSpPr>
        <p:spPr>
          <a:xfrm flipH="1" flipV="1">
            <a:off x="7257535" y="2689909"/>
            <a:ext cx="2480" cy="924540"/>
          </a:xfrm>
          <a:prstGeom prst="line">
            <a:avLst/>
          </a:prstGeom>
          <a:ln w="5715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985589" y="5849827"/>
            <a:ext cx="9183035" cy="784775"/>
          </a:xfrm>
          <a:prstGeom prst="rect">
            <a:avLst/>
          </a:prstGeom>
          <a:solidFill>
            <a:srgbClr val="CCEC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Matt 27:57  And when </a:t>
            </a:r>
            <a:r>
              <a:rPr lang="en-CA" sz="2800" b="1" dirty="0" smtClean="0">
                <a:ln>
                  <a:solidFill>
                    <a:srgbClr val="FF00FF"/>
                  </a:solidFill>
                </a:ln>
                <a:solidFill>
                  <a:schemeClr val="bg1"/>
                </a:solidFill>
                <a:effectLst>
                  <a:glow rad="228600">
                    <a:schemeClr val="accent4">
                      <a:satMod val="175000"/>
                      <a:alpha val="40000"/>
                    </a:schemeClr>
                  </a:glow>
                </a:effectLst>
              </a:rPr>
              <a:t>EVENING</a:t>
            </a:r>
            <a:r>
              <a:rPr lang="en-CA" sz="2800" dirty="0" smtClean="0">
                <a:solidFill>
                  <a:schemeClr val="bg1"/>
                </a:solidFill>
              </a:rPr>
              <a:t> came … </a:t>
            </a:r>
            <a:r>
              <a:rPr lang="en-CA" sz="2000" b="1" dirty="0" smtClean="0">
                <a:solidFill>
                  <a:schemeClr val="bg1"/>
                </a:solidFill>
              </a:rPr>
              <a:t>V:58</a:t>
            </a:r>
            <a:r>
              <a:rPr lang="en-CA" sz="2800" dirty="0" smtClean="0">
                <a:solidFill>
                  <a:schemeClr val="bg1"/>
                </a:solidFill>
              </a:rPr>
              <a:t>  He went to Pilatus </a:t>
            </a:r>
            <a:r>
              <a:rPr lang="en-CA" sz="2800" b="1" dirty="0" smtClean="0">
                <a:ln>
                  <a:solidFill>
                    <a:srgbClr val="FF00FF"/>
                  </a:solidFill>
                </a:ln>
                <a:solidFill>
                  <a:schemeClr val="bg1"/>
                </a:solidFill>
              </a:rPr>
              <a:t>and asked for the body </a:t>
            </a:r>
            <a:r>
              <a:rPr lang="en-CA" sz="2800" dirty="0" smtClean="0">
                <a:solidFill>
                  <a:schemeClr val="bg1"/>
                </a:solidFill>
              </a:rPr>
              <a:t>of </a:t>
            </a:r>
            <a:r>
              <a:rPr lang="en-CA" sz="2800" dirty="0" err="1" smtClean="0">
                <a:solidFill>
                  <a:srgbClr val="0000CC"/>
                </a:solidFill>
              </a:rPr>
              <a:t>Yahusha</a:t>
            </a:r>
            <a:r>
              <a:rPr lang="en-CA" sz="2800" dirty="0" smtClean="0">
                <a:solidFill>
                  <a:srgbClr val="0000CC"/>
                </a:solidFill>
              </a:rPr>
              <a:t>. </a:t>
            </a:r>
            <a:endParaRPr lang="en-CA" sz="2800" dirty="0">
              <a:solidFill>
                <a:srgbClr val="0000CC"/>
              </a:solidFill>
            </a:endParaRPr>
          </a:p>
        </p:txBody>
      </p:sp>
      <p:sp>
        <p:nvSpPr>
          <p:cNvPr id="18" name="Slide Number Placeholder 17"/>
          <p:cNvSpPr>
            <a:spLocks noGrp="1"/>
          </p:cNvSpPr>
          <p:nvPr>
            <p:ph type="sldNum" sz="quarter" idx="12"/>
          </p:nvPr>
        </p:nvSpPr>
        <p:spPr>
          <a:xfrm>
            <a:off x="11376218" y="6234166"/>
            <a:ext cx="643748" cy="365125"/>
          </a:xfrm>
        </p:spPr>
        <p:txBody>
          <a:bodyPr/>
          <a:lstStyle/>
          <a:p>
            <a:fld id="{6D22F896-40B5-4ADD-8801-0D06FADFA095}" type="slidenum">
              <a:rPr lang="en-US" sz="1200" b="1" smtClean="0">
                <a:solidFill>
                  <a:schemeClr val="bg1"/>
                </a:solidFill>
              </a:rPr>
              <a:t>33</a:t>
            </a:fld>
            <a:endParaRPr lang="en-US" sz="1200" b="1" dirty="0">
              <a:solidFill>
                <a:schemeClr val="bg1"/>
              </a:solidFill>
            </a:endParaRPr>
          </a:p>
        </p:txBody>
      </p:sp>
      <p:sp>
        <p:nvSpPr>
          <p:cNvPr id="29" name="Rectangle 28"/>
          <p:cNvSpPr/>
          <p:nvPr/>
        </p:nvSpPr>
        <p:spPr>
          <a:xfrm>
            <a:off x="2592785" y="133100"/>
            <a:ext cx="8655113" cy="599277"/>
          </a:xfrm>
          <a:prstGeom prst="rect">
            <a:avLst/>
          </a:prstGeom>
          <a:solidFill>
            <a:srgbClr val="9933FF"/>
          </a:solidFill>
          <a:ln w="3810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000" b="1" dirty="0" smtClean="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Visual Review of </a:t>
            </a:r>
            <a:r>
              <a:rPr lang="en-CA" sz="4000" b="1" dirty="0" smtClean="0">
                <a:ln w="19050">
                  <a:solidFill>
                    <a:srgbClr val="002060"/>
                  </a:solidFill>
                  <a:prstDash val="solid"/>
                </a:ln>
                <a:solidFill>
                  <a:srgbClr val="00B0F0"/>
                </a:solidFill>
                <a:effectLst>
                  <a:glow rad="127000">
                    <a:srgbClr val="FFFF00"/>
                  </a:glow>
                  <a:outerShdw blurRad="12700" dist="38100" dir="2700000" algn="tl" rotWithShape="0">
                    <a:schemeClr val="accent5">
                      <a:lumMod val="60000"/>
                      <a:lumOff val="40000"/>
                    </a:schemeClr>
                  </a:outerShdw>
                </a:effectLst>
                <a:latin typeface="Arial Black" panose="020B0A04020102020204" pitchFamily="34" charset="0"/>
              </a:rPr>
              <a:t>2</a:t>
            </a:r>
            <a:r>
              <a:rPr lang="en-CA" sz="4000" b="1" dirty="0" smtClean="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 Witnesses!</a:t>
            </a:r>
            <a:endParaRPr lang="en-CA" sz="4000" b="1" dirty="0">
              <a:ln w="190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Tree>
    <p:extLst>
      <p:ext uri="{BB962C8B-B14F-4D97-AF65-F5344CB8AC3E}">
        <p14:creationId xmlns:p14="http://schemas.microsoft.com/office/powerpoint/2010/main" val="150958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1000"/>
                            </p:stCondLst>
                            <p:childTnLst>
                              <p:par>
                                <p:cTn id="73" presetID="22" presetClass="entr" presetSubtype="1" fill="hold" nodeType="afterEffect">
                                  <p:stCondLst>
                                    <p:cond delay="0"/>
                                  </p:stCondLst>
                                  <p:childTnLst>
                                    <p:set>
                                      <p:cBhvr>
                                        <p:cTn id="74" dur="1" fill="hold">
                                          <p:stCondLst>
                                            <p:cond delay="0"/>
                                          </p:stCondLst>
                                        </p:cTn>
                                        <p:tgtEl>
                                          <p:spTgt spid="3">
                                            <p:txEl>
                                              <p:pRg st="1" end="1"/>
                                            </p:txEl>
                                          </p:spTgt>
                                        </p:tgtEl>
                                        <p:attrNameLst>
                                          <p:attrName>style.visibility</p:attrName>
                                        </p:attrNameLst>
                                      </p:cBhvr>
                                      <p:to>
                                        <p:strVal val="visible"/>
                                      </p:to>
                                    </p:set>
                                    <p:animEffect transition="in" filter="wipe(up)">
                                      <p:cBhvr>
                                        <p:cTn id="75" dur="500"/>
                                        <p:tgtEl>
                                          <p:spTgt spid="3">
                                            <p:txEl>
                                              <p:pRg st="1" end="1"/>
                                            </p:txEl>
                                          </p:spTgt>
                                        </p:tgtEl>
                                      </p:cBhvr>
                                    </p:animEffect>
                                  </p:childTnLst>
                                </p:cTn>
                              </p:par>
                            </p:childTnLst>
                          </p:cTn>
                        </p:par>
                        <p:par>
                          <p:cTn id="76" fill="hold">
                            <p:stCondLst>
                              <p:cond delay="1500"/>
                            </p:stCondLst>
                            <p:childTnLst>
                              <p:par>
                                <p:cTn id="77" presetID="22" presetClass="entr" presetSubtype="8" fill="hold" grpId="0" nodeType="afterEffect">
                                  <p:stCondLst>
                                    <p:cond delay="1500"/>
                                  </p:stCondLst>
                                  <p:childTnLst>
                                    <p:set>
                                      <p:cBhvr>
                                        <p:cTn id="78" dur="1" fill="hold">
                                          <p:stCondLst>
                                            <p:cond delay="0"/>
                                          </p:stCondLst>
                                        </p:cTn>
                                        <p:tgtEl>
                                          <p:spTgt spid="2"/>
                                        </p:tgtEl>
                                        <p:attrNameLst>
                                          <p:attrName>style.visibility</p:attrName>
                                        </p:attrNameLst>
                                      </p:cBhvr>
                                      <p:to>
                                        <p:strVal val="visible"/>
                                      </p:to>
                                    </p:set>
                                    <p:animEffect transition="in" filter="wipe(left)">
                                      <p:cBhvr>
                                        <p:cTn id="79" dur="1250"/>
                                        <p:tgtEl>
                                          <p:spTgt spid="2"/>
                                        </p:tgtEl>
                                      </p:cBhvr>
                                    </p:animEffect>
                                  </p:childTnLst>
                                </p:cTn>
                              </p:par>
                              <p:par>
                                <p:cTn id="80" presetID="22" presetClass="entr" presetSubtype="1" fill="hold" grpId="0" nodeType="withEffect">
                                  <p:stCondLst>
                                    <p:cond delay="1750"/>
                                  </p:stCondLst>
                                  <p:childTnLst>
                                    <p:set>
                                      <p:cBhvr>
                                        <p:cTn id="81" dur="1" fill="hold">
                                          <p:stCondLst>
                                            <p:cond delay="0"/>
                                          </p:stCondLst>
                                        </p:cTn>
                                        <p:tgtEl>
                                          <p:spTgt spid="5"/>
                                        </p:tgtEl>
                                        <p:attrNameLst>
                                          <p:attrName>style.visibility</p:attrName>
                                        </p:attrNameLst>
                                      </p:cBhvr>
                                      <p:to>
                                        <p:strVal val="visible"/>
                                      </p:to>
                                    </p:set>
                                    <p:animEffect transition="in" filter="wipe(up)">
                                      <p:cBhvr>
                                        <p:cTn id="82" dur="1000"/>
                                        <p:tgtEl>
                                          <p:spTgt spid="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1000"/>
                                        <p:tgtEl>
                                          <p:spTgt spid="27"/>
                                        </p:tgtEl>
                                      </p:cBhvr>
                                    </p:animEffect>
                                  </p:childTnLst>
                                </p:cTn>
                              </p:par>
                              <p:par>
                                <p:cTn id="88" presetID="2" presetClass="entr" presetSubtype="4" fill="hold" grpId="0" nodeType="withEffect">
                                  <p:stCondLst>
                                    <p:cond delay="50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500" fill="hold"/>
                                        <p:tgtEl>
                                          <p:spTgt spid="28"/>
                                        </p:tgtEl>
                                        <p:attrNameLst>
                                          <p:attrName>ppt_x</p:attrName>
                                        </p:attrNameLst>
                                      </p:cBhvr>
                                      <p:tavLst>
                                        <p:tav tm="0">
                                          <p:val>
                                            <p:strVal val="#ppt_x"/>
                                          </p:val>
                                        </p:tav>
                                        <p:tav tm="100000">
                                          <p:val>
                                            <p:strVal val="#ppt_x"/>
                                          </p:val>
                                        </p:tav>
                                      </p:tavLst>
                                    </p:anim>
                                    <p:anim calcmode="lin" valueType="num">
                                      <p:cBhvr additive="base">
                                        <p:cTn id="91" dur="500" fill="hold"/>
                                        <p:tgtEl>
                                          <p:spTgt spid="28"/>
                                        </p:tgtEl>
                                        <p:attrNameLst>
                                          <p:attrName>ppt_y</p:attrName>
                                        </p:attrNameLst>
                                      </p:cBhvr>
                                      <p:tavLst>
                                        <p:tav tm="0">
                                          <p:val>
                                            <p:strVal val="1+#ppt_h/2"/>
                                          </p:val>
                                        </p:tav>
                                        <p:tav tm="100000">
                                          <p:val>
                                            <p:strVal val="#ppt_y"/>
                                          </p:val>
                                        </p:tav>
                                      </p:tavLst>
                                    </p:anim>
                                  </p:childTnLst>
                                </p:cTn>
                              </p:par>
                              <p:par>
                                <p:cTn id="92" presetID="22" presetClass="entr" presetSubtype="4" fill="hold" nodeType="withEffect">
                                  <p:stCondLst>
                                    <p:cond delay="1750"/>
                                  </p:stCondLst>
                                  <p:childTnLst>
                                    <p:set>
                                      <p:cBhvr>
                                        <p:cTn id="93" dur="1" fill="hold">
                                          <p:stCondLst>
                                            <p:cond delay="0"/>
                                          </p:stCondLst>
                                        </p:cTn>
                                        <p:tgtEl>
                                          <p:spTgt spid="30"/>
                                        </p:tgtEl>
                                        <p:attrNameLst>
                                          <p:attrName>style.visibility</p:attrName>
                                        </p:attrNameLst>
                                      </p:cBhvr>
                                      <p:to>
                                        <p:strVal val="visible"/>
                                      </p:to>
                                    </p:set>
                                    <p:animEffect transition="in" filter="wipe(down)">
                                      <p:cBhvr>
                                        <p:cTn id="94" dur="500"/>
                                        <p:tgtEl>
                                          <p:spTgt spid="30"/>
                                        </p:tgtEl>
                                      </p:cBhvr>
                                    </p:animEffect>
                                  </p:childTnLst>
                                </p:cTn>
                              </p:par>
                              <p:par>
                                <p:cTn id="95" presetID="22" presetClass="entr" presetSubtype="4" fill="hold" grpId="0" nodeType="withEffect">
                                  <p:stCondLst>
                                    <p:cond delay="1500"/>
                                  </p:stCondLst>
                                  <p:childTnLst>
                                    <p:set>
                                      <p:cBhvr>
                                        <p:cTn id="96" dur="1" fill="hold">
                                          <p:stCondLst>
                                            <p:cond delay="0"/>
                                          </p:stCondLst>
                                        </p:cTn>
                                        <p:tgtEl>
                                          <p:spTgt spid="21"/>
                                        </p:tgtEl>
                                        <p:attrNameLst>
                                          <p:attrName>style.visibility</p:attrName>
                                        </p:attrNameLst>
                                      </p:cBhvr>
                                      <p:to>
                                        <p:strVal val="visible"/>
                                      </p:to>
                                    </p:set>
                                    <p:animEffect transition="in" filter="wipe(down)">
                                      <p:cBhvr>
                                        <p:cTn id="97" dur="500"/>
                                        <p:tgtEl>
                                          <p:spTgt spid="21"/>
                                        </p:tgtEl>
                                      </p:cBhvr>
                                    </p:animEffect>
                                  </p:childTnLst>
                                </p:cTn>
                              </p:par>
                              <p:par>
                                <p:cTn id="98" presetID="22" presetClass="entr" presetSubtype="8" repeatCount="4000" fill="hold" grpId="0" nodeType="withEffect">
                                  <p:stCondLst>
                                    <p:cond delay="1750"/>
                                  </p:stCondLst>
                                  <p:childTnLst>
                                    <p:set>
                                      <p:cBhvr>
                                        <p:cTn id="99" dur="1" fill="hold">
                                          <p:stCondLst>
                                            <p:cond delay="0"/>
                                          </p:stCondLst>
                                        </p:cTn>
                                        <p:tgtEl>
                                          <p:spTgt spid="6"/>
                                        </p:tgtEl>
                                        <p:attrNameLst>
                                          <p:attrName>style.visibility</p:attrName>
                                        </p:attrNameLst>
                                      </p:cBhvr>
                                      <p:to>
                                        <p:strVal val="visible"/>
                                      </p:to>
                                    </p:set>
                                    <p:animEffect transition="in" filter="wipe(left)">
                                      <p:cBhvr>
                                        <p:cTn id="100" dur="1750"/>
                                        <p:tgtEl>
                                          <p:spTgt spid="6"/>
                                        </p:tgtEl>
                                      </p:cBhvr>
                                    </p:animEffect>
                                  </p:childTnLst>
                                </p:cTn>
                              </p:par>
                              <p:par>
                                <p:cTn id="101" presetID="42" presetClass="entr" presetSubtype="0" fill="hold" grpId="0" nodeType="withEffect">
                                  <p:stCondLst>
                                    <p:cond delay="500"/>
                                  </p:stCondLst>
                                  <p:childTnLst>
                                    <p:set>
                                      <p:cBhvr>
                                        <p:cTn id="102" dur="1" fill="hold">
                                          <p:stCondLst>
                                            <p:cond delay="0"/>
                                          </p:stCondLst>
                                        </p:cTn>
                                        <p:tgtEl>
                                          <p:spTgt spid="8"/>
                                        </p:tgtEl>
                                        <p:attrNameLst>
                                          <p:attrName>style.visibility</p:attrName>
                                        </p:attrNameLst>
                                      </p:cBhvr>
                                      <p:to>
                                        <p:strVal val="visible"/>
                                      </p:to>
                                    </p:set>
                                    <p:animEffect transition="in" filter="fade">
                                      <p:cBhvr>
                                        <p:cTn id="103" dur="1000"/>
                                        <p:tgtEl>
                                          <p:spTgt spid="8"/>
                                        </p:tgtEl>
                                      </p:cBhvr>
                                    </p:animEffect>
                                    <p:anim calcmode="lin" valueType="num">
                                      <p:cBhvr>
                                        <p:cTn id="104" dur="1000" fill="hold"/>
                                        <p:tgtEl>
                                          <p:spTgt spid="8"/>
                                        </p:tgtEl>
                                        <p:attrNameLst>
                                          <p:attrName>ppt_x</p:attrName>
                                        </p:attrNameLst>
                                      </p:cBhvr>
                                      <p:tavLst>
                                        <p:tav tm="0">
                                          <p:val>
                                            <p:strVal val="#ppt_x"/>
                                          </p:val>
                                        </p:tav>
                                        <p:tav tm="100000">
                                          <p:val>
                                            <p:strVal val="#ppt_x"/>
                                          </p:val>
                                        </p:tav>
                                      </p:tavLst>
                                    </p:anim>
                                    <p:anim calcmode="lin" valueType="num">
                                      <p:cBhvr>
                                        <p:cTn id="10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fade">
                                      <p:cBhvr>
                                        <p:cTn id="110" dur="1000"/>
                                        <p:tgtEl>
                                          <p:spTgt spid="7"/>
                                        </p:tgtEl>
                                      </p:cBhvr>
                                    </p:animEffect>
                                    <p:anim calcmode="lin" valueType="num">
                                      <p:cBhvr>
                                        <p:cTn id="111" dur="1000" fill="hold"/>
                                        <p:tgtEl>
                                          <p:spTgt spid="7"/>
                                        </p:tgtEl>
                                        <p:attrNameLst>
                                          <p:attrName>ppt_x</p:attrName>
                                        </p:attrNameLst>
                                      </p:cBhvr>
                                      <p:tavLst>
                                        <p:tav tm="0">
                                          <p:val>
                                            <p:strVal val="#ppt_x"/>
                                          </p:val>
                                        </p:tav>
                                        <p:tav tm="100000">
                                          <p:val>
                                            <p:strVal val="#ppt_x"/>
                                          </p:val>
                                        </p:tav>
                                      </p:tavLst>
                                    </p:anim>
                                    <p:anim calcmode="lin" valueType="num">
                                      <p:cBhvr>
                                        <p:cTn id="112" dur="1000" fill="hold"/>
                                        <p:tgtEl>
                                          <p:spTgt spid="7"/>
                                        </p:tgtEl>
                                        <p:attrNameLst>
                                          <p:attrName>ppt_y</p:attrName>
                                        </p:attrNameLst>
                                      </p:cBhvr>
                                      <p:tavLst>
                                        <p:tav tm="0">
                                          <p:val>
                                            <p:strVal val="#ppt_y+.1"/>
                                          </p:val>
                                        </p:tav>
                                        <p:tav tm="100000">
                                          <p:val>
                                            <p:strVal val="#ppt_y"/>
                                          </p:val>
                                        </p:tav>
                                      </p:tavLst>
                                    </p:anim>
                                  </p:childTnLst>
                                </p:cTn>
                              </p:par>
                              <p:par>
                                <p:cTn id="113" presetID="22" presetClass="entr" presetSubtype="4" repeatCount="3000" fill="hold" grpId="0" nodeType="withEffect">
                                  <p:stCondLst>
                                    <p:cond delay="2250"/>
                                  </p:stCondLst>
                                  <p:childTnLst>
                                    <p:set>
                                      <p:cBhvr>
                                        <p:cTn id="114" dur="1" fill="hold">
                                          <p:stCondLst>
                                            <p:cond delay="0"/>
                                          </p:stCondLst>
                                        </p:cTn>
                                        <p:tgtEl>
                                          <p:spTgt spid="26"/>
                                        </p:tgtEl>
                                        <p:attrNameLst>
                                          <p:attrName>style.visibility</p:attrName>
                                        </p:attrNameLst>
                                      </p:cBhvr>
                                      <p:to>
                                        <p:strVal val="visible"/>
                                      </p:to>
                                    </p:set>
                                    <p:animEffect transition="in" filter="wipe(down)">
                                      <p:cBhvr>
                                        <p:cTn id="115" dur="1250"/>
                                        <p:tgtEl>
                                          <p:spTgt spid="26"/>
                                        </p:tgtEl>
                                      </p:cBhvr>
                                    </p:animEffect>
                                  </p:childTnLst>
                                </p:cTn>
                              </p:par>
                            </p:childTnLst>
                          </p:cTn>
                        </p:par>
                      </p:childTnLst>
                    </p:cTn>
                  </p:par>
                  <p:par>
                    <p:cTn id="116" fill="hold">
                      <p:stCondLst>
                        <p:cond delay="indefinite"/>
                      </p:stCondLst>
                      <p:childTnLst>
                        <p:par>
                          <p:cTn id="117" fill="hold">
                            <p:stCondLst>
                              <p:cond delay="0"/>
                            </p:stCondLst>
                            <p:childTnLst>
                              <p:par>
                                <p:cTn id="118" presetID="14" presetClass="entr" presetSubtype="10" fill="hold" grpId="0" nodeType="click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randombar(horizontal)">
                                      <p:cBhvr>
                                        <p:cTn id="12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10" grpId="0" animBg="1"/>
      <p:bldP spid="12" grpId="0" animBg="1"/>
      <p:bldP spid="13" grpId="0" animBg="1"/>
      <p:bldP spid="14" grpId="0" animBg="1"/>
      <p:bldP spid="15" grpId="0" animBg="1"/>
      <p:bldP spid="19" grpId="0" animBg="1"/>
      <p:bldP spid="20" grpId="0" animBg="1"/>
      <p:bldP spid="23" grpId="0" animBg="1"/>
      <p:bldP spid="24" grpId="0" animBg="1"/>
      <p:bldP spid="5" grpId="0" animBg="1"/>
      <p:bldP spid="7" grpId="0" animBg="1"/>
      <p:bldP spid="26" grpId="0" animBg="1"/>
      <p:bldP spid="27" grpId="0" animBg="1"/>
      <p:bldP spid="28" grpId="0" animBg="1"/>
      <p:bldP spid="21" grpId="0" animBg="1"/>
      <p:bldP spid="31"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tx1">
                <a:lumMod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28787" y="183002"/>
            <a:ext cx="11912957" cy="6310649"/>
          </a:xfrm>
          <a:solidFill>
            <a:schemeClr val="tx1"/>
          </a:solidFill>
          <a:scene3d>
            <a:camera prst="orthographicFront"/>
            <a:lightRig rig="threePt" dir="t"/>
          </a:scene3d>
          <a:sp3d>
            <a:bevelT w="152400" h="50800" prst="softRound"/>
          </a:sp3d>
        </p:spPr>
        <p:txBody>
          <a:bodyPr>
            <a:noAutofit/>
          </a:bodyPr>
          <a:lstStyle/>
          <a:p>
            <a:r>
              <a:rPr lang="en-US" sz="8800" dirty="0" smtClean="0">
                <a:solidFill>
                  <a:schemeClr val="bg1">
                    <a:lumMod val="95000"/>
                    <a:lumOff val="5000"/>
                  </a:schemeClr>
                </a:solidFill>
                <a:latin typeface="Calibri" panose="020F0502020204030204" pitchFamily="34" charset="0"/>
              </a:rPr>
              <a:t>Remember:</a:t>
            </a:r>
          </a:p>
          <a:p>
            <a:r>
              <a:rPr lang="en-US" sz="3600" dirty="0" smtClean="0">
                <a:solidFill>
                  <a:schemeClr val="bg1">
                    <a:lumMod val="95000"/>
                    <a:lumOff val="5000"/>
                  </a:schemeClr>
                </a:solidFill>
                <a:latin typeface="Calibri" panose="020F0502020204030204" pitchFamily="34" charset="0"/>
              </a:rPr>
              <a:t>We have just seen two witnesses that </a:t>
            </a:r>
            <a:r>
              <a:rPr lang="en-US" sz="3600" dirty="0" smtClean="0">
                <a:solidFill>
                  <a:srgbClr val="0000CC"/>
                </a:solidFill>
                <a:latin typeface="Calibri" panose="020F0502020204030204" pitchFamily="34" charset="0"/>
              </a:rPr>
              <a:t>Yahusha</a:t>
            </a:r>
            <a:r>
              <a:rPr lang="en-US" sz="3600" dirty="0" smtClean="0">
                <a:solidFill>
                  <a:schemeClr val="bg1">
                    <a:lumMod val="95000"/>
                    <a:lumOff val="5000"/>
                  </a:schemeClr>
                </a:solidFill>
                <a:latin typeface="Calibri" panose="020F0502020204030204" pitchFamily="34" charset="0"/>
              </a:rPr>
              <a:t> was removed</a:t>
            </a:r>
          </a:p>
          <a:p>
            <a:endParaRPr lang="en-US" sz="3600" dirty="0" smtClean="0">
              <a:solidFill>
                <a:schemeClr val="bg1">
                  <a:lumMod val="95000"/>
                  <a:lumOff val="5000"/>
                </a:schemeClr>
              </a:solidFill>
              <a:latin typeface="Calibri" panose="020F0502020204030204" pitchFamily="34" charset="0"/>
            </a:endParaRPr>
          </a:p>
          <a:p>
            <a:endParaRPr lang="en-US" sz="3600" dirty="0">
              <a:solidFill>
                <a:schemeClr val="bg1">
                  <a:lumMod val="95000"/>
                  <a:lumOff val="5000"/>
                </a:schemeClr>
              </a:solidFill>
              <a:latin typeface="Calibri" panose="020F0502020204030204" pitchFamily="34" charset="0"/>
            </a:endParaRPr>
          </a:p>
          <a:p>
            <a:r>
              <a:rPr lang="en-US" sz="3600" dirty="0" smtClean="0">
                <a:solidFill>
                  <a:schemeClr val="bg1">
                    <a:lumMod val="95000"/>
                    <a:lumOff val="5000"/>
                  </a:schemeClr>
                </a:solidFill>
                <a:latin typeface="Calibri" panose="020F0502020204030204" pitchFamily="34" charset="0"/>
              </a:rPr>
              <a:t> from the tree – </a:t>
            </a:r>
            <a:r>
              <a:rPr lang="en-US" sz="3600" b="1" dirty="0" smtClean="0">
                <a:solidFill>
                  <a:schemeClr val="bg1">
                    <a:lumMod val="95000"/>
                    <a:lumOff val="5000"/>
                  </a:schemeClr>
                </a:solidFill>
                <a:effectLst>
                  <a:glow rad="127000">
                    <a:srgbClr val="FF9999"/>
                  </a:glow>
                </a:effectLst>
                <a:latin typeface="Calibri" panose="020F0502020204030204" pitchFamily="34" charset="0"/>
              </a:rPr>
              <a:t>AFTER</a:t>
            </a:r>
            <a:r>
              <a:rPr lang="en-US" sz="3600" dirty="0" smtClean="0">
                <a:solidFill>
                  <a:schemeClr val="bg1">
                    <a:lumMod val="95000"/>
                    <a:lumOff val="5000"/>
                  </a:schemeClr>
                </a:solidFill>
                <a:latin typeface="Calibri" panose="020F0502020204030204" pitchFamily="34" charset="0"/>
              </a:rPr>
              <a:t> THE </a:t>
            </a:r>
            <a:r>
              <a:rPr lang="en-US" sz="3600" b="1" dirty="0" smtClean="0">
                <a:solidFill>
                  <a:schemeClr val="bg1">
                    <a:lumMod val="95000"/>
                    <a:lumOff val="5000"/>
                  </a:schemeClr>
                </a:solidFill>
                <a:effectLst>
                  <a:glow rad="127000">
                    <a:srgbClr val="FFFF00"/>
                  </a:glow>
                </a:effectLst>
                <a:latin typeface="Calibri" panose="020F0502020204030204" pitchFamily="34" charset="0"/>
              </a:rPr>
              <a:t>SUN</a:t>
            </a:r>
            <a:r>
              <a:rPr lang="en-US" sz="3600" dirty="0" smtClean="0">
                <a:solidFill>
                  <a:schemeClr val="bg1">
                    <a:lumMod val="95000"/>
                    <a:lumOff val="5000"/>
                  </a:schemeClr>
                </a:solidFill>
                <a:latin typeface="Calibri" panose="020F0502020204030204" pitchFamily="34" charset="0"/>
              </a:rPr>
              <a:t> HAD </a:t>
            </a:r>
            <a:r>
              <a:rPr lang="en-US" sz="3600" b="1" dirty="0" smtClean="0">
                <a:solidFill>
                  <a:schemeClr val="bg1">
                    <a:lumMod val="95000"/>
                    <a:lumOff val="5000"/>
                  </a:schemeClr>
                </a:solidFill>
                <a:effectLst>
                  <a:glow rad="127000">
                    <a:srgbClr val="FF9999"/>
                  </a:glow>
                </a:effectLst>
                <a:latin typeface="Calibri" panose="020F0502020204030204" pitchFamily="34" charset="0"/>
              </a:rPr>
              <a:t>SET!</a:t>
            </a:r>
          </a:p>
          <a:p>
            <a:r>
              <a:rPr lang="en-US" sz="3600" b="1" dirty="0" smtClean="0">
                <a:ln>
                  <a:solidFill>
                    <a:srgbClr val="0000CC"/>
                  </a:solidFill>
                </a:ln>
                <a:solidFill>
                  <a:schemeClr val="bg1">
                    <a:lumMod val="95000"/>
                    <a:lumOff val="5000"/>
                  </a:schemeClr>
                </a:solidFill>
                <a:effectLst>
                  <a:glow rad="101600">
                    <a:srgbClr val="00FF99"/>
                  </a:glow>
                </a:effectLst>
                <a:latin typeface="Calibri" panose="020F0502020204030204" pitchFamily="34" charset="0"/>
              </a:rPr>
              <a:t>The sunset had </a:t>
            </a:r>
            <a:r>
              <a:rPr lang="en-US" sz="3600" b="1" u="sng" dirty="0" smtClean="0">
                <a:ln>
                  <a:solidFill>
                    <a:srgbClr val="0000CC"/>
                  </a:solidFill>
                </a:ln>
                <a:solidFill>
                  <a:schemeClr val="bg1">
                    <a:lumMod val="95000"/>
                    <a:lumOff val="5000"/>
                  </a:schemeClr>
                </a:solidFill>
                <a:effectLst>
                  <a:glow rad="101600">
                    <a:srgbClr val="00FF99"/>
                  </a:glow>
                </a:effectLst>
                <a:latin typeface="Calibri" panose="020F0502020204030204" pitchFamily="34" charset="0"/>
              </a:rPr>
              <a:t>failed</a:t>
            </a:r>
            <a:r>
              <a:rPr lang="en-US" sz="3600" b="1" dirty="0" smtClean="0">
                <a:ln>
                  <a:solidFill>
                    <a:srgbClr val="0000CC"/>
                  </a:solidFill>
                </a:ln>
                <a:solidFill>
                  <a:schemeClr val="bg1">
                    <a:lumMod val="95000"/>
                    <a:lumOff val="5000"/>
                  </a:schemeClr>
                </a:solidFill>
                <a:effectLst>
                  <a:glow rad="101600">
                    <a:srgbClr val="00FF99"/>
                  </a:glow>
                </a:effectLst>
                <a:latin typeface="Calibri" panose="020F0502020204030204" pitchFamily="34" charset="0"/>
              </a:rPr>
              <a:t> to change the 24 hour cycle!</a:t>
            </a:r>
            <a:r>
              <a:rPr lang="en-US" sz="3600" b="1" dirty="0" smtClean="0">
                <a:solidFill>
                  <a:schemeClr val="bg1">
                    <a:lumMod val="95000"/>
                    <a:lumOff val="5000"/>
                  </a:schemeClr>
                </a:solidFill>
                <a:effectLst>
                  <a:glow rad="127000">
                    <a:srgbClr val="FF9999"/>
                  </a:glow>
                </a:effectLst>
                <a:latin typeface="Calibri" panose="020F0502020204030204" pitchFamily="34" charset="0"/>
              </a:rPr>
              <a:t/>
            </a:r>
            <a:br>
              <a:rPr lang="en-US" sz="3600" b="1" dirty="0" smtClean="0">
                <a:solidFill>
                  <a:schemeClr val="bg1">
                    <a:lumMod val="95000"/>
                    <a:lumOff val="5000"/>
                  </a:schemeClr>
                </a:solidFill>
                <a:effectLst>
                  <a:glow rad="127000">
                    <a:srgbClr val="FF9999"/>
                  </a:glow>
                </a:effectLst>
                <a:latin typeface="Calibri" panose="020F0502020204030204" pitchFamily="34" charset="0"/>
              </a:rPr>
            </a:br>
            <a:endParaRPr lang="en-US" sz="3200" dirty="0" smtClean="0">
              <a:solidFill>
                <a:srgbClr val="9933FF"/>
              </a:solidFill>
              <a:effectLst/>
              <a:latin typeface="Calibri" panose="020F0502020204030204" pitchFamily="34" charset="0"/>
            </a:endParaRPr>
          </a:p>
        </p:txBody>
      </p:sp>
      <p:sp>
        <p:nvSpPr>
          <p:cNvPr id="4" name="4-Point Star 3"/>
          <p:cNvSpPr/>
          <p:nvPr/>
        </p:nvSpPr>
        <p:spPr>
          <a:xfrm>
            <a:off x="3413908" y="2062843"/>
            <a:ext cx="1456857" cy="1365322"/>
          </a:xfrm>
          <a:prstGeom prst="star4">
            <a:avLst/>
          </a:prstGeom>
          <a:solidFill>
            <a:schemeClr val="accent1">
              <a:lumMod val="60000"/>
              <a:lumOff val="40000"/>
            </a:schemeClr>
          </a:solidFill>
          <a:ln w="28575">
            <a:solidFill>
              <a:srgbClr val="0000CC"/>
            </a:solidFill>
          </a:ln>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effectLst>
                <a:glow rad="127000">
                  <a:srgbClr val="FFFF00"/>
                </a:glow>
              </a:effectLst>
            </a:endParaRPr>
          </a:p>
        </p:txBody>
      </p:sp>
      <p:sp>
        <p:nvSpPr>
          <p:cNvPr id="6" name="Curved Down Arrow 5"/>
          <p:cNvSpPr/>
          <p:nvPr/>
        </p:nvSpPr>
        <p:spPr>
          <a:xfrm>
            <a:off x="5675074" y="2159094"/>
            <a:ext cx="2591102" cy="1269906"/>
          </a:xfrm>
          <a:prstGeom prst="curvedDownArrow">
            <a:avLst>
              <a:gd name="adj1" fmla="val 25000"/>
              <a:gd name="adj2" fmla="val 146159"/>
              <a:gd name="adj3" fmla="val 38207"/>
            </a:avLst>
          </a:prstGeom>
          <a:gradFill>
            <a:gsLst>
              <a:gs pos="15000">
                <a:srgbClr val="00FF99">
                  <a:lumMod val="99000"/>
                  <a:lumOff val="1000"/>
                </a:srgbClr>
              </a:gs>
              <a:gs pos="74000">
                <a:srgbClr val="CC99FF"/>
              </a:gs>
              <a:gs pos="100000">
                <a:srgbClr val="FF00FF">
                  <a:alpha val="44000"/>
                </a:srgbClr>
              </a:gs>
            </a:gsLst>
            <a:lin ang="5400000" scaled="1"/>
          </a:gradFill>
          <a:ln w="28575">
            <a:solidFill>
              <a:srgbClr val="9933FF"/>
            </a:solidFill>
          </a:ln>
          <a:effectLst>
            <a:glow rad="63500">
              <a:srgbClr val="CCECFF"/>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6"/>
          <p:cNvSpPr/>
          <p:nvPr/>
        </p:nvSpPr>
        <p:spPr>
          <a:xfrm>
            <a:off x="117901" y="5006897"/>
            <a:ext cx="11912957" cy="1684751"/>
          </a:xfrm>
          <a:prstGeom prst="rect">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r>
              <a:rPr lang="en-US" sz="3200" dirty="0" smtClean="0">
                <a:solidFill>
                  <a:srgbClr val="9933FF"/>
                </a:solidFill>
                <a:latin typeface="Calibri" panose="020F0502020204030204" pitchFamily="34" charset="0"/>
              </a:rPr>
              <a:t>With this </a:t>
            </a:r>
            <a:r>
              <a:rPr lang="en-US" sz="3200" dirty="0">
                <a:solidFill>
                  <a:srgbClr val="9933FF"/>
                </a:solidFill>
                <a:latin typeface="Calibri" panose="020F0502020204030204" pitchFamily="34" charset="0"/>
              </a:rPr>
              <a:t>information just viewed</a:t>
            </a:r>
            <a:r>
              <a:rPr lang="en-US" sz="3200" dirty="0" smtClean="0">
                <a:solidFill>
                  <a:srgbClr val="9933FF"/>
                </a:solidFill>
                <a:latin typeface="Calibri" panose="020F0502020204030204" pitchFamily="34" charset="0"/>
              </a:rPr>
              <a:t>, let’s </a:t>
            </a:r>
            <a:r>
              <a:rPr lang="en-US" sz="3200" b="1" u="sng" dirty="0">
                <a:solidFill>
                  <a:prstClr val="black"/>
                </a:solidFill>
                <a:latin typeface="Calibri" panose="020F0502020204030204" pitchFamily="34" charset="0"/>
              </a:rPr>
              <a:t>anal</a:t>
            </a:r>
            <a:r>
              <a:rPr lang="en-US" sz="3200" b="1" dirty="0">
                <a:solidFill>
                  <a:prstClr val="black"/>
                </a:solidFill>
                <a:latin typeface="Calibri" panose="020F0502020204030204" pitchFamily="34" charset="0"/>
              </a:rPr>
              <a:t>y</a:t>
            </a:r>
            <a:r>
              <a:rPr lang="en-US" sz="3200" b="1" u="sng" dirty="0">
                <a:solidFill>
                  <a:prstClr val="black"/>
                </a:solidFill>
                <a:latin typeface="Calibri" panose="020F0502020204030204" pitchFamily="34" charset="0"/>
              </a:rPr>
              <a:t>ze the word</a:t>
            </a:r>
            <a:r>
              <a:rPr lang="en-US" sz="3200" b="1" dirty="0">
                <a:solidFill>
                  <a:prstClr val="black"/>
                </a:solidFill>
                <a:latin typeface="Calibri" panose="020F0502020204030204" pitchFamily="34" charset="0"/>
              </a:rPr>
              <a:t> </a:t>
            </a:r>
            <a:r>
              <a:rPr lang="en-US" sz="3200" dirty="0">
                <a:solidFill>
                  <a:srgbClr val="9933FF"/>
                </a:solidFill>
                <a:latin typeface="Calibri" panose="020F0502020204030204" pitchFamily="34" charset="0"/>
              </a:rPr>
              <a:t>– </a:t>
            </a:r>
            <a:r>
              <a:rPr lang="en-US" sz="3200" b="1" dirty="0" err="1">
                <a:ln>
                  <a:solidFill>
                    <a:srgbClr val="0000CC"/>
                  </a:solidFill>
                </a:ln>
                <a:solidFill>
                  <a:srgbClr val="9933FF"/>
                </a:solidFill>
                <a:effectLst>
                  <a:glow rad="127000">
                    <a:srgbClr val="FFFF00"/>
                  </a:glow>
                </a:effectLst>
                <a:latin typeface="Calibri" panose="020F0502020204030204" pitchFamily="34" charset="0"/>
              </a:rPr>
              <a:t>Epiphosko</a:t>
            </a:r>
            <a:r>
              <a:rPr lang="en-US" sz="3200" dirty="0">
                <a:solidFill>
                  <a:srgbClr val="9933FF"/>
                </a:solidFill>
                <a:latin typeface="Calibri" panose="020F0502020204030204" pitchFamily="34" charset="0"/>
              </a:rPr>
              <a:t> </a:t>
            </a:r>
            <a:r>
              <a:rPr lang="en-US" sz="3200" dirty="0" smtClean="0">
                <a:solidFill>
                  <a:srgbClr val="9933FF"/>
                </a:solidFill>
                <a:latin typeface="Calibri" panose="020F0502020204030204" pitchFamily="34" charset="0"/>
              </a:rPr>
              <a:t>– as  </a:t>
            </a:r>
            <a:r>
              <a:rPr lang="en-US" sz="6600" b="1" i="1" dirty="0" smtClean="0">
                <a:ln>
                  <a:solidFill>
                    <a:srgbClr val="00B0F0"/>
                  </a:solidFill>
                </a:ln>
                <a:solidFill>
                  <a:srgbClr val="0000CC"/>
                </a:solidFill>
                <a:effectLst>
                  <a:glow rad="127000">
                    <a:srgbClr val="FF9999"/>
                  </a:glow>
                </a:effectLst>
                <a:latin typeface="Calibri" panose="020F0502020204030204" pitchFamily="34" charset="0"/>
              </a:rPr>
              <a:t>recorded </a:t>
            </a:r>
            <a:r>
              <a:rPr lang="en-US" sz="6600" b="1" i="1" dirty="0">
                <a:ln>
                  <a:solidFill>
                    <a:srgbClr val="00B0F0"/>
                  </a:solidFill>
                </a:ln>
                <a:solidFill>
                  <a:srgbClr val="0000CC"/>
                </a:solidFill>
                <a:effectLst>
                  <a:glow rad="127000">
                    <a:srgbClr val="FF9999"/>
                  </a:glow>
                </a:effectLst>
                <a:latin typeface="Calibri" panose="020F0502020204030204" pitchFamily="34" charset="0"/>
              </a:rPr>
              <a:t>by Luke.  </a:t>
            </a:r>
            <a:r>
              <a:rPr lang="en-US" sz="3200" b="1" i="1" dirty="0" smtClean="0">
                <a:solidFill>
                  <a:srgbClr val="FF0000"/>
                </a:solidFill>
                <a:latin typeface="Calibri" panose="020F0502020204030204" pitchFamily="34" charset="0"/>
              </a:rPr>
              <a:t>Was </a:t>
            </a:r>
            <a:r>
              <a:rPr lang="en-US" sz="3200" b="1" i="1" dirty="0">
                <a:solidFill>
                  <a:srgbClr val="FF0000"/>
                </a:solidFill>
                <a:latin typeface="Calibri" panose="020F0502020204030204" pitchFamily="34" charset="0"/>
              </a:rPr>
              <a:t>it used correctly? </a:t>
            </a:r>
          </a:p>
        </p:txBody>
      </p:sp>
      <p:sp>
        <p:nvSpPr>
          <p:cNvPr id="8" name="Oval Callout 7"/>
          <p:cNvSpPr/>
          <p:nvPr/>
        </p:nvSpPr>
        <p:spPr>
          <a:xfrm>
            <a:off x="9161417" y="2071552"/>
            <a:ext cx="2965128" cy="2143398"/>
          </a:xfrm>
          <a:prstGeom prst="wedgeEllipseCallout">
            <a:avLst>
              <a:gd name="adj1" fmla="val 837"/>
              <a:gd name="adj2" fmla="val 94138"/>
            </a:avLst>
          </a:prstGeom>
          <a:gradFill>
            <a:gsLst>
              <a:gs pos="0">
                <a:srgbClr val="FFFF00"/>
              </a:gs>
              <a:gs pos="32000">
                <a:srgbClr val="CCECFF"/>
              </a:gs>
              <a:gs pos="62000">
                <a:schemeClr val="bg2">
                  <a:lumMod val="40000"/>
                  <a:lumOff val="60000"/>
                </a:schemeClr>
              </a:gs>
              <a:gs pos="94000">
                <a:schemeClr val="bg1"/>
              </a:gs>
            </a:gsLst>
            <a:lin ang="5400000" scaled="1"/>
          </a:gradFill>
          <a:effectLst>
            <a:glow rad="88900">
              <a:srgbClr val="FF00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ln w="9525">
                  <a:solidFill>
                    <a:schemeClr val="bg1"/>
                  </a:solidFill>
                  <a:prstDash val="solid"/>
                </a:ln>
                <a:solidFill>
                  <a:srgbClr val="00FF99"/>
                </a:solidFill>
                <a:effectLst>
                  <a:outerShdw blurRad="12700" dist="38100" dir="2700000" algn="tl" rotWithShape="0">
                    <a:schemeClr val="accent5">
                      <a:lumMod val="60000"/>
                      <a:lumOff val="40000"/>
                    </a:schemeClr>
                  </a:outerShdw>
                </a:effectLst>
              </a:rPr>
              <a:t>To </a:t>
            </a:r>
            <a:r>
              <a:rPr lang="en-CA" sz="4400" b="1" dirty="0" smtClean="0">
                <a:ln w="28575">
                  <a:solidFill>
                    <a:srgbClr val="0000CC"/>
                  </a:solidFill>
                  <a:prstDash val="solid"/>
                </a:ln>
                <a:solidFill>
                  <a:srgbClr val="00FF99"/>
                </a:solidFill>
                <a:effectLst>
                  <a:glow rad="127000">
                    <a:srgbClr val="FFFF00"/>
                  </a:glow>
                  <a:outerShdw blurRad="12700" dist="38100" dir="2700000" algn="tl" rotWithShape="0">
                    <a:schemeClr val="accent5">
                      <a:lumMod val="60000"/>
                      <a:lumOff val="40000"/>
                    </a:schemeClr>
                  </a:outerShdw>
                </a:effectLst>
                <a:latin typeface="Arial Black" panose="020B0A04020102020204" pitchFamily="34" charset="0"/>
              </a:rPr>
              <a:t>GROW</a:t>
            </a:r>
            <a:r>
              <a:rPr lang="en-CA" sz="4000" b="1" dirty="0" smtClean="0">
                <a:ln w="9525">
                  <a:solidFill>
                    <a:schemeClr val="bg1"/>
                  </a:solidFill>
                  <a:prstDash val="solid"/>
                </a:ln>
                <a:solidFill>
                  <a:srgbClr val="00FF99"/>
                </a:solidFill>
                <a:effectLst>
                  <a:outerShdw blurRad="12700" dist="38100" dir="2700000" algn="tl" rotWithShape="0">
                    <a:schemeClr val="accent5">
                      <a:lumMod val="60000"/>
                      <a:lumOff val="40000"/>
                    </a:schemeClr>
                  </a:outerShdw>
                </a:effectLst>
              </a:rPr>
              <a:t> LIGHT</a:t>
            </a:r>
            <a:endParaRPr lang="en-CA" sz="4000" b="1" dirty="0">
              <a:ln w="9525">
                <a:solidFill>
                  <a:schemeClr val="bg1"/>
                </a:solidFill>
                <a:prstDash val="solid"/>
              </a:ln>
              <a:solidFill>
                <a:srgbClr val="00FF99"/>
              </a:solidFill>
              <a:effectLst>
                <a:outerShdw blurRad="12700" dist="38100" dir="2700000" algn="tl" rotWithShape="0">
                  <a:schemeClr val="accent5">
                    <a:lumMod val="60000"/>
                    <a:lumOff val="40000"/>
                  </a:schemeClr>
                </a:outerShdw>
              </a:effectLst>
            </a:endParaRPr>
          </a:p>
        </p:txBody>
      </p:sp>
      <p:sp>
        <p:nvSpPr>
          <p:cNvPr id="5" name="Slide Number Placeholder 4"/>
          <p:cNvSpPr>
            <a:spLocks noGrp="1"/>
          </p:cNvSpPr>
          <p:nvPr>
            <p:ph type="sldNum" sz="quarter" idx="12"/>
          </p:nvPr>
        </p:nvSpPr>
        <p:spPr>
          <a:xfrm>
            <a:off x="11341423" y="6259285"/>
            <a:ext cx="643748" cy="365125"/>
          </a:xfrm>
        </p:spPr>
        <p:txBody>
          <a:bodyPr/>
          <a:lstStyle/>
          <a:p>
            <a:fld id="{6D22F896-40B5-4ADD-8801-0D06FADFA095}" type="slidenum">
              <a:rPr lang="en-US" sz="1200" b="1" smtClean="0">
                <a:solidFill>
                  <a:schemeClr val="bg1"/>
                </a:solidFill>
              </a:rPr>
              <a:t>34</a:t>
            </a:fld>
            <a:endParaRPr lang="en-US" sz="1200" b="1" dirty="0">
              <a:solidFill>
                <a:schemeClr val="bg1"/>
              </a:solidFill>
            </a:endParaRPr>
          </a:p>
        </p:txBody>
      </p:sp>
    </p:spTree>
    <p:extLst>
      <p:ext uri="{BB962C8B-B14F-4D97-AF65-F5344CB8AC3E}">
        <p14:creationId xmlns:p14="http://schemas.microsoft.com/office/powerpoint/2010/main" val="213297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2" presetClass="entr" presetSubtype="1"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175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iterate type="lt">
                                    <p:tmPct val="0"/>
                                  </p:iterate>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 calcmode="lin" valueType="num">
                                      <p:cBhvr>
                                        <p:cTn id="36" dur="1000" fill="hold"/>
                                        <p:tgtEl>
                                          <p:spTgt spid="8"/>
                                        </p:tgtEl>
                                        <p:attrNameLst>
                                          <p:attrName>style.rotation</p:attrName>
                                        </p:attrNameLst>
                                      </p:cBhvr>
                                      <p:tavLst>
                                        <p:tav tm="0">
                                          <p:val>
                                            <p:fltVal val="90"/>
                                          </p:val>
                                        </p:tav>
                                        <p:tav tm="100000">
                                          <p:val>
                                            <p:fltVal val="0"/>
                                          </p:val>
                                        </p:tav>
                                      </p:tavLst>
                                    </p:anim>
                                    <p:animEffect transition="in" filter="fade">
                                      <p:cBhvr>
                                        <p:cTn id="37" dur="1000"/>
                                        <p:tgtEl>
                                          <p:spTgt spid="8"/>
                                        </p:tgtEl>
                                      </p:cBhvr>
                                    </p:animEffect>
                                  </p:childTnLst>
                                </p:cTn>
                              </p:par>
                            </p:childTnLst>
                          </p:cTn>
                        </p:par>
                        <p:par>
                          <p:cTn id="38" fill="hold">
                            <p:stCondLst>
                              <p:cond delay="1000"/>
                            </p:stCondLst>
                            <p:childTnLst>
                              <p:par>
                                <p:cTn id="39" presetID="34" presetClass="emph" presetSubtype="0" fill="hold" grpId="1" nodeType="after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8"/>
                                        </p:tgtEl>
                                        <p:attrNameLst>
                                          <p:attrName>ppt_x</p:attrName>
                                          <p:attrName>ppt_y</p:attrName>
                                        </p:attrNameLst>
                                      </p:cBhvr>
                                    </p:animMotion>
                                    <p:animRot by="1500000">
                                      <p:cBhvr>
                                        <p:cTn id="41" dur="125" fill="hold">
                                          <p:stCondLst>
                                            <p:cond delay="0"/>
                                          </p:stCondLst>
                                        </p:cTn>
                                        <p:tgtEl>
                                          <p:spTgt spid="8"/>
                                        </p:tgtEl>
                                        <p:attrNameLst>
                                          <p:attrName>r</p:attrName>
                                        </p:attrNameLst>
                                      </p:cBhvr>
                                    </p:animRot>
                                    <p:animRot by="-1500000">
                                      <p:cBhvr>
                                        <p:cTn id="42" dur="125" fill="hold">
                                          <p:stCondLst>
                                            <p:cond delay="125"/>
                                          </p:stCondLst>
                                        </p:cTn>
                                        <p:tgtEl>
                                          <p:spTgt spid="8"/>
                                        </p:tgtEl>
                                        <p:attrNameLst>
                                          <p:attrName>r</p:attrName>
                                        </p:attrNameLst>
                                      </p:cBhvr>
                                    </p:animRot>
                                    <p:animRot by="-1500000">
                                      <p:cBhvr>
                                        <p:cTn id="43" dur="125" fill="hold">
                                          <p:stCondLst>
                                            <p:cond delay="250"/>
                                          </p:stCondLst>
                                        </p:cTn>
                                        <p:tgtEl>
                                          <p:spTgt spid="8"/>
                                        </p:tgtEl>
                                        <p:attrNameLst>
                                          <p:attrName>r</p:attrName>
                                        </p:attrNameLst>
                                      </p:cBhvr>
                                    </p:animRot>
                                    <p:animRot by="1500000">
                                      <p:cBhvr>
                                        <p:cTn id="44"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8"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28788" y="117695"/>
            <a:ext cx="11912957" cy="6489167"/>
          </a:xfrm>
          <a:solidFill>
            <a:schemeClr val="tx1"/>
          </a:solidFill>
          <a:scene3d>
            <a:camera prst="orthographicFront"/>
            <a:lightRig rig="threePt" dir="t"/>
          </a:scene3d>
          <a:sp3d>
            <a:bevelT w="152400" h="50800" prst="softRound"/>
          </a:sp3d>
        </p:spPr>
        <p:txBody>
          <a:bodyPr>
            <a:normAutofit/>
          </a:bodyPr>
          <a:lstStyle/>
          <a:p>
            <a:endParaRPr lang="en-US" sz="900" dirty="0" smtClean="0">
              <a:solidFill>
                <a:schemeClr val="bg1">
                  <a:lumMod val="95000"/>
                  <a:lumOff val="5000"/>
                </a:schemeClr>
              </a:solidFill>
              <a:latin typeface="Calibri" panose="020F0502020204030204" pitchFamily="34" charset="0"/>
            </a:endParaRPr>
          </a:p>
          <a:p>
            <a:r>
              <a:rPr lang="en-US" sz="4000" dirty="0" smtClean="0">
                <a:solidFill>
                  <a:schemeClr val="bg1">
                    <a:lumMod val="95000"/>
                    <a:lumOff val="5000"/>
                  </a:schemeClr>
                </a:solidFill>
                <a:latin typeface="Calibri" panose="020F0502020204030204" pitchFamily="34" charset="0"/>
              </a:rPr>
              <a:t>Joseph’s Request -</a:t>
            </a:r>
            <a:endParaRPr lang="en-US" sz="4000" b="1" dirty="0" smtClean="0">
              <a:solidFill>
                <a:srgbClr val="FF0000"/>
              </a:solidFill>
              <a:latin typeface="Calibri" panose="020F0502020204030204" pitchFamily="34" charset="0"/>
            </a:endParaRPr>
          </a:p>
          <a:p>
            <a:r>
              <a:rPr lang="en-US" sz="2800" i="1" dirty="0" smtClean="0">
                <a:solidFill>
                  <a:schemeClr val="accent1">
                    <a:lumMod val="60000"/>
                    <a:lumOff val="40000"/>
                  </a:schemeClr>
                </a:solidFill>
                <a:latin typeface="Georgia" panose="02040502050405020303" pitchFamily="18" charset="0"/>
              </a:rPr>
              <a:t>Luke </a:t>
            </a:r>
            <a:r>
              <a:rPr lang="en-US" sz="2800" i="1" dirty="0">
                <a:solidFill>
                  <a:schemeClr val="accent1">
                    <a:lumMod val="60000"/>
                    <a:lumOff val="40000"/>
                  </a:schemeClr>
                </a:solidFill>
                <a:latin typeface="Georgia" panose="02040502050405020303" pitchFamily="18" charset="0"/>
              </a:rPr>
              <a:t>23:50</a:t>
            </a:r>
            <a:r>
              <a:rPr lang="en-US" sz="2800" dirty="0">
                <a:solidFill>
                  <a:schemeClr val="bg1">
                    <a:lumMod val="95000"/>
                    <a:lumOff val="5000"/>
                  </a:schemeClr>
                </a:solidFill>
              </a:rPr>
              <a:t>	</a:t>
            </a:r>
            <a:r>
              <a:rPr lang="en-US" sz="2800" dirty="0">
                <a:solidFill>
                  <a:srgbClr val="008080"/>
                </a:solidFill>
              </a:rPr>
              <a:t>And, behold, </a:t>
            </a:r>
            <a:r>
              <a:rPr lang="en-US" sz="2800" i="1" dirty="0">
                <a:solidFill>
                  <a:schemeClr val="tx1">
                    <a:lumMod val="50000"/>
                  </a:schemeClr>
                </a:solidFill>
              </a:rPr>
              <a:t>there was</a:t>
            </a:r>
            <a:r>
              <a:rPr lang="en-US" sz="2800" dirty="0">
                <a:solidFill>
                  <a:schemeClr val="tx1">
                    <a:lumMod val="50000"/>
                  </a:schemeClr>
                </a:solidFill>
              </a:rPr>
              <a:t> </a:t>
            </a:r>
            <a:r>
              <a:rPr lang="en-US" sz="2800" dirty="0">
                <a:solidFill>
                  <a:srgbClr val="008080"/>
                </a:solidFill>
              </a:rPr>
              <a:t>a man named Joseph, a </a:t>
            </a:r>
            <a:r>
              <a:rPr lang="en-US" sz="2800" dirty="0" smtClean="0">
                <a:solidFill>
                  <a:srgbClr val="008080"/>
                </a:solidFill>
              </a:rPr>
              <a:t>	counsellor</a:t>
            </a:r>
            <a:r>
              <a:rPr lang="en-US" sz="2800" dirty="0">
                <a:solidFill>
                  <a:srgbClr val="008080"/>
                </a:solidFill>
              </a:rPr>
              <a:t>; </a:t>
            </a:r>
            <a:r>
              <a:rPr lang="en-US" sz="2800" i="1" dirty="0">
                <a:solidFill>
                  <a:schemeClr val="tx1">
                    <a:lumMod val="50000"/>
                  </a:schemeClr>
                </a:solidFill>
              </a:rPr>
              <a:t>and </a:t>
            </a:r>
            <a:r>
              <a:rPr lang="en-US" sz="2800" i="1" dirty="0" smtClean="0">
                <a:solidFill>
                  <a:schemeClr val="tx1">
                    <a:lumMod val="50000"/>
                  </a:schemeClr>
                </a:solidFill>
              </a:rPr>
              <a:t>he </a:t>
            </a:r>
            <a:r>
              <a:rPr lang="en-US" sz="2800" i="1" dirty="0">
                <a:solidFill>
                  <a:schemeClr val="tx1">
                    <a:lumMod val="50000"/>
                  </a:schemeClr>
                </a:solidFill>
              </a:rPr>
              <a:t>was</a:t>
            </a:r>
            <a:r>
              <a:rPr lang="en-US" sz="2800" dirty="0">
                <a:solidFill>
                  <a:srgbClr val="008080"/>
                </a:solidFill>
              </a:rPr>
              <a:t> </a:t>
            </a:r>
            <a:r>
              <a:rPr lang="en-US" sz="2800" dirty="0" smtClean="0">
                <a:solidFill>
                  <a:srgbClr val="008080"/>
                </a:solidFill>
              </a:rPr>
              <a:t>a </a:t>
            </a:r>
            <a:r>
              <a:rPr lang="en-US" sz="2800" dirty="0">
                <a:solidFill>
                  <a:srgbClr val="008080"/>
                </a:solidFill>
              </a:rPr>
              <a:t>good man, and a just:</a:t>
            </a:r>
          </a:p>
          <a:p>
            <a:r>
              <a:rPr lang="en-US" sz="2800" i="1" dirty="0" smtClean="0">
                <a:solidFill>
                  <a:schemeClr val="accent1">
                    <a:lumMod val="60000"/>
                    <a:lumOff val="40000"/>
                  </a:schemeClr>
                </a:solidFill>
                <a:latin typeface="Georgia" panose="02040502050405020303" pitchFamily="18" charset="0"/>
              </a:rPr>
              <a:t>Luke </a:t>
            </a:r>
            <a:r>
              <a:rPr lang="en-US" sz="2800" i="1" dirty="0">
                <a:solidFill>
                  <a:schemeClr val="accent1">
                    <a:lumMod val="60000"/>
                    <a:lumOff val="40000"/>
                  </a:schemeClr>
                </a:solidFill>
                <a:latin typeface="Georgia" panose="02040502050405020303" pitchFamily="18" charset="0"/>
              </a:rPr>
              <a:t>23:51</a:t>
            </a:r>
            <a:r>
              <a:rPr lang="en-US" sz="2800" dirty="0">
                <a:solidFill>
                  <a:schemeClr val="bg1">
                    <a:lumMod val="95000"/>
                    <a:lumOff val="5000"/>
                  </a:schemeClr>
                </a:solidFill>
              </a:rPr>
              <a:t>	</a:t>
            </a:r>
            <a:r>
              <a:rPr lang="en-US" sz="2800" dirty="0">
                <a:solidFill>
                  <a:srgbClr val="008080"/>
                </a:solidFill>
              </a:rPr>
              <a:t>(The same had not consented to the counsel and deed </a:t>
            </a:r>
            <a:r>
              <a:rPr lang="en-US" sz="2800" dirty="0" smtClean="0">
                <a:solidFill>
                  <a:srgbClr val="008080"/>
                </a:solidFill>
              </a:rPr>
              <a:t>	of </a:t>
            </a:r>
            <a:r>
              <a:rPr lang="en-US" sz="2800" dirty="0">
                <a:solidFill>
                  <a:srgbClr val="008080"/>
                </a:solidFill>
              </a:rPr>
              <a:t>them;) </a:t>
            </a:r>
            <a:r>
              <a:rPr lang="en-US" sz="2800" i="1" dirty="0" smtClean="0">
                <a:solidFill>
                  <a:schemeClr val="tx1">
                    <a:lumMod val="50000"/>
                  </a:schemeClr>
                </a:solidFill>
              </a:rPr>
              <a:t>he </a:t>
            </a:r>
            <a:r>
              <a:rPr lang="en-US" sz="2800" i="1" dirty="0">
                <a:solidFill>
                  <a:schemeClr val="tx1">
                    <a:lumMod val="50000"/>
                  </a:schemeClr>
                </a:solidFill>
              </a:rPr>
              <a:t>was</a:t>
            </a:r>
            <a:r>
              <a:rPr lang="en-US" sz="2800" dirty="0">
                <a:solidFill>
                  <a:schemeClr val="tx1">
                    <a:lumMod val="50000"/>
                  </a:schemeClr>
                </a:solidFill>
              </a:rPr>
              <a:t> </a:t>
            </a:r>
            <a:r>
              <a:rPr lang="en-US" sz="2800" dirty="0" smtClean="0">
                <a:solidFill>
                  <a:srgbClr val="008080"/>
                </a:solidFill>
              </a:rPr>
              <a:t>of </a:t>
            </a:r>
            <a:r>
              <a:rPr lang="en-US" sz="2800" dirty="0" err="1">
                <a:solidFill>
                  <a:srgbClr val="008080"/>
                </a:solidFill>
              </a:rPr>
              <a:t>Arimathaea</a:t>
            </a:r>
            <a:r>
              <a:rPr lang="en-US" sz="2800" dirty="0">
                <a:solidFill>
                  <a:srgbClr val="008080"/>
                </a:solidFill>
              </a:rPr>
              <a:t>, a city of the Jews: who also </a:t>
            </a:r>
            <a:r>
              <a:rPr lang="en-US" sz="2800" dirty="0" smtClean="0">
                <a:solidFill>
                  <a:srgbClr val="008080"/>
                </a:solidFill>
              </a:rPr>
              <a:t>	himself </a:t>
            </a:r>
            <a:r>
              <a:rPr lang="en-US" sz="2800" dirty="0">
                <a:solidFill>
                  <a:srgbClr val="008080"/>
                </a:solidFill>
              </a:rPr>
              <a:t>waited </a:t>
            </a:r>
            <a:r>
              <a:rPr lang="en-US" sz="2800" dirty="0" smtClean="0">
                <a:solidFill>
                  <a:srgbClr val="008080"/>
                </a:solidFill>
              </a:rPr>
              <a:t>for </a:t>
            </a:r>
            <a:r>
              <a:rPr lang="en-US" sz="2800" dirty="0">
                <a:solidFill>
                  <a:srgbClr val="008080"/>
                </a:solidFill>
              </a:rPr>
              <a:t>the </a:t>
            </a:r>
            <a:r>
              <a:rPr lang="en-US" sz="2800" dirty="0" smtClean="0">
                <a:solidFill>
                  <a:srgbClr val="008080"/>
                </a:solidFill>
              </a:rPr>
              <a:t>kingdom </a:t>
            </a:r>
            <a:r>
              <a:rPr lang="en-US" sz="2800" dirty="0">
                <a:solidFill>
                  <a:srgbClr val="008080"/>
                </a:solidFill>
              </a:rPr>
              <a:t>of </a:t>
            </a:r>
            <a:r>
              <a:rPr lang="en-US" sz="2800" dirty="0" smtClean="0">
                <a:solidFill>
                  <a:srgbClr val="008080"/>
                </a:solidFill>
              </a:rPr>
              <a:t>[</a:t>
            </a:r>
            <a:r>
              <a:rPr lang="en-US" sz="2800" b="1" dirty="0" smtClean="0">
                <a:solidFill>
                  <a:srgbClr val="3333FF"/>
                </a:solidFill>
              </a:rPr>
              <a:t>Yahuah</a:t>
            </a:r>
            <a:r>
              <a:rPr lang="en-US" sz="2800" dirty="0" smtClean="0">
                <a:solidFill>
                  <a:srgbClr val="008080"/>
                </a:solidFill>
              </a:rPr>
              <a:t>]. </a:t>
            </a:r>
            <a:endParaRPr lang="en-US" sz="2800" dirty="0">
              <a:solidFill>
                <a:srgbClr val="008080"/>
              </a:solidFill>
            </a:endParaRPr>
          </a:p>
          <a:p>
            <a:r>
              <a:rPr lang="en-US" sz="2800" i="1" dirty="0" smtClean="0">
                <a:solidFill>
                  <a:schemeClr val="accent1">
                    <a:lumMod val="60000"/>
                    <a:lumOff val="40000"/>
                  </a:schemeClr>
                </a:solidFill>
                <a:latin typeface="Georgia" panose="02040502050405020303" pitchFamily="18" charset="0"/>
              </a:rPr>
              <a:t>Luke </a:t>
            </a:r>
            <a:r>
              <a:rPr lang="en-US" sz="2800" i="1" dirty="0">
                <a:solidFill>
                  <a:schemeClr val="accent1">
                    <a:lumMod val="60000"/>
                    <a:lumOff val="40000"/>
                  </a:schemeClr>
                </a:solidFill>
                <a:latin typeface="Georgia" panose="02040502050405020303" pitchFamily="18" charset="0"/>
              </a:rPr>
              <a:t>23:52</a:t>
            </a:r>
            <a:r>
              <a:rPr lang="en-US" sz="2800" dirty="0">
                <a:solidFill>
                  <a:schemeClr val="bg1">
                    <a:lumMod val="95000"/>
                    <a:lumOff val="5000"/>
                  </a:schemeClr>
                </a:solidFill>
              </a:rPr>
              <a:t>	</a:t>
            </a:r>
            <a:r>
              <a:rPr lang="en-US" sz="2800" dirty="0">
                <a:solidFill>
                  <a:srgbClr val="008080"/>
                </a:solidFill>
              </a:rPr>
              <a:t>This </a:t>
            </a:r>
            <a:r>
              <a:rPr lang="en-US" sz="2800" i="1" dirty="0">
                <a:solidFill>
                  <a:schemeClr val="tx1">
                    <a:lumMod val="50000"/>
                  </a:schemeClr>
                </a:solidFill>
              </a:rPr>
              <a:t>man</a:t>
            </a:r>
            <a:r>
              <a:rPr lang="en-US" sz="2800" dirty="0">
                <a:solidFill>
                  <a:srgbClr val="008080"/>
                </a:solidFill>
              </a:rPr>
              <a:t> went unto Pilate, </a:t>
            </a:r>
            <a:r>
              <a:rPr lang="en-US" sz="2800" b="1" dirty="0">
                <a:ln w="19050">
                  <a:solidFill>
                    <a:schemeClr val="bg1"/>
                  </a:solidFill>
                </a:ln>
                <a:solidFill>
                  <a:srgbClr val="008080"/>
                </a:solidFill>
                <a:effectLst>
                  <a:glow rad="127000">
                    <a:srgbClr val="00FF99"/>
                  </a:glow>
                </a:effectLst>
              </a:rPr>
              <a:t>and begged the b</a:t>
            </a:r>
            <a:r>
              <a:rPr lang="en-US" sz="2800" b="1" dirty="0" smtClean="0">
                <a:ln w="19050">
                  <a:solidFill>
                    <a:schemeClr val="bg1"/>
                  </a:solidFill>
                </a:ln>
                <a:solidFill>
                  <a:srgbClr val="008080"/>
                </a:solidFill>
                <a:effectLst>
                  <a:glow rad="127000">
                    <a:srgbClr val="00FF99"/>
                  </a:glow>
                </a:effectLst>
              </a:rPr>
              <a:t>ody </a:t>
            </a:r>
            <a:r>
              <a:rPr lang="en-US" sz="2800" b="1" dirty="0">
                <a:ln w="19050">
                  <a:solidFill>
                    <a:schemeClr val="bg1"/>
                  </a:solidFill>
                </a:ln>
                <a:solidFill>
                  <a:srgbClr val="008080"/>
                </a:solidFill>
                <a:effectLst>
                  <a:glow rad="127000">
                    <a:srgbClr val="00FF99"/>
                  </a:glow>
                </a:effectLst>
              </a:rPr>
              <a:t>of </a:t>
            </a:r>
            <a:r>
              <a:rPr lang="en-US" sz="2800" b="1" dirty="0" smtClean="0">
                <a:ln>
                  <a:solidFill>
                    <a:srgbClr val="0000CC"/>
                  </a:solidFill>
                </a:ln>
                <a:solidFill>
                  <a:srgbClr val="008080"/>
                </a:solidFill>
                <a:effectLst>
                  <a:glow rad="127000">
                    <a:srgbClr val="00FF99"/>
                  </a:glow>
                </a:effectLst>
              </a:rPr>
              <a:t>	</a:t>
            </a:r>
            <a:r>
              <a:rPr lang="en-US" sz="2800" b="1" dirty="0" smtClean="0">
                <a:ln>
                  <a:solidFill>
                    <a:srgbClr val="0000CC"/>
                  </a:solidFill>
                </a:ln>
                <a:solidFill>
                  <a:srgbClr val="0000CC"/>
                </a:solidFill>
                <a:effectLst>
                  <a:glow rad="127000">
                    <a:srgbClr val="00FF99"/>
                  </a:glow>
                </a:effectLst>
              </a:rPr>
              <a:t>[Yahusha].</a:t>
            </a:r>
            <a:r>
              <a:rPr lang="en-US" sz="2800" dirty="0" smtClean="0">
                <a:solidFill>
                  <a:srgbClr val="0000CC"/>
                </a:solidFill>
              </a:rPr>
              <a:t> </a:t>
            </a:r>
            <a:r>
              <a:rPr lang="en-US" sz="2800" dirty="0">
                <a:solidFill>
                  <a:srgbClr val="008080"/>
                </a:solidFill>
              </a:rPr>
              <a:t>	</a:t>
            </a:r>
            <a:r>
              <a:rPr lang="en-US" sz="2800" dirty="0" smtClean="0">
                <a:solidFill>
                  <a:srgbClr val="008080"/>
                </a:solidFill>
              </a:rPr>
              <a:t>								</a:t>
            </a:r>
            <a:r>
              <a:rPr lang="en-US" b="1" dirty="0" smtClean="0">
                <a:solidFill>
                  <a:schemeClr val="bg1">
                    <a:lumMod val="95000"/>
                    <a:lumOff val="5000"/>
                  </a:schemeClr>
                </a:solidFill>
              </a:rPr>
              <a:t>KJV</a:t>
            </a:r>
            <a:endParaRPr lang="en-US" b="1" dirty="0">
              <a:solidFill>
                <a:schemeClr val="bg1">
                  <a:lumMod val="95000"/>
                  <a:lumOff val="5000"/>
                </a:schemeClr>
              </a:solidFill>
            </a:endParaRPr>
          </a:p>
        </p:txBody>
      </p:sp>
      <p:sp>
        <p:nvSpPr>
          <p:cNvPr id="4" name="Rectangle 3"/>
          <p:cNvSpPr/>
          <p:nvPr/>
        </p:nvSpPr>
        <p:spPr>
          <a:xfrm>
            <a:off x="137840" y="4092171"/>
            <a:ext cx="11912957" cy="2675299"/>
          </a:xfrm>
          <a:prstGeom prst="rect">
            <a:avLst/>
          </a:prstGeom>
          <a:solidFill>
            <a:srgbClr val="CCEC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By </a:t>
            </a:r>
            <a:r>
              <a:rPr lang="en-CA" sz="2800" b="1" u="sng" dirty="0" smtClean="0">
                <a:solidFill>
                  <a:schemeClr val="bg1"/>
                </a:solidFill>
              </a:rPr>
              <a:t>TWO WITNESSES</a:t>
            </a:r>
            <a:r>
              <a:rPr lang="en-CA" sz="2800" b="1" dirty="0" smtClean="0">
                <a:solidFill>
                  <a:schemeClr val="bg1"/>
                </a:solidFill>
              </a:rPr>
              <a:t> </a:t>
            </a:r>
            <a:r>
              <a:rPr lang="en-CA" sz="2800" dirty="0" smtClean="0">
                <a:solidFill>
                  <a:schemeClr val="bg1"/>
                </a:solidFill>
              </a:rPr>
              <a:t>{</a:t>
            </a:r>
            <a:r>
              <a:rPr lang="en-CA" sz="2800" b="1" dirty="0" smtClean="0">
                <a:solidFill>
                  <a:srgbClr val="3333FF"/>
                </a:solidFill>
              </a:rPr>
              <a:t>thus far</a:t>
            </a:r>
            <a:r>
              <a:rPr lang="en-CA" sz="2800" dirty="0" smtClean="0">
                <a:solidFill>
                  <a:schemeClr val="bg1"/>
                </a:solidFill>
              </a:rPr>
              <a:t>},</a:t>
            </a:r>
            <a:r>
              <a:rPr lang="en-CA" sz="2800" b="1" dirty="0" smtClean="0">
                <a:solidFill>
                  <a:schemeClr val="bg1"/>
                </a:solidFill>
              </a:rPr>
              <a:t> </a:t>
            </a:r>
            <a:r>
              <a:rPr lang="en-CA" sz="2800" dirty="0" smtClean="0">
                <a:solidFill>
                  <a:schemeClr val="bg1"/>
                </a:solidFill>
              </a:rPr>
              <a:t>we understand that the body of </a:t>
            </a:r>
            <a:r>
              <a:rPr lang="en-CA" sz="2800" dirty="0" smtClean="0">
                <a:solidFill>
                  <a:srgbClr val="0000CC"/>
                </a:solidFill>
              </a:rPr>
              <a:t>Yahusha</a:t>
            </a:r>
            <a:r>
              <a:rPr lang="en-CA" sz="2800" dirty="0" smtClean="0">
                <a:solidFill>
                  <a:schemeClr val="bg1"/>
                </a:solidFill>
              </a:rPr>
              <a:t> was requested </a:t>
            </a:r>
            <a:r>
              <a:rPr lang="en-CA" sz="2800" b="1" u="sng" dirty="0" smtClean="0">
                <a:solidFill>
                  <a:srgbClr val="C00000"/>
                </a:solidFill>
              </a:rPr>
              <a:t>after the sun had set</a:t>
            </a:r>
            <a:r>
              <a:rPr lang="en-CA" sz="2800" b="1" dirty="0" smtClean="0">
                <a:solidFill>
                  <a:srgbClr val="C00000"/>
                </a:solidFill>
              </a:rPr>
              <a:t>.</a:t>
            </a:r>
            <a:r>
              <a:rPr lang="en-CA" sz="2800" b="1" u="sng" dirty="0" smtClean="0">
                <a:solidFill>
                  <a:srgbClr val="C00000"/>
                </a:solidFill>
              </a:rPr>
              <a:t> </a:t>
            </a:r>
          </a:p>
          <a:p>
            <a:pPr algn="ctr"/>
            <a:r>
              <a:rPr lang="en-CA" sz="2800" b="1" i="1" dirty="0" smtClean="0">
                <a:solidFill>
                  <a:srgbClr val="9933FF"/>
                </a:solidFill>
              </a:rPr>
              <a:t>With that in mind, </a:t>
            </a:r>
            <a:r>
              <a:rPr lang="en-CA" sz="2800" dirty="0" smtClean="0">
                <a:solidFill>
                  <a:schemeClr val="bg1"/>
                </a:solidFill>
              </a:rPr>
              <a:t>when </a:t>
            </a:r>
            <a:r>
              <a:rPr lang="en-CA" sz="2800" dirty="0" err="1">
                <a:solidFill>
                  <a:schemeClr val="bg1"/>
                </a:solidFill>
              </a:rPr>
              <a:t>Y</a:t>
            </a:r>
            <a:r>
              <a:rPr lang="en-CA" sz="2800" dirty="0" err="1" smtClean="0">
                <a:solidFill>
                  <a:schemeClr val="bg1"/>
                </a:solidFill>
              </a:rPr>
              <a:t>oseph</a:t>
            </a:r>
            <a:r>
              <a:rPr lang="en-CA" sz="2800" dirty="0" smtClean="0">
                <a:solidFill>
                  <a:schemeClr val="bg1"/>
                </a:solidFill>
              </a:rPr>
              <a:t> requested the body of </a:t>
            </a:r>
            <a:r>
              <a:rPr lang="en-CA" sz="2800" dirty="0" smtClean="0">
                <a:solidFill>
                  <a:srgbClr val="0000CC"/>
                </a:solidFill>
              </a:rPr>
              <a:t>Yahusha, </a:t>
            </a:r>
            <a:r>
              <a:rPr lang="en-CA" sz="2800" dirty="0" smtClean="0">
                <a:solidFill>
                  <a:schemeClr val="bg1"/>
                </a:solidFill>
              </a:rPr>
              <a:t>by</a:t>
            </a:r>
            <a:r>
              <a:rPr lang="en-CA" sz="2800" u="sng" dirty="0" smtClean="0">
                <a:solidFill>
                  <a:schemeClr val="bg1"/>
                </a:solidFill>
              </a:rPr>
              <a:t> two testimonies</a:t>
            </a:r>
            <a:r>
              <a:rPr lang="en-CA" sz="2800" dirty="0" smtClean="0">
                <a:solidFill>
                  <a:schemeClr val="bg1"/>
                </a:solidFill>
              </a:rPr>
              <a:t>, this would then be after sunset. That in turn would indicate that </a:t>
            </a:r>
            <a:r>
              <a:rPr lang="en-CA" sz="2800" b="1" u="sng" dirty="0" smtClean="0">
                <a:solidFill>
                  <a:srgbClr val="FF0000"/>
                </a:solidFill>
              </a:rPr>
              <a:t>the burial</a:t>
            </a:r>
            <a:r>
              <a:rPr lang="en-CA" sz="2800" b="1" dirty="0" smtClean="0">
                <a:solidFill>
                  <a:srgbClr val="FF0000"/>
                </a:solidFill>
              </a:rPr>
              <a:t> p</a:t>
            </a:r>
            <a:r>
              <a:rPr lang="en-CA" sz="2800" b="1" u="sng" dirty="0" smtClean="0">
                <a:solidFill>
                  <a:srgbClr val="FF0000"/>
                </a:solidFill>
              </a:rPr>
              <a:t>rocess of</a:t>
            </a:r>
            <a:r>
              <a:rPr lang="en-CA" sz="2800" b="1" dirty="0" smtClean="0">
                <a:solidFill>
                  <a:srgbClr val="FF0000"/>
                </a:solidFill>
              </a:rPr>
              <a:t> </a:t>
            </a:r>
            <a:r>
              <a:rPr lang="en-CA" sz="2800" b="1" u="sng" dirty="0" smtClean="0">
                <a:solidFill>
                  <a:srgbClr val="0000CC"/>
                </a:solidFill>
              </a:rPr>
              <a:t>Yahusha</a:t>
            </a:r>
            <a:r>
              <a:rPr lang="en-CA" sz="2800" b="1" dirty="0" smtClean="0">
                <a:solidFill>
                  <a:srgbClr val="FF0000"/>
                </a:solidFill>
              </a:rPr>
              <a:t> </a:t>
            </a:r>
            <a:r>
              <a:rPr lang="en-CA" sz="2800" b="1" u="sng" dirty="0" smtClean="0">
                <a:solidFill>
                  <a:srgbClr val="FF0000"/>
                </a:solidFill>
              </a:rPr>
              <a:t>occurred throu</a:t>
            </a:r>
            <a:r>
              <a:rPr lang="en-CA" sz="2800" b="1" dirty="0" smtClean="0">
                <a:solidFill>
                  <a:srgbClr val="FF0000"/>
                </a:solidFill>
              </a:rPr>
              <a:t>g</a:t>
            </a:r>
            <a:r>
              <a:rPr lang="en-CA" sz="2800" b="1" u="sng" dirty="0" smtClean="0">
                <a:solidFill>
                  <a:srgbClr val="FF0000"/>
                </a:solidFill>
              </a:rPr>
              <a:t>h the Ni</a:t>
            </a:r>
            <a:r>
              <a:rPr lang="en-CA" sz="2800" b="1" dirty="0" smtClean="0">
                <a:solidFill>
                  <a:srgbClr val="FF0000"/>
                </a:solidFill>
              </a:rPr>
              <a:t>g</a:t>
            </a:r>
            <a:r>
              <a:rPr lang="en-CA" sz="2800" b="1" u="sng" dirty="0" smtClean="0">
                <a:solidFill>
                  <a:srgbClr val="FF0000"/>
                </a:solidFill>
              </a:rPr>
              <a:t>ht </a:t>
            </a:r>
            <a:r>
              <a:rPr lang="en-CA" sz="2800" b="1" u="sng" dirty="0">
                <a:solidFill>
                  <a:srgbClr val="FF0000"/>
                </a:solidFill>
              </a:rPr>
              <a:t>S</a:t>
            </a:r>
            <a:r>
              <a:rPr lang="en-CA" sz="2800" b="1" u="sng" dirty="0" smtClean="0">
                <a:solidFill>
                  <a:srgbClr val="FF0000"/>
                </a:solidFill>
              </a:rPr>
              <a:t>eason</a:t>
            </a:r>
            <a:r>
              <a:rPr lang="en-CA" sz="2800" b="1" dirty="0" smtClean="0">
                <a:solidFill>
                  <a:srgbClr val="FF0000"/>
                </a:solidFill>
              </a:rPr>
              <a:t> — </a:t>
            </a:r>
            <a:r>
              <a:rPr lang="en-CA" sz="2800" b="1" i="1" dirty="0" smtClean="0">
                <a:solidFill>
                  <a:schemeClr val="bg1"/>
                </a:solidFill>
              </a:rPr>
              <a:t>The Abib 14 </a:t>
            </a:r>
            <a:r>
              <a:rPr lang="en-CA" sz="2800" b="1" i="1" dirty="0" smtClean="0">
                <a:solidFill>
                  <a:schemeClr val="bg1"/>
                </a:solidFill>
                <a:effectLst>
                  <a:glow rad="63500">
                    <a:srgbClr val="FFFF00"/>
                  </a:glow>
                </a:effectLst>
              </a:rPr>
              <a:t>PREPARATION</a:t>
            </a:r>
            <a:r>
              <a:rPr lang="en-CA" sz="2800" b="1" i="1" dirty="0" smtClean="0">
                <a:solidFill>
                  <a:schemeClr val="bg1"/>
                </a:solidFill>
              </a:rPr>
              <a:t> NIGHT SEASON!</a:t>
            </a:r>
            <a:endParaRPr lang="en-CA" sz="2800" b="1" i="1" dirty="0">
              <a:solidFill>
                <a:schemeClr val="bg1"/>
              </a:solidFill>
            </a:endParaRPr>
          </a:p>
        </p:txBody>
      </p:sp>
      <p:sp>
        <p:nvSpPr>
          <p:cNvPr id="6" name="Slide Number Placeholder 5"/>
          <p:cNvSpPr>
            <a:spLocks noGrp="1"/>
          </p:cNvSpPr>
          <p:nvPr>
            <p:ph type="sldNum" sz="quarter" idx="12"/>
          </p:nvPr>
        </p:nvSpPr>
        <p:spPr>
          <a:xfrm>
            <a:off x="11352309" y="6335486"/>
            <a:ext cx="643748" cy="365125"/>
          </a:xfrm>
        </p:spPr>
        <p:txBody>
          <a:bodyPr/>
          <a:lstStyle/>
          <a:p>
            <a:fld id="{6D22F896-40B5-4ADD-8801-0D06FADFA095}" type="slidenum">
              <a:rPr lang="en-US" sz="1200" b="1" smtClean="0">
                <a:solidFill>
                  <a:schemeClr val="bg1"/>
                </a:solidFill>
              </a:rPr>
              <a:t>35</a:t>
            </a:fld>
            <a:endParaRPr lang="en-US" sz="1200" b="1" dirty="0">
              <a:solidFill>
                <a:schemeClr val="bg1"/>
              </a:solidFill>
            </a:endParaRPr>
          </a:p>
        </p:txBody>
      </p:sp>
    </p:spTree>
    <p:extLst>
      <p:ext uri="{BB962C8B-B14F-4D97-AF65-F5344CB8AC3E}">
        <p14:creationId xmlns:p14="http://schemas.microsoft.com/office/powerpoint/2010/main" val="190655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7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500"/>
                                        <p:tgtEl>
                                          <p:spTgt spid="3">
                                            <p:txEl>
                                              <p:pRg st="2" end="2"/>
                                            </p:txEl>
                                          </p:spTgt>
                                        </p:tgtEl>
                                      </p:cBhvr>
                                    </p:animEffect>
                                  </p:childTnLst>
                                </p:cTn>
                              </p:par>
                              <p:par>
                                <p:cTn id="8" presetID="22" presetClass="entr" presetSubtype="1" fill="hold" nodeType="withEffect">
                                  <p:stCondLst>
                                    <p:cond delay="100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up)">
                                      <p:cBhvr>
                                        <p:cTn id="10" dur="500"/>
                                        <p:tgtEl>
                                          <p:spTgt spid="3">
                                            <p:txEl>
                                              <p:pRg st="3" end="3"/>
                                            </p:txEl>
                                          </p:spTgt>
                                        </p:tgtEl>
                                      </p:cBhvr>
                                    </p:animEffect>
                                  </p:childTnLst>
                                </p:cTn>
                              </p:par>
                              <p:par>
                                <p:cTn id="11" presetID="22" presetClass="entr" presetSubtype="1" fill="hold" nodeType="withEffect">
                                  <p:stCondLst>
                                    <p:cond delay="125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up)">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60000"/>
                <a:lumOff val="40000"/>
              </a:schemeClr>
            </a:gs>
            <a:gs pos="32000">
              <a:srgbClr val="CCECFF"/>
            </a:gs>
            <a:gs pos="62000">
              <a:schemeClr val="bg2">
                <a:lumMod val="40000"/>
                <a:lumOff val="60000"/>
              </a:schemeClr>
            </a:gs>
            <a:gs pos="94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28788" y="296213"/>
            <a:ext cx="11912957" cy="6310649"/>
          </a:xfrm>
          <a:solidFill>
            <a:schemeClr val="tx1"/>
          </a:solidFill>
        </p:spPr>
        <p:txBody>
          <a:bodyPr>
            <a:normAutofit lnSpcReduction="10000"/>
          </a:bodyPr>
          <a:lstStyle/>
          <a:p>
            <a:endParaRPr lang="en-US" sz="900" dirty="0" smtClean="0">
              <a:solidFill>
                <a:schemeClr val="bg1">
                  <a:lumMod val="95000"/>
                  <a:lumOff val="5000"/>
                </a:schemeClr>
              </a:solidFill>
              <a:latin typeface="Calibri" panose="020F0502020204030204" pitchFamily="34" charset="0"/>
            </a:endParaRPr>
          </a:p>
          <a:p>
            <a:r>
              <a:rPr lang="en-US" sz="4000" dirty="0" smtClean="0">
                <a:solidFill>
                  <a:schemeClr val="bg1">
                    <a:lumMod val="95000"/>
                    <a:lumOff val="5000"/>
                  </a:schemeClr>
                </a:solidFill>
                <a:latin typeface="Calibri" panose="020F0502020204030204" pitchFamily="34" charset="0"/>
              </a:rPr>
              <a:t>Did Luke use – </a:t>
            </a:r>
            <a:r>
              <a:rPr lang="en-US" sz="4000" b="1" u="sng" dirty="0" smtClean="0">
                <a:ln>
                  <a:solidFill>
                    <a:srgbClr val="CC99FF"/>
                  </a:solidFill>
                </a:ln>
                <a:solidFill>
                  <a:schemeClr val="bg1">
                    <a:lumMod val="95000"/>
                    <a:lumOff val="5000"/>
                  </a:schemeClr>
                </a:solidFill>
                <a:effectLst>
                  <a:glow rad="76200">
                    <a:srgbClr val="00B0F0"/>
                  </a:glow>
                </a:effectLst>
                <a:latin typeface="Calibri" panose="020F0502020204030204" pitchFamily="34" charset="0"/>
              </a:rPr>
              <a:t>EPIPHOSKO</a:t>
            </a:r>
            <a:r>
              <a:rPr lang="en-US" sz="4000" dirty="0" smtClean="0">
                <a:solidFill>
                  <a:schemeClr val="bg1">
                    <a:lumMod val="95000"/>
                    <a:lumOff val="5000"/>
                  </a:schemeClr>
                </a:solidFill>
                <a:latin typeface="Calibri" panose="020F0502020204030204" pitchFamily="34" charset="0"/>
              </a:rPr>
              <a:t> – </a:t>
            </a:r>
            <a:r>
              <a:rPr lang="en-US" sz="4000" b="1" i="1" dirty="0" smtClean="0">
                <a:solidFill>
                  <a:srgbClr val="FF00FF"/>
                </a:solidFill>
                <a:latin typeface="Calibri" panose="020F0502020204030204" pitchFamily="34" charset="0"/>
              </a:rPr>
              <a:t>incorrectly? </a:t>
            </a:r>
          </a:p>
          <a:p>
            <a:r>
              <a:rPr lang="en-US" sz="2800" i="1" dirty="0" smtClean="0">
                <a:solidFill>
                  <a:schemeClr val="accent1">
                    <a:lumMod val="60000"/>
                    <a:lumOff val="40000"/>
                  </a:schemeClr>
                </a:solidFill>
                <a:latin typeface="Georgia" panose="02040502050405020303" pitchFamily="18" charset="0"/>
              </a:rPr>
              <a:t>Luke </a:t>
            </a:r>
            <a:r>
              <a:rPr lang="en-US" sz="2800" i="1" dirty="0">
                <a:solidFill>
                  <a:schemeClr val="accent1">
                    <a:lumMod val="60000"/>
                    <a:lumOff val="40000"/>
                  </a:schemeClr>
                </a:solidFill>
                <a:latin typeface="Georgia" panose="02040502050405020303" pitchFamily="18" charset="0"/>
              </a:rPr>
              <a:t>23:53</a:t>
            </a:r>
            <a:r>
              <a:rPr lang="en-US" sz="2800" dirty="0">
                <a:solidFill>
                  <a:schemeClr val="bg1">
                    <a:lumMod val="95000"/>
                    <a:lumOff val="5000"/>
                  </a:schemeClr>
                </a:solidFill>
              </a:rPr>
              <a:t>	</a:t>
            </a:r>
            <a:r>
              <a:rPr lang="en-US" sz="2800" dirty="0">
                <a:solidFill>
                  <a:srgbClr val="008080"/>
                </a:solidFill>
              </a:rPr>
              <a:t>And he took it down, and wrapped it in linen, and laid it </a:t>
            </a:r>
            <a:r>
              <a:rPr lang="en-US" sz="2800" dirty="0" smtClean="0">
                <a:solidFill>
                  <a:srgbClr val="008080"/>
                </a:solidFill>
              </a:rPr>
              <a:t>	in </a:t>
            </a:r>
            <a:r>
              <a:rPr lang="en-US" sz="2800" dirty="0">
                <a:solidFill>
                  <a:srgbClr val="008080"/>
                </a:solidFill>
              </a:rPr>
              <a:t>a </a:t>
            </a:r>
            <a:r>
              <a:rPr lang="en-US" sz="2800" dirty="0" err="1" smtClean="0">
                <a:solidFill>
                  <a:srgbClr val="008080"/>
                </a:solidFill>
              </a:rPr>
              <a:t>sepulchre</a:t>
            </a:r>
            <a:r>
              <a:rPr lang="en-US" sz="2800" dirty="0" smtClean="0">
                <a:solidFill>
                  <a:srgbClr val="008080"/>
                </a:solidFill>
              </a:rPr>
              <a:t> </a:t>
            </a:r>
            <a:r>
              <a:rPr lang="en-US" sz="2800" dirty="0">
                <a:solidFill>
                  <a:srgbClr val="008080"/>
                </a:solidFill>
              </a:rPr>
              <a:t>that was hewn in stone, wherein never man </a:t>
            </a:r>
            <a:r>
              <a:rPr lang="en-US" sz="2800" dirty="0" smtClean="0">
                <a:solidFill>
                  <a:srgbClr val="008080"/>
                </a:solidFill>
              </a:rPr>
              <a:t>	before </a:t>
            </a:r>
            <a:r>
              <a:rPr lang="en-US" sz="2800" dirty="0">
                <a:solidFill>
                  <a:srgbClr val="008080"/>
                </a:solidFill>
              </a:rPr>
              <a:t>was </a:t>
            </a:r>
            <a:r>
              <a:rPr lang="en-US" sz="2800" dirty="0" smtClean="0">
                <a:solidFill>
                  <a:srgbClr val="008080"/>
                </a:solidFill>
              </a:rPr>
              <a:t>laid</a:t>
            </a:r>
            <a:r>
              <a:rPr lang="en-US" sz="2800" dirty="0">
                <a:solidFill>
                  <a:srgbClr val="008080"/>
                </a:solidFill>
              </a:rPr>
              <a:t>. </a:t>
            </a:r>
            <a:endParaRPr lang="en-US" sz="2800" dirty="0" smtClean="0">
              <a:solidFill>
                <a:srgbClr val="008080"/>
              </a:solidFill>
            </a:endParaRPr>
          </a:p>
          <a:p>
            <a:endParaRPr lang="en-US" sz="3600" dirty="0">
              <a:solidFill>
                <a:srgbClr val="008080"/>
              </a:solidFill>
            </a:endParaRPr>
          </a:p>
          <a:p>
            <a:endParaRPr lang="en-US" sz="3600" i="1" dirty="0">
              <a:solidFill>
                <a:srgbClr val="008080"/>
              </a:solidFill>
              <a:latin typeface="Georgia" panose="02040502050405020303" pitchFamily="18" charset="0"/>
            </a:endParaRPr>
          </a:p>
          <a:p>
            <a:endParaRPr lang="en-US" sz="3600" i="1" dirty="0">
              <a:solidFill>
                <a:srgbClr val="008080"/>
              </a:solidFill>
              <a:latin typeface="Georgia" panose="02040502050405020303" pitchFamily="18" charset="0"/>
            </a:endParaRPr>
          </a:p>
          <a:p>
            <a:endParaRPr lang="en-US" sz="3600" i="1" dirty="0">
              <a:solidFill>
                <a:srgbClr val="008080"/>
              </a:solidFill>
              <a:latin typeface="Georgia" panose="02040502050405020303" pitchFamily="18" charset="0"/>
            </a:endParaRPr>
          </a:p>
          <a:p>
            <a:r>
              <a:rPr lang="en-US" sz="2800" i="1" dirty="0" smtClean="0">
                <a:solidFill>
                  <a:schemeClr val="accent1">
                    <a:lumMod val="60000"/>
                    <a:lumOff val="40000"/>
                  </a:schemeClr>
                </a:solidFill>
                <a:latin typeface="Georgia" panose="02040502050405020303" pitchFamily="18" charset="0"/>
              </a:rPr>
              <a:t>Luke </a:t>
            </a:r>
            <a:r>
              <a:rPr lang="en-US" sz="2800" i="1" dirty="0">
                <a:solidFill>
                  <a:schemeClr val="accent1">
                    <a:lumMod val="60000"/>
                    <a:lumOff val="40000"/>
                  </a:schemeClr>
                </a:solidFill>
                <a:latin typeface="Georgia" panose="02040502050405020303" pitchFamily="18" charset="0"/>
              </a:rPr>
              <a:t>23:54</a:t>
            </a:r>
            <a:r>
              <a:rPr lang="en-US" sz="2800" dirty="0">
                <a:solidFill>
                  <a:schemeClr val="bg1">
                    <a:lumMod val="95000"/>
                    <a:lumOff val="5000"/>
                  </a:schemeClr>
                </a:solidFill>
              </a:rPr>
              <a:t>	</a:t>
            </a:r>
            <a:r>
              <a:rPr lang="en-US" sz="2800" dirty="0" smtClean="0">
                <a:solidFill>
                  <a:schemeClr val="bg1">
                    <a:lumMod val="95000"/>
                    <a:lumOff val="5000"/>
                  </a:schemeClr>
                </a:solidFill>
              </a:rPr>
              <a:t> </a:t>
            </a:r>
            <a:r>
              <a:rPr lang="en-US" sz="2800" dirty="0" smtClean="0">
                <a:solidFill>
                  <a:srgbClr val="9933FF"/>
                </a:solidFill>
                <a:latin typeface="Calibri" panose="020F0502020204030204" pitchFamily="34" charset="0"/>
                <a:cs typeface="Calibri" panose="020F0502020204030204" pitchFamily="34" charset="0"/>
              </a:rPr>
              <a:t>AND </a:t>
            </a:r>
            <a:r>
              <a:rPr lang="en-US" sz="2800" b="1" u="sng" dirty="0" smtClean="0">
                <a:solidFill>
                  <a:srgbClr val="9933FF"/>
                </a:solidFill>
                <a:latin typeface="Calibri" panose="020F0502020204030204" pitchFamily="34" charset="0"/>
                <a:cs typeface="Calibri" panose="020F0502020204030204" pitchFamily="34" charset="0"/>
              </a:rPr>
              <a:t>THAT </a:t>
            </a:r>
            <a:r>
              <a:rPr lang="en-US" sz="2800" b="1" u="sng" dirty="0" smtClean="0">
                <a:solidFill>
                  <a:srgbClr val="9933FF"/>
                </a:solidFill>
                <a:effectLst>
                  <a:glow rad="127000">
                    <a:srgbClr val="00FFFF"/>
                  </a:glow>
                </a:effectLst>
                <a:latin typeface="Calibri" panose="020F0502020204030204" pitchFamily="34" charset="0"/>
                <a:cs typeface="Calibri" panose="020F0502020204030204" pitchFamily="34" charset="0"/>
              </a:rPr>
              <a:t>DAY</a:t>
            </a:r>
            <a:r>
              <a:rPr lang="en-US" sz="2800" b="1" dirty="0" smtClean="0">
                <a:solidFill>
                  <a:srgbClr val="9933FF"/>
                </a:solidFill>
                <a:latin typeface="Calibri" panose="020F0502020204030204" pitchFamily="34" charset="0"/>
                <a:cs typeface="Calibri" panose="020F0502020204030204" pitchFamily="34" charset="0"/>
              </a:rPr>
              <a:t> </a:t>
            </a:r>
            <a:r>
              <a:rPr lang="en-US" sz="2800" dirty="0" smtClean="0">
                <a:solidFill>
                  <a:srgbClr val="9933FF"/>
                </a:solidFill>
                <a:latin typeface="Calibri" panose="020F0502020204030204" pitchFamily="34" charset="0"/>
                <a:cs typeface="Calibri" panose="020F0502020204030204" pitchFamily="34" charset="0"/>
              </a:rPr>
              <a:t>WAS THE </a:t>
            </a:r>
            <a:r>
              <a:rPr lang="en-US" sz="2800" dirty="0" smtClean="0">
                <a:ln>
                  <a:solidFill>
                    <a:srgbClr val="0000CC"/>
                  </a:solidFill>
                </a:ln>
                <a:solidFill>
                  <a:srgbClr val="9933FF"/>
                </a:solidFill>
                <a:effectLst>
                  <a:glow rad="127000">
                    <a:srgbClr val="FFFF00"/>
                  </a:glow>
                </a:effectLst>
                <a:latin typeface="Arial Black" panose="020B0A04020102020204" pitchFamily="34" charset="0"/>
              </a:rPr>
              <a:t>PREPARATION</a:t>
            </a:r>
            <a:r>
              <a:rPr lang="en-US" sz="2800" dirty="0" smtClean="0">
                <a:solidFill>
                  <a:srgbClr val="9933FF"/>
                </a:solidFill>
                <a:latin typeface="Arial Black" panose="020B0A04020102020204" pitchFamily="34" charset="0"/>
              </a:rPr>
              <a:t>, </a:t>
            </a:r>
          </a:p>
          <a:p>
            <a:endParaRPr lang="en-US" sz="2800" dirty="0">
              <a:solidFill>
                <a:srgbClr val="9933FF"/>
              </a:solidFill>
              <a:latin typeface="Arial Black" panose="020B0A04020102020204" pitchFamily="34" charset="0"/>
            </a:endParaRPr>
          </a:p>
          <a:p>
            <a:endParaRPr lang="en-US" sz="2800" b="1" dirty="0" smtClean="0">
              <a:solidFill>
                <a:srgbClr val="CC0099"/>
              </a:solidFill>
            </a:endParaRPr>
          </a:p>
          <a:p>
            <a:r>
              <a:rPr lang="en-US" sz="2800" b="1" dirty="0">
                <a:solidFill>
                  <a:srgbClr val="CC0099"/>
                </a:solidFill>
              </a:rPr>
              <a:t>	</a:t>
            </a:r>
            <a:r>
              <a:rPr lang="en-US" sz="2400" dirty="0">
                <a:solidFill>
                  <a:schemeClr val="bg1">
                    <a:lumMod val="95000"/>
                    <a:lumOff val="5000"/>
                  </a:schemeClr>
                </a:solidFill>
              </a:rPr>
              <a:t>		</a:t>
            </a:r>
            <a:r>
              <a:rPr lang="en-US" sz="2400" dirty="0" smtClean="0">
                <a:solidFill>
                  <a:schemeClr val="bg1">
                    <a:lumMod val="95000"/>
                    <a:lumOff val="5000"/>
                  </a:schemeClr>
                </a:solidFill>
              </a:rPr>
              <a:t>							</a:t>
            </a:r>
            <a:endParaRPr lang="en-US" b="1" dirty="0">
              <a:solidFill>
                <a:schemeClr val="bg1">
                  <a:lumMod val="95000"/>
                  <a:lumOff val="5000"/>
                </a:schemeClr>
              </a:solidFill>
            </a:endParaRPr>
          </a:p>
        </p:txBody>
      </p:sp>
      <p:sp>
        <p:nvSpPr>
          <p:cNvPr id="2" name="Notched Right Arrow 1"/>
          <p:cNvSpPr/>
          <p:nvPr/>
        </p:nvSpPr>
        <p:spPr>
          <a:xfrm rot="10800000">
            <a:off x="8926716" y="506076"/>
            <a:ext cx="2740020" cy="553183"/>
          </a:xfrm>
          <a:prstGeom prst="notchedRightArrow">
            <a:avLst>
              <a:gd name="adj1" fmla="val 23671"/>
              <a:gd name="adj2" fmla="val 99961"/>
            </a:avLst>
          </a:prstGeom>
          <a:solidFill>
            <a:schemeClr val="bg2">
              <a:lumMod val="50000"/>
            </a:schemeClr>
          </a:solidFill>
          <a:ln w="57150">
            <a:solidFill>
              <a:srgbClr val="33CCCC"/>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1384966" y="6237514"/>
            <a:ext cx="643748" cy="365125"/>
          </a:xfrm>
        </p:spPr>
        <p:txBody>
          <a:bodyPr/>
          <a:lstStyle/>
          <a:p>
            <a:fld id="{6D22F896-40B5-4ADD-8801-0D06FADFA095}" type="slidenum">
              <a:rPr lang="en-US" sz="1200" b="1" smtClean="0">
                <a:solidFill>
                  <a:schemeClr val="bg1"/>
                </a:solidFill>
              </a:rPr>
              <a:t>36</a:t>
            </a:fld>
            <a:endParaRPr lang="en-US" sz="1200" b="1" dirty="0">
              <a:solidFill>
                <a:schemeClr val="bg1"/>
              </a:solidFill>
            </a:endParaRPr>
          </a:p>
        </p:txBody>
      </p:sp>
      <p:grpSp>
        <p:nvGrpSpPr>
          <p:cNvPr id="18" name="Group 17"/>
          <p:cNvGrpSpPr/>
          <p:nvPr/>
        </p:nvGrpSpPr>
        <p:grpSpPr>
          <a:xfrm>
            <a:off x="309069" y="2972359"/>
            <a:ext cx="7708128" cy="1079717"/>
            <a:chOff x="373418" y="3370708"/>
            <a:chExt cx="7708128" cy="1079717"/>
          </a:xfrm>
        </p:grpSpPr>
        <p:sp>
          <p:nvSpPr>
            <p:cNvPr id="7" name="Rectangle 6"/>
            <p:cNvSpPr/>
            <p:nvPr/>
          </p:nvSpPr>
          <p:spPr>
            <a:xfrm>
              <a:off x="748931" y="3866605"/>
              <a:ext cx="3605349" cy="574766"/>
            </a:xfrm>
            <a:prstGeom prst="rect">
              <a:avLst/>
            </a:prstGeom>
            <a:solidFill>
              <a:schemeClr val="accent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Abib </a:t>
              </a:r>
              <a:r>
                <a:rPr lang="en-CA" sz="3200" b="1" dirty="0" smtClean="0">
                  <a:ln>
                    <a:solidFill>
                      <a:sysClr val="windowText" lastClr="000000"/>
                    </a:solidFill>
                  </a:ln>
                  <a:solidFill>
                    <a:srgbClr val="9933FF"/>
                  </a:solidFill>
                  <a:effectLst>
                    <a:glow rad="127000">
                      <a:srgbClr val="FFFF00"/>
                    </a:glow>
                  </a:effectLst>
                </a:rPr>
                <a:t>14</a:t>
              </a:r>
              <a:r>
                <a:rPr lang="en-CA" sz="3200" dirty="0" smtClean="0"/>
                <a:t> Light</a:t>
              </a:r>
              <a:endParaRPr lang="en-CA" sz="3200" dirty="0"/>
            </a:p>
          </p:txBody>
        </p:sp>
        <p:sp>
          <p:nvSpPr>
            <p:cNvPr id="8" name="Rectangle 7"/>
            <p:cNvSpPr/>
            <p:nvPr/>
          </p:nvSpPr>
          <p:spPr>
            <a:xfrm>
              <a:off x="4476197" y="3866605"/>
              <a:ext cx="3605349" cy="574766"/>
            </a:xfrm>
            <a:prstGeom prst="rect">
              <a:avLst/>
            </a:prstGeom>
            <a:solidFill>
              <a:schemeClr val="bg1"/>
            </a:solidFill>
            <a:ln w="2857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FF99"/>
                  </a:solidFill>
                </a:rPr>
                <a:t>Abib </a:t>
              </a:r>
              <a:r>
                <a:rPr lang="en-CA" sz="3600" b="1" dirty="0" smtClean="0">
                  <a:ln w="12700">
                    <a:solidFill>
                      <a:srgbClr val="0000CC"/>
                    </a:solidFill>
                  </a:ln>
                  <a:solidFill>
                    <a:srgbClr val="00FF99"/>
                  </a:solidFill>
                  <a:effectLst>
                    <a:glow rad="127000">
                      <a:srgbClr val="FFFF00"/>
                    </a:glow>
                  </a:effectLst>
                </a:rPr>
                <a:t>14</a:t>
              </a:r>
              <a:r>
                <a:rPr lang="en-CA" sz="3600" dirty="0" smtClean="0">
                  <a:solidFill>
                    <a:srgbClr val="00FF99"/>
                  </a:solidFill>
                </a:rPr>
                <a:t> Night</a:t>
              </a:r>
              <a:endParaRPr lang="en-CA" sz="3600" dirty="0">
                <a:solidFill>
                  <a:srgbClr val="00FF99"/>
                </a:solidFill>
              </a:endParaRPr>
            </a:p>
          </p:txBody>
        </p:sp>
        <p:sp>
          <p:nvSpPr>
            <p:cNvPr id="9" name="Rectangle 8"/>
            <p:cNvSpPr/>
            <p:nvPr/>
          </p:nvSpPr>
          <p:spPr>
            <a:xfrm>
              <a:off x="4354279" y="3866605"/>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18305" y="3866605"/>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p:nvCxnSpPr>
          <p:spPr>
            <a:xfrm flipV="1">
              <a:off x="588539" y="3536680"/>
              <a:ext cx="6922" cy="913745"/>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328152" y="3429000"/>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24814" y="3379076"/>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S</a:t>
              </a:r>
              <a:r>
                <a:rPr lang="en-CA" dirty="0" smtClean="0">
                  <a:solidFill>
                    <a:srgbClr val="002060"/>
                  </a:solidFill>
                </a:rPr>
                <a:t>unset</a:t>
              </a:r>
              <a:endParaRPr lang="en-CA" dirty="0">
                <a:solidFill>
                  <a:srgbClr val="002060"/>
                </a:solidFill>
              </a:endParaRPr>
            </a:p>
          </p:txBody>
        </p:sp>
        <p:sp>
          <p:nvSpPr>
            <p:cNvPr id="14" name="Rectangle 13"/>
            <p:cNvSpPr/>
            <p:nvPr/>
          </p:nvSpPr>
          <p:spPr>
            <a:xfrm>
              <a:off x="373418" y="3370708"/>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grpSp>
      <p:sp>
        <p:nvSpPr>
          <p:cNvPr id="24" name="Right Brace 23"/>
          <p:cNvSpPr/>
          <p:nvPr/>
        </p:nvSpPr>
        <p:spPr>
          <a:xfrm rot="16200000">
            <a:off x="5848917" y="1371282"/>
            <a:ext cx="583417" cy="3574318"/>
          </a:xfrm>
          <a:prstGeom prst="rightBrace">
            <a:avLst>
              <a:gd name="adj1" fmla="val 85636"/>
              <a:gd name="adj2" fmla="val 60790"/>
            </a:avLst>
          </a:prstGeom>
          <a:solidFill>
            <a:schemeClr val="accent1">
              <a:lumMod val="60000"/>
              <a:lumOff val="40000"/>
            </a:schemeClr>
          </a:solidFill>
          <a:ln w="28575">
            <a:solidFill>
              <a:schemeClr val="bg1"/>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Rectangle 18"/>
          <p:cNvSpPr/>
          <p:nvPr/>
        </p:nvSpPr>
        <p:spPr>
          <a:xfrm>
            <a:off x="838826" y="2207459"/>
            <a:ext cx="11131279" cy="674713"/>
          </a:xfrm>
          <a:prstGeom prst="rect">
            <a:avLst/>
          </a:prstGeom>
          <a:blipFill>
            <a:blip r:embed="rId2"/>
            <a:tile tx="0" ty="0" sx="100000" sy="100000" flip="none" algn="tl"/>
          </a:blipFill>
          <a:ln w="28575">
            <a:solidFill>
              <a:srgbClr val="0000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bg1"/>
                </a:solidFill>
              </a:rPr>
              <a:t>Joseph </a:t>
            </a:r>
            <a:r>
              <a:rPr lang="en-CA" sz="3200" b="1" u="sng" dirty="0" smtClean="0">
                <a:solidFill>
                  <a:srgbClr val="FF0000"/>
                </a:solidFill>
              </a:rPr>
              <a:t>Re</a:t>
            </a:r>
            <a:r>
              <a:rPr lang="en-CA" sz="3200" b="1" dirty="0" smtClean="0">
                <a:solidFill>
                  <a:srgbClr val="FF0000"/>
                </a:solidFill>
              </a:rPr>
              <a:t>q</a:t>
            </a:r>
            <a:r>
              <a:rPr lang="en-CA" sz="3200" b="1" u="sng" dirty="0" smtClean="0">
                <a:solidFill>
                  <a:srgbClr val="FF0000"/>
                </a:solidFill>
              </a:rPr>
              <a:t>uested</a:t>
            </a:r>
            <a:r>
              <a:rPr lang="en-CA" sz="3200" dirty="0" smtClean="0">
                <a:solidFill>
                  <a:schemeClr val="bg1"/>
                </a:solidFill>
              </a:rPr>
              <a:t> and </a:t>
            </a:r>
            <a:r>
              <a:rPr lang="en-CA" sz="3200" b="1" u="sng" dirty="0" smtClean="0">
                <a:solidFill>
                  <a:srgbClr val="FF00FF"/>
                </a:solidFill>
              </a:rPr>
              <a:t>Pre</a:t>
            </a:r>
            <a:r>
              <a:rPr lang="en-CA" sz="3200" b="1" dirty="0" smtClean="0">
                <a:solidFill>
                  <a:srgbClr val="FF00FF"/>
                </a:solidFill>
              </a:rPr>
              <a:t>p</a:t>
            </a:r>
            <a:r>
              <a:rPr lang="en-CA" sz="3200" b="1" u="sng" dirty="0" smtClean="0">
                <a:solidFill>
                  <a:srgbClr val="FF00FF"/>
                </a:solidFill>
              </a:rPr>
              <a:t>ared</a:t>
            </a:r>
            <a:r>
              <a:rPr lang="en-CA" sz="3200" dirty="0" smtClean="0">
                <a:solidFill>
                  <a:schemeClr val="bg1"/>
                </a:solidFill>
              </a:rPr>
              <a:t> the </a:t>
            </a:r>
            <a:r>
              <a:rPr lang="en-CA" sz="3200" b="1" dirty="0" smtClean="0">
                <a:solidFill>
                  <a:srgbClr val="0000CC"/>
                </a:solidFill>
              </a:rPr>
              <a:t>Body</a:t>
            </a:r>
            <a:r>
              <a:rPr lang="en-CA" sz="3200" dirty="0" smtClean="0">
                <a:solidFill>
                  <a:srgbClr val="9933FF"/>
                </a:solidFill>
              </a:rPr>
              <a:t> </a:t>
            </a:r>
            <a:r>
              <a:rPr lang="en-CA" sz="3200" dirty="0" smtClean="0">
                <a:solidFill>
                  <a:schemeClr val="bg1"/>
                </a:solidFill>
              </a:rPr>
              <a:t>of</a:t>
            </a:r>
            <a:r>
              <a:rPr lang="en-CA" sz="3200" dirty="0" smtClean="0">
                <a:solidFill>
                  <a:srgbClr val="9933FF"/>
                </a:solidFill>
              </a:rPr>
              <a:t> </a:t>
            </a:r>
            <a:r>
              <a:rPr lang="en-CA" sz="3200" b="1" dirty="0" err="1" smtClean="0">
                <a:solidFill>
                  <a:srgbClr val="0000CC"/>
                </a:solidFill>
              </a:rPr>
              <a:t>Yahusha</a:t>
            </a:r>
            <a:r>
              <a:rPr lang="en-CA" sz="3200" b="1" dirty="0" smtClean="0">
                <a:solidFill>
                  <a:srgbClr val="0000CC"/>
                </a:solidFill>
              </a:rPr>
              <a:t>!</a:t>
            </a:r>
            <a:endParaRPr lang="en-CA" sz="3200" b="1" dirty="0">
              <a:solidFill>
                <a:srgbClr val="0000CC"/>
              </a:solidFill>
            </a:endParaRPr>
          </a:p>
        </p:txBody>
      </p:sp>
      <p:cxnSp>
        <p:nvCxnSpPr>
          <p:cNvPr id="21" name="Straight Arrow Connector 20"/>
          <p:cNvCxnSpPr/>
          <p:nvPr/>
        </p:nvCxnSpPr>
        <p:spPr>
          <a:xfrm rot="180000">
            <a:off x="4353466" y="2866732"/>
            <a:ext cx="31220" cy="718450"/>
          </a:xfrm>
          <a:prstGeom prst="straightConnector1">
            <a:avLst/>
          </a:prstGeom>
          <a:ln w="76200">
            <a:solidFill>
              <a:srgbClr val="FF00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5" name="Right Brace 34"/>
          <p:cNvSpPr/>
          <p:nvPr/>
        </p:nvSpPr>
        <p:spPr>
          <a:xfrm rot="5400000">
            <a:off x="4037657" y="559322"/>
            <a:ext cx="492762" cy="7460165"/>
          </a:xfrm>
          <a:prstGeom prst="rightBrace">
            <a:avLst>
              <a:gd name="adj1" fmla="val 85636"/>
              <a:gd name="adj2" fmla="val 13339"/>
            </a:avLst>
          </a:prstGeom>
          <a:solidFill>
            <a:srgbClr val="00FF99"/>
          </a:solidFill>
          <a:ln w="28575">
            <a:solidFill>
              <a:srgbClr val="9933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6" name="Rectangle 35"/>
          <p:cNvSpPr/>
          <p:nvPr/>
        </p:nvSpPr>
        <p:spPr>
          <a:xfrm>
            <a:off x="0" y="5128659"/>
            <a:ext cx="12022202" cy="914400"/>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8080"/>
                </a:solidFill>
              </a:rPr>
              <a:t>and the </a:t>
            </a:r>
            <a:r>
              <a:rPr lang="en-US" sz="3200" dirty="0" err="1" smtClean="0">
                <a:solidFill>
                  <a:srgbClr val="008080"/>
                </a:solidFill>
              </a:rPr>
              <a:t>shabbat</a:t>
            </a:r>
            <a:r>
              <a:rPr lang="en-US" sz="3200" dirty="0" smtClean="0">
                <a:solidFill>
                  <a:srgbClr val="008080"/>
                </a:solidFill>
              </a:rPr>
              <a:t> </a:t>
            </a:r>
            <a:r>
              <a:rPr lang="en-US" sz="3200" b="1" u="sng" dirty="0" smtClean="0">
                <a:solidFill>
                  <a:srgbClr val="CC0099"/>
                </a:solidFill>
              </a:rPr>
              <a:t>drew </a:t>
            </a:r>
            <a:r>
              <a:rPr lang="en-US" sz="3200" b="1" u="sng" dirty="0">
                <a:solidFill>
                  <a:srgbClr val="CC0099"/>
                </a:solidFill>
              </a:rPr>
              <a:t>on</a:t>
            </a:r>
            <a:r>
              <a:rPr lang="en-US" sz="3200" b="1" dirty="0" smtClean="0">
                <a:solidFill>
                  <a:srgbClr val="CC0099"/>
                </a:solidFill>
              </a:rPr>
              <a:t>. – </a:t>
            </a:r>
            <a:r>
              <a:rPr lang="en-US" sz="3200" b="1" dirty="0" err="1" smtClean="0">
                <a:ln>
                  <a:solidFill>
                    <a:srgbClr val="0000CC"/>
                  </a:solidFill>
                </a:ln>
                <a:solidFill>
                  <a:srgbClr val="CC0099"/>
                </a:solidFill>
                <a:effectLst>
                  <a:glow rad="127000">
                    <a:srgbClr val="00FF99"/>
                  </a:glow>
                </a:effectLst>
              </a:rPr>
              <a:t>Epiphosko</a:t>
            </a:r>
            <a:r>
              <a:rPr lang="en-US" sz="3200" b="1" dirty="0" smtClean="0">
                <a:solidFill>
                  <a:srgbClr val="CC0099"/>
                </a:solidFill>
              </a:rPr>
              <a:t> – to </a:t>
            </a:r>
            <a:r>
              <a:rPr lang="en-US" sz="3200" b="1" dirty="0" smtClean="0">
                <a:ln w="19050">
                  <a:solidFill>
                    <a:srgbClr val="0000CC"/>
                  </a:solidFill>
                </a:ln>
                <a:solidFill>
                  <a:srgbClr val="FF00FF"/>
                </a:solidFill>
                <a:effectLst>
                  <a:glow rad="660400">
                    <a:srgbClr val="00FF99"/>
                  </a:glow>
                </a:effectLst>
                <a:latin typeface="Arial Black" panose="020B0A04020102020204" pitchFamily="34" charset="0"/>
              </a:rPr>
              <a:t>GROW LIGHT!</a:t>
            </a:r>
            <a:endParaRPr lang="en-CA" sz="3200" dirty="0">
              <a:ln w="19050">
                <a:solidFill>
                  <a:srgbClr val="0000CC"/>
                </a:solidFill>
              </a:ln>
              <a:solidFill>
                <a:srgbClr val="FF00FF"/>
              </a:solidFill>
              <a:effectLst>
                <a:glow rad="660400">
                  <a:srgbClr val="00FF99"/>
                </a:glow>
              </a:effectLst>
              <a:latin typeface="Arial Black" panose="020B0A04020102020204" pitchFamily="34" charset="0"/>
            </a:endParaRPr>
          </a:p>
        </p:txBody>
      </p:sp>
      <p:sp>
        <p:nvSpPr>
          <p:cNvPr id="37" name="Curved Down Arrow 36"/>
          <p:cNvSpPr/>
          <p:nvPr/>
        </p:nvSpPr>
        <p:spPr>
          <a:xfrm flipV="1">
            <a:off x="4748040" y="5842586"/>
            <a:ext cx="2674452" cy="871396"/>
          </a:xfrm>
          <a:prstGeom prst="curvedDownArrow">
            <a:avLst>
              <a:gd name="adj1" fmla="val 25000"/>
              <a:gd name="adj2" fmla="val 146159"/>
              <a:gd name="adj3" fmla="val 38207"/>
            </a:avLst>
          </a:prstGeom>
          <a:gradFill>
            <a:gsLst>
              <a:gs pos="15000">
                <a:srgbClr val="00FF99">
                  <a:lumMod val="99000"/>
                  <a:lumOff val="1000"/>
                </a:srgbClr>
              </a:gs>
              <a:gs pos="74000">
                <a:srgbClr val="CC99FF"/>
              </a:gs>
              <a:gs pos="100000">
                <a:srgbClr val="FF00FF">
                  <a:alpha val="44000"/>
                </a:srgbClr>
              </a:gs>
            </a:gsLst>
            <a:lin ang="5400000" scaled="1"/>
          </a:gradFill>
          <a:ln w="28575">
            <a:solidFill>
              <a:srgbClr val="9933FF"/>
            </a:solidFill>
          </a:ln>
          <a:effectLst>
            <a:glow rad="63500">
              <a:srgbClr val="CCECFF"/>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5" name="Rectangle 24"/>
          <p:cNvSpPr/>
          <p:nvPr/>
        </p:nvSpPr>
        <p:spPr>
          <a:xfrm>
            <a:off x="8183579" y="3457627"/>
            <a:ext cx="3605349" cy="574766"/>
          </a:xfrm>
          <a:prstGeom prst="rect">
            <a:avLst/>
          </a:prstGeom>
          <a:solidFill>
            <a:schemeClr val="accent6">
              <a:lumMod val="40000"/>
              <a:lumOff val="6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rgbClr val="0000CC"/>
                </a:solidFill>
                <a:effectLst>
                  <a:glow rad="101600">
                    <a:srgbClr val="FFFF00"/>
                  </a:glow>
                </a:effectLst>
              </a:rPr>
              <a:t>U/B Shabbat</a:t>
            </a:r>
            <a:endParaRPr lang="en-CA" sz="3200" b="1" dirty="0">
              <a:solidFill>
                <a:srgbClr val="0000CC"/>
              </a:solidFill>
              <a:effectLst>
                <a:glow rad="101600">
                  <a:srgbClr val="FFFF00"/>
                </a:glow>
              </a:effectLst>
            </a:endParaRPr>
          </a:p>
        </p:txBody>
      </p:sp>
      <p:cxnSp>
        <p:nvCxnSpPr>
          <p:cNvPr id="26" name="Straight Connector 25"/>
          <p:cNvCxnSpPr/>
          <p:nvPr/>
        </p:nvCxnSpPr>
        <p:spPr>
          <a:xfrm rot="240000" flipH="1" flipV="1">
            <a:off x="8041280" y="3301365"/>
            <a:ext cx="48003" cy="745649"/>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927668" y="2987859"/>
            <a:ext cx="917749" cy="312740"/>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effectLst>
                  <a:glow rad="127000">
                    <a:srgbClr val="FFFF00"/>
                  </a:glow>
                </a:effectLst>
              </a:rPr>
              <a:t>Dawn</a:t>
            </a:r>
            <a:endParaRPr lang="en-CA" b="1" dirty="0">
              <a:solidFill>
                <a:schemeClr val="bg1"/>
              </a:solidFill>
              <a:effectLst>
                <a:glow rad="127000">
                  <a:srgbClr val="FFFF00"/>
                </a:glow>
              </a:effectLst>
            </a:endParaRPr>
          </a:p>
        </p:txBody>
      </p:sp>
      <p:sp>
        <p:nvSpPr>
          <p:cNvPr id="28" name="Rectangle 27"/>
          <p:cNvSpPr/>
          <p:nvPr/>
        </p:nvSpPr>
        <p:spPr>
          <a:xfrm>
            <a:off x="8099562" y="3457627"/>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Notched Right Arrow 3"/>
          <p:cNvSpPr/>
          <p:nvPr/>
        </p:nvSpPr>
        <p:spPr>
          <a:xfrm rot="12901021">
            <a:off x="7899647" y="4124823"/>
            <a:ext cx="2145469" cy="791665"/>
          </a:xfrm>
          <a:prstGeom prst="notchedRightArrow">
            <a:avLst>
              <a:gd name="adj1" fmla="val 29390"/>
              <a:gd name="adj2" fmla="val 61525"/>
            </a:avLst>
          </a:prstGeom>
          <a:gradFill flip="none" rotWithShape="1">
            <a:gsLst>
              <a:gs pos="24000">
                <a:srgbClr val="FFFF00"/>
              </a:gs>
              <a:gs pos="38000">
                <a:schemeClr val="accent6">
                  <a:lumMod val="75000"/>
                </a:schemeClr>
              </a:gs>
              <a:gs pos="62000">
                <a:schemeClr val="bg2">
                  <a:lumMod val="40000"/>
                  <a:lumOff val="60000"/>
                </a:schemeClr>
              </a:gs>
              <a:gs pos="94000">
                <a:schemeClr val="bg1"/>
              </a:gs>
            </a:gsLst>
            <a:path path="circle">
              <a:fillToRect l="100000" t="100000"/>
            </a:path>
            <a:tileRect r="-100000" b="-100000"/>
          </a:gradFill>
          <a:ln>
            <a:solidFill>
              <a:srgbClr val="FF00FF"/>
            </a:solidFill>
          </a:ln>
          <a:effectLst>
            <a:glow rad="127000">
              <a:schemeClr val="accent2">
                <a:lumMod val="60000"/>
                <a:lumOff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7866832" y="2952678"/>
            <a:ext cx="1042466" cy="382322"/>
          </a:xfrm>
          <a:prstGeom prst="rect">
            <a:avLst/>
          </a:prstGeom>
          <a:noFill/>
          <a:ln w="5715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6681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150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2000"/>
                                        <p:tgtEl>
                                          <p:spTgt spid="19"/>
                                        </p:tgtEl>
                                      </p:cBhvr>
                                    </p:animEffect>
                                  </p:childTnLst>
                                </p:cTn>
                              </p:par>
                              <p:par>
                                <p:cTn id="13" presetID="22" presetClass="entr" presetSubtype="1" fill="hold" nodeType="withEffect">
                                  <p:stCondLst>
                                    <p:cond delay="175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750"/>
                                        <p:tgtEl>
                                          <p:spTgt spid="21"/>
                                        </p:tgtEl>
                                      </p:cBhvr>
                                    </p:animEffect>
                                  </p:childTnLst>
                                </p:cTn>
                              </p:par>
                              <p:par>
                                <p:cTn id="16" presetID="22" presetClass="entr" presetSubtype="4" fill="hold" grpId="0" nodeType="withEffect">
                                  <p:stCondLst>
                                    <p:cond delay="125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175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000"/>
                                        <p:tgtEl>
                                          <p:spTgt spid="3">
                                            <p:txEl>
                                              <p:pRg st="7" end="7"/>
                                            </p:txEl>
                                          </p:spTgt>
                                        </p:tgtEl>
                                      </p:cBhvr>
                                    </p:animEffect>
                                    <p:anim calcmode="lin" valueType="num">
                                      <p:cBhvr>
                                        <p:cTn id="2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6" presetID="22" presetClass="entr" presetSubtype="4" repeatCount="3000" fill="hold" grpId="0" nodeType="with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125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1500"/>
                                        <p:tgtEl>
                                          <p:spTgt spid="36"/>
                                        </p:tgtEl>
                                      </p:cBhvr>
                                    </p:animEffect>
                                  </p:childTnLst>
                                </p:cTn>
                              </p:par>
                              <p:par>
                                <p:cTn id="34" presetID="22" presetClass="entr" presetSubtype="4" repeatCount="4000" fill="hold" grpId="0" nodeType="withEffect">
                                  <p:stCondLst>
                                    <p:cond delay="175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00"/>
                                        <p:tgtEl>
                                          <p:spTgt spid="4"/>
                                        </p:tgtEl>
                                      </p:cBhvr>
                                    </p:animEffect>
                                  </p:childTnLst>
                                </p:cTn>
                              </p:par>
                            </p:childTnLst>
                          </p:cTn>
                        </p:par>
                        <p:par>
                          <p:cTn id="37" fill="hold">
                            <p:stCondLst>
                              <p:cond delay="3750"/>
                            </p:stCondLst>
                            <p:childTnLst>
                              <p:par>
                                <p:cTn id="38" presetID="22" presetClass="entr" presetSubtype="8" repeatCount="300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10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750" fill="hold"/>
                                        <p:tgtEl>
                                          <p:spTgt spid="26"/>
                                        </p:tgtEl>
                                        <p:attrNameLst>
                                          <p:attrName>ppt_x</p:attrName>
                                        </p:attrNameLst>
                                      </p:cBhvr>
                                      <p:tavLst>
                                        <p:tav tm="0">
                                          <p:val>
                                            <p:strVal val="1+#ppt_w/2"/>
                                          </p:val>
                                        </p:tav>
                                        <p:tav tm="100000">
                                          <p:val>
                                            <p:strVal val="#ppt_x"/>
                                          </p:val>
                                        </p:tav>
                                      </p:tavLst>
                                    </p:anim>
                                    <p:anim calcmode="lin" valueType="num">
                                      <p:cBhvr additive="base">
                                        <p:cTn id="46" dur="75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5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750" fill="hold"/>
                                        <p:tgtEl>
                                          <p:spTgt spid="27"/>
                                        </p:tgtEl>
                                        <p:attrNameLst>
                                          <p:attrName>ppt_x</p:attrName>
                                        </p:attrNameLst>
                                      </p:cBhvr>
                                      <p:tavLst>
                                        <p:tav tm="0">
                                          <p:val>
                                            <p:strVal val="1+#ppt_w/2"/>
                                          </p:val>
                                        </p:tav>
                                        <p:tav tm="100000">
                                          <p:val>
                                            <p:strVal val="#ppt_x"/>
                                          </p:val>
                                        </p:tav>
                                      </p:tavLst>
                                    </p:anim>
                                    <p:anim calcmode="lin" valueType="num">
                                      <p:cBhvr additive="base">
                                        <p:cTn id="50" dur="750" fill="hold"/>
                                        <p:tgtEl>
                                          <p:spTgt spid="27"/>
                                        </p:tgtEl>
                                        <p:attrNameLst>
                                          <p:attrName>ppt_y</p:attrName>
                                        </p:attrNameLst>
                                      </p:cBhvr>
                                      <p:tavLst>
                                        <p:tav tm="0">
                                          <p:val>
                                            <p:strVal val="#ppt_y"/>
                                          </p:val>
                                        </p:tav>
                                        <p:tav tm="100000">
                                          <p:val>
                                            <p:strVal val="#ppt_y"/>
                                          </p:val>
                                        </p:tav>
                                      </p:tavLst>
                                    </p:anim>
                                  </p:childTnLst>
                                </p:cTn>
                              </p:par>
                              <p:par>
                                <p:cTn id="51" presetID="22" presetClass="entr" presetSubtype="8" fill="hold" grpId="0" nodeType="withEffect">
                                  <p:stCondLst>
                                    <p:cond delay="125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750"/>
                                        <p:tgtEl>
                                          <p:spTgt spid="28"/>
                                        </p:tgtEl>
                                      </p:cBhvr>
                                    </p:animEffect>
                                  </p:childTnLst>
                                </p:cTn>
                              </p:par>
                              <p:par>
                                <p:cTn id="54" presetID="22" presetClass="entr" presetSubtype="8" fill="hold" grpId="0" nodeType="withEffect">
                                  <p:stCondLst>
                                    <p:cond delay="150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2250"/>
                                        <p:tgtEl>
                                          <p:spTgt spid="25"/>
                                        </p:tgtEl>
                                      </p:cBhvr>
                                    </p:animEffect>
                                  </p:childTnLst>
                                </p:cTn>
                              </p:par>
                              <p:par>
                                <p:cTn id="57" presetID="21" presetClass="entr" presetSubtype="8" repeatCount="10000" fill="hold" grpId="0" nodeType="withEffect">
                                  <p:stCondLst>
                                    <p:cond delay="5000"/>
                                  </p:stCondLst>
                                  <p:childTnLst>
                                    <p:set>
                                      <p:cBhvr>
                                        <p:cTn id="58" dur="1" fill="hold">
                                          <p:stCondLst>
                                            <p:cond delay="0"/>
                                          </p:stCondLst>
                                        </p:cTn>
                                        <p:tgtEl>
                                          <p:spTgt spid="15"/>
                                        </p:tgtEl>
                                        <p:attrNameLst>
                                          <p:attrName>style.visibility</p:attrName>
                                        </p:attrNameLst>
                                      </p:cBhvr>
                                      <p:to>
                                        <p:strVal val="visible"/>
                                      </p:to>
                                    </p:set>
                                    <p:animEffect transition="in" filter="wheel(8)">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9" grpId="0" animBg="1"/>
      <p:bldP spid="35" grpId="0" animBg="1"/>
      <p:bldP spid="36" grpId="0"/>
      <p:bldP spid="37" grpId="0" animBg="1"/>
      <p:bldP spid="25" grpId="0" animBg="1"/>
      <p:bldP spid="27" grpId="0" animBg="1"/>
      <p:bldP spid="28" grpId="0" animBg="1"/>
      <p:bldP spid="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60000"/>
                <a:lumOff val="40000"/>
              </a:schemeClr>
            </a:gs>
            <a:gs pos="32000">
              <a:srgbClr val="CCECFF"/>
            </a:gs>
            <a:gs pos="62000">
              <a:schemeClr val="bg2">
                <a:lumMod val="40000"/>
                <a:lumOff val="60000"/>
              </a:schemeClr>
            </a:gs>
            <a:gs pos="94000">
              <a:schemeClr val="bg1"/>
            </a:gs>
          </a:gsLst>
          <a:lin ang="5400000" scaled="1"/>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37366" y="6509657"/>
            <a:ext cx="643748" cy="307422"/>
          </a:xfrm>
        </p:spPr>
        <p:txBody>
          <a:bodyPr/>
          <a:lstStyle/>
          <a:p>
            <a:fld id="{6D22F896-40B5-4ADD-8801-0D06FADFA095}" type="slidenum">
              <a:rPr lang="en-US" sz="1200" b="1" smtClean="0">
                <a:solidFill>
                  <a:schemeClr val="tx1"/>
                </a:solidFill>
              </a:rPr>
              <a:t>37</a:t>
            </a:fld>
            <a:endParaRPr lang="en-US" sz="1200" b="1" dirty="0">
              <a:solidFill>
                <a:schemeClr val="tx1"/>
              </a:solidFill>
            </a:endParaRPr>
          </a:p>
        </p:txBody>
      </p:sp>
      <p:sp>
        <p:nvSpPr>
          <p:cNvPr id="19" name="Rectangle 18"/>
          <p:cNvSpPr/>
          <p:nvPr/>
        </p:nvSpPr>
        <p:spPr>
          <a:xfrm>
            <a:off x="542733" y="3429000"/>
            <a:ext cx="11131279" cy="877956"/>
          </a:xfrm>
          <a:prstGeom prst="rect">
            <a:avLst/>
          </a:prstGeom>
          <a:blipFill>
            <a:blip r:embed="rId2"/>
            <a:tile tx="0" ty="0" sx="100000" sy="100000" flip="none" algn="tl"/>
          </a:blipFill>
          <a:ln w="28575">
            <a:solidFill>
              <a:srgbClr val="0000CC"/>
            </a:solidFill>
          </a:ln>
          <a:effectLst>
            <a:glow rad="127000">
              <a:srgbClr val="00FF99"/>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bg1"/>
                </a:solidFill>
              </a:rPr>
              <a:t>The </a:t>
            </a:r>
            <a:r>
              <a:rPr lang="en-CA" sz="3200" b="1" u="sng" dirty="0" smtClean="0">
                <a:ln>
                  <a:solidFill>
                    <a:srgbClr val="0000CC"/>
                  </a:solidFill>
                </a:ln>
                <a:solidFill>
                  <a:srgbClr val="FF0000"/>
                </a:solidFill>
              </a:rPr>
              <a:t>Pre</a:t>
            </a:r>
            <a:r>
              <a:rPr lang="en-CA" sz="3200" b="1" dirty="0" smtClean="0">
                <a:ln>
                  <a:solidFill>
                    <a:srgbClr val="0000CC"/>
                  </a:solidFill>
                </a:ln>
                <a:solidFill>
                  <a:srgbClr val="FF0000"/>
                </a:solidFill>
              </a:rPr>
              <a:t>p</a:t>
            </a:r>
            <a:r>
              <a:rPr lang="en-CA" sz="3200" b="1" u="sng" dirty="0" smtClean="0">
                <a:ln>
                  <a:solidFill>
                    <a:srgbClr val="0000CC"/>
                  </a:solidFill>
                </a:ln>
                <a:solidFill>
                  <a:srgbClr val="FF0000"/>
                </a:solidFill>
              </a:rPr>
              <a:t>aration</a:t>
            </a:r>
            <a:r>
              <a:rPr lang="en-CA" sz="3200" dirty="0" smtClean="0">
                <a:solidFill>
                  <a:schemeClr val="bg1"/>
                </a:solidFill>
              </a:rPr>
              <a:t> day occurred from </a:t>
            </a:r>
            <a:r>
              <a:rPr lang="en-CA" sz="3200" b="1" dirty="0" smtClean="0">
                <a:solidFill>
                  <a:schemeClr val="bg1"/>
                </a:solidFill>
              </a:rPr>
              <a:t>Dawn</a:t>
            </a:r>
            <a:r>
              <a:rPr lang="en-CA" sz="3200" dirty="0" smtClean="0">
                <a:solidFill>
                  <a:schemeClr val="bg1"/>
                </a:solidFill>
              </a:rPr>
              <a:t> to </a:t>
            </a:r>
            <a:r>
              <a:rPr lang="en-CA" sz="3200" b="1" dirty="0" smtClean="0">
                <a:solidFill>
                  <a:schemeClr val="bg1"/>
                </a:solidFill>
              </a:rPr>
              <a:t>Dawn.</a:t>
            </a:r>
            <a:r>
              <a:rPr lang="en-CA" sz="3200" dirty="0" smtClean="0">
                <a:solidFill>
                  <a:schemeClr val="bg1"/>
                </a:solidFill>
              </a:rPr>
              <a:t> </a:t>
            </a:r>
            <a:endParaRPr lang="en-CA" sz="3200" b="1" dirty="0">
              <a:solidFill>
                <a:srgbClr val="0000CC"/>
              </a:solidFill>
            </a:endParaRPr>
          </a:p>
        </p:txBody>
      </p:sp>
      <p:sp>
        <p:nvSpPr>
          <p:cNvPr id="16" name="Cloud 15"/>
          <p:cNvSpPr/>
          <p:nvPr/>
        </p:nvSpPr>
        <p:spPr>
          <a:xfrm>
            <a:off x="139337" y="121919"/>
            <a:ext cx="11974285" cy="3117669"/>
          </a:xfrm>
          <a:prstGeom prst="cloud">
            <a:avLst/>
          </a:prstGeom>
          <a:gradFill>
            <a:gsLst>
              <a:gs pos="20000">
                <a:srgbClr val="FFFF00"/>
              </a:gs>
              <a:gs pos="40000">
                <a:srgbClr val="00B0F0"/>
              </a:gs>
              <a:gs pos="67000">
                <a:srgbClr val="FF9999"/>
              </a:gs>
              <a:gs pos="94000">
                <a:schemeClr val="bg1"/>
              </a:gs>
            </a:gsLst>
            <a:lin ang="5400000" scaled="1"/>
          </a:grad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solidFill>
                  <a:srgbClr val="002060"/>
                </a:solidFill>
              </a:rPr>
              <a:t>What has Luke </a:t>
            </a:r>
            <a:r>
              <a:rPr lang="en-CA" sz="4800" b="1" dirty="0" smtClean="0">
                <a:ln>
                  <a:solidFill>
                    <a:srgbClr val="002060"/>
                  </a:solidFill>
                </a:ln>
              </a:rPr>
              <a:t>established as </a:t>
            </a:r>
            <a:r>
              <a:rPr lang="en-CA" sz="4800" b="1" u="sng" dirty="0" smtClean="0">
                <a:ln>
                  <a:solidFill>
                    <a:srgbClr val="002060"/>
                  </a:solidFill>
                </a:ln>
              </a:rPr>
              <a:t>one</a:t>
            </a:r>
            <a:r>
              <a:rPr lang="en-CA" sz="4800" b="1" dirty="0" smtClean="0">
                <a:ln>
                  <a:solidFill>
                    <a:srgbClr val="002060"/>
                  </a:solidFill>
                </a:ln>
              </a:rPr>
              <a:t> of the  </a:t>
            </a:r>
            <a:br>
              <a:rPr lang="en-CA" sz="4800" b="1" dirty="0" smtClean="0">
                <a:ln>
                  <a:solidFill>
                    <a:srgbClr val="002060"/>
                  </a:solidFill>
                </a:ln>
              </a:rPr>
            </a:br>
            <a:r>
              <a:rPr lang="en-CA" sz="4800" b="1" u="sng" dirty="0" smtClean="0">
                <a:ln w="9525">
                  <a:solidFill>
                    <a:schemeClr val="bg1"/>
                  </a:solidFill>
                  <a:prstDash val="solid"/>
                </a:ln>
                <a:solidFill>
                  <a:schemeClr val="accent5"/>
                </a:solidFill>
                <a:effectLst>
                  <a:glow rad="127000">
                    <a:srgbClr val="FFFF00"/>
                  </a:glow>
                  <a:outerShdw blurRad="12700" dist="38100" dir="2700000" algn="tl" rotWithShape="0">
                    <a:schemeClr val="accent5">
                      <a:lumMod val="60000"/>
                      <a:lumOff val="40000"/>
                    </a:schemeClr>
                  </a:outerShdw>
                </a:effectLst>
              </a:rPr>
              <a:t>6</a:t>
            </a:r>
            <a:r>
              <a:rPr lang="en-CA"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CA" sz="48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Crucifixion</a:t>
            </a:r>
            <a:r>
              <a:rPr lang="en-CA"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CA" sz="48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WITNESSES</a:t>
            </a:r>
            <a:r>
              <a:rPr lang="en-CA"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en-CA"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0" name="Double Wave 19"/>
          <p:cNvSpPr/>
          <p:nvPr/>
        </p:nvSpPr>
        <p:spPr>
          <a:xfrm>
            <a:off x="513910" y="4598812"/>
            <a:ext cx="11250627" cy="914400"/>
          </a:xfrm>
          <a:prstGeom prst="doubleWave">
            <a:avLst/>
          </a:prstGeom>
          <a:solidFill>
            <a:srgbClr val="0000CC"/>
          </a:solidFill>
          <a:ln w="57150">
            <a:solidFill>
              <a:srgbClr val="FF99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u="sng" dirty="0" smtClean="0"/>
              <a:t>Four</a:t>
            </a:r>
            <a:r>
              <a:rPr lang="en-CA" sz="3200" dirty="0" smtClean="0"/>
              <a:t> of the witnesses are – Matthew, Mark, Luke &amp; John. </a:t>
            </a:r>
            <a:endParaRPr lang="en-CA" sz="3200" dirty="0"/>
          </a:p>
        </p:txBody>
      </p:sp>
      <p:sp>
        <p:nvSpPr>
          <p:cNvPr id="37" name="Curved Down Arrow 36"/>
          <p:cNvSpPr/>
          <p:nvPr/>
        </p:nvSpPr>
        <p:spPr>
          <a:xfrm>
            <a:off x="8419179" y="2754351"/>
            <a:ext cx="2463087" cy="969151"/>
          </a:xfrm>
          <a:prstGeom prst="curvedDownArrow">
            <a:avLst>
              <a:gd name="adj1" fmla="val 19629"/>
              <a:gd name="adj2" fmla="val 146159"/>
              <a:gd name="adj3" fmla="val 38207"/>
            </a:avLst>
          </a:prstGeom>
          <a:gradFill>
            <a:gsLst>
              <a:gs pos="15000">
                <a:srgbClr val="00FF99">
                  <a:lumMod val="99000"/>
                  <a:lumOff val="1000"/>
                </a:srgbClr>
              </a:gs>
              <a:gs pos="74000">
                <a:srgbClr val="CC99FF"/>
              </a:gs>
              <a:gs pos="100000">
                <a:srgbClr val="FF00FF">
                  <a:alpha val="44000"/>
                </a:srgbClr>
              </a:gs>
            </a:gsLst>
            <a:lin ang="5400000" scaled="1"/>
          </a:gradFill>
          <a:ln w="28575">
            <a:solidFill>
              <a:srgbClr val="9933FF"/>
            </a:solidFill>
          </a:ln>
          <a:effectLst>
            <a:glow rad="63500">
              <a:srgbClr val="CCECFF"/>
            </a:glow>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6"/>
          <p:cNvSpPr/>
          <p:nvPr/>
        </p:nvSpPr>
        <p:spPr>
          <a:xfrm>
            <a:off x="1328794" y="5732929"/>
            <a:ext cx="9553472" cy="877956"/>
          </a:xfrm>
          <a:prstGeom prst="rect">
            <a:avLst/>
          </a:prstGeom>
          <a:blipFill>
            <a:blip r:embed="rId2"/>
            <a:tile tx="0" ty="0" sx="100000" sy="100000" flip="none" algn="tl"/>
          </a:blipFill>
          <a:ln w="28575">
            <a:solidFill>
              <a:srgbClr val="0000CC"/>
            </a:solidFill>
          </a:ln>
          <a:effectLst>
            <a:glow rad="127000">
              <a:srgbClr val="CC99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chemeClr val="bg1"/>
                </a:solidFill>
              </a:rPr>
              <a:t>What is Mark’s next witness for </a:t>
            </a:r>
            <a:r>
              <a:rPr lang="en-CA" sz="3200" b="1" dirty="0" smtClean="0">
                <a:ln>
                  <a:solidFill>
                    <a:srgbClr val="0000CC"/>
                  </a:solidFill>
                </a:ln>
                <a:solidFill>
                  <a:srgbClr val="CC99FF"/>
                </a:solidFill>
              </a:rPr>
              <a:t>Dawn to Dawn?</a:t>
            </a:r>
            <a:endParaRPr lang="en-CA" sz="3200" b="1" dirty="0">
              <a:ln>
                <a:solidFill>
                  <a:srgbClr val="0000CC"/>
                </a:solidFill>
              </a:ln>
              <a:solidFill>
                <a:srgbClr val="CC99FF"/>
              </a:solidFill>
            </a:endParaRPr>
          </a:p>
        </p:txBody>
      </p:sp>
    </p:spTree>
    <p:extLst>
      <p:ext uri="{BB962C8B-B14F-4D97-AF65-F5344CB8AC3E}">
        <p14:creationId xmlns:p14="http://schemas.microsoft.com/office/powerpoint/2010/main" val="28781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par>
                                <p:cTn id="8" presetID="22" presetClass="entr" presetSubtype="8" repeatCount="3000" fill="hold" grpId="0" nodeType="withEffect">
                                  <p:stCondLst>
                                    <p:cond delay="150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1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37"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41668" y="190124"/>
            <a:ext cx="11912957" cy="6471934"/>
          </a:xfrm>
          <a:solidFill>
            <a:schemeClr val="tx1"/>
          </a:solidFill>
          <a:scene3d>
            <a:camera prst="orthographicFront"/>
            <a:lightRig rig="threePt" dir="t"/>
          </a:scene3d>
          <a:sp3d>
            <a:bevelT w="152400" h="50800" prst="softRound"/>
          </a:sp3d>
        </p:spPr>
        <p:txBody>
          <a:bodyPr>
            <a:normAutofit/>
          </a:bodyPr>
          <a:lstStyle/>
          <a:p>
            <a:pPr lvl="0"/>
            <a:r>
              <a:rPr lang="en-US" sz="2800" dirty="0" smtClean="0">
                <a:solidFill>
                  <a:prstClr val="black">
                    <a:lumMod val="95000"/>
                    <a:lumOff val="5000"/>
                  </a:prstClr>
                </a:solidFill>
                <a:latin typeface="Calibri" panose="020F0502020204030204" pitchFamily="34" charset="0"/>
              </a:rPr>
              <a:t>Continuing </a:t>
            </a:r>
            <a:r>
              <a:rPr lang="en-US" sz="2800" dirty="0">
                <a:solidFill>
                  <a:prstClr val="black">
                    <a:lumMod val="95000"/>
                    <a:lumOff val="5000"/>
                  </a:prstClr>
                </a:solidFill>
                <a:latin typeface="Calibri" panose="020F0502020204030204" pitchFamily="34" charset="0"/>
              </a:rPr>
              <a:t>further with </a:t>
            </a:r>
            <a:r>
              <a:rPr lang="en-US" sz="2800" b="1" i="1" dirty="0">
                <a:solidFill>
                  <a:srgbClr val="008080"/>
                </a:solidFill>
                <a:latin typeface="Calibri" panose="020F0502020204030204" pitchFamily="34" charset="0"/>
              </a:rPr>
              <a:t>Mark’s</a:t>
            </a:r>
            <a:r>
              <a:rPr lang="en-US" sz="2800" dirty="0">
                <a:solidFill>
                  <a:prstClr val="black">
                    <a:lumMod val="95000"/>
                    <a:lumOff val="5000"/>
                  </a:prstClr>
                </a:solidFill>
                <a:latin typeface="Calibri" panose="020F0502020204030204" pitchFamily="34" charset="0"/>
              </a:rPr>
              <a:t> </a:t>
            </a:r>
            <a:r>
              <a:rPr lang="en-US" sz="2800" dirty="0" smtClean="0">
                <a:solidFill>
                  <a:prstClr val="black">
                    <a:lumMod val="95000"/>
                    <a:lumOff val="5000"/>
                  </a:prstClr>
                </a:solidFill>
                <a:latin typeface="Calibri" panose="020F0502020204030204" pitchFamily="34" charset="0"/>
              </a:rPr>
              <a:t>witness:</a:t>
            </a:r>
          </a:p>
          <a:p>
            <a:pPr lvl="0"/>
            <a:r>
              <a:rPr lang="en-US" sz="2800" b="1" i="1" dirty="0">
                <a:solidFill>
                  <a:srgbClr val="FF00FF"/>
                </a:solidFill>
                <a:latin typeface="Calibri" panose="020F0502020204030204" pitchFamily="34" charset="0"/>
              </a:rPr>
              <a:t>Ladies:  </a:t>
            </a:r>
            <a:r>
              <a:rPr lang="en-US" sz="2800" dirty="0">
                <a:solidFill>
                  <a:prstClr val="black">
                    <a:lumMod val="95000"/>
                    <a:lumOff val="5000"/>
                  </a:prstClr>
                </a:solidFill>
                <a:latin typeface="Calibri" panose="020F0502020204030204" pitchFamily="34" charset="0"/>
              </a:rPr>
              <a:t>H</a:t>
            </a:r>
            <a:r>
              <a:rPr lang="en-US" sz="2800" dirty="0" smtClean="0">
                <a:solidFill>
                  <a:prstClr val="black">
                    <a:lumMod val="95000"/>
                    <a:lumOff val="5000"/>
                  </a:prstClr>
                </a:solidFill>
                <a:latin typeface="Calibri" panose="020F0502020204030204" pitchFamily="34" charset="0"/>
              </a:rPr>
              <a:t>ow </a:t>
            </a:r>
            <a:r>
              <a:rPr lang="en-US" sz="2800" dirty="0">
                <a:solidFill>
                  <a:prstClr val="black">
                    <a:lumMod val="95000"/>
                    <a:lumOff val="5000"/>
                  </a:prstClr>
                </a:solidFill>
                <a:latin typeface="Calibri" panose="020F0502020204030204" pitchFamily="34" charset="0"/>
              </a:rPr>
              <a:t>often does a lady purchase a wedding dress before she is engaged? </a:t>
            </a:r>
          </a:p>
          <a:p>
            <a:pPr lvl="0"/>
            <a:r>
              <a:rPr lang="en-US" sz="2800" b="1" i="1" dirty="0">
                <a:solidFill>
                  <a:srgbClr val="0070C0"/>
                </a:solidFill>
                <a:latin typeface="Calibri" panose="020F0502020204030204" pitchFamily="34" charset="0"/>
              </a:rPr>
              <a:t>Men:  </a:t>
            </a:r>
            <a:r>
              <a:rPr lang="en-US" sz="2800" b="1" i="1" dirty="0" smtClean="0">
                <a:solidFill>
                  <a:srgbClr val="0070C0"/>
                </a:solidFill>
                <a:latin typeface="Calibri" panose="020F0502020204030204" pitchFamily="34" charset="0"/>
              </a:rPr>
              <a:t>   </a:t>
            </a:r>
            <a:r>
              <a:rPr lang="en-US" sz="2800" dirty="0" smtClean="0">
                <a:solidFill>
                  <a:prstClr val="black">
                    <a:lumMod val="95000"/>
                    <a:lumOff val="5000"/>
                  </a:prstClr>
                </a:solidFill>
                <a:latin typeface="Calibri" panose="020F0502020204030204" pitchFamily="34" charset="0"/>
              </a:rPr>
              <a:t>When </a:t>
            </a:r>
            <a:r>
              <a:rPr lang="en-US" sz="2800" dirty="0">
                <a:solidFill>
                  <a:prstClr val="black">
                    <a:lumMod val="95000"/>
                    <a:lumOff val="5000"/>
                  </a:prstClr>
                </a:solidFill>
                <a:latin typeface="Calibri" panose="020F0502020204030204" pitchFamily="34" charset="0"/>
              </a:rPr>
              <a:t>does a man purchase insurance for a car, and then go looking for a </a:t>
            </a:r>
            <a:r>
              <a:rPr lang="en-US" sz="2800" dirty="0" smtClean="0">
                <a:solidFill>
                  <a:prstClr val="black">
                    <a:lumMod val="95000"/>
                    <a:lumOff val="5000"/>
                  </a:prstClr>
                </a:solidFill>
                <a:latin typeface="Calibri" panose="020F0502020204030204" pitchFamily="34" charset="0"/>
              </a:rPr>
              <a:t>	    suitable ride to acquire? </a:t>
            </a:r>
            <a:endParaRPr lang="en-US" sz="2800" dirty="0">
              <a:solidFill>
                <a:prstClr val="black">
                  <a:lumMod val="95000"/>
                  <a:lumOff val="5000"/>
                </a:prstClr>
              </a:solidFill>
              <a:latin typeface="Calibri" panose="020F0502020204030204" pitchFamily="34" charset="0"/>
            </a:endParaRPr>
          </a:p>
          <a:p>
            <a:pPr lvl="0"/>
            <a:r>
              <a:rPr lang="en-US" sz="2800" b="1" dirty="0">
                <a:solidFill>
                  <a:srgbClr val="CC0099"/>
                </a:solidFill>
                <a:latin typeface="Calibri" panose="020F0502020204030204" pitchFamily="34" charset="0"/>
              </a:rPr>
              <a:t>Did </a:t>
            </a:r>
            <a:r>
              <a:rPr lang="en-US" sz="2800" b="1" dirty="0" err="1">
                <a:solidFill>
                  <a:srgbClr val="CC0099"/>
                </a:solidFill>
                <a:latin typeface="Calibri" panose="020F0502020204030204" pitchFamily="34" charset="0"/>
              </a:rPr>
              <a:t>Yoseph</a:t>
            </a:r>
            <a:r>
              <a:rPr lang="en-US" sz="2800" b="1" dirty="0">
                <a:solidFill>
                  <a:srgbClr val="CC0099"/>
                </a:solidFill>
                <a:latin typeface="Calibri" panose="020F0502020204030204" pitchFamily="34" charset="0"/>
              </a:rPr>
              <a:t> </a:t>
            </a:r>
            <a:r>
              <a:rPr lang="en-US" sz="2800" b="1" dirty="0" smtClean="0">
                <a:ln>
                  <a:solidFill>
                    <a:schemeClr val="bg1"/>
                  </a:solidFill>
                </a:ln>
                <a:solidFill>
                  <a:srgbClr val="CC0099"/>
                </a:solidFill>
                <a:effectLst>
                  <a:glow rad="228600">
                    <a:schemeClr val="accent4">
                      <a:satMod val="175000"/>
                      <a:alpha val="40000"/>
                    </a:schemeClr>
                  </a:glow>
                </a:effectLst>
                <a:latin typeface="Calibri" panose="020F0502020204030204" pitchFamily="34" charset="0"/>
              </a:rPr>
              <a:t>purchase </a:t>
            </a:r>
            <a:r>
              <a:rPr lang="en-US" sz="2800" b="1" dirty="0">
                <a:ln>
                  <a:solidFill>
                    <a:schemeClr val="bg1"/>
                  </a:solidFill>
                </a:ln>
                <a:solidFill>
                  <a:srgbClr val="CC0099"/>
                </a:solidFill>
                <a:effectLst>
                  <a:glow rad="228600">
                    <a:schemeClr val="accent4">
                      <a:satMod val="175000"/>
                      <a:alpha val="40000"/>
                    </a:schemeClr>
                  </a:glow>
                </a:effectLst>
                <a:latin typeface="Calibri" panose="020F0502020204030204" pitchFamily="34" charset="0"/>
              </a:rPr>
              <a:t>fine linen </a:t>
            </a:r>
            <a:r>
              <a:rPr lang="en-US" sz="2800" b="1" dirty="0" smtClean="0">
                <a:ln>
                  <a:solidFill>
                    <a:schemeClr val="bg1"/>
                  </a:solidFill>
                </a:ln>
                <a:solidFill>
                  <a:srgbClr val="CC0099"/>
                </a:solidFill>
                <a:effectLst>
                  <a:glow rad="228600">
                    <a:schemeClr val="accent4">
                      <a:satMod val="175000"/>
                      <a:alpha val="40000"/>
                    </a:schemeClr>
                  </a:glow>
                </a:effectLst>
                <a:latin typeface="Calibri" panose="020F0502020204030204" pitchFamily="34" charset="0"/>
              </a:rPr>
              <a:t>- </a:t>
            </a:r>
            <a:r>
              <a:rPr lang="en-US" sz="2800" b="1" u="sng" dirty="0" smtClean="0">
                <a:solidFill>
                  <a:schemeClr val="accent6">
                    <a:lumMod val="50000"/>
                  </a:schemeClr>
                </a:solidFill>
                <a:latin typeface="Calibri" panose="020F0502020204030204" pitchFamily="34" charset="0"/>
              </a:rPr>
              <a:t>BEFORE SUNSET</a:t>
            </a:r>
            <a:r>
              <a:rPr lang="en-US" sz="2800" b="1" dirty="0" smtClean="0">
                <a:solidFill>
                  <a:schemeClr val="accent6">
                    <a:lumMod val="50000"/>
                  </a:schemeClr>
                </a:solidFill>
                <a:latin typeface="Calibri" panose="020F0502020204030204" pitchFamily="34" charset="0"/>
              </a:rPr>
              <a:t>? </a:t>
            </a:r>
            <a:r>
              <a:rPr lang="en-US" sz="2800" b="1" dirty="0" smtClean="0">
                <a:solidFill>
                  <a:schemeClr val="bg1"/>
                </a:solidFill>
                <a:latin typeface="Calibri" panose="020F0502020204030204" pitchFamily="34" charset="0"/>
              </a:rPr>
              <a:t> </a:t>
            </a:r>
            <a:br>
              <a:rPr lang="en-US" sz="2800" b="1" dirty="0" smtClean="0">
                <a:solidFill>
                  <a:schemeClr val="bg1"/>
                </a:solidFill>
                <a:latin typeface="Calibri" panose="020F0502020204030204" pitchFamily="34" charset="0"/>
              </a:rPr>
            </a:br>
            <a:r>
              <a:rPr lang="en-US" sz="2800" b="1" dirty="0" smtClean="0">
                <a:solidFill>
                  <a:schemeClr val="bg1"/>
                </a:solidFill>
                <a:latin typeface="Calibri" panose="020F0502020204030204" pitchFamily="34" charset="0"/>
              </a:rPr>
              <a:t>		</a:t>
            </a:r>
            <a:r>
              <a:rPr lang="en-US" sz="2800" b="1" u="sng" dirty="0" smtClean="0">
                <a:solidFill>
                  <a:schemeClr val="bg1"/>
                </a:solidFill>
                <a:latin typeface="Calibri" panose="020F0502020204030204" pitchFamily="34" charset="0"/>
              </a:rPr>
              <a:t>BEFORE</a:t>
            </a:r>
            <a:r>
              <a:rPr lang="en-US" sz="2800" b="1" dirty="0" smtClean="0">
                <a:solidFill>
                  <a:schemeClr val="bg1"/>
                </a:solidFill>
                <a:latin typeface="Calibri" panose="020F0502020204030204" pitchFamily="34" charset="0"/>
              </a:rPr>
              <a:t>  </a:t>
            </a:r>
            <a:r>
              <a:rPr lang="en-US" sz="2800" b="1" u="sng" dirty="0">
                <a:solidFill>
                  <a:srgbClr val="CC0099"/>
                </a:solidFill>
                <a:latin typeface="Calibri" panose="020F0502020204030204" pitchFamily="34" charset="0"/>
              </a:rPr>
              <a:t>he received Pilate’s a</a:t>
            </a:r>
            <a:r>
              <a:rPr lang="en-US" sz="2800" b="1" dirty="0">
                <a:solidFill>
                  <a:srgbClr val="CC0099"/>
                </a:solidFill>
                <a:latin typeface="Calibri" panose="020F0502020204030204" pitchFamily="34" charset="0"/>
              </a:rPr>
              <a:t>pp</a:t>
            </a:r>
            <a:r>
              <a:rPr lang="en-US" sz="2800" b="1" u="sng" dirty="0">
                <a:solidFill>
                  <a:srgbClr val="CC0099"/>
                </a:solidFill>
                <a:latin typeface="Calibri" panose="020F0502020204030204" pitchFamily="34" charset="0"/>
              </a:rPr>
              <a:t>roval for</a:t>
            </a:r>
            <a:r>
              <a:rPr lang="en-US" sz="2800" b="1" dirty="0">
                <a:solidFill>
                  <a:srgbClr val="CC0099"/>
                </a:solidFill>
                <a:latin typeface="Calibri" panose="020F0502020204030204" pitchFamily="34" charset="0"/>
              </a:rPr>
              <a:t> </a:t>
            </a:r>
            <a:r>
              <a:rPr lang="en-US" sz="2800" b="1" u="sng" dirty="0">
                <a:solidFill>
                  <a:srgbClr val="0000CC"/>
                </a:solidFill>
                <a:latin typeface="Calibri" panose="020F0502020204030204" pitchFamily="34" charset="0"/>
              </a:rPr>
              <a:t>Yahusha’s </a:t>
            </a:r>
            <a:r>
              <a:rPr lang="en-US" sz="2800" b="1" u="sng" dirty="0">
                <a:solidFill>
                  <a:srgbClr val="CC0099"/>
                </a:solidFill>
                <a:latin typeface="Calibri" panose="020F0502020204030204" pitchFamily="34" charset="0"/>
              </a:rPr>
              <a:t>Bod</a:t>
            </a:r>
            <a:r>
              <a:rPr lang="en-US" sz="2800" b="1" dirty="0">
                <a:solidFill>
                  <a:srgbClr val="CC0099"/>
                </a:solidFill>
                <a:latin typeface="Calibri" panose="020F0502020204030204" pitchFamily="34" charset="0"/>
              </a:rPr>
              <a:t>y?</a:t>
            </a:r>
          </a:p>
          <a:p>
            <a:pPr lvl="0"/>
            <a:endParaRPr lang="en-US" sz="1000" dirty="0">
              <a:solidFill>
                <a:prstClr val="black">
                  <a:lumMod val="95000"/>
                  <a:lumOff val="5000"/>
                </a:prstClr>
              </a:solidFill>
              <a:latin typeface="Calibri" panose="020F0502020204030204" pitchFamily="34" charset="0"/>
            </a:endParaRPr>
          </a:p>
          <a:p>
            <a:pPr lvl="0"/>
            <a:r>
              <a:rPr lang="en-US" sz="2400" i="1" dirty="0" smtClean="0">
                <a:solidFill>
                  <a:srgbClr val="DF2E28">
                    <a:lumMod val="60000"/>
                    <a:lumOff val="40000"/>
                  </a:srgbClr>
                </a:solidFill>
                <a:latin typeface="Georgia" panose="02040502050405020303" pitchFamily="18" charset="0"/>
              </a:rPr>
              <a:t>Mark </a:t>
            </a:r>
            <a:r>
              <a:rPr lang="en-US" sz="2400" i="1" dirty="0">
                <a:solidFill>
                  <a:srgbClr val="DF2E28">
                    <a:lumMod val="60000"/>
                    <a:lumOff val="40000"/>
                  </a:srgbClr>
                </a:solidFill>
                <a:latin typeface="Georgia" panose="02040502050405020303" pitchFamily="18" charset="0"/>
              </a:rPr>
              <a:t>15:46 </a:t>
            </a:r>
            <a:r>
              <a:rPr lang="en-US" sz="2400" dirty="0">
                <a:solidFill>
                  <a:srgbClr val="DF2E28">
                    <a:lumMod val="60000"/>
                    <a:lumOff val="40000"/>
                  </a:srgbClr>
                </a:solidFill>
                <a:latin typeface="Georgia" panose="02040502050405020303" pitchFamily="18" charset="0"/>
              </a:rPr>
              <a:t>	</a:t>
            </a:r>
            <a:r>
              <a:rPr lang="en-US" sz="2800" b="1" i="1" u="sng" dirty="0">
                <a:solidFill>
                  <a:srgbClr val="CC0099"/>
                </a:solidFill>
                <a:latin typeface="Georgia" panose="02040502050405020303" pitchFamily="18" charset="0"/>
              </a:rPr>
              <a:t>And </a:t>
            </a:r>
            <a:r>
              <a:rPr lang="en-US" sz="2800" b="1" i="1" u="sng" dirty="0" smtClean="0">
                <a:solidFill>
                  <a:srgbClr val="CC0099"/>
                </a:solidFill>
                <a:latin typeface="Georgia" panose="02040502050405020303" pitchFamily="18" charset="0"/>
              </a:rPr>
              <a:t>he</a:t>
            </a:r>
            <a:r>
              <a:rPr lang="en-US" sz="2800" dirty="0" smtClean="0">
                <a:solidFill>
                  <a:srgbClr val="CC0099"/>
                </a:solidFill>
                <a:latin typeface="Georgia" panose="02040502050405020303" pitchFamily="18" charset="0"/>
              </a:rPr>
              <a:t> </a:t>
            </a:r>
            <a:r>
              <a:rPr lang="en-US" sz="2800" dirty="0" smtClean="0">
                <a:solidFill>
                  <a:schemeClr val="bg1">
                    <a:lumMod val="50000"/>
                    <a:lumOff val="50000"/>
                  </a:schemeClr>
                </a:solidFill>
                <a:latin typeface="Georgia" panose="02040502050405020303" pitchFamily="18" charset="0"/>
              </a:rPr>
              <a:t>[</a:t>
            </a:r>
            <a:r>
              <a:rPr lang="en-US" sz="2800" dirty="0" err="1" smtClean="0">
                <a:solidFill>
                  <a:schemeClr val="bg1">
                    <a:lumMod val="50000"/>
                    <a:lumOff val="50000"/>
                  </a:schemeClr>
                </a:solidFill>
                <a:latin typeface="Georgia" panose="02040502050405020303" pitchFamily="18" charset="0"/>
              </a:rPr>
              <a:t>Yoseph</a:t>
            </a:r>
            <a:r>
              <a:rPr lang="en-US" sz="2800" dirty="0" smtClean="0">
                <a:solidFill>
                  <a:schemeClr val="bg1">
                    <a:lumMod val="50000"/>
                    <a:lumOff val="50000"/>
                  </a:schemeClr>
                </a:solidFill>
                <a:latin typeface="Georgia" panose="02040502050405020303" pitchFamily="18" charset="0"/>
              </a:rPr>
              <a:t>] </a:t>
            </a:r>
            <a:r>
              <a:rPr lang="en-US" sz="2800" b="1" i="1" u="sng" dirty="0" smtClean="0">
                <a:solidFill>
                  <a:srgbClr val="CC0099"/>
                </a:solidFill>
                <a:effectLst>
                  <a:glow rad="228600">
                    <a:schemeClr val="accent4">
                      <a:satMod val="175000"/>
                      <a:alpha val="40000"/>
                    </a:schemeClr>
                  </a:glow>
                </a:effectLst>
                <a:latin typeface="Georgia" panose="02040502050405020303" pitchFamily="18" charset="0"/>
              </a:rPr>
              <a:t>bou</a:t>
            </a:r>
            <a:r>
              <a:rPr lang="en-US" sz="2800" b="1" i="1" dirty="0" smtClean="0">
                <a:solidFill>
                  <a:srgbClr val="CC0099"/>
                </a:solidFill>
                <a:effectLst>
                  <a:glow rad="228600">
                    <a:schemeClr val="accent4">
                      <a:satMod val="175000"/>
                      <a:alpha val="40000"/>
                    </a:schemeClr>
                  </a:glow>
                </a:effectLst>
                <a:latin typeface="Georgia" panose="02040502050405020303" pitchFamily="18" charset="0"/>
              </a:rPr>
              <a:t>g</a:t>
            </a:r>
            <a:r>
              <a:rPr lang="en-US" sz="2800" b="1" i="1" u="sng" dirty="0" smtClean="0">
                <a:solidFill>
                  <a:srgbClr val="CC0099"/>
                </a:solidFill>
                <a:effectLst>
                  <a:glow rad="228600">
                    <a:schemeClr val="accent4">
                      <a:satMod val="175000"/>
                      <a:alpha val="40000"/>
                    </a:schemeClr>
                  </a:glow>
                </a:effectLst>
                <a:latin typeface="Georgia" panose="02040502050405020303" pitchFamily="18" charset="0"/>
              </a:rPr>
              <a:t>ht</a:t>
            </a:r>
            <a:r>
              <a:rPr lang="en-US" sz="2800" b="1" i="1" dirty="0" smtClean="0">
                <a:solidFill>
                  <a:srgbClr val="CC0099"/>
                </a:solidFill>
                <a:effectLst>
                  <a:glow rad="228600">
                    <a:schemeClr val="accent4">
                      <a:satMod val="175000"/>
                      <a:alpha val="40000"/>
                    </a:schemeClr>
                  </a:glow>
                </a:effectLst>
                <a:latin typeface="Georgia" panose="02040502050405020303" pitchFamily="18" charset="0"/>
              </a:rPr>
              <a:t> </a:t>
            </a:r>
            <a:r>
              <a:rPr lang="en-US" sz="2800" b="1" i="1" dirty="0">
                <a:solidFill>
                  <a:srgbClr val="CC0099"/>
                </a:solidFill>
                <a:effectLst>
                  <a:glow rad="228600">
                    <a:schemeClr val="accent4">
                      <a:satMod val="175000"/>
                      <a:alpha val="40000"/>
                    </a:schemeClr>
                  </a:glow>
                </a:effectLst>
                <a:latin typeface="Georgia" panose="02040502050405020303" pitchFamily="18" charset="0"/>
              </a:rPr>
              <a:t>f</a:t>
            </a:r>
            <a:r>
              <a:rPr lang="en-US" sz="2800" b="1" i="1" u="sng" dirty="0">
                <a:solidFill>
                  <a:srgbClr val="CC0099"/>
                </a:solidFill>
                <a:effectLst>
                  <a:glow rad="228600">
                    <a:schemeClr val="accent4">
                      <a:satMod val="175000"/>
                      <a:alpha val="40000"/>
                    </a:schemeClr>
                  </a:glow>
                </a:effectLst>
                <a:latin typeface="Georgia" panose="02040502050405020303" pitchFamily="18" charset="0"/>
              </a:rPr>
              <a:t>ine linen</a:t>
            </a:r>
            <a:r>
              <a:rPr lang="en-US" sz="2800" b="1" i="1" dirty="0">
                <a:solidFill>
                  <a:srgbClr val="CC0099"/>
                </a:solidFill>
                <a:effectLst>
                  <a:glow rad="228600">
                    <a:schemeClr val="accent4">
                      <a:satMod val="175000"/>
                      <a:alpha val="40000"/>
                    </a:schemeClr>
                  </a:glow>
                </a:effectLst>
                <a:latin typeface="Georgia" panose="02040502050405020303" pitchFamily="18" charset="0"/>
              </a:rPr>
              <a:t>, </a:t>
            </a:r>
            <a:r>
              <a:rPr lang="en-US" sz="2800" dirty="0">
                <a:solidFill>
                  <a:srgbClr val="008080"/>
                </a:solidFill>
                <a:latin typeface="Georgia" panose="02040502050405020303" pitchFamily="18" charset="0"/>
              </a:rPr>
              <a:t>and took him down, </a:t>
            </a:r>
            <a:r>
              <a:rPr lang="en-US" sz="2800" dirty="0" smtClean="0">
                <a:solidFill>
                  <a:srgbClr val="008080"/>
                </a:solidFill>
                <a:latin typeface="Georgia" panose="02040502050405020303" pitchFamily="18" charset="0"/>
              </a:rPr>
              <a:t>		wrapped him in the </a:t>
            </a:r>
            <a:r>
              <a:rPr lang="en-US" sz="2800" dirty="0">
                <a:solidFill>
                  <a:srgbClr val="008080"/>
                </a:solidFill>
                <a:latin typeface="Georgia" panose="02040502050405020303" pitchFamily="18" charset="0"/>
              </a:rPr>
              <a:t>linen, </a:t>
            </a:r>
            <a:r>
              <a:rPr lang="en-US" sz="2800" dirty="0" smtClean="0">
                <a:solidFill>
                  <a:srgbClr val="008080"/>
                </a:solidFill>
                <a:latin typeface="Georgia" panose="02040502050405020303" pitchFamily="18" charset="0"/>
              </a:rPr>
              <a:t>     and </a:t>
            </a:r>
            <a:r>
              <a:rPr lang="en-US" sz="2800" dirty="0">
                <a:solidFill>
                  <a:srgbClr val="008080"/>
                </a:solidFill>
                <a:latin typeface="Georgia" panose="02040502050405020303" pitchFamily="18" charset="0"/>
              </a:rPr>
              <a:t>laid him in a </a:t>
            </a:r>
            <a:r>
              <a:rPr lang="en-US" sz="2800" dirty="0" err="1">
                <a:solidFill>
                  <a:srgbClr val="008080"/>
                </a:solidFill>
                <a:latin typeface="Georgia" panose="02040502050405020303" pitchFamily="18" charset="0"/>
              </a:rPr>
              <a:t>sepulchre</a:t>
            </a:r>
            <a:r>
              <a:rPr lang="en-US" sz="2800" dirty="0">
                <a:solidFill>
                  <a:srgbClr val="008080"/>
                </a:solidFill>
                <a:latin typeface="Georgia" panose="02040502050405020303" pitchFamily="18" charset="0"/>
              </a:rPr>
              <a:t> which </a:t>
            </a:r>
            <a:r>
              <a:rPr lang="en-US" sz="2800" dirty="0" smtClean="0">
                <a:solidFill>
                  <a:srgbClr val="008080"/>
                </a:solidFill>
                <a:latin typeface="Georgia" panose="02040502050405020303" pitchFamily="18" charset="0"/>
              </a:rPr>
              <a:t>		was </a:t>
            </a:r>
            <a:r>
              <a:rPr lang="en-US" sz="2800" dirty="0">
                <a:solidFill>
                  <a:srgbClr val="008080"/>
                </a:solidFill>
                <a:latin typeface="Georgia" panose="02040502050405020303" pitchFamily="18" charset="0"/>
              </a:rPr>
              <a:t>hewn out of a </a:t>
            </a:r>
            <a:r>
              <a:rPr lang="en-US" sz="2800" dirty="0" smtClean="0">
                <a:solidFill>
                  <a:srgbClr val="008080"/>
                </a:solidFill>
                <a:latin typeface="Georgia" panose="02040502050405020303" pitchFamily="18" charset="0"/>
              </a:rPr>
              <a:t>rock, and        rolled </a:t>
            </a:r>
            <a:r>
              <a:rPr lang="en-US" sz="2800" dirty="0">
                <a:solidFill>
                  <a:srgbClr val="008080"/>
                </a:solidFill>
                <a:latin typeface="Georgia" panose="02040502050405020303" pitchFamily="18" charset="0"/>
              </a:rPr>
              <a:t>a stone unto the door of </a:t>
            </a:r>
            <a:r>
              <a:rPr lang="en-US" sz="2800" dirty="0" smtClean="0">
                <a:solidFill>
                  <a:srgbClr val="008080"/>
                </a:solidFill>
                <a:latin typeface="Georgia" panose="02040502050405020303" pitchFamily="18" charset="0"/>
              </a:rPr>
              <a:t>		the </a:t>
            </a:r>
            <a:r>
              <a:rPr lang="en-US" sz="2800" dirty="0" err="1" smtClean="0">
                <a:solidFill>
                  <a:srgbClr val="008080"/>
                </a:solidFill>
                <a:latin typeface="Georgia" panose="02040502050405020303" pitchFamily="18" charset="0"/>
              </a:rPr>
              <a:t>sepulchre</a:t>
            </a:r>
            <a:r>
              <a:rPr lang="en-US" sz="2800" dirty="0">
                <a:solidFill>
                  <a:srgbClr val="008080"/>
                </a:solidFill>
                <a:latin typeface="Georgia" panose="02040502050405020303" pitchFamily="18" charset="0"/>
              </a:rPr>
              <a:t>. </a:t>
            </a:r>
          </a:p>
        </p:txBody>
      </p:sp>
      <p:sp>
        <p:nvSpPr>
          <p:cNvPr id="4" name="Lightning Bolt 3"/>
          <p:cNvSpPr/>
          <p:nvPr/>
        </p:nvSpPr>
        <p:spPr>
          <a:xfrm rot="6391331">
            <a:off x="7868965" y="1519164"/>
            <a:ext cx="914400" cy="914400"/>
          </a:xfrm>
          <a:prstGeom prst="lightningBolt">
            <a:avLst/>
          </a:prstGeom>
          <a:solidFill>
            <a:srgbClr val="FFFF00"/>
          </a:solidFill>
          <a:ln w="5715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1428509" y="6334169"/>
            <a:ext cx="643748" cy="365125"/>
          </a:xfrm>
        </p:spPr>
        <p:txBody>
          <a:bodyPr/>
          <a:lstStyle/>
          <a:p>
            <a:fld id="{6D22F896-40B5-4ADD-8801-0D06FADFA095}" type="slidenum">
              <a:rPr lang="en-US" sz="1200" b="1" smtClean="0">
                <a:solidFill>
                  <a:schemeClr val="bg1"/>
                </a:solidFill>
              </a:rPr>
              <a:t>38</a:t>
            </a:fld>
            <a:endParaRPr lang="en-US" sz="1200" b="1" dirty="0">
              <a:solidFill>
                <a:schemeClr val="bg1"/>
              </a:solidFill>
            </a:endParaRPr>
          </a:p>
        </p:txBody>
      </p:sp>
      <p:grpSp>
        <p:nvGrpSpPr>
          <p:cNvPr id="6" name="Group 5"/>
          <p:cNvGrpSpPr/>
          <p:nvPr/>
        </p:nvGrpSpPr>
        <p:grpSpPr>
          <a:xfrm>
            <a:off x="219661" y="5060772"/>
            <a:ext cx="8490866" cy="1378132"/>
            <a:chOff x="206305" y="3080657"/>
            <a:chExt cx="8490866" cy="1378132"/>
          </a:xfrm>
        </p:grpSpPr>
        <p:sp>
          <p:nvSpPr>
            <p:cNvPr id="7" name="Rectangle 6"/>
            <p:cNvSpPr/>
            <p:nvPr/>
          </p:nvSpPr>
          <p:spPr>
            <a:xfrm>
              <a:off x="644428" y="3875314"/>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t>Abib 14</a:t>
              </a:r>
              <a:endParaRPr lang="en-CA" sz="3200" dirty="0"/>
            </a:p>
          </p:txBody>
        </p:sp>
        <p:sp>
          <p:nvSpPr>
            <p:cNvPr id="8" name="Rectangle 7"/>
            <p:cNvSpPr/>
            <p:nvPr/>
          </p:nvSpPr>
          <p:spPr>
            <a:xfrm>
              <a:off x="4371694" y="3875314"/>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14</a:t>
              </a:r>
              <a:endParaRPr lang="en-CA" sz="3600" dirty="0">
                <a:solidFill>
                  <a:srgbClr val="002060"/>
                </a:solidFill>
              </a:endParaRPr>
            </a:p>
          </p:txBody>
        </p:sp>
        <p:sp>
          <p:nvSpPr>
            <p:cNvPr id="9" name="Rectangle 8"/>
            <p:cNvSpPr/>
            <p:nvPr/>
          </p:nvSpPr>
          <p:spPr>
            <a:xfrm>
              <a:off x="4249776" y="3875314"/>
              <a:ext cx="121917" cy="574766"/>
            </a:xfrm>
            <a:prstGeom prst="rect">
              <a:avLst/>
            </a:prstGeom>
            <a:solidFill>
              <a:schemeClr val="tx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V="1">
              <a:off x="470257" y="3437709"/>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959625" y="3437709"/>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06305" y="3098075"/>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S</a:t>
              </a:r>
              <a:r>
                <a:rPr lang="en-CA" dirty="0" smtClean="0">
                  <a:solidFill>
                    <a:srgbClr val="002060"/>
                  </a:solidFill>
                </a:rPr>
                <a:t>unset</a:t>
              </a:r>
              <a:endParaRPr lang="en-CA" dirty="0">
                <a:solidFill>
                  <a:srgbClr val="002060"/>
                </a:solidFill>
              </a:endParaRPr>
            </a:p>
          </p:txBody>
        </p:sp>
        <p:sp>
          <p:nvSpPr>
            <p:cNvPr id="15" name="Rectangle 14"/>
            <p:cNvSpPr/>
            <p:nvPr/>
          </p:nvSpPr>
          <p:spPr>
            <a:xfrm>
              <a:off x="3790901" y="3080657"/>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sp>
          <p:nvSpPr>
            <p:cNvPr id="16" name="Rectangle 15"/>
            <p:cNvSpPr/>
            <p:nvPr/>
          </p:nvSpPr>
          <p:spPr>
            <a:xfrm>
              <a:off x="7779422" y="3082835"/>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2060"/>
                  </a:solidFill>
                </a:rPr>
                <a:t>S</a:t>
              </a:r>
              <a:r>
                <a:rPr lang="en-CA" dirty="0" smtClean="0">
                  <a:solidFill>
                    <a:srgbClr val="002060"/>
                  </a:solidFill>
                </a:rPr>
                <a:t>unset</a:t>
              </a:r>
              <a:endParaRPr lang="en-CA" dirty="0">
                <a:solidFill>
                  <a:srgbClr val="002060"/>
                </a:solidFill>
              </a:endParaRPr>
            </a:p>
          </p:txBody>
        </p:sp>
        <p:cxnSp>
          <p:nvCxnSpPr>
            <p:cNvPr id="11" name="Straight Connector 10"/>
            <p:cNvCxnSpPr/>
            <p:nvPr/>
          </p:nvCxnSpPr>
          <p:spPr>
            <a:xfrm flipV="1">
              <a:off x="4232353" y="3429000"/>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8147154" y="5855430"/>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FF99"/>
                </a:solidFill>
              </a:rPr>
              <a:t>U/B Shabbat</a:t>
            </a:r>
            <a:r>
              <a:rPr lang="en-CA" sz="3200" dirty="0" smtClean="0">
                <a:ln>
                  <a:solidFill>
                    <a:srgbClr val="0000CC"/>
                  </a:solidFill>
                </a:ln>
                <a:solidFill>
                  <a:srgbClr val="00FF99"/>
                </a:solidFill>
                <a:effectLst>
                  <a:glow rad="127000">
                    <a:srgbClr val="FFFF00"/>
                  </a:glow>
                </a:effectLst>
              </a:rPr>
              <a:t>???</a:t>
            </a:r>
            <a:endParaRPr lang="en-CA" sz="3200" dirty="0">
              <a:ln>
                <a:solidFill>
                  <a:srgbClr val="0000CC"/>
                </a:solidFill>
              </a:ln>
              <a:solidFill>
                <a:srgbClr val="00FF99"/>
              </a:solidFill>
              <a:effectLst>
                <a:glow rad="127000">
                  <a:srgbClr val="FFFF00"/>
                </a:glow>
              </a:effectLst>
            </a:endParaRPr>
          </a:p>
        </p:txBody>
      </p:sp>
      <p:sp>
        <p:nvSpPr>
          <p:cNvPr id="2" name="Rectangle 1"/>
          <p:cNvSpPr/>
          <p:nvPr/>
        </p:nvSpPr>
        <p:spPr>
          <a:xfrm>
            <a:off x="8012171" y="5855429"/>
            <a:ext cx="126274" cy="583475"/>
          </a:xfrm>
          <a:prstGeom prst="rect">
            <a:avLst/>
          </a:prstGeom>
          <a:solidFill>
            <a:schemeClr val="tx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ight Bracket 22"/>
          <p:cNvSpPr/>
          <p:nvPr/>
        </p:nvSpPr>
        <p:spPr>
          <a:xfrm rot="16200000">
            <a:off x="5556939" y="4144337"/>
            <a:ext cx="444136" cy="2991109"/>
          </a:xfrm>
          <a:prstGeom prst="rightBracket">
            <a:avLst>
              <a:gd name="adj" fmla="val 155040"/>
            </a:avLst>
          </a:prstGeom>
          <a:solidFill>
            <a:srgbClr val="CC99FF"/>
          </a:solidFill>
          <a:ln>
            <a:solidFill>
              <a:srgbClr val="9933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4" name="Rectangle 23"/>
          <p:cNvSpPr/>
          <p:nvPr/>
        </p:nvSpPr>
        <p:spPr>
          <a:xfrm>
            <a:off x="5083769" y="5445583"/>
            <a:ext cx="1323703" cy="38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CC"/>
                  </a:solidFill>
                </a:ln>
              </a:rPr>
              <a:t>9 hours</a:t>
            </a:r>
            <a:endParaRPr lang="en-CA" sz="2000" b="1" dirty="0">
              <a:ln>
                <a:solidFill>
                  <a:srgbClr val="0000CC"/>
                </a:solidFill>
              </a:ln>
            </a:endParaRPr>
          </a:p>
        </p:txBody>
      </p:sp>
      <p:sp>
        <p:nvSpPr>
          <p:cNvPr id="29" name="Rectangle 28"/>
          <p:cNvSpPr/>
          <p:nvPr/>
        </p:nvSpPr>
        <p:spPr>
          <a:xfrm>
            <a:off x="7651183" y="4935026"/>
            <a:ext cx="1196726" cy="564424"/>
          </a:xfrm>
          <a:prstGeom prst="rect">
            <a:avLst/>
          </a:prstGeom>
          <a:noFill/>
          <a:ln w="7620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ounded Rectangular Callout 31"/>
          <p:cNvSpPr/>
          <p:nvPr/>
        </p:nvSpPr>
        <p:spPr>
          <a:xfrm>
            <a:off x="9032325" y="4467496"/>
            <a:ext cx="2985504" cy="1114697"/>
          </a:xfrm>
          <a:prstGeom prst="wedgeRoundRectCallout">
            <a:avLst>
              <a:gd name="adj1" fmla="val -80339"/>
              <a:gd name="adj2" fmla="val 80469"/>
              <a:gd name="adj3" fmla="val 16667"/>
            </a:avLst>
          </a:prstGeom>
          <a:solidFill>
            <a:schemeClr val="bg1"/>
          </a:solidFill>
          <a:ln w="38100">
            <a:solidFill>
              <a:srgbClr val="CC99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solidFill>
                  <a:srgbClr val="00FF99"/>
                </a:solidFill>
              </a:rPr>
              <a:t>Did </a:t>
            </a:r>
            <a:r>
              <a:rPr lang="en-CA" sz="2400" dirty="0" err="1" smtClean="0">
                <a:solidFill>
                  <a:srgbClr val="00FF99"/>
                </a:solidFill>
              </a:rPr>
              <a:t>Yoseph</a:t>
            </a:r>
            <a:r>
              <a:rPr lang="en-CA" sz="2400" dirty="0" smtClean="0">
                <a:solidFill>
                  <a:srgbClr val="00FF99"/>
                </a:solidFill>
              </a:rPr>
              <a:t> </a:t>
            </a:r>
            <a:r>
              <a:rPr lang="en-CA" sz="2400" dirty="0" smtClean="0">
                <a:solidFill>
                  <a:srgbClr val="FF99FF"/>
                </a:solidFill>
              </a:rPr>
              <a:t>purchase linen </a:t>
            </a:r>
            <a:r>
              <a:rPr lang="en-CA" sz="2400" dirty="0" smtClean="0">
                <a:solidFill>
                  <a:srgbClr val="00FF99"/>
                </a:solidFill>
              </a:rPr>
              <a:t>on the Shabbat?</a:t>
            </a:r>
            <a:endParaRPr lang="en-CA" sz="2400" dirty="0">
              <a:ln>
                <a:solidFill>
                  <a:srgbClr val="0000CC"/>
                </a:solidFill>
              </a:ln>
              <a:solidFill>
                <a:srgbClr val="00FF99"/>
              </a:solidFill>
              <a:effectLst>
                <a:glow rad="127000">
                  <a:srgbClr val="FFFF00"/>
                </a:glow>
              </a:effectLst>
            </a:endParaRPr>
          </a:p>
        </p:txBody>
      </p:sp>
      <p:cxnSp>
        <p:nvCxnSpPr>
          <p:cNvPr id="27" name="Straight Arrow Connector 26"/>
          <p:cNvCxnSpPr/>
          <p:nvPr/>
        </p:nvCxnSpPr>
        <p:spPr>
          <a:xfrm>
            <a:off x="6287589" y="3726306"/>
            <a:ext cx="1787719" cy="2212940"/>
          </a:xfrm>
          <a:prstGeom prst="straightConnector1">
            <a:avLst/>
          </a:prstGeom>
          <a:ln w="76200">
            <a:solidFill>
              <a:srgbClr val="FF00FF"/>
            </a:solidFill>
            <a:headEnd type="none" w="med" len="med"/>
            <a:tailEnd type="arrow" w="med" len="med"/>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650273" y="4868091"/>
            <a:ext cx="2051658" cy="920375"/>
          </a:xfrm>
          <a:prstGeom prst="roundRect">
            <a:avLst/>
          </a:prstGeom>
          <a:solidFill>
            <a:schemeClr val="accent3">
              <a:lumMod val="60000"/>
              <a:lumOff val="40000"/>
            </a:schemeClr>
          </a:solid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200" b="1" dirty="0" smtClean="0">
                <a:solidFill>
                  <a:srgbClr val="FF0000"/>
                </a:solidFill>
              </a:rPr>
              <a:t>Sunset Theory</a:t>
            </a:r>
            <a:endParaRPr lang="en-CA" sz="3200" b="1" dirty="0">
              <a:solidFill>
                <a:srgbClr val="FF0000"/>
              </a:solidFill>
            </a:endParaRPr>
          </a:p>
        </p:txBody>
      </p:sp>
      <p:sp>
        <p:nvSpPr>
          <p:cNvPr id="20" name="Rectangle 19"/>
          <p:cNvSpPr/>
          <p:nvPr/>
        </p:nvSpPr>
        <p:spPr>
          <a:xfrm>
            <a:off x="3134550" y="4868091"/>
            <a:ext cx="58577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ln>
                  <a:solidFill>
                    <a:srgbClr val="3333FF"/>
                  </a:solidFill>
                </a:ln>
                <a:solidFill>
                  <a:srgbClr val="FF00FF"/>
                </a:solidFill>
              </a:rPr>
              <a:t>!</a:t>
            </a:r>
            <a:endParaRPr lang="en-CA" sz="8800" dirty="0">
              <a:ln>
                <a:solidFill>
                  <a:srgbClr val="3333FF"/>
                </a:solidFill>
              </a:ln>
              <a:solidFill>
                <a:srgbClr val="FF00FF"/>
              </a:solidFill>
            </a:endParaRPr>
          </a:p>
        </p:txBody>
      </p:sp>
      <p:cxnSp>
        <p:nvCxnSpPr>
          <p:cNvPr id="19" name="Straight Connector 18"/>
          <p:cNvCxnSpPr/>
          <p:nvPr/>
        </p:nvCxnSpPr>
        <p:spPr>
          <a:xfrm flipH="1" flipV="1">
            <a:off x="7245531" y="5454292"/>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1" name="Rounded Rectangular Callout 20"/>
          <p:cNvSpPr/>
          <p:nvPr/>
        </p:nvSpPr>
        <p:spPr>
          <a:xfrm>
            <a:off x="4805935" y="4641011"/>
            <a:ext cx="2072648" cy="612648"/>
          </a:xfrm>
          <a:prstGeom prst="wedgeRoundRectCallout">
            <a:avLst>
              <a:gd name="adj1" fmla="val 61159"/>
              <a:gd name="adj2" fmla="val 80805"/>
              <a:gd name="adj3" fmla="val 16667"/>
            </a:avLst>
          </a:prstGeom>
          <a:solidFill>
            <a:schemeClr val="accent1">
              <a:lumMod val="50000"/>
              <a:alpha val="84000"/>
            </a:schemeClr>
          </a:solidFill>
          <a:ln w="38100">
            <a:solidFill>
              <a:schemeClr val="accent2">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FFFF"/>
                </a:solidFill>
              </a:rPr>
              <a:t>Yahusha expired – 3 PM</a:t>
            </a:r>
            <a:endParaRPr lang="en-CA" b="1" dirty="0">
              <a:solidFill>
                <a:srgbClr val="00FFFF"/>
              </a:solidFill>
            </a:endParaRPr>
          </a:p>
        </p:txBody>
      </p:sp>
    </p:spTree>
    <p:extLst>
      <p:ext uri="{BB962C8B-B14F-4D97-AF65-F5344CB8AC3E}">
        <p14:creationId xmlns:p14="http://schemas.microsoft.com/office/powerpoint/2010/main" val="193322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45" presetClass="entr" presetSubtype="0" fill="hold" grpId="0" nodeType="withEffect">
                                  <p:stCondLst>
                                    <p:cond delay="2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15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25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25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18" presetClass="entr" presetSubtype="12"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trips(downLeft)">
                                      <p:cBhvr>
                                        <p:cTn id="55" dur="125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3"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1250" fill="hold"/>
                                        <p:tgtEl>
                                          <p:spTgt spid="29"/>
                                        </p:tgtEl>
                                        <p:attrNameLst>
                                          <p:attrName>ppt_x</p:attrName>
                                        </p:attrNameLst>
                                      </p:cBhvr>
                                      <p:tavLst>
                                        <p:tav tm="0">
                                          <p:val>
                                            <p:strVal val="1+#ppt_w/2"/>
                                          </p:val>
                                        </p:tav>
                                        <p:tav tm="100000">
                                          <p:val>
                                            <p:strVal val="#ppt_x"/>
                                          </p:val>
                                        </p:tav>
                                      </p:tavLst>
                                    </p:anim>
                                    <p:anim calcmode="lin" valueType="num">
                                      <p:cBhvr additive="base">
                                        <p:cTn id="61" dur="1250" fill="hold"/>
                                        <p:tgtEl>
                                          <p:spTgt spid="29"/>
                                        </p:tgtEl>
                                        <p:attrNameLst>
                                          <p:attrName>ppt_y</p:attrName>
                                        </p:attrNameLst>
                                      </p:cBhvr>
                                      <p:tavLst>
                                        <p:tav tm="0">
                                          <p:val>
                                            <p:strVal val="0-#ppt_h/2"/>
                                          </p:val>
                                        </p:tav>
                                        <p:tav tm="100000">
                                          <p:val>
                                            <p:strVal val="#ppt_y"/>
                                          </p:val>
                                        </p:tav>
                                      </p:tavLst>
                                    </p:anim>
                                  </p:childTnLst>
                                </p:cTn>
                              </p:par>
                              <p:par>
                                <p:cTn id="62" presetID="21" presetClass="entr" presetSubtype="8" repeatCount="5000" fill="hold" grpId="1" nodeType="withEffect">
                                  <p:stCondLst>
                                    <p:cond delay="1250"/>
                                  </p:stCondLst>
                                  <p:childTnLst>
                                    <p:set>
                                      <p:cBhvr>
                                        <p:cTn id="63" dur="1" fill="hold">
                                          <p:stCondLst>
                                            <p:cond delay="0"/>
                                          </p:stCondLst>
                                        </p:cTn>
                                        <p:tgtEl>
                                          <p:spTgt spid="29"/>
                                        </p:tgtEl>
                                        <p:attrNameLst>
                                          <p:attrName>style.visibility</p:attrName>
                                        </p:attrNameLst>
                                      </p:cBhvr>
                                      <p:to>
                                        <p:strVal val="visible"/>
                                      </p:to>
                                    </p:set>
                                    <p:animEffect transition="in" filter="wheel(8)">
                                      <p:cBhvr>
                                        <p:cTn id="64" dur="1000"/>
                                        <p:tgtEl>
                                          <p:spTgt spid="29"/>
                                        </p:tgtEl>
                                      </p:cBhvr>
                                    </p:animEffect>
                                  </p:childTnLst>
                                </p:cTn>
                              </p:par>
                              <p:par>
                                <p:cTn id="65" presetID="22" presetClass="entr" presetSubtype="8" fill="hold" grpId="0" nodeType="withEffect">
                                  <p:stCondLst>
                                    <p:cond delay="2000"/>
                                  </p:stCondLst>
                                  <p:childTnLst>
                                    <p:set>
                                      <p:cBhvr>
                                        <p:cTn id="66" dur="1" fill="hold">
                                          <p:stCondLst>
                                            <p:cond delay="0"/>
                                          </p:stCondLst>
                                        </p:cTn>
                                        <p:tgtEl>
                                          <p:spTgt spid="2"/>
                                        </p:tgtEl>
                                        <p:attrNameLst>
                                          <p:attrName>style.visibility</p:attrName>
                                        </p:attrNameLst>
                                      </p:cBhvr>
                                      <p:to>
                                        <p:strVal val="visible"/>
                                      </p:to>
                                    </p:set>
                                    <p:animEffect transition="in" filter="wipe(left)">
                                      <p:cBhvr>
                                        <p:cTn id="67" dur="500"/>
                                        <p:tgtEl>
                                          <p:spTgt spid="2"/>
                                        </p:tgtEl>
                                      </p:cBhvr>
                                    </p:animEffect>
                                  </p:childTnLst>
                                </p:cTn>
                              </p:par>
                              <p:par>
                                <p:cTn id="68" presetID="22" presetClass="entr" presetSubtype="8" fill="hold" grpId="0" nodeType="withEffect">
                                  <p:stCondLst>
                                    <p:cond delay="225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1250"/>
                                        <p:tgtEl>
                                          <p:spTgt spid="17"/>
                                        </p:tgtEl>
                                      </p:cBhvr>
                                    </p:animEffect>
                                  </p:childTnLst>
                                </p:cTn>
                              </p:par>
                              <p:par>
                                <p:cTn id="71" presetID="22" presetClass="entr" presetSubtype="1" repeatCount="4000" fill="hold" nodeType="withEffect">
                                  <p:stCondLst>
                                    <p:cond delay="3500"/>
                                  </p:stCondLst>
                                  <p:childTnLst>
                                    <p:set>
                                      <p:cBhvr>
                                        <p:cTn id="72" dur="1" fill="hold">
                                          <p:stCondLst>
                                            <p:cond delay="0"/>
                                          </p:stCondLst>
                                        </p:cTn>
                                        <p:tgtEl>
                                          <p:spTgt spid="27"/>
                                        </p:tgtEl>
                                        <p:attrNameLst>
                                          <p:attrName>style.visibility</p:attrName>
                                        </p:attrNameLst>
                                      </p:cBhvr>
                                      <p:to>
                                        <p:strVal val="visible"/>
                                      </p:to>
                                    </p:set>
                                    <p:animEffect transition="in" filter="wipe(up)">
                                      <p:cBhvr>
                                        <p:cTn id="73" dur="20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3" fill="hold" grpId="0"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heel(3)">
                                      <p:cBhvr>
                                        <p:cTn id="7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2" grpId="0" animBg="1"/>
      <p:bldP spid="23" grpId="0" animBg="1"/>
      <p:bldP spid="24" grpId="0"/>
      <p:bldP spid="29" grpId="0" animBg="1"/>
      <p:bldP spid="29" grpId="1" animBg="1"/>
      <p:bldP spid="32" grpId="0" animBg="1"/>
      <p:bldP spid="18" grpId="0" animBg="1"/>
      <p:bldP spid="20" grpId="0"/>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60000"/>
                <a:lumOff val="40000"/>
              </a:schemeClr>
            </a:gs>
            <a:gs pos="32000">
              <a:srgbClr val="CCECFF"/>
            </a:gs>
            <a:gs pos="62000">
              <a:schemeClr val="bg2">
                <a:lumMod val="40000"/>
                <a:lumOff val="60000"/>
              </a:schemeClr>
            </a:gs>
            <a:gs pos="94000">
              <a:schemeClr val="bg1"/>
            </a:gs>
          </a:gsLst>
          <a:lin ang="5400000" scaled="1"/>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37366" y="6509657"/>
            <a:ext cx="643748" cy="307422"/>
          </a:xfrm>
        </p:spPr>
        <p:txBody>
          <a:bodyPr/>
          <a:lstStyle/>
          <a:p>
            <a:fld id="{6D22F896-40B5-4ADD-8801-0D06FADFA095}" type="slidenum">
              <a:rPr lang="en-US" sz="1200" b="1" smtClean="0">
                <a:solidFill>
                  <a:schemeClr val="tx1"/>
                </a:solidFill>
              </a:rPr>
              <a:t>39</a:t>
            </a:fld>
            <a:endParaRPr lang="en-US" sz="1200" b="1" dirty="0">
              <a:solidFill>
                <a:schemeClr val="tx1"/>
              </a:solidFill>
            </a:endParaRPr>
          </a:p>
        </p:txBody>
      </p:sp>
      <p:sp>
        <p:nvSpPr>
          <p:cNvPr id="16" name="Cloud 15"/>
          <p:cNvSpPr/>
          <p:nvPr/>
        </p:nvSpPr>
        <p:spPr>
          <a:xfrm>
            <a:off x="139337" y="374469"/>
            <a:ext cx="11904617" cy="5974080"/>
          </a:xfrm>
          <a:prstGeom prst="cloud">
            <a:avLst/>
          </a:prstGeom>
          <a:gradFill>
            <a:gsLst>
              <a:gs pos="20000">
                <a:srgbClr val="FFFF00"/>
              </a:gs>
              <a:gs pos="40000">
                <a:srgbClr val="00B0F0"/>
              </a:gs>
              <a:gs pos="67000">
                <a:srgbClr val="FF9999"/>
              </a:gs>
              <a:gs pos="94000">
                <a:schemeClr val="bg1"/>
              </a:gs>
            </a:gsLst>
            <a:lin ang="5400000" scaled="1"/>
          </a:grad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smtClean="0">
                <a:solidFill>
                  <a:schemeClr val="bg1"/>
                </a:solidFill>
              </a:rPr>
              <a:t>You have just personally witnessed another reason why it is that Sunset Theory needs a </a:t>
            </a:r>
            <a:r>
              <a:rPr lang="en-CA" sz="4400" b="1" dirty="0" smtClean="0">
                <a:solidFill>
                  <a:schemeClr val="bg1"/>
                </a:solidFill>
                <a:effectLst>
                  <a:glow rad="228600">
                    <a:schemeClr val="accent4">
                      <a:satMod val="175000"/>
                      <a:alpha val="40000"/>
                    </a:schemeClr>
                  </a:glow>
                </a:effectLst>
              </a:rPr>
              <a:t>PRE-SUNSET BURIAL! </a:t>
            </a:r>
            <a:endParaRPr lang="en-CA" sz="4400" b="1" dirty="0">
              <a:ln w="9525">
                <a:solidFill>
                  <a:schemeClr val="bg1"/>
                </a:solidFill>
                <a:prstDash val="solid"/>
              </a:ln>
              <a:solidFill>
                <a:srgbClr val="00FF99"/>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1267746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6731" y="348465"/>
            <a:ext cx="8978537" cy="2473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cap="all" dirty="0" err="1" smtClean="0">
                <a:ln w="19050">
                  <a:solidFill>
                    <a:srgbClr val="9933FF"/>
                  </a:solidFill>
                </a:ln>
                <a:solidFill>
                  <a:srgbClr val="00B0F0"/>
                </a:solidFill>
                <a:effectLst>
                  <a:glow rad="88900">
                    <a:srgbClr val="FFFF00"/>
                  </a:glow>
                </a:effectLst>
                <a:ea typeface="+mj-ea"/>
                <a:cs typeface="+mj-cs"/>
              </a:rPr>
              <a:t>Epiphosko</a:t>
            </a:r>
            <a:r>
              <a:rPr lang="en-US" sz="6000" b="1" i="1" cap="all" dirty="0" smtClean="0">
                <a:ln w="19050">
                  <a:solidFill>
                    <a:srgbClr val="9933FF"/>
                  </a:solidFill>
                </a:ln>
                <a:solidFill>
                  <a:srgbClr val="00B0F0"/>
                </a:solidFill>
                <a:effectLst>
                  <a:glow rad="88900">
                    <a:srgbClr val="FFFF00"/>
                  </a:glow>
                </a:effectLst>
                <a:ea typeface="+mj-ea"/>
                <a:cs typeface="+mj-cs"/>
              </a:rPr>
              <a:t> </a:t>
            </a:r>
            <a:r>
              <a:rPr lang="en-US" sz="6000" i="1" cap="all" dirty="0" smtClean="0">
                <a:ln w="19050">
                  <a:solidFill>
                    <a:srgbClr val="9933FF"/>
                  </a:solidFill>
                </a:ln>
                <a:solidFill>
                  <a:srgbClr val="FF99FF"/>
                </a:solidFill>
                <a:effectLst>
                  <a:glow rad="88900">
                    <a:srgbClr val="FFFF00"/>
                  </a:glow>
                </a:effectLst>
                <a:ea typeface="+mj-ea"/>
                <a:cs typeface="+mj-cs"/>
              </a:rPr>
              <a:t>{</a:t>
            </a:r>
            <a:r>
              <a:rPr lang="en-US" sz="6000" b="1" i="1" cap="all" dirty="0" smtClean="0">
                <a:ln w="19050">
                  <a:solidFill>
                    <a:srgbClr val="9933FF"/>
                  </a:solidFill>
                </a:ln>
                <a:solidFill>
                  <a:srgbClr val="00B0F0"/>
                </a:solidFill>
                <a:effectLst>
                  <a:glow rad="88900">
                    <a:srgbClr val="FFFF00"/>
                  </a:glow>
                </a:effectLst>
                <a:ea typeface="+mj-ea"/>
                <a:cs typeface="+mj-cs"/>
              </a:rPr>
              <a:t>Dawn</a:t>
            </a:r>
            <a:r>
              <a:rPr lang="en-US" sz="6000" i="1" cap="all" dirty="0" smtClean="0">
                <a:ln w="19050">
                  <a:solidFill>
                    <a:srgbClr val="9933FF"/>
                  </a:solidFill>
                </a:ln>
                <a:solidFill>
                  <a:srgbClr val="FF99FF"/>
                </a:solidFill>
                <a:effectLst>
                  <a:glow rad="88900">
                    <a:srgbClr val="FFFF00"/>
                  </a:glow>
                </a:effectLst>
                <a:ea typeface="+mj-ea"/>
                <a:cs typeface="+mj-cs"/>
              </a:rPr>
              <a:t>}</a:t>
            </a:r>
            <a:r>
              <a:rPr lang="en-US" sz="6000" b="1" i="1" cap="all" dirty="0" smtClean="0">
                <a:ln w="19050">
                  <a:solidFill>
                    <a:srgbClr val="9933FF"/>
                  </a:solidFill>
                </a:ln>
                <a:solidFill>
                  <a:srgbClr val="00B0F0"/>
                </a:solidFill>
                <a:effectLst>
                  <a:glow rad="88900">
                    <a:srgbClr val="FFFF00"/>
                  </a:glow>
                </a:effectLst>
                <a:ea typeface="+mj-ea"/>
                <a:cs typeface="+mj-cs"/>
              </a:rPr>
              <a:t/>
            </a:r>
            <a:br>
              <a:rPr lang="en-US" sz="6000" b="1" i="1" cap="all" dirty="0" smtClean="0">
                <a:ln w="19050">
                  <a:solidFill>
                    <a:srgbClr val="9933FF"/>
                  </a:solidFill>
                </a:ln>
                <a:solidFill>
                  <a:srgbClr val="00B0F0"/>
                </a:solidFill>
                <a:effectLst>
                  <a:glow rad="88900">
                    <a:srgbClr val="FFFF00"/>
                  </a:glow>
                </a:effectLst>
                <a:ea typeface="+mj-ea"/>
                <a:cs typeface="+mj-cs"/>
              </a:rPr>
            </a:br>
            <a:r>
              <a:rPr lang="en-US" sz="6000" b="1" i="1" cap="all" dirty="0" smtClean="0">
                <a:ln w="19050">
                  <a:solidFill>
                    <a:srgbClr val="9933FF"/>
                  </a:solidFill>
                </a:ln>
                <a:solidFill>
                  <a:srgbClr val="CC99FF"/>
                </a:solidFill>
                <a:effectLst>
                  <a:glow rad="88900">
                    <a:srgbClr val="FFFF00"/>
                  </a:glow>
                </a:effectLst>
                <a:ea typeface="+mj-ea"/>
                <a:cs typeface="+mj-cs"/>
              </a:rPr>
              <a:t>to 							light</a:t>
            </a:r>
            <a:endParaRPr lang="en-CA" dirty="0">
              <a:solidFill>
                <a:srgbClr val="CC99FF"/>
              </a:solidFill>
            </a:endParaRPr>
          </a:p>
        </p:txBody>
      </p:sp>
      <p:sp>
        <p:nvSpPr>
          <p:cNvPr id="6" name="Rectangle 5"/>
          <p:cNvSpPr/>
          <p:nvPr/>
        </p:nvSpPr>
        <p:spPr>
          <a:xfrm>
            <a:off x="5103224" y="4450080"/>
            <a:ext cx="2281646" cy="2316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sz="4800" dirty="0" smtClean="0">
                <a:ln>
                  <a:solidFill>
                    <a:srgbClr val="3333FF"/>
                  </a:solidFill>
                </a:ln>
                <a:solidFill>
                  <a:srgbClr val="CC99FF"/>
                </a:solidFill>
                <a:effectLst>
                  <a:glow rad="127000">
                    <a:srgbClr val="FFFF00"/>
                  </a:glow>
                </a:effectLst>
              </a:rPr>
              <a:t>DAWN</a:t>
            </a:r>
            <a:endParaRPr lang="en-CA" sz="4800" dirty="0">
              <a:ln>
                <a:solidFill>
                  <a:srgbClr val="3333FF"/>
                </a:solidFill>
              </a:ln>
              <a:solidFill>
                <a:srgbClr val="CC99FF"/>
              </a:solidFill>
              <a:effectLst>
                <a:glow rad="127000">
                  <a:srgbClr val="FFFF00"/>
                </a:glow>
              </a:effectLst>
            </a:endParaRPr>
          </a:p>
        </p:txBody>
      </p:sp>
      <p:cxnSp>
        <p:nvCxnSpPr>
          <p:cNvPr id="7" name="Straight Connector 6"/>
          <p:cNvCxnSpPr/>
          <p:nvPr/>
        </p:nvCxnSpPr>
        <p:spPr>
          <a:xfrm flipH="1" flipV="1">
            <a:off x="5077097" y="2464526"/>
            <a:ext cx="905322" cy="3533108"/>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5803473" y="2464524"/>
            <a:ext cx="388026" cy="3522719"/>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40880" y="2464524"/>
            <a:ext cx="19519" cy="3533110"/>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669479" y="2464524"/>
            <a:ext cx="410590" cy="3533110"/>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867321" y="2464524"/>
            <a:ext cx="888714" cy="3533110"/>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080069" y="2577737"/>
            <a:ext cx="1329757" cy="3419897"/>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4271939" y="2218007"/>
            <a:ext cx="1472751" cy="3779627"/>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596531" y="2393065"/>
            <a:ext cx="1915996" cy="3604569"/>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1242933" y="226423"/>
            <a:ext cx="4082187" cy="5771213"/>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210137" y="129738"/>
            <a:ext cx="3584211" cy="5867896"/>
          </a:xfrm>
          <a:prstGeom prst="line">
            <a:avLst/>
          </a:prstGeom>
          <a:ln w="76200">
            <a:solidFill>
              <a:srgbClr val="FFFF00"/>
            </a:solidFill>
          </a:ln>
          <a:effectLst>
            <a:glow rad="63500">
              <a:srgbClr val="00FFFF">
                <a:alpha val="97000"/>
              </a:srgb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11789228" y="6492875"/>
            <a:ext cx="402771" cy="365125"/>
          </a:xfrm>
        </p:spPr>
        <p:txBody>
          <a:bodyPr/>
          <a:lstStyle/>
          <a:p>
            <a:fld id="{6D22F896-40B5-4ADD-8801-0D06FADFA095}" type="slidenum">
              <a:rPr lang="en-US" sz="1200" b="1" smtClean="0"/>
              <a:t>4</a:t>
            </a:fld>
            <a:endParaRPr lang="en-US" sz="1200" b="1" dirty="0"/>
          </a:p>
        </p:txBody>
      </p:sp>
      <p:sp>
        <p:nvSpPr>
          <p:cNvPr id="4" name="Rounded Rectangle 3"/>
          <p:cNvSpPr/>
          <p:nvPr/>
        </p:nvSpPr>
        <p:spPr>
          <a:xfrm>
            <a:off x="4137528" y="1585021"/>
            <a:ext cx="2770868" cy="914400"/>
          </a:xfrm>
          <a:prstGeom prst="roundRect">
            <a:avLst>
              <a:gd name="adj" fmla="val 27643"/>
            </a:avLst>
          </a:prstGeom>
          <a:ln>
            <a:solidFill>
              <a:srgbClr val="4027F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cap="all" dirty="0">
                <a:ln w="19050">
                  <a:solidFill>
                    <a:srgbClr val="9933FF"/>
                  </a:solidFill>
                </a:ln>
                <a:solidFill>
                  <a:srgbClr val="CC99FF"/>
                </a:solidFill>
                <a:effectLst>
                  <a:glow rad="88900">
                    <a:srgbClr val="FFFF00"/>
                  </a:glow>
                </a:effectLst>
              </a:rPr>
              <a:t>grow</a:t>
            </a:r>
            <a:endParaRPr lang="en-CA" dirty="0"/>
          </a:p>
        </p:txBody>
      </p:sp>
    </p:spTree>
    <p:extLst>
      <p:ext uri="{BB962C8B-B14F-4D97-AF65-F5344CB8AC3E}">
        <p14:creationId xmlns:p14="http://schemas.microsoft.com/office/powerpoint/2010/main" val="131641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22" presetClass="entr" presetSubtype="4" repeatCount="10000" fill="hold" nodeType="withEffect">
                                  <p:stCondLst>
                                    <p:cond delay="25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repeatCount="10000" fill="hold" nodeType="withEffect">
                                  <p:stCondLst>
                                    <p:cond delay="225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repeatCount="10000" fill="hold" nodeType="withEffect">
                                  <p:stCondLst>
                                    <p:cond delay="20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repeatCount="10000" fill="hold" nodeType="withEffect">
                                  <p:stCondLst>
                                    <p:cond delay="175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repeatCount="10000" fill="hold"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repeatCount="10000" fill="hold" nodeType="withEffect">
                                  <p:stCondLst>
                                    <p:cond delay="75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repeatCount="10000" fill="hold" nodeType="withEffect">
                                  <p:stCondLst>
                                    <p:cond delay="125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repeatCount="10000" fill="hold" nodeType="withEffect">
                                  <p:stCondLst>
                                    <p:cond delay="125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par>
                                <p:cTn id="32" presetID="22" presetClass="entr" presetSubtype="4" repeatCount="10000" fill="hold" nodeType="withEffect">
                                  <p:stCondLst>
                                    <p:cond delay="150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par>
                                <p:cTn id="35" presetID="22" presetClass="entr" presetSubtype="4" repeatCount="10000" fill="hold" nodeType="withEffect">
                                  <p:stCondLst>
                                    <p:cond delay="150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par>
                                <p:cTn id="38" presetID="47" presetClass="entr" presetSubtype="0" fill="hold" grpId="0" nodeType="withEffect">
                                  <p:stCondLst>
                                    <p:cond delay="225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7500"/>
                            </p:stCondLst>
                            <p:childTnLst>
                              <p:par>
                                <p:cTn id="44" presetID="35" presetClass="emph" presetSubtype="0" repeatCount="3000" fill="hold" grpId="1" nodeType="afterEffect">
                                  <p:stCondLst>
                                    <p:cond delay="500"/>
                                  </p:stCondLst>
                                  <p:childTnLst>
                                    <p:anim calcmode="discrete" valueType="str">
                                      <p:cBhvr>
                                        <p:cTn id="45"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4" grpId="1"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87433" y="2908610"/>
            <a:ext cx="11469189" cy="1059779"/>
          </a:xfrm>
          <a:solidFill>
            <a:schemeClr val="tx1"/>
          </a:solidFill>
          <a:scene3d>
            <a:camera prst="orthographicFront"/>
            <a:lightRig rig="threePt" dir="t"/>
          </a:scene3d>
          <a:sp3d>
            <a:bevelT w="152400" h="50800" prst="softRound"/>
          </a:sp3d>
        </p:spPr>
        <p:txBody>
          <a:bodyPr>
            <a:normAutofit/>
          </a:bodyPr>
          <a:lstStyle/>
          <a:p>
            <a:pPr lvl="0" algn="ctr"/>
            <a:r>
              <a:rPr lang="en-US" sz="800" b="1" dirty="0" smtClean="0">
                <a:solidFill>
                  <a:prstClr val="black">
                    <a:lumMod val="95000"/>
                    <a:lumOff val="5000"/>
                  </a:prstClr>
                </a:solidFill>
                <a:latin typeface="Calibri" panose="020F0502020204030204" pitchFamily="34" charset="0"/>
              </a:rPr>
              <a:t/>
            </a:r>
            <a:br>
              <a:rPr lang="en-US" sz="800" b="1" dirty="0" smtClean="0">
                <a:solidFill>
                  <a:prstClr val="black">
                    <a:lumMod val="95000"/>
                    <a:lumOff val="5000"/>
                  </a:prstClr>
                </a:solidFill>
                <a:latin typeface="Calibri" panose="020F0502020204030204" pitchFamily="34" charset="0"/>
              </a:rPr>
            </a:br>
            <a:r>
              <a:rPr lang="en-US" sz="2800" dirty="0" smtClean="0">
                <a:solidFill>
                  <a:prstClr val="black">
                    <a:lumMod val="95000"/>
                    <a:lumOff val="5000"/>
                  </a:prstClr>
                </a:solidFill>
                <a:latin typeface="Calibri" panose="020F0502020204030204" pitchFamily="34" charset="0"/>
              </a:rPr>
              <a:t>By default of the </a:t>
            </a:r>
            <a:r>
              <a:rPr lang="en-US" sz="2800" b="1" dirty="0" smtClean="0">
                <a:solidFill>
                  <a:srgbClr val="FF0000"/>
                </a:solidFill>
                <a:latin typeface="Calibri" panose="020F0502020204030204" pitchFamily="34" charset="0"/>
              </a:rPr>
              <a:t>sunset, </a:t>
            </a:r>
            <a:r>
              <a:rPr lang="en-US" sz="2800" dirty="0" smtClean="0">
                <a:solidFill>
                  <a:prstClr val="black">
                    <a:lumMod val="95000"/>
                    <a:lumOff val="5000"/>
                  </a:prstClr>
                </a:solidFill>
                <a:latin typeface="Calibri" panose="020F0502020204030204" pitchFamily="34" charset="0"/>
              </a:rPr>
              <a:t>the </a:t>
            </a:r>
            <a:r>
              <a:rPr lang="en-US" sz="2800" dirty="0" smtClean="0">
                <a:solidFill>
                  <a:srgbClr val="0000CC"/>
                </a:solidFill>
                <a:latin typeface="Calibri" panose="020F0502020204030204" pitchFamily="34" charset="0"/>
              </a:rPr>
              <a:t>Shabbat of U/B </a:t>
            </a:r>
            <a:r>
              <a:rPr lang="en-US" sz="2800" dirty="0" smtClean="0">
                <a:solidFill>
                  <a:prstClr val="black">
                    <a:lumMod val="95000"/>
                    <a:lumOff val="5000"/>
                  </a:prstClr>
                </a:solidFill>
                <a:latin typeface="Calibri" panose="020F0502020204030204" pitchFamily="34" charset="0"/>
              </a:rPr>
              <a:t>would have begun and Joseph would have </a:t>
            </a:r>
            <a:r>
              <a:rPr lang="en-US" sz="2800" b="1" dirty="0" smtClean="0">
                <a:solidFill>
                  <a:srgbClr val="FF0000"/>
                </a:solidFill>
                <a:latin typeface="Calibri" panose="020F0502020204030204" pitchFamily="34" charset="0"/>
              </a:rPr>
              <a:t>p</a:t>
            </a:r>
            <a:r>
              <a:rPr lang="en-US" sz="2800" b="1" u="sng" dirty="0" smtClean="0">
                <a:solidFill>
                  <a:srgbClr val="FF0000"/>
                </a:solidFill>
                <a:latin typeface="Calibri" panose="020F0502020204030204" pitchFamily="34" charset="0"/>
              </a:rPr>
              <a:t>urchased the linen on the Shabbat</a:t>
            </a:r>
            <a:r>
              <a:rPr lang="en-US" sz="2800" b="1" dirty="0" smtClean="0">
                <a:solidFill>
                  <a:srgbClr val="FF0000"/>
                </a:solidFill>
                <a:latin typeface="Calibri" panose="020F0502020204030204" pitchFamily="34" charset="0"/>
              </a:rPr>
              <a:t>!</a:t>
            </a:r>
            <a:endParaRPr lang="en-US" sz="2800" b="1" u="sng" dirty="0" smtClean="0">
              <a:solidFill>
                <a:srgbClr val="FF0000"/>
              </a:solidFill>
              <a:latin typeface="Calibri" panose="020F0502020204030204" pitchFamily="34" charset="0"/>
            </a:endParaRPr>
          </a:p>
        </p:txBody>
      </p:sp>
      <p:sp>
        <p:nvSpPr>
          <p:cNvPr id="4" name="Lightning Bolt 3"/>
          <p:cNvSpPr/>
          <p:nvPr/>
        </p:nvSpPr>
        <p:spPr>
          <a:xfrm rot="7299671">
            <a:off x="8835599" y="-537865"/>
            <a:ext cx="1927375" cy="2792280"/>
          </a:xfrm>
          <a:prstGeom prst="lightningBolt">
            <a:avLst/>
          </a:prstGeom>
          <a:solidFill>
            <a:srgbClr val="FFFF00"/>
          </a:solidFill>
          <a:ln w="5715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a:xfrm>
            <a:off x="11546073" y="6487542"/>
            <a:ext cx="643748" cy="365125"/>
          </a:xfrm>
        </p:spPr>
        <p:txBody>
          <a:bodyPr/>
          <a:lstStyle/>
          <a:p>
            <a:fld id="{6D22F896-40B5-4ADD-8801-0D06FADFA095}" type="slidenum">
              <a:rPr lang="en-US" sz="1200" b="1" smtClean="0">
                <a:solidFill>
                  <a:schemeClr val="tx1"/>
                </a:solidFill>
              </a:rPr>
              <a:t>40</a:t>
            </a:fld>
            <a:endParaRPr lang="en-US" sz="1200" b="1" dirty="0">
              <a:solidFill>
                <a:schemeClr val="tx1"/>
              </a:solidFill>
            </a:endParaRPr>
          </a:p>
        </p:txBody>
      </p:sp>
      <p:sp>
        <p:nvSpPr>
          <p:cNvPr id="2" name="Rectangle 1"/>
          <p:cNvSpPr/>
          <p:nvPr/>
        </p:nvSpPr>
        <p:spPr>
          <a:xfrm>
            <a:off x="1018760" y="1246515"/>
            <a:ext cx="10227506" cy="1391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a:solidFill>
                  <a:srgbClr val="FF0000"/>
                </a:solidFill>
                <a:latin typeface="Calibri" panose="020F0502020204030204" pitchFamily="34" charset="0"/>
                <a:cs typeface="Calibri" panose="020F0502020204030204" pitchFamily="34" charset="0"/>
              </a:rPr>
              <a:t>If</a:t>
            </a:r>
            <a:r>
              <a:rPr lang="en-US" sz="2800" dirty="0">
                <a:solidFill>
                  <a:prstClr val="black"/>
                </a:solidFill>
                <a:latin typeface="Calibri" panose="020F0502020204030204" pitchFamily="34" charset="0"/>
                <a:cs typeface="Calibri" panose="020F0502020204030204" pitchFamily="34" charset="0"/>
              </a:rPr>
              <a:t> </a:t>
            </a:r>
            <a:r>
              <a:rPr lang="en-US" sz="2800" dirty="0">
                <a:solidFill>
                  <a:srgbClr val="00FF99"/>
                </a:solidFill>
                <a:latin typeface="Calibri" panose="020F0502020204030204" pitchFamily="34" charset="0"/>
                <a:cs typeface="Calibri" panose="020F0502020204030204" pitchFamily="34" charset="0"/>
              </a:rPr>
              <a:t>the</a:t>
            </a:r>
            <a:r>
              <a:rPr lang="en-US" sz="2800" dirty="0">
                <a:solidFill>
                  <a:prstClr val="black"/>
                </a:solidFill>
                <a:latin typeface="Calibri" panose="020F0502020204030204" pitchFamily="34" charset="0"/>
                <a:cs typeface="Calibri" panose="020F0502020204030204" pitchFamily="34" charset="0"/>
              </a:rPr>
              <a:t> </a:t>
            </a:r>
            <a:r>
              <a:rPr lang="en-US" sz="2800" b="1" u="sng" dirty="0">
                <a:solidFill>
                  <a:srgbClr val="FF0000"/>
                </a:solidFill>
                <a:latin typeface="Calibri" panose="020F0502020204030204" pitchFamily="34" charset="0"/>
                <a:cs typeface="Calibri" panose="020F0502020204030204" pitchFamily="34" charset="0"/>
              </a:rPr>
              <a:t>sunset</a:t>
            </a:r>
            <a:r>
              <a:rPr lang="en-US" sz="2800" dirty="0">
                <a:solidFill>
                  <a:prstClr val="black"/>
                </a:solidFill>
                <a:latin typeface="Calibri" panose="020F0502020204030204" pitchFamily="34" charset="0"/>
                <a:cs typeface="Calibri" panose="020F0502020204030204" pitchFamily="34" charset="0"/>
              </a:rPr>
              <a:t> </a:t>
            </a:r>
            <a:r>
              <a:rPr lang="en-US" sz="2800" dirty="0">
                <a:solidFill>
                  <a:srgbClr val="00FF99"/>
                </a:solidFill>
                <a:latin typeface="Calibri" panose="020F0502020204030204" pitchFamily="34" charset="0"/>
                <a:cs typeface="Calibri" panose="020F0502020204030204" pitchFamily="34" charset="0"/>
              </a:rPr>
              <a:t>changed the cycle of the week, then </a:t>
            </a:r>
            <a:r>
              <a:rPr lang="en-US" sz="2800" dirty="0" err="1" smtClean="0">
                <a:ln>
                  <a:solidFill>
                    <a:srgbClr val="3333FF"/>
                  </a:solidFill>
                </a:ln>
                <a:solidFill>
                  <a:srgbClr val="FFFF00"/>
                </a:solidFill>
                <a:latin typeface="Arial Black" panose="020B0A04020102020204" pitchFamily="34" charset="0"/>
                <a:cs typeface="Calibri" panose="020F0502020204030204" pitchFamily="34" charset="0"/>
              </a:rPr>
              <a:t>Yoseph</a:t>
            </a:r>
            <a:r>
              <a:rPr lang="en-US" sz="2800" b="1" dirty="0" smtClean="0">
                <a:solidFill>
                  <a:srgbClr val="00FF99"/>
                </a:solidFill>
                <a:latin typeface="Calibri" panose="020F0502020204030204" pitchFamily="34" charset="0"/>
              </a:rPr>
              <a:t> by purchasing the linen, </a:t>
            </a:r>
            <a:r>
              <a:rPr lang="en-US" sz="2800" b="1" u="sng" dirty="0" smtClean="0">
                <a:solidFill>
                  <a:srgbClr val="00FF99"/>
                </a:solidFill>
                <a:latin typeface="Calibri" panose="020F0502020204030204" pitchFamily="34" charset="0"/>
              </a:rPr>
              <a:t>had</a:t>
            </a:r>
            <a:r>
              <a:rPr lang="en-US" sz="2800" b="1" dirty="0" smtClean="0">
                <a:solidFill>
                  <a:srgbClr val="00FF99"/>
                </a:solidFill>
                <a:latin typeface="Calibri" panose="020F0502020204030204" pitchFamily="34" charset="0"/>
              </a:rPr>
              <a:t> </a:t>
            </a:r>
            <a:r>
              <a:rPr lang="en-US" sz="2800" b="1" dirty="0">
                <a:solidFill>
                  <a:srgbClr val="00FF99"/>
                </a:solidFill>
                <a:latin typeface="Calibri" panose="020F0502020204030204" pitchFamily="34" charset="0"/>
              </a:rPr>
              <a:t>j</a:t>
            </a:r>
            <a:r>
              <a:rPr lang="en-US" sz="2800" b="1" u="sng" dirty="0">
                <a:solidFill>
                  <a:srgbClr val="00FF99"/>
                </a:solidFill>
                <a:latin typeface="Calibri" panose="020F0502020204030204" pitchFamily="34" charset="0"/>
              </a:rPr>
              <a:t>ust</a:t>
            </a:r>
            <a:r>
              <a:rPr lang="en-US" sz="2800" b="1" dirty="0">
                <a:solidFill>
                  <a:srgbClr val="00FF99"/>
                </a:solidFill>
                <a:latin typeface="Calibri" panose="020F0502020204030204" pitchFamily="34" charset="0"/>
              </a:rPr>
              <a:t> </a:t>
            </a:r>
            <a:r>
              <a:rPr lang="en-US" sz="2800" b="1" dirty="0" smtClean="0">
                <a:ln>
                  <a:solidFill>
                    <a:srgbClr val="3333FF"/>
                  </a:solidFill>
                </a:ln>
                <a:solidFill>
                  <a:srgbClr val="00FF99"/>
                </a:solidFill>
                <a:effectLst>
                  <a:glow rad="127000">
                    <a:srgbClr val="FFFF00"/>
                  </a:glow>
                </a:effectLst>
                <a:latin typeface="Calibri" panose="020F0502020204030204" pitchFamily="34" charset="0"/>
              </a:rPr>
              <a:t>BROKEN</a:t>
            </a:r>
            <a:r>
              <a:rPr lang="en-US" sz="2800" b="1" dirty="0" smtClean="0">
                <a:solidFill>
                  <a:srgbClr val="00FF99"/>
                </a:solidFill>
                <a:latin typeface="Calibri" panose="020F0502020204030204" pitchFamily="34" charset="0"/>
              </a:rPr>
              <a:t> </a:t>
            </a:r>
            <a:r>
              <a:rPr lang="en-US" sz="2800" b="1" u="sng" dirty="0">
                <a:solidFill>
                  <a:srgbClr val="00FF99"/>
                </a:solidFill>
                <a:latin typeface="Calibri" panose="020F0502020204030204" pitchFamily="34" charset="0"/>
              </a:rPr>
              <a:t>the Sunset Theor</a:t>
            </a:r>
            <a:r>
              <a:rPr lang="en-US" sz="2800" b="1" dirty="0">
                <a:solidFill>
                  <a:srgbClr val="00FF99"/>
                </a:solidFill>
                <a:latin typeface="Calibri" panose="020F0502020204030204" pitchFamily="34" charset="0"/>
              </a:rPr>
              <a:t>y </a:t>
            </a:r>
            <a:r>
              <a:rPr lang="en-US" sz="2800" b="1" u="sng" dirty="0" smtClean="0">
                <a:solidFill>
                  <a:srgbClr val="00FF99"/>
                </a:solidFill>
                <a:latin typeface="Calibri" panose="020F0502020204030204" pitchFamily="34" charset="0"/>
              </a:rPr>
              <a:t>Shabbat</a:t>
            </a:r>
            <a:r>
              <a:rPr lang="en-US" sz="2800" b="1" dirty="0" smtClean="0">
                <a:solidFill>
                  <a:srgbClr val="00FF99"/>
                </a:solidFill>
                <a:latin typeface="Calibri" panose="020F0502020204030204" pitchFamily="34" charset="0"/>
              </a:rPr>
              <a:t>!</a:t>
            </a:r>
            <a:endParaRPr lang="en-CA" dirty="0">
              <a:solidFill>
                <a:srgbClr val="00FF99"/>
              </a:solidFill>
            </a:endParaRPr>
          </a:p>
        </p:txBody>
      </p:sp>
      <p:sp>
        <p:nvSpPr>
          <p:cNvPr id="31" name="Rectangle 30"/>
          <p:cNvSpPr/>
          <p:nvPr/>
        </p:nvSpPr>
        <p:spPr>
          <a:xfrm>
            <a:off x="387434" y="4352687"/>
            <a:ext cx="11469188" cy="2213836"/>
          </a:xfrm>
          <a:prstGeom prst="rect">
            <a:avLst/>
          </a:prstGeom>
          <a:solidFill>
            <a:schemeClr val="tx1">
              <a:lumMod val="8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en-US" sz="2800" dirty="0" smtClean="0">
                <a:solidFill>
                  <a:prstClr val="black">
                    <a:lumMod val="95000"/>
                    <a:lumOff val="5000"/>
                  </a:prstClr>
                </a:solidFill>
                <a:latin typeface="Calibri" panose="020F0502020204030204" pitchFamily="34" charset="0"/>
              </a:rPr>
              <a:t>  Since this burial process was planned and prophesied from the foundations of the earth, can </a:t>
            </a:r>
            <a:r>
              <a:rPr lang="en-US" sz="2800" dirty="0" smtClean="0">
                <a:solidFill>
                  <a:srgbClr val="3333FF"/>
                </a:solidFill>
                <a:latin typeface="Calibri" panose="020F0502020204030204" pitchFamily="34" charset="0"/>
              </a:rPr>
              <a:t>Yahuah</a:t>
            </a:r>
            <a:r>
              <a:rPr lang="en-US" sz="2800" dirty="0" smtClean="0">
                <a:solidFill>
                  <a:prstClr val="black">
                    <a:lumMod val="95000"/>
                    <a:lumOff val="5000"/>
                  </a:prstClr>
                </a:solidFill>
                <a:latin typeface="Calibri" panose="020F0502020204030204" pitchFamily="34" charset="0"/>
              </a:rPr>
              <a:t> be accused of </a:t>
            </a:r>
            <a:r>
              <a:rPr lang="en-US" sz="2800" b="1" u="sng" dirty="0" smtClean="0">
                <a:ln>
                  <a:solidFill>
                    <a:schemeClr val="bg1"/>
                  </a:solidFill>
                </a:ln>
                <a:solidFill>
                  <a:srgbClr val="FFFF00"/>
                </a:solidFill>
                <a:latin typeface="Calibri" panose="020F0502020204030204" pitchFamily="34" charset="0"/>
              </a:rPr>
              <a:t>settin</a:t>
            </a:r>
            <a:r>
              <a:rPr lang="en-US" sz="2800" b="1" dirty="0" smtClean="0">
                <a:ln>
                  <a:solidFill>
                    <a:schemeClr val="bg1"/>
                  </a:solidFill>
                </a:ln>
                <a:solidFill>
                  <a:srgbClr val="FFFF00"/>
                </a:solidFill>
                <a:latin typeface="Calibri" panose="020F0502020204030204" pitchFamily="34" charset="0"/>
              </a:rPr>
              <a:t>g </a:t>
            </a:r>
            <a:r>
              <a:rPr lang="en-US" sz="2800" b="1" u="sng" dirty="0" smtClean="0">
                <a:ln>
                  <a:solidFill>
                    <a:schemeClr val="bg1"/>
                  </a:solidFill>
                </a:ln>
                <a:solidFill>
                  <a:srgbClr val="FFFF00"/>
                </a:solidFill>
                <a:latin typeface="Calibri" panose="020F0502020204030204" pitchFamily="34" charset="0"/>
              </a:rPr>
              <a:t>u</a:t>
            </a:r>
            <a:r>
              <a:rPr lang="en-US" sz="2800" b="1" dirty="0" smtClean="0">
                <a:ln>
                  <a:solidFill>
                    <a:schemeClr val="bg1"/>
                  </a:solidFill>
                </a:ln>
                <a:solidFill>
                  <a:srgbClr val="FFFF00"/>
                </a:solidFill>
                <a:latin typeface="Calibri" panose="020F0502020204030204" pitchFamily="34" charset="0"/>
              </a:rPr>
              <a:t>p </a:t>
            </a:r>
            <a:r>
              <a:rPr lang="en-US" sz="2800" b="1" u="sng" dirty="0" err="1" smtClean="0">
                <a:ln>
                  <a:solidFill>
                    <a:schemeClr val="bg1"/>
                  </a:solidFill>
                </a:ln>
                <a:solidFill>
                  <a:srgbClr val="FFFF00"/>
                </a:solidFill>
                <a:latin typeface="Calibri" panose="020F0502020204030204" pitchFamily="34" charset="0"/>
              </a:rPr>
              <a:t>Yose</a:t>
            </a:r>
            <a:r>
              <a:rPr lang="en-US" sz="2800" b="1" dirty="0" err="1" smtClean="0">
                <a:ln>
                  <a:solidFill>
                    <a:schemeClr val="bg1"/>
                  </a:solidFill>
                </a:ln>
                <a:solidFill>
                  <a:srgbClr val="FFFF00"/>
                </a:solidFill>
                <a:latin typeface="Calibri" panose="020F0502020204030204" pitchFamily="34" charset="0"/>
              </a:rPr>
              <a:t>p</a:t>
            </a:r>
            <a:r>
              <a:rPr lang="en-US" sz="2800" b="1" u="sng" dirty="0" err="1" smtClean="0">
                <a:ln>
                  <a:solidFill>
                    <a:schemeClr val="bg1"/>
                  </a:solidFill>
                </a:ln>
                <a:solidFill>
                  <a:srgbClr val="FFFF00"/>
                </a:solidFill>
                <a:latin typeface="Calibri" panose="020F0502020204030204" pitchFamily="34" charset="0"/>
              </a:rPr>
              <a:t>h</a:t>
            </a:r>
            <a:r>
              <a:rPr lang="en-US" sz="2800" b="1" u="sng" dirty="0" smtClean="0">
                <a:ln>
                  <a:solidFill>
                    <a:schemeClr val="bg1"/>
                  </a:solidFill>
                </a:ln>
                <a:solidFill>
                  <a:srgbClr val="FFFF00"/>
                </a:solidFill>
                <a:latin typeface="Calibri" panose="020F0502020204030204" pitchFamily="34" charset="0"/>
              </a:rPr>
              <a:t> to sin</a:t>
            </a:r>
            <a:r>
              <a:rPr lang="en-US" sz="2800" b="1" dirty="0" smtClean="0">
                <a:ln>
                  <a:solidFill>
                    <a:schemeClr val="bg1"/>
                  </a:solidFill>
                </a:ln>
                <a:solidFill>
                  <a:srgbClr val="FFFF00"/>
                </a:solidFill>
                <a:latin typeface="Calibri" panose="020F0502020204030204" pitchFamily="34" charset="0"/>
              </a:rPr>
              <a:t> </a:t>
            </a:r>
            <a:r>
              <a:rPr lang="en-US" sz="2800" dirty="0" smtClean="0">
                <a:solidFill>
                  <a:prstClr val="black">
                    <a:lumMod val="95000"/>
                    <a:lumOff val="5000"/>
                  </a:prstClr>
                </a:solidFill>
                <a:latin typeface="Calibri" panose="020F0502020204030204" pitchFamily="34" charset="0"/>
              </a:rPr>
              <a:t>when he purchased linen AFTER THE SUNSET therefore breaking the Shabbat?  </a:t>
            </a:r>
            <a:r>
              <a:rPr lang="en-US" sz="2800" b="1" dirty="0" smtClean="0">
                <a:ln>
                  <a:solidFill>
                    <a:srgbClr val="4027F9"/>
                  </a:solidFill>
                </a:ln>
                <a:solidFill>
                  <a:srgbClr val="FF0066"/>
                </a:solidFill>
                <a:effectLst>
                  <a:glow rad="127000">
                    <a:srgbClr val="FFFF00"/>
                  </a:glow>
                </a:effectLst>
                <a:latin typeface="Calibri" panose="020F0502020204030204" pitchFamily="34" charset="0"/>
              </a:rPr>
              <a:t>Or, </a:t>
            </a:r>
            <a:r>
              <a:rPr lang="en-US" sz="2800" dirty="0" smtClean="0">
                <a:solidFill>
                  <a:prstClr val="black">
                    <a:lumMod val="95000"/>
                    <a:lumOff val="5000"/>
                  </a:prstClr>
                </a:solidFill>
                <a:latin typeface="Calibri" panose="020F0502020204030204" pitchFamily="34" charset="0"/>
              </a:rPr>
              <a:t>by </a:t>
            </a:r>
            <a:r>
              <a:rPr lang="en-US" sz="2800" dirty="0" err="1" smtClean="0">
                <a:solidFill>
                  <a:srgbClr val="3333FF"/>
                </a:solidFill>
                <a:latin typeface="Calibri" panose="020F0502020204030204" pitchFamily="34" charset="0"/>
              </a:rPr>
              <a:t>Yahuah’s</a:t>
            </a:r>
            <a:r>
              <a:rPr lang="en-US" sz="2800" dirty="0" smtClean="0">
                <a:solidFill>
                  <a:srgbClr val="3333FF"/>
                </a:solidFill>
                <a:latin typeface="Calibri" panose="020F0502020204030204" pitchFamily="34" charset="0"/>
              </a:rPr>
              <a:t> Word </a:t>
            </a:r>
            <a:r>
              <a:rPr lang="en-US" sz="2800" dirty="0" smtClean="0">
                <a:solidFill>
                  <a:prstClr val="black">
                    <a:lumMod val="95000"/>
                    <a:lumOff val="5000"/>
                  </a:prstClr>
                </a:solidFill>
                <a:latin typeface="Calibri" panose="020F0502020204030204" pitchFamily="34" charset="0"/>
              </a:rPr>
              <a:t>can it be shown that the </a:t>
            </a:r>
            <a:r>
              <a:rPr lang="en-US" sz="2800" b="1" u="sng" dirty="0" smtClean="0">
                <a:ln>
                  <a:solidFill>
                    <a:srgbClr val="FF00FF"/>
                  </a:solidFill>
                </a:ln>
                <a:solidFill>
                  <a:prstClr val="black">
                    <a:lumMod val="95000"/>
                    <a:lumOff val="5000"/>
                  </a:prstClr>
                </a:solidFill>
                <a:latin typeface="Goudy Stout" panose="0202090407030B020401" pitchFamily="18" charset="0"/>
              </a:rPr>
              <a:t>SUNSET FAILED </a:t>
            </a:r>
            <a:r>
              <a:rPr lang="en-US" sz="2800" dirty="0" smtClean="0">
                <a:solidFill>
                  <a:prstClr val="black">
                    <a:lumMod val="95000"/>
                    <a:lumOff val="5000"/>
                  </a:prstClr>
                </a:solidFill>
                <a:latin typeface="Calibri" panose="020F0502020204030204" pitchFamily="34" charset="0"/>
              </a:rPr>
              <a:t>to change the date at sunset?   		</a:t>
            </a:r>
            <a:r>
              <a:rPr lang="en-US" sz="2800" b="1" u="sng" dirty="0" smtClean="0">
                <a:solidFill>
                  <a:prstClr val="black">
                    <a:lumMod val="95000"/>
                    <a:lumOff val="5000"/>
                  </a:prstClr>
                </a:solidFill>
                <a:latin typeface="Calibri" panose="020F0502020204030204" pitchFamily="34" charset="0"/>
              </a:rPr>
              <a:t>Count on it</a:t>
            </a:r>
            <a:r>
              <a:rPr lang="en-US" sz="2800" b="1" dirty="0" smtClean="0">
                <a:solidFill>
                  <a:prstClr val="black">
                    <a:lumMod val="95000"/>
                    <a:lumOff val="5000"/>
                  </a:prstClr>
                </a:solidFill>
                <a:latin typeface="Calibri" panose="020F0502020204030204" pitchFamily="34" charset="0"/>
              </a:rPr>
              <a:t>!</a:t>
            </a:r>
            <a:r>
              <a:rPr lang="en-US" sz="2800" dirty="0" smtClean="0">
                <a:solidFill>
                  <a:prstClr val="black">
                    <a:lumMod val="95000"/>
                    <a:lumOff val="5000"/>
                  </a:prstClr>
                </a:solidFill>
                <a:latin typeface="Calibri" panose="020F0502020204030204" pitchFamily="34" charset="0"/>
              </a:rPr>
              <a:t>  </a:t>
            </a:r>
            <a:endParaRPr lang="en-US" sz="2800" b="1" i="1" dirty="0">
              <a:solidFill>
                <a:srgbClr val="008080"/>
              </a:solidFill>
              <a:latin typeface="Georgia" panose="02040502050405020303" pitchFamily="18" charset="0"/>
            </a:endParaRPr>
          </a:p>
        </p:txBody>
      </p:sp>
      <p:sp>
        <p:nvSpPr>
          <p:cNvPr id="35" name="Rectangle 34"/>
          <p:cNvSpPr/>
          <p:nvPr/>
        </p:nvSpPr>
        <p:spPr>
          <a:xfrm>
            <a:off x="4184467" y="253807"/>
            <a:ext cx="3823063" cy="11520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lvl="0" defTabSz="914400">
              <a:lnSpc>
                <a:spcPct val="90000"/>
              </a:lnSpc>
              <a:spcBef>
                <a:spcPts val="1000"/>
              </a:spcBef>
            </a:pPr>
            <a:r>
              <a:rPr lang="en-US" sz="8800" dirty="0">
                <a:ln w="28575">
                  <a:solidFill>
                    <a:srgbClr val="0000CC"/>
                  </a:solidFill>
                </a:ln>
                <a:solidFill>
                  <a:srgbClr val="CC0099"/>
                </a:solidFill>
                <a:latin typeface="Cooper Black" panose="0208090404030B020404" pitchFamily="18" charset="0"/>
              </a:rPr>
              <a:t>OOPS! </a:t>
            </a:r>
            <a:r>
              <a:rPr lang="en-US" sz="2800" dirty="0">
                <a:ln w="28575">
                  <a:solidFill>
                    <a:srgbClr val="0000CC"/>
                  </a:solidFill>
                </a:ln>
                <a:solidFill>
                  <a:srgbClr val="CC0099"/>
                </a:solidFill>
                <a:latin typeface="Cooper Black" panose="0208090404030B020404" pitchFamily="18" charset="0"/>
              </a:rPr>
              <a:t> </a:t>
            </a:r>
          </a:p>
        </p:txBody>
      </p:sp>
    </p:spTree>
    <p:extLst>
      <p:ext uri="{BB962C8B-B14F-4D97-AF65-F5344CB8AC3E}">
        <p14:creationId xmlns:p14="http://schemas.microsoft.com/office/powerpoint/2010/main" val="26795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46073" y="6487542"/>
            <a:ext cx="643748" cy="365125"/>
          </a:xfrm>
        </p:spPr>
        <p:txBody>
          <a:bodyPr/>
          <a:lstStyle/>
          <a:p>
            <a:fld id="{6D22F896-40B5-4ADD-8801-0D06FADFA095}" type="slidenum">
              <a:rPr lang="en-US" sz="1200" b="1" smtClean="0">
                <a:solidFill>
                  <a:schemeClr val="tx1"/>
                </a:solidFill>
              </a:rPr>
              <a:t>41</a:t>
            </a:fld>
            <a:endParaRPr lang="en-US" sz="1200" b="1" dirty="0">
              <a:solidFill>
                <a:schemeClr val="tx1"/>
              </a:solidFill>
            </a:endParaRPr>
          </a:p>
        </p:txBody>
      </p:sp>
      <p:sp>
        <p:nvSpPr>
          <p:cNvPr id="31" name="Rectangle 30"/>
          <p:cNvSpPr/>
          <p:nvPr/>
        </p:nvSpPr>
        <p:spPr>
          <a:xfrm>
            <a:off x="663622" y="2219445"/>
            <a:ext cx="10937781" cy="2346085"/>
          </a:xfrm>
          <a:prstGeom prst="rect">
            <a:avLst/>
          </a:prstGeom>
          <a:solidFill>
            <a:schemeClr val="tx1">
              <a:lumMod val="8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en-US" sz="2800" dirty="0" smtClean="0">
                <a:solidFill>
                  <a:prstClr val="black">
                    <a:lumMod val="95000"/>
                    <a:lumOff val="5000"/>
                  </a:prstClr>
                </a:solidFill>
                <a:latin typeface="Calibri" panose="020F0502020204030204" pitchFamily="34" charset="0"/>
              </a:rPr>
              <a:t>  May I submit </a:t>
            </a:r>
            <a:r>
              <a:rPr lang="en-US" sz="2800" dirty="0">
                <a:solidFill>
                  <a:prstClr val="black">
                    <a:lumMod val="95000"/>
                    <a:lumOff val="5000"/>
                  </a:prstClr>
                </a:solidFill>
                <a:latin typeface="Calibri" panose="020F0502020204030204" pitchFamily="34" charset="0"/>
              </a:rPr>
              <a:t>to </a:t>
            </a:r>
            <a:r>
              <a:rPr lang="en-US" sz="2800" dirty="0" smtClean="0">
                <a:solidFill>
                  <a:prstClr val="black">
                    <a:lumMod val="95000"/>
                    <a:lumOff val="5000"/>
                  </a:prstClr>
                </a:solidFill>
                <a:latin typeface="Calibri" panose="020F0502020204030204" pitchFamily="34" charset="0"/>
              </a:rPr>
              <a:t>you</a:t>
            </a:r>
            <a:br>
              <a:rPr lang="en-US" sz="2800" dirty="0" smtClean="0">
                <a:solidFill>
                  <a:prstClr val="black">
                    <a:lumMod val="95000"/>
                    <a:lumOff val="5000"/>
                  </a:prstClr>
                </a:solidFill>
                <a:latin typeface="Calibri" panose="020F0502020204030204" pitchFamily="34" charset="0"/>
              </a:rPr>
            </a:br>
            <a:r>
              <a:rPr lang="en-US" sz="2800" dirty="0" smtClean="0">
                <a:solidFill>
                  <a:prstClr val="black">
                    <a:lumMod val="95000"/>
                    <a:lumOff val="5000"/>
                  </a:prstClr>
                </a:solidFill>
                <a:latin typeface="Calibri" panose="020F0502020204030204" pitchFamily="34" charset="0"/>
              </a:rPr>
              <a:t/>
            </a:r>
            <a:br>
              <a:rPr lang="en-US" sz="2800" dirty="0" smtClean="0">
                <a:solidFill>
                  <a:prstClr val="black">
                    <a:lumMod val="95000"/>
                    <a:lumOff val="5000"/>
                  </a:prstClr>
                </a:solidFill>
                <a:latin typeface="Calibri" panose="020F0502020204030204" pitchFamily="34" charset="0"/>
              </a:rPr>
            </a:br>
            <a:r>
              <a:rPr lang="en-US" sz="2800" dirty="0" smtClean="0">
                <a:solidFill>
                  <a:prstClr val="black">
                    <a:lumMod val="95000"/>
                    <a:lumOff val="5000"/>
                  </a:prstClr>
                </a:solidFill>
                <a:latin typeface="Calibri" panose="020F0502020204030204" pitchFamily="34" charset="0"/>
              </a:rPr>
              <a:t>		      the </a:t>
            </a:r>
            <a:r>
              <a:rPr lang="en-US" sz="4800" b="1" dirty="0">
                <a:solidFill>
                  <a:prstClr val="black">
                    <a:lumMod val="95000"/>
                    <a:lumOff val="5000"/>
                  </a:prstClr>
                </a:solidFill>
                <a:effectLst>
                  <a:glow rad="127000">
                    <a:srgbClr val="00FFFF"/>
                  </a:glow>
                </a:effectLst>
                <a:latin typeface="Calibri" panose="020F0502020204030204" pitchFamily="34" charset="0"/>
              </a:rPr>
              <a:t>Dawn to Dawn format </a:t>
            </a:r>
            <a:r>
              <a:rPr lang="en-US" sz="4800" b="1" dirty="0" smtClean="0">
                <a:solidFill>
                  <a:prstClr val="black">
                    <a:lumMod val="95000"/>
                    <a:lumOff val="5000"/>
                  </a:prstClr>
                </a:solidFill>
                <a:effectLst>
                  <a:glow rad="127000">
                    <a:srgbClr val="00FFFF"/>
                  </a:glow>
                </a:effectLst>
                <a:latin typeface="Calibri" panose="020F0502020204030204" pitchFamily="34" charset="0"/>
              </a:rPr>
              <a:t/>
            </a:r>
            <a:br>
              <a:rPr lang="en-US" sz="4800" b="1" dirty="0" smtClean="0">
                <a:solidFill>
                  <a:prstClr val="black">
                    <a:lumMod val="95000"/>
                    <a:lumOff val="5000"/>
                  </a:prstClr>
                </a:solidFill>
                <a:effectLst>
                  <a:glow rad="127000">
                    <a:srgbClr val="00FFFF"/>
                  </a:glow>
                </a:effectLst>
                <a:latin typeface="Calibri" panose="020F0502020204030204" pitchFamily="34" charset="0"/>
              </a:rPr>
            </a:br>
            <a:r>
              <a:rPr lang="en-US" sz="4800" b="1" dirty="0" smtClean="0">
                <a:solidFill>
                  <a:prstClr val="black">
                    <a:lumMod val="95000"/>
                    <a:lumOff val="5000"/>
                  </a:prstClr>
                </a:solidFill>
                <a:effectLst>
                  <a:glow rad="127000">
                    <a:srgbClr val="00FFFF"/>
                  </a:glow>
                </a:effectLst>
                <a:latin typeface="Calibri" panose="020F0502020204030204" pitchFamily="34" charset="0"/>
              </a:rPr>
              <a:t>				</a:t>
            </a:r>
            <a:r>
              <a:rPr lang="en-US" sz="2800" dirty="0" smtClean="0">
                <a:solidFill>
                  <a:prstClr val="black">
                    <a:lumMod val="95000"/>
                    <a:lumOff val="5000"/>
                  </a:prstClr>
                </a:solidFill>
                <a:latin typeface="Calibri" panose="020F0502020204030204" pitchFamily="34" charset="0"/>
              </a:rPr>
              <a:t>as</a:t>
            </a:r>
            <a:r>
              <a:rPr lang="en-US" sz="2800" b="1" dirty="0" smtClean="0">
                <a:solidFill>
                  <a:prstClr val="black">
                    <a:lumMod val="95000"/>
                    <a:lumOff val="5000"/>
                  </a:prstClr>
                </a:solidFill>
                <a:effectLst>
                  <a:glow rad="127000">
                    <a:srgbClr val="00FF99"/>
                  </a:glow>
                </a:effectLst>
                <a:latin typeface="Calibri" panose="020F0502020204030204" pitchFamily="34" charset="0"/>
              </a:rPr>
              <a:t> </a:t>
            </a:r>
            <a:r>
              <a:rPr lang="en-US" sz="2800" dirty="0">
                <a:solidFill>
                  <a:prstClr val="black">
                    <a:lumMod val="95000"/>
                    <a:lumOff val="5000"/>
                  </a:prstClr>
                </a:solidFill>
                <a:latin typeface="Calibri" panose="020F0502020204030204" pitchFamily="34" charset="0"/>
              </a:rPr>
              <a:t>found in </a:t>
            </a:r>
            <a:r>
              <a:rPr lang="en-US" sz="2800" b="1" i="1" dirty="0">
                <a:solidFill>
                  <a:srgbClr val="008080"/>
                </a:solidFill>
                <a:latin typeface="Georgia" panose="02040502050405020303" pitchFamily="18" charset="0"/>
              </a:rPr>
              <a:t>Genesis 1!</a:t>
            </a:r>
          </a:p>
        </p:txBody>
      </p:sp>
    </p:spTree>
    <p:extLst>
      <p:ext uri="{BB962C8B-B14F-4D97-AF65-F5344CB8AC3E}">
        <p14:creationId xmlns:p14="http://schemas.microsoft.com/office/powerpoint/2010/main" val="16261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gs>
            <a:gs pos="32000">
              <a:srgbClr val="CCECFF"/>
            </a:gs>
            <a:gs pos="62000">
              <a:schemeClr val="bg2">
                <a:lumMod val="40000"/>
                <a:lumOff val="60000"/>
              </a:schemeClr>
            </a:gs>
            <a:gs pos="94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41668" y="148047"/>
            <a:ext cx="11912957" cy="6632680"/>
          </a:xfrm>
          <a:solidFill>
            <a:schemeClr val="tx1"/>
          </a:solidFill>
          <a:scene3d>
            <a:camera prst="orthographicFront"/>
            <a:lightRig rig="threePt" dir="t"/>
          </a:scene3d>
          <a:sp3d>
            <a:bevelT w="152400" h="50800" prst="softRound"/>
          </a:sp3d>
        </p:spPr>
        <p:txBody>
          <a:bodyPr>
            <a:noAutofit/>
          </a:bodyPr>
          <a:lstStyle/>
          <a:p>
            <a:pPr>
              <a:lnSpc>
                <a:spcPct val="120000"/>
              </a:lnSpc>
            </a:pPr>
            <a:r>
              <a:rPr lang="en-US" sz="2400" i="1" dirty="0" smtClean="0">
                <a:solidFill>
                  <a:srgbClr val="008080"/>
                </a:solidFill>
                <a:latin typeface="Georgia" panose="02040502050405020303" pitchFamily="18" charset="0"/>
              </a:rPr>
              <a:t>Mat </a:t>
            </a:r>
            <a:r>
              <a:rPr lang="en-US" sz="2400" i="1" dirty="0">
                <a:solidFill>
                  <a:srgbClr val="008080"/>
                </a:solidFill>
                <a:latin typeface="Georgia" panose="02040502050405020303" pitchFamily="18" charset="0"/>
              </a:rPr>
              <a:t>27:57</a:t>
            </a:r>
            <a:r>
              <a:rPr lang="en-US" sz="2400" i="1" dirty="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And </a:t>
            </a:r>
            <a:r>
              <a:rPr lang="en-US" sz="2800" b="1" dirty="0" smtClean="0">
                <a:ln w="19050">
                  <a:solidFill>
                    <a:srgbClr val="CC99FF"/>
                  </a:solidFill>
                </a:ln>
                <a:solidFill>
                  <a:prstClr val="black"/>
                </a:solidFill>
                <a:effectLst>
                  <a:glow rad="127000">
                    <a:srgbClr val="FFFF00"/>
                  </a:glow>
                </a:effectLst>
                <a:latin typeface="Arial Black" panose="020B0A04020102020204" pitchFamily="34" charset="0"/>
              </a:rPr>
              <a:t>EVENING</a:t>
            </a:r>
            <a:r>
              <a:rPr lang="en-US" sz="2800" b="1" dirty="0" smtClean="0">
                <a:ln w="19050">
                  <a:solidFill>
                    <a:srgbClr val="CC99FF"/>
                  </a:solidFill>
                </a:ln>
                <a:solidFill>
                  <a:prstClr val="black"/>
                </a:solidFill>
                <a:latin typeface="Arial Black" panose="020B0A04020102020204" pitchFamily="34" charset="0"/>
              </a:rPr>
              <a:t> HAVING COME, </a:t>
            </a:r>
            <a:r>
              <a:rPr lang="en-US" sz="2800" dirty="0" smtClean="0">
                <a:solidFill>
                  <a:prstClr val="black"/>
                </a:solidFill>
                <a:latin typeface="Georgia" panose="02040502050405020303" pitchFamily="18" charset="0"/>
              </a:rPr>
              <a:t>there </a:t>
            </a:r>
            <a:r>
              <a:rPr lang="en-US" sz="2800" dirty="0">
                <a:solidFill>
                  <a:prstClr val="black"/>
                </a:solidFill>
                <a:latin typeface="Georgia" panose="02040502050405020303" pitchFamily="18" charset="0"/>
              </a:rPr>
              <a:t>came a rich man, </a:t>
            </a:r>
            <a:r>
              <a:rPr lang="en-US" sz="2800" dirty="0" smtClean="0">
                <a:solidFill>
                  <a:prstClr val="black"/>
                </a:solidFill>
                <a:latin typeface="Georgia" panose="02040502050405020303" pitchFamily="18" charset="0"/>
              </a:rPr>
              <a:t>	from 	Arimathea</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named </a:t>
            </a:r>
            <a:r>
              <a:rPr lang="en-US" sz="2800" dirty="0">
                <a:solidFill>
                  <a:prstClr val="black"/>
                </a:solidFill>
                <a:latin typeface="Georgia" panose="02040502050405020303" pitchFamily="18" charset="0"/>
              </a:rPr>
              <a:t>Joseph, who also himself was </a:t>
            </a:r>
            <a:r>
              <a:rPr lang="en-US" sz="2800" dirty="0" err="1">
                <a:solidFill>
                  <a:prstClr val="black"/>
                </a:solidFill>
                <a:latin typeface="Georgia" panose="02040502050405020303" pitchFamily="18" charset="0"/>
              </a:rPr>
              <a:t>discipled</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to </a:t>
            </a:r>
            <a:r>
              <a:rPr lang="en-US" sz="2800" dirty="0" smtClean="0">
                <a:solidFill>
                  <a:srgbClr val="0000CC"/>
                </a:solidFill>
                <a:latin typeface="Georgia" panose="02040502050405020303" pitchFamily="18" charset="0"/>
              </a:rPr>
              <a:t>[Yahusha], </a:t>
            </a:r>
            <a:endParaRPr lang="en-US" sz="2800" dirty="0">
              <a:solidFill>
                <a:srgbClr val="0000CC"/>
              </a:solidFill>
              <a:latin typeface="Georgia" panose="02040502050405020303" pitchFamily="18" charset="0"/>
            </a:endParaRPr>
          </a:p>
          <a:p>
            <a:pPr>
              <a:lnSpc>
                <a:spcPct val="120000"/>
              </a:lnSpc>
            </a:pPr>
            <a:r>
              <a:rPr lang="en-US" sz="2400" i="1" dirty="0">
                <a:solidFill>
                  <a:srgbClr val="008080"/>
                </a:solidFill>
                <a:latin typeface="Georgia" panose="02040502050405020303" pitchFamily="18" charset="0"/>
              </a:rPr>
              <a:t>Mat 27:58</a:t>
            </a:r>
            <a:r>
              <a:rPr lang="en-US" sz="2400" i="1" dirty="0">
                <a:solidFill>
                  <a:prstClr val="black"/>
                </a:solidFill>
                <a:latin typeface="Georgia" panose="02040502050405020303" pitchFamily="18" charset="0"/>
              </a:rPr>
              <a:t>  </a:t>
            </a:r>
            <a:r>
              <a:rPr lang="en-US" sz="2400" i="1" dirty="0" smtClean="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he </a:t>
            </a:r>
            <a:r>
              <a:rPr lang="en-US" sz="2800" dirty="0">
                <a:solidFill>
                  <a:prstClr val="black"/>
                </a:solidFill>
                <a:latin typeface="Georgia" panose="02040502050405020303" pitchFamily="18" charset="0"/>
              </a:rPr>
              <a:t>having </a:t>
            </a:r>
            <a:r>
              <a:rPr lang="en-US" sz="2800" dirty="0" smtClean="0">
                <a:solidFill>
                  <a:prstClr val="black"/>
                </a:solidFill>
                <a:latin typeface="Georgia" panose="02040502050405020303" pitchFamily="18" charset="0"/>
              </a:rPr>
              <a:t>      gone </a:t>
            </a:r>
            <a:r>
              <a:rPr lang="en-US" sz="2800" dirty="0">
                <a:solidFill>
                  <a:prstClr val="black"/>
                </a:solidFill>
                <a:latin typeface="Georgia" panose="02040502050405020303" pitchFamily="18" charset="0"/>
              </a:rPr>
              <a:t>near to Pilate, </a:t>
            </a:r>
            <a:r>
              <a:rPr lang="en-US" sz="2800" dirty="0">
                <a:solidFill>
                  <a:prstClr val="black"/>
                </a:solidFill>
                <a:effectLst>
                  <a:glow rad="63500">
                    <a:srgbClr val="00FF99"/>
                  </a:glow>
                </a:effectLst>
                <a:latin typeface="Georgia" panose="02040502050405020303" pitchFamily="18" charset="0"/>
              </a:rPr>
              <a:t>asked for himself the body </a:t>
            </a:r>
            <a:r>
              <a:rPr lang="en-US" sz="2800" dirty="0">
                <a:solidFill>
                  <a:prstClr val="black"/>
                </a:solidFill>
                <a:latin typeface="Georgia" panose="02040502050405020303" pitchFamily="18" charset="0"/>
              </a:rPr>
              <a:t>of </a:t>
            </a:r>
            <a:r>
              <a:rPr lang="en-US" sz="2800" dirty="0" smtClean="0">
                <a:solidFill>
                  <a:prstClr val="black"/>
                </a:solidFill>
                <a:latin typeface="Georgia" panose="02040502050405020303" pitchFamily="18" charset="0"/>
              </a:rPr>
              <a:t>	</a:t>
            </a:r>
            <a:r>
              <a:rPr lang="en-US" sz="2800" dirty="0" smtClean="0">
                <a:solidFill>
                  <a:srgbClr val="0000CC"/>
                </a:solidFill>
                <a:latin typeface="Georgia" panose="02040502050405020303" pitchFamily="18" charset="0"/>
              </a:rPr>
              <a:t>[Yahusha]; </a:t>
            </a:r>
            <a:r>
              <a:rPr lang="en-US" sz="2800" dirty="0" smtClean="0">
                <a:solidFill>
                  <a:prstClr val="black"/>
                </a:solidFill>
                <a:latin typeface="Georgia" panose="02040502050405020303" pitchFamily="18" charset="0"/>
              </a:rPr>
              <a:t>then     Pilate </a:t>
            </a:r>
            <a:r>
              <a:rPr lang="en-US" sz="2800" dirty="0">
                <a:solidFill>
                  <a:prstClr val="black"/>
                </a:solidFill>
                <a:latin typeface="Georgia" panose="02040502050405020303" pitchFamily="18" charset="0"/>
              </a:rPr>
              <a:t>commanded the body to be given back. </a:t>
            </a:r>
            <a:r>
              <a:rPr lang="en-US" sz="2800" dirty="0" smtClean="0">
                <a:solidFill>
                  <a:prstClr val="black"/>
                </a:solidFill>
                <a:latin typeface="Georgia" panose="02040502050405020303" pitchFamily="18" charset="0"/>
              </a:rPr>
              <a:t>  </a:t>
            </a:r>
            <a:r>
              <a:rPr lang="en-US" sz="1700" dirty="0" smtClean="0">
                <a:solidFill>
                  <a:prstClr val="black"/>
                </a:solidFill>
                <a:latin typeface="Georgia" panose="02040502050405020303" pitchFamily="18" charset="0"/>
              </a:rPr>
              <a:t>YLT</a:t>
            </a:r>
            <a:endParaRPr lang="en-US" sz="1700" dirty="0">
              <a:solidFill>
                <a:prstClr val="black"/>
              </a:solidFill>
              <a:latin typeface="Georgia" panose="02040502050405020303" pitchFamily="18" charset="0"/>
            </a:endParaRPr>
          </a:p>
          <a:p>
            <a:pPr lvl="0"/>
            <a:endParaRPr lang="en-US" sz="2800" b="1" u="sng" dirty="0" smtClean="0">
              <a:solidFill>
                <a:srgbClr val="FF0000"/>
              </a:solidFill>
              <a:latin typeface="Calibri" panose="020F0502020204030204" pitchFamily="34" charset="0"/>
            </a:endParaRPr>
          </a:p>
          <a:p>
            <a:pPr lvl="0"/>
            <a:endParaRPr lang="en-US" sz="2400" i="1" dirty="0" smtClean="0">
              <a:solidFill>
                <a:srgbClr val="DF2E28">
                  <a:lumMod val="60000"/>
                  <a:lumOff val="40000"/>
                </a:srgbClr>
              </a:solidFill>
              <a:latin typeface="Georgia" panose="02040502050405020303" pitchFamily="18" charset="0"/>
            </a:endParaRPr>
          </a:p>
          <a:p>
            <a:pPr lvl="0"/>
            <a:endParaRPr lang="en-US" sz="2400" i="1" dirty="0">
              <a:solidFill>
                <a:srgbClr val="DF2E28">
                  <a:lumMod val="60000"/>
                  <a:lumOff val="40000"/>
                </a:srgbClr>
              </a:solidFill>
              <a:latin typeface="Georgia" panose="02040502050405020303" pitchFamily="18" charset="0"/>
            </a:endParaRPr>
          </a:p>
          <a:p>
            <a:pPr lvl="0"/>
            <a:endParaRPr lang="en-US" sz="2400" i="1" dirty="0" smtClean="0">
              <a:solidFill>
                <a:srgbClr val="DF2E28">
                  <a:lumMod val="60000"/>
                  <a:lumOff val="40000"/>
                </a:srgbClr>
              </a:solidFill>
              <a:latin typeface="Georgia" panose="02040502050405020303" pitchFamily="18" charset="0"/>
            </a:endParaRPr>
          </a:p>
          <a:p>
            <a:pPr lvl="0">
              <a:lnSpc>
                <a:spcPct val="110000"/>
              </a:lnSpc>
            </a:pPr>
            <a:r>
              <a:rPr lang="en-US" sz="2400" i="1" dirty="0" smtClean="0">
                <a:solidFill>
                  <a:srgbClr val="DF2E28">
                    <a:lumMod val="60000"/>
                    <a:lumOff val="40000"/>
                  </a:srgbClr>
                </a:solidFill>
                <a:latin typeface="Georgia" panose="02040502050405020303" pitchFamily="18" charset="0"/>
              </a:rPr>
              <a:t>Mark </a:t>
            </a:r>
            <a:r>
              <a:rPr lang="en-US" sz="2400" i="1" dirty="0">
                <a:solidFill>
                  <a:srgbClr val="DF2E28">
                    <a:lumMod val="60000"/>
                    <a:lumOff val="40000"/>
                  </a:srgbClr>
                </a:solidFill>
                <a:latin typeface="Georgia" panose="02040502050405020303" pitchFamily="18" charset="0"/>
              </a:rPr>
              <a:t>15:46 </a:t>
            </a:r>
            <a:r>
              <a:rPr lang="en-US" sz="2400" dirty="0">
                <a:solidFill>
                  <a:srgbClr val="DF2E28">
                    <a:lumMod val="60000"/>
                    <a:lumOff val="40000"/>
                  </a:srgbClr>
                </a:solidFill>
                <a:latin typeface="Georgia" panose="02040502050405020303" pitchFamily="18" charset="0"/>
              </a:rPr>
              <a:t>	</a:t>
            </a:r>
            <a:r>
              <a:rPr lang="en-US" sz="2800" b="1" i="1" u="sng" dirty="0">
                <a:solidFill>
                  <a:srgbClr val="CC0099"/>
                </a:solidFill>
                <a:latin typeface="Georgia" panose="02040502050405020303" pitchFamily="18" charset="0"/>
              </a:rPr>
              <a:t>And he</a:t>
            </a:r>
            <a:r>
              <a:rPr lang="en-US" sz="2800" dirty="0">
                <a:solidFill>
                  <a:srgbClr val="CC0099"/>
                </a:solidFill>
                <a:latin typeface="Georgia" panose="02040502050405020303" pitchFamily="18" charset="0"/>
              </a:rPr>
              <a:t> </a:t>
            </a:r>
            <a:r>
              <a:rPr lang="en-US" sz="2800" dirty="0">
                <a:solidFill>
                  <a:prstClr val="black">
                    <a:lumMod val="50000"/>
                    <a:lumOff val="50000"/>
                  </a:prstClr>
                </a:solidFill>
                <a:latin typeface="Georgia" panose="02040502050405020303" pitchFamily="18" charset="0"/>
              </a:rPr>
              <a:t>[</a:t>
            </a:r>
            <a:r>
              <a:rPr lang="en-US" sz="2800" dirty="0" err="1">
                <a:solidFill>
                  <a:prstClr val="black">
                    <a:lumMod val="50000"/>
                    <a:lumOff val="50000"/>
                  </a:prstClr>
                </a:solidFill>
                <a:latin typeface="Georgia" panose="02040502050405020303" pitchFamily="18" charset="0"/>
              </a:rPr>
              <a:t>Yoseph</a:t>
            </a:r>
            <a:r>
              <a:rPr lang="en-US" sz="2800" dirty="0">
                <a:solidFill>
                  <a:prstClr val="black">
                    <a:lumMod val="50000"/>
                    <a:lumOff val="50000"/>
                  </a:prstClr>
                </a:solidFill>
                <a:latin typeface="Georgia" panose="02040502050405020303" pitchFamily="18" charset="0"/>
              </a:rPr>
              <a:t>] </a:t>
            </a:r>
            <a:r>
              <a:rPr lang="en-US" sz="2800" b="1" i="1" dirty="0">
                <a:ln w="12700">
                  <a:solidFill>
                    <a:srgbClr val="0000CC"/>
                  </a:solidFill>
                </a:ln>
                <a:solidFill>
                  <a:srgbClr val="CC0099"/>
                </a:solidFill>
                <a:effectLst>
                  <a:glow rad="228600">
                    <a:srgbClr val="FFCC66"/>
                  </a:glow>
                </a:effectLst>
                <a:latin typeface="Georgia" panose="02040502050405020303" pitchFamily="18" charset="0"/>
              </a:rPr>
              <a:t>bought fine linen, </a:t>
            </a:r>
            <a:r>
              <a:rPr lang="en-US" sz="2800" dirty="0">
                <a:solidFill>
                  <a:srgbClr val="008080"/>
                </a:solidFill>
                <a:latin typeface="Georgia" panose="02040502050405020303" pitchFamily="18" charset="0"/>
              </a:rPr>
              <a:t>and took </a:t>
            </a:r>
            <a:r>
              <a:rPr lang="en-US" sz="2800" dirty="0" smtClean="0">
                <a:solidFill>
                  <a:srgbClr val="008080"/>
                </a:solidFill>
                <a:latin typeface="Georgia" panose="02040502050405020303" pitchFamily="18" charset="0"/>
              </a:rPr>
              <a:t/>
            </a:r>
            <a:br>
              <a:rPr lang="en-US" sz="2800" dirty="0" smtClean="0">
                <a:solidFill>
                  <a:srgbClr val="008080"/>
                </a:solidFill>
                <a:latin typeface="Georgia" panose="02040502050405020303" pitchFamily="18" charset="0"/>
              </a:rPr>
            </a:br>
            <a:r>
              <a:rPr lang="en-US" sz="2800" dirty="0" smtClean="0">
                <a:solidFill>
                  <a:srgbClr val="008080"/>
                </a:solidFill>
                <a:latin typeface="Georgia" panose="02040502050405020303" pitchFamily="18" charset="0"/>
              </a:rPr>
              <a:t>	him </a:t>
            </a:r>
            <a:r>
              <a:rPr lang="en-US" sz="2800" dirty="0">
                <a:solidFill>
                  <a:srgbClr val="008080"/>
                </a:solidFill>
                <a:latin typeface="Georgia" panose="02040502050405020303" pitchFamily="18" charset="0"/>
              </a:rPr>
              <a:t>down, </a:t>
            </a:r>
            <a:r>
              <a:rPr lang="en-US" sz="2800" dirty="0" smtClean="0">
                <a:solidFill>
                  <a:srgbClr val="008080"/>
                </a:solidFill>
                <a:latin typeface="Georgia" panose="02040502050405020303" pitchFamily="18" charset="0"/>
              </a:rPr>
              <a:t>wrapped </a:t>
            </a:r>
            <a:r>
              <a:rPr lang="en-US" sz="2800" dirty="0">
                <a:solidFill>
                  <a:srgbClr val="008080"/>
                </a:solidFill>
                <a:latin typeface="Georgia" panose="02040502050405020303" pitchFamily="18" charset="0"/>
              </a:rPr>
              <a:t>him in the linen, </a:t>
            </a:r>
            <a:r>
              <a:rPr lang="en-US" sz="2800" dirty="0" smtClean="0">
                <a:solidFill>
                  <a:srgbClr val="008080"/>
                </a:solidFill>
                <a:latin typeface="Georgia" panose="02040502050405020303" pitchFamily="18" charset="0"/>
              </a:rPr>
              <a:t>and </a:t>
            </a:r>
            <a:r>
              <a:rPr lang="en-US" sz="2800" dirty="0">
                <a:solidFill>
                  <a:srgbClr val="008080"/>
                </a:solidFill>
                <a:latin typeface="Georgia" panose="02040502050405020303" pitchFamily="18" charset="0"/>
              </a:rPr>
              <a:t>laid him </a:t>
            </a:r>
            <a:r>
              <a:rPr lang="en-US" sz="2800" dirty="0" smtClean="0">
                <a:solidFill>
                  <a:srgbClr val="008080"/>
                </a:solidFill>
                <a:latin typeface="Georgia" panose="02040502050405020303" pitchFamily="18" charset="0"/>
              </a:rPr>
              <a:t>in</a:t>
            </a:r>
            <a:br>
              <a:rPr lang="en-US" sz="2800" dirty="0" smtClean="0">
                <a:solidFill>
                  <a:srgbClr val="008080"/>
                </a:solidFill>
                <a:latin typeface="Georgia" panose="02040502050405020303" pitchFamily="18" charset="0"/>
              </a:rPr>
            </a:br>
            <a:r>
              <a:rPr lang="en-US" sz="2800" dirty="0" smtClean="0">
                <a:solidFill>
                  <a:srgbClr val="008080"/>
                </a:solidFill>
                <a:latin typeface="Georgia" panose="02040502050405020303" pitchFamily="18" charset="0"/>
              </a:rPr>
              <a:t>	a </a:t>
            </a:r>
            <a:r>
              <a:rPr lang="en-US" sz="2800" dirty="0" err="1">
                <a:solidFill>
                  <a:srgbClr val="008080"/>
                </a:solidFill>
                <a:latin typeface="Georgia" panose="02040502050405020303" pitchFamily="18" charset="0"/>
              </a:rPr>
              <a:t>sepulchre</a:t>
            </a:r>
            <a:r>
              <a:rPr lang="en-US" sz="2800" dirty="0">
                <a:solidFill>
                  <a:srgbClr val="008080"/>
                </a:solidFill>
                <a:latin typeface="Georgia" panose="02040502050405020303" pitchFamily="18" charset="0"/>
              </a:rPr>
              <a:t> which </a:t>
            </a:r>
            <a:r>
              <a:rPr lang="en-US" sz="2800" dirty="0" smtClean="0">
                <a:solidFill>
                  <a:srgbClr val="008080"/>
                </a:solidFill>
                <a:latin typeface="Georgia" panose="02040502050405020303" pitchFamily="18" charset="0"/>
              </a:rPr>
              <a:t>was </a:t>
            </a:r>
            <a:r>
              <a:rPr lang="en-US" sz="2800" dirty="0">
                <a:solidFill>
                  <a:srgbClr val="008080"/>
                </a:solidFill>
                <a:latin typeface="Georgia" panose="02040502050405020303" pitchFamily="18" charset="0"/>
              </a:rPr>
              <a:t>hewn out of a rock, </a:t>
            </a:r>
            <a:r>
              <a:rPr lang="en-US" sz="2800" dirty="0" smtClean="0">
                <a:solidFill>
                  <a:srgbClr val="008080"/>
                </a:solidFill>
                <a:latin typeface="Georgia" panose="02040502050405020303" pitchFamily="18" charset="0"/>
              </a:rPr>
              <a:t>and rolled </a:t>
            </a:r>
            <a:r>
              <a:rPr lang="en-US" sz="2800" dirty="0">
                <a:solidFill>
                  <a:srgbClr val="008080"/>
                </a:solidFill>
                <a:latin typeface="Georgia" panose="02040502050405020303" pitchFamily="18" charset="0"/>
              </a:rPr>
              <a:t>a </a:t>
            </a:r>
            <a:r>
              <a:rPr lang="en-US" sz="2800" dirty="0" smtClean="0">
                <a:solidFill>
                  <a:srgbClr val="008080"/>
                </a:solidFill>
                <a:latin typeface="Georgia" panose="02040502050405020303" pitchFamily="18" charset="0"/>
              </a:rPr>
              <a:t/>
            </a:r>
            <a:br>
              <a:rPr lang="en-US" sz="2800" dirty="0" smtClean="0">
                <a:solidFill>
                  <a:srgbClr val="008080"/>
                </a:solidFill>
                <a:latin typeface="Georgia" panose="02040502050405020303" pitchFamily="18" charset="0"/>
              </a:rPr>
            </a:br>
            <a:r>
              <a:rPr lang="en-US" sz="2800" dirty="0" smtClean="0">
                <a:solidFill>
                  <a:srgbClr val="008080"/>
                </a:solidFill>
                <a:latin typeface="Georgia" panose="02040502050405020303" pitchFamily="18" charset="0"/>
              </a:rPr>
              <a:t>	stone </a:t>
            </a:r>
            <a:r>
              <a:rPr lang="en-US" sz="2800" dirty="0">
                <a:solidFill>
                  <a:srgbClr val="008080"/>
                </a:solidFill>
                <a:latin typeface="Georgia" panose="02040502050405020303" pitchFamily="18" charset="0"/>
              </a:rPr>
              <a:t>unto the door of </a:t>
            </a:r>
            <a:r>
              <a:rPr lang="en-US" sz="2800" dirty="0" smtClean="0">
                <a:solidFill>
                  <a:srgbClr val="008080"/>
                </a:solidFill>
                <a:latin typeface="Georgia" panose="02040502050405020303" pitchFamily="18" charset="0"/>
              </a:rPr>
              <a:t>the </a:t>
            </a:r>
            <a:r>
              <a:rPr lang="en-US" sz="2800" dirty="0" err="1">
                <a:solidFill>
                  <a:srgbClr val="008080"/>
                </a:solidFill>
                <a:latin typeface="Georgia" panose="02040502050405020303" pitchFamily="18" charset="0"/>
              </a:rPr>
              <a:t>sepulchre</a:t>
            </a:r>
            <a:r>
              <a:rPr lang="en-US" sz="2800" dirty="0">
                <a:solidFill>
                  <a:srgbClr val="008080"/>
                </a:solidFill>
                <a:latin typeface="Georgia" panose="02040502050405020303" pitchFamily="18" charset="0"/>
              </a:rPr>
              <a:t>. </a:t>
            </a:r>
          </a:p>
          <a:p>
            <a:pPr lvl="0"/>
            <a:endParaRPr lang="en-US" sz="2800" b="1" i="1" dirty="0" smtClean="0">
              <a:solidFill>
                <a:srgbClr val="008080"/>
              </a:solidFill>
              <a:latin typeface="Georgia" panose="02040502050405020303" pitchFamily="18" charset="0"/>
            </a:endParaRPr>
          </a:p>
        </p:txBody>
      </p:sp>
      <p:sp>
        <p:nvSpPr>
          <p:cNvPr id="5" name="Slide Number Placeholder 4"/>
          <p:cNvSpPr>
            <a:spLocks noGrp="1"/>
          </p:cNvSpPr>
          <p:nvPr>
            <p:ph type="sldNum" sz="quarter" idx="12"/>
          </p:nvPr>
        </p:nvSpPr>
        <p:spPr>
          <a:xfrm>
            <a:off x="11386827" y="6400683"/>
            <a:ext cx="643748" cy="365125"/>
          </a:xfrm>
        </p:spPr>
        <p:txBody>
          <a:bodyPr/>
          <a:lstStyle/>
          <a:p>
            <a:fld id="{6D22F896-40B5-4ADD-8801-0D06FADFA095}" type="slidenum">
              <a:rPr lang="en-US" sz="1200" b="1" smtClean="0">
                <a:solidFill>
                  <a:schemeClr val="bg1"/>
                </a:solidFill>
              </a:rPr>
              <a:t>42</a:t>
            </a:fld>
            <a:endParaRPr lang="en-US" sz="1200" b="1" dirty="0">
              <a:solidFill>
                <a:schemeClr val="bg1"/>
              </a:solidFill>
            </a:endParaRPr>
          </a:p>
        </p:txBody>
      </p:sp>
      <p:grpSp>
        <p:nvGrpSpPr>
          <p:cNvPr id="6" name="Group 5"/>
          <p:cNvGrpSpPr/>
          <p:nvPr/>
        </p:nvGrpSpPr>
        <p:grpSpPr>
          <a:xfrm>
            <a:off x="169790" y="3020641"/>
            <a:ext cx="7934346" cy="1370791"/>
            <a:chOff x="33988" y="3089366"/>
            <a:chExt cx="7934346" cy="1370791"/>
          </a:xfrm>
        </p:grpSpPr>
        <p:sp>
          <p:nvSpPr>
            <p:cNvPr id="7" name="Rectangle 6"/>
            <p:cNvSpPr/>
            <p:nvPr/>
          </p:nvSpPr>
          <p:spPr>
            <a:xfrm>
              <a:off x="4362985" y="3872049"/>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8" name="Rectangle 7"/>
            <p:cNvSpPr/>
            <p:nvPr/>
          </p:nvSpPr>
          <p:spPr>
            <a:xfrm>
              <a:off x="627011" y="3875314"/>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14</a:t>
              </a:r>
              <a:endParaRPr lang="en-CA" sz="3600" dirty="0">
                <a:solidFill>
                  <a:srgbClr val="002060"/>
                </a:solidFill>
              </a:endParaRPr>
            </a:p>
          </p:txBody>
        </p:sp>
        <p:sp>
          <p:nvSpPr>
            <p:cNvPr id="9" name="Rectangle 8"/>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513802" y="3875313"/>
              <a:ext cx="140613" cy="583475"/>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2" name="Straight Connector 11"/>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55287" y="3099443"/>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14" name="Rectangle 13"/>
            <p:cNvSpPr/>
            <p:nvPr/>
          </p:nvSpPr>
          <p:spPr>
            <a:xfrm>
              <a:off x="33988" y="3089366"/>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cxnSp>
          <p:nvCxnSpPr>
            <p:cNvPr id="11" name="Straight Connector 10"/>
            <p:cNvCxnSpPr/>
            <p:nvPr/>
          </p:nvCxnSpPr>
          <p:spPr>
            <a:xfrm flipV="1">
              <a:off x="49598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8353795" y="3800059"/>
            <a:ext cx="3605349" cy="574766"/>
          </a:xfrm>
          <a:prstGeom prst="rect">
            <a:avLst/>
          </a:prstGeom>
          <a:solidFill>
            <a:schemeClr val="accent5">
              <a:lumMod val="20000"/>
              <a:lumOff val="80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rgbClr val="0000CC"/>
                </a:solidFill>
              </a:rPr>
              <a:t>1</a:t>
            </a:r>
            <a:r>
              <a:rPr lang="en-CA" sz="3200" b="1" baseline="30000" dirty="0" smtClean="0">
                <a:solidFill>
                  <a:srgbClr val="0000CC"/>
                </a:solidFill>
              </a:rPr>
              <a:t>st</a:t>
            </a:r>
            <a:r>
              <a:rPr lang="en-CA" sz="3200" b="1" dirty="0" smtClean="0">
                <a:solidFill>
                  <a:srgbClr val="0000CC"/>
                </a:solidFill>
              </a:rPr>
              <a:t> Shabbat U/B</a:t>
            </a:r>
            <a:endParaRPr lang="en-CA" sz="3200" b="1" dirty="0">
              <a:solidFill>
                <a:srgbClr val="0000CC"/>
              </a:solidFill>
            </a:endParaRPr>
          </a:p>
        </p:txBody>
      </p:sp>
      <p:sp>
        <p:nvSpPr>
          <p:cNvPr id="16" name="Rectangle 15"/>
          <p:cNvSpPr/>
          <p:nvPr/>
        </p:nvSpPr>
        <p:spPr>
          <a:xfrm>
            <a:off x="8205063" y="3800060"/>
            <a:ext cx="130626" cy="574766"/>
          </a:xfrm>
          <a:prstGeom prst="rect">
            <a:avLst/>
          </a:prstGeom>
          <a:solidFill>
            <a:schemeClr val="tx1">
              <a:lumMod val="75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7842541" y="3018088"/>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sp>
        <p:nvSpPr>
          <p:cNvPr id="20" name="Right Bracket 19"/>
          <p:cNvSpPr/>
          <p:nvPr/>
        </p:nvSpPr>
        <p:spPr>
          <a:xfrm rot="16200000">
            <a:off x="1916283" y="2107936"/>
            <a:ext cx="444136" cy="2940109"/>
          </a:xfrm>
          <a:prstGeom prst="rightBracket">
            <a:avLst>
              <a:gd name="adj" fmla="val 155040"/>
            </a:avLst>
          </a:prstGeom>
          <a:solidFill>
            <a:srgbClr val="CC99FF"/>
          </a:solidFill>
          <a:ln>
            <a:solidFill>
              <a:srgbClr val="9933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1" name="Rectangle 20"/>
          <p:cNvSpPr/>
          <p:nvPr/>
        </p:nvSpPr>
        <p:spPr>
          <a:xfrm>
            <a:off x="618664" y="3393796"/>
            <a:ext cx="3082478" cy="38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CC"/>
                  </a:solidFill>
                </a:ln>
              </a:rPr>
              <a:t>9 hours from Dawn</a:t>
            </a:r>
            <a:endParaRPr lang="en-CA" sz="2000" b="1" dirty="0">
              <a:ln>
                <a:solidFill>
                  <a:srgbClr val="0000CC"/>
                </a:solidFill>
              </a:ln>
            </a:endParaRPr>
          </a:p>
        </p:txBody>
      </p:sp>
      <p:sp>
        <p:nvSpPr>
          <p:cNvPr id="22" name="Rectangle 21"/>
          <p:cNvSpPr/>
          <p:nvPr/>
        </p:nvSpPr>
        <p:spPr>
          <a:xfrm rot="5400000">
            <a:off x="4030091" y="3956608"/>
            <a:ext cx="816742" cy="257288"/>
          </a:xfrm>
          <a:prstGeom prst="rect">
            <a:avLst/>
          </a:prstGeom>
          <a:noFill/>
          <a:ln w="76200">
            <a:solidFill>
              <a:srgbClr val="00FF99"/>
            </a:solidFill>
          </a:ln>
          <a:effectLst>
            <a:glow rad="76200">
              <a:srgbClr val="CC99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6" name="Straight Arrow Connector 25"/>
          <p:cNvCxnSpPr/>
          <p:nvPr/>
        </p:nvCxnSpPr>
        <p:spPr>
          <a:xfrm flipH="1" flipV="1">
            <a:off x="4564050" y="4203195"/>
            <a:ext cx="1088543" cy="723401"/>
          </a:xfrm>
          <a:prstGeom prst="straightConnector1">
            <a:avLst/>
          </a:prstGeom>
          <a:ln w="76200">
            <a:solidFill>
              <a:srgbClr val="9933FF"/>
            </a:solidFill>
            <a:headEnd type="none" w="med" len="med"/>
            <a:tailEnd type="arrow" w="med" len="med"/>
          </a:ln>
          <a:effectLst>
            <a:glow rad="127000">
              <a:srgbClr val="FFCC66"/>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9" name="Rounded Rectangular Callout 28"/>
          <p:cNvSpPr/>
          <p:nvPr/>
        </p:nvSpPr>
        <p:spPr>
          <a:xfrm>
            <a:off x="9325693" y="2897881"/>
            <a:ext cx="2163529" cy="612648"/>
          </a:xfrm>
          <a:prstGeom prst="wedgeRoundRectCallout">
            <a:avLst>
              <a:gd name="adj1" fmla="val -180059"/>
              <a:gd name="adj2" fmla="val 113223"/>
              <a:gd name="adj3" fmla="val 16667"/>
            </a:avLst>
          </a:prstGeom>
          <a:solidFill>
            <a:schemeClr val="tx1">
              <a:lumMod val="75000"/>
            </a:schemeClr>
          </a:solidFill>
          <a:ln w="1905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dirty="0" smtClean="0">
                <a:ln>
                  <a:solidFill>
                    <a:srgbClr val="0000CC"/>
                  </a:solidFill>
                </a:ln>
                <a:solidFill>
                  <a:srgbClr val="CC99FF"/>
                </a:solidFill>
                <a:effectLst>
                  <a:glow rad="127000">
                    <a:srgbClr val="FFFF00"/>
                  </a:glow>
                </a:effectLst>
              </a:rPr>
              <a:t>Torah!</a:t>
            </a:r>
            <a:endParaRPr lang="en-CA" sz="4800" dirty="0">
              <a:ln>
                <a:solidFill>
                  <a:srgbClr val="0000CC"/>
                </a:solidFill>
              </a:ln>
              <a:solidFill>
                <a:srgbClr val="CC99FF"/>
              </a:solidFill>
              <a:effectLst>
                <a:glow rad="127000">
                  <a:srgbClr val="FFFF00"/>
                </a:glow>
              </a:effectLst>
            </a:endParaRPr>
          </a:p>
        </p:txBody>
      </p:sp>
      <p:pic>
        <p:nvPicPr>
          <p:cNvPr id="30" name="Picture 2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66254" y="4493624"/>
            <a:ext cx="2796688" cy="2262776"/>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a:off x="3910149" y="635726"/>
            <a:ext cx="17417" cy="2793274"/>
          </a:xfrm>
          <a:prstGeom prst="line">
            <a:avLst/>
          </a:prstGeom>
          <a:ln w="76200">
            <a:solidFill>
              <a:srgbClr val="00FF99"/>
            </a:solidFill>
          </a:ln>
          <a:effectLst>
            <a:glow rad="76200">
              <a:srgbClr val="CC99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9" idx="0"/>
          </p:cNvCxnSpPr>
          <p:nvPr/>
        </p:nvCxnSpPr>
        <p:spPr>
          <a:xfrm>
            <a:off x="3947344" y="3429000"/>
            <a:ext cx="499193" cy="377589"/>
          </a:xfrm>
          <a:prstGeom prst="straightConnector1">
            <a:avLst/>
          </a:prstGeom>
          <a:ln w="76200">
            <a:solidFill>
              <a:srgbClr val="00FF99"/>
            </a:solidFill>
            <a:headEnd type="diamond" w="med" len="med"/>
            <a:tailEnd type="triangle" w="med" len="med"/>
          </a:ln>
          <a:effectLst>
            <a:glow rad="76200">
              <a:srgbClr val="CC99FF"/>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8150627" y="3366431"/>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651308" y="3393800"/>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7" name="Rounded Rectangular Callout 26"/>
          <p:cNvSpPr/>
          <p:nvPr/>
        </p:nvSpPr>
        <p:spPr>
          <a:xfrm>
            <a:off x="1226599" y="2845071"/>
            <a:ext cx="2118148" cy="434443"/>
          </a:xfrm>
          <a:prstGeom prst="wedgeRoundRectCallout">
            <a:avLst>
              <a:gd name="adj1" fmla="val 59285"/>
              <a:gd name="adj2" fmla="val 78553"/>
              <a:gd name="adj3" fmla="val 16667"/>
            </a:avLst>
          </a:prstGeom>
          <a:solidFill>
            <a:schemeClr val="accent1">
              <a:lumMod val="50000"/>
              <a:alpha val="84000"/>
            </a:schemeClr>
          </a:solidFill>
          <a:ln w="38100">
            <a:solidFill>
              <a:schemeClr val="accent2">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FFFF"/>
                </a:solidFill>
              </a:rPr>
              <a:t>Yahusha expired</a:t>
            </a:r>
            <a:endParaRPr lang="en-CA" b="1" dirty="0">
              <a:solidFill>
                <a:srgbClr val="00FFFF"/>
              </a:solidFill>
            </a:endParaRPr>
          </a:p>
        </p:txBody>
      </p:sp>
    </p:spTree>
    <p:extLst>
      <p:ext uri="{BB962C8B-B14F-4D97-AF65-F5344CB8AC3E}">
        <p14:creationId xmlns:p14="http://schemas.microsoft.com/office/powerpoint/2010/main" val="188766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anim calcmode="lin" valueType="num">
                                      <p:cBhvr>
                                        <p:cTn id="28" dur="1000" fill="hold"/>
                                        <p:tgtEl>
                                          <p:spTgt spid="18"/>
                                        </p:tgtEl>
                                        <p:attrNameLst>
                                          <p:attrName>ppt_x</p:attrName>
                                        </p:attrNameLst>
                                      </p:cBhvr>
                                      <p:tavLst>
                                        <p:tav tm="0">
                                          <p:val>
                                            <p:strVal val="#ppt_x"/>
                                          </p:val>
                                        </p:tav>
                                        <p:tav tm="100000">
                                          <p:val>
                                            <p:strVal val="#ppt_x"/>
                                          </p:val>
                                        </p:tav>
                                      </p:tavLst>
                                    </p:anim>
                                    <p:anim calcmode="lin" valueType="num">
                                      <p:cBhvr>
                                        <p:cTn id="29" dur="1000" fill="hold"/>
                                        <p:tgtEl>
                                          <p:spTgt spid="1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15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18" presetClass="entr" presetSubtype="12"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strips(downLeft)">
                                      <p:cBhvr>
                                        <p:cTn id="43" dur="1250"/>
                                        <p:tgtEl>
                                          <p:spTgt spid="27"/>
                                        </p:tgtEl>
                                      </p:cBhvr>
                                    </p:animEffect>
                                  </p:childTnLst>
                                </p:cTn>
                              </p:par>
                              <p:par>
                                <p:cTn id="44" presetID="47" presetClass="entr" presetSubtype="0" fill="hold" grpId="0" nodeType="withEffect">
                                  <p:stCondLst>
                                    <p:cond delay="15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fade">
                                      <p:cBhvr>
                                        <p:cTn id="53" dur="1000"/>
                                        <p:tgtEl>
                                          <p:spTgt spid="3">
                                            <p:txEl>
                                              <p:pRg st="0" end="0"/>
                                            </p:txEl>
                                          </p:spTgt>
                                        </p:tgtEl>
                                      </p:cBhvr>
                                    </p:animEffect>
                                    <p:anim calcmode="lin" valueType="num">
                                      <p:cBhvr>
                                        <p:cTn id="5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1500"/>
                                  </p:stCondLst>
                                  <p:childTnLst>
                                    <p:set>
                                      <p:cBhvr>
                                        <p:cTn id="57" dur="1" fill="hold">
                                          <p:stCondLst>
                                            <p:cond delay="0"/>
                                          </p:stCondLst>
                                        </p:cTn>
                                        <p:tgtEl>
                                          <p:spTgt spid="32"/>
                                        </p:tgtEl>
                                        <p:attrNameLst>
                                          <p:attrName>style.visibility</p:attrName>
                                        </p:attrNameLst>
                                      </p:cBhvr>
                                      <p:to>
                                        <p:strVal val="visible"/>
                                      </p:to>
                                    </p:set>
                                    <p:animEffect transition="in" filter="wipe(up)">
                                      <p:cBhvr>
                                        <p:cTn id="58" dur="500"/>
                                        <p:tgtEl>
                                          <p:spTgt spid="32"/>
                                        </p:tgtEl>
                                      </p:cBhvr>
                                    </p:animEffect>
                                  </p:childTnLst>
                                </p:cTn>
                              </p:par>
                              <p:par>
                                <p:cTn id="59" presetID="22" presetClass="entr" presetSubtype="1" fill="hold" nodeType="withEffect">
                                  <p:stCondLst>
                                    <p:cond delay="1750"/>
                                  </p:stCondLst>
                                  <p:childTnLst>
                                    <p:set>
                                      <p:cBhvr>
                                        <p:cTn id="60" dur="1" fill="hold">
                                          <p:stCondLst>
                                            <p:cond delay="0"/>
                                          </p:stCondLst>
                                        </p:cTn>
                                        <p:tgtEl>
                                          <p:spTgt spid="34"/>
                                        </p:tgtEl>
                                        <p:attrNameLst>
                                          <p:attrName>style.visibility</p:attrName>
                                        </p:attrNameLst>
                                      </p:cBhvr>
                                      <p:to>
                                        <p:strVal val="visible"/>
                                      </p:to>
                                    </p:set>
                                    <p:animEffect transition="in" filter="wipe(up)">
                                      <p:cBhvr>
                                        <p:cTn id="61" dur="500"/>
                                        <p:tgtEl>
                                          <p:spTgt spid="34"/>
                                        </p:tgtEl>
                                      </p:cBhvr>
                                    </p:animEffect>
                                  </p:childTnLst>
                                </p:cTn>
                              </p:par>
                              <p:par>
                                <p:cTn id="62" presetID="2" presetClass="entr" presetSubtype="3" fill="hold" grpId="0" nodeType="withEffect">
                                  <p:stCondLst>
                                    <p:cond delay="250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1250" fill="hold"/>
                                        <p:tgtEl>
                                          <p:spTgt spid="22"/>
                                        </p:tgtEl>
                                        <p:attrNameLst>
                                          <p:attrName>ppt_x</p:attrName>
                                        </p:attrNameLst>
                                      </p:cBhvr>
                                      <p:tavLst>
                                        <p:tav tm="0">
                                          <p:val>
                                            <p:strVal val="1+#ppt_w/2"/>
                                          </p:val>
                                        </p:tav>
                                        <p:tav tm="100000">
                                          <p:val>
                                            <p:strVal val="#ppt_x"/>
                                          </p:val>
                                        </p:tav>
                                      </p:tavLst>
                                    </p:anim>
                                    <p:anim calcmode="lin" valueType="num">
                                      <p:cBhvr additive="base">
                                        <p:cTn id="65" dur="1250" fill="hold"/>
                                        <p:tgtEl>
                                          <p:spTgt spid="22"/>
                                        </p:tgtEl>
                                        <p:attrNameLst>
                                          <p:attrName>ppt_y</p:attrName>
                                        </p:attrNameLst>
                                      </p:cBhvr>
                                      <p:tavLst>
                                        <p:tav tm="0">
                                          <p:val>
                                            <p:strVal val="0-#ppt_h/2"/>
                                          </p:val>
                                        </p:tav>
                                        <p:tav tm="100000">
                                          <p:val>
                                            <p:strVal val="#ppt_y"/>
                                          </p:val>
                                        </p:tav>
                                      </p:tavLst>
                                    </p:anim>
                                  </p:childTnLst>
                                </p:cTn>
                              </p:par>
                              <p:par>
                                <p:cTn id="66" presetID="21" presetClass="entr" presetSubtype="8" repeatCount="5000" fill="hold" grpId="1" nodeType="withEffect">
                                  <p:stCondLst>
                                    <p:cond delay="3500"/>
                                  </p:stCondLst>
                                  <p:childTnLst>
                                    <p:set>
                                      <p:cBhvr>
                                        <p:cTn id="67" dur="1" fill="hold">
                                          <p:stCondLst>
                                            <p:cond delay="0"/>
                                          </p:stCondLst>
                                        </p:cTn>
                                        <p:tgtEl>
                                          <p:spTgt spid="22"/>
                                        </p:tgtEl>
                                        <p:attrNameLst>
                                          <p:attrName>style.visibility</p:attrName>
                                        </p:attrNameLst>
                                      </p:cBhvr>
                                      <p:to>
                                        <p:strVal val="visible"/>
                                      </p:to>
                                    </p:set>
                                    <p:animEffect transition="in" filter="wheel(8)">
                                      <p:cBhvr>
                                        <p:cTn id="68" dur="1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Effect transition="in" filter="fade">
                                      <p:cBhvr>
                                        <p:cTn id="73" dur="1000"/>
                                        <p:tgtEl>
                                          <p:spTgt spid="3">
                                            <p:txEl>
                                              <p:pRg st="1" end="1"/>
                                            </p:txEl>
                                          </p:spTgt>
                                        </p:tgtEl>
                                      </p:cBhvr>
                                    </p:animEffect>
                                    <p:anim calcmode="lin" valueType="num">
                                      <p:cBhvr>
                                        <p:cTn id="7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nodeType="clickEffect">
                                  <p:stCondLst>
                                    <p:cond delay="0"/>
                                  </p:stCondLst>
                                  <p:childTnLst>
                                    <p:set>
                                      <p:cBhvr>
                                        <p:cTn id="79" dur="1" fill="hold">
                                          <p:stCondLst>
                                            <p:cond delay="0"/>
                                          </p:stCondLst>
                                        </p:cTn>
                                        <p:tgtEl>
                                          <p:spTgt spid="3">
                                            <p:txEl>
                                              <p:pRg st="6" end="6"/>
                                            </p:txEl>
                                          </p:spTgt>
                                        </p:tgtEl>
                                        <p:attrNameLst>
                                          <p:attrName>style.visibility</p:attrName>
                                        </p:attrNameLst>
                                      </p:cBhvr>
                                      <p:to>
                                        <p:strVal val="visible"/>
                                      </p:to>
                                    </p:set>
                                    <p:animEffect transition="in" filter="wipe(up)">
                                      <p:cBhvr>
                                        <p:cTn id="80" dur="1000"/>
                                        <p:tgtEl>
                                          <p:spTgt spid="3">
                                            <p:txEl>
                                              <p:pRg st="6" end="6"/>
                                            </p:txEl>
                                          </p:spTgt>
                                        </p:tgtEl>
                                      </p:cBhvr>
                                    </p:animEffect>
                                  </p:childTnLst>
                                </p:cTn>
                              </p:par>
                              <p:par>
                                <p:cTn id="81" presetID="22" presetClass="entr" presetSubtype="4" repeatCount="3000" fill="hold" nodeType="withEffect">
                                  <p:stCondLst>
                                    <p:cond delay="125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10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randombar(horizontal)">
                                      <p:cBhvr>
                                        <p:cTn id="88" dur="750"/>
                                        <p:tgtEl>
                                          <p:spTgt spid="29"/>
                                        </p:tgtEl>
                                      </p:cBhvr>
                                    </p:animEffect>
                                  </p:childTnLst>
                                </p:cTn>
                              </p:par>
                              <p:par>
                                <p:cTn id="89" presetID="21" presetClass="entr" presetSubtype="2" fill="hold" nodeType="withEffect">
                                  <p:stCondLst>
                                    <p:cond delay="1000"/>
                                  </p:stCondLst>
                                  <p:childTnLst>
                                    <p:set>
                                      <p:cBhvr>
                                        <p:cTn id="90" dur="1" fill="hold">
                                          <p:stCondLst>
                                            <p:cond delay="0"/>
                                          </p:stCondLst>
                                        </p:cTn>
                                        <p:tgtEl>
                                          <p:spTgt spid="30"/>
                                        </p:tgtEl>
                                        <p:attrNameLst>
                                          <p:attrName>style.visibility</p:attrName>
                                        </p:attrNameLst>
                                      </p:cBhvr>
                                      <p:to>
                                        <p:strVal val="visible"/>
                                      </p:to>
                                    </p:set>
                                    <p:animEffect transition="in" filter="wheel(2)">
                                      <p:cBhvr>
                                        <p:cTn id="91"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0" grpId="0" animBg="1"/>
      <p:bldP spid="21" grpId="0"/>
      <p:bldP spid="22" grpId="0" animBg="1"/>
      <p:bldP spid="22" grpId="1" animBg="1"/>
      <p:bldP spid="29" grpId="0" animBg="1"/>
      <p:bldP spid="2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2060"/>
            </a:gs>
            <a:gs pos="32000">
              <a:srgbClr val="CCECFF"/>
            </a:gs>
            <a:gs pos="62000">
              <a:schemeClr val="bg2">
                <a:lumMod val="40000"/>
                <a:lumOff val="60000"/>
              </a:schemeClr>
            </a:gs>
            <a:gs pos="94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41668" y="896983"/>
            <a:ext cx="11912957" cy="5808617"/>
          </a:xfrm>
          <a:solidFill>
            <a:srgbClr val="F0E1FF"/>
          </a:solidFill>
          <a:scene3d>
            <a:camera prst="orthographicFront"/>
            <a:lightRig rig="threePt" dir="t"/>
          </a:scene3d>
          <a:sp3d>
            <a:bevelT w="152400" h="50800" prst="softRound"/>
          </a:sp3d>
        </p:spPr>
        <p:txBody>
          <a:bodyPr>
            <a:normAutofit/>
          </a:bodyPr>
          <a:lstStyle/>
          <a:p>
            <a:pPr lvl="0">
              <a:lnSpc>
                <a:spcPct val="150000"/>
              </a:lnSpc>
            </a:pPr>
            <a:r>
              <a:rPr lang="en-US" sz="2400" dirty="0" smtClean="0">
                <a:solidFill>
                  <a:srgbClr val="008080"/>
                </a:solidFill>
                <a:latin typeface="Georgia" panose="02040502050405020303" pitchFamily="18" charset="0"/>
              </a:rPr>
              <a:t>Mark </a:t>
            </a:r>
            <a:r>
              <a:rPr lang="en-US" sz="2400" dirty="0">
                <a:solidFill>
                  <a:srgbClr val="008080"/>
                </a:solidFill>
                <a:latin typeface="Georgia" panose="02040502050405020303" pitchFamily="18" charset="0"/>
              </a:rPr>
              <a:t>15:</a:t>
            </a:r>
            <a:r>
              <a:rPr lang="en-US" sz="2400" dirty="0">
                <a:solidFill>
                  <a:srgbClr val="CC0099"/>
                </a:solidFill>
                <a:latin typeface="Georgia" panose="02040502050405020303" pitchFamily="18" charset="0"/>
              </a:rPr>
              <a:t>42 	</a:t>
            </a:r>
            <a:r>
              <a:rPr lang="en-US" sz="2400" dirty="0" smtClean="0">
                <a:solidFill>
                  <a:srgbClr val="CC0099"/>
                </a:solidFill>
                <a:latin typeface="Georgia" panose="02040502050405020303" pitchFamily="18" charset="0"/>
              </a:rPr>
              <a:t>							</a:t>
            </a:r>
          </a:p>
          <a:p>
            <a:pPr lvl="0">
              <a:lnSpc>
                <a:spcPct val="150000"/>
              </a:lnSpc>
            </a:pPr>
            <a:endParaRPr lang="en-US" sz="2400" dirty="0">
              <a:solidFill>
                <a:srgbClr val="CC0099"/>
              </a:solidFill>
              <a:latin typeface="Georgia" panose="02040502050405020303" pitchFamily="18" charset="0"/>
            </a:endParaRPr>
          </a:p>
          <a:p>
            <a:pPr lvl="0"/>
            <a:endParaRPr lang="en-US" sz="2400" dirty="0" smtClean="0">
              <a:solidFill>
                <a:srgbClr val="008080"/>
              </a:solidFill>
              <a:latin typeface="Georgia" panose="02040502050405020303" pitchFamily="18" charset="0"/>
            </a:endParaRPr>
          </a:p>
          <a:p>
            <a:pPr lvl="0"/>
            <a:endParaRPr lang="en-US" sz="2400" dirty="0" smtClean="0">
              <a:solidFill>
                <a:srgbClr val="008080"/>
              </a:solidFill>
              <a:latin typeface="Georgia" panose="02040502050405020303" pitchFamily="18" charset="0"/>
            </a:endParaRPr>
          </a:p>
          <a:p>
            <a:pPr lvl="0"/>
            <a:r>
              <a:rPr lang="en-US" sz="2400" dirty="0" smtClean="0">
                <a:solidFill>
                  <a:srgbClr val="008080"/>
                </a:solidFill>
                <a:latin typeface="Georgia" panose="02040502050405020303" pitchFamily="18" charset="0"/>
              </a:rPr>
              <a:t>Mark </a:t>
            </a:r>
            <a:r>
              <a:rPr lang="en-US" sz="2400" dirty="0">
                <a:solidFill>
                  <a:srgbClr val="008080"/>
                </a:solidFill>
                <a:latin typeface="Georgia" panose="02040502050405020303" pitchFamily="18" charset="0"/>
              </a:rPr>
              <a:t>15:</a:t>
            </a:r>
            <a:r>
              <a:rPr lang="en-US" sz="2400" dirty="0">
                <a:solidFill>
                  <a:srgbClr val="CC0099"/>
                </a:solidFill>
                <a:latin typeface="Georgia" panose="02040502050405020303" pitchFamily="18" charset="0"/>
              </a:rPr>
              <a:t>43  	</a:t>
            </a:r>
            <a:r>
              <a:rPr lang="en-US" sz="2400" dirty="0">
                <a:solidFill>
                  <a:prstClr val="black"/>
                </a:solidFill>
                <a:latin typeface="Georgia" panose="02040502050405020303" pitchFamily="18" charset="0"/>
              </a:rPr>
              <a:t>Joseph of </a:t>
            </a:r>
            <a:r>
              <a:rPr lang="en-US" sz="2400" dirty="0" err="1">
                <a:solidFill>
                  <a:prstClr val="black"/>
                </a:solidFill>
                <a:latin typeface="Georgia" panose="02040502050405020303" pitchFamily="18" charset="0"/>
              </a:rPr>
              <a:t>Arimathaea</a:t>
            </a:r>
            <a:r>
              <a:rPr lang="en-US" sz="2400" dirty="0">
                <a:solidFill>
                  <a:prstClr val="black"/>
                </a:solidFill>
                <a:latin typeface="Georgia" panose="02040502050405020303" pitchFamily="18" charset="0"/>
              </a:rPr>
              <a:t>, an </a:t>
            </a:r>
            <a:r>
              <a:rPr lang="en-US" sz="2400" dirty="0" err="1">
                <a:solidFill>
                  <a:prstClr val="black"/>
                </a:solidFill>
                <a:latin typeface="Georgia" panose="02040502050405020303" pitchFamily="18" charset="0"/>
              </a:rPr>
              <a:t>honourable</a:t>
            </a:r>
            <a:r>
              <a:rPr lang="en-US" sz="2400" dirty="0">
                <a:solidFill>
                  <a:prstClr val="black"/>
                </a:solidFill>
                <a:latin typeface="Georgia" panose="02040502050405020303" pitchFamily="18" charset="0"/>
              </a:rPr>
              <a:t> counsellor, which also waited for</a:t>
            </a:r>
            <a:br>
              <a:rPr lang="en-US" sz="2400" dirty="0">
                <a:solidFill>
                  <a:prstClr val="black"/>
                </a:solidFill>
                <a:latin typeface="Georgia" panose="02040502050405020303" pitchFamily="18" charset="0"/>
              </a:rPr>
            </a:br>
            <a:r>
              <a:rPr lang="en-US" sz="2400" dirty="0">
                <a:solidFill>
                  <a:prstClr val="black"/>
                </a:solidFill>
                <a:latin typeface="Georgia" panose="02040502050405020303" pitchFamily="18" charset="0"/>
              </a:rPr>
              <a:t>		the kingdom of </a:t>
            </a:r>
            <a:r>
              <a:rPr lang="en-US" sz="2400" b="1" dirty="0" smtClean="0">
                <a:solidFill>
                  <a:srgbClr val="0000CC"/>
                </a:solidFill>
                <a:latin typeface="Georgia" panose="02040502050405020303" pitchFamily="18" charset="0"/>
              </a:rPr>
              <a:t>[Yahuah], </a:t>
            </a:r>
            <a:r>
              <a:rPr lang="en-US" sz="2400" dirty="0">
                <a:solidFill>
                  <a:prstClr val="black"/>
                </a:solidFill>
                <a:latin typeface="Georgia" panose="02040502050405020303" pitchFamily="18" charset="0"/>
              </a:rPr>
              <a:t>came, </a:t>
            </a:r>
            <a:r>
              <a:rPr lang="en-US" sz="2400" b="1" dirty="0">
                <a:solidFill>
                  <a:srgbClr val="FF0066"/>
                </a:solidFill>
                <a:latin typeface="Georgia" panose="02040502050405020303" pitchFamily="18" charset="0"/>
              </a:rPr>
              <a:t>and went in boldly unto Pilate, </a:t>
            </a:r>
            <a:r>
              <a:rPr lang="en-US" sz="2400" b="1" dirty="0" smtClean="0">
                <a:solidFill>
                  <a:srgbClr val="FF0066"/>
                </a:solidFill>
                <a:latin typeface="Georgia" panose="02040502050405020303" pitchFamily="18" charset="0"/>
              </a:rPr>
              <a:t>		and craved </a:t>
            </a:r>
            <a:r>
              <a:rPr lang="en-US" sz="2400" b="1" dirty="0">
                <a:solidFill>
                  <a:srgbClr val="FF0066"/>
                </a:solidFill>
                <a:latin typeface="Georgia" panose="02040502050405020303" pitchFamily="18" charset="0"/>
              </a:rPr>
              <a:t>the b</a:t>
            </a:r>
            <a:r>
              <a:rPr lang="en-US" sz="2400" b="1" dirty="0" smtClean="0">
                <a:solidFill>
                  <a:srgbClr val="FF0066"/>
                </a:solidFill>
                <a:latin typeface="Georgia" panose="02040502050405020303" pitchFamily="18" charset="0"/>
              </a:rPr>
              <a:t>ody </a:t>
            </a:r>
            <a:r>
              <a:rPr lang="en-US" sz="2400" b="1" dirty="0">
                <a:solidFill>
                  <a:srgbClr val="FF0066"/>
                </a:solidFill>
                <a:latin typeface="Georgia" panose="02040502050405020303" pitchFamily="18" charset="0"/>
              </a:rPr>
              <a:t>of </a:t>
            </a:r>
            <a:r>
              <a:rPr lang="en-US" sz="2400" b="1" dirty="0" smtClean="0">
                <a:solidFill>
                  <a:srgbClr val="0000CC"/>
                </a:solidFill>
                <a:latin typeface="Georgia" panose="02040502050405020303" pitchFamily="18" charset="0"/>
              </a:rPr>
              <a:t>[Yahusha]. </a:t>
            </a:r>
            <a:endParaRPr lang="en-US" sz="2400" b="1" dirty="0">
              <a:solidFill>
                <a:srgbClr val="0000CC"/>
              </a:solidFill>
              <a:latin typeface="Georgia" panose="02040502050405020303" pitchFamily="18" charset="0"/>
            </a:endParaRPr>
          </a:p>
          <a:p>
            <a:pPr lvl="0"/>
            <a:r>
              <a:rPr lang="en-US" sz="2400" dirty="0" smtClean="0">
                <a:solidFill>
                  <a:srgbClr val="008080"/>
                </a:solidFill>
                <a:latin typeface="Georgia" panose="02040502050405020303" pitchFamily="18" charset="0"/>
              </a:rPr>
              <a:t>Mark </a:t>
            </a:r>
            <a:r>
              <a:rPr lang="en-US" sz="2400" dirty="0">
                <a:solidFill>
                  <a:srgbClr val="008080"/>
                </a:solidFill>
                <a:latin typeface="Georgia" panose="02040502050405020303" pitchFamily="18" charset="0"/>
              </a:rPr>
              <a:t>15:</a:t>
            </a:r>
            <a:r>
              <a:rPr lang="en-US" sz="2400" dirty="0">
                <a:solidFill>
                  <a:srgbClr val="CC0099"/>
                </a:solidFill>
                <a:latin typeface="Georgia" panose="02040502050405020303" pitchFamily="18" charset="0"/>
              </a:rPr>
              <a:t>44  	</a:t>
            </a:r>
            <a:r>
              <a:rPr lang="en-US" sz="2400" b="1" i="1" dirty="0">
                <a:solidFill>
                  <a:srgbClr val="FF0066"/>
                </a:solidFill>
                <a:latin typeface="Georgia" panose="02040502050405020303" pitchFamily="18" charset="0"/>
              </a:rPr>
              <a:t>And Pilate </a:t>
            </a:r>
            <a:r>
              <a:rPr lang="en-US" sz="2400" b="1" i="1" dirty="0" err="1">
                <a:solidFill>
                  <a:srgbClr val="FF0066"/>
                </a:solidFill>
                <a:latin typeface="Georgia" panose="02040502050405020303" pitchFamily="18" charset="0"/>
              </a:rPr>
              <a:t>marvelled</a:t>
            </a:r>
            <a:r>
              <a:rPr lang="en-US" sz="2400" b="1" i="1" dirty="0">
                <a:solidFill>
                  <a:srgbClr val="FF0066"/>
                </a:solidFill>
                <a:latin typeface="Georgia" panose="02040502050405020303" pitchFamily="18" charset="0"/>
              </a:rPr>
              <a:t> if </a:t>
            </a:r>
            <a:r>
              <a:rPr lang="en-US" sz="2400" b="1" i="1" dirty="0" smtClean="0">
                <a:solidFill>
                  <a:srgbClr val="FF0066"/>
                </a:solidFill>
                <a:latin typeface="Georgia" panose="02040502050405020303" pitchFamily="18" charset="0"/>
              </a:rPr>
              <a:t>He </a:t>
            </a:r>
            <a:r>
              <a:rPr lang="en-US" sz="2400" b="1" i="1" dirty="0">
                <a:solidFill>
                  <a:srgbClr val="FF0066"/>
                </a:solidFill>
                <a:latin typeface="Georgia" panose="02040502050405020303" pitchFamily="18" charset="0"/>
              </a:rPr>
              <a:t>were already dead: </a:t>
            </a:r>
            <a:r>
              <a:rPr lang="en-US" sz="2400" dirty="0">
                <a:solidFill>
                  <a:prstClr val="black"/>
                </a:solidFill>
                <a:latin typeface="Georgia" panose="02040502050405020303" pitchFamily="18" charset="0"/>
              </a:rPr>
              <a:t>and calling </a:t>
            </a:r>
            <a:r>
              <a:rPr lang="en-US" sz="2400" i="1" dirty="0">
                <a:solidFill>
                  <a:srgbClr val="808080"/>
                </a:solidFill>
                <a:latin typeface="Georgia" panose="02040502050405020303" pitchFamily="18" charset="0"/>
              </a:rPr>
              <a:t>unto 		him</a:t>
            </a:r>
            <a:r>
              <a:rPr lang="en-US" sz="2400" dirty="0">
                <a:solidFill>
                  <a:prstClr val="black"/>
                </a:solidFill>
                <a:latin typeface="Georgia" panose="02040502050405020303" pitchFamily="18" charset="0"/>
              </a:rPr>
              <a:t> the centurion, he asked him whether he had been any while dead. </a:t>
            </a:r>
          </a:p>
          <a:p>
            <a:pPr lvl="0"/>
            <a:r>
              <a:rPr lang="en-US" sz="2400" dirty="0" smtClean="0">
                <a:solidFill>
                  <a:srgbClr val="008080"/>
                </a:solidFill>
                <a:latin typeface="Georgia" panose="02040502050405020303" pitchFamily="18" charset="0"/>
              </a:rPr>
              <a:t>Mark </a:t>
            </a:r>
            <a:r>
              <a:rPr lang="en-US" sz="2400" dirty="0">
                <a:solidFill>
                  <a:srgbClr val="008080"/>
                </a:solidFill>
                <a:latin typeface="Georgia" panose="02040502050405020303" pitchFamily="18" charset="0"/>
              </a:rPr>
              <a:t>15:</a:t>
            </a:r>
            <a:r>
              <a:rPr lang="en-US" sz="2400" dirty="0">
                <a:solidFill>
                  <a:srgbClr val="CC0099"/>
                </a:solidFill>
                <a:latin typeface="Georgia" panose="02040502050405020303" pitchFamily="18" charset="0"/>
              </a:rPr>
              <a:t>45</a:t>
            </a:r>
            <a:r>
              <a:rPr lang="en-US" sz="2400" dirty="0">
                <a:solidFill>
                  <a:prstClr val="black"/>
                </a:solidFill>
                <a:latin typeface="Georgia" panose="02040502050405020303" pitchFamily="18" charset="0"/>
              </a:rPr>
              <a:t>  	And when he knew </a:t>
            </a:r>
            <a:r>
              <a:rPr lang="en-US" sz="2400" i="1" dirty="0">
                <a:solidFill>
                  <a:srgbClr val="808080"/>
                </a:solidFill>
                <a:latin typeface="Georgia" panose="02040502050405020303" pitchFamily="18" charset="0"/>
              </a:rPr>
              <a:t>it</a:t>
            </a:r>
            <a:r>
              <a:rPr lang="en-US" sz="2400" dirty="0">
                <a:solidFill>
                  <a:prstClr val="black"/>
                </a:solidFill>
                <a:latin typeface="Georgia" panose="02040502050405020303" pitchFamily="18" charset="0"/>
              </a:rPr>
              <a:t> of the centurion, </a:t>
            </a:r>
            <a:r>
              <a:rPr lang="en-US" sz="2400" b="1" i="1" dirty="0">
                <a:solidFill>
                  <a:srgbClr val="FF0066"/>
                </a:solidFill>
                <a:latin typeface="Georgia" panose="02040502050405020303" pitchFamily="18" charset="0"/>
              </a:rPr>
              <a:t>he gave the b</a:t>
            </a:r>
            <a:r>
              <a:rPr lang="en-US" sz="2400" b="1" i="1" dirty="0" smtClean="0">
                <a:solidFill>
                  <a:srgbClr val="FF0066"/>
                </a:solidFill>
                <a:latin typeface="Georgia" panose="02040502050405020303" pitchFamily="18" charset="0"/>
              </a:rPr>
              <a:t>ody </a:t>
            </a:r>
            <a:r>
              <a:rPr lang="en-US" sz="2400" b="1" i="1" dirty="0">
                <a:solidFill>
                  <a:srgbClr val="FF0066"/>
                </a:solidFill>
                <a:latin typeface="Georgia" panose="02040502050405020303" pitchFamily="18" charset="0"/>
              </a:rPr>
              <a:t>to Joseph. </a:t>
            </a:r>
          </a:p>
          <a:p>
            <a:pPr lvl="0"/>
            <a:r>
              <a:rPr lang="en-US" sz="2400" dirty="0" smtClean="0">
                <a:solidFill>
                  <a:srgbClr val="008080"/>
                </a:solidFill>
                <a:latin typeface="Georgia" panose="02040502050405020303" pitchFamily="18" charset="0"/>
              </a:rPr>
              <a:t>Mark  15: </a:t>
            </a:r>
            <a:r>
              <a:rPr lang="en-US" sz="2400" u="sng" dirty="0" smtClean="0">
                <a:solidFill>
                  <a:srgbClr val="CC0099"/>
                </a:solidFill>
                <a:effectLst>
                  <a:glow rad="228600">
                    <a:schemeClr val="accent4">
                      <a:satMod val="175000"/>
                      <a:alpha val="40000"/>
                    </a:schemeClr>
                  </a:glow>
                </a:effectLst>
                <a:latin typeface="Georgia" panose="02040502050405020303" pitchFamily="18" charset="0"/>
              </a:rPr>
              <a:t>46</a:t>
            </a:r>
            <a:r>
              <a:rPr lang="en-US" sz="2400" dirty="0" smtClean="0">
                <a:solidFill>
                  <a:prstClr val="black"/>
                </a:solidFill>
                <a:latin typeface="Georgia" panose="02040502050405020303" pitchFamily="18" charset="0"/>
              </a:rPr>
              <a:t>  </a:t>
            </a:r>
            <a:r>
              <a:rPr lang="en-US" sz="2400" dirty="0">
                <a:solidFill>
                  <a:prstClr val="black"/>
                </a:solidFill>
                <a:latin typeface="Georgia" panose="02040502050405020303" pitchFamily="18" charset="0"/>
              </a:rPr>
              <a:t>	</a:t>
            </a:r>
            <a:r>
              <a:rPr lang="en-US" sz="2400" b="1" i="1" u="sng" dirty="0">
                <a:ln>
                  <a:solidFill>
                    <a:srgbClr val="0000CC"/>
                  </a:solidFill>
                </a:ln>
                <a:solidFill>
                  <a:srgbClr val="FF0066"/>
                </a:solidFill>
                <a:latin typeface="Georgia" panose="02040502050405020303" pitchFamily="18" charset="0"/>
              </a:rPr>
              <a:t>And he </a:t>
            </a:r>
            <a:r>
              <a:rPr lang="en-US" sz="2400" b="1" i="1" u="sng" dirty="0" smtClean="0">
                <a:ln>
                  <a:solidFill>
                    <a:srgbClr val="0000CC"/>
                  </a:solidFill>
                </a:ln>
                <a:solidFill>
                  <a:srgbClr val="FF0066"/>
                </a:solidFill>
                <a:latin typeface="Georgia" panose="02040502050405020303" pitchFamily="18" charset="0"/>
              </a:rPr>
              <a:t>BOUGHT FINE LINEN</a:t>
            </a:r>
            <a:r>
              <a:rPr lang="en-US" sz="2400" b="1" i="1" dirty="0" smtClean="0">
                <a:ln>
                  <a:solidFill>
                    <a:srgbClr val="0000CC"/>
                  </a:solidFill>
                </a:ln>
                <a:solidFill>
                  <a:srgbClr val="FF0066"/>
                </a:solidFill>
                <a:latin typeface="Georgia" panose="02040502050405020303" pitchFamily="18" charset="0"/>
              </a:rPr>
              <a:t>, </a:t>
            </a:r>
            <a:r>
              <a:rPr lang="en-US" sz="2400" b="1" i="1" dirty="0" smtClean="0">
                <a:solidFill>
                  <a:srgbClr val="FF0066"/>
                </a:solidFill>
                <a:latin typeface="Georgia" panose="02040502050405020303" pitchFamily="18" charset="0"/>
              </a:rPr>
              <a:t>and </a:t>
            </a:r>
            <a:r>
              <a:rPr lang="en-US" sz="2400" b="1" i="1" dirty="0">
                <a:solidFill>
                  <a:srgbClr val="FF0066"/>
                </a:solidFill>
                <a:latin typeface="Georgia" panose="02040502050405020303" pitchFamily="18" charset="0"/>
              </a:rPr>
              <a:t>took </a:t>
            </a:r>
            <a:r>
              <a:rPr lang="en-US" sz="2400" b="1" i="1" dirty="0" smtClean="0">
                <a:solidFill>
                  <a:srgbClr val="FF0066"/>
                </a:solidFill>
                <a:latin typeface="Georgia" panose="02040502050405020303" pitchFamily="18" charset="0"/>
              </a:rPr>
              <a:t>Him </a:t>
            </a:r>
            <a:r>
              <a:rPr lang="en-US" sz="2400" b="1" i="1" dirty="0">
                <a:solidFill>
                  <a:srgbClr val="FF0066"/>
                </a:solidFill>
                <a:latin typeface="Georgia" panose="02040502050405020303" pitchFamily="18" charset="0"/>
              </a:rPr>
              <a:t>down, and </a:t>
            </a:r>
            <a:r>
              <a:rPr lang="en-US" sz="2400" b="1" i="1" dirty="0" smtClean="0">
                <a:solidFill>
                  <a:srgbClr val="FF0066"/>
                </a:solidFill>
                <a:latin typeface="Georgia" panose="02040502050405020303" pitchFamily="18" charset="0"/>
              </a:rPr>
              <a:t>			wrapped him </a:t>
            </a:r>
            <a:r>
              <a:rPr lang="en-US" sz="2400" b="1" i="1" dirty="0">
                <a:solidFill>
                  <a:srgbClr val="FF0066"/>
                </a:solidFill>
                <a:latin typeface="Georgia" panose="02040502050405020303" pitchFamily="18" charset="0"/>
              </a:rPr>
              <a:t>in the linen, </a:t>
            </a:r>
            <a:r>
              <a:rPr lang="en-US" sz="2400" dirty="0">
                <a:solidFill>
                  <a:prstClr val="black"/>
                </a:solidFill>
                <a:latin typeface="Georgia" panose="02040502050405020303" pitchFamily="18" charset="0"/>
              </a:rPr>
              <a:t>and laid him in a </a:t>
            </a:r>
            <a:r>
              <a:rPr lang="en-US" sz="2400" dirty="0" err="1">
                <a:solidFill>
                  <a:prstClr val="black"/>
                </a:solidFill>
                <a:latin typeface="Georgia" panose="02040502050405020303" pitchFamily="18" charset="0"/>
              </a:rPr>
              <a:t>sepulchre</a:t>
            </a:r>
            <a:r>
              <a:rPr lang="en-US" sz="2400" dirty="0">
                <a:solidFill>
                  <a:prstClr val="black"/>
                </a:solidFill>
                <a:latin typeface="Georgia" panose="02040502050405020303" pitchFamily="18" charset="0"/>
              </a:rPr>
              <a:t> which was </a:t>
            </a:r>
            <a:r>
              <a:rPr lang="en-US" sz="2400" dirty="0" smtClean="0">
                <a:solidFill>
                  <a:prstClr val="black"/>
                </a:solidFill>
                <a:latin typeface="Georgia" panose="02040502050405020303" pitchFamily="18" charset="0"/>
              </a:rPr>
              <a:t>		hewn </a:t>
            </a:r>
            <a:r>
              <a:rPr lang="en-US" sz="2400" dirty="0">
                <a:solidFill>
                  <a:prstClr val="black"/>
                </a:solidFill>
                <a:latin typeface="Georgia" panose="02040502050405020303" pitchFamily="18" charset="0"/>
              </a:rPr>
              <a:t>out of </a:t>
            </a:r>
            <a:r>
              <a:rPr lang="en-US" sz="2400" dirty="0" smtClean="0">
                <a:solidFill>
                  <a:prstClr val="black"/>
                </a:solidFill>
                <a:latin typeface="Georgia" panose="02040502050405020303" pitchFamily="18" charset="0"/>
              </a:rPr>
              <a:t>a </a:t>
            </a:r>
            <a:r>
              <a:rPr lang="en-US" sz="2400" dirty="0">
                <a:solidFill>
                  <a:prstClr val="black"/>
                </a:solidFill>
                <a:latin typeface="Georgia" panose="02040502050405020303" pitchFamily="18" charset="0"/>
              </a:rPr>
              <a:t>rock, and rolled a stone unto the door of the </a:t>
            </a:r>
            <a:r>
              <a:rPr lang="en-US" sz="2400" dirty="0" err="1">
                <a:solidFill>
                  <a:prstClr val="black"/>
                </a:solidFill>
                <a:latin typeface="Georgia" panose="02040502050405020303" pitchFamily="18" charset="0"/>
              </a:rPr>
              <a:t>sepulchre</a:t>
            </a:r>
            <a:r>
              <a:rPr lang="en-US" sz="2400" dirty="0">
                <a:solidFill>
                  <a:prstClr val="black"/>
                </a:solidFill>
                <a:latin typeface="Georgia" panose="02040502050405020303" pitchFamily="18" charset="0"/>
              </a:rPr>
              <a:t>. </a:t>
            </a:r>
            <a:r>
              <a:rPr lang="en-US" sz="2400" dirty="0" smtClean="0">
                <a:solidFill>
                  <a:prstClr val="black"/>
                </a:solidFill>
                <a:latin typeface="Georgia" panose="02040502050405020303" pitchFamily="18" charset="0"/>
              </a:rPr>
              <a:t>  </a:t>
            </a:r>
            <a:r>
              <a:rPr lang="en-US" sz="1200" i="1" dirty="0" smtClean="0">
                <a:solidFill>
                  <a:prstClr val="black"/>
                </a:solidFill>
                <a:latin typeface="Georgia" panose="02040502050405020303" pitchFamily="18" charset="0"/>
              </a:rPr>
              <a:t>KJV</a:t>
            </a:r>
            <a:endParaRPr lang="en-US" sz="1200" i="1" dirty="0">
              <a:solidFill>
                <a:prstClr val="black"/>
              </a:solidFill>
              <a:latin typeface="Georgia" panose="02040502050405020303" pitchFamily="18" charset="0"/>
            </a:endParaRPr>
          </a:p>
        </p:txBody>
      </p:sp>
      <p:cxnSp>
        <p:nvCxnSpPr>
          <p:cNvPr id="5" name="Straight Connector 4"/>
          <p:cNvCxnSpPr/>
          <p:nvPr/>
        </p:nvCxnSpPr>
        <p:spPr>
          <a:xfrm flipH="1">
            <a:off x="1838021" y="3091544"/>
            <a:ext cx="25613" cy="2473234"/>
          </a:xfrm>
          <a:prstGeom prst="line">
            <a:avLst/>
          </a:prstGeom>
          <a:ln w="5715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036145" y="2407873"/>
            <a:ext cx="5822515" cy="568411"/>
          </a:xfrm>
          <a:prstGeom prst="rect">
            <a:avLst/>
          </a:prstGeom>
          <a:solidFill>
            <a:schemeClr val="tx1">
              <a:lumMod val="75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lvl="0" defTabSz="914400">
              <a:lnSpc>
                <a:spcPct val="150000"/>
              </a:lnSpc>
              <a:spcBef>
                <a:spcPts val="1000"/>
              </a:spcBef>
            </a:pPr>
            <a:r>
              <a:rPr lang="en-US" sz="2400" dirty="0">
                <a:solidFill>
                  <a:prstClr val="black"/>
                </a:solidFill>
                <a:latin typeface="Georgia" panose="02040502050405020303" pitchFamily="18" charset="0"/>
              </a:rPr>
              <a:t>that is, </a:t>
            </a:r>
            <a:r>
              <a:rPr lang="en-US" sz="2400" b="1" dirty="0">
                <a:ln w="19050">
                  <a:solidFill>
                    <a:prstClr val="black"/>
                  </a:solidFill>
                </a:ln>
                <a:solidFill>
                  <a:srgbClr val="FF0066"/>
                </a:solidFill>
                <a:latin typeface="Georgia" panose="02040502050405020303" pitchFamily="18" charset="0"/>
              </a:rPr>
              <a:t>the day </a:t>
            </a:r>
            <a:r>
              <a:rPr lang="en-US" sz="2400" b="1" u="sng" dirty="0">
                <a:solidFill>
                  <a:prstClr val="black"/>
                </a:solidFill>
                <a:effectLst>
                  <a:glow rad="127000">
                    <a:srgbClr val="00FF99"/>
                  </a:glow>
                </a:effectLst>
                <a:latin typeface="Arial Black" panose="020B0A04020102020204" pitchFamily="34" charset="0"/>
              </a:rPr>
              <a:t>BEFORE</a:t>
            </a:r>
            <a:r>
              <a:rPr lang="en-US" sz="2400" b="1" dirty="0">
                <a:solidFill>
                  <a:prstClr val="black"/>
                </a:solidFill>
                <a:effectLst>
                  <a:glow rad="127000">
                    <a:srgbClr val="00FF99"/>
                  </a:glow>
                </a:effectLst>
                <a:latin typeface="Georgia" panose="02040502050405020303" pitchFamily="18" charset="0"/>
              </a:rPr>
              <a:t> the </a:t>
            </a:r>
            <a:r>
              <a:rPr lang="en-US" sz="2400" b="1" dirty="0" err="1" smtClean="0">
                <a:solidFill>
                  <a:prstClr val="black"/>
                </a:solidFill>
                <a:effectLst>
                  <a:glow rad="127000">
                    <a:srgbClr val="00FF99"/>
                  </a:glow>
                </a:effectLst>
                <a:latin typeface="Georgia" panose="02040502050405020303" pitchFamily="18" charset="0"/>
              </a:rPr>
              <a:t>shabbat</a:t>
            </a:r>
            <a:r>
              <a:rPr lang="en-US" sz="2400" b="1" dirty="0" smtClean="0">
                <a:solidFill>
                  <a:prstClr val="black"/>
                </a:solidFill>
                <a:effectLst>
                  <a:glow rad="127000">
                    <a:srgbClr val="00FF99"/>
                  </a:glow>
                </a:effectLst>
                <a:latin typeface="Georgia" panose="02040502050405020303" pitchFamily="18" charset="0"/>
              </a:rPr>
              <a:t>, </a:t>
            </a:r>
            <a:endParaRPr lang="en-US" sz="2400" b="1" dirty="0">
              <a:solidFill>
                <a:prstClr val="black"/>
              </a:solidFill>
              <a:effectLst>
                <a:glow rad="127000">
                  <a:srgbClr val="00FF99"/>
                </a:glow>
              </a:effectLst>
              <a:latin typeface="Georgia" panose="02040502050405020303" pitchFamily="18" charset="0"/>
            </a:endParaRPr>
          </a:p>
        </p:txBody>
      </p:sp>
      <p:sp>
        <p:nvSpPr>
          <p:cNvPr id="8" name="Slide Number Placeholder 7"/>
          <p:cNvSpPr>
            <a:spLocks noGrp="1"/>
          </p:cNvSpPr>
          <p:nvPr>
            <p:ph type="sldNum" sz="quarter" idx="12"/>
          </p:nvPr>
        </p:nvSpPr>
        <p:spPr>
          <a:xfrm>
            <a:off x="11395854" y="6392408"/>
            <a:ext cx="643748" cy="365125"/>
          </a:xfrm>
        </p:spPr>
        <p:txBody>
          <a:bodyPr/>
          <a:lstStyle/>
          <a:p>
            <a:fld id="{6D22F896-40B5-4ADD-8801-0D06FADFA095}" type="slidenum">
              <a:rPr lang="en-US" sz="1200" b="1" smtClean="0">
                <a:solidFill>
                  <a:schemeClr val="bg1"/>
                </a:solidFill>
              </a:rPr>
              <a:t>43</a:t>
            </a:fld>
            <a:endParaRPr lang="en-US" sz="1200" b="1" dirty="0">
              <a:solidFill>
                <a:schemeClr val="bg1"/>
              </a:solidFill>
            </a:endParaRPr>
          </a:p>
        </p:txBody>
      </p:sp>
      <p:sp>
        <p:nvSpPr>
          <p:cNvPr id="2" name="Rectangle 1"/>
          <p:cNvSpPr/>
          <p:nvPr/>
        </p:nvSpPr>
        <p:spPr>
          <a:xfrm>
            <a:off x="2215979" y="98318"/>
            <a:ext cx="7746181" cy="592183"/>
          </a:xfrm>
          <a:prstGeom prst="rect">
            <a:avLst/>
          </a:prstGeom>
          <a:ln>
            <a:solidFill>
              <a:srgbClr val="FF00FF"/>
            </a:solidFill>
          </a:ln>
          <a:effectLst>
            <a:glow rad="228600">
              <a:schemeClr val="accent3">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w="19050">
                  <a:solidFill>
                    <a:srgbClr val="0000CC"/>
                  </a:solidFill>
                </a:ln>
                <a:solidFill>
                  <a:srgbClr val="00FF99"/>
                </a:solidFill>
                <a:effectLst>
                  <a:glow rad="228600">
                    <a:schemeClr val="accent3">
                      <a:satMod val="175000"/>
                      <a:alpha val="40000"/>
                    </a:schemeClr>
                  </a:glow>
                </a:effectLst>
              </a:rPr>
              <a:t>A </a:t>
            </a:r>
            <a:r>
              <a:rPr lang="en-CA" sz="3200" b="1" dirty="0" smtClean="0">
                <a:ln w="19050">
                  <a:solidFill>
                    <a:srgbClr val="0000CC"/>
                  </a:solidFill>
                </a:ln>
                <a:solidFill>
                  <a:srgbClr val="CC99FF"/>
                </a:solidFill>
                <a:effectLst>
                  <a:glow rad="228600">
                    <a:schemeClr val="accent3">
                      <a:satMod val="175000"/>
                      <a:alpha val="40000"/>
                    </a:schemeClr>
                  </a:glow>
                </a:effectLst>
              </a:rPr>
              <a:t>“</a:t>
            </a:r>
            <a:r>
              <a:rPr lang="en-CA" sz="3200" b="1" i="1" dirty="0" smtClean="0">
                <a:ln w="19050">
                  <a:solidFill>
                    <a:srgbClr val="0000CC"/>
                  </a:solidFill>
                </a:ln>
                <a:solidFill>
                  <a:srgbClr val="CC99FF"/>
                </a:solidFill>
                <a:effectLst>
                  <a:glow rad="228600">
                    <a:schemeClr val="accent3">
                      <a:satMod val="175000"/>
                      <a:alpha val="40000"/>
                    </a:schemeClr>
                  </a:glow>
                </a:effectLst>
                <a:latin typeface="Georgia" panose="02040502050405020303" pitchFamily="18" charset="0"/>
              </a:rPr>
              <a:t>Mark</a:t>
            </a:r>
            <a:r>
              <a:rPr lang="en-CA" sz="3200" b="1" dirty="0" smtClean="0">
                <a:ln w="19050">
                  <a:solidFill>
                    <a:srgbClr val="0000CC"/>
                  </a:solidFill>
                </a:ln>
                <a:solidFill>
                  <a:srgbClr val="00FF99"/>
                </a:solidFill>
                <a:effectLst>
                  <a:glow rad="228600">
                    <a:schemeClr val="accent3">
                      <a:satMod val="175000"/>
                      <a:alpha val="40000"/>
                    </a:schemeClr>
                  </a:glow>
                </a:effectLst>
              </a:rPr>
              <a:t>ed</a:t>
            </a:r>
            <a:r>
              <a:rPr lang="en-CA" sz="3200" b="1" dirty="0" smtClean="0">
                <a:ln w="19050">
                  <a:solidFill>
                    <a:srgbClr val="0000CC"/>
                  </a:solidFill>
                </a:ln>
                <a:solidFill>
                  <a:srgbClr val="CC99FF"/>
                </a:solidFill>
                <a:effectLst>
                  <a:glow rad="228600">
                    <a:schemeClr val="accent3">
                      <a:satMod val="175000"/>
                      <a:alpha val="40000"/>
                    </a:schemeClr>
                  </a:glow>
                </a:effectLst>
              </a:rPr>
              <a:t>” </a:t>
            </a:r>
            <a:r>
              <a:rPr lang="en-CA" sz="3200" b="1" i="1" dirty="0" smtClean="0">
                <a:ln w="19050">
                  <a:solidFill>
                    <a:srgbClr val="0000CC"/>
                  </a:solidFill>
                </a:ln>
                <a:solidFill>
                  <a:srgbClr val="00FF99"/>
                </a:solidFill>
                <a:effectLst>
                  <a:glow rad="228600">
                    <a:schemeClr val="accent3">
                      <a:satMod val="175000"/>
                      <a:alpha val="40000"/>
                    </a:schemeClr>
                  </a:glow>
                </a:effectLst>
              </a:rPr>
              <a:t>Crosscheck</a:t>
            </a:r>
            <a:r>
              <a:rPr lang="en-CA" sz="3200" b="1" dirty="0" smtClean="0">
                <a:ln w="19050">
                  <a:solidFill>
                    <a:srgbClr val="0000CC"/>
                  </a:solidFill>
                </a:ln>
                <a:solidFill>
                  <a:srgbClr val="00FF99"/>
                </a:solidFill>
                <a:effectLst>
                  <a:glow rad="228600">
                    <a:schemeClr val="accent3">
                      <a:satMod val="175000"/>
                      <a:alpha val="40000"/>
                    </a:schemeClr>
                  </a:glow>
                </a:effectLst>
              </a:rPr>
              <a:t> for you!  </a:t>
            </a:r>
            <a:r>
              <a:rPr lang="en-CA" sz="3200" b="1" dirty="0" smtClean="0">
                <a:ln>
                  <a:solidFill>
                    <a:srgbClr val="0000CC"/>
                  </a:solidFill>
                </a:ln>
                <a:solidFill>
                  <a:srgbClr val="00FF99"/>
                </a:solidFill>
                <a:effectLst>
                  <a:glow rad="228600">
                    <a:schemeClr val="accent3">
                      <a:satMod val="175000"/>
                      <a:alpha val="40000"/>
                    </a:schemeClr>
                  </a:glow>
                </a:effectLst>
                <a:sym typeface="Wingdings" panose="05000000000000000000" pitchFamily="2" charset="2"/>
              </a:rPr>
              <a:t></a:t>
            </a:r>
            <a:endParaRPr lang="en-CA" sz="3200" b="1" dirty="0">
              <a:ln>
                <a:solidFill>
                  <a:srgbClr val="0000CC"/>
                </a:solidFill>
              </a:ln>
              <a:solidFill>
                <a:srgbClr val="00FF99"/>
              </a:solidFill>
              <a:effectLst>
                <a:glow rad="228600">
                  <a:schemeClr val="accent3">
                    <a:satMod val="175000"/>
                    <a:alpha val="40000"/>
                  </a:schemeClr>
                </a:glow>
              </a:effectLst>
            </a:endParaRPr>
          </a:p>
        </p:txBody>
      </p:sp>
      <p:sp>
        <p:nvSpPr>
          <p:cNvPr id="12" name="Rectangle 11"/>
          <p:cNvSpPr/>
          <p:nvPr/>
        </p:nvSpPr>
        <p:spPr>
          <a:xfrm>
            <a:off x="2036145" y="1048333"/>
            <a:ext cx="6382926" cy="466264"/>
          </a:xfrm>
          <a:prstGeom prst="rect">
            <a:avLst/>
          </a:prstGeom>
          <a:solidFill>
            <a:srgbClr val="00FF99"/>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prstClr val="black"/>
                </a:solidFill>
                <a:latin typeface="Georgia" panose="02040502050405020303" pitchFamily="18" charset="0"/>
              </a:rPr>
              <a:t>And now </a:t>
            </a:r>
            <a:r>
              <a:rPr lang="en-US" sz="2400" b="1" u="sng" dirty="0">
                <a:ln>
                  <a:solidFill>
                    <a:srgbClr val="0000CC"/>
                  </a:solidFill>
                </a:ln>
                <a:solidFill>
                  <a:srgbClr val="FF0066"/>
                </a:solidFill>
                <a:latin typeface="Georgia" panose="02040502050405020303" pitchFamily="18" charset="0"/>
              </a:rPr>
              <a:t>WHEN THE EVEN WAS COME</a:t>
            </a:r>
            <a:r>
              <a:rPr lang="en-US" sz="2400" b="1" dirty="0">
                <a:ln>
                  <a:solidFill>
                    <a:srgbClr val="0000CC"/>
                  </a:solidFill>
                </a:ln>
                <a:solidFill>
                  <a:srgbClr val="FF0066"/>
                </a:solidFill>
                <a:latin typeface="Georgia" panose="02040502050405020303" pitchFamily="18" charset="0"/>
              </a:rPr>
              <a:t>,</a:t>
            </a:r>
            <a:endParaRPr lang="en-CA" dirty="0"/>
          </a:p>
        </p:txBody>
      </p:sp>
      <p:sp>
        <p:nvSpPr>
          <p:cNvPr id="13" name="Rectangle 12"/>
          <p:cNvSpPr/>
          <p:nvPr/>
        </p:nvSpPr>
        <p:spPr>
          <a:xfrm>
            <a:off x="2036145" y="1659543"/>
            <a:ext cx="6687725" cy="568411"/>
          </a:xfrm>
          <a:prstGeom prst="rect">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a:solidFill>
                    <a:prstClr val="black"/>
                  </a:solidFill>
                </a:ln>
                <a:solidFill>
                  <a:srgbClr val="FF0066"/>
                </a:solidFill>
                <a:effectLst>
                  <a:glow rad="127000">
                    <a:srgbClr val="FFFF00"/>
                  </a:glow>
                </a:effectLst>
                <a:latin typeface="Georgia" panose="02040502050405020303" pitchFamily="18" charset="0"/>
              </a:rPr>
              <a:t>BECAUSE IT WAS </a:t>
            </a:r>
            <a:r>
              <a:rPr lang="en-US" sz="2400" b="1" dirty="0">
                <a:ln w="19050">
                  <a:solidFill>
                    <a:prstClr val="black"/>
                  </a:solidFill>
                </a:ln>
                <a:solidFill>
                  <a:srgbClr val="FF0066"/>
                </a:solidFill>
                <a:effectLst>
                  <a:glow rad="127000">
                    <a:srgbClr val="FFFF00"/>
                  </a:glow>
                </a:effectLst>
                <a:latin typeface="Georgia" panose="02040502050405020303" pitchFamily="18" charset="0"/>
              </a:rPr>
              <a:t>THE	</a:t>
            </a:r>
            <a:r>
              <a:rPr lang="en-US" sz="2400" b="1" dirty="0" smtClean="0">
                <a:ln w="19050">
                  <a:solidFill>
                    <a:prstClr val="black"/>
                  </a:solidFill>
                </a:ln>
                <a:solidFill>
                  <a:srgbClr val="FF0066"/>
                </a:solidFill>
                <a:effectLst>
                  <a:glow rad="127000">
                    <a:srgbClr val="FFFF00"/>
                  </a:glow>
                </a:effectLst>
                <a:latin typeface="Georgia" panose="02040502050405020303" pitchFamily="18" charset="0"/>
              </a:rPr>
              <a:t> PREPARATION</a:t>
            </a:r>
            <a:r>
              <a:rPr lang="en-US" sz="2400" b="1" dirty="0">
                <a:ln w="19050">
                  <a:solidFill>
                    <a:prstClr val="black"/>
                  </a:solidFill>
                </a:ln>
                <a:solidFill>
                  <a:srgbClr val="FF0066"/>
                </a:solidFill>
                <a:effectLst>
                  <a:glow rad="127000">
                    <a:srgbClr val="FFFF00"/>
                  </a:glow>
                </a:effectLst>
                <a:latin typeface="Georgia" panose="02040502050405020303" pitchFamily="18" charset="0"/>
              </a:rPr>
              <a:t>,</a:t>
            </a:r>
            <a:endParaRPr lang="en-CA" dirty="0"/>
          </a:p>
        </p:txBody>
      </p:sp>
      <p:sp>
        <p:nvSpPr>
          <p:cNvPr id="16" name="Cloud 15"/>
          <p:cNvSpPr/>
          <p:nvPr/>
        </p:nvSpPr>
        <p:spPr>
          <a:xfrm>
            <a:off x="9128259" y="523146"/>
            <a:ext cx="3025950" cy="2627869"/>
          </a:xfrm>
          <a:prstGeom prst="cloud">
            <a:avLst/>
          </a:prstGeom>
          <a:gradFill>
            <a:gsLst>
              <a:gs pos="7000">
                <a:srgbClr val="002060"/>
              </a:gs>
              <a:gs pos="32000">
                <a:srgbClr val="CCECFF"/>
              </a:gs>
              <a:gs pos="62000">
                <a:schemeClr val="bg2">
                  <a:lumMod val="40000"/>
                  <a:lumOff val="60000"/>
                </a:schemeClr>
              </a:gs>
              <a:gs pos="94000">
                <a:srgbClr val="FFFF00"/>
              </a:gs>
            </a:gsLst>
            <a:lin ang="5400000" scaled="1"/>
          </a:gradFill>
          <a:ln w="57150">
            <a:solidFill>
              <a:srgbClr val="CC99FF"/>
            </a:solidFill>
          </a:ln>
          <a:effectLst>
            <a:outerShdw blurRad="50800" dist="38100" dir="5400000" algn="t"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i="1" dirty="0" smtClean="0">
                <a:solidFill>
                  <a:schemeClr val="bg1"/>
                </a:solidFill>
                <a:effectLst>
                  <a:glow rad="127000">
                    <a:srgbClr val="FF9999"/>
                  </a:glow>
                </a:effectLst>
              </a:rPr>
              <a:t>Sunset Theory Is Destroyed Here! </a:t>
            </a:r>
            <a:endParaRPr lang="en-CA" sz="2800" b="1" i="1" dirty="0">
              <a:solidFill>
                <a:schemeClr val="bg1"/>
              </a:solidFill>
              <a:effectLst>
                <a:glow rad="127000">
                  <a:srgbClr val="FF9999"/>
                </a:glow>
              </a:effectLst>
            </a:endParaRPr>
          </a:p>
        </p:txBody>
      </p:sp>
      <p:cxnSp>
        <p:nvCxnSpPr>
          <p:cNvPr id="18" name="Straight Connector 17"/>
          <p:cNvCxnSpPr/>
          <p:nvPr/>
        </p:nvCxnSpPr>
        <p:spPr>
          <a:xfrm flipV="1">
            <a:off x="5153025" y="2125468"/>
            <a:ext cx="3266046" cy="8132"/>
          </a:xfrm>
          <a:prstGeom prst="line">
            <a:avLst/>
          </a:prstGeom>
          <a:ln w="5715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5" name="Right Brace 14"/>
          <p:cNvSpPr/>
          <p:nvPr/>
        </p:nvSpPr>
        <p:spPr>
          <a:xfrm>
            <a:off x="8245838" y="962082"/>
            <a:ext cx="1145297" cy="2035687"/>
          </a:xfrm>
          <a:prstGeom prst="rightBrace">
            <a:avLst>
              <a:gd name="adj1" fmla="val 25121"/>
              <a:gd name="adj2" fmla="val 50000"/>
            </a:avLst>
          </a:prstGeom>
          <a:ln w="57150">
            <a:solidFill>
              <a:srgbClr val="9933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3" name="Straight Arrow Connector 32"/>
          <p:cNvCxnSpPr/>
          <p:nvPr/>
        </p:nvCxnSpPr>
        <p:spPr>
          <a:xfrm flipV="1">
            <a:off x="4093029" y="2858244"/>
            <a:ext cx="287382" cy="285895"/>
          </a:xfrm>
          <a:prstGeom prst="straightConnector1">
            <a:avLst/>
          </a:prstGeom>
          <a:ln w="76200">
            <a:solidFill>
              <a:srgbClr val="00FFFF"/>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863634" y="3124773"/>
            <a:ext cx="2258041" cy="115"/>
          </a:xfrm>
          <a:prstGeom prst="line">
            <a:avLst/>
          </a:prstGeom>
          <a:ln w="76200">
            <a:solidFill>
              <a:srgbClr val="00FF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84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par>
                                <p:cTn id="34" presetID="6" presetClass="entr" presetSubtype="16" fill="hold" grpId="0"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1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1" dur="500"/>
                                        <p:tgtEl>
                                          <p:spTgt spid="3">
                                            <p:txEl>
                                              <p:pRg st="4" end="4"/>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4" dur="500"/>
                                        <p:tgtEl>
                                          <p:spTgt spid="3">
                                            <p:txEl>
                                              <p:pRg st="5" end="5"/>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ipe(up)">
                                      <p:cBhvr>
                                        <p:cTn id="52" dur="1000"/>
                                        <p:tgtEl>
                                          <p:spTgt spid="3">
                                            <p:txEl>
                                              <p:pRg st="7" end="7"/>
                                            </p:txEl>
                                          </p:spTgt>
                                        </p:tgtEl>
                                      </p:cBhvr>
                                    </p:animEffect>
                                  </p:childTnLst>
                                </p:cTn>
                              </p:par>
                              <p:par>
                                <p:cTn id="53" presetID="22" presetClass="entr" presetSubtype="4" repeatCount="400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00"/>
                                        <p:tgtEl>
                                          <p:spTgt spid="5"/>
                                        </p:tgtEl>
                                      </p:cBhvr>
                                    </p:animEffect>
                                  </p:childTnLst>
                                </p:cTn>
                              </p:par>
                              <p:par>
                                <p:cTn id="56" presetID="22" presetClass="entr" presetSubtype="8" repeatCount="400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par>
                                <p:cTn id="59" presetID="22" presetClass="entr" presetSubtype="4" repeatCount="400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down)">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16" grpId="0" animBg="1"/>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41668" y="190500"/>
            <a:ext cx="11912957" cy="6322060"/>
          </a:xfrm>
          <a:solidFill>
            <a:schemeClr val="tx1"/>
          </a:solidFill>
          <a:scene3d>
            <a:camera prst="orthographicFront"/>
            <a:lightRig rig="threePt" dir="t"/>
          </a:scene3d>
          <a:sp3d>
            <a:bevelT w="152400" h="50800" prst="softRound"/>
          </a:sp3d>
        </p:spPr>
        <p:txBody>
          <a:bodyPr>
            <a:normAutofit/>
          </a:bodyPr>
          <a:lstStyle/>
          <a:p>
            <a:pPr lvl="0"/>
            <a:endParaRPr lang="en-US" sz="300" i="1" dirty="0" smtClean="0">
              <a:solidFill>
                <a:srgbClr val="9933FF"/>
              </a:solidFill>
              <a:latin typeface="Georgia" panose="02040502050405020303" pitchFamily="18" charset="0"/>
            </a:endParaRPr>
          </a:p>
          <a:p>
            <a:pPr lvl="0"/>
            <a:r>
              <a:rPr lang="en-US" sz="2800" dirty="0" smtClean="0">
                <a:solidFill>
                  <a:prstClr val="black">
                    <a:lumMod val="95000"/>
                    <a:lumOff val="5000"/>
                  </a:prstClr>
                </a:solidFill>
                <a:latin typeface="Calibri" panose="020F0502020204030204" pitchFamily="34" charset="0"/>
              </a:rPr>
              <a:t>The </a:t>
            </a:r>
            <a:r>
              <a:rPr lang="en-US" sz="2800" dirty="0">
                <a:solidFill>
                  <a:prstClr val="black">
                    <a:lumMod val="95000"/>
                    <a:lumOff val="5000"/>
                  </a:prstClr>
                </a:solidFill>
                <a:latin typeface="Calibri" panose="020F0502020204030204" pitchFamily="34" charset="0"/>
              </a:rPr>
              <a:t>documented </a:t>
            </a:r>
            <a:r>
              <a:rPr lang="en-US" sz="2800" u="sng" dirty="0">
                <a:solidFill>
                  <a:prstClr val="black">
                    <a:lumMod val="95000"/>
                    <a:lumOff val="5000"/>
                  </a:prstClr>
                </a:solidFill>
                <a:latin typeface="Calibri" panose="020F0502020204030204" pitchFamily="34" charset="0"/>
              </a:rPr>
              <a:t>se</a:t>
            </a:r>
            <a:r>
              <a:rPr lang="en-US" sz="2800" dirty="0">
                <a:solidFill>
                  <a:prstClr val="black">
                    <a:lumMod val="95000"/>
                    <a:lumOff val="5000"/>
                  </a:prstClr>
                </a:solidFill>
                <a:latin typeface="Calibri" panose="020F0502020204030204" pitchFamily="34" charset="0"/>
              </a:rPr>
              <a:t>q</a:t>
            </a:r>
            <a:r>
              <a:rPr lang="en-US" sz="2800" u="sng" dirty="0">
                <a:solidFill>
                  <a:prstClr val="black">
                    <a:lumMod val="95000"/>
                    <a:lumOff val="5000"/>
                  </a:prstClr>
                </a:solidFill>
                <a:latin typeface="Calibri" panose="020F0502020204030204" pitchFamily="34" charset="0"/>
              </a:rPr>
              <a:t>uence of events</a:t>
            </a:r>
            <a:r>
              <a:rPr lang="en-US" sz="2800" dirty="0">
                <a:solidFill>
                  <a:prstClr val="black">
                    <a:lumMod val="95000"/>
                    <a:lumOff val="5000"/>
                  </a:prstClr>
                </a:solidFill>
                <a:latin typeface="Calibri" panose="020F0502020204030204" pitchFamily="34" charset="0"/>
              </a:rPr>
              <a:t> all show the purchase of the linen was </a:t>
            </a:r>
            <a:r>
              <a:rPr lang="en-US" sz="2800" b="1" dirty="0">
                <a:ln w="12700">
                  <a:solidFill>
                    <a:srgbClr val="0000CC"/>
                  </a:solidFill>
                </a:ln>
                <a:solidFill>
                  <a:srgbClr val="FF00FF"/>
                </a:solidFill>
                <a:latin typeface="Calibri" panose="020F0502020204030204" pitchFamily="34" charset="0"/>
              </a:rPr>
              <a:t>after</a:t>
            </a:r>
            <a:r>
              <a:rPr lang="en-US" sz="2800" dirty="0">
                <a:solidFill>
                  <a:prstClr val="black">
                    <a:lumMod val="95000"/>
                    <a:lumOff val="5000"/>
                  </a:prstClr>
                </a:solidFill>
                <a:latin typeface="Calibri" panose="020F0502020204030204" pitchFamily="34" charset="0"/>
              </a:rPr>
              <a:t> the </a:t>
            </a:r>
            <a:r>
              <a:rPr lang="en-US" sz="2800" dirty="0" smtClean="0">
                <a:solidFill>
                  <a:prstClr val="black">
                    <a:lumMod val="95000"/>
                    <a:lumOff val="5000"/>
                  </a:prstClr>
                </a:solidFill>
                <a:latin typeface="Calibri" panose="020F0502020204030204" pitchFamily="34" charset="0"/>
              </a:rPr>
              <a:t>sunset. This purchase of linen would have </a:t>
            </a:r>
            <a:r>
              <a:rPr lang="en-US" sz="2800" u="sng" dirty="0" smtClean="0">
                <a:solidFill>
                  <a:srgbClr val="FF0000"/>
                </a:solidFill>
                <a:latin typeface="Calibri" panose="020F0502020204030204" pitchFamily="34" charset="0"/>
              </a:rPr>
              <a:t>immediatel</a:t>
            </a:r>
            <a:r>
              <a:rPr lang="en-US" sz="2800" dirty="0" smtClean="0">
                <a:solidFill>
                  <a:srgbClr val="FF0000"/>
                </a:solidFill>
                <a:latin typeface="Calibri" panose="020F0502020204030204" pitchFamily="34" charset="0"/>
              </a:rPr>
              <a:t>y </a:t>
            </a:r>
            <a:r>
              <a:rPr lang="en-US" sz="2800" u="sng" dirty="0" smtClean="0">
                <a:solidFill>
                  <a:srgbClr val="FF0000"/>
                </a:solidFill>
                <a:latin typeface="Calibri" panose="020F0502020204030204" pitchFamily="34" charset="0"/>
              </a:rPr>
              <a:t>followed</a:t>
            </a:r>
            <a:r>
              <a:rPr lang="en-US" sz="2800" dirty="0" smtClean="0">
                <a:solidFill>
                  <a:srgbClr val="FF0000"/>
                </a:solidFill>
                <a:latin typeface="Calibri" panose="020F0502020204030204" pitchFamily="34" charset="0"/>
              </a:rPr>
              <a:t> </a:t>
            </a:r>
            <a:r>
              <a:rPr lang="en-US" sz="2800" dirty="0" smtClean="0">
                <a:solidFill>
                  <a:prstClr val="black">
                    <a:lumMod val="95000"/>
                    <a:lumOff val="5000"/>
                  </a:prstClr>
                </a:solidFill>
                <a:latin typeface="Calibri" panose="020F0502020204030204" pitchFamily="34" charset="0"/>
              </a:rPr>
              <a:t>an </a:t>
            </a:r>
            <a:r>
              <a:rPr lang="en-US" sz="2800" dirty="0">
                <a:solidFill>
                  <a:prstClr val="black">
                    <a:lumMod val="95000"/>
                    <a:lumOff val="5000"/>
                  </a:prstClr>
                </a:solidFill>
                <a:latin typeface="Calibri" panose="020F0502020204030204" pitchFamily="34" charset="0"/>
              </a:rPr>
              <a:t>approval </a:t>
            </a:r>
            <a:r>
              <a:rPr lang="en-US" sz="2800" dirty="0" smtClean="0">
                <a:solidFill>
                  <a:prstClr val="black">
                    <a:lumMod val="95000"/>
                    <a:lumOff val="5000"/>
                  </a:prstClr>
                </a:solidFill>
                <a:latin typeface="Calibri" panose="020F0502020204030204" pitchFamily="34" charset="0"/>
              </a:rPr>
              <a:t>from Pilate to </a:t>
            </a:r>
            <a:r>
              <a:rPr lang="en-US" sz="2800" dirty="0" err="1" smtClean="0">
                <a:solidFill>
                  <a:prstClr val="black">
                    <a:lumMod val="95000"/>
                    <a:lumOff val="5000"/>
                  </a:prstClr>
                </a:solidFill>
                <a:latin typeface="Calibri" panose="020F0502020204030204" pitchFamily="34" charset="0"/>
              </a:rPr>
              <a:t>Yoseph</a:t>
            </a:r>
            <a:r>
              <a:rPr lang="en-US" sz="2800" dirty="0" smtClean="0">
                <a:solidFill>
                  <a:prstClr val="black">
                    <a:lumMod val="95000"/>
                    <a:lumOff val="5000"/>
                  </a:prstClr>
                </a:solidFill>
                <a:latin typeface="Calibri" panose="020F0502020204030204" pitchFamily="34" charset="0"/>
              </a:rPr>
              <a:t>. This approval to </a:t>
            </a:r>
            <a:r>
              <a:rPr lang="en-US" sz="2800" dirty="0">
                <a:solidFill>
                  <a:prstClr val="black">
                    <a:lumMod val="95000"/>
                    <a:lumOff val="5000"/>
                  </a:prstClr>
                </a:solidFill>
                <a:latin typeface="Calibri" panose="020F0502020204030204" pitchFamily="34" charset="0"/>
              </a:rPr>
              <a:t>receive the precious </a:t>
            </a:r>
            <a:r>
              <a:rPr lang="en-US" sz="2800" dirty="0" smtClean="0">
                <a:solidFill>
                  <a:prstClr val="black">
                    <a:lumMod val="95000"/>
                    <a:lumOff val="5000"/>
                  </a:prstClr>
                </a:solidFill>
                <a:latin typeface="Calibri" panose="020F0502020204030204" pitchFamily="34" charset="0"/>
              </a:rPr>
              <a:t>Body could only come after he </a:t>
            </a:r>
            <a:r>
              <a:rPr lang="en-US" sz="2800" dirty="0">
                <a:solidFill>
                  <a:prstClr val="black">
                    <a:lumMod val="95000"/>
                    <a:lumOff val="5000"/>
                  </a:prstClr>
                </a:solidFill>
                <a:latin typeface="Calibri" panose="020F0502020204030204" pitchFamily="34" charset="0"/>
              </a:rPr>
              <a:t>(Pilate) had learned of </a:t>
            </a:r>
            <a:r>
              <a:rPr lang="en-US" sz="2800" dirty="0" err="1" smtClean="0">
                <a:solidFill>
                  <a:srgbClr val="0000CC"/>
                </a:solidFill>
                <a:latin typeface="Calibri" panose="020F0502020204030204" pitchFamily="34" charset="0"/>
              </a:rPr>
              <a:t>Yahusha’s</a:t>
            </a:r>
            <a:r>
              <a:rPr lang="en-US" sz="2800" dirty="0" smtClean="0">
                <a:solidFill>
                  <a:prstClr val="black">
                    <a:lumMod val="95000"/>
                    <a:lumOff val="5000"/>
                  </a:prstClr>
                </a:solidFill>
                <a:latin typeface="Calibri" panose="020F0502020204030204" pitchFamily="34" charset="0"/>
              </a:rPr>
              <a:t> death </a:t>
            </a:r>
            <a:r>
              <a:rPr lang="en-US" sz="2800" dirty="0">
                <a:solidFill>
                  <a:prstClr val="black">
                    <a:lumMod val="95000"/>
                    <a:lumOff val="5000"/>
                  </a:prstClr>
                </a:solidFill>
                <a:latin typeface="Calibri" panose="020F0502020204030204" pitchFamily="34" charset="0"/>
              </a:rPr>
              <a:t>which </a:t>
            </a:r>
            <a:r>
              <a:rPr lang="en-US" sz="2800" dirty="0" smtClean="0">
                <a:solidFill>
                  <a:prstClr val="black">
                    <a:lumMod val="95000"/>
                    <a:lumOff val="5000"/>
                  </a:prstClr>
                </a:solidFill>
                <a:latin typeface="Calibri" panose="020F0502020204030204" pitchFamily="34" charset="0"/>
              </a:rPr>
              <a:t>was –</a:t>
            </a:r>
            <a:br>
              <a:rPr lang="en-US" sz="2800" dirty="0" smtClean="0">
                <a:solidFill>
                  <a:prstClr val="black">
                    <a:lumMod val="95000"/>
                    <a:lumOff val="5000"/>
                  </a:prstClr>
                </a:solidFill>
                <a:latin typeface="Calibri" panose="020F0502020204030204" pitchFamily="34" charset="0"/>
              </a:rPr>
            </a:br>
            <a:r>
              <a:rPr lang="en-US" sz="2800" dirty="0" smtClean="0">
                <a:solidFill>
                  <a:prstClr val="black">
                    <a:lumMod val="95000"/>
                    <a:lumOff val="5000"/>
                  </a:prstClr>
                </a:solidFill>
                <a:latin typeface="Calibri" panose="020F0502020204030204" pitchFamily="34" charset="0"/>
              </a:rPr>
              <a:t>		     </a:t>
            </a:r>
            <a:r>
              <a:rPr lang="en-US" sz="2800" b="1" dirty="0">
                <a:solidFill>
                  <a:prstClr val="black">
                    <a:lumMod val="95000"/>
                    <a:lumOff val="5000"/>
                  </a:prstClr>
                </a:solidFill>
                <a:effectLst>
                  <a:glow rad="63500">
                    <a:srgbClr val="00FF99"/>
                  </a:glow>
                </a:effectLst>
                <a:latin typeface="Calibri" panose="020F0502020204030204" pitchFamily="34" charset="0"/>
              </a:rPr>
              <a:t>AFTER THE SUNSET, IN THE EVENING TWILIGHT! </a:t>
            </a:r>
          </a:p>
          <a:p>
            <a:pPr lvl="0"/>
            <a:r>
              <a:rPr lang="en-US" sz="2800" dirty="0" smtClean="0">
                <a:solidFill>
                  <a:schemeClr val="bg1"/>
                </a:solidFill>
                <a:latin typeface="Calibri" panose="020F0502020204030204" pitchFamily="34" charset="0"/>
              </a:rPr>
              <a:t>Do take </a:t>
            </a:r>
            <a:r>
              <a:rPr lang="en-US" sz="2800" dirty="0">
                <a:solidFill>
                  <a:schemeClr val="bg1"/>
                </a:solidFill>
                <a:latin typeface="Calibri" panose="020F0502020204030204" pitchFamily="34" charset="0"/>
              </a:rPr>
              <a:t>a moment to ponder </a:t>
            </a:r>
            <a:r>
              <a:rPr lang="en-US" sz="2800" dirty="0" smtClean="0">
                <a:solidFill>
                  <a:schemeClr val="bg1"/>
                </a:solidFill>
                <a:latin typeface="Calibri" panose="020F0502020204030204" pitchFamily="34" charset="0"/>
              </a:rPr>
              <a:t>– </a:t>
            </a:r>
            <a:r>
              <a:rPr lang="en-US" sz="2800" b="1" dirty="0" smtClean="0">
                <a:solidFill>
                  <a:srgbClr val="CC0099"/>
                </a:solidFill>
                <a:latin typeface="Calibri" panose="020F0502020204030204" pitchFamily="34" charset="0"/>
              </a:rPr>
              <a:t/>
            </a:r>
            <a:br>
              <a:rPr lang="en-US" sz="2800" b="1" dirty="0" smtClean="0">
                <a:solidFill>
                  <a:srgbClr val="CC0099"/>
                </a:solidFill>
                <a:latin typeface="Calibri" panose="020F0502020204030204" pitchFamily="34" charset="0"/>
              </a:rPr>
            </a:br>
            <a:r>
              <a:rPr lang="en-US" sz="2800" b="1" dirty="0" smtClean="0">
                <a:solidFill>
                  <a:srgbClr val="CC0099"/>
                </a:solidFill>
                <a:latin typeface="Calibri" panose="020F0502020204030204" pitchFamily="34" charset="0"/>
              </a:rPr>
              <a:t>	Did </a:t>
            </a:r>
            <a:r>
              <a:rPr lang="en-US" sz="2800" b="1" dirty="0" err="1">
                <a:solidFill>
                  <a:srgbClr val="CC0099"/>
                </a:solidFill>
                <a:latin typeface="Calibri" panose="020F0502020204030204" pitchFamily="34" charset="0"/>
              </a:rPr>
              <a:t>Yoseph</a:t>
            </a:r>
            <a:r>
              <a:rPr lang="en-US" sz="2800" b="1" dirty="0">
                <a:solidFill>
                  <a:srgbClr val="CC0099"/>
                </a:solidFill>
                <a:latin typeface="Calibri" panose="020F0502020204030204" pitchFamily="34" charset="0"/>
              </a:rPr>
              <a:t> transgress the </a:t>
            </a:r>
            <a:r>
              <a:rPr lang="en-US" sz="2800" b="1" dirty="0" smtClean="0">
                <a:solidFill>
                  <a:srgbClr val="CC0099"/>
                </a:solidFill>
                <a:latin typeface="Calibri" panose="020F0502020204030204" pitchFamily="34" charset="0"/>
              </a:rPr>
              <a:t>Shabbat </a:t>
            </a:r>
            <a:r>
              <a:rPr lang="en-US" sz="2800" b="1" dirty="0">
                <a:solidFill>
                  <a:srgbClr val="CC0099"/>
                </a:solidFill>
                <a:latin typeface="Calibri" panose="020F0502020204030204" pitchFamily="34" charset="0"/>
              </a:rPr>
              <a:t>commandment </a:t>
            </a:r>
            <a:r>
              <a:rPr lang="en-US" sz="2800" b="1" dirty="0">
                <a:solidFill>
                  <a:srgbClr val="00B050"/>
                </a:solidFill>
                <a:latin typeface="Calibri" panose="020F0502020204030204" pitchFamily="34" charset="0"/>
              </a:rPr>
              <a:t>or not!</a:t>
            </a:r>
          </a:p>
          <a:p>
            <a:pPr lvl="0"/>
            <a:r>
              <a:rPr lang="en-US" sz="2800" b="1" dirty="0">
                <a:solidFill>
                  <a:srgbClr val="FF0000"/>
                </a:solidFill>
                <a:latin typeface="Calibri" panose="020F0502020204030204" pitchFamily="34" charset="0"/>
              </a:rPr>
              <a:t>How long does it take to purchase linen, retrieve a precious </a:t>
            </a:r>
            <a:r>
              <a:rPr lang="en-US" sz="2800" b="1" dirty="0" smtClean="0">
                <a:solidFill>
                  <a:srgbClr val="FF0000"/>
                </a:solidFill>
                <a:latin typeface="Calibri" panose="020F0502020204030204" pitchFamily="34" charset="0"/>
              </a:rPr>
              <a:t>Body </a:t>
            </a:r>
            <a:r>
              <a:rPr lang="en-US" sz="2800" b="1" dirty="0">
                <a:solidFill>
                  <a:srgbClr val="FF0000"/>
                </a:solidFill>
                <a:latin typeface="Calibri" panose="020F0502020204030204" pitchFamily="34" charset="0"/>
              </a:rPr>
              <a:t>from suspension on </a:t>
            </a:r>
            <a:r>
              <a:rPr lang="en-US" sz="2800" b="1" dirty="0" smtClean="0">
                <a:solidFill>
                  <a:srgbClr val="FF0000"/>
                </a:solidFill>
                <a:latin typeface="Calibri" panose="020F0502020204030204" pitchFamily="34" charset="0"/>
              </a:rPr>
              <a:t>the tree, and then </a:t>
            </a:r>
            <a:r>
              <a:rPr lang="en-US" sz="2800" b="1" dirty="0">
                <a:solidFill>
                  <a:srgbClr val="FF0000"/>
                </a:solidFill>
                <a:latin typeface="Calibri" panose="020F0502020204030204" pitchFamily="34" charset="0"/>
              </a:rPr>
              <a:t>transport it to a cleaning </a:t>
            </a:r>
            <a:r>
              <a:rPr lang="en-US" sz="2800" b="1" dirty="0" smtClean="0">
                <a:solidFill>
                  <a:srgbClr val="FF0000"/>
                </a:solidFill>
                <a:latin typeface="Calibri" panose="020F0502020204030204" pitchFamily="34" charset="0"/>
              </a:rPr>
              <a:t>facility. </a:t>
            </a:r>
            <a:br>
              <a:rPr lang="en-US" sz="2800" b="1" dirty="0" smtClean="0">
                <a:solidFill>
                  <a:srgbClr val="FF0000"/>
                </a:solidFill>
                <a:latin typeface="Calibri" panose="020F0502020204030204" pitchFamily="34" charset="0"/>
              </a:rPr>
            </a:br>
            <a:r>
              <a:rPr lang="en-US" sz="2800" b="1" dirty="0" smtClean="0">
                <a:solidFill>
                  <a:srgbClr val="FF0000"/>
                </a:solidFill>
                <a:latin typeface="Calibri" panose="020F0502020204030204" pitchFamily="34" charset="0"/>
              </a:rPr>
              <a:t>Then </a:t>
            </a:r>
            <a:r>
              <a:rPr lang="en-US" sz="2800" b="1" dirty="0">
                <a:solidFill>
                  <a:srgbClr val="FF0000"/>
                </a:solidFill>
                <a:latin typeface="Calibri" panose="020F0502020204030204" pitchFamily="34" charset="0"/>
              </a:rPr>
              <a:t>wash the sun hardened clots of blood from the lash wounds, </a:t>
            </a:r>
            <a:r>
              <a:rPr lang="en-US" sz="2800" b="1" dirty="0" smtClean="0">
                <a:solidFill>
                  <a:srgbClr val="FF0000"/>
                </a:solidFill>
                <a:latin typeface="Calibri" panose="020F0502020204030204" pitchFamily="34" charset="0"/>
              </a:rPr>
              <a:t/>
            </a:r>
            <a:br>
              <a:rPr lang="en-US" sz="2800" b="1" dirty="0" smtClean="0">
                <a:solidFill>
                  <a:srgbClr val="FF0000"/>
                </a:solidFill>
                <a:latin typeface="Calibri" panose="020F0502020204030204" pitchFamily="34" charset="0"/>
              </a:rPr>
            </a:br>
            <a:r>
              <a:rPr lang="en-US" sz="2800" b="1" dirty="0" smtClean="0">
                <a:solidFill>
                  <a:srgbClr val="FF0000"/>
                </a:solidFill>
                <a:latin typeface="Calibri" panose="020F0502020204030204" pitchFamily="34" charset="0"/>
              </a:rPr>
              <a:t>the </a:t>
            </a:r>
            <a:r>
              <a:rPr lang="en-US" sz="2800" b="1" dirty="0">
                <a:solidFill>
                  <a:srgbClr val="FF0000"/>
                </a:solidFill>
                <a:latin typeface="Calibri" panose="020F0502020204030204" pitchFamily="34" charset="0"/>
              </a:rPr>
              <a:t>pores and the </a:t>
            </a:r>
            <a:r>
              <a:rPr lang="en-US" sz="2800" b="1" dirty="0" smtClean="0">
                <a:solidFill>
                  <a:srgbClr val="FF0000"/>
                </a:solidFill>
                <a:latin typeface="Calibri" panose="020F0502020204030204" pitchFamily="34" charset="0"/>
              </a:rPr>
              <a:t>sweaty, bloody, </a:t>
            </a:r>
            <a:r>
              <a:rPr lang="en-US" sz="2800" b="1" dirty="0">
                <a:solidFill>
                  <a:srgbClr val="FF0000"/>
                </a:solidFill>
                <a:latin typeface="Calibri" panose="020F0502020204030204" pitchFamily="34" charset="0"/>
              </a:rPr>
              <a:t>knotted hair? </a:t>
            </a:r>
            <a:r>
              <a:rPr lang="en-US" sz="2800" b="1" dirty="0" smtClean="0">
                <a:solidFill>
                  <a:srgbClr val="FF0000"/>
                </a:solidFill>
                <a:latin typeface="Calibri" panose="020F0502020204030204" pitchFamily="34" charset="0"/>
              </a:rPr>
              <a:t/>
            </a:r>
            <a:br>
              <a:rPr lang="en-US" sz="2800" b="1" dirty="0" smtClean="0">
                <a:solidFill>
                  <a:srgbClr val="FF0000"/>
                </a:solidFill>
                <a:latin typeface="Calibri" panose="020F0502020204030204" pitchFamily="34" charset="0"/>
              </a:rPr>
            </a:br>
            <a:endParaRPr lang="en-US" sz="2800" dirty="0">
              <a:solidFill>
                <a:schemeClr val="bg1"/>
              </a:solidFill>
              <a:latin typeface="Calibri" panose="020F0502020204030204" pitchFamily="34" charset="0"/>
            </a:endParaRPr>
          </a:p>
        </p:txBody>
      </p:sp>
      <p:sp>
        <p:nvSpPr>
          <p:cNvPr id="2" name="Rectangle 1"/>
          <p:cNvSpPr/>
          <p:nvPr/>
        </p:nvSpPr>
        <p:spPr>
          <a:xfrm>
            <a:off x="152400" y="4892040"/>
            <a:ext cx="11907520" cy="1819656"/>
          </a:xfrm>
          <a:prstGeom prst="rect">
            <a:avLst/>
          </a:prstGeom>
          <a:solidFill>
            <a:schemeClr val="accent1">
              <a:lumMod val="20000"/>
              <a:lumOff val="80000"/>
            </a:schemeClr>
          </a:solidFill>
          <a:ln w="5715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prstClr val="black"/>
                </a:solidFill>
                <a:latin typeface="Calibri" panose="020F0502020204030204" pitchFamily="34" charset="0"/>
              </a:rPr>
              <a:t>A friend of mine, his lifetime career as a nurse, gets “a bit emphatic” when suggestions arise that the body of </a:t>
            </a:r>
            <a:r>
              <a:rPr lang="en-US" sz="2800" dirty="0">
                <a:solidFill>
                  <a:srgbClr val="0000CC"/>
                </a:solidFill>
                <a:latin typeface="Calibri" panose="020F0502020204030204" pitchFamily="34" charset="0"/>
              </a:rPr>
              <a:t>Yahusha</a:t>
            </a:r>
            <a:r>
              <a:rPr lang="en-US" sz="2800" dirty="0">
                <a:solidFill>
                  <a:prstClr val="black"/>
                </a:solidFill>
                <a:latin typeface="Calibri" panose="020F0502020204030204" pitchFamily="34" charset="0"/>
              </a:rPr>
              <a:t> could have been washed in a short time before burial, prior to the sunset!   He </a:t>
            </a:r>
            <a:r>
              <a:rPr lang="en-US" sz="2800" b="1" dirty="0">
                <a:solidFill>
                  <a:srgbClr val="FF0000"/>
                </a:solidFill>
                <a:latin typeface="Calibri" panose="020F0502020204030204" pitchFamily="34" charset="0"/>
              </a:rPr>
              <a:t>insists</a:t>
            </a:r>
            <a:r>
              <a:rPr lang="en-US" sz="2800" dirty="0">
                <a:solidFill>
                  <a:prstClr val="black"/>
                </a:solidFill>
                <a:latin typeface="Calibri" panose="020F0502020204030204" pitchFamily="34" charset="0"/>
              </a:rPr>
              <a:t> that it takes quite a long time to clean bodies retrieved from traumatic events!</a:t>
            </a:r>
            <a:endParaRPr lang="en-CA" dirty="0"/>
          </a:p>
        </p:txBody>
      </p:sp>
      <p:sp>
        <p:nvSpPr>
          <p:cNvPr id="4" name="Slide Number Placeholder 3"/>
          <p:cNvSpPr>
            <a:spLocks noGrp="1"/>
          </p:cNvSpPr>
          <p:nvPr>
            <p:ph type="sldNum" sz="quarter" idx="12"/>
          </p:nvPr>
        </p:nvSpPr>
        <p:spPr>
          <a:xfrm>
            <a:off x="11395852" y="6278218"/>
            <a:ext cx="643748" cy="365125"/>
          </a:xfrm>
        </p:spPr>
        <p:txBody>
          <a:bodyPr/>
          <a:lstStyle/>
          <a:p>
            <a:fld id="{6D22F896-40B5-4ADD-8801-0D06FADFA095}" type="slidenum">
              <a:rPr lang="en-US" sz="1200" b="1" smtClean="0">
                <a:solidFill>
                  <a:schemeClr val="bg1"/>
                </a:solidFill>
              </a:rPr>
              <a:t>44</a:t>
            </a:fld>
            <a:endParaRPr lang="en-US" sz="1200" b="1" dirty="0">
              <a:solidFill>
                <a:schemeClr val="bg1"/>
              </a:solidFill>
            </a:endParaRPr>
          </a:p>
        </p:txBody>
      </p:sp>
    </p:spTree>
    <p:extLst>
      <p:ext uri="{BB962C8B-B14F-4D97-AF65-F5344CB8AC3E}">
        <p14:creationId xmlns:p14="http://schemas.microsoft.com/office/powerpoint/2010/main" val="328361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2060"/>
            </a:gs>
            <a:gs pos="32000">
              <a:srgbClr val="CCECFF"/>
            </a:gs>
            <a:gs pos="62000">
              <a:schemeClr val="bg2">
                <a:lumMod val="40000"/>
                <a:lumOff val="60000"/>
              </a:schemeClr>
            </a:gs>
            <a:gs pos="94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331830" y="1505132"/>
            <a:ext cx="11467380" cy="3818707"/>
          </a:xfrm>
          <a:solidFill>
            <a:schemeClr val="tx1"/>
          </a:solidFill>
          <a:scene3d>
            <a:camera prst="orthographicFront"/>
            <a:lightRig rig="threePt" dir="t"/>
          </a:scene3d>
          <a:sp3d>
            <a:bevelT w="152400" h="50800" prst="softRound"/>
          </a:sp3d>
        </p:spPr>
        <p:txBody>
          <a:bodyPr>
            <a:normAutofit/>
          </a:bodyPr>
          <a:lstStyle/>
          <a:p>
            <a:pPr lvl="0"/>
            <a:endParaRPr lang="en-US" sz="300" i="1" dirty="0" smtClean="0">
              <a:solidFill>
                <a:srgbClr val="9933FF"/>
              </a:solidFill>
              <a:latin typeface="Georgia" panose="02040502050405020303" pitchFamily="18" charset="0"/>
            </a:endParaRPr>
          </a:p>
          <a:p>
            <a:pPr lvl="0"/>
            <a:r>
              <a:rPr lang="en-US" sz="2800" dirty="0" smtClean="0">
                <a:solidFill>
                  <a:prstClr val="black">
                    <a:lumMod val="95000"/>
                    <a:lumOff val="5000"/>
                  </a:prstClr>
                </a:solidFill>
                <a:latin typeface="Calibri" panose="020F0502020204030204" pitchFamily="34" charset="0"/>
              </a:rPr>
              <a:t>Ah </a:t>
            </a:r>
            <a:r>
              <a:rPr lang="en-US" sz="2800" dirty="0">
                <a:solidFill>
                  <a:prstClr val="black">
                    <a:lumMod val="95000"/>
                    <a:lumOff val="5000"/>
                  </a:prstClr>
                </a:solidFill>
                <a:latin typeface="Calibri" panose="020F0502020204030204" pitchFamily="34" charset="0"/>
              </a:rPr>
              <a:t>yes!  </a:t>
            </a:r>
            <a:r>
              <a:rPr lang="en-US" sz="2800" b="1" dirty="0">
                <a:solidFill>
                  <a:srgbClr val="00B0F0"/>
                </a:solidFill>
                <a:latin typeface="Calibri" panose="020F0502020204030204" pitchFamily="34" charset="0"/>
              </a:rPr>
              <a:t>There is still the meticulous wrapping of the </a:t>
            </a:r>
            <a:r>
              <a:rPr lang="en-US" sz="2800" b="1" dirty="0" smtClean="0">
                <a:solidFill>
                  <a:srgbClr val="00B0F0"/>
                </a:solidFill>
                <a:latin typeface="Calibri" panose="020F0502020204030204" pitchFamily="34" charset="0"/>
              </a:rPr>
              <a:t>Body </a:t>
            </a:r>
            <a:r>
              <a:rPr lang="en-US" sz="2800" b="1" dirty="0">
                <a:solidFill>
                  <a:srgbClr val="00B0F0"/>
                </a:solidFill>
                <a:latin typeface="Calibri" panose="020F0502020204030204" pitchFamily="34" charset="0"/>
              </a:rPr>
              <a:t>in spices and </a:t>
            </a:r>
            <a:r>
              <a:rPr lang="en-US" sz="2800" b="1" dirty="0" smtClean="0">
                <a:solidFill>
                  <a:srgbClr val="00B0F0"/>
                </a:solidFill>
                <a:latin typeface="Calibri" panose="020F0502020204030204" pitchFamily="34" charset="0"/>
              </a:rPr>
              <a:t>perfumes, </a:t>
            </a:r>
            <a:r>
              <a:rPr lang="en-US" sz="2800" b="1" dirty="0">
                <a:solidFill>
                  <a:srgbClr val="00B0F0"/>
                </a:solidFill>
                <a:latin typeface="Calibri" panose="020F0502020204030204" pitchFamily="34" charset="0"/>
              </a:rPr>
              <a:t>transporting it to the tomb and the placing of the </a:t>
            </a:r>
            <a:r>
              <a:rPr lang="en-US" sz="2800" b="1" dirty="0" smtClean="0">
                <a:solidFill>
                  <a:srgbClr val="00B0F0"/>
                </a:solidFill>
                <a:latin typeface="Calibri" panose="020F0502020204030204" pitchFamily="34" charset="0"/>
              </a:rPr>
              <a:t>Body </a:t>
            </a:r>
            <a:r>
              <a:rPr lang="en-US" sz="2800" b="1" u="sng" dirty="0">
                <a:solidFill>
                  <a:srgbClr val="00B0F0"/>
                </a:solidFill>
                <a:latin typeface="Calibri" panose="020F0502020204030204" pitchFamily="34" charset="0"/>
              </a:rPr>
              <a:t>accordin</a:t>
            </a:r>
            <a:r>
              <a:rPr lang="en-US" sz="2800" b="1" dirty="0">
                <a:solidFill>
                  <a:srgbClr val="00B0F0"/>
                </a:solidFill>
                <a:latin typeface="Calibri" panose="020F0502020204030204" pitchFamily="34" charset="0"/>
              </a:rPr>
              <a:t>g</a:t>
            </a:r>
            <a:r>
              <a:rPr lang="en-US" sz="2800" b="1" u="sng" dirty="0">
                <a:solidFill>
                  <a:srgbClr val="00B0F0"/>
                </a:solidFill>
                <a:latin typeface="Calibri" panose="020F0502020204030204" pitchFamily="34" charset="0"/>
              </a:rPr>
              <a:t> to Jewish</a:t>
            </a:r>
            <a:r>
              <a:rPr lang="en-US" sz="2800" b="1" dirty="0">
                <a:solidFill>
                  <a:srgbClr val="00B0F0"/>
                </a:solidFill>
                <a:latin typeface="Calibri" panose="020F0502020204030204" pitchFamily="34" charset="0"/>
              </a:rPr>
              <a:t> p</a:t>
            </a:r>
            <a:r>
              <a:rPr lang="en-US" sz="2800" b="1" u="sng" dirty="0">
                <a:solidFill>
                  <a:srgbClr val="00B0F0"/>
                </a:solidFill>
                <a:latin typeface="Calibri" panose="020F0502020204030204" pitchFamily="34" charset="0"/>
              </a:rPr>
              <a:t>rotocol</a:t>
            </a:r>
            <a:r>
              <a:rPr lang="en-US" sz="2800" b="1" dirty="0">
                <a:solidFill>
                  <a:srgbClr val="00B0F0"/>
                </a:solidFill>
                <a:latin typeface="Calibri" panose="020F0502020204030204" pitchFamily="34" charset="0"/>
              </a:rPr>
              <a:t>. </a:t>
            </a:r>
            <a:r>
              <a:rPr lang="en-US" sz="2400" b="1" dirty="0">
                <a:solidFill>
                  <a:srgbClr val="00B0F0"/>
                </a:solidFill>
                <a:latin typeface="Calibri" panose="020F0502020204030204" pitchFamily="34" charset="0"/>
              </a:rPr>
              <a:t> </a:t>
            </a:r>
          </a:p>
          <a:p>
            <a:pPr lvl="0" algn="ctr"/>
            <a:r>
              <a:rPr lang="en-US" sz="3600" b="1" u="sng" dirty="0" smtClean="0">
                <a:solidFill>
                  <a:srgbClr val="3333FF"/>
                </a:solidFill>
                <a:latin typeface="Calibri" panose="020F0502020204030204" pitchFamily="34" charset="0"/>
              </a:rPr>
              <a:t>Yahusha’s Burial</a:t>
            </a:r>
            <a:r>
              <a:rPr lang="en-US" sz="3600" b="1" dirty="0" smtClean="0">
                <a:solidFill>
                  <a:srgbClr val="3333FF"/>
                </a:solidFill>
                <a:latin typeface="Calibri" panose="020F0502020204030204" pitchFamily="34" charset="0"/>
              </a:rPr>
              <a:t> -</a:t>
            </a:r>
          </a:p>
          <a:p>
            <a:pPr lvl="0" algn="ctr"/>
            <a:r>
              <a:rPr lang="en-US" sz="3600" b="1" u="sng" dirty="0" smtClean="0">
                <a:ln>
                  <a:solidFill>
                    <a:srgbClr val="002060"/>
                  </a:solidFill>
                </a:ln>
                <a:solidFill>
                  <a:srgbClr val="FFC000"/>
                </a:solidFill>
                <a:latin typeface="Calibri" panose="020F0502020204030204" pitchFamily="34" charset="0"/>
              </a:rPr>
              <a:t>Before </a:t>
            </a:r>
            <a:r>
              <a:rPr lang="en-US" sz="3600" b="1" u="sng" dirty="0">
                <a:ln>
                  <a:solidFill>
                    <a:srgbClr val="002060"/>
                  </a:solidFill>
                </a:ln>
                <a:solidFill>
                  <a:srgbClr val="FFC000"/>
                </a:solidFill>
                <a:latin typeface="Calibri" panose="020F0502020204030204" pitchFamily="34" charset="0"/>
              </a:rPr>
              <a:t>Sunset</a:t>
            </a:r>
            <a:r>
              <a:rPr lang="en-US" sz="3600" b="1" dirty="0">
                <a:ln>
                  <a:solidFill>
                    <a:srgbClr val="002060"/>
                  </a:solidFill>
                </a:ln>
                <a:solidFill>
                  <a:srgbClr val="FFC000"/>
                </a:solidFill>
                <a:latin typeface="Calibri" panose="020F0502020204030204" pitchFamily="34" charset="0"/>
              </a:rPr>
              <a:t> -</a:t>
            </a:r>
            <a:r>
              <a:rPr lang="en-US" sz="3600" b="1" dirty="0">
                <a:solidFill>
                  <a:srgbClr val="FFC000"/>
                </a:solidFill>
                <a:latin typeface="Calibri" panose="020F0502020204030204" pitchFamily="34" charset="0"/>
              </a:rPr>
              <a:t> </a:t>
            </a:r>
            <a:r>
              <a:rPr lang="en-US" sz="3600" dirty="0">
                <a:solidFill>
                  <a:prstClr val="black">
                    <a:lumMod val="95000"/>
                    <a:lumOff val="5000"/>
                  </a:prstClr>
                </a:solidFill>
                <a:latin typeface="Calibri" panose="020F0502020204030204" pitchFamily="34" charset="0"/>
              </a:rPr>
              <a:t>and the 1</a:t>
            </a:r>
            <a:r>
              <a:rPr lang="en-US" sz="3600" baseline="30000" dirty="0">
                <a:solidFill>
                  <a:prstClr val="black">
                    <a:lumMod val="95000"/>
                    <a:lumOff val="5000"/>
                  </a:prstClr>
                </a:solidFill>
                <a:latin typeface="Calibri" panose="020F0502020204030204" pitchFamily="34" charset="0"/>
              </a:rPr>
              <a:t>st</a:t>
            </a:r>
            <a:r>
              <a:rPr lang="en-US" sz="3600" dirty="0">
                <a:solidFill>
                  <a:prstClr val="black">
                    <a:lumMod val="95000"/>
                    <a:lumOff val="5000"/>
                  </a:prstClr>
                </a:solidFill>
                <a:latin typeface="Calibri" panose="020F0502020204030204" pitchFamily="34" charset="0"/>
              </a:rPr>
              <a:t> </a:t>
            </a:r>
            <a:r>
              <a:rPr lang="en-US" sz="3600" dirty="0" smtClean="0">
                <a:solidFill>
                  <a:prstClr val="black">
                    <a:lumMod val="95000"/>
                    <a:lumOff val="5000"/>
                  </a:prstClr>
                </a:solidFill>
                <a:latin typeface="Calibri" panose="020F0502020204030204" pitchFamily="34" charset="0"/>
              </a:rPr>
              <a:t>Shabbat </a:t>
            </a:r>
            <a:r>
              <a:rPr lang="en-US" sz="3600" dirty="0">
                <a:solidFill>
                  <a:prstClr val="black">
                    <a:lumMod val="95000"/>
                    <a:lumOff val="5000"/>
                  </a:prstClr>
                </a:solidFill>
                <a:latin typeface="Calibri" panose="020F0502020204030204" pitchFamily="34" charset="0"/>
              </a:rPr>
              <a:t>of Unleavened Bread</a:t>
            </a:r>
            <a:r>
              <a:rPr lang="en-US" sz="3600" dirty="0" smtClean="0">
                <a:solidFill>
                  <a:prstClr val="black">
                    <a:lumMod val="95000"/>
                    <a:lumOff val="5000"/>
                  </a:prstClr>
                </a:solidFill>
                <a:latin typeface="Calibri" panose="020F0502020204030204" pitchFamily="34" charset="0"/>
              </a:rPr>
              <a:t>?</a:t>
            </a:r>
          </a:p>
          <a:p>
            <a:pPr lvl="0" algn="ctr"/>
            <a:r>
              <a:rPr lang="en-US" sz="3600" dirty="0" smtClean="0">
                <a:solidFill>
                  <a:prstClr val="black">
                    <a:lumMod val="95000"/>
                    <a:lumOff val="5000"/>
                  </a:prstClr>
                </a:solidFill>
                <a:latin typeface="Calibri" panose="020F0502020204030204" pitchFamily="34" charset="0"/>
              </a:rPr>
              <a:t>   </a:t>
            </a:r>
            <a:r>
              <a:rPr lang="en-US" sz="3600" dirty="0">
                <a:solidFill>
                  <a:prstClr val="black">
                    <a:lumMod val="95000"/>
                    <a:lumOff val="5000"/>
                  </a:prstClr>
                </a:solidFill>
                <a:latin typeface="Calibri" panose="020F0502020204030204" pitchFamily="34" charset="0"/>
              </a:rPr>
              <a:t/>
            </a:r>
            <a:br>
              <a:rPr lang="en-US" sz="3600" dirty="0">
                <a:solidFill>
                  <a:prstClr val="black">
                    <a:lumMod val="95000"/>
                    <a:lumOff val="5000"/>
                  </a:prstClr>
                </a:solidFill>
                <a:latin typeface="Calibri" panose="020F0502020204030204" pitchFamily="34" charset="0"/>
              </a:rPr>
            </a:br>
            <a:r>
              <a:rPr lang="en-US" sz="3600" b="1" u="sng" dirty="0">
                <a:solidFill>
                  <a:srgbClr val="CC0099"/>
                </a:solidFill>
                <a:latin typeface="Calibri" panose="020F0502020204030204" pitchFamily="34" charset="0"/>
              </a:rPr>
              <a:t>Not a chance accordin</a:t>
            </a:r>
            <a:r>
              <a:rPr lang="en-US" sz="3600" b="1" dirty="0">
                <a:solidFill>
                  <a:srgbClr val="CC0099"/>
                </a:solidFill>
                <a:latin typeface="Calibri" panose="020F0502020204030204" pitchFamily="34" charset="0"/>
              </a:rPr>
              <a:t>g</a:t>
            </a:r>
            <a:r>
              <a:rPr lang="en-US" sz="3600" b="1" u="sng" dirty="0">
                <a:solidFill>
                  <a:srgbClr val="CC0099"/>
                </a:solidFill>
                <a:latin typeface="Calibri" panose="020F0502020204030204" pitchFamily="34" charset="0"/>
              </a:rPr>
              <a:t> to Mark</a:t>
            </a:r>
            <a:r>
              <a:rPr lang="en-US" sz="3600" b="1" dirty="0" smtClean="0">
                <a:solidFill>
                  <a:srgbClr val="CC0099"/>
                </a:solidFill>
                <a:latin typeface="Calibri" panose="020F0502020204030204" pitchFamily="34" charset="0"/>
              </a:rPr>
              <a:t>!</a:t>
            </a:r>
          </a:p>
        </p:txBody>
      </p:sp>
      <p:sp>
        <p:nvSpPr>
          <p:cNvPr id="4" name="Slide Number Placeholder 3"/>
          <p:cNvSpPr>
            <a:spLocks noGrp="1"/>
          </p:cNvSpPr>
          <p:nvPr>
            <p:ph type="sldNum" sz="quarter" idx="12"/>
          </p:nvPr>
        </p:nvSpPr>
        <p:spPr>
          <a:xfrm>
            <a:off x="11548252" y="6492875"/>
            <a:ext cx="643748" cy="365125"/>
          </a:xfrm>
        </p:spPr>
        <p:txBody>
          <a:bodyPr/>
          <a:lstStyle/>
          <a:p>
            <a:fld id="{6D22F896-40B5-4ADD-8801-0D06FADFA095}" type="slidenum">
              <a:rPr lang="en-US" sz="1200" b="1" smtClean="0"/>
              <a:t>45</a:t>
            </a:fld>
            <a:endParaRPr lang="en-US" sz="1200" b="1" dirty="0"/>
          </a:p>
        </p:txBody>
      </p:sp>
    </p:spTree>
    <p:extLst>
      <p:ext uri="{BB962C8B-B14F-4D97-AF65-F5344CB8AC3E}">
        <p14:creationId xmlns:p14="http://schemas.microsoft.com/office/powerpoint/2010/main" val="24885825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7000">
              <a:srgbClr val="002060"/>
            </a:gs>
            <a:gs pos="32000">
              <a:srgbClr val="CCECFF"/>
            </a:gs>
            <a:gs pos="62000">
              <a:schemeClr val="bg2">
                <a:lumMod val="40000"/>
                <a:lumOff val="60000"/>
              </a:schemeClr>
            </a:gs>
            <a:gs pos="94000">
              <a:srgbClr val="FFFF00"/>
            </a:gs>
          </a:gsLst>
          <a:lin ang="54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48252" y="6492875"/>
            <a:ext cx="643748" cy="365125"/>
          </a:xfrm>
        </p:spPr>
        <p:txBody>
          <a:bodyPr/>
          <a:lstStyle/>
          <a:p>
            <a:fld id="{6D22F896-40B5-4ADD-8801-0D06FADFA095}" type="slidenum">
              <a:rPr lang="en-US" sz="1200" b="1" smtClean="0">
                <a:solidFill>
                  <a:schemeClr val="bg1"/>
                </a:solidFill>
              </a:rPr>
              <a:t>46</a:t>
            </a:fld>
            <a:endParaRPr lang="en-US" sz="1200" b="1" dirty="0">
              <a:solidFill>
                <a:schemeClr val="bg1"/>
              </a:solidFill>
            </a:endParaRPr>
          </a:p>
        </p:txBody>
      </p:sp>
      <p:sp>
        <p:nvSpPr>
          <p:cNvPr id="5" name="Cloud 4"/>
          <p:cNvSpPr/>
          <p:nvPr/>
        </p:nvSpPr>
        <p:spPr>
          <a:xfrm>
            <a:off x="262394" y="206735"/>
            <a:ext cx="11807686" cy="6281530"/>
          </a:xfrm>
          <a:prstGeom prst="cloud">
            <a:avLst/>
          </a:prstGeom>
          <a:gradFill>
            <a:gsLst>
              <a:gs pos="66000">
                <a:srgbClr val="002060"/>
              </a:gs>
              <a:gs pos="39000">
                <a:srgbClr val="00FF99"/>
              </a:gs>
              <a:gs pos="64000">
                <a:schemeClr val="bg2">
                  <a:lumMod val="40000"/>
                  <a:lumOff val="60000"/>
                </a:schemeClr>
              </a:gs>
              <a:gs pos="20000">
                <a:srgbClr val="FFFF00"/>
              </a:gs>
            </a:gsLst>
            <a:lin ang="5400000" scaled="1"/>
          </a:gradFill>
          <a:ln w="3810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Have you previously realized that </a:t>
            </a:r>
            <a:r>
              <a:rPr lang="en-CA" sz="3600" b="1" i="1" dirty="0" smtClean="0">
                <a:solidFill>
                  <a:srgbClr val="002060"/>
                </a:solidFill>
                <a:effectLst>
                  <a:glow rad="127000">
                    <a:srgbClr val="FFCC66"/>
                  </a:glow>
                </a:effectLst>
              </a:rPr>
              <a:t>John</a:t>
            </a:r>
            <a:r>
              <a:rPr lang="en-CA" sz="3600" dirty="0" smtClean="0">
                <a:solidFill>
                  <a:srgbClr val="002060"/>
                </a:solidFill>
              </a:rPr>
              <a:t> implicitly delivers to us </a:t>
            </a:r>
            <a:br>
              <a:rPr lang="en-CA" sz="3600" dirty="0" smtClean="0">
                <a:solidFill>
                  <a:srgbClr val="002060"/>
                </a:solidFill>
              </a:rPr>
            </a:br>
            <a:r>
              <a:rPr lang="en-CA" sz="3600" b="1" dirty="0" smtClean="0">
                <a:solidFill>
                  <a:srgbClr val="002060"/>
                </a:solidFill>
                <a:effectLst>
                  <a:glow rad="127000">
                    <a:srgbClr val="FF9999"/>
                  </a:glow>
                </a:effectLst>
              </a:rPr>
              <a:t>TWO WITNESSES??</a:t>
            </a:r>
            <a:r>
              <a:rPr lang="en-CA" sz="3600" dirty="0" smtClean="0">
                <a:solidFill>
                  <a:srgbClr val="002060"/>
                </a:solidFill>
              </a:rPr>
              <a:t> </a:t>
            </a:r>
          </a:p>
          <a:p>
            <a:pPr marL="342900" indent="-342900" algn="ctr">
              <a:buClr>
                <a:srgbClr val="FF00FF"/>
              </a:buClr>
              <a:buAutoNum type="arabicPeriod"/>
            </a:pPr>
            <a:r>
              <a:rPr lang="en-CA" sz="3600" b="1" dirty="0" smtClean="0">
                <a:solidFill>
                  <a:srgbClr val="002060"/>
                </a:solidFill>
              </a:rPr>
              <a:t>   The Preparation – </a:t>
            </a:r>
            <a:br>
              <a:rPr lang="en-CA" sz="3600" b="1" dirty="0" smtClean="0">
                <a:solidFill>
                  <a:srgbClr val="002060"/>
                </a:solidFill>
              </a:rPr>
            </a:br>
            <a:r>
              <a:rPr lang="en-CA" sz="3600" b="1" dirty="0" smtClean="0">
                <a:solidFill>
                  <a:srgbClr val="002060"/>
                </a:solidFill>
              </a:rPr>
              <a:t>						</a:t>
            </a:r>
            <a:r>
              <a:rPr lang="en-CA" sz="3600" b="1" dirty="0" smtClean="0">
                <a:solidFill>
                  <a:srgbClr val="002060"/>
                </a:solidFill>
                <a:effectLst>
                  <a:glow rad="127000">
                    <a:srgbClr val="FFFF00"/>
                  </a:glow>
                </a:effectLst>
              </a:rPr>
              <a:t>IN THE LIGHT SEASON</a:t>
            </a:r>
          </a:p>
          <a:p>
            <a:pPr marL="342900" indent="-342900" algn="ctr">
              <a:buClr>
                <a:srgbClr val="FF00FF"/>
              </a:buClr>
              <a:buAutoNum type="arabicPeriod"/>
            </a:pPr>
            <a:r>
              <a:rPr lang="en-CA" sz="3600" b="1" dirty="0" smtClean="0">
                <a:solidFill>
                  <a:srgbClr val="002060"/>
                </a:solidFill>
              </a:rPr>
              <a:t>   “And Still” - The Preparation – </a:t>
            </a:r>
            <a:br>
              <a:rPr lang="en-CA" sz="3600" b="1" dirty="0" smtClean="0">
                <a:solidFill>
                  <a:srgbClr val="002060"/>
                </a:solidFill>
              </a:rPr>
            </a:br>
            <a:r>
              <a:rPr lang="en-CA" sz="3600" b="1" dirty="0" smtClean="0">
                <a:solidFill>
                  <a:srgbClr val="002060"/>
                </a:solidFill>
              </a:rPr>
              <a:t>					</a:t>
            </a:r>
            <a:r>
              <a:rPr lang="en-CA" sz="3600" b="1" dirty="0" smtClean="0">
                <a:solidFill>
                  <a:srgbClr val="00FF99"/>
                </a:solidFill>
              </a:rPr>
              <a:t>	In the NIGHT SEASON</a:t>
            </a:r>
          </a:p>
          <a:p>
            <a:pPr algn="ctr"/>
            <a:r>
              <a:rPr lang="en-CA" sz="3600" dirty="0" smtClean="0">
                <a:solidFill>
                  <a:srgbClr val="00FF99"/>
                </a:solidFill>
              </a:rPr>
              <a:t>    of Abib </a:t>
            </a:r>
            <a:r>
              <a:rPr lang="en-CA" sz="3600" b="1" u="sng" dirty="0" smtClean="0">
                <a:ln>
                  <a:solidFill>
                    <a:srgbClr val="FF00FF"/>
                  </a:solidFill>
                </a:ln>
                <a:solidFill>
                  <a:srgbClr val="00FF99"/>
                </a:solidFill>
                <a:effectLst>
                  <a:glow rad="228600">
                    <a:schemeClr val="accent1">
                      <a:satMod val="175000"/>
                      <a:alpha val="40000"/>
                    </a:schemeClr>
                  </a:glow>
                </a:effectLst>
              </a:rPr>
              <a:t>14</a:t>
            </a:r>
            <a:r>
              <a:rPr lang="en-CA" sz="3600" b="1" dirty="0" smtClean="0">
                <a:ln>
                  <a:solidFill>
                    <a:srgbClr val="FF00FF"/>
                  </a:solidFill>
                </a:ln>
                <a:solidFill>
                  <a:srgbClr val="00FF99"/>
                </a:solidFill>
                <a:effectLst>
                  <a:glow rad="228600">
                    <a:schemeClr val="accent1">
                      <a:satMod val="175000"/>
                      <a:alpha val="40000"/>
                    </a:schemeClr>
                  </a:glow>
                </a:effectLst>
              </a:rPr>
              <a:t>!</a:t>
            </a:r>
            <a:r>
              <a:rPr lang="en-CA" sz="3600" dirty="0" smtClean="0">
                <a:ln>
                  <a:solidFill>
                    <a:srgbClr val="FF00FF"/>
                  </a:solidFill>
                </a:ln>
                <a:solidFill>
                  <a:srgbClr val="00FF99"/>
                </a:solidFill>
                <a:effectLst>
                  <a:glow rad="228600">
                    <a:schemeClr val="accent1">
                      <a:satMod val="175000"/>
                      <a:alpha val="40000"/>
                    </a:schemeClr>
                  </a:glow>
                </a:effectLst>
              </a:rPr>
              <a:t> </a:t>
            </a:r>
            <a:endParaRPr lang="en-CA" sz="3600" dirty="0">
              <a:ln>
                <a:solidFill>
                  <a:srgbClr val="FF00FF"/>
                </a:solidFill>
              </a:ln>
              <a:solidFill>
                <a:srgbClr val="00FF99"/>
              </a:solidFill>
              <a:effectLst>
                <a:glow rad="228600">
                  <a:schemeClr val="accent1">
                    <a:satMod val="175000"/>
                    <a:alpha val="40000"/>
                  </a:schemeClr>
                </a:glow>
              </a:effectLst>
            </a:endParaRPr>
          </a:p>
        </p:txBody>
      </p:sp>
    </p:spTree>
    <p:extLst>
      <p:ext uri="{BB962C8B-B14F-4D97-AF65-F5344CB8AC3E}">
        <p14:creationId xmlns:p14="http://schemas.microsoft.com/office/powerpoint/2010/main" val="263799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41668" y="90151"/>
            <a:ext cx="11900078" cy="6632621"/>
          </a:xfrm>
          <a:solidFill>
            <a:schemeClr val="tx1"/>
          </a:solidFill>
          <a:scene3d>
            <a:camera prst="orthographicFront"/>
            <a:lightRig rig="threePt" dir="t"/>
          </a:scene3d>
          <a:sp3d>
            <a:bevelT w="152400" h="50800" prst="softRound"/>
          </a:sp3d>
        </p:spPr>
        <p:txBody>
          <a:bodyPr>
            <a:noAutofit/>
          </a:bodyPr>
          <a:lstStyle/>
          <a:p>
            <a:pPr indent="-914400"/>
            <a:endParaRPr lang="en-US" sz="1000" i="1" dirty="0" smtClean="0">
              <a:solidFill>
                <a:schemeClr val="accent1">
                  <a:lumMod val="60000"/>
                  <a:lumOff val="40000"/>
                </a:schemeClr>
              </a:solidFill>
              <a:latin typeface="Georgia" panose="02040502050405020303" pitchFamily="18" charset="0"/>
            </a:endParaRPr>
          </a:p>
          <a:p>
            <a:pPr marL="1645920" indent="-1645920">
              <a:spcBef>
                <a:spcPts val="0"/>
              </a:spcBef>
              <a:spcAft>
                <a:spcPts val="1200"/>
              </a:spcAft>
            </a:pPr>
            <a:r>
              <a:rPr lang="en-US" sz="2400" b="1" dirty="0">
                <a:solidFill>
                  <a:srgbClr val="9933FF"/>
                </a:solidFill>
              </a:rPr>
              <a:t>John’s Qualification – </a:t>
            </a:r>
            <a:r>
              <a:rPr lang="en-US" sz="2400" b="1" dirty="0">
                <a:ln>
                  <a:solidFill>
                    <a:srgbClr val="0000CC"/>
                  </a:solidFill>
                </a:ln>
                <a:solidFill>
                  <a:srgbClr val="9933FF"/>
                </a:solidFill>
                <a:effectLst>
                  <a:glow rad="266700">
                    <a:srgbClr val="FFFF00"/>
                  </a:glow>
                </a:effectLst>
              </a:rPr>
              <a:t>AT </a:t>
            </a:r>
            <a:r>
              <a:rPr lang="en-US" sz="2400" b="1" dirty="0" smtClean="0">
                <a:ln>
                  <a:solidFill>
                    <a:srgbClr val="0000CC"/>
                  </a:solidFill>
                </a:ln>
                <a:solidFill>
                  <a:srgbClr val="9933FF"/>
                </a:solidFill>
                <a:effectLst>
                  <a:glow rad="266700">
                    <a:srgbClr val="FFFF00"/>
                  </a:glow>
                </a:effectLst>
              </a:rPr>
              <a:t>DAWN… !  Note: It was the 6</a:t>
            </a:r>
            <a:r>
              <a:rPr lang="en-US" sz="2400" b="1" baseline="30000" dirty="0" smtClean="0">
                <a:ln>
                  <a:solidFill>
                    <a:srgbClr val="0000CC"/>
                  </a:solidFill>
                </a:ln>
                <a:solidFill>
                  <a:srgbClr val="9933FF"/>
                </a:solidFill>
                <a:effectLst>
                  <a:glow rad="266700">
                    <a:srgbClr val="FFFF00"/>
                  </a:glow>
                </a:effectLst>
              </a:rPr>
              <a:t>th</a:t>
            </a:r>
            <a:r>
              <a:rPr lang="en-US" sz="2400" b="1" dirty="0" smtClean="0">
                <a:ln>
                  <a:solidFill>
                    <a:srgbClr val="0000CC"/>
                  </a:solidFill>
                </a:ln>
                <a:solidFill>
                  <a:srgbClr val="9933FF"/>
                </a:solidFill>
                <a:effectLst>
                  <a:glow rad="266700">
                    <a:srgbClr val="FFFF00"/>
                  </a:glow>
                </a:effectLst>
              </a:rPr>
              <a:t> hour </a:t>
            </a:r>
            <a:r>
              <a:rPr lang="en-US" sz="2400" b="1" dirty="0" smtClean="0">
                <a:ln>
                  <a:solidFill>
                    <a:srgbClr val="0000CC"/>
                  </a:solidFill>
                </a:ln>
                <a:solidFill>
                  <a:srgbClr val="FF99FF"/>
                </a:solidFill>
                <a:effectLst>
                  <a:glow rad="266700">
                    <a:srgbClr val="FFFF00"/>
                  </a:glow>
                </a:effectLst>
              </a:rPr>
              <a:t>FROM </a:t>
            </a:r>
            <a:r>
              <a:rPr lang="en-US" sz="2400" b="1" dirty="0" smtClean="0">
                <a:ln>
                  <a:solidFill>
                    <a:srgbClr val="0000CC"/>
                  </a:solidFill>
                </a:ln>
                <a:solidFill>
                  <a:schemeClr val="bg1"/>
                </a:solidFill>
                <a:effectLst>
                  <a:glow rad="266700">
                    <a:srgbClr val="FFFF00"/>
                  </a:glow>
                </a:effectLst>
              </a:rPr>
              <a:t>MIDNIGHT!</a:t>
            </a:r>
            <a:endParaRPr lang="en-US" sz="2400" b="1" dirty="0">
              <a:ln>
                <a:solidFill>
                  <a:srgbClr val="0000CC"/>
                </a:solidFill>
              </a:ln>
              <a:solidFill>
                <a:schemeClr val="bg1"/>
              </a:solidFill>
              <a:effectLst>
                <a:glow rad="266700">
                  <a:srgbClr val="FFFF00"/>
                </a:glow>
              </a:effectLst>
            </a:endParaRPr>
          </a:p>
          <a:p>
            <a:pPr marL="164592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a:t>
            </a:r>
            <a:r>
              <a:rPr lang="en-US" sz="2400" i="1" dirty="0">
                <a:solidFill>
                  <a:schemeClr val="accent1">
                    <a:lumMod val="60000"/>
                    <a:lumOff val="40000"/>
                  </a:schemeClr>
                </a:solidFill>
                <a:latin typeface="Georgia" panose="02040502050405020303" pitchFamily="18" charset="0"/>
              </a:rPr>
              <a:t>19:14  </a:t>
            </a:r>
            <a:r>
              <a:rPr lang="en-US" sz="2400" dirty="0">
                <a:solidFill>
                  <a:srgbClr val="008080"/>
                </a:solidFill>
                <a:latin typeface="Century" panose="02040604050505020304" pitchFamily="18" charset="0"/>
              </a:rPr>
              <a:t>and it was the </a:t>
            </a:r>
            <a:r>
              <a:rPr lang="en-US" sz="2400" b="1" dirty="0" smtClean="0">
                <a:solidFill>
                  <a:prstClr val="black"/>
                </a:solidFill>
                <a:effectLst>
                  <a:glow rad="127000">
                    <a:srgbClr val="00FF99"/>
                  </a:glow>
                </a:effectLst>
                <a:latin typeface="Georgia" panose="02040502050405020303" pitchFamily="18" charset="0"/>
              </a:rPr>
              <a:t>PREPARATION OF THE PASSOVER, </a:t>
            </a:r>
            <a:r>
              <a:rPr lang="en-US" sz="2400" dirty="0" smtClean="0">
                <a:solidFill>
                  <a:srgbClr val="008080"/>
                </a:solidFill>
                <a:latin typeface="Century" panose="02040604050505020304" pitchFamily="18" charset="0"/>
              </a:rPr>
              <a:t>and </a:t>
            </a:r>
            <a:r>
              <a:rPr lang="en-US" sz="2400" dirty="0">
                <a:solidFill>
                  <a:srgbClr val="008080"/>
                </a:solidFill>
                <a:latin typeface="Century" panose="02040604050505020304" pitchFamily="18" charset="0"/>
              </a:rPr>
              <a:t>as it were the </a:t>
            </a:r>
            <a:r>
              <a:rPr lang="en-US" sz="2400" b="1" u="sng" dirty="0">
                <a:solidFill>
                  <a:srgbClr val="FF0000"/>
                </a:solidFill>
                <a:latin typeface="Century" panose="02040604050505020304" pitchFamily="18" charset="0"/>
              </a:rPr>
              <a:t>sixth </a:t>
            </a:r>
            <a:r>
              <a:rPr lang="en-US" sz="2400" b="1" u="sng" dirty="0" smtClean="0">
                <a:solidFill>
                  <a:srgbClr val="FF0000"/>
                </a:solidFill>
                <a:latin typeface="Century" panose="02040604050505020304" pitchFamily="18" charset="0"/>
              </a:rPr>
              <a:t>hour</a:t>
            </a:r>
            <a:r>
              <a:rPr lang="en-US" sz="2400" b="1" dirty="0" smtClean="0">
                <a:solidFill>
                  <a:srgbClr val="FF0000"/>
                </a:solidFill>
                <a:latin typeface="Century" panose="02040604050505020304" pitchFamily="18" charset="0"/>
              </a:rPr>
              <a:t>, </a:t>
            </a:r>
            <a:r>
              <a:rPr lang="en-US" sz="2400" dirty="0">
                <a:solidFill>
                  <a:srgbClr val="008080"/>
                </a:solidFill>
                <a:latin typeface="Century" panose="02040604050505020304" pitchFamily="18" charset="0"/>
              </a:rPr>
              <a:t>and he saith to the Jews, </a:t>
            </a:r>
            <a:r>
              <a:rPr lang="en-US" sz="2400" dirty="0" smtClean="0">
                <a:solidFill>
                  <a:srgbClr val="008080"/>
                </a:solidFill>
                <a:latin typeface="Century" panose="02040604050505020304" pitchFamily="18" charset="0"/>
              </a:rPr>
              <a:t>‘Lo</a:t>
            </a:r>
            <a:r>
              <a:rPr lang="en-US" sz="2400" dirty="0">
                <a:solidFill>
                  <a:srgbClr val="008080"/>
                </a:solidFill>
                <a:latin typeface="Century" panose="02040604050505020304" pitchFamily="18" charset="0"/>
              </a:rPr>
              <a:t>, your king</a:t>
            </a:r>
            <a:r>
              <a:rPr lang="en-US" sz="2400" dirty="0" smtClean="0">
                <a:solidFill>
                  <a:srgbClr val="008080"/>
                </a:solidFill>
                <a:latin typeface="Century" panose="02040604050505020304" pitchFamily="18" charset="0"/>
              </a:rPr>
              <a:t>!’ </a:t>
            </a:r>
            <a:endParaRPr lang="en-US" sz="2400" dirty="0">
              <a:solidFill>
                <a:srgbClr val="008080"/>
              </a:solidFill>
              <a:latin typeface="Century" panose="02040604050505020304" pitchFamily="18" charset="0"/>
            </a:endParaRPr>
          </a:p>
          <a:p>
            <a:pPr marL="164592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19:30	</a:t>
            </a:r>
            <a:r>
              <a:rPr lang="en-US" sz="2400" dirty="0" smtClean="0">
                <a:solidFill>
                  <a:srgbClr val="008080"/>
                </a:solidFill>
              </a:rPr>
              <a:t>So </a:t>
            </a:r>
            <a:r>
              <a:rPr lang="en-US" sz="2400" dirty="0">
                <a:solidFill>
                  <a:srgbClr val="008080"/>
                </a:solidFill>
              </a:rPr>
              <a:t>when </a:t>
            </a:r>
            <a:r>
              <a:rPr lang="he-IL" sz="2400" dirty="0">
                <a:solidFill>
                  <a:srgbClr val="0000CC"/>
                </a:solidFill>
                <a:latin typeface="Times New Roman" panose="02020603050405020304" pitchFamily="18" charset="0"/>
                <a:cs typeface="Times New Roman" panose="02020603050405020304" pitchFamily="18" charset="0"/>
              </a:rPr>
              <a:t>יהושע</a:t>
            </a:r>
            <a:r>
              <a:rPr lang="en-US" sz="2400" dirty="0">
                <a:solidFill>
                  <a:srgbClr val="008080"/>
                </a:solidFill>
              </a:rPr>
              <a:t> </a:t>
            </a:r>
            <a:r>
              <a:rPr lang="en-US" sz="2400" dirty="0" smtClean="0">
                <a:solidFill>
                  <a:srgbClr val="0000CC"/>
                </a:solidFill>
              </a:rPr>
              <a:t>[Yahusha] </a:t>
            </a:r>
            <a:r>
              <a:rPr lang="en-US" sz="2400" dirty="0" smtClean="0">
                <a:solidFill>
                  <a:srgbClr val="008080"/>
                </a:solidFill>
              </a:rPr>
              <a:t>took </a:t>
            </a:r>
            <a:r>
              <a:rPr lang="en-US" sz="2400" dirty="0">
                <a:solidFill>
                  <a:srgbClr val="008080"/>
                </a:solidFill>
              </a:rPr>
              <a:t>the sour wine He said, </a:t>
            </a:r>
            <a:r>
              <a:rPr lang="en-US" sz="2400" b="1" dirty="0">
                <a:solidFill>
                  <a:srgbClr val="FF0066"/>
                </a:solidFill>
              </a:rPr>
              <a:t>“</a:t>
            </a:r>
            <a:r>
              <a:rPr lang="en-US" sz="2400" b="1" u="sng" dirty="0">
                <a:solidFill>
                  <a:srgbClr val="FF0066"/>
                </a:solidFill>
              </a:rPr>
              <a:t>It has </a:t>
            </a:r>
            <a:r>
              <a:rPr lang="en-US" sz="2400" b="1" u="sng" dirty="0" smtClean="0">
                <a:solidFill>
                  <a:srgbClr val="FF0066"/>
                </a:solidFill>
              </a:rPr>
              <a:t>been accom</a:t>
            </a:r>
            <a:r>
              <a:rPr lang="en-US" sz="2400" b="1" dirty="0" smtClean="0">
                <a:solidFill>
                  <a:srgbClr val="FF0066"/>
                </a:solidFill>
              </a:rPr>
              <a:t>p</a:t>
            </a:r>
            <a:r>
              <a:rPr lang="en-US" sz="2400" b="1" u="sng" dirty="0" smtClean="0">
                <a:solidFill>
                  <a:srgbClr val="FF0066"/>
                </a:solidFill>
              </a:rPr>
              <a:t>lished</a:t>
            </a:r>
            <a:r>
              <a:rPr lang="en-US" sz="2400" b="1" dirty="0">
                <a:solidFill>
                  <a:srgbClr val="FF0066"/>
                </a:solidFill>
              </a:rPr>
              <a:t>!”</a:t>
            </a:r>
            <a:r>
              <a:rPr lang="en-US" sz="2400" dirty="0">
                <a:solidFill>
                  <a:srgbClr val="008080"/>
                </a:solidFill>
              </a:rPr>
              <a:t> And bowing His head, He gave up His spirit. </a:t>
            </a:r>
            <a:endParaRPr lang="en-US" sz="2400" dirty="0" smtClean="0">
              <a:solidFill>
                <a:srgbClr val="008080"/>
              </a:solidFill>
            </a:endParaRPr>
          </a:p>
          <a:p>
            <a:pPr marL="164592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19:31	</a:t>
            </a:r>
            <a:r>
              <a:rPr lang="en-US" sz="2400" dirty="0" smtClean="0">
                <a:solidFill>
                  <a:srgbClr val="008080"/>
                </a:solidFill>
              </a:rPr>
              <a:t>Therefore</a:t>
            </a:r>
            <a:r>
              <a:rPr lang="en-US" sz="2400" dirty="0">
                <a:solidFill>
                  <a:srgbClr val="008080"/>
                </a:solidFill>
              </a:rPr>
              <a:t>, </a:t>
            </a:r>
            <a:r>
              <a:rPr lang="en-US" sz="2400" b="1" u="sng" dirty="0">
                <a:solidFill>
                  <a:srgbClr val="CC0099"/>
                </a:solidFill>
              </a:rPr>
              <a:t>since it was the</a:t>
            </a:r>
            <a:r>
              <a:rPr lang="en-US" sz="2400" b="1" dirty="0">
                <a:solidFill>
                  <a:srgbClr val="CC0099"/>
                </a:solidFill>
              </a:rPr>
              <a:t> </a:t>
            </a:r>
            <a:r>
              <a:rPr lang="en-US" sz="4800" b="1" dirty="0">
                <a:ln>
                  <a:solidFill>
                    <a:srgbClr val="0000CC"/>
                  </a:solidFill>
                </a:ln>
                <a:solidFill>
                  <a:srgbClr val="CC0099"/>
                </a:solidFill>
                <a:effectLst>
                  <a:glow rad="127000">
                    <a:srgbClr val="00FF99"/>
                  </a:glow>
                </a:effectLst>
              </a:rPr>
              <a:t>Preparation</a:t>
            </a:r>
            <a:r>
              <a:rPr lang="en-US" sz="2400" b="1" dirty="0">
                <a:solidFill>
                  <a:srgbClr val="CC0099"/>
                </a:solidFill>
              </a:rPr>
              <a:t> </a:t>
            </a:r>
            <a:r>
              <a:rPr lang="en-US" sz="1400" i="1" dirty="0">
                <a:solidFill>
                  <a:schemeClr val="tx1">
                    <a:lumMod val="50000"/>
                  </a:schemeClr>
                </a:solidFill>
              </a:rPr>
              <a:t>Day</a:t>
            </a:r>
            <a:r>
              <a:rPr lang="en-US" sz="1400" dirty="0">
                <a:solidFill>
                  <a:schemeClr val="tx1">
                    <a:lumMod val="50000"/>
                  </a:schemeClr>
                </a:solidFill>
              </a:rPr>
              <a:t>, </a:t>
            </a:r>
            <a:r>
              <a:rPr lang="en-US" sz="2400" dirty="0">
                <a:solidFill>
                  <a:srgbClr val="008080"/>
                </a:solidFill>
              </a:rPr>
              <a:t>that the bodies </a:t>
            </a:r>
            <a:r>
              <a:rPr lang="en-US" sz="2400" dirty="0" smtClean="0">
                <a:solidFill>
                  <a:srgbClr val="008080"/>
                </a:solidFill>
              </a:rPr>
              <a:t>should not </a:t>
            </a:r>
            <a:r>
              <a:rPr lang="en-US" sz="2400" dirty="0">
                <a:solidFill>
                  <a:srgbClr val="008080"/>
                </a:solidFill>
              </a:rPr>
              <a:t>remain </a:t>
            </a:r>
            <a:r>
              <a:rPr lang="en-US" sz="2400" dirty="0" smtClean="0">
                <a:solidFill>
                  <a:srgbClr val="008080"/>
                </a:solidFill>
              </a:rPr>
              <a:t>          on </a:t>
            </a:r>
            <a:r>
              <a:rPr lang="en-US" sz="2400" dirty="0">
                <a:solidFill>
                  <a:srgbClr val="008080"/>
                </a:solidFill>
              </a:rPr>
              <a:t>the stake on the </a:t>
            </a:r>
            <a:r>
              <a:rPr lang="en-US" sz="2400" b="1" u="sng" dirty="0" smtClean="0">
                <a:solidFill>
                  <a:srgbClr val="3333FF"/>
                </a:solidFill>
              </a:rPr>
              <a:t>Shabbat</a:t>
            </a:r>
            <a:r>
              <a:rPr lang="en-US" sz="2400" dirty="0" smtClean="0">
                <a:solidFill>
                  <a:srgbClr val="008080"/>
                </a:solidFill>
              </a:rPr>
              <a:t> </a:t>
            </a:r>
            <a:r>
              <a:rPr lang="en-US" sz="2400" dirty="0">
                <a:solidFill>
                  <a:srgbClr val="008080"/>
                </a:solidFill>
              </a:rPr>
              <a:t>– </a:t>
            </a:r>
            <a:r>
              <a:rPr lang="en-US" sz="2400" dirty="0">
                <a:solidFill>
                  <a:srgbClr val="FF00FF"/>
                </a:solidFill>
              </a:rPr>
              <a:t>for that </a:t>
            </a:r>
            <a:r>
              <a:rPr lang="en-US" sz="2400" dirty="0" smtClean="0">
                <a:solidFill>
                  <a:srgbClr val="FF00FF"/>
                </a:solidFill>
              </a:rPr>
              <a:t>Shabbat </a:t>
            </a:r>
            <a:r>
              <a:rPr lang="en-US" sz="2400" dirty="0">
                <a:solidFill>
                  <a:srgbClr val="FF00FF"/>
                </a:solidFill>
              </a:rPr>
              <a:t>was a </a:t>
            </a:r>
            <a:r>
              <a:rPr lang="en-US" sz="2400" b="1" u="sng" dirty="0" smtClean="0">
                <a:solidFill>
                  <a:srgbClr val="FF00FF"/>
                </a:solidFill>
              </a:rPr>
              <a:t>HIGH</a:t>
            </a:r>
            <a:r>
              <a:rPr lang="en-US" sz="2400" dirty="0" smtClean="0">
                <a:solidFill>
                  <a:srgbClr val="FF00FF"/>
                </a:solidFill>
              </a:rPr>
              <a:t>        one</a:t>
            </a:r>
            <a:r>
              <a:rPr lang="en-US" sz="2400" dirty="0" smtClean="0">
                <a:solidFill>
                  <a:srgbClr val="008080"/>
                </a:solidFill>
              </a:rPr>
              <a:t>  –  </a:t>
            </a:r>
            <a:r>
              <a:rPr lang="en-US" sz="2400" dirty="0">
                <a:solidFill>
                  <a:srgbClr val="008080"/>
                </a:solidFill>
              </a:rPr>
              <a:t>the Yehuḏim </a:t>
            </a:r>
            <a:r>
              <a:rPr lang="en-US" sz="2400" dirty="0" smtClean="0">
                <a:solidFill>
                  <a:srgbClr val="008080"/>
                </a:solidFill>
              </a:rPr>
              <a:t>     asked </a:t>
            </a:r>
            <a:r>
              <a:rPr lang="en-US" sz="2400" dirty="0">
                <a:solidFill>
                  <a:srgbClr val="008080"/>
                </a:solidFill>
              </a:rPr>
              <a:t>Pilate to have their legs broken, </a:t>
            </a:r>
            <a:r>
              <a:rPr lang="en-US" sz="2400" dirty="0" smtClean="0">
                <a:solidFill>
                  <a:srgbClr val="008080"/>
                </a:solidFill>
              </a:rPr>
              <a:t>       and that </a:t>
            </a:r>
            <a:r>
              <a:rPr lang="en-US" sz="2400" i="1" dirty="0">
                <a:solidFill>
                  <a:schemeClr val="tx1">
                    <a:lumMod val="50000"/>
                  </a:schemeClr>
                </a:solidFill>
              </a:rPr>
              <a:t>they</a:t>
            </a:r>
            <a:r>
              <a:rPr lang="en-US" sz="2400" dirty="0">
                <a:solidFill>
                  <a:srgbClr val="008080"/>
                </a:solidFill>
              </a:rPr>
              <a:t> be taken </a:t>
            </a:r>
            <a:r>
              <a:rPr lang="en-US" sz="2400" dirty="0" smtClean="0">
                <a:solidFill>
                  <a:srgbClr val="008080"/>
                </a:solidFill>
              </a:rPr>
              <a:t>   away</a:t>
            </a:r>
            <a:r>
              <a:rPr lang="en-US" sz="2400" dirty="0">
                <a:solidFill>
                  <a:srgbClr val="008080"/>
                </a:solidFill>
              </a:rPr>
              <a:t>. </a:t>
            </a:r>
            <a:endParaRPr lang="en-US" sz="2400" dirty="0" smtClean="0">
              <a:solidFill>
                <a:srgbClr val="008080"/>
              </a:solidFill>
            </a:endParaRPr>
          </a:p>
          <a:p>
            <a:pPr marL="1645920" indent="-1645920">
              <a:spcBef>
                <a:spcPts val="0"/>
              </a:spcBef>
              <a:spcAft>
                <a:spcPts val="1200"/>
              </a:spcAft>
            </a:pPr>
            <a:endParaRPr lang="en-US" sz="2400" dirty="0">
              <a:solidFill>
                <a:srgbClr val="008080"/>
              </a:solidFill>
            </a:endParaRPr>
          </a:p>
          <a:p>
            <a:pPr marL="1645920" indent="-1645920">
              <a:spcBef>
                <a:spcPts val="0"/>
              </a:spcBef>
              <a:spcAft>
                <a:spcPts val="1200"/>
              </a:spcAft>
            </a:pPr>
            <a:r>
              <a:rPr lang="en-US" sz="2400" b="1" dirty="0" smtClean="0">
                <a:solidFill>
                  <a:schemeClr val="bg1"/>
                </a:solidFill>
              </a:rPr>
              <a:t>V:</a:t>
            </a:r>
            <a:r>
              <a:rPr lang="en-US" sz="2400" b="1" u="sng" dirty="0" smtClean="0">
                <a:solidFill>
                  <a:schemeClr val="bg1"/>
                </a:solidFill>
              </a:rPr>
              <a:t>14</a:t>
            </a:r>
            <a:r>
              <a:rPr lang="en-US" sz="2400" b="1" dirty="0" smtClean="0">
                <a:solidFill>
                  <a:srgbClr val="9933FF"/>
                </a:solidFill>
              </a:rPr>
              <a:t> is John’s </a:t>
            </a:r>
            <a:r>
              <a:rPr lang="en-US" sz="2400" b="1" u="sng" dirty="0" smtClean="0">
                <a:solidFill>
                  <a:srgbClr val="9933FF"/>
                </a:solidFill>
              </a:rPr>
              <a:t>1</a:t>
            </a:r>
            <a:r>
              <a:rPr lang="en-US" sz="2400" b="1" u="sng" baseline="30000" dirty="0" smtClean="0">
                <a:solidFill>
                  <a:srgbClr val="9933FF"/>
                </a:solidFill>
              </a:rPr>
              <a:t>st</a:t>
            </a:r>
            <a:r>
              <a:rPr lang="en-US" sz="2400" b="1" u="sng" dirty="0" smtClean="0">
                <a:solidFill>
                  <a:srgbClr val="9933FF"/>
                </a:solidFill>
              </a:rPr>
              <a:t> Witness</a:t>
            </a:r>
            <a:r>
              <a:rPr lang="en-US" sz="2400" b="1" dirty="0" smtClean="0">
                <a:solidFill>
                  <a:srgbClr val="9933FF"/>
                </a:solidFill>
              </a:rPr>
              <a:t> for        Abib 14!</a:t>
            </a:r>
          </a:p>
          <a:p>
            <a:pPr marL="1645920" indent="-1645920">
              <a:spcBef>
                <a:spcPts val="0"/>
              </a:spcBef>
              <a:spcAft>
                <a:spcPts val="1200"/>
              </a:spcAft>
            </a:pPr>
            <a:endParaRPr lang="en-US" sz="2400" dirty="0">
              <a:solidFill>
                <a:srgbClr val="008080"/>
              </a:solidFill>
            </a:endParaRPr>
          </a:p>
          <a:p>
            <a:pPr marL="1645920" indent="-1645920">
              <a:spcBef>
                <a:spcPts val="0"/>
              </a:spcBef>
              <a:spcAft>
                <a:spcPts val="1200"/>
              </a:spcAft>
            </a:pPr>
            <a:endParaRPr lang="en-US" sz="2400" dirty="0" smtClean="0">
              <a:solidFill>
                <a:srgbClr val="008080"/>
              </a:solidFill>
            </a:endParaRPr>
          </a:p>
          <a:p>
            <a:pPr marL="1645920" indent="-1645920">
              <a:spcBef>
                <a:spcPts val="0"/>
              </a:spcBef>
              <a:spcAft>
                <a:spcPts val="1200"/>
              </a:spcAft>
            </a:pPr>
            <a:endParaRPr lang="en-US" sz="2400" dirty="0">
              <a:solidFill>
                <a:srgbClr val="008080"/>
              </a:solidFill>
            </a:endParaRPr>
          </a:p>
        </p:txBody>
      </p:sp>
      <p:sp>
        <p:nvSpPr>
          <p:cNvPr id="4" name="Slide Number Placeholder 3"/>
          <p:cNvSpPr>
            <a:spLocks noGrp="1"/>
          </p:cNvSpPr>
          <p:nvPr>
            <p:ph type="sldNum" sz="quarter" idx="12"/>
          </p:nvPr>
        </p:nvSpPr>
        <p:spPr>
          <a:xfrm>
            <a:off x="11384966" y="6389915"/>
            <a:ext cx="643748" cy="365125"/>
          </a:xfrm>
        </p:spPr>
        <p:txBody>
          <a:bodyPr/>
          <a:lstStyle/>
          <a:p>
            <a:fld id="{6D22F896-40B5-4ADD-8801-0D06FADFA095}" type="slidenum">
              <a:rPr lang="en-US" sz="1200" b="1" smtClean="0">
                <a:solidFill>
                  <a:schemeClr val="bg1"/>
                </a:solidFill>
              </a:rPr>
              <a:t>47</a:t>
            </a:fld>
            <a:endParaRPr lang="en-US" sz="1200" b="1" dirty="0">
              <a:solidFill>
                <a:schemeClr val="bg1"/>
              </a:solidFill>
            </a:endParaRPr>
          </a:p>
        </p:txBody>
      </p:sp>
      <p:grpSp>
        <p:nvGrpSpPr>
          <p:cNvPr id="5" name="Group 4"/>
          <p:cNvGrpSpPr/>
          <p:nvPr/>
        </p:nvGrpSpPr>
        <p:grpSpPr>
          <a:xfrm>
            <a:off x="241811" y="5067792"/>
            <a:ext cx="7934346" cy="1370791"/>
            <a:chOff x="33988" y="3089366"/>
            <a:chExt cx="7934346" cy="1370791"/>
          </a:xfrm>
        </p:grpSpPr>
        <p:sp>
          <p:nvSpPr>
            <p:cNvPr id="6" name="Rectangle 5"/>
            <p:cNvSpPr/>
            <p:nvPr/>
          </p:nvSpPr>
          <p:spPr>
            <a:xfrm>
              <a:off x="4362985" y="3872049"/>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7" name="Rectangle 6"/>
            <p:cNvSpPr/>
            <p:nvPr/>
          </p:nvSpPr>
          <p:spPr>
            <a:xfrm>
              <a:off x="627011" y="3875314"/>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14</a:t>
              </a:r>
              <a:endParaRPr lang="en-CA" sz="3600" dirty="0">
                <a:solidFill>
                  <a:srgbClr val="002060"/>
                </a:solidFill>
              </a:endParaRPr>
            </a:p>
          </p:txBody>
        </p:sp>
        <p:sp>
          <p:nvSpPr>
            <p:cNvPr id="8" name="Rectangle 7"/>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p:nvPr/>
          </p:nvCxnSpPr>
          <p:spPr>
            <a:xfrm flipV="1">
              <a:off x="49598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174884" y="3099443"/>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13" name="Rectangle 12"/>
            <p:cNvSpPr/>
            <p:nvPr/>
          </p:nvSpPr>
          <p:spPr>
            <a:xfrm>
              <a:off x="33988" y="3089366"/>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grpSp>
      <p:sp>
        <p:nvSpPr>
          <p:cNvPr id="14" name="Rectangle 13"/>
          <p:cNvSpPr/>
          <p:nvPr/>
        </p:nvSpPr>
        <p:spPr>
          <a:xfrm>
            <a:off x="8384397" y="5868229"/>
            <a:ext cx="3640874" cy="565721"/>
          </a:xfrm>
          <a:prstGeom prst="rect">
            <a:avLst/>
          </a:prstGeom>
          <a:solidFill>
            <a:schemeClr val="accent5">
              <a:lumMod val="20000"/>
              <a:lumOff val="80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rgbClr val="0000CC"/>
                </a:solidFill>
              </a:rPr>
              <a:t>1</a:t>
            </a:r>
            <a:r>
              <a:rPr lang="en-CA" sz="3200" b="1" baseline="30000" dirty="0" smtClean="0">
                <a:solidFill>
                  <a:srgbClr val="0000CC"/>
                </a:solidFill>
              </a:rPr>
              <a:t>st</a:t>
            </a:r>
            <a:r>
              <a:rPr lang="en-CA" sz="3200" b="1" dirty="0" smtClean="0">
                <a:solidFill>
                  <a:srgbClr val="0000CC"/>
                </a:solidFill>
              </a:rPr>
              <a:t> Shabbat U/B</a:t>
            </a:r>
            <a:endParaRPr lang="en-CA" sz="3200" b="1" dirty="0">
              <a:solidFill>
                <a:srgbClr val="0000CC"/>
              </a:solidFill>
            </a:endParaRPr>
          </a:p>
        </p:txBody>
      </p:sp>
      <p:sp>
        <p:nvSpPr>
          <p:cNvPr id="15" name="Rectangle 14"/>
          <p:cNvSpPr/>
          <p:nvPr/>
        </p:nvSpPr>
        <p:spPr>
          <a:xfrm>
            <a:off x="8280654" y="5859521"/>
            <a:ext cx="95033" cy="574765"/>
          </a:xfrm>
          <a:prstGeom prst="rect">
            <a:avLst/>
          </a:prstGeom>
          <a:solidFill>
            <a:schemeClr val="tx1">
              <a:lumMod val="75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flipV="1">
            <a:off x="8237073" y="5436052"/>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908667" y="5077549"/>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sp>
        <p:nvSpPr>
          <p:cNvPr id="19" name="Right Bracket 18"/>
          <p:cNvSpPr/>
          <p:nvPr/>
        </p:nvSpPr>
        <p:spPr>
          <a:xfrm rot="16200000">
            <a:off x="2017056" y="4162000"/>
            <a:ext cx="444136" cy="2953722"/>
          </a:xfrm>
          <a:prstGeom prst="rightBracket">
            <a:avLst>
              <a:gd name="adj" fmla="val 155040"/>
            </a:avLst>
          </a:prstGeom>
          <a:solidFill>
            <a:srgbClr val="CC99FF"/>
          </a:solidFill>
          <a:ln>
            <a:solidFill>
              <a:srgbClr val="9933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Rectangle 19"/>
          <p:cNvSpPr/>
          <p:nvPr/>
        </p:nvSpPr>
        <p:spPr>
          <a:xfrm>
            <a:off x="1572148" y="5445023"/>
            <a:ext cx="1323703" cy="38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CC"/>
                  </a:solidFill>
                </a:ln>
              </a:rPr>
              <a:t>9 hours</a:t>
            </a:r>
            <a:endParaRPr lang="en-CA" sz="2000" b="1" dirty="0">
              <a:ln>
                <a:solidFill>
                  <a:srgbClr val="0000CC"/>
                </a:solidFill>
              </a:ln>
            </a:endParaRPr>
          </a:p>
        </p:txBody>
      </p:sp>
      <p:sp>
        <p:nvSpPr>
          <p:cNvPr id="22" name="Rounded Rectangular Callout 21"/>
          <p:cNvSpPr/>
          <p:nvPr/>
        </p:nvSpPr>
        <p:spPr>
          <a:xfrm>
            <a:off x="9158933" y="4001632"/>
            <a:ext cx="2847511" cy="1568358"/>
          </a:xfrm>
          <a:prstGeom prst="wedgeRoundRectCallout">
            <a:avLst>
              <a:gd name="adj1" fmla="val -9028"/>
              <a:gd name="adj2" fmla="val 73969"/>
              <a:gd name="adj3" fmla="val 16667"/>
            </a:avLst>
          </a:prstGeom>
          <a:solidFill>
            <a:schemeClr val="tx1">
              <a:lumMod val="75000"/>
            </a:schemeClr>
          </a:solidFill>
          <a:ln w="1905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n>
                  <a:solidFill>
                    <a:srgbClr val="0000CC"/>
                  </a:solidFill>
                </a:ln>
                <a:solidFill>
                  <a:srgbClr val="CC99FF"/>
                </a:solidFill>
                <a:effectLst>
                  <a:glow rad="127000">
                    <a:srgbClr val="FFFF00"/>
                  </a:glow>
                </a:effectLst>
              </a:rPr>
              <a:t>The </a:t>
            </a:r>
            <a:r>
              <a:rPr lang="en-CA" sz="2800" dirty="0" smtClean="0">
                <a:ln>
                  <a:solidFill>
                    <a:srgbClr val="0000CC"/>
                  </a:solidFill>
                </a:ln>
                <a:solidFill>
                  <a:srgbClr val="FF00FF"/>
                </a:solidFill>
                <a:effectLst>
                  <a:glow rad="127000">
                    <a:srgbClr val="FFFF00"/>
                  </a:glow>
                </a:effectLst>
              </a:rPr>
              <a:t>ONE</a:t>
            </a:r>
            <a:r>
              <a:rPr lang="en-CA" sz="2800" dirty="0" smtClean="0">
                <a:ln>
                  <a:solidFill>
                    <a:srgbClr val="0000CC"/>
                  </a:solidFill>
                </a:ln>
                <a:solidFill>
                  <a:srgbClr val="CC99FF"/>
                </a:solidFill>
                <a:effectLst>
                  <a:glow rad="127000">
                    <a:srgbClr val="FFFF00"/>
                  </a:glow>
                </a:effectLst>
              </a:rPr>
              <a:t> </a:t>
            </a:r>
            <a:br>
              <a:rPr lang="en-CA" sz="2800" dirty="0" smtClean="0">
                <a:ln>
                  <a:solidFill>
                    <a:srgbClr val="0000CC"/>
                  </a:solidFill>
                </a:ln>
                <a:solidFill>
                  <a:srgbClr val="CC99FF"/>
                </a:solidFill>
                <a:effectLst>
                  <a:glow rad="127000">
                    <a:srgbClr val="FFFF00"/>
                  </a:glow>
                </a:effectLst>
              </a:rPr>
            </a:br>
            <a:r>
              <a:rPr lang="en-CA" sz="2800" u="sng" dirty="0" smtClean="0">
                <a:ln>
                  <a:solidFill>
                    <a:srgbClr val="0000CC"/>
                  </a:solidFill>
                </a:ln>
                <a:solidFill>
                  <a:srgbClr val="FF00FF"/>
                </a:solidFill>
                <a:effectLst>
                  <a:glow rad="127000">
                    <a:srgbClr val="FFFF00"/>
                  </a:glow>
                </a:effectLst>
              </a:rPr>
              <a:t>AND ONLY</a:t>
            </a:r>
            <a:r>
              <a:rPr lang="en-CA" sz="2800" dirty="0" smtClean="0">
                <a:ln>
                  <a:solidFill>
                    <a:srgbClr val="0000CC"/>
                  </a:solidFill>
                </a:ln>
                <a:solidFill>
                  <a:srgbClr val="FF00FF"/>
                </a:solidFill>
                <a:effectLst>
                  <a:glow rad="127000">
                    <a:srgbClr val="FFFF00"/>
                  </a:glow>
                </a:effectLst>
              </a:rPr>
              <a:t> </a:t>
            </a:r>
            <a:r>
              <a:rPr lang="en-CA" sz="2800" dirty="0" smtClean="0">
                <a:ln>
                  <a:solidFill>
                    <a:srgbClr val="0000CC"/>
                  </a:solidFill>
                </a:ln>
                <a:solidFill>
                  <a:srgbClr val="CC99FF"/>
                </a:solidFill>
                <a:effectLst>
                  <a:glow rad="127000">
                    <a:srgbClr val="FFFF00"/>
                  </a:glow>
                </a:effectLst>
              </a:rPr>
              <a:t>– </a:t>
            </a:r>
            <a:br>
              <a:rPr lang="en-CA" sz="2800" dirty="0" smtClean="0">
                <a:ln>
                  <a:solidFill>
                    <a:srgbClr val="0000CC"/>
                  </a:solidFill>
                </a:ln>
                <a:solidFill>
                  <a:srgbClr val="CC99FF"/>
                </a:solidFill>
                <a:effectLst>
                  <a:glow rad="127000">
                    <a:srgbClr val="FFFF00"/>
                  </a:glow>
                </a:effectLst>
              </a:rPr>
            </a:br>
            <a:r>
              <a:rPr lang="en-CA" sz="2800" dirty="0" smtClean="0">
                <a:ln>
                  <a:solidFill>
                    <a:srgbClr val="0000CC"/>
                  </a:solidFill>
                </a:ln>
                <a:solidFill>
                  <a:srgbClr val="CC99FF"/>
                </a:solidFill>
                <a:effectLst>
                  <a:glow rad="127000">
                    <a:srgbClr val="FFFF00"/>
                  </a:glow>
                </a:effectLst>
              </a:rPr>
              <a:t>High Shabbat!</a:t>
            </a:r>
            <a:endParaRPr lang="en-CA" sz="2800" dirty="0">
              <a:ln>
                <a:solidFill>
                  <a:srgbClr val="0000CC"/>
                </a:solidFill>
              </a:ln>
              <a:solidFill>
                <a:srgbClr val="CC99FF"/>
              </a:solidFill>
              <a:effectLst>
                <a:glow rad="127000">
                  <a:srgbClr val="FFFF00"/>
                </a:glow>
              </a:effectLst>
            </a:endParaRPr>
          </a:p>
        </p:txBody>
      </p:sp>
      <p:cxnSp>
        <p:nvCxnSpPr>
          <p:cNvPr id="23" name="Straight Connector 22"/>
          <p:cNvCxnSpPr/>
          <p:nvPr/>
        </p:nvCxnSpPr>
        <p:spPr>
          <a:xfrm flipH="1">
            <a:off x="4102444" y="3054096"/>
            <a:ext cx="2353220" cy="2048606"/>
          </a:xfrm>
          <a:prstGeom prst="line">
            <a:avLst/>
          </a:prstGeom>
          <a:ln w="76200">
            <a:solidFill>
              <a:srgbClr val="C00000"/>
            </a:solidFill>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102443" y="5087028"/>
            <a:ext cx="0" cy="602981"/>
          </a:xfrm>
          <a:prstGeom prst="straightConnector1">
            <a:avLst/>
          </a:prstGeom>
          <a:ln w="76200">
            <a:solidFill>
              <a:srgbClr val="C00000"/>
            </a:solidFill>
            <a:tailEnd type="triangle"/>
          </a:ln>
          <a:effectLst>
            <a:glow rad="228600">
              <a:schemeClr val="accent4">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614263" y="3352800"/>
            <a:ext cx="17418" cy="1114697"/>
          </a:xfrm>
          <a:prstGeom prst="straightConnector1">
            <a:avLst/>
          </a:prstGeom>
          <a:ln w="76200">
            <a:solidFill>
              <a:srgbClr val="3333FF"/>
            </a:solidFill>
            <a:headEnd type="none" w="med" len="med"/>
            <a:tailEnd type="arrow" w="med" len="med"/>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3717434" y="5453261"/>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9064101" y="603682"/>
            <a:ext cx="2329743" cy="88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11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up)">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up)">
                                      <p:cBhvr>
                                        <p:cTn id="12" dur="500"/>
                                        <p:tgtEl>
                                          <p:spTgt spid="3">
                                            <p:txEl>
                                              <p:pRg st="4" end="4"/>
                                            </p:txEl>
                                          </p:spTgt>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 calcmode="lin" valueType="num">
                                      <p:cBhvr>
                                        <p:cTn id="18" dur="1000" fill="hold"/>
                                        <p:tgtEl>
                                          <p:spTgt spid="23"/>
                                        </p:tgtEl>
                                        <p:attrNameLst>
                                          <p:attrName>style.rotation</p:attrName>
                                        </p:attrNameLst>
                                      </p:cBhvr>
                                      <p:tavLst>
                                        <p:tav tm="0">
                                          <p:val>
                                            <p:fltVal val="90"/>
                                          </p:val>
                                        </p:tav>
                                        <p:tav tm="100000">
                                          <p:val>
                                            <p:fltVal val="0"/>
                                          </p:val>
                                        </p:tav>
                                      </p:tavLst>
                                    </p:anim>
                                    <p:animEffect transition="in" filter="fade">
                                      <p:cBhvr>
                                        <p:cTn id="19" dur="1000"/>
                                        <p:tgtEl>
                                          <p:spTgt spid="23"/>
                                        </p:tgtEl>
                                      </p:cBhvr>
                                    </p:animEffect>
                                  </p:childTnLst>
                                </p:cTn>
                              </p:par>
                            </p:childTnLst>
                          </p:cTn>
                        </p:par>
                        <p:par>
                          <p:cTn id="20" fill="hold">
                            <p:stCondLst>
                              <p:cond delay="1500"/>
                            </p:stCondLst>
                            <p:childTnLst>
                              <p:par>
                                <p:cTn id="21" presetID="31"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750"/>
                                        <p:tgtEl>
                                          <p:spTgt spid="22"/>
                                        </p:tgtEl>
                                      </p:cBhvr>
                                    </p:animEffect>
                                  </p:childTnLst>
                                </p:cTn>
                              </p:par>
                              <p:par>
                                <p:cTn id="37" presetID="22" presetClass="entr" presetSubtype="1"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60000"/>
                <a:lumOff val="40000"/>
              </a:schemeClr>
            </a:gs>
            <a:gs pos="37000">
              <a:srgbClr val="CC99FF"/>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45961" y="365761"/>
            <a:ext cx="11900078" cy="6226628"/>
          </a:xfrm>
          <a:solidFill>
            <a:schemeClr val="tx1"/>
          </a:solidFill>
          <a:scene3d>
            <a:camera prst="orthographicFront"/>
            <a:lightRig rig="threePt" dir="t"/>
          </a:scene3d>
          <a:sp3d>
            <a:bevelT w="152400" h="50800" prst="softRound"/>
          </a:sp3d>
        </p:spPr>
        <p:txBody>
          <a:bodyPr>
            <a:noAutofit/>
          </a:bodyPr>
          <a:lstStyle/>
          <a:p>
            <a:pPr marL="1645920" indent="-1645920">
              <a:spcBef>
                <a:spcPts val="0"/>
              </a:spcBef>
              <a:spcAft>
                <a:spcPts val="1200"/>
              </a:spcAft>
            </a:pPr>
            <a:r>
              <a:rPr lang="en-US" sz="3600" i="1" dirty="0" smtClean="0">
                <a:solidFill>
                  <a:schemeClr val="accent1">
                    <a:lumMod val="60000"/>
                    <a:lumOff val="40000"/>
                  </a:schemeClr>
                </a:solidFill>
                <a:latin typeface="Georgia" panose="02040502050405020303" pitchFamily="18" charset="0"/>
              </a:rPr>
              <a:t>John continues –</a:t>
            </a:r>
            <a:br>
              <a:rPr lang="en-US" sz="3600" i="1" dirty="0" smtClean="0">
                <a:solidFill>
                  <a:schemeClr val="accent1">
                    <a:lumMod val="60000"/>
                    <a:lumOff val="40000"/>
                  </a:schemeClr>
                </a:solidFill>
                <a:latin typeface="Georgia" panose="02040502050405020303" pitchFamily="18" charset="0"/>
              </a:rPr>
            </a:br>
            <a:endParaRPr lang="en-US" sz="3600" i="1" dirty="0" smtClean="0">
              <a:solidFill>
                <a:schemeClr val="accent1">
                  <a:lumMod val="60000"/>
                  <a:lumOff val="40000"/>
                </a:schemeClr>
              </a:solidFill>
              <a:latin typeface="Georgia" panose="02040502050405020303" pitchFamily="18" charset="0"/>
            </a:endParaRPr>
          </a:p>
          <a:p>
            <a:pPr marL="164592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19:32	</a:t>
            </a:r>
            <a:r>
              <a:rPr lang="en-US" sz="2400" dirty="0" smtClean="0">
                <a:solidFill>
                  <a:srgbClr val="008080"/>
                </a:solidFill>
              </a:rPr>
              <a:t>Therefore </a:t>
            </a:r>
            <a:r>
              <a:rPr lang="en-US" sz="2400" dirty="0">
                <a:solidFill>
                  <a:srgbClr val="008080"/>
                </a:solidFill>
              </a:rPr>
              <a:t>the soldiers came and broke the legs of the first, and </a:t>
            </a:r>
            <a:r>
              <a:rPr lang="en-US" sz="2400" dirty="0" smtClean="0">
                <a:solidFill>
                  <a:srgbClr val="008080"/>
                </a:solidFill>
              </a:rPr>
              <a:t>of the </a:t>
            </a:r>
            <a:r>
              <a:rPr lang="en-US" sz="2400" dirty="0">
                <a:solidFill>
                  <a:srgbClr val="008080"/>
                </a:solidFill>
              </a:rPr>
              <a:t>other who was impaled with Him, </a:t>
            </a:r>
            <a:endParaRPr lang="en-US" sz="2400" dirty="0" smtClean="0">
              <a:solidFill>
                <a:srgbClr val="008080"/>
              </a:solidFill>
            </a:endParaRPr>
          </a:p>
          <a:p>
            <a:pPr marL="164592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19:33</a:t>
            </a:r>
            <a:r>
              <a:rPr lang="en-US" sz="2400" i="1" dirty="0">
                <a:solidFill>
                  <a:srgbClr val="008080"/>
                </a:solidFill>
                <a:latin typeface="Georgia" panose="02040502050405020303" pitchFamily="18" charset="0"/>
              </a:rPr>
              <a:t>	</a:t>
            </a:r>
            <a:r>
              <a:rPr lang="en-US" sz="2400" dirty="0" smtClean="0">
                <a:solidFill>
                  <a:srgbClr val="008080"/>
                </a:solidFill>
              </a:rPr>
              <a:t>but </a:t>
            </a:r>
            <a:r>
              <a:rPr lang="en-US" sz="2400" dirty="0">
                <a:solidFill>
                  <a:srgbClr val="008080"/>
                </a:solidFill>
              </a:rPr>
              <a:t>when they came to </a:t>
            </a:r>
            <a:r>
              <a:rPr lang="he-IL" sz="2400" dirty="0">
                <a:solidFill>
                  <a:srgbClr val="0000CC"/>
                </a:solidFill>
                <a:latin typeface="Times New Roman" panose="02020603050405020304" pitchFamily="18" charset="0"/>
                <a:cs typeface="Times New Roman" panose="02020603050405020304" pitchFamily="18" charset="0"/>
              </a:rPr>
              <a:t>יהושע</a:t>
            </a:r>
            <a:r>
              <a:rPr lang="en-US" sz="2400" dirty="0">
                <a:solidFill>
                  <a:srgbClr val="008080"/>
                </a:solidFill>
              </a:rPr>
              <a:t> </a:t>
            </a:r>
            <a:r>
              <a:rPr lang="en-US" sz="2400" dirty="0" smtClean="0">
                <a:solidFill>
                  <a:srgbClr val="0000CC"/>
                </a:solidFill>
              </a:rPr>
              <a:t>[Yahusha] </a:t>
            </a:r>
            <a:r>
              <a:rPr lang="en-US" sz="2400" dirty="0" smtClean="0">
                <a:solidFill>
                  <a:srgbClr val="008080"/>
                </a:solidFill>
              </a:rPr>
              <a:t>and </a:t>
            </a:r>
            <a:r>
              <a:rPr lang="en-US" sz="2400" dirty="0">
                <a:solidFill>
                  <a:srgbClr val="008080"/>
                </a:solidFill>
              </a:rPr>
              <a:t>saw that He </a:t>
            </a:r>
            <a:r>
              <a:rPr lang="en-US" sz="2400" dirty="0" smtClean="0">
                <a:solidFill>
                  <a:srgbClr val="008080"/>
                </a:solidFill>
              </a:rPr>
              <a:t>was already </a:t>
            </a:r>
            <a:r>
              <a:rPr lang="en-US" sz="2400" dirty="0">
                <a:solidFill>
                  <a:srgbClr val="008080"/>
                </a:solidFill>
              </a:rPr>
              <a:t>dead, </a:t>
            </a:r>
            <a:r>
              <a:rPr lang="en-US" sz="2400" dirty="0" smtClean="0">
                <a:solidFill>
                  <a:srgbClr val="008080"/>
                </a:solidFill>
              </a:rPr>
              <a:t>they </a:t>
            </a:r>
            <a:r>
              <a:rPr lang="en-US" sz="2400" dirty="0">
                <a:solidFill>
                  <a:srgbClr val="008080"/>
                </a:solidFill>
              </a:rPr>
              <a:t>did not break His legs. </a:t>
            </a:r>
            <a:endParaRPr lang="en-US" sz="2400" dirty="0" smtClean="0">
              <a:solidFill>
                <a:srgbClr val="008080"/>
              </a:solidFill>
            </a:endParaRPr>
          </a:p>
          <a:p>
            <a:pPr marL="164592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19:34	</a:t>
            </a:r>
            <a:r>
              <a:rPr lang="en-US" sz="2400" dirty="0" smtClean="0">
                <a:solidFill>
                  <a:srgbClr val="008080"/>
                </a:solidFill>
              </a:rPr>
              <a:t>But </a:t>
            </a:r>
            <a:r>
              <a:rPr lang="en-US" sz="2400" dirty="0">
                <a:solidFill>
                  <a:srgbClr val="008080"/>
                </a:solidFill>
              </a:rPr>
              <a:t>one of the soldiers pierced His side with a spear, and </a:t>
            </a:r>
            <a:r>
              <a:rPr lang="en-US" sz="2400" dirty="0" smtClean="0">
                <a:solidFill>
                  <a:srgbClr val="008080"/>
                </a:solidFill>
              </a:rPr>
              <a:t>instantly blood </a:t>
            </a:r>
            <a:r>
              <a:rPr lang="en-US" sz="2400" dirty="0">
                <a:solidFill>
                  <a:srgbClr val="008080"/>
                </a:solidFill>
              </a:rPr>
              <a:t>and water came out. </a:t>
            </a:r>
            <a:endParaRPr lang="en-US" sz="2400" dirty="0" smtClean="0">
              <a:solidFill>
                <a:srgbClr val="008080"/>
              </a:solidFill>
            </a:endParaRPr>
          </a:p>
          <a:p>
            <a:pPr marL="164592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19:35	</a:t>
            </a:r>
            <a:r>
              <a:rPr lang="en-US" sz="2400" dirty="0" smtClean="0">
                <a:solidFill>
                  <a:srgbClr val="008080"/>
                </a:solidFill>
              </a:rPr>
              <a:t>And </a:t>
            </a:r>
            <a:r>
              <a:rPr lang="en-US" sz="2400" dirty="0">
                <a:solidFill>
                  <a:srgbClr val="008080"/>
                </a:solidFill>
              </a:rPr>
              <a:t>he who has seen has witnessed, and his witness is true. And </a:t>
            </a:r>
            <a:r>
              <a:rPr lang="en-US" sz="2400" dirty="0" smtClean="0">
                <a:solidFill>
                  <a:srgbClr val="008080"/>
                </a:solidFill>
              </a:rPr>
              <a:t>he knows </a:t>
            </a:r>
            <a:r>
              <a:rPr lang="en-US" sz="2400" dirty="0">
                <a:solidFill>
                  <a:srgbClr val="008080"/>
                </a:solidFill>
              </a:rPr>
              <a:t>that he is speaking the truth, in order that you might </a:t>
            </a:r>
            <a:r>
              <a:rPr lang="en-US" sz="2400" dirty="0" smtClean="0">
                <a:solidFill>
                  <a:srgbClr val="008080"/>
                </a:solidFill>
              </a:rPr>
              <a:t>believe.</a:t>
            </a:r>
          </a:p>
          <a:p>
            <a:pPr marL="164592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19:36	</a:t>
            </a:r>
            <a:r>
              <a:rPr lang="en-US" sz="2400" dirty="0" smtClean="0">
                <a:solidFill>
                  <a:srgbClr val="008080"/>
                </a:solidFill>
              </a:rPr>
              <a:t>For </a:t>
            </a:r>
            <a:r>
              <a:rPr lang="en-US" sz="2400" dirty="0">
                <a:solidFill>
                  <a:srgbClr val="008080"/>
                </a:solidFill>
              </a:rPr>
              <a:t>this took place in order for the Scripture to be filled: “Not one </a:t>
            </a:r>
            <a:r>
              <a:rPr lang="en-US" sz="2400" dirty="0" smtClean="0">
                <a:solidFill>
                  <a:srgbClr val="008080"/>
                </a:solidFill>
              </a:rPr>
              <a:t>of His </a:t>
            </a:r>
            <a:r>
              <a:rPr lang="en-US" sz="2400" dirty="0">
                <a:solidFill>
                  <a:srgbClr val="008080"/>
                </a:solidFill>
              </a:rPr>
              <a:t>bones shall be broken</a:t>
            </a:r>
            <a:r>
              <a:rPr lang="en-US" sz="2400" dirty="0" smtClean="0">
                <a:solidFill>
                  <a:srgbClr val="008080"/>
                </a:solidFill>
              </a:rPr>
              <a:t>.”	</a:t>
            </a:r>
            <a:r>
              <a:rPr lang="en-US" sz="2400" dirty="0" smtClean="0">
                <a:solidFill>
                  <a:srgbClr val="00B050"/>
                </a:solidFill>
                <a:latin typeface="Calibri" panose="020F0502020204030204" pitchFamily="34" charset="0"/>
              </a:rPr>
              <a:t>{See also Psalms 34:20.}</a:t>
            </a:r>
          </a:p>
          <a:p>
            <a:pPr marL="1645920" lvl="0" indent="-1645920">
              <a:spcBef>
                <a:spcPts val="0"/>
              </a:spcBef>
              <a:spcAft>
                <a:spcPts val="1200"/>
              </a:spcAft>
            </a:pPr>
            <a:r>
              <a:rPr lang="en-US" sz="2400" i="1" dirty="0">
                <a:solidFill>
                  <a:srgbClr val="DF2E28">
                    <a:lumMod val="60000"/>
                    <a:lumOff val="40000"/>
                  </a:srgbClr>
                </a:solidFill>
                <a:latin typeface="Georgia" panose="02040502050405020303" pitchFamily="18" charset="0"/>
              </a:rPr>
              <a:t>John 19:37	</a:t>
            </a:r>
            <a:r>
              <a:rPr lang="en-US" sz="2400" dirty="0">
                <a:solidFill>
                  <a:srgbClr val="008080"/>
                </a:solidFill>
              </a:rPr>
              <a:t>And again another Scripture says, “They shall look on Him whom they pierced.” 	</a:t>
            </a:r>
            <a:r>
              <a:rPr lang="en-US" sz="2400" dirty="0">
                <a:solidFill>
                  <a:srgbClr val="00B050"/>
                </a:solidFill>
                <a:latin typeface="Calibri" panose="020F0502020204030204" pitchFamily="34" charset="0"/>
              </a:rPr>
              <a:t>{</a:t>
            </a:r>
            <a:r>
              <a:rPr lang="en-US" sz="2400" dirty="0" err="1">
                <a:solidFill>
                  <a:srgbClr val="00B050"/>
                </a:solidFill>
                <a:latin typeface="Calibri" panose="020F0502020204030204" pitchFamily="34" charset="0"/>
              </a:rPr>
              <a:t>Zech</a:t>
            </a:r>
            <a:r>
              <a:rPr lang="en-US" sz="2400" dirty="0">
                <a:solidFill>
                  <a:srgbClr val="00B050"/>
                </a:solidFill>
                <a:latin typeface="Calibri" panose="020F0502020204030204" pitchFamily="34" charset="0"/>
              </a:rPr>
              <a:t> 12:10</a:t>
            </a:r>
            <a:r>
              <a:rPr lang="en-US" sz="2400" dirty="0" smtClean="0">
                <a:solidFill>
                  <a:srgbClr val="00B050"/>
                </a:solidFill>
                <a:latin typeface="Calibri" panose="020F0502020204030204" pitchFamily="34" charset="0"/>
              </a:rPr>
              <a:t>}</a:t>
            </a:r>
            <a:endParaRPr lang="en-US" sz="2400" dirty="0">
              <a:solidFill>
                <a:srgbClr val="00B050"/>
              </a:solidFill>
              <a:latin typeface="Calibri" panose="020F0502020204030204" pitchFamily="34" charset="0"/>
            </a:endParaRPr>
          </a:p>
        </p:txBody>
      </p:sp>
      <p:sp>
        <p:nvSpPr>
          <p:cNvPr id="4" name="Slide Number Placeholder 3"/>
          <p:cNvSpPr>
            <a:spLocks noGrp="1"/>
          </p:cNvSpPr>
          <p:nvPr>
            <p:ph type="sldNum" sz="quarter" idx="12"/>
          </p:nvPr>
        </p:nvSpPr>
        <p:spPr>
          <a:xfrm>
            <a:off x="11384962" y="6211378"/>
            <a:ext cx="643748" cy="365125"/>
          </a:xfrm>
        </p:spPr>
        <p:txBody>
          <a:bodyPr/>
          <a:lstStyle/>
          <a:p>
            <a:fld id="{6D22F896-40B5-4ADD-8801-0D06FADFA095}" type="slidenum">
              <a:rPr lang="en-US" sz="1200" b="1" smtClean="0">
                <a:solidFill>
                  <a:schemeClr val="bg1"/>
                </a:solidFill>
              </a:rPr>
              <a:t>48</a:t>
            </a:fld>
            <a:endParaRPr lang="en-US" sz="1200" b="1" dirty="0">
              <a:solidFill>
                <a:schemeClr val="bg1"/>
              </a:solidFill>
            </a:endParaRPr>
          </a:p>
        </p:txBody>
      </p:sp>
    </p:spTree>
    <p:extLst>
      <p:ext uri="{BB962C8B-B14F-4D97-AF65-F5344CB8AC3E}">
        <p14:creationId xmlns:p14="http://schemas.microsoft.com/office/powerpoint/2010/main" val="3373520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55000">
              <a:schemeClr val="accent1">
                <a:lumMod val="60000"/>
                <a:lumOff val="40000"/>
              </a:schemeClr>
            </a:gs>
            <a:gs pos="22000">
              <a:srgbClr val="CC99FF"/>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78157" y="400910"/>
            <a:ext cx="11835685" cy="6126419"/>
          </a:xfrm>
          <a:solidFill>
            <a:schemeClr val="tx1"/>
          </a:solidFill>
          <a:scene3d>
            <a:camera prst="orthographicFront"/>
            <a:lightRig rig="threePt" dir="t"/>
          </a:scene3d>
          <a:sp3d>
            <a:bevelT w="152400" h="50800" prst="softRound"/>
          </a:sp3d>
        </p:spPr>
        <p:txBody>
          <a:bodyPr anchor="ctr">
            <a:normAutofit/>
          </a:bodyPr>
          <a:lstStyle/>
          <a:p>
            <a:pPr lvl="0"/>
            <a:endParaRPr lang="en-US" sz="400" i="1" dirty="0" smtClean="0">
              <a:solidFill>
                <a:schemeClr val="accent1">
                  <a:lumMod val="60000"/>
                  <a:lumOff val="40000"/>
                </a:schemeClr>
              </a:solidFill>
              <a:latin typeface="Georgia" panose="02040502050405020303" pitchFamily="18" charset="0"/>
            </a:endParaRPr>
          </a:p>
          <a:p>
            <a:pPr marL="1645920" lvl="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19:38	</a:t>
            </a:r>
            <a:r>
              <a:rPr lang="en-US" sz="2400" u="sng" dirty="0" smtClean="0">
                <a:solidFill>
                  <a:srgbClr val="FF00FF"/>
                </a:solidFill>
              </a:rPr>
              <a:t>And </a:t>
            </a:r>
            <a:r>
              <a:rPr lang="en-US" sz="2400" u="sng" dirty="0">
                <a:solidFill>
                  <a:srgbClr val="FF00FF"/>
                </a:solidFill>
              </a:rPr>
              <a:t>after this</a:t>
            </a:r>
            <a:r>
              <a:rPr lang="en-US" sz="2400" dirty="0">
                <a:solidFill>
                  <a:srgbClr val="FF00FF"/>
                </a:solidFill>
              </a:rPr>
              <a:t>, </a:t>
            </a:r>
            <a:r>
              <a:rPr lang="en-US" sz="2400" dirty="0" err="1">
                <a:solidFill>
                  <a:srgbClr val="008080"/>
                </a:solidFill>
              </a:rPr>
              <a:t>Yosĕph</a:t>
            </a:r>
            <a:r>
              <a:rPr lang="en-US" sz="2400" dirty="0">
                <a:solidFill>
                  <a:srgbClr val="008080"/>
                </a:solidFill>
              </a:rPr>
              <a:t> of </a:t>
            </a:r>
            <a:r>
              <a:rPr lang="en-US" sz="2400" dirty="0" err="1">
                <a:solidFill>
                  <a:srgbClr val="008080"/>
                </a:solidFill>
              </a:rPr>
              <a:t>Ramathayim</a:t>
            </a:r>
            <a:r>
              <a:rPr lang="en-US" sz="2400" dirty="0">
                <a:solidFill>
                  <a:srgbClr val="008080"/>
                </a:solidFill>
              </a:rPr>
              <a:t>, being a taught one of </a:t>
            </a:r>
            <a:r>
              <a:rPr lang="he-IL" sz="2400" dirty="0" smtClean="0">
                <a:solidFill>
                  <a:srgbClr val="0000CC"/>
                </a:solidFill>
                <a:latin typeface="Times New Roman" panose="02020603050405020304" pitchFamily="18" charset="0"/>
                <a:cs typeface="Times New Roman" panose="02020603050405020304" pitchFamily="18" charset="0"/>
              </a:rPr>
              <a:t>יהושע</a:t>
            </a:r>
            <a:r>
              <a:rPr lang="en-US" sz="2400" dirty="0" smtClean="0">
                <a:solidFill>
                  <a:srgbClr val="0000CC"/>
                </a:solidFill>
              </a:rPr>
              <a:t> [Yahusha]</a:t>
            </a:r>
            <a:r>
              <a:rPr lang="en-US" sz="2400" dirty="0" smtClean="0">
                <a:solidFill>
                  <a:prstClr val="black">
                    <a:lumMod val="95000"/>
                    <a:lumOff val="5000"/>
                  </a:prstClr>
                </a:solidFill>
              </a:rPr>
              <a:t> </a:t>
            </a:r>
            <a:r>
              <a:rPr lang="en-US" sz="2400" dirty="0" smtClean="0">
                <a:solidFill>
                  <a:srgbClr val="008080"/>
                </a:solidFill>
              </a:rPr>
              <a:t>but secretly, for fear of the </a:t>
            </a:r>
            <a:r>
              <a:rPr lang="en-US" sz="2400" dirty="0" err="1" smtClean="0">
                <a:solidFill>
                  <a:srgbClr val="008080"/>
                </a:solidFill>
              </a:rPr>
              <a:t>Yehuḏim</a:t>
            </a:r>
            <a:r>
              <a:rPr lang="en-US" sz="2400" dirty="0" smtClean="0">
                <a:solidFill>
                  <a:srgbClr val="008080"/>
                </a:solidFill>
              </a:rPr>
              <a:t>, </a:t>
            </a:r>
            <a:r>
              <a:rPr lang="en-US" sz="2400" u="sng" dirty="0" smtClean="0">
                <a:ln>
                  <a:solidFill>
                    <a:srgbClr val="00B0F0"/>
                  </a:solidFill>
                </a:ln>
                <a:solidFill>
                  <a:srgbClr val="9933FF"/>
                </a:solidFill>
                <a:latin typeface="Arial Black" panose="020B0A04020102020204" pitchFamily="34" charset="0"/>
              </a:rPr>
              <a:t>ASKED PILATE </a:t>
            </a:r>
            <a:r>
              <a:rPr lang="en-US" sz="2400" dirty="0" smtClean="0">
                <a:solidFill>
                  <a:srgbClr val="008080"/>
                </a:solidFill>
              </a:rPr>
              <a:t>that he might take the body of </a:t>
            </a:r>
            <a:r>
              <a:rPr lang="he-IL" sz="2400" dirty="0" smtClean="0">
                <a:solidFill>
                  <a:srgbClr val="0000CC"/>
                </a:solidFill>
                <a:latin typeface="Times New Roman" panose="02020603050405020304" pitchFamily="18" charset="0"/>
                <a:cs typeface="Times New Roman" panose="02020603050405020304" pitchFamily="18" charset="0"/>
              </a:rPr>
              <a:t>יהושע</a:t>
            </a:r>
            <a:r>
              <a:rPr lang="en-US" sz="2400" dirty="0" smtClean="0">
                <a:solidFill>
                  <a:srgbClr val="0000CC"/>
                </a:solidFill>
              </a:rPr>
              <a:t> [Yahusha], </a:t>
            </a:r>
            <a:r>
              <a:rPr lang="en-US" sz="2400" dirty="0" smtClean="0">
                <a:solidFill>
                  <a:srgbClr val="008080"/>
                </a:solidFill>
              </a:rPr>
              <a:t>and Pilate gave</a:t>
            </a:r>
            <a:r>
              <a:rPr lang="en-US" sz="2400" dirty="0">
                <a:solidFill>
                  <a:srgbClr val="008080"/>
                </a:solidFill>
              </a:rPr>
              <a:t> </a:t>
            </a:r>
            <a:r>
              <a:rPr lang="en-US" sz="2400" dirty="0" smtClean="0">
                <a:solidFill>
                  <a:srgbClr val="008080"/>
                </a:solidFill>
              </a:rPr>
              <a:t>permission. Therefore he came and took the Body of </a:t>
            </a:r>
            <a:r>
              <a:rPr lang="he-IL" sz="2400" dirty="0" smtClean="0">
                <a:solidFill>
                  <a:srgbClr val="0000CC"/>
                </a:solidFill>
              </a:rPr>
              <a:t>י</a:t>
            </a:r>
            <a:r>
              <a:rPr lang="he-IL" sz="2400" dirty="0" smtClean="0">
                <a:solidFill>
                  <a:srgbClr val="0000CC"/>
                </a:solidFill>
                <a:latin typeface="Times New Roman" panose="02020603050405020304" pitchFamily="18" charset="0"/>
                <a:cs typeface="Times New Roman" panose="02020603050405020304" pitchFamily="18" charset="0"/>
              </a:rPr>
              <a:t>הושע</a:t>
            </a:r>
            <a:r>
              <a:rPr lang="en-US" sz="2400" dirty="0" smtClean="0">
                <a:solidFill>
                  <a:srgbClr val="0000CC"/>
                </a:solidFill>
              </a:rPr>
              <a:t> [Yahusha].</a:t>
            </a:r>
          </a:p>
          <a:p>
            <a:pPr marL="1645920" lvl="0" indent="-1645920">
              <a:spcBef>
                <a:spcPts val="0"/>
              </a:spcBef>
              <a:spcAft>
                <a:spcPts val="1200"/>
              </a:spcAft>
            </a:pPr>
            <a:r>
              <a:rPr lang="en-US" sz="2400" b="1" dirty="0" smtClean="0">
                <a:ln>
                  <a:solidFill>
                    <a:srgbClr val="00FF99"/>
                  </a:solidFill>
                </a:ln>
                <a:solidFill>
                  <a:srgbClr val="FF00FF"/>
                </a:solidFill>
                <a:latin typeface="Comic Sans MS" panose="030F0702030302020204" pitchFamily="66" charset="0"/>
              </a:rPr>
              <a:t>Remember: </a:t>
            </a:r>
            <a:r>
              <a:rPr lang="en-US" sz="2400" b="1" dirty="0" smtClean="0">
                <a:ln>
                  <a:solidFill>
                    <a:srgbClr val="00FF99"/>
                  </a:solidFill>
                </a:ln>
                <a:solidFill>
                  <a:srgbClr val="9933FF"/>
                </a:solidFill>
                <a:latin typeface="Comic Sans MS" panose="030F0702030302020204" pitchFamily="66" charset="0"/>
              </a:rPr>
              <a:t>We have just seen </a:t>
            </a:r>
            <a:r>
              <a:rPr lang="en-US" sz="2400" b="1" dirty="0" smtClean="0">
                <a:ln>
                  <a:solidFill>
                    <a:srgbClr val="00FF99"/>
                  </a:solidFill>
                </a:ln>
                <a:solidFill>
                  <a:srgbClr val="9933FF"/>
                </a:solidFill>
                <a:effectLst>
                  <a:glow rad="127000">
                    <a:srgbClr val="FF9999"/>
                  </a:glow>
                </a:effectLst>
                <a:latin typeface="Comic Sans MS" panose="030F0702030302020204" pitchFamily="66" charset="0"/>
              </a:rPr>
              <a:t>THREE WITNESSES </a:t>
            </a:r>
            <a:r>
              <a:rPr lang="en-US" sz="2400" b="1" dirty="0" smtClean="0">
                <a:ln>
                  <a:solidFill>
                    <a:srgbClr val="00FF99"/>
                  </a:solidFill>
                </a:ln>
                <a:solidFill>
                  <a:srgbClr val="9933FF"/>
                </a:solidFill>
                <a:latin typeface="Comic Sans MS" panose="030F0702030302020204" pitchFamily="66" charset="0"/>
              </a:rPr>
              <a:t>that Joseph requested the Body of Yahusha, -  </a:t>
            </a:r>
          </a:p>
          <a:p>
            <a:pPr marL="164592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a:t>
            </a:r>
            <a:r>
              <a:rPr lang="en-US" sz="2400" i="1" dirty="0">
                <a:solidFill>
                  <a:schemeClr val="accent1">
                    <a:lumMod val="60000"/>
                    <a:lumOff val="40000"/>
                  </a:schemeClr>
                </a:solidFill>
                <a:latin typeface="Georgia" panose="02040502050405020303" pitchFamily="18" charset="0"/>
              </a:rPr>
              <a:t>19:39  </a:t>
            </a:r>
            <a:r>
              <a:rPr lang="en-US" sz="2400" dirty="0" smtClean="0">
                <a:solidFill>
                  <a:srgbClr val="008080"/>
                </a:solidFill>
              </a:rPr>
              <a:t>And </a:t>
            </a:r>
            <a:r>
              <a:rPr lang="en-US" sz="2400" dirty="0" err="1">
                <a:solidFill>
                  <a:srgbClr val="008080"/>
                </a:solidFill>
              </a:rPr>
              <a:t>Naḵdimon</a:t>
            </a:r>
            <a:r>
              <a:rPr lang="en-US" sz="2400" dirty="0">
                <a:solidFill>
                  <a:srgbClr val="008080"/>
                </a:solidFill>
              </a:rPr>
              <a:t>, who at first came to </a:t>
            </a:r>
            <a:r>
              <a:rPr lang="he-IL" sz="2400" dirty="0">
                <a:solidFill>
                  <a:srgbClr val="0000CC"/>
                </a:solidFill>
                <a:latin typeface="Times New Roman" panose="02020603050405020304" pitchFamily="18" charset="0"/>
                <a:cs typeface="Times New Roman" panose="02020603050405020304" pitchFamily="18" charset="0"/>
              </a:rPr>
              <a:t>יהושע</a:t>
            </a:r>
            <a:r>
              <a:rPr lang="en-US" sz="2400" dirty="0">
                <a:solidFill>
                  <a:srgbClr val="0000CC"/>
                </a:solidFill>
              </a:rPr>
              <a:t> </a:t>
            </a:r>
            <a:r>
              <a:rPr lang="en-US" sz="2400" dirty="0" smtClean="0">
                <a:solidFill>
                  <a:srgbClr val="0000CC"/>
                </a:solidFill>
              </a:rPr>
              <a:t>[Yahusha] </a:t>
            </a:r>
            <a:r>
              <a:rPr lang="en-US" sz="2400" dirty="0" smtClean="0">
                <a:solidFill>
                  <a:srgbClr val="008080"/>
                </a:solidFill>
              </a:rPr>
              <a:t>by night, also came, bringing a mixture of myrrh and aloes, about a hundred pounds. </a:t>
            </a:r>
          </a:p>
          <a:p>
            <a:pPr marL="164592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19:40  </a:t>
            </a:r>
            <a:r>
              <a:rPr lang="en-US" sz="2400" dirty="0" smtClean="0">
                <a:solidFill>
                  <a:srgbClr val="008080"/>
                </a:solidFill>
              </a:rPr>
              <a:t>Then they took the body of </a:t>
            </a:r>
            <a:r>
              <a:rPr lang="he-IL" sz="2400" dirty="0" smtClean="0">
                <a:solidFill>
                  <a:srgbClr val="0000CC"/>
                </a:solidFill>
                <a:latin typeface="Times New Roman" panose="02020603050405020304" pitchFamily="18" charset="0"/>
                <a:cs typeface="Times New Roman" panose="02020603050405020304" pitchFamily="18" charset="0"/>
              </a:rPr>
              <a:t>יהושע</a:t>
            </a:r>
            <a:r>
              <a:rPr lang="en-US" sz="2400" dirty="0" smtClean="0">
                <a:solidFill>
                  <a:srgbClr val="0000CC"/>
                </a:solidFill>
              </a:rPr>
              <a:t> [Yahusha], </a:t>
            </a:r>
            <a:r>
              <a:rPr lang="en-US" sz="2400" dirty="0" smtClean="0">
                <a:solidFill>
                  <a:srgbClr val="008080"/>
                </a:solidFill>
              </a:rPr>
              <a:t>and bound it in linen wrappings with the spices, as was the habit of the </a:t>
            </a:r>
            <a:r>
              <a:rPr lang="en-US" sz="2400" dirty="0" err="1" smtClean="0">
                <a:solidFill>
                  <a:srgbClr val="008080"/>
                </a:solidFill>
              </a:rPr>
              <a:t>Yehuḏim</a:t>
            </a:r>
            <a:r>
              <a:rPr lang="en-US" sz="2400" dirty="0" smtClean="0">
                <a:solidFill>
                  <a:srgbClr val="008080"/>
                </a:solidFill>
              </a:rPr>
              <a:t> for burial. </a:t>
            </a:r>
          </a:p>
          <a:p>
            <a:pPr marL="1645920" indent="-1645920">
              <a:spcBef>
                <a:spcPts val="0"/>
              </a:spcBef>
              <a:spcAft>
                <a:spcPts val="1200"/>
              </a:spcAft>
            </a:pPr>
            <a:r>
              <a:rPr lang="en-US" sz="2400" i="1" dirty="0" smtClean="0">
                <a:solidFill>
                  <a:schemeClr val="accent1">
                    <a:lumMod val="60000"/>
                    <a:lumOff val="40000"/>
                  </a:schemeClr>
                </a:solidFill>
                <a:latin typeface="Georgia" panose="02040502050405020303" pitchFamily="18" charset="0"/>
              </a:rPr>
              <a:t>John </a:t>
            </a:r>
            <a:r>
              <a:rPr lang="en-US" sz="2400" i="1" dirty="0">
                <a:solidFill>
                  <a:schemeClr val="accent1">
                    <a:lumMod val="60000"/>
                    <a:lumOff val="40000"/>
                  </a:schemeClr>
                </a:solidFill>
                <a:latin typeface="Georgia" panose="02040502050405020303" pitchFamily="18" charset="0"/>
              </a:rPr>
              <a:t>19:41  </a:t>
            </a:r>
            <a:r>
              <a:rPr lang="en-US" sz="2400" i="1" dirty="0" smtClean="0">
                <a:solidFill>
                  <a:schemeClr val="accent1">
                    <a:lumMod val="60000"/>
                    <a:lumOff val="40000"/>
                  </a:schemeClr>
                </a:solidFill>
                <a:latin typeface="Georgia" panose="02040502050405020303" pitchFamily="18" charset="0"/>
              </a:rPr>
              <a:t>	</a:t>
            </a:r>
            <a:r>
              <a:rPr lang="en-US" sz="2400" dirty="0" smtClean="0">
                <a:solidFill>
                  <a:srgbClr val="008080"/>
                </a:solidFill>
              </a:rPr>
              <a:t>And </a:t>
            </a:r>
            <a:r>
              <a:rPr lang="en-US" sz="2400" dirty="0">
                <a:solidFill>
                  <a:srgbClr val="008080"/>
                </a:solidFill>
              </a:rPr>
              <a:t>at the place where He was impaled there was a garden, </a:t>
            </a:r>
            <a:r>
              <a:rPr lang="en-US" sz="2400" dirty="0" smtClean="0">
                <a:solidFill>
                  <a:srgbClr val="008080"/>
                </a:solidFill>
              </a:rPr>
              <a:t>and in </a:t>
            </a:r>
            <a:r>
              <a:rPr lang="en-US" sz="2400" dirty="0">
                <a:solidFill>
                  <a:srgbClr val="008080"/>
                </a:solidFill>
              </a:rPr>
              <a:t>the garden a fresh tomb in which no one had yet been laid. </a:t>
            </a:r>
          </a:p>
        </p:txBody>
      </p:sp>
      <p:sp>
        <p:nvSpPr>
          <p:cNvPr id="4" name="Slide Number Placeholder 3"/>
          <p:cNvSpPr>
            <a:spLocks noGrp="1"/>
          </p:cNvSpPr>
          <p:nvPr>
            <p:ph type="sldNum" sz="quarter" idx="12"/>
          </p:nvPr>
        </p:nvSpPr>
        <p:spPr>
          <a:xfrm>
            <a:off x="11374080" y="6146329"/>
            <a:ext cx="643748" cy="365125"/>
          </a:xfrm>
        </p:spPr>
        <p:txBody>
          <a:bodyPr/>
          <a:lstStyle/>
          <a:p>
            <a:fld id="{6D22F896-40B5-4ADD-8801-0D06FADFA095}" type="slidenum">
              <a:rPr lang="en-US" sz="1200" b="1" smtClean="0">
                <a:solidFill>
                  <a:schemeClr val="bg1"/>
                </a:solidFill>
              </a:rPr>
              <a:t>49</a:t>
            </a:fld>
            <a:endParaRPr lang="en-US" sz="1200" b="1" dirty="0">
              <a:solidFill>
                <a:schemeClr val="bg1"/>
              </a:solidFill>
            </a:endParaRPr>
          </a:p>
        </p:txBody>
      </p:sp>
      <p:sp>
        <p:nvSpPr>
          <p:cNvPr id="2" name="Rectangle 1"/>
          <p:cNvSpPr/>
          <p:nvPr/>
        </p:nvSpPr>
        <p:spPr>
          <a:xfrm>
            <a:off x="5495117" y="2734492"/>
            <a:ext cx="4519749" cy="539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a:ln>
                  <a:solidFill>
                    <a:srgbClr val="00FF99"/>
                  </a:solidFill>
                </a:ln>
                <a:solidFill>
                  <a:srgbClr val="9933FF"/>
                </a:solidFill>
                <a:latin typeface="Comic Sans MS" panose="030F0702030302020204" pitchFamily="66" charset="0"/>
              </a:rPr>
              <a:t>AFTER THE SUN HAD SET</a:t>
            </a:r>
            <a:r>
              <a:rPr lang="en-US" sz="2400" b="1" dirty="0">
                <a:ln>
                  <a:solidFill>
                    <a:srgbClr val="00FF99"/>
                  </a:solidFill>
                </a:ln>
                <a:solidFill>
                  <a:srgbClr val="9933FF"/>
                </a:solidFill>
                <a:latin typeface="Comic Sans MS" panose="030F0702030302020204" pitchFamily="66" charset="0"/>
              </a:rPr>
              <a:t>!</a:t>
            </a:r>
            <a:endParaRPr lang="en-CA" dirty="0"/>
          </a:p>
        </p:txBody>
      </p:sp>
    </p:spTree>
    <p:extLst>
      <p:ext uri="{BB962C8B-B14F-4D97-AF65-F5344CB8AC3E}">
        <p14:creationId xmlns:p14="http://schemas.microsoft.com/office/powerpoint/2010/main" val="271835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par>
                                <p:cTn id="13" presetID="14" presetClass="entr" presetSubtype="10" fill="hold" nodeType="withEffect">
                                  <p:stCondLst>
                                    <p:cond delay="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par>
                                <p:cTn id="16" presetID="14" presetClass="entr" presetSubtype="10" fill="hold" nodeType="withEffect">
                                  <p:stCondLst>
                                    <p:cond delay="100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341" y="751119"/>
            <a:ext cx="10753859" cy="1523999"/>
          </a:xfrm>
        </p:spPr>
        <p:txBody>
          <a:bodyPr/>
          <a:lstStyle/>
          <a:p>
            <a:pPr algn="ctr">
              <a:spcAft>
                <a:spcPts val="600"/>
              </a:spcAft>
            </a:pPr>
            <a:r>
              <a:rPr lang="en-US" b="1" dirty="0" smtClean="0"/>
              <a:t>Matthew 28:1 –</a:t>
            </a:r>
            <a:br>
              <a:rPr lang="en-US" b="1" dirty="0" smtClean="0"/>
            </a:br>
            <a:r>
              <a:rPr lang="en-US" b="1" dirty="0" smtClean="0"/>
              <a:t>A stand ALONE </a:t>
            </a:r>
            <a:r>
              <a:rPr lang="en-US" b="1" i="1" dirty="0" smtClean="0">
                <a:solidFill>
                  <a:srgbClr val="9933FF"/>
                </a:solidFill>
                <a:latin typeface="Imprint MT Shadow" panose="04020605060303030202" pitchFamily="82" charset="0"/>
              </a:rPr>
              <a:t>“MISTRANSLATION” </a:t>
            </a:r>
            <a:r>
              <a:rPr lang="en-US" b="1" i="1" dirty="0" smtClean="0">
                <a:solidFill>
                  <a:srgbClr val="9933FF"/>
                </a:solidFill>
                <a:effectLst>
                  <a:glow rad="127000">
                    <a:srgbClr val="FFFF00"/>
                  </a:glow>
                </a:effectLst>
                <a:latin typeface="Imprint MT Shadow" panose="04020605060303030202" pitchFamily="82" charset="0"/>
              </a:rPr>
              <a:t>??</a:t>
            </a:r>
            <a:endParaRPr lang="en-US" b="1" i="1" dirty="0">
              <a:solidFill>
                <a:srgbClr val="9933FF"/>
              </a:solidFill>
              <a:effectLst>
                <a:glow rad="127000">
                  <a:srgbClr val="FFFF00"/>
                </a:glow>
              </a:effectLst>
              <a:latin typeface="Imprint MT Shadow" panose="04020605060303030202" pitchFamily="82" charset="0"/>
            </a:endParaRPr>
          </a:p>
        </p:txBody>
      </p:sp>
      <p:sp>
        <p:nvSpPr>
          <p:cNvPr id="3" name="Content Placeholder 2"/>
          <p:cNvSpPr>
            <a:spLocks noGrp="1"/>
          </p:cNvSpPr>
          <p:nvPr>
            <p:ph idx="1"/>
          </p:nvPr>
        </p:nvSpPr>
        <p:spPr>
          <a:xfrm>
            <a:off x="685800" y="2686050"/>
            <a:ext cx="10820400" cy="4023843"/>
          </a:xfrm>
        </p:spPr>
        <p:txBody>
          <a:bodyPr>
            <a:normAutofit/>
          </a:bodyPr>
          <a:lstStyle/>
          <a:p>
            <a:pPr>
              <a:spcBef>
                <a:spcPts val="0"/>
              </a:spcBef>
              <a:spcAft>
                <a:spcPts val="1800"/>
              </a:spcAft>
            </a:pPr>
            <a:r>
              <a:rPr lang="en-US" sz="2800" dirty="0" smtClean="0">
                <a:solidFill>
                  <a:srgbClr val="00B0F0"/>
                </a:solidFill>
              </a:rPr>
              <a:t>If the suggestion that there might be Scriptural support for a Shabbat </a:t>
            </a:r>
            <a:r>
              <a:rPr lang="en-US" sz="2800" b="1" i="1" dirty="0" smtClean="0">
                <a:solidFill>
                  <a:srgbClr val="CC0099"/>
                </a:solidFill>
              </a:rPr>
              <a:t>ending at Dawn, </a:t>
            </a:r>
            <a:r>
              <a:rPr lang="en-US" sz="2800" dirty="0" smtClean="0">
                <a:solidFill>
                  <a:srgbClr val="00B0F0"/>
                </a:solidFill>
              </a:rPr>
              <a:t>in the Messianic Testament </a:t>
            </a:r>
            <a:br>
              <a:rPr lang="en-US" sz="2800" dirty="0" smtClean="0">
                <a:solidFill>
                  <a:srgbClr val="00B0F0"/>
                </a:solidFill>
              </a:rPr>
            </a:br>
            <a:r>
              <a:rPr lang="en-US" sz="1800" dirty="0" smtClean="0">
                <a:solidFill>
                  <a:schemeClr val="tx1">
                    <a:lumMod val="75000"/>
                  </a:schemeClr>
                </a:solidFill>
              </a:rPr>
              <a:t>(New Testament),</a:t>
            </a:r>
            <a:r>
              <a:rPr lang="en-US" sz="2800" dirty="0" smtClean="0">
                <a:solidFill>
                  <a:schemeClr val="tx1">
                    <a:lumMod val="75000"/>
                  </a:schemeClr>
                </a:solidFill>
              </a:rPr>
              <a:t> </a:t>
            </a:r>
            <a:r>
              <a:rPr lang="en-US" sz="2800" dirty="0" smtClean="0">
                <a:solidFill>
                  <a:srgbClr val="00B0F0"/>
                </a:solidFill>
              </a:rPr>
              <a:t>would this trigger a hot spark of interest in you?</a:t>
            </a:r>
          </a:p>
          <a:p>
            <a:pPr>
              <a:spcBef>
                <a:spcPts val="0"/>
              </a:spcBef>
              <a:spcAft>
                <a:spcPts val="1800"/>
              </a:spcAft>
            </a:pPr>
            <a:r>
              <a:rPr lang="en-US" sz="2800" dirty="0" smtClean="0">
                <a:solidFill>
                  <a:srgbClr val="00B0F0"/>
                </a:solidFill>
              </a:rPr>
              <a:t>Would the testament recorded in </a:t>
            </a:r>
            <a:r>
              <a:rPr lang="en-US" sz="2800" b="1" u="sng" dirty="0" smtClean="0">
                <a:solidFill>
                  <a:srgbClr val="00B0F0"/>
                </a:solidFill>
              </a:rPr>
              <a:t>Luke</a:t>
            </a:r>
            <a:r>
              <a:rPr lang="en-US" sz="2800" dirty="0" smtClean="0">
                <a:solidFill>
                  <a:srgbClr val="00B0F0"/>
                </a:solidFill>
              </a:rPr>
              <a:t> with the </a:t>
            </a:r>
            <a:r>
              <a:rPr lang="en-US" sz="2800" b="1" i="1" dirty="0" smtClean="0">
                <a:ln>
                  <a:solidFill>
                    <a:srgbClr val="FF00FF"/>
                  </a:solidFill>
                </a:ln>
                <a:solidFill>
                  <a:srgbClr val="00B0F0"/>
                </a:solidFill>
                <a:latin typeface="Georgia" panose="02040502050405020303" pitchFamily="18" charset="0"/>
              </a:rPr>
              <a:t>f</a:t>
            </a:r>
            <a:r>
              <a:rPr lang="en-US" sz="2800" b="1" i="1" u="sng" dirty="0" smtClean="0">
                <a:ln>
                  <a:solidFill>
                    <a:srgbClr val="FF00FF"/>
                  </a:solidFill>
                </a:ln>
                <a:solidFill>
                  <a:srgbClr val="00B0F0"/>
                </a:solidFill>
                <a:latin typeface="Georgia" panose="02040502050405020303" pitchFamily="18" charset="0"/>
              </a:rPr>
              <a:t>irst Shabbat</a:t>
            </a:r>
            <a:r>
              <a:rPr lang="en-US" sz="2800" b="1" i="1" dirty="0" smtClean="0">
                <a:ln>
                  <a:solidFill>
                    <a:srgbClr val="FF00FF"/>
                  </a:solidFill>
                </a:ln>
                <a:solidFill>
                  <a:srgbClr val="00B0F0"/>
                </a:solidFill>
                <a:latin typeface="Georgia" panose="02040502050405020303" pitchFamily="18" charset="0"/>
              </a:rPr>
              <a:t> of the Crucifixion week -  </a:t>
            </a:r>
            <a:r>
              <a:rPr lang="en-US" sz="2800" b="1" i="1" u="sng" dirty="0" smtClean="0">
                <a:solidFill>
                  <a:srgbClr val="CC0099"/>
                </a:solidFill>
                <a:effectLst>
                  <a:glow rad="127000">
                    <a:srgbClr val="00FFFF"/>
                  </a:glow>
                </a:effectLst>
              </a:rPr>
              <a:t>BEGINNING</a:t>
            </a:r>
            <a:r>
              <a:rPr lang="en-US" sz="2800" b="1" i="1" dirty="0" smtClean="0">
                <a:solidFill>
                  <a:srgbClr val="CC0099"/>
                </a:solidFill>
                <a:effectLst>
                  <a:glow rad="127000">
                    <a:srgbClr val="00FFFF"/>
                  </a:glow>
                </a:effectLst>
              </a:rPr>
              <a:t> at Dawn </a:t>
            </a:r>
            <a:r>
              <a:rPr lang="en-US" sz="2800" dirty="0" smtClean="0">
                <a:solidFill>
                  <a:srgbClr val="00B0F0"/>
                </a:solidFill>
              </a:rPr>
              <a:t>provide some permissible evidence for </a:t>
            </a:r>
            <a:endParaRPr lang="en-US" sz="2800" dirty="0">
              <a:solidFill>
                <a:srgbClr val="00B0F0"/>
              </a:solidFill>
            </a:endParaRPr>
          </a:p>
          <a:p>
            <a:pPr marL="0" indent="0" algn="ctr">
              <a:spcBef>
                <a:spcPts val="0"/>
              </a:spcBef>
              <a:spcAft>
                <a:spcPts val="1200"/>
              </a:spcAft>
              <a:buNone/>
            </a:pPr>
            <a:r>
              <a:rPr lang="en-US" sz="3600" b="1" i="1" dirty="0" smtClean="0">
                <a:ln>
                  <a:solidFill>
                    <a:srgbClr val="0000CC"/>
                  </a:solidFill>
                </a:ln>
                <a:solidFill>
                  <a:srgbClr val="9933FF"/>
                </a:solidFill>
                <a:effectLst>
                  <a:glow rad="127000">
                    <a:srgbClr val="FFFF00"/>
                  </a:glow>
                </a:effectLst>
                <a:latin typeface="Imprint MT Shadow" panose="04020605060303030202" pitchFamily="82" charset="0"/>
              </a:rPr>
              <a:t>Dawn to Dawn Shabbat cycles </a:t>
            </a:r>
            <a:endParaRPr lang="en-US" sz="3600" b="1" i="1" dirty="0">
              <a:ln>
                <a:solidFill>
                  <a:srgbClr val="0000CC"/>
                </a:solidFill>
              </a:ln>
              <a:solidFill>
                <a:srgbClr val="9933FF"/>
              </a:solidFill>
              <a:effectLst>
                <a:glow rad="127000">
                  <a:srgbClr val="FFFF00"/>
                </a:glow>
              </a:effectLst>
              <a:latin typeface="Imprint MT Shadow" panose="04020605060303030202" pitchFamily="82" charset="0"/>
            </a:endParaRPr>
          </a:p>
          <a:p>
            <a:pPr marL="0" indent="0" algn="ctr">
              <a:spcBef>
                <a:spcPts val="0"/>
              </a:spcBef>
              <a:spcAft>
                <a:spcPts val="1800"/>
              </a:spcAft>
              <a:buNone/>
            </a:pPr>
            <a:r>
              <a:rPr lang="en-US" sz="2800" dirty="0" smtClean="0">
                <a:solidFill>
                  <a:srgbClr val="00B0F0"/>
                </a:solidFill>
              </a:rPr>
              <a:t>in the </a:t>
            </a:r>
            <a:r>
              <a:rPr lang="en-US" sz="2800" b="1" i="1" dirty="0" smtClean="0">
                <a:solidFill>
                  <a:srgbClr val="FF00FF"/>
                </a:solidFill>
              </a:rPr>
              <a:t>Crucifixion</a:t>
            </a:r>
            <a:r>
              <a:rPr lang="en-US" sz="2800" dirty="0" smtClean="0">
                <a:solidFill>
                  <a:srgbClr val="00B0F0"/>
                </a:solidFill>
              </a:rPr>
              <a:t> account?</a:t>
            </a:r>
            <a:endParaRPr lang="en-US" sz="2800" dirty="0">
              <a:solidFill>
                <a:srgbClr val="00B0F0"/>
              </a:solidFill>
            </a:endParaRPr>
          </a:p>
        </p:txBody>
      </p:sp>
      <p:sp>
        <p:nvSpPr>
          <p:cNvPr id="5" name="Slide Number Placeholder 4"/>
          <p:cNvSpPr>
            <a:spLocks noGrp="1"/>
          </p:cNvSpPr>
          <p:nvPr>
            <p:ph type="sldNum" sz="quarter" idx="12"/>
          </p:nvPr>
        </p:nvSpPr>
        <p:spPr>
          <a:xfrm>
            <a:off x="11745684" y="6481989"/>
            <a:ext cx="424543" cy="365125"/>
          </a:xfrm>
        </p:spPr>
        <p:txBody>
          <a:bodyPr/>
          <a:lstStyle/>
          <a:p>
            <a:fld id="{6D22F896-40B5-4ADD-8801-0D06FADFA095}" type="slidenum">
              <a:rPr lang="en-US" sz="1200" b="1" smtClean="0"/>
              <a:t>5</a:t>
            </a:fld>
            <a:endParaRPr lang="en-US" sz="1200" b="1" dirty="0"/>
          </a:p>
        </p:txBody>
      </p:sp>
    </p:spTree>
    <p:extLst>
      <p:ext uri="{BB962C8B-B14F-4D97-AF65-F5344CB8AC3E}">
        <p14:creationId xmlns:p14="http://schemas.microsoft.com/office/powerpoint/2010/main" val="1338276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80304" y="182880"/>
            <a:ext cx="11835685" cy="6527013"/>
          </a:xfrm>
          <a:solidFill>
            <a:schemeClr val="tx1"/>
          </a:solidFill>
          <a:scene3d>
            <a:camera prst="orthographicFront"/>
            <a:lightRig rig="threePt" dir="t"/>
          </a:scene3d>
          <a:sp3d>
            <a:bevelT w="152400" h="50800" prst="softRound"/>
          </a:sp3d>
        </p:spPr>
        <p:txBody>
          <a:bodyPr anchor="ctr">
            <a:normAutofit lnSpcReduction="10000"/>
          </a:bodyPr>
          <a:lstStyle/>
          <a:p>
            <a:pPr lvl="0"/>
            <a:r>
              <a:rPr lang="en-US" sz="4000" b="1" i="1" dirty="0" smtClean="0">
                <a:ln>
                  <a:solidFill>
                    <a:srgbClr val="0000CC"/>
                  </a:solidFill>
                </a:ln>
                <a:solidFill>
                  <a:srgbClr val="FF0000"/>
                </a:solidFill>
                <a:effectLst>
                  <a:glow rad="127000">
                    <a:srgbClr val="FFCC66"/>
                  </a:glow>
                </a:effectLst>
                <a:latin typeface="Georgia" panose="02040502050405020303" pitchFamily="18" charset="0"/>
              </a:rPr>
              <a:t>Attention!   </a:t>
            </a:r>
            <a:r>
              <a:rPr lang="en-US" sz="4000" b="1" i="1" dirty="0" smtClean="0">
                <a:ln>
                  <a:solidFill>
                    <a:srgbClr val="0000CC"/>
                  </a:solidFill>
                </a:ln>
                <a:solidFill>
                  <a:srgbClr val="FF0000"/>
                </a:solidFill>
                <a:effectLst>
                  <a:glow rad="127000">
                    <a:srgbClr val="00FFFF"/>
                  </a:glow>
                </a:effectLst>
                <a:latin typeface="Georgia" panose="02040502050405020303" pitchFamily="18" charset="0"/>
              </a:rPr>
              <a:t>John witnessed to us in verse  14 that the Preparation cycle had begun at the </a:t>
            </a:r>
            <a:r>
              <a:rPr lang="en-US" sz="4000" b="1" i="1" dirty="0" smtClean="0">
                <a:ln>
                  <a:solidFill>
                    <a:srgbClr val="0000CC"/>
                  </a:solidFill>
                </a:ln>
                <a:solidFill>
                  <a:srgbClr val="FF0000"/>
                </a:solidFill>
                <a:effectLst>
                  <a:glow rad="127000">
                    <a:srgbClr val="00FF99"/>
                  </a:glow>
                </a:effectLst>
                <a:latin typeface="Georgia" panose="02040502050405020303" pitchFamily="18" charset="0"/>
              </a:rPr>
              <a:t>6</a:t>
            </a:r>
            <a:r>
              <a:rPr lang="en-US" sz="4000" b="1" i="1" baseline="30000" dirty="0" smtClean="0">
                <a:ln>
                  <a:solidFill>
                    <a:srgbClr val="0000CC"/>
                  </a:solidFill>
                </a:ln>
                <a:solidFill>
                  <a:srgbClr val="FF0000"/>
                </a:solidFill>
                <a:effectLst>
                  <a:glow rad="127000">
                    <a:srgbClr val="00FF99"/>
                  </a:glow>
                </a:effectLst>
                <a:latin typeface="Georgia" panose="02040502050405020303" pitchFamily="18" charset="0"/>
              </a:rPr>
              <a:t>th</a:t>
            </a:r>
            <a:r>
              <a:rPr lang="en-US" sz="4000" b="1" i="1" dirty="0" smtClean="0">
                <a:ln>
                  <a:solidFill>
                    <a:srgbClr val="0000CC"/>
                  </a:solidFill>
                </a:ln>
                <a:solidFill>
                  <a:srgbClr val="FF0000"/>
                </a:solidFill>
                <a:effectLst>
                  <a:glow rad="127000">
                    <a:srgbClr val="00FF99"/>
                  </a:glow>
                </a:effectLst>
                <a:latin typeface="Georgia" panose="02040502050405020303" pitchFamily="18" charset="0"/>
              </a:rPr>
              <a:t> hour – {Roman Reckoning} </a:t>
            </a:r>
            <a:r>
              <a:rPr lang="en-US" sz="4000" b="1" i="1" dirty="0" smtClean="0">
                <a:ln>
                  <a:solidFill>
                    <a:srgbClr val="0000CC"/>
                  </a:solidFill>
                </a:ln>
                <a:solidFill>
                  <a:srgbClr val="FF0000"/>
                </a:solidFill>
                <a:effectLst>
                  <a:glow rad="127000">
                    <a:srgbClr val="00FFFF"/>
                  </a:glow>
                </a:effectLst>
                <a:latin typeface="Georgia" panose="02040502050405020303" pitchFamily="18" charset="0"/>
              </a:rPr>
              <a:t>– at Dawn!</a:t>
            </a:r>
          </a:p>
          <a:p>
            <a:pPr lvl="0"/>
            <a:r>
              <a:rPr lang="en-US" sz="3200" dirty="0">
                <a:solidFill>
                  <a:schemeClr val="bg1">
                    <a:lumMod val="95000"/>
                    <a:lumOff val="5000"/>
                  </a:schemeClr>
                </a:solidFill>
              </a:rPr>
              <a:t>The </a:t>
            </a:r>
            <a:r>
              <a:rPr lang="en-US" sz="3200" dirty="0" smtClean="0">
                <a:solidFill>
                  <a:schemeClr val="bg1">
                    <a:lumMod val="95000"/>
                    <a:lumOff val="5000"/>
                  </a:schemeClr>
                </a:solidFill>
              </a:rPr>
              <a:t>sunset had occurred; </a:t>
            </a:r>
            <a:r>
              <a:rPr lang="en-US" sz="3200" dirty="0" err="1" smtClean="0">
                <a:solidFill>
                  <a:schemeClr val="bg1">
                    <a:lumMod val="95000"/>
                    <a:lumOff val="5000"/>
                  </a:schemeClr>
                </a:solidFill>
              </a:rPr>
              <a:t>Yoseph</a:t>
            </a:r>
            <a:r>
              <a:rPr lang="en-US" sz="3200" dirty="0" smtClean="0">
                <a:solidFill>
                  <a:schemeClr val="bg1">
                    <a:lumMod val="95000"/>
                    <a:lumOff val="5000"/>
                  </a:schemeClr>
                </a:solidFill>
              </a:rPr>
              <a:t> then asked for </a:t>
            </a:r>
            <a:r>
              <a:rPr lang="en-US" sz="3200" b="1" dirty="0" smtClean="0">
                <a:solidFill>
                  <a:srgbClr val="0000CC"/>
                </a:solidFill>
              </a:rPr>
              <a:t>Yahusha’s</a:t>
            </a:r>
            <a:r>
              <a:rPr lang="en-US" sz="3200" dirty="0" smtClean="0">
                <a:solidFill>
                  <a:schemeClr val="bg1">
                    <a:lumMod val="95000"/>
                    <a:lumOff val="5000"/>
                  </a:schemeClr>
                </a:solidFill>
              </a:rPr>
              <a:t> body.  The </a:t>
            </a:r>
            <a:r>
              <a:rPr lang="en-US" sz="3200" b="1" u="sng" dirty="0" smtClean="0">
                <a:solidFill>
                  <a:schemeClr val="bg1">
                    <a:lumMod val="95000"/>
                    <a:lumOff val="5000"/>
                  </a:schemeClr>
                </a:solidFill>
              </a:rPr>
              <a:t>NIGHT SEASON</a:t>
            </a:r>
            <a:r>
              <a:rPr lang="en-US" sz="3200" b="1" dirty="0" smtClean="0">
                <a:solidFill>
                  <a:schemeClr val="bg1">
                    <a:lumMod val="95000"/>
                    <a:lumOff val="5000"/>
                  </a:schemeClr>
                </a:solidFill>
              </a:rPr>
              <a:t> </a:t>
            </a:r>
            <a:r>
              <a:rPr lang="en-US" sz="3200" b="1" dirty="0" smtClean="0">
                <a:solidFill>
                  <a:schemeClr val="bg1">
                    <a:lumMod val="95000"/>
                    <a:lumOff val="5000"/>
                  </a:schemeClr>
                </a:solidFill>
                <a:effectLst>
                  <a:glow rad="127000">
                    <a:srgbClr val="FF9999"/>
                  </a:glow>
                </a:effectLst>
              </a:rPr>
              <a:t>PREPARATIONS</a:t>
            </a:r>
            <a:r>
              <a:rPr lang="en-US" sz="3200" b="1" dirty="0" smtClean="0">
                <a:solidFill>
                  <a:schemeClr val="bg1">
                    <a:lumMod val="95000"/>
                    <a:lumOff val="5000"/>
                  </a:schemeClr>
                </a:solidFill>
              </a:rPr>
              <a:t> FOR THE BURIAL WERE THEN FULFILLED! </a:t>
            </a:r>
            <a:r>
              <a:rPr lang="en-US" sz="3200" dirty="0" smtClean="0">
                <a:solidFill>
                  <a:schemeClr val="bg1">
                    <a:lumMod val="95000"/>
                    <a:lumOff val="5000"/>
                  </a:schemeClr>
                </a:solidFill>
              </a:rPr>
              <a:t> </a:t>
            </a:r>
            <a:endParaRPr lang="en-US" sz="3200" dirty="0">
              <a:solidFill>
                <a:schemeClr val="bg1">
                  <a:lumMod val="95000"/>
                  <a:lumOff val="5000"/>
                </a:schemeClr>
              </a:solidFill>
            </a:endParaRPr>
          </a:p>
          <a:p>
            <a:pPr lvl="0"/>
            <a:r>
              <a:rPr lang="en-US" sz="3200" i="1" dirty="0" smtClean="0">
                <a:solidFill>
                  <a:schemeClr val="accent1">
                    <a:lumMod val="60000"/>
                    <a:lumOff val="40000"/>
                  </a:schemeClr>
                </a:solidFill>
                <a:latin typeface="Georgia" panose="02040502050405020303" pitchFamily="18" charset="0"/>
              </a:rPr>
              <a:t>Question:  Does John then declare this </a:t>
            </a:r>
            <a:r>
              <a:rPr lang="en-US" sz="3200" i="1" dirty="0" smtClean="0">
                <a:solidFill>
                  <a:schemeClr val="bg1"/>
                </a:solidFill>
                <a:latin typeface="Georgia" panose="02040502050405020303" pitchFamily="18" charset="0"/>
              </a:rPr>
              <a:t>time period a</a:t>
            </a:r>
            <a:r>
              <a:rPr lang="en-US" sz="3200" i="1" dirty="0" smtClean="0">
                <a:solidFill>
                  <a:schemeClr val="accent1">
                    <a:lumMod val="60000"/>
                    <a:lumOff val="40000"/>
                  </a:schemeClr>
                </a:solidFill>
                <a:latin typeface="Georgia" panose="02040502050405020303" pitchFamily="18" charset="0"/>
              </a:rPr>
              <a:t> </a:t>
            </a:r>
            <a:r>
              <a:rPr lang="en-US" sz="3200" i="1" dirty="0" smtClean="0">
                <a:solidFill>
                  <a:srgbClr val="0000CC"/>
                </a:solidFill>
                <a:latin typeface="Georgia" panose="02040502050405020303" pitchFamily="18" charset="0"/>
              </a:rPr>
              <a:t>Shabbat?</a:t>
            </a:r>
          </a:p>
          <a:p>
            <a:pPr marL="1645920" indent="-1645920">
              <a:spcBef>
                <a:spcPts val="0"/>
              </a:spcBef>
            </a:pPr>
            <a:r>
              <a:rPr lang="en-US" sz="2800" i="1" dirty="0" smtClean="0">
                <a:solidFill>
                  <a:schemeClr val="accent1">
                    <a:lumMod val="60000"/>
                    <a:lumOff val="40000"/>
                  </a:schemeClr>
                </a:solidFill>
                <a:latin typeface="Georgia" panose="02040502050405020303" pitchFamily="18" charset="0"/>
              </a:rPr>
              <a:t>John </a:t>
            </a:r>
            <a:r>
              <a:rPr lang="en-US" sz="2800" i="1" dirty="0">
                <a:solidFill>
                  <a:schemeClr val="accent1">
                    <a:lumMod val="60000"/>
                    <a:lumOff val="40000"/>
                  </a:schemeClr>
                </a:solidFill>
                <a:latin typeface="Georgia" panose="02040502050405020303" pitchFamily="18" charset="0"/>
              </a:rPr>
              <a:t>19:42  </a:t>
            </a:r>
            <a:r>
              <a:rPr lang="en-US" sz="2800" dirty="0" smtClean="0">
                <a:solidFill>
                  <a:srgbClr val="008080"/>
                </a:solidFill>
              </a:rPr>
              <a:t>There</a:t>
            </a:r>
            <a:r>
              <a:rPr lang="en-US" sz="2800" dirty="0">
                <a:solidFill>
                  <a:srgbClr val="008080"/>
                </a:solidFill>
              </a:rPr>
              <a:t>, then, </a:t>
            </a:r>
            <a:r>
              <a:rPr lang="en-US" sz="2800" b="1" u="sng" dirty="0">
                <a:solidFill>
                  <a:srgbClr val="CC0099"/>
                </a:solidFill>
              </a:rPr>
              <a:t>because of the</a:t>
            </a:r>
            <a:r>
              <a:rPr lang="en-US" sz="2800" b="1" dirty="0">
                <a:solidFill>
                  <a:srgbClr val="CC0099"/>
                </a:solidFill>
              </a:rPr>
              <a:t> </a:t>
            </a:r>
            <a:r>
              <a:rPr lang="en-US" sz="4800" b="1" i="1" u="sng" dirty="0">
                <a:ln w="19050">
                  <a:solidFill>
                    <a:srgbClr val="0000CC"/>
                  </a:solidFill>
                </a:ln>
                <a:solidFill>
                  <a:srgbClr val="CC0099"/>
                </a:solidFill>
                <a:latin typeface="Georgia" panose="02040502050405020303" pitchFamily="18" charset="0"/>
              </a:rPr>
              <a:t>Pre</a:t>
            </a:r>
            <a:r>
              <a:rPr lang="en-US" sz="4800" b="1" i="1" dirty="0">
                <a:ln w="19050">
                  <a:solidFill>
                    <a:srgbClr val="0000CC"/>
                  </a:solidFill>
                </a:ln>
                <a:solidFill>
                  <a:srgbClr val="CC0099"/>
                </a:solidFill>
                <a:latin typeface="Georgia" panose="02040502050405020303" pitchFamily="18" charset="0"/>
              </a:rPr>
              <a:t>p</a:t>
            </a:r>
            <a:r>
              <a:rPr lang="en-US" sz="4800" b="1" i="1" u="sng" dirty="0">
                <a:ln w="19050">
                  <a:solidFill>
                    <a:srgbClr val="0000CC"/>
                  </a:solidFill>
                </a:ln>
                <a:solidFill>
                  <a:srgbClr val="CC0099"/>
                </a:solidFill>
                <a:latin typeface="Georgia" panose="02040502050405020303" pitchFamily="18" charset="0"/>
              </a:rPr>
              <a:t>aration</a:t>
            </a:r>
            <a:r>
              <a:rPr lang="en-US" sz="2800" b="1" dirty="0">
                <a:solidFill>
                  <a:srgbClr val="CC0099"/>
                </a:solidFill>
              </a:rPr>
              <a:t> </a:t>
            </a:r>
            <a:r>
              <a:rPr lang="en-US" sz="2800" i="1" dirty="0">
                <a:solidFill>
                  <a:schemeClr val="tx1">
                    <a:lumMod val="50000"/>
                  </a:schemeClr>
                </a:solidFill>
              </a:rPr>
              <a:t>Day</a:t>
            </a:r>
            <a:r>
              <a:rPr lang="en-US" sz="2800" dirty="0">
                <a:solidFill>
                  <a:srgbClr val="008080"/>
                </a:solidFill>
              </a:rPr>
              <a:t> of the </a:t>
            </a:r>
            <a:r>
              <a:rPr lang="en-US" sz="2800" dirty="0" err="1">
                <a:solidFill>
                  <a:srgbClr val="008080"/>
                </a:solidFill>
              </a:rPr>
              <a:t>Yehuḏim</a:t>
            </a:r>
            <a:r>
              <a:rPr lang="en-US" sz="2800" dirty="0">
                <a:solidFill>
                  <a:srgbClr val="008080"/>
                </a:solidFill>
              </a:rPr>
              <a:t>, </a:t>
            </a:r>
            <a:r>
              <a:rPr lang="en-US" sz="2800" b="1" dirty="0" smtClean="0">
                <a:solidFill>
                  <a:schemeClr val="bg1"/>
                </a:solidFill>
                <a:effectLst>
                  <a:glow rad="127000">
                    <a:srgbClr val="FFCC66"/>
                  </a:glow>
                </a:effectLst>
              </a:rPr>
              <a:t>they laid </a:t>
            </a:r>
            <a:r>
              <a:rPr lang="he-IL" sz="2800" dirty="0" smtClean="0">
                <a:solidFill>
                  <a:srgbClr val="0000CC"/>
                </a:solidFill>
                <a:latin typeface="Times New Roman" panose="02020603050405020304" pitchFamily="18" charset="0"/>
                <a:cs typeface="Times New Roman" panose="02020603050405020304" pitchFamily="18" charset="0"/>
              </a:rPr>
              <a:t>יהושע</a:t>
            </a:r>
            <a:r>
              <a:rPr lang="en-US" sz="2800" dirty="0" smtClean="0">
                <a:solidFill>
                  <a:srgbClr val="0000CC"/>
                </a:solidFill>
              </a:rPr>
              <a:t> [Yahusha], </a:t>
            </a:r>
            <a:r>
              <a:rPr lang="en-US" sz="2800" dirty="0">
                <a:solidFill>
                  <a:srgbClr val="008080"/>
                </a:solidFill>
              </a:rPr>
              <a:t>because the tomb was near. </a:t>
            </a:r>
            <a:r>
              <a:rPr lang="en-US" sz="2800" dirty="0" smtClean="0">
                <a:solidFill>
                  <a:srgbClr val="008080"/>
                </a:solidFill>
              </a:rPr>
              <a:t/>
            </a:r>
            <a:br>
              <a:rPr lang="en-US" sz="2800" dirty="0" smtClean="0">
                <a:solidFill>
                  <a:srgbClr val="008080"/>
                </a:solidFill>
              </a:rPr>
            </a:br>
            <a:endParaRPr lang="en-US" sz="2800" dirty="0">
              <a:solidFill>
                <a:srgbClr val="008080"/>
              </a:solidFill>
            </a:endParaRPr>
          </a:p>
          <a:p>
            <a:pPr marL="1645920" indent="-1645920">
              <a:spcBef>
                <a:spcPts val="0"/>
              </a:spcBef>
            </a:pPr>
            <a:r>
              <a:rPr lang="en-US" sz="3600" dirty="0" smtClean="0">
                <a:solidFill>
                  <a:schemeClr val="bg1">
                    <a:lumMod val="95000"/>
                    <a:lumOff val="5000"/>
                  </a:schemeClr>
                </a:solidFill>
                <a:latin typeface="Arial Black" panose="020B0A04020102020204" pitchFamily="34" charset="0"/>
              </a:rPr>
              <a:t>No!</a:t>
            </a:r>
            <a:r>
              <a:rPr lang="en-US" sz="3600" i="1" dirty="0">
                <a:solidFill>
                  <a:schemeClr val="bg1">
                    <a:lumMod val="95000"/>
                    <a:lumOff val="5000"/>
                  </a:schemeClr>
                </a:solidFill>
                <a:latin typeface="Arial Black" panose="020B0A04020102020204" pitchFamily="34" charset="0"/>
              </a:rPr>
              <a:t> </a:t>
            </a:r>
            <a:r>
              <a:rPr lang="en-US" sz="3200" i="1" dirty="0" smtClean="0">
                <a:solidFill>
                  <a:srgbClr val="DF2E28">
                    <a:lumMod val="60000"/>
                    <a:lumOff val="40000"/>
                  </a:srgbClr>
                </a:solidFill>
                <a:latin typeface="Georgia" panose="02040502050405020303" pitchFamily="18" charset="0"/>
              </a:rPr>
              <a:t>John has pronounced this </a:t>
            </a:r>
            <a:r>
              <a:rPr lang="en-US" sz="3200" b="1" i="1" dirty="0" smtClean="0">
                <a:solidFill>
                  <a:schemeClr val="bg1"/>
                </a:solidFill>
                <a:effectLst>
                  <a:glow rad="127000">
                    <a:srgbClr val="00FF99"/>
                  </a:glow>
                </a:effectLst>
                <a:latin typeface="Georgia" panose="02040502050405020303" pitchFamily="18" charset="0"/>
              </a:rPr>
              <a:t>burial night season </a:t>
            </a:r>
            <a:r>
              <a:rPr lang="en-US" sz="3200" i="1" dirty="0" smtClean="0">
                <a:solidFill>
                  <a:srgbClr val="DF2E28">
                    <a:lumMod val="60000"/>
                    <a:lumOff val="40000"/>
                  </a:srgbClr>
                </a:solidFill>
                <a:latin typeface="Georgia" panose="02040502050405020303" pitchFamily="18" charset="0"/>
              </a:rPr>
              <a:t>as </a:t>
            </a:r>
          </a:p>
          <a:p>
            <a:pPr marL="1645920" indent="-1645920">
              <a:spcBef>
                <a:spcPts val="0"/>
              </a:spcBef>
            </a:pPr>
            <a:r>
              <a:rPr lang="en-US" sz="3200" i="1" dirty="0">
                <a:ln>
                  <a:solidFill>
                    <a:srgbClr val="0000CC"/>
                  </a:solidFill>
                </a:ln>
                <a:solidFill>
                  <a:srgbClr val="DF2E28">
                    <a:lumMod val="60000"/>
                    <a:lumOff val="40000"/>
                  </a:srgbClr>
                </a:solidFill>
                <a:latin typeface="Georgia" panose="02040502050405020303" pitchFamily="18" charset="0"/>
              </a:rPr>
              <a:t> </a:t>
            </a:r>
            <a:r>
              <a:rPr lang="en-US" sz="3200" i="1" dirty="0" smtClean="0">
                <a:ln>
                  <a:solidFill>
                    <a:srgbClr val="0000CC"/>
                  </a:solidFill>
                </a:ln>
                <a:solidFill>
                  <a:srgbClr val="DF2E28">
                    <a:lumMod val="60000"/>
                    <a:lumOff val="40000"/>
                  </a:srgbClr>
                </a:solidFill>
                <a:latin typeface="Georgia" panose="02040502050405020303" pitchFamily="18" charset="0"/>
              </a:rPr>
              <a:t>       INCLUSIVE WITH THE FORMER LIGHT SEASON!</a:t>
            </a:r>
          </a:p>
          <a:p>
            <a:pPr marL="1645920" indent="-1645920">
              <a:spcBef>
                <a:spcPts val="0"/>
              </a:spcBef>
            </a:pPr>
            <a:r>
              <a:rPr lang="en-US" sz="3200" i="1" dirty="0" smtClean="0">
                <a:solidFill>
                  <a:srgbClr val="DF2E28">
                    <a:lumMod val="60000"/>
                    <a:lumOff val="40000"/>
                  </a:srgbClr>
                </a:solidFill>
                <a:latin typeface="Georgia" panose="02040502050405020303" pitchFamily="18" charset="0"/>
              </a:rPr>
              <a:t>The sunset is long gone and it is </a:t>
            </a:r>
            <a:r>
              <a:rPr lang="en-US" sz="3200" i="1" u="sng" dirty="0" smtClean="0">
                <a:solidFill>
                  <a:srgbClr val="DF2E28">
                    <a:lumMod val="60000"/>
                    <a:lumOff val="40000"/>
                  </a:srgbClr>
                </a:solidFill>
                <a:latin typeface="Georgia" panose="02040502050405020303" pitchFamily="18" charset="0"/>
              </a:rPr>
              <a:t>still</a:t>
            </a:r>
            <a:r>
              <a:rPr lang="en-US" sz="3200" i="1" dirty="0" smtClean="0">
                <a:solidFill>
                  <a:srgbClr val="DF2E28">
                    <a:lumMod val="60000"/>
                    <a:lumOff val="40000"/>
                  </a:srgbClr>
                </a:solidFill>
                <a:latin typeface="Georgia" panose="02040502050405020303" pitchFamily="18" charset="0"/>
              </a:rPr>
              <a:t> – </a:t>
            </a:r>
            <a:r>
              <a:rPr lang="en-US" sz="3200" b="1" i="1" dirty="0" smtClean="0">
                <a:ln w="28575">
                  <a:solidFill>
                    <a:srgbClr val="0000CC"/>
                  </a:solidFill>
                </a:ln>
                <a:solidFill>
                  <a:srgbClr val="DF2E28">
                    <a:lumMod val="60000"/>
                    <a:lumOff val="40000"/>
                  </a:srgbClr>
                </a:solidFill>
                <a:latin typeface="Georgia" panose="02040502050405020303" pitchFamily="18" charset="0"/>
              </a:rPr>
              <a:t>THE PREPARATION!</a:t>
            </a:r>
            <a:endParaRPr lang="en-US" sz="2800" b="1" dirty="0">
              <a:ln w="28575">
                <a:solidFill>
                  <a:srgbClr val="0000CC"/>
                </a:solidFill>
              </a:ln>
              <a:solidFill>
                <a:srgbClr val="008080"/>
              </a:solidFill>
            </a:endParaRPr>
          </a:p>
        </p:txBody>
      </p:sp>
      <p:sp>
        <p:nvSpPr>
          <p:cNvPr id="4" name="Slide Number Placeholder 3"/>
          <p:cNvSpPr>
            <a:spLocks noGrp="1"/>
          </p:cNvSpPr>
          <p:nvPr>
            <p:ph type="sldNum" sz="quarter" idx="12"/>
          </p:nvPr>
        </p:nvSpPr>
        <p:spPr>
          <a:xfrm>
            <a:off x="11350469" y="6354285"/>
            <a:ext cx="643748" cy="365125"/>
          </a:xfrm>
        </p:spPr>
        <p:txBody>
          <a:bodyPr/>
          <a:lstStyle/>
          <a:p>
            <a:fld id="{6D22F896-40B5-4ADD-8801-0D06FADFA095}" type="slidenum">
              <a:rPr lang="en-US" sz="1200" b="1" smtClean="0">
                <a:solidFill>
                  <a:schemeClr val="bg1"/>
                </a:solidFill>
              </a:rPr>
              <a:t>50</a:t>
            </a:fld>
            <a:endParaRPr lang="en-US" sz="1200" b="1" dirty="0">
              <a:solidFill>
                <a:schemeClr val="bg1"/>
              </a:solidFill>
            </a:endParaRPr>
          </a:p>
        </p:txBody>
      </p:sp>
      <p:pic>
        <p:nvPicPr>
          <p:cNvPr id="5" name="Picture 1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82514" y="4654643"/>
            <a:ext cx="1372473" cy="138837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Brace 1"/>
          <p:cNvSpPr/>
          <p:nvPr/>
        </p:nvSpPr>
        <p:spPr>
          <a:xfrm rot="16200000">
            <a:off x="8265526" y="2019293"/>
            <a:ext cx="276498" cy="2177143"/>
          </a:xfrm>
          <a:prstGeom prst="rightBrace">
            <a:avLst>
              <a:gd name="adj1" fmla="val 85579"/>
              <a:gd name="adj2" fmla="val 50000"/>
            </a:avLst>
          </a:prstGeom>
          <a:solidFill>
            <a:schemeClr val="accent6">
              <a:lumMod val="20000"/>
              <a:lumOff val="80000"/>
            </a:schemeClr>
          </a:solidFill>
          <a:ln w="19050">
            <a:solidFill>
              <a:srgbClr val="9933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7" name="Straight Arrow Connector 6"/>
          <p:cNvCxnSpPr>
            <a:stCxn id="2" idx="1"/>
          </p:cNvCxnSpPr>
          <p:nvPr/>
        </p:nvCxnSpPr>
        <p:spPr>
          <a:xfrm flipH="1" flipV="1">
            <a:off x="5268686" y="2708366"/>
            <a:ext cx="3135090" cy="261250"/>
          </a:xfrm>
          <a:prstGeom prst="straightConnector1">
            <a:avLst/>
          </a:prstGeom>
          <a:ln w="38100">
            <a:solidFill>
              <a:srgbClr val="9933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644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childTnLst>
                          </p:cTn>
                        </p:par>
                        <p:par>
                          <p:cTn id="11" fill="hold">
                            <p:stCondLst>
                              <p:cond delay="500"/>
                            </p:stCondLst>
                            <p:childTnLst>
                              <p:par>
                                <p:cTn id="12" presetID="31" presetClass="entr" presetSubtype="0" fill="hold" nodeType="afterEffect">
                                  <p:stCondLst>
                                    <p:cond delay="6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grpId="0" nodeType="withEffect">
                                  <p:stCondLst>
                                    <p:cond delay="625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up)">
                                      <p:cBhvr>
                                        <p:cTn id="28" dur="125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2000"/>
                            </p:stCondLst>
                            <p:childTnLst>
                              <p:par>
                                <p:cTn id="48" presetID="42" presetClass="entr" presetSubtype="0" fill="hold" nodeType="afterEffect">
                                  <p:stCondLst>
                                    <p:cond delay="500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28467" y="118225"/>
            <a:ext cx="11835685" cy="6527013"/>
          </a:xfrm>
          <a:solidFill>
            <a:schemeClr val="tx1"/>
          </a:solidFill>
          <a:scene3d>
            <a:camera prst="orthographicFront"/>
            <a:lightRig rig="threePt" dir="t"/>
          </a:scene3d>
          <a:sp3d>
            <a:bevelT w="152400" h="50800" prst="softRound"/>
          </a:sp3d>
        </p:spPr>
        <p:txBody>
          <a:bodyPr anchor="t">
            <a:normAutofit/>
            <a:sp3d extrusionH="57150">
              <a:bevelT h="25400" prst="softRound"/>
            </a:sp3d>
          </a:bodyPr>
          <a:lstStyle/>
          <a:p>
            <a:pPr lvl="0"/>
            <a:r>
              <a:rPr lang="en-US" sz="4000" b="1" i="1" dirty="0" smtClean="0">
                <a:ln>
                  <a:solidFill>
                    <a:srgbClr val="0000CC"/>
                  </a:solidFill>
                </a:ln>
                <a:solidFill>
                  <a:srgbClr val="FF0000"/>
                </a:solidFill>
                <a:effectLst>
                  <a:glow rad="127000">
                    <a:srgbClr val="FFCC66"/>
                  </a:glow>
                </a:effectLst>
                <a:latin typeface="Georgia" panose="02040502050405020303" pitchFamily="18" charset="0"/>
              </a:rPr>
              <a:t>Could this be -  </a:t>
            </a:r>
            <a:r>
              <a:rPr lang="en-US" sz="4000" b="1" i="1" dirty="0" smtClean="0">
                <a:ln>
                  <a:solidFill>
                    <a:srgbClr val="0000CC"/>
                  </a:solidFill>
                </a:ln>
                <a:solidFill>
                  <a:schemeClr val="tx1">
                    <a:lumMod val="50000"/>
                  </a:schemeClr>
                </a:solidFill>
                <a:effectLst>
                  <a:glow rad="127000">
                    <a:srgbClr val="FFCC66"/>
                  </a:glow>
                </a:effectLst>
                <a:latin typeface="Georgia" panose="02040502050405020303" pitchFamily="18" charset="0"/>
              </a:rPr>
              <a:t>A Worthy </a:t>
            </a:r>
            <a:r>
              <a:rPr lang="en-US" sz="4000" b="1" i="1" u="sng" dirty="0" smtClean="0">
                <a:ln>
                  <a:solidFill>
                    <a:srgbClr val="0000CC"/>
                  </a:solidFill>
                </a:ln>
                <a:solidFill>
                  <a:schemeClr val="tx1">
                    <a:lumMod val="50000"/>
                  </a:schemeClr>
                </a:solidFill>
                <a:effectLst>
                  <a:glow rad="127000">
                    <a:srgbClr val="FFCC66"/>
                  </a:glow>
                </a:effectLst>
                <a:latin typeface="Georgia" panose="02040502050405020303" pitchFamily="18" charset="0"/>
              </a:rPr>
              <a:t>Side Note</a:t>
            </a:r>
            <a:r>
              <a:rPr lang="en-US" sz="4000" b="1" i="1" dirty="0" smtClean="0">
                <a:ln>
                  <a:solidFill>
                    <a:srgbClr val="0000CC"/>
                  </a:solidFill>
                </a:ln>
                <a:solidFill>
                  <a:schemeClr val="tx1">
                    <a:lumMod val="50000"/>
                  </a:schemeClr>
                </a:solidFill>
                <a:effectLst>
                  <a:glow rad="127000">
                    <a:srgbClr val="FFCC66"/>
                  </a:glow>
                </a:effectLst>
                <a:latin typeface="Georgia" panose="02040502050405020303" pitchFamily="18" charset="0"/>
              </a:rPr>
              <a:t>! </a:t>
            </a:r>
          </a:p>
          <a:p>
            <a:pPr lvl="0"/>
            <a:r>
              <a:rPr lang="en-US" sz="2800" i="1" dirty="0" smtClean="0">
                <a:solidFill>
                  <a:schemeClr val="accent1">
                    <a:lumMod val="60000"/>
                    <a:lumOff val="40000"/>
                  </a:schemeClr>
                </a:solidFill>
                <a:latin typeface="Georgia" panose="02040502050405020303" pitchFamily="18" charset="0"/>
              </a:rPr>
              <a:t>John </a:t>
            </a:r>
            <a:r>
              <a:rPr lang="en-US" sz="2800" i="1" dirty="0">
                <a:solidFill>
                  <a:schemeClr val="accent1">
                    <a:lumMod val="60000"/>
                    <a:lumOff val="40000"/>
                  </a:schemeClr>
                </a:solidFill>
                <a:latin typeface="Georgia" panose="02040502050405020303" pitchFamily="18" charset="0"/>
              </a:rPr>
              <a:t>19:42  </a:t>
            </a:r>
            <a:r>
              <a:rPr lang="en-US" sz="2800" dirty="0" smtClean="0">
                <a:solidFill>
                  <a:srgbClr val="008080"/>
                </a:solidFill>
              </a:rPr>
              <a:t>There</a:t>
            </a:r>
            <a:r>
              <a:rPr lang="en-US" sz="2800" dirty="0">
                <a:solidFill>
                  <a:srgbClr val="008080"/>
                </a:solidFill>
              </a:rPr>
              <a:t>, then, </a:t>
            </a:r>
            <a:r>
              <a:rPr lang="en-US" sz="2800" b="1" u="sng" dirty="0">
                <a:solidFill>
                  <a:srgbClr val="CC0099"/>
                </a:solidFill>
              </a:rPr>
              <a:t>because of the</a:t>
            </a:r>
            <a:r>
              <a:rPr lang="en-US" sz="2800" b="1" dirty="0">
                <a:solidFill>
                  <a:srgbClr val="CC0099"/>
                </a:solidFill>
              </a:rPr>
              <a:t> </a:t>
            </a:r>
            <a:r>
              <a:rPr lang="en-US" sz="4800" b="1" i="1" u="sng" dirty="0">
                <a:ln w="19050">
                  <a:solidFill>
                    <a:srgbClr val="0000CC"/>
                  </a:solidFill>
                </a:ln>
                <a:solidFill>
                  <a:srgbClr val="CC0099"/>
                </a:solidFill>
                <a:latin typeface="Georgia" panose="02040502050405020303" pitchFamily="18" charset="0"/>
              </a:rPr>
              <a:t>Pre</a:t>
            </a:r>
            <a:r>
              <a:rPr lang="en-US" sz="4800" b="1" i="1" dirty="0">
                <a:ln w="19050">
                  <a:solidFill>
                    <a:srgbClr val="0000CC"/>
                  </a:solidFill>
                </a:ln>
                <a:solidFill>
                  <a:srgbClr val="CC0099"/>
                </a:solidFill>
                <a:latin typeface="Georgia" panose="02040502050405020303" pitchFamily="18" charset="0"/>
              </a:rPr>
              <a:t>p</a:t>
            </a:r>
            <a:r>
              <a:rPr lang="en-US" sz="4800" b="1" i="1" u="sng" dirty="0">
                <a:ln w="19050">
                  <a:solidFill>
                    <a:srgbClr val="0000CC"/>
                  </a:solidFill>
                </a:ln>
                <a:solidFill>
                  <a:srgbClr val="CC0099"/>
                </a:solidFill>
                <a:latin typeface="Georgia" panose="02040502050405020303" pitchFamily="18" charset="0"/>
              </a:rPr>
              <a:t>aration</a:t>
            </a:r>
            <a:r>
              <a:rPr lang="en-US" sz="2800" b="1" dirty="0">
                <a:solidFill>
                  <a:srgbClr val="CC0099"/>
                </a:solidFill>
              </a:rPr>
              <a:t> </a:t>
            </a:r>
            <a:r>
              <a:rPr lang="en-US" sz="2800" i="1" dirty="0">
                <a:solidFill>
                  <a:schemeClr val="tx1">
                    <a:lumMod val="50000"/>
                  </a:schemeClr>
                </a:solidFill>
              </a:rPr>
              <a:t>Day</a:t>
            </a:r>
            <a:r>
              <a:rPr lang="en-US" sz="2800" dirty="0">
                <a:solidFill>
                  <a:srgbClr val="008080"/>
                </a:solidFill>
              </a:rPr>
              <a:t> </a:t>
            </a:r>
            <a:r>
              <a:rPr lang="en-US" sz="2800" dirty="0" smtClean="0">
                <a:solidFill>
                  <a:srgbClr val="008080"/>
                </a:solidFill>
              </a:rPr>
              <a:t>				</a:t>
            </a:r>
            <a:br>
              <a:rPr lang="en-US" sz="2800" dirty="0" smtClean="0">
                <a:solidFill>
                  <a:srgbClr val="008080"/>
                </a:solidFill>
              </a:rPr>
            </a:br>
            <a:endParaRPr lang="en-US" sz="2800" b="1" dirty="0">
              <a:ln w="28575">
                <a:solidFill>
                  <a:srgbClr val="0000CC"/>
                </a:solidFill>
              </a:ln>
              <a:solidFill>
                <a:srgbClr val="008080"/>
              </a:solidFill>
            </a:endParaRPr>
          </a:p>
        </p:txBody>
      </p:sp>
      <p:sp>
        <p:nvSpPr>
          <p:cNvPr id="4" name="Slide Number Placeholder 3"/>
          <p:cNvSpPr>
            <a:spLocks noGrp="1"/>
          </p:cNvSpPr>
          <p:nvPr>
            <p:ph type="sldNum" sz="quarter" idx="12"/>
          </p:nvPr>
        </p:nvSpPr>
        <p:spPr>
          <a:xfrm>
            <a:off x="11350469" y="6354285"/>
            <a:ext cx="643748" cy="365125"/>
          </a:xfrm>
        </p:spPr>
        <p:txBody>
          <a:bodyPr/>
          <a:lstStyle/>
          <a:p>
            <a:fld id="{6D22F896-40B5-4ADD-8801-0D06FADFA095}" type="slidenum">
              <a:rPr lang="en-US" sz="1200" b="1" smtClean="0">
                <a:solidFill>
                  <a:schemeClr val="bg1"/>
                </a:solidFill>
              </a:rPr>
              <a:t>51</a:t>
            </a:fld>
            <a:endParaRPr lang="en-US" sz="1200" b="1" dirty="0">
              <a:solidFill>
                <a:schemeClr val="bg1"/>
              </a:solidFill>
            </a:endParaRPr>
          </a:p>
        </p:txBody>
      </p:sp>
      <p:pic>
        <p:nvPicPr>
          <p:cNvPr id="5" name="Picture 1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14130" y="3032926"/>
            <a:ext cx="3634864" cy="367696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769223" y="1748117"/>
            <a:ext cx="6983506" cy="1138518"/>
          </a:xfrm>
          <a:prstGeom prst="roundRect">
            <a:avLst/>
          </a:prstGeom>
          <a:solidFill>
            <a:schemeClr val="bg1"/>
          </a:solidFill>
          <a:ln w="38100">
            <a:solidFill>
              <a:schemeClr val="accent5">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sp3d extrusionH="57150">
              <a:bevelT h="25400" prst="softRound"/>
            </a:sp3d>
          </a:bodyPr>
          <a:lstStyle/>
          <a:p>
            <a:pPr algn="ctr"/>
            <a:r>
              <a:rPr lang="en-US" sz="6600" b="1" dirty="0">
                <a:ln>
                  <a:solidFill>
                    <a:srgbClr val="3333FF"/>
                  </a:solidFill>
                </a:ln>
                <a:solidFill>
                  <a:srgbClr val="FF00FF"/>
                </a:solidFill>
              </a:rPr>
              <a:t>of the </a:t>
            </a:r>
            <a:r>
              <a:rPr lang="en-US" sz="6600" b="1" dirty="0">
                <a:ln>
                  <a:solidFill>
                    <a:srgbClr val="3333FF"/>
                  </a:solidFill>
                </a:ln>
                <a:solidFill>
                  <a:srgbClr val="FF00FF"/>
                </a:solidFill>
                <a:effectLst>
                  <a:glow rad="127000">
                    <a:srgbClr val="FFFF00"/>
                  </a:glow>
                </a:effectLst>
              </a:rPr>
              <a:t>Yehuḏim</a:t>
            </a:r>
            <a:r>
              <a:rPr lang="en-US" sz="2800" dirty="0">
                <a:solidFill>
                  <a:srgbClr val="008080"/>
                </a:solidFill>
                <a:effectLst>
                  <a:glow rad="127000">
                    <a:srgbClr val="FFFF00"/>
                  </a:glow>
                </a:effectLst>
              </a:rPr>
              <a:t> </a:t>
            </a:r>
            <a:r>
              <a:rPr lang="en-US" sz="2800" dirty="0" smtClean="0">
                <a:solidFill>
                  <a:srgbClr val="FF00FF"/>
                </a:solidFill>
              </a:rPr>
              <a:t>…</a:t>
            </a:r>
            <a:r>
              <a:rPr lang="en-US" sz="2800" dirty="0">
                <a:solidFill>
                  <a:srgbClr val="FF00FF"/>
                </a:solidFill>
              </a:rPr>
              <a:t/>
            </a:r>
            <a:br>
              <a:rPr lang="en-US" sz="2800" dirty="0">
                <a:solidFill>
                  <a:srgbClr val="FF00FF"/>
                </a:solidFill>
              </a:rPr>
            </a:br>
            <a:endParaRPr lang="en-CA" dirty="0">
              <a:solidFill>
                <a:srgbClr val="FF00FF"/>
              </a:solidFill>
            </a:endParaRPr>
          </a:p>
        </p:txBody>
      </p:sp>
      <p:sp>
        <p:nvSpPr>
          <p:cNvPr id="8" name="Rounded Rectangle 7"/>
          <p:cNvSpPr/>
          <p:nvPr/>
        </p:nvSpPr>
        <p:spPr>
          <a:xfrm rot="20399554">
            <a:off x="261719" y="1984833"/>
            <a:ext cx="3150070" cy="652677"/>
          </a:xfrm>
          <a:prstGeom prst="roundRect">
            <a:avLst>
              <a:gd name="adj" fmla="val 50000"/>
            </a:avLst>
          </a:prstGeom>
          <a:solidFill>
            <a:schemeClr val="tx1">
              <a:lumMod val="65000"/>
            </a:schemeClr>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rgbClr val="3333FF"/>
                  </a:solidFill>
                </a:ln>
                <a:solidFill>
                  <a:srgbClr val="00FF99"/>
                </a:solidFill>
              </a:rPr>
              <a:t>Could it be?</a:t>
            </a:r>
            <a:endParaRPr lang="en-CA" sz="3200" b="1" dirty="0">
              <a:ln>
                <a:solidFill>
                  <a:srgbClr val="3333FF"/>
                </a:solidFill>
              </a:ln>
              <a:solidFill>
                <a:srgbClr val="00FF99"/>
              </a:solidFill>
            </a:endParaRPr>
          </a:p>
        </p:txBody>
      </p:sp>
      <p:sp>
        <p:nvSpPr>
          <p:cNvPr id="10" name="Rounded Rectangle 9"/>
          <p:cNvSpPr/>
          <p:nvPr/>
        </p:nvSpPr>
        <p:spPr>
          <a:xfrm rot="20399554">
            <a:off x="1367757" y="2439628"/>
            <a:ext cx="3133578" cy="652677"/>
          </a:xfrm>
          <a:prstGeom prst="roundRect">
            <a:avLst>
              <a:gd name="adj" fmla="val 50000"/>
            </a:avLst>
          </a:prstGeom>
          <a:solidFill>
            <a:schemeClr val="tx1">
              <a:lumMod val="65000"/>
            </a:schemeClr>
          </a:solidFill>
          <a:ln w="3810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rgbClr val="3333FF"/>
                  </a:solidFill>
                </a:ln>
                <a:solidFill>
                  <a:srgbClr val="00FF99"/>
                </a:solidFill>
              </a:rPr>
              <a:t>Is it possible?</a:t>
            </a:r>
            <a:endParaRPr lang="en-CA" sz="3200" b="1" dirty="0">
              <a:ln>
                <a:solidFill>
                  <a:srgbClr val="3333FF"/>
                </a:solidFill>
              </a:ln>
              <a:solidFill>
                <a:srgbClr val="00FF99"/>
              </a:solidFill>
            </a:endParaRPr>
          </a:p>
        </p:txBody>
      </p:sp>
      <p:sp>
        <p:nvSpPr>
          <p:cNvPr id="12" name="Rounded Rectangle 11"/>
          <p:cNvSpPr/>
          <p:nvPr/>
        </p:nvSpPr>
        <p:spPr>
          <a:xfrm>
            <a:off x="352801" y="3734543"/>
            <a:ext cx="8224897" cy="2802900"/>
          </a:xfrm>
          <a:prstGeom prst="roundRect">
            <a:avLst>
              <a:gd name="adj" fmla="val 50000"/>
            </a:avLst>
          </a:prstGeom>
          <a:solidFill>
            <a:schemeClr val="tx1">
              <a:lumMod val="65000"/>
            </a:schemeClr>
          </a:solidFill>
          <a:ln w="17780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3333FF"/>
                  </a:solidFill>
                </a:ln>
                <a:solidFill>
                  <a:srgbClr val="00FF99"/>
                </a:solidFill>
              </a:rPr>
              <a:t>H</a:t>
            </a:r>
            <a:r>
              <a:rPr lang="en-CA" sz="3200" b="1" dirty="0" smtClean="0">
                <a:ln>
                  <a:solidFill>
                    <a:srgbClr val="3333FF"/>
                  </a:solidFill>
                </a:ln>
                <a:solidFill>
                  <a:srgbClr val="00FF99"/>
                </a:solidFill>
              </a:rPr>
              <a:t>as John </a:t>
            </a:r>
            <a:r>
              <a:rPr lang="en-CA" sz="3200" b="1" dirty="0" smtClean="0">
                <a:ln>
                  <a:solidFill>
                    <a:srgbClr val="3333FF"/>
                  </a:solidFill>
                </a:ln>
                <a:solidFill>
                  <a:srgbClr val="FF99FF"/>
                </a:solidFill>
              </a:rPr>
              <a:t>p</a:t>
            </a:r>
            <a:r>
              <a:rPr lang="en-CA" sz="3200" b="1" u="sng" dirty="0" smtClean="0">
                <a:ln>
                  <a:solidFill>
                    <a:srgbClr val="3333FF"/>
                  </a:solidFill>
                </a:ln>
                <a:solidFill>
                  <a:srgbClr val="FF99FF"/>
                </a:solidFill>
              </a:rPr>
              <a:t>ositivel</a:t>
            </a:r>
            <a:r>
              <a:rPr lang="en-CA" sz="3200" b="1" dirty="0" smtClean="0">
                <a:ln>
                  <a:solidFill>
                    <a:srgbClr val="3333FF"/>
                  </a:solidFill>
                </a:ln>
                <a:solidFill>
                  <a:srgbClr val="FF99FF"/>
                </a:solidFill>
              </a:rPr>
              <a:t>y </a:t>
            </a:r>
            <a:r>
              <a:rPr lang="en-CA" sz="3200" b="1" u="sng" dirty="0" smtClean="0">
                <a:ln>
                  <a:solidFill>
                    <a:srgbClr val="3333FF"/>
                  </a:solidFill>
                </a:ln>
                <a:solidFill>
                  <a:srgbClr val="FF99FF"/>
                </a:solidFill>
              </a:rPr>
              <a:t>identified</a:t>
            </a:r>
            <a:r>
              <a:rPr lang="en-CA" sz="3200" b="1" dirty="0" smtClean="0">
                <a:ln>
                  <a:solidFill>
                    <a:srgbClr val="3333FF"/>
                  </a:solidFill>
                </a:ln>
                <a:solidFill>
                  <a:srgbClr val="FF99FF"/>
                </a:solidFill>
              </a:rPr>
              <a:t> </a:t>
            </a:r>
            <a:r>
              <a:rPr lang="en-CA" sz="3200" b="1" dirty="0" smtClean="0">
                <a:ln>
                  <a:solidFill>
                    <a:srgbClr val="3333FF"/>
                  </a:solidFill>
                </a:ln>
                <a:solidFill>
                  <a:srgbClr val="00FF99"/>
                </a:solidFill>
              </a:rPr>
              <a:t>the </a:t>
            </a:r>
            <a:r>
              <a:rPr lang="en-CA" sz="3200" b="1" u="sng" dirty="0" smtClean="0">
                <a:ln>
                  <a:solidFill>
                    <a:srgbClr val="3333FF"/>
                  </a:solidFill>
                </a:ln>
                <a:solidFill>
                  <a:srgbClr val="00FF99"/>
                </a:solidFill>
              </a:rPr>
              <a:t>EXACT</a:t>
            </a:r>
            <a:r>
              <a:rPr lang="en-CA" sz="3200" b="1" dirty="0" smtClean="0">
                <a:ln>
                  <a:solidFill>
                    <a:srgbClr val="3333FF"/>
                  </a:solidFill>
                </a:ln>
                <a:solidFill>
                  <a:srgbClr val="00FF99"/>
                </a:solidFill>
              </a:rPr>
              <a:t> </a:t>
            </a:r>
            <a:r>
              <a:rPr lang="en-CA" sz="3200" b="1" u="sng" dirty="0" smtClean="0">
                <a:ln>
                  <a:solidFill>
                    <a:srgbClr val="3333FF"/>
                  </a:solidFill>
                </a:ln>
                <a:solidFill>
                  <a:srgbClr val="FF99FF"/>
                </a:solidFill>
                <a:effectLst>
                  <a:glow rad="127000">
                    <a:srgbClr val="FFFF00"/>
                  </a:glow>
                </a:effectLst>
              </a:rPr>
              <a:t>YEAR</a:t>
            </a:r>
            <a:r>
              <a:rPr lang="en-CA" sz="3200" b="1" dirty="0" smtClean="0">
                <a:ln>
                  <a:solidFill>
                    <a:srgbClr val="3333FF"/>
                  </a:solidFill>
                </a:ln>
                <a:solidFill>
                  <a:srgbClr val="00FF99"/>
                </a:solidFill>
              </a:rPr>
              <a:t> </a:t>
            </a:r>
            <a:r>
              <a:rPr lang="en-CA" sz="3200" b="1" u="sng" dirty="0" smtClean="0">
                <a:ln>
                  <a:solidFill>
                    <a:srgbClr val="3333FF"/>
                  </a:solidFill>
                </a:ln>
                <a:solidFill>
                  <a:srgbClr val="00FF99"/>
                </a:solidFill>
              </a:rPr>
              <a:t>OF THE CRUCIFIXION</a:t>
            </a:r>
            <a:r>
              <a:rPr lang="en-CA" sz="3200" b="1" dirty="0" smtClean="0">
                <a:ln>
                  <a:solidFill>
                    <a:srgbClr val="3333FF"/>
                  </a:solidFill>
                </a:ln>
                <a:solidFill>
                  <a:srgbClr val="00FF99"/>
                </a:solidFill>
              </a:rPr>
              <a:t> with this verse? </a:t>
            </a:r>
          </a:p>
          <a:p>
            <a:pPr algn="ctr"/>
            <a:r>
              <a:rPr lang="en-CA" sz="4000" b="1" i="1" dirty="0" smtClean="0">
                <a:ln w="28575">
                  <a:solidFill>
                    <a:srgbClr val="3333FF"/>
                  </a:solidFill>
                </a:ln>
                <a:solidFill>
                  <a:srgbClr val="FF99FF"/>
                </a:solidFill>
                <a:latin typeface="Comic Sans MS" panose="030F0702030302020204" pitchFamily="66" charset="0"/>
              </a:rPr>
              <a:t>More to come.  </a:t>
            </a:r>
            <a:r>
              <a:rPr lang="en-CA" sz="4800" b="1" dirty="0" smtClean="0">
                <a:ln>
                  <a:solidFill>
                    <a:srgbClr val="3333FF"/>
                  </a:solidFill>
                </a:ln>
                <a:solidFill>
                  <a:srgbClr val="00FF99"/>
                </a:solidFill>
                <a:sym typeface="Wingdings" panose="05000000000000000000" pitchFamily="2" charset="2"/>
              </a:rPr>
              <a:t></a:t>
            </a:r>
            <a:endParaRPr lang="en-CA" sz="4800" b="1" dirty="0">
              <a:ln>
                <a:solidFill>
                  <a:srgbClr val="3333FF"/>
                </a:solidFill>
              </a:ln>
              <a:solidFill>
                <a:srgbClr val="00FF99"/>
              </a:solidFill>
            </a:endParaRPr>
          </a:p>
        </p:txBody>
      </p:sp>
    </p:spTree>
    <p:extLst>
      <p:ext uri="{BB962C8B-B14F-4D97-AF65-F5344CB8AC3E}">
        <p14:creationId xmlns:p14="http://schemas.microsoft.com/office/powerpoint/2010/main" val="391910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3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8" presetClass="entr" presetSubtype="12" fill="hold" grpId="0" nodeType="withEffect">
                                  <p:stCondLst>
                                    <p:cond delay="200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2000"/>
                                        <p:tgtEl>
                                          <p:spTgt spid="8"/>
                                        </p:tgtEl>
                                      </p:cBhvr>
                                    </p:animEffect>
                                  </p:childTnLst>
                                </p:cTn>
                              </p:par>
                            </p:childTnLst>
                          </p:cTn>
                        </p:par>
                        <p:par>
                          <p:cTn id="13" fill="hold">
                            <p:stCondLst>
                              <p:cond delay="4500"/>
                            </p:stCondLst>
                            <p:childTnLst>
                              <p:par>
                                <p:cTn id="14" presetID="18" presetClass="entr" presetSubtype="1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Left)">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Left)">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330" y="613325"/>
            <a:ext cx="10708366" cy="2511835"/>
          </a:xfrm>
        </p:spPr>
        <p:txBody>
          <a:bodyPr anchor="ctr">
            <a:normAutofit/>
          </a:bodyPr>
          <a:lstStyle/>
          <a:p>
            <a:pPr algn="ctr"/>
            <a:r>
              <a:rPr lang="en-CA" sz="2800" dirty="0" smtClean="0"/>
              <a:t>Why does John </a:t>
            </a:r>
            <a:r>
              <a:rPr lang="en-CA" sz="2800" cap="none" dirty="0" smtClean="0"/>
              <a:t>appear to duplicate his declaration of </a:t>
            </a:r>
            <a:br>
              <a:rPr lang="en-CA" sz="2800" cap="none" dirty="0" smtClean="0"/>
            </a:br>
            <a:r>
              <a:rPr lang="en-CA" sz="2800" b="1" dirty="0" smtClean="0">
                <a:ln>
                  <a:solidFill>
                    <a:srgbClr val="4027F9"/>
                  </a:solidFill>
                </a:ln>
                <a:solidFill>
                  <a:srgbClr val="FFFF00"/>
                </a:solidFill>
                <a:latin typeface="Comic Sans MS" panose="030F0702030302020204" pitchFamily="66" charset="0"/>
              </a:rPr>
              <a:t>the preparation? </a:t>
            </a:r>
            <a:r>
              <a:rPr lang="en-CA" sz="2800" dirty="0" smtClean="0"/>
              <a:t/>
            </a:r>
            <a:br>
              <a:rPr lang="en-CA" sz="2800" dirty="0" smtClean="0"/>
            </a:br>
            <a:r>
              <a:rPr lang="en-CA" sz="2800" u="sng" dirty="0" smtClean="0"/>
              <a:t>FIRST</a:t>
            </a:r>
            <a:r>
              <a:rPr lang="en-CA" sz="2800" dirty="0" smtClean="0"/>
              <a:t> </a:t>
            </a:r>
            <a:r>
              <a:rPr lang="en-CA" sz="2800" cap="none" dirty="0" smtClean="0"/>
              <a:t>at</a:t>
            </a:r>
            <a:r>
              <a:rPr lang="en-CA" sz="2800" dirty="0" smtClean="0"/>
              <a:t> dawn (john 19:14) – </a:t>
            </a:r>
            <a:r>
              <a:rPr lang="en-CA" sz="2800" cap="none" dirty="0" smtClean="0"/>
              <a:t>and</a:t>
            </a:r>
            <a:r>
              <a:rPr lang="en-CA" sz="2800" dirty="0" smtClean="0"/>
              <a:t> </a:t>
            </a:r>
            <a:r>
              <a:rPr lang="en-CA" sz="2800" u="sng" dirty="0" smtClean="0"/>
              <a:t>again</a:t>
            </a:r>
            <a:r>
              <a:rPr lang="en-CA" sz="2800" dirty="0" smtClean="0"/>
              <a:t> </a:t>
            </a:r>
            <a:r>
              <a:rPr lang="en-CA" sz="2800" cap="none" dirty="0" smtClean="0"/>
              <a:t>in v</a:t>
            </a:r>
            <a:r>
              <a:rPr lang="en-CA" sz="2800" dirty="0" smtClean="0"/>
              <a:t>. 42?</a:t>
            </a:r>
            <a:endParaRPr lang="en-CA" sz="2800" dirty="0"/>
          </a:p>
        </p:txBody>
      </p:sp>
      <p:sp>
        <p:nvSpPr>
          <p:cNvPr id="3" name="Text Placeholder 2"/>
          <p:cNvSpPr>
            <a:spLocks noGrp="1"/>
          </p:cNvSpPr>
          <p:nvPr>
            <p:ph type="body" sz="half" idx="2"/>
          </p:nvPr>
        </p:nvSpPr>
        <p:spPr>
          <a:xfrm>
            <a:off x="1060186" y="3125160"/>
            <a:ext cx="10144654" cy="2299723"/>
          </a:xfrm>
        </p:spPr>
        <p:txBody>
          <a:bodyPr>
            <a:noAutofit/>
          </a:bodyPr>
          <a:lstStyle/>
          <a:p>
            <a:pPr algn="ctr"/>
            <a:r>
              <a:rPr lang="en-CA" sz="3200" dirty="0" smtClean="0"/>
              <a:t>John is expressing to the reader that indeed the </a:t>
            </a:r>
            <a:r>
              <a:rPr lang="en-CA" sz="3200" b="1" dirty="0" smtClean="0">
                <a:solidFill>
                  <a:srgbClr val="C00000"/>
                </a:solidFill>
                <a:latin typeface="Comic Sans MS" panose="030F0702030302020204" pitchFamily="66" charset="0"/>
              </a:rPr>
              <a:t>Lunar Abib 14 Passover </a:t>
            </a:r>
            <a:r>
              <a:rPr lang="en-CA" sz="3200" dirty="0" smtClean="0"/>
              <a:t/>
            </a:r>
            <a:br>
              <a:rPr lang="en-CA" sz="3200" dirty="0" smtClean="0"/>
            </a:br>
            <a:r>
              <a:rPr lang="en-CA" sz="3200" dirty="0" smtClean="0"/>
              <a:t>of the Jews was about to commence – </a:t>
            </a:r>
            <a:br>
              <a:rPr lang="en-CA" sz="3200" dirty="0" smtClean="0"/>
            </a:br>
            <a:r>
              <a:rPr lang="en-CA" sz="3200" b="1" dirty="0" smtClean="0">
                <a:solidFill>
                  <a:srgbClr val="FF99FF"/>
                </a:solidFill>
              </a:rPr>
              <a:t>after the sun had set </a:t>
            </a:r>
            <a:r>
              <a:rPr lang="en-CA" sz="3200" b="1" u="sng" dirty="0" smtClean="0">
                <a:ln>
                  <a:solidFill>
                    <a:srgbClr val="4027F9"/>
                  </a:solidFill>
                </a:ln>
                <a:solidFill>
                  <a:srgbClr val="FF99FF"/>
                </a:solidFill>
                <a:effectLst>
                  <a:glow rad="127000">
                    <a:srgbClr val="FFFF00"/>
                  </a:glow>
                </a:effectLst>
              </a:rPr>
              <a:t>that ver</a:t>
            </a:r>
            <a:r>
              <a:rPr lang="en-CA" sz="3200" b="1" dirty="0" smtClean="0">
                <a:ln>
                  <a:solidFill>
                    <a:srgbClr val="4027F9"/>
                  </a:solidFill>
                </a:ln>
                <a:solidFill>
                  <a:srgbClr val="FF99FF"/>
                </a:solidFill>
                <a:effectLst>
                  <a:glow rad="127000">
                    <a:srgbClr val="FFFF00"/>
                  </a:glow>
                </a:effectLst>
              </a:rPr>
              <a:t>y </a:t>
            </a:r>
            <a:r>
              <a:rPr lang="en-CA" sz="3200" b="1" u="sng" dirty="0" smtClean="0">
                <a:ln>
                  <a:solidFill>
                    <a:srgbClr val="4027F9"/>
                  </a:solidFill>
                </a:ln>
                <a:solidFill>
                  <a:srgbClr val="FF99FF"/>
                </a:solidFill>
                <a:effectLst>
                  <a:glow rad="127000">
                    <a:srgbClr val="FFFF00"/>
                  </a:glow>
                </a:effectLst>
              </a:rPr>
              <a:t>c</a:t>
            </a:r>
            <a:r>
              <a:rPr lang="en-CA" sz="3200" b="1" dirty="0" smtClean="0">
                <a:ln>
                  <a:solidFill>
                    <a:srgbClr val="4027F9"/>
                  </a:solidFill>
                </a:ln>
                <a:solidFill>
                  <a:srgbClr val="FF99FF"/>
                </a:solidFill>
                <a:effectLst>
                  <a:glow rad="127000">
                    <a:srgbClr val="FFFF00"/>
                  </a:glow>
                </a:effectLst>
              </a:rPr>
              <a:t>y</a:t>
            </a:r>
            <a:r>
              <a:rPr lang="en-CA" sz="3200" b="1" u="sng" dirty="0" smtClean="0">
                <a:ln>
                  <a:solidFill>
                    <a:srgbClr val="4027F9"/>
                  </a:solidFill>
                </a:ln>
                <a:solidFill>
                  <a:srgbClr val="FF99FF"/>
                </a:solidFill>
                <a:effectLst>
                  <a:glow rad="127000">
                    <a:srgbClr val="FFFF00"/>
                  </a:glow>
                </a:effectLst>
              </a:rPr>
              <a:t>cle</a:t>
            </a:r>
            <a:r>
              <a:rPr lang="en-CA" sz="3200" b="1" dirty="0" smtClean="0">
                <a:ln>
                  <a:solidFill>
                    <a:srgbClr val="4027F9"/>
                  </a:solidFill>
                </a:ln>
                <a:solidFill>
                  <a:srgbClr val="FF99FF"/>
                </a:solidFill>
                <a:effectLst>
                  <a:glow rad="127000">
                    <a:srgbClr val="FFFF00"/>
                  </a:glow>
                </a:effectLst>
              </a:rPr>
              <a:t>!</a:t>
            </a:r>
            <a:endParaRPr lang="en-CA" sz="3200" b="1" dirty="0">
              <a:ln>
                <a:solidFill>
                  <a:srgbClr val="4027F9"/>
                </a:solidFill>
              </a:ln>
              <a:solidFill>
                <a:srgbClr val="FF99FF"/>
              </a:solidFill>
              <a:effectLst>
                <a:glow rad="127000">
                  <a:srgbClr val="FFFF00"/>
                </a:glow>
              </a:effectLst>
            </a:endParaRPr>
          </a:p>
        </p:txBody>
      </p:sp>
      <p:sp>
        <p:nvSpPr>
          <p:cNvPr id="4" name="Slide Number Placeholder 3"/>
          <p:cNvSpPr>
            <a:spLocks noGrp="1"/>
          </p:cNvSpPr>
          <p:nvPr>
            <p:ph type="sldNum" sz="quarter" idx="12"/>
          </p:nvPr>
        </p:nvSpPr>
        <p:spPr>
          <a:xfrm>
            <a:off x="11548252" y="6492875"/>
            <a:ext cx="643748" cy="365125"/>
          </a:xfrm>
        </p:spPr>
        <p:txBody>
          <a:bodyPr/>
          <a:lstStyle/>
          <a:p>
            <a:fld id="{6D22F896-40B5-4ADD-8801-0D06FADFA095}" type="slidenum">
              <a:rPr lang="en-US" smtClean="0"/>
              <a:t>52</a:t>
            </a:fld>
            <a:endParaRPr lang="en-US" dirty="0"/>
          </a:p>
        </p:txBody>
      </p:sp>
    </p:spTree>
    <p:extLst>
      <p:ext uri="{BB962C8B-B14F-4D97-AF65-F5344CB8AC3E}">
        <p14:creationId xmlns:p14="http://schemas.microsoft.com/office/powerpoint/2010/main" val="664110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74460" y="81481"/>
            <a:ext cx="11857595" cy="6708618"/>
          </a:xfrm>
          <a:solidFill>
            <a:schemeClr val="tx1"/>
          </a:solidFill>
          <a:scene3d>
            <a:camera prst="orthographicFront"/>
            <a:lightRig rig="threePt" dir="t"/>
          </a:scene3d>
          <a:sp3d>
            <a:bevelT w="152400" h="50800" prst="softRound"/>
          </a:sp3d>
        </p:spPr>
        <p:txBody>
          <a:bodyPr>
            <a:noAutofit/>
          </a:bodyPr>
          <a:lstStyle/>
          <a:p>
            <a:endParaRPr lang="en-US" sz="400" dirty="0" smtClean="0">
              <a:solidFill>
                <a:schemeClr val="bg1">
                  <a:lumMod val="95000"/>
                  <a:lumOff val="5000"/>
                </a:schemeClr>
              </a:solidFill>
              <a:latin typeface="Calibri" panose="020F0502020204030204" pitchFamily="34" charset="0"/>
            </a:endParaRPr>
          </a:p>
          <a:p>
            <a:pPr algn="ctr"/>
            <a:r>
              <a:rPr lang="en-US" sz="3600" dirty="0" smtClean="0">
                <a:solidFill>
                  <a:schemeClr val="bg1">
                    <a:lumMod val="95000"/>
                    <a:lumOff val="5000"/>
                  </a:schemeClr>
                </a:solidFill>
                <a:latin typeface="Calibri" panose="020F0502020204030204" pitchFamily="34" charset="0"/>
              </a:rPr>
              <a:t>Has </a:t>
            </a:r>
            <a:r>
              <a:rPr lang="en-US" sz="3600" dirty="0" smtClean="0">
                <a:solidFill>
                  <a:srgbClr val="0000CC"/>
                </a:solidFill>
                <a:latin typeface="Calibri" panose="020F0502020204030204" pitchFamily="34" charset="0"/>
              </a:rPr>
              <a:t>Yahusha </a:t>
            </a:r>
            <a:r>
              <a:rPr lang="en-US" sz="3600" dirty="0" smtClean="0">
                <a:solidFill>
                  <a:schemeClr val="bg1">
                    <a:lumMod val="95000"/>
                    <a:lumOff val="5000"/>
                  </a:schemeClr>
                </a:solidFill>
                <a:latin typeface="Calibri" panose="020F0502020204030204" pitchFamily="34" charset="0"/>
              </a:rPr>
              <a:t>- </a:t>
            </a:r>
            <a:r>
              <a:rPr lang="en-US" sz="3600" i="1" u="sng" dirty="0" smtClean="0">
                <a:solidFill>
                  <a:srgbClr val="0000CC"/>
                </a:solidFill>
                <a:latin typeface="Georgia" panose="02040502050405020303" pitchFamily="18" charset="0"/>
              </a:rPr>
              <a:t>The Word</a:t>
            </a:r>
            <a:r>
              <a:rPr lang="en-US" sz="3600" i="1" dirty="0" smtClean="0">
                <a:solidFill>
                  <a:srgbClr val="0000CC"/>
                </a:solidFill>
                <a:latin typeface="Georgia" panose="02040502050405020303" pitchFamily="18" charset="0"/>
              </a:rPr>
              <a:t> </a:t>
            </a:r>
            <a:r>
              <a:rPr lang="en-US" sz="3600" dirty="0" smtClean="0">
                <a:solidFill>
                  <a:schemeClr val="bg1">
                    <a:lumMod val="95000"/>
                    <a:lumOff val="5000"/>
                  </a:schemeClr>
                </a:solidFill>
                <a:latin typeface="Calibri" panose="020F0502020204030204" pitchFamily="34" charset="0"/>
              </a:rPr>
              <a:t>– </a:t>
            </a:r>
            <a:r>
              <a:rPr lang="en-US" sz="2400" dirty="0" smtClean="0">
                <a:solidFill>
                  <a:schemeClr val="bg1">
                    <a:lumMod val="95000"/>
                    <a:lumOff val="5000"/>
                  </a:schemeClr>
                </a:solidFill>
                <a:latin typeface="Calibri" panose="020F0502020204030204" pitchFamily="34" charset="0"/>
              </a:rPr>
              <a:t>(The Covenant Law) </a:t>
            </a:r>
            <a:r>
              <a:rPr lang="en-US" sz="3600" b="1" u="sng" dirty="0" smtClean="0">
                <a:solidFill>
                  <a:schemeClr val="bg1">
                    <a:lumMod val="95000"/>
                    <a:lumOff val="5000"/>
                  </a:schemeClr>
                </a:solidFill>
                <a:latin typeface="Calibri" panose="020F0502020204030204" pitchFamily="34" charset="0"/>
              </a:rPr>
              <a:t>IN HIS DEATH </a:t>
            </a:r>
            <a:r>
              <a:rPr lang="en-US" sz="3600" b="1" i="1" u="sng" dirty="0" smtClean="0">
                <a:ln>
                  <a:solidFill>
                    <a:srgbClr val="9933FF"/>
                  </a:solidFill>
                </a:ln>
                <a:solidFill>
                  <a:srgbClr val="FF9999"/>
                </a:solidFill>
                <a:latin typeface="Calibri" panose="020F0502020204030204" pitchFamily="34" charset="0"/>
              </a:rPr>
              <a:t>ACHIEVED</a:t>
            </a:r>
            <a:r>
              <a:rPr lang="en-US" sz="3600" b="1" dirty="0" smtClean="0">
                <a:ln>
                  <a:solidFill>
                    <a:srgbClr val="9933FF"/>
                  </a:solidFill>
                </a:ln>
                <a:solidFill>
                  <a:schemeClr val="bg1">
                    <a:lumMod val="95000"/>
                    <a:lumOff val="5000"/>
                  </a:schemeClr>
                </a:solidFill>
                <a:latin typeface="Calibri" panose="020F0502020204030204" pitchFamily="34" charset="0"/>
              </a:rPr>
              <a:t> </a:t>
            </a:r>
            <a:r>
              <a:rPr lang="en-US" sz="3600" b="1" i="1" u="sng" dirty="0" smtClean="0">
                <a:ln>
                  <a:solidFill>
                    <a:srgbClr val="9933FF"/>
                  </a:solidFill>
                </a:ln>
                <a:solidFill>
                  <a:srgbClr val="FF9999"/>
                </a:solidFill>
                <a:latin typeface="Calibri" panose="020F0502020204030204" pitchFamily="34" charset="0"/>
              </a:rPr>
              <a:t>FULFILLMENT</a:t>
            </a:r>
            <a:r>
              <a:rPr lang="en-US" sz="3600" b="1" dirty="0" smtClean="0">
                <a:ln>
                  <a:solidFill>
                    <a:srgbClr val="9933FF"/>
                  </a:solidFill>
                </a:ln>
                <a:solidFill>
                  <a:schemeClr val="bg1">
                    <a:lumMod val="95000"/>
                    <a:lumOff val="5000"/>
                  </a:schemeClr>
                </a:solidFill>
                <a:latin typeface="Calibri" panose="020F0502020204030204" pitchFamily="34" charset="0"/>
              </a:rPr>
              <a:t> </a:t>
            </a:r>
            <a:r>
              <a:rPr lang="en-US" sz="3600" dirty="0" smtClean="0">
                <a:solidFill>
                  <a:schemeClr val="bg1">
                    <a:lumMod val="95000"/>
                    <a:lumOff val="5000"/>
                  </a:schemeClr>
                </a:solidFill>
                <a:latin typeface="Calibri" panose="020F0502020204030204" pitchFamily="34" charset="0"/>
              </a:rPr>
              <a:t>of </a:t>
            </a:r>
            <a:r>
              <a:rPr lang="en-US" sz="3600" dirty="0" smtClean="0">
                <a:solidFill>
                  <a:srgbClr val="0000CC"/>
                </a:solidFill>
                <a:latin typeface="Calibri" panose="020F0502020204030204" pitchFamily="34" charset="0"/>
              </a:rPr>
              <a:t>Yahuah’s </a:t>
            </a:r>
            <a:r>
              <a:rPr lang="en-US" sz="3600" dirty="0">
                <a:solidFill>
                  <a:srgbClr val="0000CC"/>
                </a:solidFill>
                <a:latin typeface="Calibri" panose="020F0502020204030204" pitchFamily="34" charset="0"/>
              </a:rPr>
              <a:t>S</a:t>
            </a:r>
            <a:r>
              <a:rPr lang="en-US" sz="3600" dirty="0" smtClean="0">
                <a:solidFill>
                  <a:srgbClr val="0000CC"/>
                </a:solidFill>
                <a:latin typeface="Calibri" panose="020F0502020204030204" pitchFamily="34" charset="0"/>
              </a:rPr>
              <a:t>tatutes?</a:t>
            </a:r>
          </a:p>
          <a:p>
            <a:r>
              <a:rPr lang="en-US" sz="2800" dirty="0" smtClean="0">
                <a:solidFill>
                  <a:schemeClr val="bg1">
                    <a:lumMod val="95000"/>
                    <a:lumOff val="5000"/>
                  </a:schemeClr>
                </a:solidFill>
                <a:latin typeface="Calibri" panose="020F0502020204030204" pitchFamily="34" charset="0"/>
              </a:rPr>
              <a:t>John documents that indeed the </a:t>
            </a:r>
            <a:r>
              <a:rPr lang="en-US" sz="2800" b="1" dirty="0" smtClean="0">
                <a:solidFill>
                  <a:srgbClr val="CC0099"/>
                </a:solidFill>
                <a:latin typeface="Calibri" panose="020F0502020204030204" pitchFamily="34" charset="0"/>
              </a:rPr>
              <a:t>“</a:t>
            </a:r>
            <a:r>
              <a:rPr lang="en-US" sz="2800" b="1" u="sng" dirty="0" smtClean="0">
                <a:solidFill>
                  <a:srgbClr val="CC0099"/>
                </a:solidFill>
                <a:latin typeface="Calibri" panose="020F0502020204030204" pitchFamily="34" charset="0"/>
              </a:rPr>
              <a:t>PREPARING</a:t>
            </a:r>
            <a:r>
              <a:rPr lang="en-US" sz="2800" b="1" dirty="0" smtClean="0">
                <a:solidFill>
                  <a:srgbClr val="CC0099"/>
                </a:solidFill>
                <a:latin typeface="Calibri" panose="020F0502020204030204" pitchFamily="34" charset="0"/>
              </a:rPr>
              <a:t>” </a:t>
            </a:r>
            <a:r>
              <a:rPr lang="en-US" sz="2800" dirty="0" smtClean="0">
                <a:solidFill>
                  <a:schemeClr val="bg1">
                    <a:lumMod val="95000"/>
                    <a:lumOff val="5000"/>
                  </a:schemeClr>
                </a:solidFill>
                <a:latin typeface="Calibri" panose="020F0502020204030204" pitchFamily="34" charset="0"/>
              </a:rPr>
              <a:t>of the Body and the placing of </a:t>
            </a:r>
            <a:r>
              <a:rPr lang="en-US" sz="2800" dirty="0" smtClean="0">
                <a:solidFill>
                  <a:srgbClr val="0000CC"/>
                </a:solidFill>
                <a:latin typeface="Calibri" panose="020F0502020204030204" pitchFamily="34" charset="0"/>
              </a:rPr>
              <a:t>Yahusha</a:t>
            </a:r>
            <a:r>
              <a:rPr lang="en-US" sz="2800" dirty="0" smtClean="0">
                <a:solidFill>
                  <a:schemeClr val="bg1">
                    <a:lumMod val="95000"/>
                    <a:lumOff val="5000"/>
                  </a:schemeClr>
                </a:solidFill>
                <a:latin typeface="Calibri" panose="020F0502020204030204" pitchFamily="34" charset="0"/>
              </a:rPr>
              <a:t> in the tomb, </a:t>
            </a:r>
            <a:r>
              <a:rPr lang="en-US" sz="2800" b="1" dirty="0" smtClean="0">
                <a:solidFill>
                  <a:srgbClr val="C00000"/>
                </a:solidFill>
                <a:latin typeface="Calibri" panose="020F0502020204030204" pitchFamily="34" charset="0"/>
              </a:rPr>
              <a:t>PROPERLY TAKEN CARE OF </a:t>
            </a:r>
            <a:r>
              <a:rPr lang="en-US" sz="2800" b="1" u="sng" dirty="0" smtClean="0">
                <a:solidFill>
                  <a:srgbClr val="C00000"/>
                </a:solidFill>
                <a:latin typeface="Calibri" panose="020F0502020204030204" pitchFamily="34" charset="0"/>
              </a:rPr>
              <a:t>AND OUT OF SIGHT</a:t>
            </a:r>
            <a:r>
              <a:rPr lang="en-US" sz="2800" b="1" dirty="0" smtClean="0">
                <a:solidFill>
                  <a:srgbClr val="C00000"/>
                </a:solidFill>
                <a:latin typeface="Calibri" panose="020F0502020204030204" pitchFamily="34" charset="0"/>
              </a:rPr>
              <a:t>, </a:t>
            </a:r>
            <a:r>
              <a:rPr lang="en-US" sz="2800" dirty="0" smtClean="0">
                <a:solidFill>
                  <a:schemeClr val="bg1">
                    <a:lumMod val="95000"/>
                    <a:lumOff val="5000"/>
                  </a:schemeClr>
                </a:solidFill>
                <a:latin typeface="Calibri" panose="020F0502020204030204" pitchFamily="34" charset="0"/>
              </a:rPr>
              <a:t>occurred</a:t>
            </a:r>
            <a:r>
              <a:rPr lang="en-US" sz="2800" b="1" dirty="0" smtClean="0">
                <a:solidFill>
                  <a:srgbClr val="C00000"/>
                </a:solidFill>
                <a:latin typeface="Calibri" panose="020F0502020204030204" pitchFamily="34" charset="0"/>
              </a:rPr>
              <a:t> </a:t>
            </a:r>
            <a:r>
              <a:rPr lang="en-US" sz="2800" dirty="0" smtClean="0">
                <a:solidFill>
                  <a:schemeClr val="bg1">
                    <a:lumMod val="95000"/>
                    <a:lumOff val="5000"/>
                  </a:schemeClr>
                </a:solidFill>
                <a:latin typeface="Calibri" panose="020F0502020204030204" pitchFamily="34" charset="0"/>
              </a:rPr>
              <a:t>before morning (</a:t>
            </a:r>
            <a:r>
              <a:rPr lang="en-US" sz="2800" dirty="0" err="1" smtClean="0">
                <a:solidFill>
                  <a:schemeClr val="bg1">
                    <a:lumMod val="95000"/>
                    <a:lumOff val="5000"/>
                  </a:schemeClr>
                </a:solidFill>
                <a:latin typeface="Calibri" panose="020F0502020204030204" pitchFamily="34" charset="0"/>
              </a:rPr>
              <a:t>Boqer</a:t>
            </a:r>
            <a:r>
              <a:rPr lang="en-US" sz="2800" dirty="0" smtClean="0">
                <a:solidFill>
                  <a:schemeClr val="bg1">
                    <a:lumMod val="95000"/>
                    <a:lumOff val="5000"/>
                  </a:schemeClr>
                </a:solidFill>
                <a:latin typeface="Calibri" panose="020F0502020204030204" pitchFamily="34" charset="0"/>
              </a:rPr>
              <a:t>/Dawn) arrived.  Why is this detail important? </a:t>
            </a:r>
          </a:p>
          <a:p>
            <a:r>
              <a:rPr lang="en-US" sz="2400" i="1" dirty="0" smtClean="0">
                <a:solidFill>
                  <a:schemeClr val="accent1">
                    <a:lumMod val="60000"/>
                    <a:lumOff val="40000"/>
                  </a:schemeClr>
                </a:solidFill>
                <a:latin typeface="Georgia" panose="02040502050405020303" pitchFamily="18" charset="0"/>
              </a:rPr>
              <a:t>Ex </a:t>
            </a:r>
            <a:r>
              <a:rPr lang="en-US" sz="2400" i="1" dirty="0">
                <a:solidFill>
                  <a:schemeClr val="accent1">
                    <a:lumMod val="60000"/>
                    <a:lumOff val="40000"/>
                  </a:schemeClr>
                </a:solidFill>
                <a:latin typeface="Georgia" panose="02040502050405020303" pitchFamily="18" charset="0"/>
              </a:rPr>
              <a:t>12:10 </a:t>
            </a:r>
            <a:r>
              <a:rPr lang="en-US" sz="2400" i="1" dirty="0" smtClean="0">
                <a:solidFill>
                  <a:schemeClr val="accent1">
                    <a:lumMod val="60000"/>
                    <a:lumOff val="40000"/>
                  </a:schemeClr>
                </a:solidFill>
                <a:latin typeface="Georgia" panose="02040502050405020303" pitchFamily="18" charset="0"/>
              </a:rPr>
              <a:t>	</a:t>
            </a:r>
            <a:r>
              <a:rPr lang="en-US" sz="2800" dirty="0" smtClean="0">
                <a:solidFill>
                  <a:srgbClr val="008080"/>
                </a:solidFill>
              </a:rPr>
              <a:t>And </a:t>
            </a:r>
            <a:r>
              <a:rPr lang="en-US" sz="2800" b="1" u="sng" dirty="0">
                <a:solidFill>
                  <a:srgbClr val="CC0099"/>
                </a:solidFill>
              </a:rPr>
              <a:t>do not leave of it until</a:t>
            </a:r>
            <a:r>
              <a:rPr lang="en-US" sz="2800" b="1" dirty="0">
                <a:solidFill>
                  <a:srgbClr val="CC0099"/>
                </a:solidFill>
              </a:rPr>
              <a:t> </a:t>
            </a:r>
            <a:r>
              <a:rPr lang="en-US" sz="2800" b="1" u="sng" dirty="0">
                <a:solidFill>
                  <a:srgbClr val="CC0099"/>
                </a:solidFill>
                <a:effectLst>
                  <a:glow rad="127000">
                    <a:srgbClr val="00FF99"/>
                  </a:glow>
                </a:effectLst>
              </a:rPr>
              <a:t>mornin</a:t>
            </a:r>
            <a:r>
              <a:rPr lang="en-US" sz="2800" b="1" dirty="0">
                <a:solidFill>
                  <a:srgbClr val="CC0099"/>
                </a:solidFill>
                <a:effectLst>
                  <a:glow rad="127000">
                    <a:srgbClr val="00FF99"/>
                  </a:glow>
                </a:effectLst>
              </a:rPr>
              <a:t>g</a:t>
            </a:r>
            <a:r>
              <a:rPr lang="en-US" sz="2800" b="1" dirty="0">
                <a:solidFill>
                  <a:srgbClr val="CC0099"/>
                </a:solidFill>
              </a:rPr>
              <a:t>,</a:t>
            </a:r>
            <a:r>
              <a:rPr lang="en-US" sz="2800" dirty="0">
                <a:solidFill>
                  <a:srgbClr val="008080"/>
                </a:solidFill>
              </a:rPr>
              <a:t> and what remains of </a:t>
            </a:r>
            <a:r>
              <a:rPr lang="en-US" sz="2800" dirty="0" smtClean="0">
                <a:solidFill>
                  <a:srgbClr val="008080"/>
                </a:solidFill>
              </a:rPr>
              <a:t>		it </a:t>
            </a:r>
            <a:r>
              <a:rPr lang="en-US" sz="2800" dirty="0">
                <a:solidFill>
                  <a:srgbClr val="008080"/>
                </a:solidFill>
              </a:rPr>
              <a:t>until </a:t>
            </a:r>
            <a:r>
              <a:rPr lang="en-US" sz="2800" dirty="0" smtClean="0">
                <a:solidFill>
                  <a:srgbClr val="008080"/>
                </a:solidFill>
              </a:rPr>
              <a:t>morning </a:t>
            </a:r>
            <a:r>
              <a:rPr lang="en-US" sz="2800" dirty="0">
                <a:solidFill>
                  <a:srgbClr val="008080"/>
                </a:solidFill>
              </a:rPr>
              <a:t>you are to burn with fire</a:t>
            </a:r>
            <a:r>
              <a:rPr lang="en-US" sz="2800" dirty="0" smtClean="0">
                <a:solidFill>
                  <a:srgbClr val="008080"/>
                </a:solidFill>
              </a:rPr>
              <a:t>.</a:t>
            </a:r>
          </a:p>
          <a:p>
            <a:r>
              <a:rPr lang="en-US" sz="2400" i="1" dirty="0" smtClean="0">
                <a:solidFill>
                  <a:schemeClr val="accent1">
                    <a:lumMod val="60000"/>
                    <a:lumOff val="40000"/>
                  </a:schemeClr>
                </a:solidFill>
                <a:latin typeface="Georgia" panose="02040502050405020303" pitchFamily="18" charset="0"/>
              </a:rPr>
              <a:t>Ex </a:t>
            </a:r>
            <a:r>
              <a:rPr lang="en-US" sz="2400" i="1" dirty="0">
                <a:solidFill>
                  <a:schemeClr val="accent1">
                    <a:lumMod val="60000"/>
                    <a:lumOff val="40000"/>
                  </a:schemeClr>
                </a:solidFill>
                <a:latin typeface="Georgia" panose="02040502050405020303" pitchFamily="18" charset="0"/>
              </a:rPr>
              <a:t>29:34  </a:t>
            </a:r>
            <a:r>
              <a:rPr lang="en-US" sz="2400" i="1" dirty="0" smtClean="0">
                <a:solidFill>
                  <a:schemeClr val="accent1">
                    <a:lumMod val="60000"/>
                    <a:lumOff val="40000"/>
                  </a:schemeClr>
                </a:solidFill>
                <a:latin typeface="Georgia" panose="02040502050405020303" pitchFamily="18" charset="0"/>
              </a:rPr>
              <a:t>	</a:t>
            </a:r>
            <a:r>
              <a:rPr lang="en-US" sz="2800" dirty="0" smtClean="0">
                <a:solidFill>
                  <a:srgbClr val="008080"/>
                </a:solidFill>
              </a:rPr>
              <a:t>“</a:t>
            </a:r>
            <a:r>
              <a:rPr lang="en-US" sz="2800" dirty="0">
                <a:solidFill>
                  <a:srgbClr val="008080"/>
                </a:solidFill>
              </a:rPr>
              <a:t>And if any of the flesh of the </a:t>
            </a:r>
            <a:r>
              <a:rPr lang="en-US" sz="2800" dirty="0" smtClean="0">
                <a:solidFill>
                  <a:srgbClr val="008080"/>
                </a:solidFill>
              </a:rPr>
              <a:t>ordination </a:t>
            </a:r>
            <a:r>
              <a:rPr lang="en-US" sz="2800" dirty="0">
                <a:solidFill>
                  <a:srgbClr val="008080"/>
                </a:solidFill>
              </a:rPr>
              <a:t>offerings, or of </a:t>
            </a:r>
            <a:r>
              <a:rPr lang="en-US" sz="2800" dirty="0" smtClean="0">
                <a:solidFill>
                  <a:srgbClr val="008080"/>
                </a:solidFill>
              </a:rPr>
              <a:t>		the bread</a:t>
            </a:r>
            <a:r>
              <a:rPr lang="en-US" sz="2800" dirty="0">
                <a:solidFill>
                  <a:srgbClr val="008080"/>
                </a:solidFill>
              </a:rPr>
              <a:t>, </a:t>
            </a:r>
            <a:r>
              <a:rPr lang="en-US" sz="2800" b="1" u="sng" dirty="0" smtClean="0">
                <a:solidFill>
                  <a:srgbClr val="CC0099"/>
                </a:solidFill>
              </a:rPr>
              <a:t>be </a:t>
            </a:r>
            <a:r>
              <a:rPr lang="en-US" sz="2800" b="1" u="sng" dirty="0">
                <a:solidFill>
                  <a:srgbClr val="CC0099"/>
                </a:solidFill>
              </a:rPr>
              <a:t>left over until the</a:t>
            </a:r>
            <a:r>
              <a:rPr lang="en-US" sz="2800" b="1" dirty="0">
                <a:solidFill>
                  <a:srgbClr val="CC0099"/>
                </a:solidFill>
              </a:rPr>
              <a:t> </a:t>
            </a:r>
            <a:r>
              <a:rPr lang="en-US" sz="2800" b="1" u="sng" dirty="0">
                <a:solidFill>
                  <a:srgbClr val="CC0099"/>
                </a:solidFill>
                <a:effectLst>
                  <a:glow rad="127000">
                    <a:srgbClr val="00FF99"/>
                  </a:glow>
                </a:effectLst>
              </a:rPr>
              <a:t>mornin</a:t>
            </a:r>
            <a:r>
              <a:rPr lang="en-US" sz="2800" b="1" dirty="0">
                <a:solidFill>
                  <a:srgbClr val="CC0099"/>
                </a:solidFill>
                <a:effectLst>
                  <a:glow rad="127000">
                    <a:srgbClr val="00FF99"/>
                  </a:glow>
                </a:effectLst>
              </a:rPr>
              <a:t>g, </a:t>
            </a:r>
            <a:r>
              <a:rPr lang="en-US" sz="2800" dirty="0">
                <a:solidFill>
                  <a:srgbClr val="008080"/>
                </a:solidFill>
              </a:rPr>
              <a:t>then you shall </a:t>
            </a:r>
            <a:r>
              <a:rPr lang="en-US" sz="2800" dirty="0" smtClean="0">
                <a:solidFill>
                  <a:srgbClr val="008080"/>
                </a:solidFill>
              </a:rPr>
              <a:t>		burn </a:t>
            </a:r>
            <a:r>
              <a:rPr lang="en-US" sz="2800" dirty="0">
                <a:solidFill>
                  <a:srgbClr val="008080"/>
                </a:solidFill>
              </a:rPr>
              <a:t>up what is </a:t>
            </a:r>
            <a:r>
              <a:rPr lang="en-US" sz="2800" dirty="0" smtClean="0">
                <a:solidFill>
                  <a:srgbClr val="008080"/>
                </a:solidFill>
              </a:rPr>
              <a:t>left over.  </a:t>
            </a:r>
            <a:r>
              <a:rPr lang="en-US" sz="2800" dirty="0">
                <a:solidFill>
                  <a:srgbClr val="008080"/>
                </a:solidFill>
              </a:rPr>
              <a:t>It is not eaten, </a:t>
            </a:r>
            <a:r>
              <a:rPr lang="en-US" sz="2800" b="1" u="sng" dirty="0">
                <a:solidFill>
                  <a:srgbClr val="0000CC"/>
                </a:solidFill>
              </a:rPr>
              <a:t>because it is </a:t>
            </a:r>
            <a:r>
              <a:rPr lang="en-US" sz="2800" b="1" u="sng" dirty="0" smtClean="0">
                <a:solidFill>
                  <a:srgbClr val="0000CC"/>
                </a:solidFill>
              </a:rPr>
              <a:t/>
            </a:r>
            <a:br>
              <a:rPr lang="en-US" sz="2800" b="1" u="sng" dirty="0" smtClean="0">
                <a:solidFill>
                  <a:srgbClr val="0000CC"/>
                </a:solidFill>
              </a:rPr>
            </a:br>
            <a:r>
              <a:rPr lang="en-US" sz="2800" b="1" dirty="0" smtClean="0">
                <a:solidFill>
                  <a:srgbClr val="0000CC"/>
                </a:solidFill>
              </a:rPr>
              <a:t>		</a:t>
            </a:r>
            <a:r>
              <a:rPr lang="en-US" sz="2800" b="1" u="sng" dirty="0" smtClean="0">
                <a:solidFill>
                  <a:srgbClr val="0000CC"/>
                </a:solidFill>
              </a:rPr>
              <a:t>set-a</a:t>
            </a:r>
            <a:r>
              <a:rPr lang="en-US" sz="2800" b="1" dirty="0" smtClean="0">
                <a:solidFill>
                  <a:srgbClr val="0000CC"/>
                </a:solidFill>
              </a:rPr>
              <a:t>p</a:t>
            </a:r>
            <a:r>
              <a:rPr lang="en-US" sz="2800" b="1" u="sng" dirty="0" smtClean="0">
                <a:solidFill>
                  <a:srgbClr val="0000CC"/>
                </a:solidFill>
              </a:rPr>
              <a:t>art</a:t>
            </a:r>
            <a:r>
              <a:rPr lang="en-US" sz="2800" b="1" dirty="0">
                <a:solidFill>
                  <a:srgbClr val="0000CC"/>
                </a:solidFill>
              </a:rPr>
              <a:t>.</a:t>
            </a:r>
            <a:r>
              <a:rPr lang="en-US" sz="2800" b="1" u="sng" dirty="0">
                <a:solidFill>
                  <a:srgbClr val="0000CC"/>
                </a:solidFill>
              </a:rPr>
              <a:t> </a:t>
            </a:r>
            <a:r>
              <a:rPr lang="en-US" sz="2800" b="1" u="sng" dirty="0" smtClean="0">
                <a:solidFill>
                  <a:srgbClr val="0000CC"/>
                </a:solidFill>
              </a:rPr>
              <a:t> </a:t>
            </a:r>
          </a:p>
          <a:p>
            <a:pPr algn="ctr"/>
            <a:r>
              <a:rPr lang="en-US" sz="2800" b="1" u="sng" dirty="0" smtClean="0">
                <a:solidFill>
                  <a:srgbClr val="0000CC"/>
                </a:solidFill>
                <a:latin typeface="Calibri" panose="020F0502020204030204" pitchFamily="34" charset="0"/>
              </a:rPr>
              <a:t>The Scri</a:t>
            </a:r>
            <a:r>
              <a:rPr lang="en-US" sz="2800" b="1" dirty="0" smtClean="0">
                <a:solidFill>
                  <a:srgbClr val="0000CC"/>
                </a:solidFill>
                <a:latin typeface="Calibri" panose="020F0502020204030204" pitchFamily="34" charset="0"/>
              </a:rPr>
              <a:t>p</a:t>
            </a:r>
            <a:r>
              <a:rPr lang="en-US" sz="2800" b="1" u="sng" dirty="0" smtClean="0">
                <a:solidFill>
                  <a:srgbClr val="0000CC"/>
                </a:solidFill>
                <a:latin typeface="Calibri" panose="020F0502020204030204" pitchFamily="34" charset="0"/>
              </a:rPr>
              <a:t>tural </a:t>
            </a:r>
            <a:r>
              <a:rPr lang="en-US" sz="2800" b="1" dirty="0" smtClean="0">
                <a:solidFill>
                  <a:srgbClr val="0000CC"/>
                </a:solidFill>
                <a:latin typeface="Calibri" panose="020F0502020204030204" pitchFamily="34" charset="0"/>
              </a:rPr>
              <a:t>p</a:t>
            </a:r>
            <a:r>
              <a:rPr lang="en-US" sz="2800" b="1" u="sng" dirty="0" smtClean="0">
                <a:solidFill>
                  <a:srgbClr val="0000CC"/>
                </a:solidFill>
                <a:latin typeface="Calibri" panose="020F0502020204030204" pitchFamily="34" charset="0"/>
              </a:rPr>
              <a:t>attern of the sacrificial statutes must be u</a:t>
            </a:r>
            <a:r>
              <a:rPr lang="en-US" sz="2800" b="1" dirty="0" smtClean="0">
                <a:solidFill>
                  <a:srgbClr val="0000CC"/>
                </a:solidFill>
                <a:latin typeface="Calibri" panose="020F0502020204030204" pitchFamily="34" charset="0"/>
              </a:rPr>
              <a:t>p</a:t>
            </a:r>
            <a:r>
              <a:rPr lang="en-US" sz="2800" b="1" u="sng" dirty="0" smtClean="0">
                <a:solidFill>
                  <a:srgbClr val="0000CC"/>
                </a:solidFill>
                <a:latin typeface="Calibri" panose="020F0502020204030204" pitchFamily="34" charset="0"/>
              </a:rPr>
              <a:t>held </a:t>
            </a:r>
            <a:br>
              <a:rPr lang="en-US" sz="2800" b="1" u="sng" dirty="0" smtClean="0">
                <a:solidFill>
                  <a:srgbClr val="0000CC"/>
                </a:solidFill>
                <a:latin typeface="Calibri" panose="020F0502020204030204" pitchFamily="34" charset="0"/>
              </a:rPr>
            </a:br>
            <a:r>
              <a:rPr lang="en-US" sz="2800" b="1" u="sng" dirty="0" smtClean="0">
                <a:solidFill>
                  <a:srgbClr val="660033"/>
                </a:solidFill>
                <a:latin typeface="Calibri" panose="020F0502020204030204" pitchFamily="34" charset="0"/>
              </a:rPr>
              <a:t>TO FULFILL EVERY ANTI-TYPE FOR </a:t>
            </a:r>
            <a:r>
              <a:rPr lang="en-US" sz="2800" b="1" i="1" u="sng" dirty="0" smtClean="0">
                <a:solidFill>
                  <a:srgbClr val="0000CC"/>
                </a:solidFill>
                <a:latin typeface="Calibri" panose="020F0502020204030204" pitchFamily="34" charset="0"/>
              </a:rPr>
              <a:t>The Messiah</a:t>
            </a:r>
            <a:r>
              <a:rPr lang="en-US" sz="2800" b="1" i="1" dirty="0" smtClean="0">
                <a:solidFill>
                  <a:srgbClr val="0000CC"/>
                </a:solidFill>
                <a:latin typeface="Calibri" panose="020F0502020204030204" pitchFamily="34" charset="0"/>
              </a:rPr>
              <a:t>!</a:t>
            </a:r>
            <a:br>
              <a:rPr lang="en-US" sz="2800" b="1" i="1" dirty="0" smtClean="0">
                <a:solidFill>
                  <a:srgbClr val="0000CC"/>
                </a:solidFill>
                <a:latin typeface="Calibri" panose="020F0502020204030204" pitchFamily="34" charset="0"/>
              </a:rPr>
            </a:br>
            <a:r>
              <a:rPr lang="en-US" sz="2800" dirty="0" smtClean="0">
                <a:solidFill>
                  <a:schemeClr val="bg1"/>
                </a:solidFill>
                <a:latin typeface="Calibri" panose="020F0502020204030204" pitchFamily="34" charset="0"/>
              </a:rPr>
              <a:t>John has assured us that the Body of </a:t>
            </a:r>
            <a:r>
              <a:rPr lang="en-US" sz="2800" b="1" dirty="0" smtClean="0">
                <a:solidFill>
                  <a:srgbClr val="0000CC"/>
                </a:solidFill>
                <a:latin typeface="Calibri" panose="020F0502020204030204" pitchFamily="34" charset="0"/>
              </a:rPr>
              <a:t>Yahusha </a:t>
            </a:r>
            <a:r>
              <a:rPr lang="en-US" sz="2800" u="sng" dirty="0" smtClean="0">
                <a:solidFill>
                  <a:schemeClr val="bg1"/>
                </a:solidFill>
                <a:latin typeface="Calibri" panose="020F0502020204030204" pitchFamily="34" charset="0"/>
              </a:rPr>
              <a:t>was secured out of s</a:t>
            </a:r>
            <a:r>
              <a:rPr lang="en-US" sz="2800" dirty="0" smtClean="0">
                <a:solidFill>
                  <a:schemeClr val="bg1"/>
                </a:solidFill>
                <a:latin typeface="Calibri" panose="020F0502020204030204" pitchFamily="34" charset="0"/>
              </a:rPr>
              <a:t>ig</a:t>
            </a:r>
            <a:r>
              <a:rPr lang="en-US" sz="2800" u="sng" dirty="0" smtClean="0">
                <a:solidFill>
                  <a:schemeClr val="bg1"/>
                </a:solidFill>
                <a:latin typeface="Calibri" panose="020F0502020204030204" pitchFamily="34" charset="0"/>
              </a:rPr>
              <a:t>ht</a:t>
            </a:r>
            <a:r>
              <a:rPr lang="en-US" sz="2800" dirty="0" smtClean="0">
                <a:solidFill>
                  <a:schemeClr val="bg1"/>
                </a:solidFill>
                <a:latin typeface="Calibri" panose="020F0502020204030204" pitchFamily="34" charset="0"/>
              </a:rPr>
              <a:t> before the </a:t>
            </a:r>
            <a:r>
              <a:rPr lang="en-US" sz="2800" b="1" dirty="0" smtClean="0">
                <a:solidFill>
                  <a:srgbClr val="0000CC"/>
                </a:solidFill>
                <a:latin typeface="Calibri" panose="020F0502020204030204" pitchFamily="34" charset="0"/>
              </a:rPr>
              <a:t>BOQER </a:t>
            </a:r>
            <a:r>
              <a:rPr lang="en-US" sz="2800" dirty="0" smtClean="0">
                <a:solidFill>
                  <a:schemeClr val="bg1"/>
                </a:solidFill>
                <a:latin typeface="Calibri" panose="020F0502020204030204" pitchFamily="34" charset="0"/>
              </a:rPr>
              <a:t>(</a:t>
            </a:r>
            <a:r>
              <a:rPr lang="en-US" sz="2800" dirty="0" smtClean="0">
                <a:solidFill>
                  <a:schemeClr val="bg1"/>
                </a:solidFill>
                <a:effectLst>
                  <a:glow rad="127000">
                    <a:srgbClr val="00FF99"/>
                  </a:glow>
                </a:effectLst>
                <a:latin typeface="Calibri" panose="020F0502020204030204" pitchFamily="34" charset="0"/>
              </a:rPr>
              <a:t>morning</a:t>
            </a:r>
            <a:r>
              <a:rPr lang="en-US" sz="2800" dirty="0" smtClean="0">
                <a:solidFill>
                  <a:schemeClr val="bg1"/>
                </a:solidFill>
                <a:latin typeface="Calibri" panose="020F0502020204030204" pitchFamily="34" charset="0"/>
              </a:rPr>
              <a:t>)</a:t>
            </a:r>
            <a:r>
              <a:rPr lang="en-US" sz="2800" b="1" dirty="0" smtClean="0">
                <a:solidFill>
                  <a:srgbClr val="0000CC"/>
                </a:solidFill>
                <a:latin typeface="Calibri" panose="020F0502020204030204" pitchFamily="34" charset="0"/>
              </a:rPr>
              <a:t> grew light - </a:t>
            </a:r>
            <a:r>
              <a:rPr lang="en-US" sz="2800" b="1" dirty="0" smtClean="0">
                <a:ln>
                  <a:solidFill>
                    <a:srgbClr val="0000CC"/>
                  </a:solidFill>
                </a:ln>
                <a:solidFill>
                  <a:srgbClr val="9933FF"/>
                </a:solidFill>
                <a:effectLst>
                  <a:glow rad="127000">
                    <a:srgbClr val="FFFF00"/>
                  </a:glow>
                </a:effectLst>
                <a:latin typeface="Calibri" panose="020F0502020204030204" pitchFamily="34" charset="0"/>
              </a:rPr>
              <a:t>EPIPHOSKO!  </a:t>
            </a:r>
            <a:r>
              <a:rPr lang="en-US" sz="2800" b="1" u="sng" dirty="0" smtClean="0">
                <a:ln>
                  <a:solidFill>
                    <a:srgbClr val="0000CC"/>
                  </a:solidFill>
                </a:ln>
                <a:solidFill>
                  <a:srgbClr val="9933FF"/>
                </a:solidFill>
                <a:effectLst>
                  <a:glow rad="127000">
                    <a:srgbClr val="FFFF00"/>
                  </a:glow>
                </a:effectLst>
                <a:latin typeface="Calibri" panose="020F0502020204030204" pitchFamily="34" charset="0"/>
              </a:rPr>
              <a:t>Torah statute fulfillment</a:t>
            </a:r>
            <a:r>
              <a:rPr lang="en-US" sz="2800" b="1" dirty="0" smtClean="0">
                <a:ln>
                  <a:solidFill>
                    <a:srgbClr val="0000CC"/>
                  </a:solidFill>
                </a:ln>
                <a:solidFill>
                  <a:srgbClr val="9933FF"/>
                </a:solidFill>
                <a:effectLst>
                  <a:glow rad="127000">
                    <a:srgbClr val="FFFF00"/>
                  </a:glow>
                </a:effectLst>
                <a:latin typeface="Calibri" panose="020F0502020204030204" pitchFamily="34" charset="0"/>
              </a:rPr>
              <a:t>!! </a:t>
            </a:r>
            <a:r>
              <a:rPr lang="en-US" sz="2800" b="1" dirty="0" smtClean="0">
                <a:ln>
                  <a:solidFill>
                    <a:srgbClr val="0000CC"/>
                  </a:solidFill>
                </a:ln>
                <a:solidFill>
                  <a:srgbClr val="9933FF"/>
                </a:solidFill>
                <a:effectLst>
                  <a:glow rad="127000">
                    <a:srgbClr val="FFFF00"/>
                  </a:glow>
                </a:effectLst>
                <a:latin typeface="Calibri" panose="020F0502020204030204" pitchFamily="34" charset="0"/>
                <a:sym typeface="Wingdings" panose="05000000000000000000" pitchFamily="2" charset="2"/>
              </a:rPr>
              <a:t></a:t>
            </a:r>
            <a:endParaRPr lang="en-US" sz="2800" b="1" dirty="0" smtClean="0">
              <a:ln>
                <a:solidFill>
                  <a:srgbClr val="0000CC"/>
                </a:solidFill>
              </a:ln>
              <a:solidFill>
                <a:srgbClr val="9933FF"/>
              </a:solidFill>
              <a:effectLst>
                <a:glow rad="127000">
                  <a:srgbClr val="FFFF00"/>
                </a:glow>
              </a:effectLst>
              <a:latin typeface="Calibri" panose="020F0502020204030204" pitchFamily="34" charset="0"/>
            </a:endParaRPr>
          </a:p>
        </p:txBody>
      </p:sp>
      <p:sp>
        <p:nvSpPr>
          <p:cNvPr id="6" name="Slide Number Placeholder 5"/>
          <p:cNvSpPr>
            <a:spLocks noGrp="1"/>
          </p:cNvSpPr>
          <p:nvPr>
            <p:ph type="sldNum" sz="quarter" idx="12"/>
          </p:nvPr>
        </p:nvSpPr>
        <p:spPr>
          <a:xfrm>
            <a:off x="11357370" y="6420227"/>
            <a:ext cx="643748" cy="365125"/>
          </a:xfrm>
        </p:spPr>
        <p:txBody>
          <a:bodyPr/>
          <a:lstStyle/>
          <a:p>
            <a:fld id="{6D22F896-40B5-4ADD-8801-0D06FADFA095}" type="slidenum">
              <a:rPr lang="en-US" sz="1200" b="1" smtClean="0">
                <a:solidFill>
                  <a:schemeClr val="bg1"/>
                </a:solidFill>
              </a:rPr>
              <a:t>53</a:t>
            </a:fld>
            <a:endParaRPr lang="en-US" sz="1200" b="1" dirty="0">
              <a:solidFill>
                <a:schemeClr val="bg1"/>
              </a:solidFill>
            </a:endParaRPr>
          </a:p>
        </p:txBody>
      </p:sp>
    </p:spTree>
    <p:extLst>
      <p:ext uri="{BB962C8B-B14F-4D97-AF65-F5344CB8AC3E}">
        <p14:creationId xmlns:p14="http://schemas.microsoft.com/office/powerpoint/2010/main" val="383923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000"/>
                                        <p:tgtEl>
                                          <p:spTgt spid="3">
                                            <p:txEl>
                                              <p:pRg st="5" end="5"/>
                                            </p:txEl>
                                          </p:spTgt>
                                        </p:tgtEl>
                                      </p:cBhvr>
                                    </p:animEffect>
                                    <p:anim calcmode="lin" valueType="num">
                                      <p:cBhvr>
                                        <p:cTn id="1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154547"/>
            <a:ext cx="11861443" cy="6581104"/>
          </a:xfrm>
          <a:solidFill>
            <a:schemeClr val="tx1"/>
          </a:solidFill>
          <a:scene3d>
            <a:camera prst="orthographicFront"/>
            <a:lightRig rig="threePt" dir="t"/>
          </a:scene3d>
          <a:sp3d>
            <a:bevelT w="152400" h="50800" prst="softRound"/>
          </a:sp3d>
        </p:spPr>
        <p:txBody>
          <a:bodyPr>
            <a:normAutofit/>
          </a:bodyPr>
          <a:lstStyle/>
          <a:p>
            <a:endParaRPr lang="en-US" sz="1000" dirty="0" smtClean="0">
              <a:solidFill>
                <a:schemeClr val="bg1">
                  <a:lumMod val="95000"/>
                  <a:lumOff val="5000"/>
                </a:schemeClr>
              </a:solidFill>
              <a:latin typeface="Calibri" panose="020F0502020204030204" pitchFamily="34" charset="0"/>
            </a:endParaRPr>
          </a:p>
          <a:p>
            <a:pPr algn="ctr"/>
            <a:r>
              <a:rPr lang="en-US" sz="3200" dirty="0" smtClean="0">
                <a:solidFill>
                  <a:schemeClr val="bg1">
                    <a:lumMod val="95000"/>
                    <a:lumOff val="5000"/>
                  </a:schemeClr>
                </a:solidFill>
                <a:latin typeface="Calibri" panose="020F0502020204030204" pitchFamily="34" charset="0"/>
              </a:rPr>
              <a:t>The </a:t>
            </a:r>
            <a:r>
              <a:rPr lang="en-US" sz="3200" dirty="0" smtClean="0">
                <a:solidFill>
                  <a:srgbClr val="FF0000"/>
                </a:solidFill>
                <a:latin typeface="Calibri" panose="020F0502020204030204" pitchFamily="34" charset="0"/>
              </a:rPr>
              <a:t>remains of the sacrifice </a:t>
            </a:r>
            <a:r>
              <a:rPr lang="en-US" sz="3200" dirty="0" smtClean="0">
                <a:solidFill>
                  <a:schemeClr val="bg1">
                    <a:lumMod val="95000"/>
                    <a:lumOff val="5000"/>
                  </a:schemeClr>
                </a:solidFill>
                <a:latin typeface="Calibri" panose="020F0502020204030204" pitchFamily="34" charset="0"/>
              </a:rPr>
              <a:t>must be properly disposed of </a:t>
            </a:r>
            <a:br>
              <a:rPr lang="en-US" sz="3200" dirty="0" smtClean="0">
                <a:solidFill>
                  <a:schemeClr val="bg1">
                    <a:lumMod val="95000"/>
                    <a:lumOff val="5000"/>
                  </a:schemeClr>
                </a:solidFill>
                <a:latin typeface="Calibri" panose="020F0502020204030204" pitchFamily="34" charset="0"/>
              </a:rPr>
            </a:br>
            <a:r>
              <a:rPr lang="en-US" sz="3200" b="1" u="sng" dirty="0" smtClean="0">
                <a:solidFill>
                  <a:srgbClr val="FF00FF"/>
                </a:solidFill>
                <a:latin typeface="Calibri" panose="020F0502020204030204" pitchFamily="34" charset="0"/>
              </a:rPr>
              <a:t>before</a:t>
            </a:r>
            <a:r>
              <a:rPr lang="en-US" sz="3200" dirty="0" smtClean="0">
                <a:solidFill>
                  <a:schemeClr val="bg1">
                    <a:lumMod val="95000"/>
                    <a:lumOff val="5000"/>
                  </a:schemeClr>
                </a:solidFill>
                <a:latin typeface="Calibri" panose="020F0502020204030204" pitchFamily="34" charset="0"/>
              </a:rPr>
              <a:t> the </a:t>
            </a:r>
            <a:r>
              <a:rPr lang="en-US" sz="3200" b="1" dirty="0" smtClean="0">
                <a:solidFill>
                  <a:schemeClr val="bg1">
                    <a:lumMod val="95000"/>
                    <a:lumOff val="5000"/>
                  </a:schemeClr>
                </a:solidFill>
                <a:effectLst>
                  <a:glow rad="127000">
                    <a:srgbClr val="00FF99"/>
                  </a:glow>
                </a:effectLst>
                <a:latin typeface="Calibri" panose="020F0502020204030204" pitchFamily="34" charset="0"/>
              </a:rPr>
              <a:t>first light of dawn started the new cycle of the week. Exodus 12:10 </a:t>
            </a:r>
          </a:p>
          <a:p>
            <a:pPr algn="ctr"/>
            <a:r>
              <a:rPr lang="en-US" sz="3200" b="1" dirty="0" smtClean="0">
                <a:solidFill>
                  <a:schemeClr val="bg1">
                    <a:lumMod val="95000"/>
                    <a:lumOff val="5000"/>
                  </a:schemeClr>
                </a:solidFill>
                <a:effectLst>
                  <a:glow rad="127000">
                    <a:srgbClr val="00FF99"/>
                  </a:glow>
                </a:effectLst>
                <a:latin typeface="Calibri" panose="020F0502020204030204" pitchFamily="34" charset="0"/>
              </a:rPr>
              <a:t> </a:t>
            </a:r>
            <a:r>
              <a:rPr lang="en-US" sz="3200" dirty="0" smtClean="0">
                <a:solidFill>
                  <a:schemeClr val="bg1">
                    <a:lumMod val="95000"/>
                    <a:lumOff val="5000"/>
                  </a:schemeClr>
                </a:solidFill>
                <a:latin typeface="Calibri" panose="020F0502020204030204" pitchFamily="34" charset="0"/>
              </a:rPr>
              <a:t>The Body of </a:t>
            </a:r>
            <a:r>
              <a:rPr lang="en-US" sz="3200" b="1" dirty="0" smtClean="0">
                <a:solidFill>
                  <a:srgbClr val="0000CC"/>
                </a:solidFill>
                <a:latin typeface="Calibri" panose="020F0502020204030204" pitchFamily="34" charset="0"/>
              </a:rPr>
              <a:t>Yahusha</a:t>
            </a:r>
            <a:r>
              <a:rPr lang="en-US" sz="3200" dirty="0" smtClean="0">
                <a:solidFill>
                  <a:schemeClr val="bg1">
                    <a:lumMod val="95000"/>
                    <a:lumOff val="5000"/>
                  </a:schemeClr>
                </a:solidFill>
                <a:latin typeface="Calibri" panose="020F0502020204030204" pitchFamily="34" charset="0"/>
              </a:rPr>
              <a:t> needed to be </a:t>
            </a:r>
            <a:r>
              <a:rPr lang="en-US" sz="2800" dirty="0" smtClean="0">
                <a:solidFill>
                  <a:schemeClr val="bg1">
                    <a:lumMod val="95000"/>
                    <a:lumOff val="5000"/>
                  </a:schemeClr>
                </a:solidFill>
                <a:latin typeface="Calibri" panose="020F0502020204030204" pitchFamily="34" charset="0"/>
              </a:rPr>
              <a:t>placed in the </a:t>
            </a:r>
            <a:r>
              <a:rPr lang="en-US" sz="2800" b="1" i="1" dirty="0" smtClean="0">
                <a:ln>
                  <a:solidFill>
                    <a:srgbClr val="3333FF"/>
                  </a:solidFill>
                </a:ln>
                <a:solidFill>
                  <a:srgbClr val="FF0000"/>
                </a:solidFill>
                <a:latin typeface="Calibri" panose="020F0502020204030204" pitchFamily="34" charset="0"/>
              </a:rPr>
              <a:t>proper location </a:t>
            </a:r>
            <a:r>
              <a:rPr lang="en-US" sz="2800" dirty="0" smtClean="0">
                <a:solidFill>
                  <a:schemeClr val="bg1">
                    <a:lumMod val="95000"/>
                    <a:lumOff val="5000"/>
                  </a:schemeClr>
                </a:solidFill>
                <a:latin typeface="Calibri" panose="020F0502020204030204" pitchFamily="34" charset="0"/>
              </a:rPr>
              <a:t>out of sight </a:t>
            </a:r>
            <a:r>
              <a:rPr lang="en-US" sz="2800" b="1" u="sng" dirty="0">
                <a:solidFill>
                  <a:srgbClr val="FF0000"/>
                </a:solidFill>
                <a:latin typeface="Calibri" panose="020F0502020204030204" pitchFamily="34" charset="0"/>
              </a:rPr>
              <a:t>before</a:t>
            </a:r>
            <a:r>
              <a:rPr lang="en-US" sz="2800" dirty="0">
                <a:solidFill>
                  <a:schemeClr val="bg1">
                    <a:lumMod val="95000"/>
                    <a:lumOff val="5000"/>
                  </a:schemeClr>
                </a:solidFill>
                <a:latin typeface="Calibri" panose="020F0502020204030204" pitchFamily="34" charset="0"/>
              </a:rPr>
              <a:t> the </a:t>
            </a:r>
            <a:r>
              <a:rPr lang="en-US" sz="2800" u="sng" dirty="0">
                <a:solidFill>
                  <a:schemeClr val="bg1">
                    <a:lumMod val="95000"/>
                    <a:lumOff val="5000"/>
                  </a:schemeClr>
                </a:solidFill>
                <a:latin typeface="Calibri" panose="020F0502020204030204" pitchFamily="34" charset="0"/>
              </a:rPr>
              <a:t>Pre</a:t>
            </a:r>
            <a:r>
              <a:rPr lang="en-US" sz="2800" dirty="0">
                <a:solidFill>
                  <a:schemeClr val="bg1">
                    <a:lumMod val="95000"/>
                    <a:lumOff val="5000"/>
                  </a:schemeClr>
                </a:solidFill>
                <a:latin typeface="Calibri" panose="020F0502020204030204" pitchFamily="34" charset="0"/>
              </a:rPr>
              <a:t>p</a:t>
            </a:r>
            <a:r>
              <a:rPr lang="en-US" sz="2800" u="sng" dirty="0">
                <a:solidFill>
                  <a:schemeClr val="bg1">
                    <a:lumMod val="95000"/>
                    <a:lumOff val="5000"/>
                  </a:schemeClr>
                </a:solidFill>
                <a:latin typeface="Calibri" panose="020F0502020204030204" pitchFamily="34" charset="0"/>
              </a:rPr>
              <a:t>aration</a:t>
            </a:r>
            <a:r>
              <a:rPr lang="en-US" sz="2800" dirty="0">
                <a:solidFill>
                  <a:schemeClr val="bg1">
                    <a:lumMod val="95000"/>
                    <a:lumOff val="5000"/>
                  </a:schemeClr>
                </a:solidFill>
                <a:latin typeface="Calibri" panose="020F0502020204030204" pitchFamily="34" charset="0"/>
              </a:rPr>
              <a:t> cycle</a:t>
            </a:r>
            <a:r>
              <a:rPr lang="en-US" sz="3200" dirty="0">
                <a:solidFill>
                  <a:schemeClr val="bg1">
                    <a:lumMod val="95000"/>
                    <a:lumOff val="5000"/>
                  </a:schemeClr>
                </a:solidFill>
                <a:latin typeface="Calibri" panose="020F0502020204030204" pitchFamily="34" charset="0"/>
              </a:rPr>
              <a:t> </a:t>
            </a:r>
            <a:r>
              <a:rPr lang="en-US" sz="3200" b="1" u="sng" dirty="0" smtClean="0">
                <a:solidFill>
                  <a:srgbClr val="FF0000"/>
                </a:solidFill>
                <a:latin typeface="Calibri" panose="020F0502020204030204" pitchFamily="34" charset="0"/>
              </a:rPr>
              <a:t>ended</a:t>
            </a:r>
            <a:r>
              <a:rPr lang="en-US" sz="3200" dirty="0" smtClean="0">
                <a:solidFill>
                  <a:schemeClr val="bg1">
                    <a:lumMod val="95000"/>
                    <a:lumOff val="5000"/>
                  </a:schemeClr>
                </a:solidFill>
                <a:latin typeface="Calibri" panose="020F0502020204030204" pitchFamily="34" charset="0"/>
              </a:rPr>
              <a:t> </a:t>
            </a:r>
            <a:r>
              <a:rPr lang="en-US" sz="2800" dirty="0">
                <a:solidFill>
                  <a:schemeClr val="bg1">
                    <a:lumMod val="95000"/>
                    <a:lumOff val="5000"/>
                  </a:schemeClr>
                </a:solidFill>
                <a:latin typeface="Calibri" panose="020F0502020204030204" pitchFamily="34" charset="0"/>
              </a:rPr>
              <a:t>and</a:t>
            </a:r>
            <a:r>
              <a:rPr lang="en-US" sz="3200" dirty="0">
                <a:solidFill>
                  <a:schemeClr val="bg1">
                    <a:lumMod val="95000"/>
                    <a:lumOff val="5000"/>
                  </a:schemeClr>
                </a:solidFill>
                <a:latin typeface="Calibri" panose="020F0502020204030204" pitchFamily="34" charset="0"/>
              </a:rPr>
              <a:t> </a:t>
            </a:r>
            <a:r>
              <a:rPr lang="en-US" sz="3200" dirty="0" smtClean="0">
                <a:solidFill>
                  <a:schemeClr val="bg1">
                    <a:lumMod val="95000"/>
                    <a:lumOff val="5000"/>
                  </a:schemeClr>
                </a:solidFill>
                <a:latin typeface="Calibri" panose="020F0502020204030204" pitchFamily="34" charset="0"/>
              </a:rPr>
              <a:t/>
            </a:r>
            <a:br>
              <a:rPr lang="en-US" sz="3200" dirty="0" smtClean="0">
                <a:solidFill>
                  <a:schemeClr val="bg1">
                    <a:lumMod val="95000"/>
                    <a:lumOff val="5000"/>
                  </a:schemeClr>
                </a:solidFill>
                <a:latin typeface="Calibri" panose="020F0502020204030204" pitchFamily="34" charset="0"/>
              </a:rPr>
            </a:br>
            <a:r>
              <a:rPr lang="en-US" sz="3200" dirty="0" smtClean="0">
                <a:solidFill>
                  <a:schemeClr val="bg1">
                    <a:lumMod val="95000"/>
                    <a:lumOff val="5000"/>
                  </a:schemeClr>
                </a:solidFill>
                <a:latin typeface="Calibri" panose="020F0502020204030204" pitchFamily="34" charset="0"/>
              </a:rPr>
              <a:t>the </a:t>
            </a:r>
            <a:r>
              <a:rPr lang="en-US" sz="3200" b="1" i="1" dirty="0" smtClean="0">
                <a:solidFill>
                  <a:srgbClr val="9933FF"/>
                </a:solidFill>
                <a:latin typeface="Calibri" panose="020F0502020204030204" pitchFamily="34" charset="0"/>
              </a:rPr>
              <a:t>1</a:t>
            </a:r>
            <a:r>
              <a:rPr lang="en-US" sz="3200" b="1" i="1" baseline="30000" dirty="0" smtClean="0">
                <a:solidFill>
                  <a:srgbClr val="9933FF"/>
                </a:solidFill>
                <a:latin typeface="Calibri" panose="020F0502020204030204" pitchFamily="34" charset="0"/>
              </a:rPr>
              <a:t>st</a:t>
            </a:r>
            <a:r>
              <a:rPr lang="en-US" sz="3200" b="1" i="1" dirty="0" smtClean="0">
                <a:solidFill>
                  <a:srgbClr val="9933FF"/>
                </a:solidFill>
                <a:latin typeface="Calibri" panose="020F0502020204030204" pitchFamily="34" charset="0"/>
              </a:rPr>
              <a:t> </a:t>
            </a:r>
            <a:r>
              <a:rPr lang="en-US" sz="3200" b="1" i="1" dirty="0" smtClean="0">
                <a:solidFill>
                  <a:srgbClr val="9933FF"/>
                </a:solidFill>
                <a:effectLst>
                  <a:glow rad="88900">
                    <a:srgbClr val="FFFF00"/>
                  </a:glow>
                </a:effectLst>
                <a:latin typeface="Calibri" panose="020F0502020204030204" pitchFamily="34" charset="0"/>
              </a:rPr>
              <a:t>Shabbat</a:t>
            </a:r>
            <a:r>
              <a:rPr lang="en-US" sz="3200" b="1" i="1" dirty="0" smtClean="0">
                <a:solidFill>
                  <a:srgbClr val="9933FF"/>
                </a:solidFill>
                <a:latin typeface="Calibri" panose="020F0502020204030204" pitchFamily="34" charset="0"/>
              </a:rPr>
              <a:t> of Unleavened Bread</a:t>
            </a:r>
            <a:r>
              <a:rPr lang="en-US" sz="3200" dirty="0" smtClean="0">
                <a:solidFill>
                  <a:schemeClr val="bg1">
                    <a:lumMod val="95000"/>
                    <a:lumOff val="5000"/>
                  </a:schemeClr>
                </a:solidFill>
                <a:latin typeface="Calibri" panose="020F0502020204030204" pitchFamily="34" charset="0"/>
              </a:rPr>
              <a:t> commenced.</a:t>
            </a:r>
          </a:p>
          <a:p>
            <a:endParaRPr lang="en-US" sz="800" dirty="0">
              <a:solidFill>
                <a:schemeClr val="bg1">
                  <a:lumMod val="95000"/>
                  <a:lumOff val="5000"/>
                </a:schemeClr>
              </a:solidFill>
              <a:latin typeface="Calibri" panose="020F0502020204030204" pitchFamily="34" charset="0"/>
            </a:endParaRPr>
          </a:p>
        </p:txBody>
      </p:sp>
      <p:sp>
        <p:nvSpPr>
          <p:cNvPr id="4" name="Slide Number Placeholder 3"/>
          <p:cNvSpPr>
            <a:spLocks noGrp="1"/>
          </p:cNvSpPr>
          <p:nvPr>
            <p:ph type="sldNum" sz="quarter" idx="12"/>
          </p:nvPr>
        </p:nvSpPr>
        <p:spPr>
          <a:xfrm>
            <a:off x="11372571" y="6445955"/>
            <a:ext cx="643748" cy="365125"/>
          </a:xfrm>
        </p:spPr>
        <p:txBody>
          <a:bodyPr/>
          <a:lstStyle/>
          <a:p>
            <a:fld id="{6D22F896-40B5-4ADD-8801-0D06FADFA095}" type="slidenum">
              <a:rPr lang="en-US" sz="1200" b="1" smtClean="0">
                <a:solidFill>
                  <a:schemeClr val="bg1"/>
                </a:solidFill>
              </a:rPr>
              <a:t>54</a:t>
            </a:fld>
            <a:endParaRPr lang="en-US" sz="1200" b="1" dirty="0">
              <a:solidFill>
                <a:schemeClr val="bg1"/>
              </a:solidFill>
            </a:endParaRPr>
          </a:p>
        </p:txBody>
      </p:sp>
      <p:grpSp>
        <p:nvGrpSpPr>
          <p:cNvPr id="22" name="Group 21"/>
          <p:cNvGrpSpPr/>
          <p:nvPr/>
        </p:nvGrpSpPr>
        <p:grpSpPr>
          <a:xfrm>
            <a:off x="189021" y="5177532"/>
            <a:ext cx="11789355" cy="1373344"/>
            <a:chOff x="252392" y="3701829"/>
            <a:chExt cx="11789355" cy="1373344"/>
          </a:xfrm>
        </p:grpSpPr>
        <p:sp>
          <p:nvSpPr>
            <p:cNvPr id="14" name="Rectangle 13"/>
            <p:cNvSpPr/>
            <p:nvPr/>
          </p:nvSpPr>
          <p:spPr>
            <a:xfrm>
              <a:off x="8423601" y="4490330"/>
              <a:ext cx="3618146" cy="556687"/>
            </a:xfrm>
            <a:prstGeom prst="rect">
              <a:avLst/>
            </a:prstGeom>
            <a:solidFill>
              <a:schemeClr val="accent5">
                <a:lumMod val="20000"/>
                <a:lumOff val="80000"/>
              </a:schemeClr>
            </a:solidFill>
            <a:ln w="5715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rgbClr val="0000CC"/>
                  </a:solidFill>
                </a:rPr>
                <a:t>1</a:t>
              </a:r>
              <a:r>
                <a:rPr lang="en-CA" sz="3200" b="1" baseline="30000" dirty="0" smtClean="0">
                  <a:solidFill>
                    <a:srgbClr val="0000CC"/>
                  </a:solidFill>
                </a:rPr>
                <a:t>st</a:t>
              </a:r>
              <a:r>
                <a:rPr lang="en-CA" sz="3200" b="1" dirty="0" smtClean="0">
                  <a:solidFill>
                    <a:srgbClr val="0000CC"/>
                  </a:solidFill>
                </a:rPr>
                <a:t> Shabbat U/B</a:t>
              </a:r>
              <a:endParaRPr lang="en-CA" sz="3200" b="1" dirty="0">
                <a:solidFill>
                  <a:srgbClr val="0000CC"/>
                </a:solidFill>
              </a:endParaRPr>
            </a:p>
          </p:txBody>
        </p:sp>
        <p:grpSp>
          <p:nvGrpSpPr>
            <p:cNvPr id="21" name="Group 20"/>
            <p:cNvGrpSpPr/>
            <p:nvPr/>
          </p:nvGrpSpPr>
          <p:grpSpPr>
            <a:xfrm>
              <a:off x="252392" y="3701829"/>
              <a:ext cx="8590500" cy="1373344"/>
              <a:chOff x="252392" y="3701829"/>
              <a:chExt cx="8590500" cy="1373344"/>
            </a:xfrm>
          </p:grpSpPr>
          <p:grpSp>
            <p:nvGrpSpPr>
              <p:cNvPr id="2" name="Group 1"/>
              <p:cNvGrpSpPr/>
              <p:nvPr/>
            </p:nvGrpSpPr>
            <p:grpSpPr>
              <a:xfrm>
                <a:off x="252392" y="3701829"/>
                <a:ext cx="8590500" cy="1373344"/>
                <a:chOff x="252392" y="3701829"/>
                <a:chExt cx="8590500" cy="1373344"/>
              </a:xfrm>
            </p:grpSpPr>
            <p:grpSp>
              <p:nvGrpSpPr>
                <p:cNvPr id="5" name="Group 4"/>
                <p:cNvGrpSpPr/>
                <p:nvPr/>
              </p:nvGrpSpPr>
              <p:grpSpPr>
                <a:xfrm>
                  <a:off x="252392" y="3704382"/>
                  <a:ext cx="7934346" cy="1370791"/>
                  <a:chOff x="33988" y="3089366"/>
                  <a:chExt cx="7934346" cy="1370791"/>
                </a:xfrm>
              </p:grpSpPr>
              <p:sp>
                <p:nvSpPr>
                  <p:cNvPr id="6" name="Rectangle 5"/>
                  <p:cNvSpPr/>
                  <p:nvPr/>
                </p:nvSpPr>
                <p:spPr>
                  <a:xfrm>
                    <a:off x="4362985" y="3872049"/>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7" name="Rectangle 6"/>
                  <p:cNvSpPr/>
                  <p:nvPr/>
                </p:nvSpPr>
                <p:spPr>
                  <a:xfrm>
                    <a:off x="627011" y="3875316"/>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14</a:t>
                    </a:r>
                    <a:endParaRPr lang="en-CA" sz="3600" dirty="0">
                      <a:solidFill>
                        <a:srgbClr val="002060"/>
                      </a:solidFill>
                    </a:endParaRPr>
                  </a:p>
                </p:txBody>
              </p:sp>
              <p:sp>
                <p:nvSpPr>
                  <p:cNvPr id="8" name="Rectangle 7"/>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p:nvPr/>
                </p:nvCxnSpPr>
                <p:spPr>
                  <a:xfrm flipV="1">
                    <a:off x="49598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65004" y="3099443"/>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13" name="Rectangle 12"/>
                  <p:cNvSpPr/>
                  <p:nvPr/>
                </p:nvSpPr>
                <p:spPr>
                  <a:xfrm>
                    <a:off x="33988" y="3089366"/>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grpSp>
            <p:sp>
              <p:nvSpPr>
                <p:cNvPr id="15" name="Rectangle 14"/>
                <p:cNvSpPr/>
                <p:nvPr/>
              </p:nvSpPr>
              <p:spPr>
                <a:xfrm>
                  <a:off x="8287665" y="4483801"/>
                  <a:ext cx="130626" cy="574766"/>
                </a:xfrm>
                <a:prstGeom prst="rect">
                  <a:avLst/>
                </a:prstGeom>
                <a:solidFill>
                  <a:schemeClr val="tx1">
                    <a:lumMod val="75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flipV="1">
                  <a:off x="8224991" y="4050172"/>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925143" y="3701829"/>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sp>
              <p:nvSpPr>
                <p:cNvPr id="19" name="Right Bracket 18"/>
                <p:cNvSpPr/>
                <p:nvPr/>
              </p:nvSpPr>
              <p:spPr>
                <a:xfrm rot="16200000">
                  <a:off x="2052572" y="2754520"/>
                  <a:ext cx="444136" cy="3017242"/>
                </a:xfrm>
                <a:prstGeom prst="rightBracket">
                  <a:avLst>
                    <a:gd name="adj" fmla="val 155040"/>
                  </a:avLst>
                </a:prstGeom>
                <a:solidFill>
                  <a:srgbClr val="CC99FF"/>
                </a:solidFill>
                <a:ln>
                  <a:solidFill>
                    <a:srgbClr val="9933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sp>
            <p:nvSpPr>
              <p:cNvPr id="20" name="Rectangle 19"/>
              <p:cNvSpPr/>
              <p:nvPr/>
            </p:nvSpPr>
            <p:spPr>
              <a:xfrm>
                <a:off x="1572148" y="4077537"/>
                <a:ext cx="1323703" cy="382086"/>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CC"/>
                      </a:solidFill>
                    </a:ln>
                  </a:rPr>
                  <a:t>9 hours</a:t>
                </a:r>
                <a:endParaRPr lang="en-CA" sz="2000" b="1" dirty="0">
                  <a:ln>
                    <a:solidFill>
                      <a:srgbClr val="0000CC"/>
                    </a:solidFill>
                  </a:ln>
                </a:endParaRPr>
              </a:p>
            </p:txBody>
          </p:sp>
        </p:grpSp>
      </p:grpSp>
      <p:cxnSp>
        <p:nvCxnSpPr>
          <p:cNvPr id="18" name="Straight Connector 17"/>
          <p:cNvCxnSpPr/>
          <p:nvPr/>
        </p:nvCxnSpPr>
        <p:spPr>
          <a:xfrm flipH="1" flipV="1">
            <a:off x="3733910" y="5580411"/>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234285" y="3429000"/>
            <a:ext cx="7483096" cy="1511204"/>
          </a:xfrm>
          <a:prstGeom prst="wedgeRoundRectCallout">
            <a:avLst>
              <a:gd name="adj1" fmla="val 49420"/>
              <a:gd name="adj2" fmla="val 111800"/>
              <a:gd name="adj3" fmla="val 16667"/>
            </a:avLst>
          </a:prstGeom>
          <a:solidFill>
            <a:schemeClr val="accent4">
              <a:lumMod val="40000"/>
              <a:lumOff val="60000"/>
            </a:schemeClr>
          </a:solidFill>
          <a:ln w="57150">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00CC"/>
                </a:solidFill>
              </a:rPr>
              <a:t>Yahusha:</a:t>
            </a:r>
            <a:r>
              <a:rPr lang="en-CA" sz="2800" dirty="0" smtClean="0">
                <a:solidFill>
                  <a:srgbClr val="FF00FF"/>
                </a:solidFill>
              </a:rPr>
              <a:t> buried </a:t>
            </a:r>
            <a:r>
              <a:rPr lang="en-CA" sz="2800" u="sng" dirty="0" smtClean="0">
                <a:solidFill>
                  <a:schemeClr val="bg1"/>
                </a:solidFill>
                <a:latin typeface="Arial Black" panose="020B0A04020102020204" pitchFamily="34" charset="0"/>
              </a:rPr>
              <a:t>BEFORE</a:t>
            </a:r>
            <a:r>
              <a:rPr lang="en-CA" sz="2800" dirty="0" smtClean="0">
                <a:solidFill>
                  <a:srgbClr val="FF00FF"/>
                </a:solidFill>
              </a:rPr>
              <a:t> the</a:t>
            </a:r>
            <a:r>
              <a:rPr lang="en-CA" sz="2800" b="1" dirty="0" smtClean="0">
                <a:solidFill>
                  <a:srgbClr val="FF00FF"/>
                </a:solidFill>
              </a:rPr>
              <a:t> </a:t>
            </a:r>
            <a:r>
              <a:rPr lang="en-CA" sz="2800" b="1" dirty="0" err="1" smtClean="0">
                <a:solidFill>
                  <a:schemeClr val="bg1"/>
                </a:solidFill>
                <a:effectLst>
                  <a:glow rad="127000">
                    <a:srgbClr val="FFFF00"/>
                  </a:glow>
                </a:effectLst>
              </a:rPr>
              <a:t>epiphosko</a:t>
            </a:r>
            <a:r>
              <a:rPr lang="en-CA" sz="2800" b="1" dirty="0" smtClean="0">
                <a:solidFill>
                  <a:srgbClr val="FF00FF"/>
                </a:solidFill>
              </a:rPr>
              <a:t> </a:t>
            </a:r>
            <a:r>
              <a:rPr lang="en-CA" sz="2800" dirty="0" smtClean="0">
                <a:solidFill>
                  <a:schemeClr val="bg1"/>
                </a:solidFill>
              </a:rPr>
              <a:t>or </a:t>
            </a:r>
            <a:r>
              <a:rPr lang="en-CA" sz="2800" b="1" u="sng" dirty="0" smtClean="0">
                <a:solidFill>
                  <a:schemeClr val="bg1"/>
                </a:solidFill>
                <a:latin typeface="Comic Sans MS" panose="030F0702030302020204" pitchFamily="66" charset="0"/>
              </a:rPr>
              <a:t>FIRST LIGHT</a:t>
            </a:r>
            <a:r>
              <a:rPr lang="en-CA" sz="2800" b="1" dirty="0" smtClean="0">
                <a:solidFill>
                  <a:schemeClr val="bg1"/>
                </a:solidFill>
                <a:latin typeface="Comic Sans MS" panose="030F0702030302020204" pitchFamily="66" charset="0"/>
              </a:rPr>
              <a:t> </a:t>
            </a:r>
            <a:r>
              <a:rPr lang="en-CA" sz="2800" dirty="0" smtClean="0">
                <a:solidFill>
                  <a:srgbClr val="FF00FF"/>
                </a:solidFill>
              </a:rPr>
              <a:t>- of the </a:t>
            </a:r>
            <a:r>
              <a:rPr lang="en-CA" sz="2800" b="1" u="sng" dirty="0" smtClean="0">
                <a:ln>
                  <a:solidFill>
                    <a:srgbClr val="0000CC"/>
                  </a:solidFill>
                </a:ln>
                <a:solidFill>
                  <a:srgbClr val="FF00FF"/>
                </a:solidFill>
              </a:rPr>
              <a:t>Hi</a:t>
            </a:r>
            <a:r>
              <a:rPr lang="en-CA" sz="2800" b="1" dirty="0" smtClean="0">
                <a:ln>
                  <a:solidFill>
                    <a:srgbClr val="0000CC"/>
                  </a:solidFill>
                </a:ln>
                <a:solidFill>
                  <a:srgbClr val="FF00FF"/>
                </a:solidFill>
              </a:rPr>
              <a:t>g</a:t>
            </a:r>
            <a:r>
              <a:rPr lang="en-CA" sz="2800" b="1" u="sng" dirty="0" smtClean="0">
                <a:ln>
                  <a:solidFill>
                    <a:srgbClr val="0000CC"/>
                  </a:solidFill>
                </a:ln>
                <a:solidFill>
                  <a:srgbClr val="FF00FF"/>
                </a:solidFill>
              </a:rPr>
              <a:t>h Shabbat</a:t>
            </a:r>
            <a:r>
              <a:rPr lang="en-CA" sz="2800" b="1" dirty="0" smtClean="0">
                <a:ln>
                  <a:solidFill>
                    <a:srgbClr val="0000CC"/>
                  </a:solidFill>
                </a:ln>
                <a:solidFill>
                  <a:srgbClr val="FF00FF"/>
                </a:solidFill>
              </a:rPr>
              <a:t> </a:t>
            </a:r>
            <a:r>
              <a:rPr lang="en-CA" sz="2800" dirty="0" smtClean="0">
                <a:solidFill>
                  <a:srgbClr val="FF00FF"/>
                </a:solidFill>
              </a:rPr>
              <a:t>of Unleavened Bread begun at </a:t>
            </a:r>
            <a:r>
              <a:rPr lang="en-CA" sz="2800" b="1" dirty="0" smtClean="0">
                <a:ln>
                  <a:solidFill>
                    <a:sysClr val="windowText" lastClr="000000"/>
                  </a:solidFill>
                </a:ln>
                <a:solidFill>
                  <a:srgbClr val="FF00FF"/>
                </a:solidFill>
                <a:effectLst>
                  <a:glow rad="127000">
                    <a:srgbClr val="00FFFF"/>
                  </a:glow>
                </a:effectLst>
              </a:rPr>
              <a:t>Dawn!</a:t>
            </a:r>
            <a:endParaRPr lang="en-CA" sz="2800" b="1" dirty="0">
              <a:ln>
                <a:solidFill>
                  <a:sysClr val="windowText" lastClr="000000"/>
                </a:solidFill>
              </a:ln>
              <a:solidFill>
                <a:srgbClr val="FF00FF"/>
              </a:solidFill>
              <a:effectLst>
                <a:glow rad="127000">
                  <a:srgbClr val="00FFFF"/>
                </a:glow>
              </a:effectLst>
            </a:endParaRPr>
          </a:p>
        </p:txBody>
      </p:sp>
      <p:sp>
        <p:nvSpPr>
          <p:cNvPr id="24" name="Rounded Rectangular Callout 23"/>
          <p:cNvSpPr/>
          <p:nvPr/>
        </p:nvSpPr>
        <p:spPr>
          <a:xfrm>
            <a:off x="8161619" y="3449365"/>
            <a:ext cx="3816755" cy="1457608"/>
          </a:xfrm>
          <a:prstGeom prst="wedgeRoundRectCallout">
            <a:avLst/>
          </a:prstGeom>
          <a:ln w="7620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smtClean="0">
                <a:solidFill>
                  <a:schemeClr val="bg1"/>
                </a:solidFill>
              </a:rPr>
              <a:t>What about the </a:t>
            </a:r>
            <a:r>
              <a:rPr lang="en-CA" sz="4000" dirty="0" smtClean="0">
                <a:solidFill>
                  <a:schemeClr val="bg1"/>
                </a:solidFill>
                <a:effectLst>
                  <a:glow rad="127000">
                    <a:srgbClr val="FFFF00"/>
                  </a:glow>
                </a:effectLst>
              </a:rPr>
              <a:t>ladies?</a:t>
            </a:r>
            <a:endParaRPr lang="en-CA" sz="4000" dirty="0">
              <a:solidFill>
                <a:schemeClr val="bg1"/>
              </a:solidFill>
              <a:effectLst>
                <a:glow rad="127000">
                  <a:srgbClr val="FFFF00"/>
                </a:glow>
              </a:effectLst>
            </a:endParaRPr>
          </a:p>
        </p:txBody>
      </p:sp>
      <p:sp>
        <p:nvSpPr>
          <p:cNvPr id="25" name="Rounded Rectangular Callout 24"/>
          <p:cNvSpPr/>
          <p:nvPr/>
        </p:nvSpPr>
        <p:spPr>
          <a:xfrm>
            <a:off x="10187796" y="1380226"/>
            <a:ext cx="1708029" cy="353855"/>
          </a:xfrm>
          <a:prstGeom prst="wedgeRoundRectCallout">
            <a:avLst>
              <a:gd name="adj1" fmla="val -42045"/>
              <a:gd name="adj2" fmla="val 110605"/>
              <a:gd name="adj3" fmla="val 16667"/>
            </a:avLst>
          </a:prstGeom>
          <a:ln w="28575">
            <a:solidFill>
              <a:srgbClr val="4027F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ln>
                  <a:solidFill>
                    <a:srgbClr val="3333FF"/>
                  </a:solidFill>
                </a:ln>
                <a:latin typeface="Arial Black" panose="020B0A04020102020204" pitchFamily="34" charset="0"/>
              </a:rPr>
              <a:t>Red Heifer</a:t>
            </a:r>
            <a:endParaRPr lang="en-CA" b="1" dirty="0">
              <a:ln>
                <a:solidFill>
                  <a:srgbClr val="3333FF"/>
                </a:solidFill>
              </a:ln>
              <a:latin typeface="Arial Black" panose="020B0A04020102020204" pitchFamily="34" charset="0"/>
            </a:endParaRPr>
          </a:p>
        </p:txBody>
      </p:sp>
      <p:sp>
        <p:nvSpPr>
          <p:cNvPr id="26" name="Rounded Rectangular Callout 25"/>
          <p:cNvSpPr/>
          <p:nvPr/>
        </p:nvSpPr>
        <p:spPr>
          <a:xfrm>
            <a:off x="9525219" y="5126196"/>
            <a:ext cx="2370606" cy="626906"/>
          </a:xfrm>
          <a:prstGeom prst="wedgeRoundRectCallout">
            <a:avLst>
              <a:gd name="adj1" fmla="val -60399"/>
              <a:gd name="adj2" fmla="val -51552"/>
              <a:gd name="adj3" fmla="val 16667"/>
            </a:avLst>
          </a:prstGeom>
          <a:solidFill>
            <a:srgbClr val="00FF99"/>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u="sng" dirty="0">
                <a:solidFill>
                  <a:schemeClr val="bg1"/>
                </a:solidFill>
              </a:rPr>
              <a:t>M</a:t>
            </a:r>
            <a:r>
              <a:rPr lang="en-CA" b="1" u="sng" dirty="0" smtClean="0">
                <a:solidFill>
                  <a:schemeClr val="bg1"/>
                </a:solidFill>
              </a:rPr>
              <a:t>ore Witnesses</a:t>
            </a:r>
            <a:r>
              <a:rPr lang="en-CA" b="1" dirty="0" smtClean="0">
                <a:solidFill>
                  <a:schemeClr val="bg1"/>
                </a:solidFill>
              </a:rPr>
              <a:t> for Dawn to Dawn?</a:t>
            </a:r>
            <a:endParaRPr lang="en-CA" b="1" dirty="0">
              <a:solidFill>
                <a:schemeClr val="bg1"/>
              </a:solidFill>
            </a:endParaRPr>
          </a:p>
        </p:txBody>
      </p:sp>
    </p:spTree>
    <p:extLst>
      <p:ext uri="{BB962C8B-B14F-4D97-AF65-F5344CB8AC3E}">
        <p14:creationId xmlns:p14="http://schemas.microsoft.com/office/powerpoint/2010/main" val="6525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391889"/>
            <a:ext cx="11861443" cy="6184108"/>
          </a:xfrm>
          <a:solidFill>
            <a:schemeClr val="tx1"/>
          </a:solidFill>
          <a:scene3d>
            <a:camera prst="orthographicFront"/>
            <a:lightRig rig="threePt" dir="t"/>
          </a:scene3d>
          <a:sp3d>
            <a:bevelT w="152400" h="50800" prst="softRound"/>
          </a:sp3d>
        </p:spPr>
        <p:txBody>
          <a:bodyPr>
            <a:normAutofit/>
          </a:bodyPr>
          <a:lstStyle/>
          <a:p>
            <a:endParaRPr lang="en-US" sz="2800" dirty="0" smtClean="0">
              <a:solidFill>
                <a:srgbClr val="008080"/>
              </a:solidFill>
              <a:latin typeface="Georgia" panose="02040502050405020303" pitchFamily="18" charset="0"/>
            </a:endParaRPr>
          </a:p>
          <a:p>
            <a:r>
              <a:rPr lang="en-US" sz="2800" dirty="0" smtClean="0">
                <a:solidFill>
                  <a:srgbClr val="008080"/>
                </a:solidFill>
                <a:latin typeface="Georgia" panose="02040502050405020303" pitchFamily="18" charset="0"/>
              </a:rPr>
              <a:t>Luke </a:t>
            </a:r>
            <a:r>
              <a:rPr lang="en-US" sz="2800" dirty="0">
                <a:solidFill>
                  <a:srgbClr val="008080"/>
                </a:solidFill>
                <a:latin typeface="Georgia" panose="02040502050405020303" pitchFamily="18" charset="0"/>
              </a:rPr>
              <a:t>23:54</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And </a:t>
            </a:r>
            <a:r>
              <a:rPr lang="en-US" sz="2800" dirty="0">
                <a:solidFill>
                  <a:prstClr val="black"/>
                </a:solidFill>
                <a:effectLst>
                  <a:glow rad="127000">
                    <a:srgbClr val="FFFF00"/>
                  </a:glow>
                </a:effectLst>
                <a:latin typeface="Georgia" panose="02040502050405020303" pitchFamily="18" charset="0"/>
              </a:rPr>
              <a:t>that day was the Preparation, </a:t>
            </a:r>
            <a:r>
              <a:rPr lang="en-US" sz="2800" dirty="0">
                <a:solidFill>
                  <a:prstClr val="black"/>
                </a:solidFill>
                <a:latin typeface="Georgia" panose="02040502050405020303" pitchFamily="18" charset="0"/>
              </a:rPr>
              <a:t>and the </a:t>
            </a:r>
            <a:r>
              <a:rPr lang="en-US" sz="2800" b="1" dirty="0" smtClean="0">
                <a:solidFill>
                  <a:srgbClr val="0000CC"/>
                </a:solidFill>
                <a:latin typeface="Georgia" panose="02040502050405020303" pitchFamily="18" charset="0"/>
              </a:rPr>
              <a:t>Shabbat</a:t>
            </a:r>
            <a:r>
              <a:rPr lang="en-US" sz="2800" dirty="0" smtClean="0">
                <a:solidFill>
                  <a:prstClr val="black"/>
                </a:solidFill>
                <a:latin typeface="Georgia" panose="02040502050405020303" pitchFamily="18" charset="0"/>
              </a:rPr>
              <a:t> </a:t>
            </a:r>
            <a:r>
              <a:rPr lang="en-US" sz="2800" b="1" dirty="0">
                <a:solidFill>
                  <a:prstClr val="black"/>
                </a:solidFill>
                <a:effectLst>
                  <a:glow rad="127000">
                    <a:srgbClr val="00FF99"/>
                  </a:glow>
                </a:effectLst>
                <a:latin typeface="Georgia" panose="02040502050405020303" pitchFamily="18" charset="0"/>
              </a:rPr>
              <a:t>drew </a:t>
            </a:r>
            <a:r>
              <a:rPr lang="en-US" sz="2800" b="1" dirty="0" smtClean="0">
                <a:solidFill>
                  <a:prstClr val="black"/>
                </a:solidFill>
                <a:effectLst>
                  <a:glow rad="127000">
                    <a:srgbClr val="00FF99"/>
                  </a:glow>
                </a:effectLst>
                <a:latin typeface="Georgia" panose="02040502050405020303" pitchFamily="18" charset="0"/>
              </a:rPr>
              <a:t>		 on.</a:t>
            </a:r>
            <a:r>
              <a:rPr lang="en-US" sz="2800" b="1" dirty="0">
                <a:solidFill>
                  <a:prstClr val="black"/>
                </a:solidFill>
                <a:effectLst>
                  <a:glow rad="127000">
                    <a:srgbClr val="00FF99"/>
                  </a:glow>
                </a:effectLst>
                <a:latin typeface="Georgia" panose="02040502050405020303" pitchFamily="18" charset="0"/>
              </a:rPr>
              <a:t> </a:t>
            </a:r>
            <a:r>
              <a:rPr lang="en-US" sz="2800" b="1" dirty="0" smtClean="0">
                <a:solidFill>
                  <a:prstClr val="black"/>
                </a:solidFill>
                <a:effectLst>
                  <a:glow rad="127000">
                    <a:srgbClr val="00FF99"/>
                  </a:glow>
                </a:effectLst>
                <a:latin typeface="Georgia" panose="02040502050405020303" pitchFamily="18" charset="0"/>
              </a:rPr>
              <a:t> [EPIPHOSKO – TO GROW LIGHT] </a:t>
            </a:r>
            <a:endParaRPr lang="en-US" sz="2800" b="1" dirty="0">
              <a:solidFill>
                <a:prstClr val="black"/>
              </a:solidFill>
              <a:effectLst>
                <a:glow rad="127000">
                  <a:srgbClr val="00FF99"/>
                </a:glow>
              </a:effectLst>
              <a:latin typeface="Georgia" panose="02040502050405020303" pitchFamily="18" charset="0"/>
            </a:endParaRPr>
          </a:p>
          <a:p>
            <a:r>
              <a:rPr lang="en-US" sz="2800" dirty="0" smtClean="0">
                <a:solidFill>
                  <a:srgbClr val="008080"/>
                </a:solidFill>
                <a:latin typeface="Georgia" panose="02040502050405020303" pitchFamily="18" charset="0"/>
              </a:rPr>
              <a:t>Luke </a:t>
            </a:r>
            <a:r>
              <a:rPr lang="en-US" sz="2800" dirty="0">
                <a:solidFill>
                  <a:srgbClr val="008080"/>
                </a:solidFill>
                <a:latin typeface="Georgia" panose="02040502050405020303" pitchFamily="18" charset="0"/>
              </a:rPr>
              <a:t>23:55</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And </a:t>
            </a:r>
            <a:r>
              <a:rPr lang="en-US" sz="2800" b="1" dirty="0">
                <a:solidFill>
                  <a:prstClr val="black"/>
                </a:solidFill>
                <a:effectLst>
                  <a:glow rad="127000">
                    <a:srgbClr val="FF9999"/>
                  </a:glow>
                </a:effectLst>
                <a:latin typeface="Georgia" panose="02040502050405020303" pitchFamily="18" charset="0"/>
              </a:rPr>
              <a:t>the women </a:t>
            </a:r>
            <a:r>
              <a:rPr lang="en-US" sz="2800" dirty="0">
                <a:solidFill>
                  <a:prstClr val="black"/>
                </a:solidFill>
                <a:latin typeface="Georgia" panose="02040502050405020303" pitchFamily="18" charset="0"/>
              </a:rPr>
              <a:t>also which came with him </a:t>
            </a:r>
            <a:r>
              <a:rPr lang="en-US" sz="2800" b="1" dirty="0">
                <a:solidFill>
                  <a:prstClr val="black"/>
                </a:solidFill>
                <a:effectLst>
                  <a:glow rad="127000">
                    <a:srgbClr val="FF9999"/>
                  </a:glow>
                </a:effectLst>
                <a:latin typeface="Georgia" panose="02040502050405020303" pitchFamily="18" charset="0"/>
              </a:rPr>
              <a:t>from Galilee, </a:t>
            </a:r>
            <a:r>
              <a:rPr lang="en-US" sz="2800" dirty="0" smtClean="0">
                <a:solidFill>
                  <a:prstClr val="black"/>
                </a:solidFill>
                <a:latin typeface="Georgia" panose="02040502050405020303" pitchFamily="18" charset="0"/>
              </a:rPr>
              <a:t>		 followed </a:t>
            </a:r>
            <a:r>
              <a:rPr lang="en-US" sz="2800" dirty="0">
                <a:solidFill>
                  <a:prstClr val="black"/>
                </a:solidFill>
                <a:latin typeface="Georgia" panose="02040502050405020303" pitchFamily="18" charset="0"/>
              </a:rPr>
              <a:t>after, and beheld the Sepulchre, and how his body </a:t>
            </a:r>
            <a:r>
              <a:rPr lang="en-US" sz="2800" dirty="0" smtClean="0">
                <a:solidFill>
                  <a:prstClr val="black"/>
                </a:solidFill>
                <a:latin typeface="Georgia" panose="02040502050405020303" pitchFamily="18" charset="0"/>
              </a:rPr>
              <a:t>		 was </a:t>
            </a:r>
            <a:r>
              <a:rPr lang="en-US" sz="2800" dirty="0" err="1" smtClean="0">
                <a:solidFill>
                  <a:prstClr val="black"/>
                </a:solidFill>
                <a:latin typeface="Georgia" panose="02040502050405020303" pitchFamily="18" charset="0"/>
              </a:rPr>
              <a:t>layd</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t>
            </a:r>
            <a:r>
              <a:rPr lang="en-US" dirty="0" smtClean="0">
                <a:solidFill>
                  <a:prstClr val="black"/>
                </a:solidFill>
                <a:latin typeface="Georgia" panose="02040502050405020303" pitchFamily="18" charset="0"/>
              </a:rPr>
              <a:t>KJV </a:t>
            </a:r>
            <a:r>
              <a:rPr lang="en-US" dirty="0">
                <a:solidFill>
                  <a:prstClr val="black"/>
                </a:solidFill>
                <a:latin typeface="Georgia" panose="02040502050405020303" pitchFamily="18" charset="0"/>
              </a:rPr>
              <a:t>1611</a:t>
            </a:r>
          </a:p>
          <a:p>
            <a:endParaRPr lang="en-US" sz="1200" dirty="0">
              <a:solidFill>
                <a:prstClr val="black"/>
              </a:solidFill>
              <a:latin typeface="Georgia" panose="02040502050405020303" pitchFamily="18" charset="0"/>
            </a:endParaRPr>
          </a:p>
        </p:txBody>
      </p:sp>
      <p:sp>
        <p:nvSpPr>
          <p:cNvPr id="4" name="Slide Number Placeholder 3"/>
          <p:cNvSpPr>
            <a:spLocks noGrp="1"/>
          </p:cNvSpPr>
          <p:nvPr>
            <p:ph type="sldNum" sz="quarter" idx="12"/>
          </p:nvPr>
        </p:nvSpPr>
        <p:spPr>
          <a:xfrm>
            <a:off x="11372565" y="6297181"/>
            <a:ext cx="643748" cy="365125"/>
          </a:xfrm>
        </p:spPr>
        <p:txBody>
          <a:bodyPr/>
          <a:lstStyle/>
          <a:p>
            <a:fld id="{6D22F896-40B5-4ADD-8801-0D06FADFA095}" type="slidenum">
              <a:rPr lang="en-US" sz="1200" b="1" smtClean="0">
                <a:solidFill>
                  <a:schemeClr val="bg1"/>
                </a:solidFill>
              </a:rPr>
              <a:t>55</a:t>
            </a:fld>
            <a:endParaRPr lang="en-US" sz="1200" b="1" dirty="0">
              <a:solidFill>
                <a:schemeClr val="bg1"/>
              </a:solidFill>
            </a:endParaRPr>
          </a:p>
        </p:txBody>
      </p:sp>
      <p:grpSp>
        <p:nvGrpSpPr>
          <p:cNvPr id="22" name="Group 21"/>
          <p:cNvGrpSpPr/>
          <p:nvPr/>
        </p:nvGrpSpPr>
        <p:grpSpPr>
          <a:xfrm>
            <a:off x="189021" y="5017488"/>
            <a:ext cx="11789354" cy="1373734"/>
            <a:chOff x="252392" y="3701439"/>
            <a:chExt cx="11789354" cy="1373734"/>
          </a:xfrm>
        </p:grpSpPr>
        <p:sp>
          <p:nvSpPr>
            <p:cNvPr id="14" name="Rectangle 13"/>
            <p:cNvSpPr/>
            <p:nvPr/>
          </p:nvSpPr>
          <p:spPr>
            <a:xfrm>
              <a:off x="8408301" y="4492037"/>
              <a:ext cx="3633445" cy="556627"/>
            </a:xfrm>
            <a:prstGeom prst="rect">
              <a:avLst/>
            </a:prstGeom>
            <a:solidFill>
              <a:schemeClr val="accent5">
                <a:lumMod val="20000"/>
                <a:lumOff val="80000"/>
              </a:schemeClr>
            </a:solidFill>
            <a:ln w="5715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rgbClr val="0000CC"/>
                  </a:solidFill>
                </a:rPr>
                <a:t>1</a:t>
              </a:r>
              <a:r>
                <a:rPr lang="en-CA" sz="3200" b="1" baseline="30000" dirty="0" smtClean="0">
                  <a:solidFill>
                    <a:srgbClr val="0000CC"/>
                  </a:solidFill>
                </a:rPr>
                <a:t>st</a:t>
              </a:r>
              <a:r>
                <a:rPr lang="en-CA" sz="3200" b="1" dirty="0" smtClean="0">
                  <a:solidFill>
                    <a:srgbClr val="0000CC"/>
                  </a:solidFill>
                </a:rPr>
                <a:t> Shabbat U/B</a:t>
              </a:r>
              <a:endParaRPr lang="en-CA" sz="3200" b="1" dirty="0">
                <a:solidFill>
                  <a:srgbClr val="0000CC"/>
                </a:solidFill>
              </a:endParaRPr>
            </a:p>
          </p:txBody>
        </p:sp>
        <p:grpSp>
          <p:nvGrpSpPr>
            <p:cNvPr id="21" name="Group 20"/>
            <p:cNvGrpSpPr/>
            <p:nvPr/>
          </p:nvGrpSpPr>
          <p:grpSpPr>
            <a:xfrm>
              <a:off x="252392" y="3701439"/>
              <a:ext cx="9353040" cy="1373734"/>
              <a:chOff x="252392" y="3701439"/>
              <a:chExt cx="9353040" cy="1373734"/>
            </a:xfrm>
          </p:grpSpPr>
          <p:grpSp>
            <p:nvGrpSpPr>
              <p:cNvPr id="2" name="Group 1"/>
              <p:cNvGrpSpPr/>
              <p:nvPr/>
            </p:nvGrpSpPr>
            <p:grpSpPr>
              <a:xfrm>
                <a:off x="252392" y="3701439"/>
                <a:ext cx="9353040" cy="1373734"/>
                <a:chOff x="252392" y="3701439"/>
                <a:chExt cx="9353040" cy="1373734"/>
              </a:xfrm>
            </p:grpSpPr>
            <p:grpSp>
              <p:nvGrpSpPr>
                <p:cNvPr id="5" name="Group 4"/>
                <p:cNvGrpSpPr/>
                <p:nvPr/>
              </p:nvGrpSpPr>
              <p:grpSpPr>
                <a:xfrm>
                  <a:off x="252392" y="3704382"/>
                  <a:ext cx="7934346" cy="1370791"/>
                  <a:chOff x="33988" y="3089366"/>
                  <a:chExt cx="7934346" cy="1370791"/>
                </a:xfrm>
              </p:grpSpPr>
              <p:sp>
                <p:nvSpPr>
                  <p:cNvPr id="6" name="Rectangle 5"/>
                  <p:cNvSpPr/>
                  <p:nvPr/>
                </p:nvSpPr>
                <p:spPr>
                  <a:xfrm>
                    <a:off x="4362985" y="3872049"/>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7" name="Rectangle 6"/>
                  <p:cNvSpPr/>
                  <p:nvPr/>
                </p:nvSpPr>
                <p:spPr>
                  <a:xfrm>
                    <a:off x="627011" y="3875316"/>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14</a:t>
                    </a:r>
                    <a:endParaRPr lang="en-CA" sz="3600" dirty="0">
                      <a:solidFill>
                        <a:srgbClr val="002060"/>
                      </a:solidFill>
                    </a:endParaRPr>
                  </a:p>
                </p:txBody>
              </p:sp>
              <p:sp>
                <p:nvSpPr>
                  <p:cNvPr id="8" name="Rectangle 7"/>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p:nvPr/>
                </p:nvCxnSpPr>
                <p:spPr>
                  <a:xfrm flipV="1">
                    <a:off x="49598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865004" y="3371043"/>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13" name="Rectangle 12"/>
                  <p:cNvSpPr/>
                  <p:nvPr/>
                </p:nvSpPr>
                <p:spPr>
                  <a:xfrm>
                    <a:off x="33988" y="3089366"/>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grpSp>
            <p:sp>
              <p:nvSpPr>
                <p:cNvPr id="15" name="Rectangle 14"/>
                <p:cNvSpPr/>
                <p:nvPr/>
              </p:nvSpPr>
              <p:spPr>
                <a:xfrm>
                  <a:off x="8279427" y="4483801"/>
                  <a:ext cx="128874" cy="564864"/>
                </a:xfrm>
                <a:prstGeom prst="rect">
                  <a:avLst/>
                </a:prstGeom>
                <a:solidFill>
                  <a:schemeClr val="tx1">
                    <a:lumMod val="75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flipV="1">
                  <a:off x="8224991" y="4050172"/>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9" name="Right Bracket 18"/>
                <p:cNvSpPr/>
                <p:nvPr/>
              </p:nvSpPr>
              <p:spPr>
                <a:xfrm rot="16200000">
                  <a:off x="2042412" y="2754520"/>
                  <a:ext cx="444136" cy="3017242"/>
                </a:xfrm>
                <a:prstGeom prst="rightBracket">
                  <a:avLst>
                    <a:gd name="adj" fmla="val 155040"/>
                  </a:avLst>
                </a:prstGeom>
                <a:solidFill>
                  <a:srgbClr val="CC99FF"/>
                </a:solidFill>
                <a:ln>
                  <a:solidFill>
                    <a:srgbClr val="9933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Rectangle 16"/>
                <p:cNvSpPr/>
                <p:nvPr/>
              </p:nvSpPr>
              <p:spPr>
                <a:xfrm>
                  <a:off x="8202539" y="3701439"/>
                  <a:ext cx="1402893" cy="5545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chemeClr val="bg1"/>
                      </a:solidFill>
                      <a:effectLst>
                        <a:glow rad="127000">
                          <a:srgbClr val="FFCC66"/>
                        </a:glow>
                      </a:effectLst>
                    </a:rPr>
                    <a:t>Dawn</a:t>
                  </a:r>
                  <a:endParaRPr lang="en-CA" sz="3200" b="1" dirty="0">
                    <a:solidFill>
                      <a:schemeClr val="bg1"/>
                    </a:solidFill>
                    <a:effectLst>
                      <a:glow rad="127000">
                        <a:srgbClr val="FFCC66"/>
                      </a:glow>
                    </a:effectLst>
                  </a:endParaRPr>
                </a:p>
              </p:txBody>
            </p:sp>
          </p:grpSp>
          <p:sp>
            <p:nvSpPr>
              <p:cNvPr id="20" name="Rectangle 19"/>
              <p:cNvSpPr/>
              <p:nvPr/>
            </p:nvSpPr>
            <p:spPr>
              <a:xfrm>
                <a:off x="1572148" y="4077537"/>
                <a:ext cx="1323703" cy="382086"/>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CC"/>
                      </a:solidFill>
                    </a:ln>
                  </a:rPr>
                  <a:t>9 hours</a:t>
                </a:r>
                <a:endParaRPr lang="en-CA" sz="2000" b="1" dirty="0">
                  <a:ln>
                    <a:solidFill>
                      <a:srgbClr val="0000CC"/>
                    </a:solidFill>
                  </a:ln>
                </a:endParaRPr>
              </a:p>
            </p:txBody>
          </p:sp>
        </p:grpSp>
      </p:grpSp>
      <p:cxnSp>
        <p:nvCxnSpPr>
          <p:cNvPr id="18" name="Straight Connector 17"/>
          <p:cNvCxnSpPr/>
          <p:nvPr/>
        </p:nvCxnSpPr>
        <p:spPr>
          <a:xfrm flipH="1" flipV="1">
            <a:off x="3733910" y="5420757"/>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291738" y="3207173"/>
            <a:ext cx="4868737" cy="1511204"/>
          </a:xfrm>
          <a:prstGeom prst="wedgeRoundRectCallout">
            <a:avLst>
              <a:gd name="adj1" fmla="val 105031"/>
              <a:gd name="adj2" fmla="val 123478"/>
              <a:gd name="adj3" fmla="val 16667"/>
            </a:avLst>
          </a:prstGeom>
          <a:solidFill>
            <a:schemeClr val="accent4">
              <a:lumMod val="40000"/>
              <a:lumOff val="60000"/>
            </a:schemeClr>
          </a:solidFill>
          <a:ln w="57150">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00CC"/>
                </a:solidFill>
              </a:rPr>
              <a:t>Yahusha</a:t>
            </a:r>
            <a:r>
              <a:rPr lang="en-CA" sz="2800" dirty="0" smtClean="0">
                <a:solidFill>
                  <a:srgbClr val="FF00FF"/>
                </a:solidFill>
              </a:rPr>
              <a:t> buried </a:t>
            </a:r>
            <a:r>
              <a:rPr lang="en-CA" sz="2800" u="sng" dirty="0" smtClean="0">
                <a:solidFill>
                  <a:schemeClr val="bg1"/>
                </a:solidFill>
                <a:latin typeface="Arial Black" panose="020B0A04020102020204" pitchFamily="34" charset="0"/>
              </a:rPr>
              <a:t>BEFORE</a:t>
            </a:r>
            <a:r>
              <a:rPr lang="en-CA" sz="2800" dirty="0" smtClean="0">
                <a:solidFill>
                  <a:srgbClr val="FF00FF"/>
                </a:solidFill>
              </a:rPr>
              <a:t> the first light of the </a:t>
            </a:r>
            <a:r>
              <a:rPr lang="en-CA" sz="2800" b="1" dirty="0" smtClean="0">
                <a:ln>
                  <a:solidFill>
                    <a:srgbClr val="0000CC"/>
                  </a:solidFill>
                </a:ln>
                <a:solidFill>
                  <a:srgbClr val="FF00FF"/>
                </a:solidFill>
              </a:rPr>
              <a:t>U/B</a:t>
            </a:r>
            <a:r>
              <a:rPr lang="en-CA" sz="2800" dirty="0" smtClean="0">
                <a:solidFill>
                  <a:srgbClr val="FF00FF"/>
                </a:solidFill>
              </a:rPr>
              <a:t> </a:t>
            </a:r>
            <a:r>
              <a:rPr lang="en-CA" sz="2800" b="1" u="sng" dirty="0" smtClean="0">
                <a:ln>
                  <a:solidFill>
                    <a:srgbClr val="0000CC"/>
                  </a:solidFill>
                </a:ln>
                <a:solidFill>
                  <a:srgbClr val="FF00FF"/>
                </a:solidFill>
              </a:rPr>
              <a:t>Hi</a:t>
            </a:r>
            <a:r>
              <a:rPr lang="en-CA" sz="2800" b="1" dirty="0" smtClean="0">
                <a:ln>
                  <a:solidFill>
                    <a:srgbClr val="0000CC"/>
                  </a:solidFill>
                </a:ln>
                <a:solidFill>
                  <a:srgbClr val="FF00FF"/>
                </a:solidFill>
              </a:rPr>
              <a:t>g</a:t>
            </a:r>
            <a:r>
              <a:rPr lang="en-CA" sz="2800" b="1" u="sng" dirty="0" smtClean="0">
                <a:ln>
                  <a:solidFill>
                    <a:srgbClr val="0000CC"/>
                  </a:solidFill>
                </a:ln>
                <a:solidFill>
                  <a:srgbClr val="FF00FF"/>
                </a:solidFill>
              </a:rPr>
              <a:t>h Shabbat</a:t>
            </a:r>
            <a:endParaRPr lang="en-CA" sz="2800" dirty="0">
              <a:solidFill>
                <a:srgbClr val="FF00FF"/>
              </a:solidFill>
            </a:endParaRPr>
          </a:p>
        </p:txBody>
      </p:sp>
      <p:sp>
        <p:nvSpPr>
          <p:cNvPr id="24" name="Rounded Rectangular Callout 23"/>
          <p:cNvSpPr/>
          <p:nvPr/>
        </p:nvSpPr>
        <p:spPr>
          <a:xfrm flipH="1">
            <a:off x="5368704" y="3207173"/>
            <a:ext cx="6476157" cy="1622009"/>
          </a:xfrm>
          <a:prstGeom prst="wedgeRoundRectCallout">
            <a:avLst>
              <a:gd name="adj1" fmla="val 8736"/>
              <a:gd name="adj2" fmla="val 111895"/>
              <a:gd name="adj3" fmla="val 16667"/>
            </a:avLst>
          </a:prstGeom>
          <a:solidFill>
            <a:schemeClr val="accent2">
              <a:lumMod val="60000"/>
              <a:lumOff val="40000"/>
            </a:schemeClr>
          </a:solidFill>
          <a:ln w="3810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In final respect, the ladies observed </a:t>
            </a:r>
            <a:r>
              <a:rPr lang="en-CA" sz="3600" b="1" u="sng" dirty="0" smtClean="0">
                <a:solidFill>
                  <a:schemeClr val="bg1"/>
                </a:solidFill>
                <a:effectLst>
                  <a:glow rad="127000">
                    <a:srgbClr val="FF9999"/>
                  </a:glow>
                </a:effectLst>
              </a:rPr>
              <a:t>His Bod</a:t>
            </a:r>
            <a:r>
              <a:rPr lang="en-CA" sz="3600" b="1" dirty="0" smtClean="0">
                <a:solidFill>
                  <a:schemeClr val="bg1"/>
                </a:solidFill>
                <a:effectLst>
                  <a:glow rad="127000">
                    <a:srgbClr val="FF9999"/>
                  </a:glow>
                </a:effectLst>
              </a:rPr>
              <a:t>y, </a:t>
            </a:r>
            <a:r>
              <a:rPr lang="en-CA" sz="2800" dirty="0" smtClean="0">
                <a:solidFill>
                  <a:schemeClr val="bg1"/>
                </a:solidFill>
              </a:rPr>
              <a:t>before the </a:t>
            </a:r>
            <a:r>
              <a:rPr lang="en-CA" sz="2800" b="1" dirty="0" smtClean="0">
                <a:solidFill>
                  <a:schemeClr val="bg1"/>
                </a:solidFill>
                <a:effectLst>
                  <a:glow rad="127000">
                    <a:srgbClr val="00FFFF"/>
                  </a:glow>
                </a:effectLst>
              </a:rPr>
              <a:t>Dawn, </a:t>
            </a:r>
            <a:r>
              <a:rPr lang="en-CA" sz="2800" dirty="0" smtClean="0">
                <a:solidFill>
                  <a:schemeClr val="bg1"/>
                </a:solidFill>
              </a:rPr>
              <a:t>of the </a:t>
            </a:r>
            <a:r>
              <a:rPr lang="en-CA" sz="2800" b="1" dirty="0" smtClean="0">
                <a:solidFill>
                  <a:srgbClr val="0000CC"/>
                </a:solidFill>
              </a:rPr>
              <a:t>Unleavened Bread Shabbat! </a:t>
            </a:r>
            <a:endParaRPr lang="en-CA" sz="2800" b="1" dirty="0">
              <a:solidFill>
                <a:srgbClr val="0000CC"/>
              </a:solidFill>
            </a:endParaRPr>
          </a:p>
        </p:txBody>
      </p:sp>
    </p:spTree>
    <p:extLst>
      <p:ext uri="{BB962C8B-B14F-4D97-AF65-F5344CB8AC3E}">
        <p14:creationId xmlns:p14="http://schemas.microsoft.com/office/powerpoint/2010/main" val="167727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1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99FF"/>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154547"/>
            <a:ext cx="11861443" cy="6581104"/>
          </a:xfrm>
          <a:solidFill>
            <a:schemeClr val="tx1"/>
          </a:solidFill>
          <a:scene3d>
            <a:camera prst="orthographicFront"/>
            <a:lightRig rig="threePt" dir="t"/>
          </a:scene3d>
          <a:sp3d>
            <a:bevelT w="152400" h="50800" prst="softRound"/>
          </a:sp3d>
        </p:spPr>
        <p:txBody>
          <a:bodyPr>
            <a:normAutofit/>
          </a:bodyPr>
          <a:lstStyle/>
          <a:p>
            <a:pPr algn="ctr">
              <a:lnSpc>
                <a:spcPct val="100000"/>
              </a:lnSpc>
            </a:pPr>
            <a:r>
              <a:rPr lang="en-US" sz="2800" dirty="0" smtClean="0">
                <a:solidFill>
                  <a:prstClr val="black"/>
                </a:solidFill>
                <a:latin typeface="Georgia" panose="02040502050405020303" pitchFamily="18" charset="0"/>
                <a:sym typeface="Wingdings" panose="05000000000000000000" pitchFamily="2" charset="2"/>
              </a:rPr>
              <a:t>You have witnessed a Scriptural </a:t>
            </a:r>
            <a:r>
              <a:rPr lang="en-US" sz="2800" b="1" dirty="0" smtClean="0">
                <a:solidFill>
                  <a:prstClr val="black"/>
                </a:solidFill>
                <a:effectLst>
                  <a:glow rad="127000">
                    <a:srgbClr val="00FFFF"/>
                  </a:glow>
                </a:effectLst>
                <a:latin typeface="Georgia" panose="02040502050405020303" pitchFamily="18" charset="0"/>
                <a:sym typeface="Wingdings" panose="05000000000000000000" pitchFamily="2" charset="2"/>
              </a:rPr>
              <a:t>Dawn to Dawn </a:t>
            </a:r>
            <a:r>
              <a:rPr lang="en-US" sz="2800" dirty="0" smtClean="0">
                <a:solidFill>
                  <a:prstClr val="black"/>
                </a:solidFill>
                <a:latin typeface="Georgia" panose="02040502050405020303" pitchFamily="18" charset="0"/>
                <a:sym typeface="Wingdings" panose="05000000000000000000" pitchFamily="2" charset="2"/>
              </a:rPr>
              <a:t>coverage for 24 hours! </a:t>
            </a:r>
            <a:br>
              <a:rPr lang="en-US" sz="2800" dirty="0" smtClean="0">
                <a:solidFill>
                  <a:prstClr val="black"/>
                </a:solidFill>
                <a:latin typeface="Georgia" panose="02040502050405020303" pitchFamily="18" charset="0"/>
                <a:sym typeface="Wingdings" panose="05000000000000000000" pitchFamily="2" charset="2"/>
              </a:rPr>
            </a:br>
            <a:r>
              <a:rPr lang="en-US" sz="2800" b="1" dirty="0" smtClean="0">
                <a:solidFill>
                  <a:prstClr val="black"/>
                </a:solidFill>
                <a:effectLst>
                  <a:glow rad="76200">
                    <a:srgbClr val="FF9999"/>
                  </a:glow>
                </a:effectLst>
                <a:latin typeface="Georgia" panose="02040502050405020303" pitchFamily="18" charset="0"/>
                <a:sym typeface="Wingdings" panose="05000000000000000000" pitchFamily="2" charset="2"/>
              </a:rPr>
              <a:t>Dawn to Dawn </a:t>
            </a:r>
            <a:r>
              <a:rPr lang="en-US" sz="2800" dirty="0" smtClean="0">
                <a:solidFill>
                  <a:prstClr val="black"/>
                </a:solidFill>
                <a:latin typeface="Georgia" panose="02040502050405020303" pitchFamily="18" charset="0"/>
                <a:sym typeface="Wingdings" panose="05000000000000000000" pitchFamily="2" charset="2"/>
              </a:rPr>
              <a:t>of  </a:t>
            </a:r>
            <a:r>
              <a:rPr lang="en-US" sz="2800" b="1" dirty="0" smtClean="0">
                <a:solidFill>
                  <a:prstClr val="black"/>
                </a:solidFill>
                <a:effectLst>
                  <a:glow rad="127000">
                    <a:srgbClr val="00FF99"/>
                  </a:glow>
                </a:effectLst>
                <a:latin typeface="Georgia" panose="02040502050405020303" pitchFamily="18" charset="0"/>
                <a:sym typeface="Wingdings" panose="05000000000000000000" pitchFamily="2" charset="2"/>
              </a:rPr>
              <a:t>Abib 14 – </a:t>
            </a:r>
            <a:r>
              <a:rPr lang="en-US" sz="2800" b="1" dirty="0" smtClean="0">
                <a:solidFill>
                  <a:srgbClr val="00FF99"/>
                </a:solidFill>
                <a:effectLst>
                  <a:glow rad="127000">
                    <a:srgbClr val="9933FF"/>
                  </a:glow>
                </a:effectLst>
                <a:latin typeface="Georgia" panose="02040502050405020303" pitchFamily="18" charset="0"/>
                <a:sym typeface="Wingdings" panose="05000000000000000000" pitchFamily="2" charset="2"/>
              </a:rPr>
              <a:t>Preparation</a:t>
            </a:r>
            <a:r>
              <a:rPr lang="en-US" sz="2800" b="1" dirty="0" smtClean="0">
                <a:solidFill>
                  <a:prstClr val="black"/>
                </a:solidFill>
                <a:effectLst>
                  <a:glow rad="127000">
                    <a:srgbClr val="00FF99"/>
                  </a:glow>
                </a:effectLst>
                <a:latin typeface="Georgia" panose="02040502050405020303" pitchFamily="18" charset="0"/>
                <a:sym typeface="Wingdings" panose="05000000000000000000" pitchFamily="2" charset="2"/>
              </a:rPr>
              <a:t> of the Passover!</a:t>
            </a:r>
            <a:br>
              <a:rPr lang="en-US" sz="2800" b="1" dirty="0" smtClean="0">
                <a:solidFill>
                  <a:prstClr val="black"/>
                </a:solidFill>
                <a:effectLst>
                  <a:glow rad="127000">
                    <a:srgbClr val="00FF99"/>
                  </a:glow>
                </a:effectLst>
                <a:latin typeface="Georgia" panose="02040502050405020303" pitchFamily="18" charset="0"/>
                <a:sym typeface="Wingdings" panose="05000000000000000000" pitchFamily="2" charset="2"/>
              </a:rPr>
            </a:br>
            <a:r>
              <a:rPr lang="en-US" sz="2800" b="1" dirty="0" smtClean="0">
                <a:solidFill>
                  <a:prstClr val="black"/>
                </a:solidFill>
                <a:effectLst>
                  <a:glow rad="127000">
                    <a:srgbClr val="00FF99"/>
                  </a:glow>
                </a:effectLst>
                <a:latin typeface="Georgia" panose="02040502050405020303" pitchFamily="18" charset="0"/>
                <a:sym typeface="Wingdings" panose="05000000000000000000" pitchFamily="2" charset="2"/>
              </a:rPr>
              <a:t> </a:t>
            </a:r>
          </a:p>
          <a:p>
            <a:pPr algn="ctr">
              <a:lnSpc>
                <a:spcPct val="100000"/>
              </a:lnSpc>
            </a:pPr>
            <a:r>
              <a:rPr lang="en-US" sz="2800" b="1" dirty="0" smtClean="0">
                <a:solidFill>
                  <a:prstClr val="black"/>
                </a:solidFill>
                <a:effectLst>
                  <a:glow rad="127000">
                    <a:srgbClr val="00FF99"/>
                  </a:glow>
                </a:effectLst>
                <a:latin typeface="Georgia" panose="02040502050405020303" pitchFamily="18" charset="0"/>
                <a:sym typeface="Wingdings" panose="05000000000000000000" pitchFamily="2" charset="2"/>
              </a:rPr>
              <a:t> </a:t>
            </a:r>
          </a:p>
          <a:p>
            <a:pPr algn="ctr"/>
            <a:endParaRPr lang="en-US" sz="2800" b="1" dirty="0">
              <a:solidFill>
                <a:prstClr val="black"/>
              </a:solidFill>
              <a:effectLst>
                <a:glow rad="127000">
                  <a:srgbClr val="00FF99"/>
                </a:glow>
              </a:effectLst>
              <a:latin typeface="Georgia" panose="02040502050405020303" pitchFamily="18" charset="0"/>
              <a:sym typeface="Wingdings" panose="05000000000000000000" pitchFamily="2" charset="2"/>
            </a:endParaRPr>
          </a:p>
          <a:p>
            <a:pPr algn="ctr"/>
            <a:endParaRPr lang="en-US" sz="2800" b="1" dirty="0" smtClean="0">
              <a:solidFill>
                <a:prstClr val="black"/>
              </a:solidFill>
              <a:effectLst>
                <a:glow rad="127000">
                  <a:srgbClr val="00FF99"/>
                </a:glow>
              </a:effectLst>
              <a:latin typeface="Georgia" panose="02040502050405020303" pitchFamily="18" charset="0"/>
              <a:sym typeface="Wingdings" panose="05000000000000000000" pitchFamily="2" charset="2"/>
            </a:endParaRPr>
          </a:p>
          <a:p>
            <a:r>
              <a:rPr lang="en-US" sz="2800" b="1" u="sng" dirty="0" smtClean="0">
                <a:solidFill>
                  <a:srgbClr val="FF0000"/>
                </a:solidFill>
                <a:effectLst/>
                <a:latin typeface="Calibri" panose="020F0502020204030204" pitchFamily="34" charset="0"/>
                <a:cs typeface="Calibri" panose="020F0502020204030204" pitchFamily="34" charset="0"/>
                <a:sym typeface="Wingdings" panose="05000000000000000000" pitchFamily="2" charset="2"/>
              </a:rPr>
              <a:t>Remember</a:t>
            </a:r>
            <a:r>
              <a:rPr lang="en-US" sz="2800" dirty="0" smtClean="0">
                <a:solidFill>
                  <a:prstClr val="black"/>
                </a:solidFill>
                <a:effectLst/>
                <a:latin typeface="Georgia" panose="02040502050405020303" pitchFamily="18" charset="0"/>
                <a:sym typeface="Wingdings" panose="05000000000000000000" pitchFamily="2" charset="2"/>
              </a:rPr>
              <a:t> </a:t>
            </a:r>
            <a:r>
              <a:rPr lang="en-US" sz="2800" i="1" dirty="0" smtClean="0">
                <a:solidFill>
                  <a:schemeClr val="accent2">
                    <a:lumMod val="75000"/>
                  </a:schemeClr>
                </a:solidFill>
                <a:effectLst/>
                <a:latin typeface="Georgia" panose="02040502050405020303" pitchFamily="18" charset="0"/>
                <a:sym typeface="Wingdings" panose="05000000000000000000" pitchFamily="2" charset="2"/>
              </a:rPr>
              <a:t>Mark 7:9 - </a:t>
            </a:r>
            <a:r>
              <a:rPr lang="en-US" sz="2800" dirty="0" smtClean="0">
                <a:solidFill>
                  <a:prstClr val="black"/>
                </a:solidFill>
                <a:effectLst/>
                <a:latin typeface="Calibri" panose="020F0502020204030204" pitchFamily="34" charset="0"/>
                <a:cs typeface="Calibri" panose="020F0502020204030204" pitchFamily="34" charset="0"/>
                <a:sym typeface="Wingdings" panose="05000000000000000000" pitchFamily="2" charset="2"/>
              </a:rPr>
              <a:t>The Pharisees, not being content to abide by the Scripture, were operating and worshipping </a:t>
            </a:r>
            <a:r>
              <a:rPr lang="en-US" sz="2800" u="sng" dirty="0" smtClean="0">
                <a:solidFill>
                  <a:srgbClr val="FF0000"/>
                </a:solidFill>
                <a:effectLst/>
                <a:latin typeface="Calibri" panose="020F0502020204030204" pitchFamily="34" charset="0"/>
                <a:cs typeface="Calibri" panose="020F0502020204030204" pitchFamily="34" charset="0"/>
                <a:sym typeface="Wingdings" panose="05000000000000000000" pitchFamily="2" charset="2"/>
              </a:rPr>
              <a:t>on their own</a:t>
            </a:r>
            <a:r>
              <a:rPr lang="en-US" sz="2800" dirty="0" smtClean="0">
                <a:solidFill>
                  <a:srgbClr val="FF0000"/>
                </a:solidFill>
                <a:effectLst/>
                <a:latin typeface="Calibri" panose="020F0502020204030204" pitchFamily="34" charset="0"/>
                <a:cs typeface="Calibri" panose="020F0502020204030204" pitchFamily="34" charset="0"/>
                <a:sym typeface="Wingdings" panose="05000000000000000000" pitchFamily="2" charset="2"/>
              </a:rPr>
              <a:t> </a:t>
            </a:r>
            <a:r>
              <a:rPr lang="en-US" sz="2800" b="1" i="1" u="sng" dirty="0" smtClean="0">
                <a:ln>
                  <a:solidFill>
                    <a:srgbClr val="3333FF"/>
                  </a:solidFill>
                </a:ln>
                <a:solidFill>
                  <a:srgbClr val="FF0000"/>
                </a:solidFill>
                <a:effectLst/>
                <a:latin typeface="Calibri" panose="020F0502020204030204" pitchFamily="34" charset="0"/>
                <a:cs typeface="Calibri" panose="020F0502020204030204" pitchFamily="34" charset="0"/>
                <a:sym typeface="Wingdings" panose="05000000000000000000" pitchFamily="2" charset="2"/>
              </a:rPr>
              <a:t>traditional</a:t>
            </a:r>
            <a:r>
              <a:rPr lang="en-US" sz="2800" dirty="0" smtClean="0">
                <a:solidFill>
                  <a:srgbClr val="FF0000"/>
                </a:solidFill>
                <a:effectLst/>
                <a:latin typeface="Calibri" panose="020F0502020204030204" pitchFamily="34" charset="0"/>
                <a:cs typeface="Calibri" panose="020F0502020204030204" pitchFamily="34" charset="0"/>
                <a:sym typeface="Wingdings" panose="05000000000000000000" pitchFamily="2" charset="2"/>
              </a:rPr>
              <a:t> </a:t>
            </a:r>
            <a:r>
              <a:rPr lang="en-US" sz="2800" u="sng" dirty="0" smtClean="0">
                <a:solidFill>
                  <a:srgbClr val="FF0000"/>
                </a:solidFill>
                <a:effectLst/>
                <a:latin typeface="Calibri" panose="020F0502020204030204" pitchFamily="34" charset="0"/>
                <a:cs typeface="Calibri" panose="020F0502020204030204" pitchFamily="34" charset="0"/>
                <a:sym typeface="Wingdings" panose="05000000000000000000" pitchFamily="2" charset="2"/>
              </a:rPr>
              <a:t>schedule</a:t>
            </a:r>
            <a:r>
              <a:rPr lang="en-US" sz="2800" dirty="0" smtClean="0">
                <a:solidFill>
                  <a:srgbClr val="FF0000"/>
                </a:solidFill>
                <a:effectLst/>
                <a:latin typeface="Calibri" panose="020F0502020204030204" pitchFamily="34" charset="0"/>
                <a:cs typeface="Calibri" panose="020F0502020204030204" pitchFamily="34" charset="0"/>
                <a:sym typeface="Wingdings" panose="05000000000000000000" pitchFamily="2" charset="2"/>
              </a:rPr>
              <a:t>. </a:t>
            </a:r>
          </a:p>
          <a:p>
            <a:pPr algn="ctr"/>
            <a:r>
              <a:rPr lang="en-US" sz="2800" dirty="0" smtClean="0">
                <a:solidFill>
                  <a:srgbClr val="0000CC"/>
                </a:solidFill>
                <a:latin typeface="Georgia" panose="02040502050405020303" pitchFamily="18" charset="0"/>
                <a:sym typeface="Wingdings" panose="05000000000000000000" pitchFamily="2" charset="2"/>
              </a:rPr>
              <a:t>What were </a:t>
            </a:r>
            <a:r>
              <a:rPr lang="en-US" sz="2800" dirty="0" err="1" smtClean="0">
                <a:solidFill>
                  <a:srgbClr val="0000CC"/>
                </a:solidFill>
                <a:latin typeface="Georgia" panose="02040502050405020303" pitchFamily="18" charset="0"/>
                <a:sym typeface="Wingdings" panose="05000000000000000000" pitchFamily="2" charset="2"/>
              </a:rPr>
              <a:t>Yahusha’s</a:t>
            </a:r>
            <a:r>
              <a:rPr lang="en-US" sz="2800" dirty="0" smtClean="0">
                <a:solidFill>
                  <a:srgbClr val="0000CC"/>
                </a:solidFill>
                <a:latin typeface="Georgia" panose="02040502050405020303" pitchFamily="18" charset="0"/>
                <a:sym typeface="Wingdings" panose="05000000000000000000" pitchFamily="2" charset="2"/>
              </a:rPr>
              <a:t> words to the Pharisees?</a:t>
            </a:r>
          </a:p>
          <a:p>
            <a:r>
              <a:rPr lang="en-US" sz="2800" i="1" dirty="0" smtClean="0">
                <a:solidFill>
                  <a:schemeClr val="accent2">
                    <a:lumMod val="75000"/>
                  </a:schemeClr>
                </a:solidFill>
                <a:latin typeface="Georgia" panose="02040502050405020303" pitchFamily="18" charset="0"/>
              </a:rPr>
              <a:t>John </a:t>
            </a:r>
            <a:r>
              <a:rPr lang="en-US" sz="2800" i="1" dirty="0">
                <a:solidFill>
                  <a:schemeClr val="accent2">
                    <a:lumMod val="75000"/>
                  </a:schemeClr>
                </a:solidFill>
                <a:latin typeface="Georgia" panose="02040502050405020303" pitchFamily="18" charset="0"/>
              </a:rPr>
              <a:t>7:19  </a:t>
            </a:r>
            <a:r>
              <a:rPr lang="en-US" sz="2800" dirty="0">
                <a:solidFill>
                  <a:srgbClr val="0000CC"/>
                </a:solidFill>
                <a:latin typeface="Georgia" panose="02040502050405020303" pitchFamily="18" charset="0"/>
              </a:rPr>
              <a:t>“Did not </a:t>
            </a:r>
            <a:r>
              <a:rPr lang="en-US" sz="2800" dirty="0" err="1">
                <a:solidFill>
                  <a:srgbClr val="0000CC"/>
                </a:solidFill>
                <a:latin typeface="Georgia" panose="02040502050405020303" pitchFamily="18" charset="0"/>
              </a:rPr>
              <a:t>Mosheh</a:t>
            </a:r>
            <a:r>
              <a:rPr lang="en-US" sz="2800" dirty="0">
                <a:solidFill>
                  <a:srgbClr val="0000CC"/>
                </a:solidFill>
                <a:latin typeface="Georgia" panose="02040502050405020303" pitchFamily="18" charset="0"/>
              </a:rPr>
              <a:t> give you the Torah?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a:t>
            </a:r>
            <a:r>
              <a:rPr lang="en-US" sz="4000" dirty="0" smtClean="0">
                <a:ln>
                  <a:solidFill>
                    <a:srgbClr val="FF00FF"/>
                  </a:solidFill>
                </a:ln>
                <a:solidFill>
                  <a:srgbClr val="002060"/>
                </a:solidFill>
                <a:latin typeface="Georgia" panose="02040502050405020303" pitchFamily="18" charset="0"/>
              </a:rPr>
              <a:t>Yet 				</a:t>
            </a:r>
            <a:r>
              <a:rPr lang="en-US" sz="4000" u="sng" dirty="0" smtClean="0">
                <a:ln>
                  <a:solidFill>
                    <a:srgbClr val="FF00FF"/>
                  </a:solidFill>
                </a:ln>
                <a:solidFill>
                  <a:srgbClr val="002060"/>
                </a:solidFill>
                <a:latin typeface="Georgia" panose="02040502050405020303" pitchFamily="18" charset="0"/>
              </a:rPr>
              <a:t>of </a:t>
            </a:r>
            <a:r>
              <a:rPr lang="en-US" sz="4000" dirty="0">
                <a:ln>
                  <a:solidFill>
                    <a:srgbClr val="FF00FF"/>
                  </a:solidFill>
                </a:ln>
                <a:solidFill>
                  <a:srgbClr val="002060"/>
                </a:solidFill>
                <a:latin typeface="Georgia" panose="02040502050405020303" pitchFamily="18" charset="0"/>
              </a:rPr>
              <a:t>y</a:t>
            </a:r>
            <a:r>
              <a:rPr lang="en-US" sz="4000" u="sng" dirty="0">
                <a:ln>
                  <a:solidFill>
                    <a:srgbClr val="FF00FF"/>
                  </a:solidFill>
                </a:ln>
                <a:solidFill>
                  <a:srgbClr val="002060"/>
                </a:solidFill>
                <a:latin typeface="Georgia" panose="02040502050405020303" pitchFamily="18" charset="0"/>
              </a:rPr>
              <a:t>ou does the Torah</a:t>
            </a:r>
            <a:r>
              <a:rPr lang="en-US" sz="4000" dirty="0" smtClean="0">
                <a:ln>
                  <a:solidFill>
                    <a:srgbClr val="FF00FF"/>
                  </a:solidFill>
                </a:ln>
                <a:solidFill>
                  <a:srgbClr val="002060"/>
                </a:solidFill>
                <a:latin typeface="Georgia" panose="02040502050405020303" pitchFamily="18" charset="0"/>
              </a:rPr>
              <a:t>!</a:t>
            </a:r>
            <a:r>
              <a:rPr lang="en-US" sz="2800" baseline="30000" dirty="0" smtClean="0">
                <a:solidFill>
                  <a:srgbClr val="0000FF"/>
                </a:solidFill>
                <a:latin typeface="Georgia" panose="02040502050405020303" pitchFamily="18" charset="0"/>
              </a:rPr>
              <a:t/>
            </a:r>
            <a:br>
              <a:rPr lang="en-US" sz="2800" baseline="30000" dirty="0" smtClean="0">
                <a:solidFill>
                  <a:srgbClr val="0000FF"/>
                </a:solidFill>
                <a:latin typeface="Georgia" panose="02040502050405020303" pitchFamily="18" charset="0"/>
              </a:rPr>
            </a:br>
            <a:r>
              <a:rPr lang="en-US" sz="2800" baseline="30000" dirty="0" smtClean="0">
                <a:solidFill>
                  <a:srgbClr val="0000FF"/>
                </a:solidFill>
                <a:latin typeface="Georgia" panose="02040502050405020303" pitchFamily="18" charset="0"/>
              </a:rPr>
              <a:t>				</a:t>
            </a:r>
            <a:r>
              <a:rPr lang="en-US" sz="2800" dirty="0" smtClean="0">
                <a:solidFill>
                  <a:prstClr val="black"/>
                </a:solidFill>
                <a:latin typeface="Georgia" panose="02040502050405020303" pitchFamily="18" charset="0"/>
              </a:rPr>
              <a:t>  </a:t>
            </a:r>
            <a:r>
              <a:rPr lang="en-US" sz="2800" dirty="0" smtClean="0">
                <a:solidFill>
                  <a:srgbClr val="0000CC"/>
                </a:solidFill>
                <a:latin typeface="Georgia" panose="02040502050405020303" pitchFamily="18" charset="0"/>
              </a:rPr>
              <a:t>Why </a:t>
            </a:r>
            <a:r>
              <a:rPr lang="en-US" sz="2800" dirty="0">
                <a:solidFill>
                  <a:srgbClr val="0000CC"/>
                </a:solidFill>
                <a:latin typeface="Georgia" panose="02040502050405020303" pitchFamily="18" charset="0"/>
              </a:rPr>
              <a:t>do you seek to kill Me</a:t>
            </a:r>
            <a:r>
              <a:rPr lang="en-US" sz="2800" dirty="0" smtClean="0">
                <a:solidFill>
                  <a:srgbClr val="0000CC"/>
                </a:solidFill>
                <a:latin typeface="Georgia" panose="02040502050405020303" pitchFamily="18" charset="0"/>
              </a:rPr>
              <a:t>?”</a:t>
            </a:r>
            <a:br>
              <a:rPr lang="en-US" sz="2800" dirty="0" smtClean="0">
                <a:solidFill>
                  <a:srgbClr val="0000CC"/>
                </a:solidFill>
                <a:latin typeface="Georgia" panose="02040502050405020303" pitchFamily="18" charset="0"/>
              </a:rPr>
            </a:br>
            <a:endParaRPr lang="en-US" sz="2800" dirty="0">
              <a:solidFill>
                <a:prstClr val="black"/>
              </a:solidFill>
              <a:effectLst/>
              <a:latin typeface="Georgia" panose="02040502050405020303" pitchFamily="18" charset="0"/>
            </a:endParaRPr>
          </a:p>
        </p:txBody>
      </p:sp>
      <p:sp>
        <p:nvSpPr>
          <p:cNvPr id="23" name="Right Bracket 22"/>
          <p:cNvSpPr/>
          <p:nvPr/>
        </p:nvSpPr>
        <p:spPr>
          <a:xfrm rot="16200000">
            <a:off x="4011561" y="-1975100"/>
            <a:ext cx="706270" cy="7441790"/>
          </a:xfrm>
          <a:prstGeom prst="rightBracket">
            <a:avLst>
              <a:gd name="adj" fmla="val 295861"/>
            </a:avLst>
          </a:prstGeom>
          <a:solidFill>
            <a:srgbClr val="CC99FF"/>
          </a:solidFill>
          <a:ln w="57150">
            <a:solidFill>
              <a:srgbClr val="9933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Slide Number Placeholder 3"/>
          <p:cNvSpPr>
            <a:spLocks noGrp="1"/>
          </p:cNvSpPr>
          <p:nvPr>
            <p:ph type="sldNum" sz="quarter" idx="12"/>
          </p:nvPr>
        </p:nvSpPr>
        <p:spPr>
          <a:xfrm>
            <a:off x="11361679" y="6358861"/>
            <a:ext cx="643748" cy="365125"/>
          </a:xfrm>
        </p:spPr>
        <p:txBody>
          <a:bodyPr/>
          <a:lstStyle/>
          <a:p>
            <a:fld id="{6D22F896-40B5-4ADD-8801-0D06FADFA095}" type="slidenum">
              <a:rPr lang="en-US" sz="1200" b="1" smtClean="0">
                <a:solidFill>
                  <a:schemeClr val="bg1"/>
                </a:solidFill>
              </a:rPr>
              <a:t>56</a:t>
            </a:fld>
            <a:endParaRPr lang="en-US" sz="1200" b="1" dirty="0">
              <a:solidFill>
                <a:schemeClr val="bg1"/>
              </a:solidFill>
            </a:endParaRPr>
          </a:p>
        </p:txBody>
      </p:sp>
      <p:grpSp>
        <p:nvGrpSpPr>
          <p:cNvPr id="24" name="Group 23"/>
          <p:cNvGrpSpPr/>
          <p:nvPr/>
        </p:nvGrpSpPr>
        <p:grpSpPr>
          <a:xfrm>
            <a:off x="167424" y="1307459"/>
            <a:ext cx="11777394" cy="1388903"/>
            <a:chOff x="167424" y="1307459"/>
            <a:chExt cx="11777394" cy="1388903"/>
          </a:xfrm>
        </p:grpSpPr>
        <p:sp>
          <p:nvSpPr>
            <p:cNvPr id="14" name="Rectangle 13"/>
            <p:cNvSpPr/>
            <p:nvPr/>
          </p:nvSpPr>
          <p:spPr>
            <a:xfrm>
              <a:off x="8325085" y="2104177"/>
              <a:ext cx="3619733" cy="560402"/>
            </a:xfrm>
            <a:prstGeom prst="rect">
              <a:avLst/>
            </a:prstGeom>
            <a:solidFill>
              <a:schemeClr val="accent5">
                <a:lumMod val="20000"/>
                <a:lumOff val="80000"/>
              </a:schemeClr>
            </a:solidFill>
            <a:ln w="5715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rgbClr val="0000CC"/>
                  </a:solidFill>
                </a:rPr>
                <a:t>1</a:t>
              </a:r>
              <a:r>
                <a:rPr lang="en-CA" sz="3200" b="1" baseline="30000" dirty="0" smtClean="0">
                  <a:solidFill>
                    <a:srgbClr val="0000CC"/>
                  </a:solidFill>
                </a:rPr>
                <a:t>st</a:t>
              </a:r>
              <a:r>
                <a:rPr lang="en-CA" sz="3200" b="1" dirty="0" smtClean="0">
                  <a:solidFill>
                    <a:srgbClr val="0000CC"/>
                  </a:solidFill>
                </a:rPr>
                <a:t> Shabbat U/B</a:t>
              </a:r>
              <a:endParaRPr lang="en-CA" sz="3200" b="1" dirty="0">
                <a:solidFill>
                  <a:srgbClr val="0000CC"/>
                </a:solidFill>
              </a:endParaRPr>
            </a:p>
          </p:txBody>
        </p:sp>
        <p:grpSp>
          <p:nvGrpSpPr>
            <p:cNvPr id="21" name="Group 20"/>
            <p:cNvGrpSpPr/>
            <p:nvPr/>
          </p:nvGrpSpPr>
          <p:grpSpPr>
            <a:xfrm>
              <a:off x="167424" y="1307459"/>
              <a:ext cx="8527618" cy="1388903"/>
              <a:chOff x="252392" y="3693611"/>
              <a:chExt cx="8527618" cy="1388903"/>
            </a:xfrm>
          </p:grpSpPr>
          <p:grpSp>
            <p:nvGrpSpPr>
              <p:cNvPr id="2" name="Group 1"/>
              <p:cNvGrpSpPr/>
              <p:nvPr/>
            </p:nvGrpSpPr>
            <p:grpSpPr>
              <a:xfrm>
                <a:off x="252392" y="3693611"/>
                <a:ext cx="8527618" cy="1388903"/>
                <a:chOff x="252392" y="3693611"/>
                <a:chExt cx="8527618" cy="1388903"/>
              </a:xfrm>
            </p:grpSpPr>
            <p:grpSp>
              <p:nvGrpSpPr>
                <p:cNvPr id="5" name="Group 4"/>
                <p:cNvGrpSpPr/>
                <p:nvPr/>
              </p:nvGrpSpPr>
              <p:grpSpPr>
                <a:xfrm>
                  <a:off x="252392" y="3704382"/>
                  <a:ext cx="7934346" cy="1378132"/>
                  <a:chOff x="33988" y="3089366"/>
                  <a:chExt cx="7934346" cy="1378132"/>
                </a:xfrm>
              </p:grpSpPr>
              <p:sp>
                <p:nvSpPr>
                  <p:cNvPr id="6" name="Rectangle 5"/>
                  <p:cNvSpPr/>
                  <p:nvPr/>
                </p:nvSpPr>
                <p:spPr>
                  <a:xfrm>
                    <a:off x="4362985" y="3872049"/>
                    <a:ext cx="3605349" cy="574766"/>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7" name="Rectangle 6"/>
                  <p:cNvSpPr/>
                  <p:nvPr/>
                </p:nvSpPr>
                <p:spPr>
                  <a:xfrm>
                    <a:off x="627011" y="3875316"/>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14</a:t>
                    </a:r>
                    <a:endParaRPr lang="en-CA" sz="3600" dirty="0">
                      <a:solidFill>
                        <a:srgbClr val="002060"/>
                      </a:solidFill>
                    </a:endParaRPr>
                  </a:p>
                </p:txBody>
              </p:sp>
              <p:cxnSp>
                <p:nvCxnSpPr>
                  <p:cNvPr id="11" name="Straight Connector 10"/>
                  <p:cNvCxnSpPr/>
                  <p:nvPr/>
                </p:nvCxnSpPr>
                <p:spPr>
                  <a:xfrm flipV="1">
                    <a:off x="4219239" y="3439077"/>
                    <a:ext cx="0" cy="102108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513802" y="3875313"/>
                    <a:ext cx="95389" cy="583475"/>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p:cNvSpPr/>
                  <p:nvPr/>
                </p:nvSpPr>
                <p:spPr>
                  <a:xfrm>
                    <a:off x="3865004" y="3407265"/>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13" name="Rectangle 12"/>
                  <p:cNvSpPr/>
                  <p:nvPr/>
                </p:nvSpPr>
                <p:spPr>
                  <a:xfrm>
                    <a:off x="33988" y="3089366"/>
                    <a:ext cx="917749" cy="339634"/>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Dawn</a:t>
                    </a:r>
                    <a:endParaRPr lang="en-CA" dirty="0">
                      <a:solidFill>
                        <a:schemeClr val="bg1"/>
                      </a:solidFill>
                    </a:endParaRPr>
                  </a:p>
                </p:txBody>
              </p:sp>
              <p:cxnSp>
                <p:nvCxnSpPr>
                  <p:cNvPr id="10" name="Straight Connector 9"/>
                  <p:cNvCxnSpPr/>
                  <p:nvPr/>
                </p:nvCxnSpPr>
                <p:spPr>
                  <a:xfrm flipV="1">
                    <a:off x="495981" y="3446418"/>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a:xfrm>
                  <a:off x="8279427" y="4483801"/>
                  <a:ext cx="130626" cy="574766"/>
                </a:xfrm>
                <a:prstGeom prst="rect">
                  <a:avLst/>
                </a:prstGeom>
                <a:solidFill>
                  <a:schemeClr val="tx1">
                    <a:lumMod val="75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p:cNvCxnSpPr/>
                <p:nvPr/>
              </p:nvCxnSpPr>
              <p:spPr>
                <a:xfrm flipV="1">
                  <a:off x="8224991" y="4050172"/>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826501" y="3693611"/>
                  <a:ext cx="953509" cy="384810"/>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grpSp>
          <p:sp>
            <p:nvSpPr>
              <p:cNvPr id="20" name="Rectangle 19"/>
              <p:cNvSpPr/>
              <p:nvPr/>
            </p:nvSpPr>
            <p:spPr>
              <a:xfrm>
                <a:off x="2132274" y="3922009"/>
                <a:ext cx="1624635" cy="38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CC"/>
                      </a:solidFill>
                    </a:ln>
                  </a:rPr>
                  <a:t>The 9</a:t>
                </a:r>
                <a:r>
                  <a:rPr lang="en-CA" sz="2000" b="1" baseline="30000" dirty="0" smtClean="0">
                    <a:ln>
                      <a:solidFill>
                        <a:srgbClr val="0000CC"/>
                      </a:solidFill>
                    </a:ln>
                  </a:rPr>
                  <a:t>th</a:t>
                </a:r>
                <a:r>
                  <a:rPr lang="en-CA" sz="2000" b="1" dirty="0" smtClean="0">
                    <a:ln>
                      <a:solidFill>
                        <a:srgbClr val="0000CC"/>
                      </a:solidFill>
                    </a:ln>
                  </a:rPr>
                  <a:t> hour</a:t>
                </a:r>
                <a:endParaRPr lang="en-CA" sz="2000" b="1" dirty="0">
                  <a:ln>
                    <a:solidFill>
                      <a:srgbClr val="0000CC"/>
                    </a:solidFill>
                  </a:ln>
                </a:endParaRPr>
              </a:p>
            </p:txBody>
          </p:sp>
        </p:grpSp>
        <p:cxnSp>
          <p:nvCxnSpPr>
            <p:cNvPr id="18" name="Straight Connector 17"/>
            <p:cNvCxnSpPr/>
            <p:nvPr/>
          </p:nvCxnSpPr>
          <p:spPr>
            <a:xfrm flipH="1" flipV="1">
              <a:off x="3679007" y="1705162"/>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495342" y="5912721"/>
            <a:ext cx="10999971" cy="737887"/>
          </a:xfrm>
          <a:prstGeom prst="rect">
            <a:avLst/>
          </a:prstGeom>
          <a:no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en-US" sz="2400" dirty="0">
                <a:solidFill>
                  <a:prstClr val="black"/>
                </a:solidFill>
                <a:latin typeface="Calibri" panose="020F0502020204030204" pitchFamily="34" charset="0"/>
                <a:cs typeface="Calibri" panose="020F0502020204030204" pitchFamily="34" charset="0"/>
              </a:rPr>
              <a:t>The Pharisees were on a sunset to sunset schedule! </a:t>
            </a:r>
            <a:r>
              <a:rPr lang="en-US" sz="2400" dirty="0" smtClean="0">
                <a:solidFill>
                  <a:prstClr val="black"/>
                </a:solidFill>
                <a:latin typeface="Calibri" panose="020F0502020204030204" pitchFamily="34" charset="0"/>
                <a:cs typeface="Calibri" panose="020F0502020204030204" pitchFamily="34" charset="0"/>
              </a:rPr>
              <a:t>See – </a:t>
            </a:r>
            <a:r>
              <a:rPr lang="en-US" sz="2400" i="1" dirty="0" err="1" smtClean="0">
                <a:solidFill>
                  <a:srgbClr val="0000CC"/>
                </a:solidFill>
                <a:latin typeface="Calibri" panose="020F0502020204030204" pitchFamily="34" charset="0"/>
                <a:cs typeface="Calibri" panose="020F0502020204030204" pitchFamily="34" charset="0"/>
              </a:rPr>
              <a:t>Yahusha’s</a:t>
            </a:r>
            <a:r>
              <a:rPr lang="en-US" sz="2400" i="1" dirty="0" smtClean="0">
                <a:solidFill>
                  <a:srgbClr val="0000CC"/>
                </a:solidFill>
                <a:latin typeface="Calibri" panose="020F0502020204030204" pitchFamily="34" charset="0"/>
                <a:cs typeface="Calibri" panose="020F0502020204030204" pitchFamily="34" charset="0"/>
              </a:rPr>
              <a:t> Contempt - </a:t>
            </a:r>
            <a:r>
              <a:rPr lang="en-US" sz="2400" dirty="0" err="1" smtClean="0">
                <a:solidFill>
                  <a:prstClr val="black"/>
                </a:solidFill>
                <a:latin typeface="Calibri" panose="020F0502020204030204" pitchFamily="34" charset="0"/>
                <a:cs typeface="Calibri" panose="020F0502020204030204" pitchFamily="34" charset="0"/>
              </a:rPr>
              <a:t>PPt</a:t>
            </a:r>
            <a:r>
              <a:rPr lang="en-US" sz="2400" dirty="0" smtClean="0">
                <a:solidFill>
                  <a:prstClr val="black"/>
                </a:solidFill>
                <a:latin typeface="Calibri" panose="020F0502020204030204" pitchFamily="34" charset="0"/>
                <a:cs typeface="Calibri" panose="020F0502020204030204" pitchFamily="34" charset="0"/>
              </a:rPr>
              <a:t> for further study on this factor. This </a:t>
            </a:r>
            <a:r>
              <a:rPr lang="en-US" sz="2400" dirty="0">
                <a:solidFill>
                  <a:prstClr val="black"/>
                </a:solidFill>
                <a:latin typeface="Calibri" panose="020F0502020204030204" pitchFamily="34" charset="0"/>
                <a:cs typeface="Calibri" panose="020F0502020204030204" pitchFamily="34" charset="0"/>
              </a:rPr>
              <a:t>is “attached at the hip”</a:t>
            </a: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to the lunar based calendar!</a:t>
            </a:r>
            <a:endParaRPr lang="en-US" sz="2400" dirty="0">
              <a:solidFill>
                <a:prstClr val="black"/>
              </a:solidFill>
              <a:latin typeface="Georgia" panose="02040502050405020303" pitchFamily="18" charset="0"/>
              <a:sym typeface="Wingdings" panose="05000000000000000000" pitchFamily="2" charset="2"/>
            </a:endParaRPr>
          </a:p>
        </p:txBody>
      </p:sp>
      <p:sp>
        <p:nvSpPr>
          <p:cNvPr id="22" name="Rectangle 21"/>
          <p:cNvSpPr/>
          <p:nvPr/>
        </p:nvSpPr>
        <p:spPr>
          <a:xfrm>
            <a:off x="3819991" y="4881467"/>
            <a:ext cx="2728859" cy="698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u="sng" dirty="0">
                <a:ln>
                  <a:solidFill>
                    <a:srgbClr val="FF00FF"/>
                  </a:solidFill>
                </a:ln>
                <a:solidFill>
                  <a:srgbClr val="002060"/>
                </a:solidFill>
                <a:effectLst>
                  <a:glow rad="88900">
                    <a:srgbClr val="FF9999"/>
                  </a:glow>
                </a:effectLst>
                <a:latin typeface="Georgia" panose="02040502050405020303" pitchFamily="18" charset="0"/>
              </a:rPr>
              <a:t>NOT ONE</a:t>
            </a:r>
            <a:endParaRPr lang="en-CA" dirty="0">
              <a:effectLst>
                <a:glow rad="88900">
                  <a:srgbClr val="FF9999"/>
                </a:glow>
              </a:effectLst>
            </a:endParaRPr>
          </a:p>
        </p:txBody>
      </p:sp>
      <p:sp>
        <p:nvSpPr>
          <p:cNvPr id="25" name="4-Point Star 24"/>
          <p:cNvSpPr/>
          <p:nvPr/>
        </p:nvSpPr>
        <p:spPr>
          <a:xfrm>
            <a:off x="2545537" y="2724661"/>
            <a:ext cx="720970" cy="589084"/>
          </a:xfrm>
          <a:prstGeom prst="star4">
            <a:avLst/>
          </a:prstGeom>
          <a:solidFill>
            <a:srgbClr val="00FF99"/>
          </a:solidFill>
          <a:ln>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0644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50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750"/>
                                        <p:tgtEl>
                                          <p:spTgt spid="23"/>
                                        </p:tgtEl>
                                      </p:cBhvr>
                                    </p:animEffect>
                                  </p:childTnLst>
                                </p:cTn>
                              </p:par>
                            </p:childTnLst>
                          </p:cTn>
                        </p:par>
                        <p:par>
                          <p:cTn id="8" fill="hold">
                            <p:stCondLst>
                              <p:cond delay="5250"/>
                            </p:stCondLst>
                            <p:childTnLst>
                              <p:par>
                                <p:cTn id="9" presetID="21" presetClass="entr" presetSubtype="1" repeatCount="4000" fill="hold" grpId="0" nodeType="afterEffect">
                                  <p:stCondLst>
                                    <p:cond delay="750"/>
                                  </p:stCondLst>
                                  <p:childTnLst>
                                    <p:set>
                                      <p:cBhvr>
                                        <p:cTn id="10" dur="1" fill="hold">
                                          <p:stCondLst>
                                            <p:cond delay="0"/>
                                          </p:stCondLst>
                                        </p:cTn>
                                        <p:tgtEl>
                                          <p:spTgt spid="25"/>
                                        </p:tgtEl>
                                        <p:attrNameLst>
                                          <p:attrName>style.visibility</p:attrName>
                                        </p:attrNameLst>
                                      </p:cBhvr>
                                      <p:to>
                                        <p:strVal val="visible"/>
                                      </p:to>
                                    </p:set>
                                    <p:animEffect transition="in" filter="wheel(1)">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arn(inVertical)">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par>
                                <p:cTn id="25" presetID="2" presetClass="entr" presetSubtype="6" fill="hold" grpId="0" nodeType="withEffect">
                                  <p:stCondLst>
                                    <p:cond delay="20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fltVal val="0"/>
                                          </p:val>
                                        </p:tav>
                                        <p:tav tm="100000">
                                          <p:val>
                                            <p:strVal val="#ppt_w"/>
                                          </p:val>
                                        </p:tav>
                                      </p:tavLst>
                                    </p:anim>
                                    <p:anim calcmode="lin" valueType="num">
                                      <p:cBhvr>
                                        <p:cTn id="34" dur="1000" fill="hold"/>
                                        <p:tgtEl>
                                          <p:spTgt spid="19"/>
                                        </p:tgtEl>
                                        <p:attrNameLst>
                                          <p:attrName>ppt_h</p:attrName>
                                        </p:attrNameLst>
                                      </p:cBhvr>
                                      <p:tavLst>
                                        <p:tav tm="0">
                                          <p:val>
                                            <p:fltVal val="0"/>
                                          </p:val>
                                        </p:tav>
                                        <p:tav tm="100000">
                                          <p:val>
                                            <p:strVal val="#ppt_h"/>
                                          </p:val>
                                        </p:tav>
                                      </p:tavLst>
                                    </p:anim>
                                    <p:anim calcmode="lin" valueType="num">
                                      <p:cBhvr>
                                        <p:cTn id="35" dur="1000" fill="hold"/>
                                        <p:tgtEl>
                                          <p:spTgt spid="19"/>
                                        </p:tgtEl>
                                        <p:attrNameLst>
                                          <p:attrName>style.rotation</p:attrName>
                                        </p:attrNameLst>
                                      </p:cBhvr>
                                      <p:tavLst>
                                        <p:tav tm="0">
                                          <p:val>
                                            <p:fltVal val="90"/>
                                          </p:val>
                                        </p:tav>
                                        <p:tav tm="100000">
                                          <p:val>
                                            <p:fltVal val="0"/>
                                          </p:val>
                                        </p:tav>
                                      </p:tavLst>
                                    </p:anim>
                                    <p:animEffect transition="in" filter="fade">
                                      <p:cBhvr>
                                        <p:cTn id="3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animBg="1"/>
      <p:bldP spid="22" grpId="0"/>
      <p:bldP spid="25"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99FF"/>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5278" y="174175"/>
            <a:ext cx="11861443" cy="6493850"/>
          </a:xfrm>
          <a:solidFill>
            <a:schemeClr val="tx1"/>
          </a:solidFill>
          <a:scene3d>
            <a:camera prst="orthographicFront"/>
            <a:lightRig rig="threePt" dir="t"/>
          </a:scene3d>
          <a:sp3d>
            <a:bevelT w="152400" h="50800" prst="softRound"/>
          </a:sp3d>
        </p:spPr>
        <p:txBody>
          <a:bodyPr anchor="ctr">
            <a:normAutofit/>
          </a:bodyPr>
          <a:lstStyle/>
          <a:p>
            <a:pPr algn="ctr">
              <a:lnSpc>
                <a:spcPct val="100000"/>
              </a:lnSpc>
            </a:pPr>
            <a:r>
              <a:rPr lang="en-US" sz="4000" dirty="0" smtClean="0">
                <a:ln>
                  <a:solidFill>
                    <a:srgbClr val="0000CC"/>
                  </a:solidFill>
                </a:ln>
                <a:solidFill>
                  <a:srgbClr val="FF0000"/>
                </a:solidFill>
                <a:latin typeface="Georgia" panose="02040502050405020303" pitchFamily="18" charset="0"/>
                <a:sym typeface="Wingdings" panose="05000000000000000000" pitchFamily="2" charset="2"/>
              </a:rPr>
              <a:t>MORE OF </a:t>
            </a:r>
            <a:r>
              <a:rPr lang="en-US" sz="2800" dirty="0" smtClean="0">
                <a:solidFill>
                  <a:srgbClr val="0000CC"/>
                </a:solidFill>
                <a:latin typeface="Georgia" panose="02040502050405020303" pitchFamily="18" charset="0"/>
                <a:sym typeface="Wingdings" panose="05000000000000000000" pitchFamily="2" charset="2"/>
              </a:rPr>
              <a:t>- Yahusha’s words to the Pharisees and </a:t>
            </a:r>
            <a:r>
              <a:rPr lang="en-US" sz="2800" dirty="0" err="1" smtClean="0">
                <a:solidFill>
                  <a:srgbClr val="0000CC"/>
                </a:solidFill>
                <a:latin typeface="Georgia" panose="02040502050405020303" pitchFamily="18" charset="0"/>
                <a:sym typeface="Wingdings" panose="05000000000000000000" pitchFamily="2" charset="2"/>
              </a:rPr>
              <a:t>Sadduccees</a:t>
            </a:r>
            <a:r>
              <a:rPr lang="en-US" sz="2800" dirty="0" smtClean="0">
                <a:solidFill>
                  <a:srgbClr val="0000CC"/>
                </a:solidFill>
                <a:latin typeface="Georgia" panose="02040502050405020303" pitchFamily="18" charset="0"/>
                <a:sym typeface="Wingdings" panose="05000000000000000000" pitchFamily="2" charset="2"/>
              </a:rPr>
              <a:t>!</a:t>
            </a:r>
          </a:p>
          <a:p>
            <a:pPr>
              <a:lnSpc>
                <a:spcPct val="100000"/>
              </a:lnSpc>
            </a:pPr>
            <a:r>
              <a:rPr lang="en-US" sz="2800" i="1" dirty="0" smtClean="0">
                <a:solidFill>
                  <a:schemeClr val="accent2">
                    <a:lumMod val="75000"/>
                  </a:schemeClr>
                </a:solidFill>
                <a:latin typeface="Georgia" panose="02040502050405020303" pitchFamily="18" charset="0"/>
              </a:rPr>
              <a:t>John </a:t>
            </a:r>
            <a:r>
              <a:rPr lang="en-US" sz="2800" i="1" dirty="0">
                <a:solidFill>
                  <a:schemeClr val="accent2">
                    <a:lumMod val="75000"/>
                  </a:schemeClr>
                </a:solidFill>
                <a:latin typeface="Georgia" panose="02040502050405020303" pitchFamily="18" charset="0"/>
              </a:rPr>
              <a:t>8:39  </a:t>
            </a:r>
            <a:r>
              <a:rPr lang="en-US" sz="2800" dirty="0">
                <a:solidFill>
                  <a:prstClr val="black"/>
                </a:solidFill>
                <a:latin typeface="Georgia" panose="02040502050405020303" pitchFamily="18" charset="0"/>
              </a:rPr>
              <a:t>They answered and said to Him, </a:t>
            </a:r>
            <a:r>
              <a:rPr lang="en-US" sz="2800" dirty="0">
                <a:solidFill>
                  <a:srgbClr val="FF0000"/>
                </a:solidFill>
                <a:latin typeface="Georgia" panose="02040502050405020303" pitchFamily="18" charset="0"/>
              </a:rPr>
              <a:t>“</a:t>
            </a:r>
            <a:r>
              <a:rPr lang="en-US" sz="2800" dirty="0" err="1">
                <a:solidFill>
                  <a:srgbClr val="FF0000"/>
                </a:solidFill>
                <a:latin typeface="Georgia" panose="02040502050405020303" pitchFamily="18" charset="0"/>
              </a:rPr>
              <a:t>A</a:t>
            </a:r>
            <a:r>
              <a:rPr lang="en-US" sz="2800" dirty="0" err="1">
                <a:solidFill>
                  <a:srgbClr val="FF0000"/>
                </a:solidFill>
                <a:latin typeface="TITUS Cyberbit Basic" panose="02020603050405020304" pitchFamily="18" charset="0"/>
              </a:rPr>
              <a:t>ḇ</a:t>
            </a:r>
            <a:r>
              <a:rPr lang="en-US" sz="2800" dirty="0" err="1">
                <a:solidFill>
                  <a:srgbClr val="FF0000"/>
                </a:solidFill>
                <a:latin typeface="Georgia" panose="02040502050405020303" pitchFamily="18" charset="0"/>
              </a:rPr>
              <a:t>raham</a:t>
            </a:r>
            <a:r>
              <a:rPr lang="en-US" sz="2800" dirty="0">
                <a:solidFill>
                  <a:srgbClr val="FF0000"/>
                </a:solidFill>
                <a:latin typeface="Georgia" panose="02040502050405020303" pitchFamily="18" charset="0"/>
              </a:rPr>
              <a:t> is our father</a:t>
            </a:r>
            <a:r>
              <a:rPr lang="en-US" sz="2800" dirty="0" smtClean="0">
                <a:solidFill>
                  <a:srgbClr val="FF0000"/>
                </a:solidFill>
                <a:latin typeface="Georgia" panose="02040502050405020303" pitchFamily="18" charset="0"/>
              </a:rPr>
              <a:t>.” </a:t>
            </a:r>
            <a:r>
              <a:rPr lang="he-IL" sz="2800" dirty="0">
                <a:solidFill>
                  <a:srgbClr val="0000CC"/>
                </a:solidFill>
                <a:latin typeface="Arial" panose="020B0604020202020204" pitchFamily="34" charset="0"/>
              </a:rPr>
              <a:t>יהושע</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t>
            </a:r>
            <a:r>
              <a:rPr lang="en-US" sz="2800" dirty="0" smtClean="0">
                <a:solidFill>
                  <a:srgbClr val="0000CC"/>
                </a:solidFill>
                <a:latin typeface="Georgia" panose="02040502050405020303" pitchFamily="18" charset="0"/>
              </a:rPr>
              <a:t>[Yahusha] </a:t>
            </a:r>
            <a:r>
              <a:rPr lang="en-US" sz="2800" dirty="0" smtClean="0">
                <a:solidFill>
                  <a:prstClr val="black"/>
                </a:solidFill>
                <a:latin typeface="Georgia" panose="02040502050405020303" pitchFamily="18" charset="0"/>
              </a:rPr>
              <a:t>said </a:t>
            </a:r>
            <a:r>
              <a:rPr lang="en-US" sz="2800" dirty="0">
                <a:solidFill>
                  <a:prstClr val="black"/>
                </a:solidFill>
                <a:latin typeface="Georgia" panose="02040502050405020303" pitchFamily="18" charset="0"/>
              </a:rPr>
              <a:t>to them, </a:t>
            </a:r>
            <a:r>
              <a:rPr lang="en-US" sz="2800" b="1" dirty="0">
                <a:ln>
                  <a:solidFill>
                    <a:schemeClr val="bg1"/>
                  </a:solidFill>
                </a:ln>
                <a:solidFill>
                  <a:srgbClr val="0000CC"/>
                </a:solidFill>
                <a:effectLst>
                  <a:glow rad="127000">
                    <a:srgbClr val="00FFFF"/>
                  </a:glow>
                </a:effectLst>
                <a:latin typeface="Georgia" panose="02040502050405020303" pitchFamily="18" charset="0"/>
              </a:rPr>
              <a:t>“If </a:t>
            </a:r>
            <a:r>
              <a:rPr lang="en-US" sz="2800" dirty="0">
                <a:solidFill>
                  <a:srgbClr val="0000CC"/>
                </a:solidFill>
                <a:latin typeface="Georgia" panose="02040502050405020303" pitchFamily="18" charset="0"/>
              </a:rPr>
              <a:t>you were </a:t>
            </a:r>
            <a:r>
              <a:rPr lang="en-US" sz="2800" dirty="0" err="1">
                <a:solidFill>
                  <a:srgbClr val="0000CC"/>
                </a:solidFill>
                <a:latin typeface="Georgia" panose="02040502050405020303" pitchFamily="18" charset="0"/>
              </a:rPr>
              <a:t>A</a:t>
            </a:r>
            <a:r>
              <a:rPr lang="en-US" sz="2800" dirty="0" err="1">
                <a:solidFill>
                  <a:srgbClr val="0000CC"/>
                </a:solidFill>
                <a:latin typeface="TITUS Cyberbit Basic" panose="02020603050405020304" pitchFamily="18" charset="0"/>
              </a:rPr>
              <a:t>ḇ</a:t>
            </a:r>
            <a:r>
              <a:rPr lang="en-US" sz="2800" dirty="0" err="1">
                <a:solidFill>
                  <a:srgbClr val="0000CC"/>
                </a:solidFill>
                <a:latin typeface="Georgia" panose="02040502050405020303" pitchFamily="18" charset="0"/>
              </a:rPr>
              <a:t>raham’s</a:t>
            </a:r>
            <a:r>
              <a:rPr lang="en-US" sz="2800" dirty="0">
                <a:solidFill>
                  <a:srgbClr val="0000CC"/>
                </a:solidFill>
                <a:latin typeface="Georgia" panose="02040502050405020303" pitchFamily="18" charset="0"/>
              </a:rPr>
              <a:t> children, </a:t>
            </a:r>
            <a:r>
              <a:rPr lang="en-US" sz="2800" dirty="0" smtClean="0">
                <a:solidFill>
                  <a:srgbClr val="0000CC"/>
                </a:solidFill>
                <a:latin typeface="Georgia" panose="02040502050405020303" pitchFamily="18" charset="0"/>
              </a:rPr>
              <a:t/>
            </a:r>
            <a:br>
              <a:rPr lang="en-US" sz="2800" dirty="0" smtClean="0">
                <a:solidFill>
                  <a:srgbClr val="0000CC"/>
                </a:solidFill>
                <a:latin typeface="Georgia" panose="02040502050405020303" pitchFamily="18" charset="0"/>
              </a:rPr>
            </a:br>
            <a:r>
              <a:rPr lang="en-US" sz="2800" dirty="0" smtClean="0">
                <a:solidFill>
                  <a:srgbClr val="0000CC"/>
                </a:solidFill>
                <a:latin typeface="Georgia" panose="02040502050405020303" pitchFamily="18" charset="0"/>
              </a:rPr>
              <a:t>		</a:t>
            </a:r>
            <a:r>
              <a:rPr lang="en-US" sz="3600" dirty="0" smtClean="0">
                <a:solidFill>
                  <a:srgbClr val="0000CC"/>
                </a:solidFill>
                <a:latin typeface="Georgia" panose="02040502050405020303" pitchFamily="18" charset="0"/>
              </a:rPr>
              <a:t>you </a:t>
            </a:r>
            <a:r>
              <a:rPr lang="en-US" sz="3600" dirty="0">
                <a:solidFill>
                  <a:srgbClr val="0000CC"/>
                </a:solidFill>
                <a:latin typeface="Georgia" panose="02040502050405020303" pitchFamily="18" charset="0"/>
              </a:rPr>
              <a:t>would </a:t>
            </a:r>
            <a:r>
              <a:rPr lang="en-US" sz="3600" b="1" u="sng" dirty="0" smtClean="0">
                <a:ln>
                  <a:solidFill>
                    <a:srgbClr val="9933FF"/>
                  </a:solidFill>
                </a:ln>
                <a:solidFill>
                  <a:srgbClr val="0000CC"/>
                </a:solidFill>
                <a:effectLst>
                  <a:glow rad="228600">
                    <a:schemeClr val="accent4">
                      <a:satMod val="175000"/>
                      <a:alpha val="40000"/>
                    </a:schemeClr>
                  </a:glow>
                </a:effectLst>
                <a:latin typeface="Georgia" panose="02040502050405020303" pitchFamily="18" charset="0"/>
              </a:rPr>
              <a:t>DO THE WORKS</a:t>
            </a:r>
            <a:r>
              <a:rPr lang="en-US" sz="3600" b="1" dirty="0" smtClean="0">
                <a:ln>
                  <a:solidFill>
                    <a:srgbClr val="9933FF"/>
                  </a:solidFill>
                </a:ln>
                <a:solidFill>
                  <a:srgbClr val="0000CC"/>
                </a:solidFill>
                <a:effectLst>
                  <a:glow rad="228600">
                    <a:schemeClr val="accent4">
                      <a:satMod val="175000"/>
                      <a:alpha val="40000"/>
                    </a:schemeClr>
                  </a:glow>
                </a:effectLst>
                <a:latin typeface="Georgia" panose="02040502050405020303" pitchFamily="18" charset="0"/>
              </a:rPr>
              <a:t> </a:t>
            </a:r>
            <a:r>
              <a:rPr lang="en-US" sz="3600" dirty="0" smtClean="0">
                <a:solidFill>
                  <a:srgbClr val="0000CC"/>
                </a:solidFill>
                <a:latin typeface="Georgia" panose="02040502050405020303" pitchFamily="18" charset="0"/>
              </a:rPr>
              <a:t>of </a:t>
            </a:r>
            <a:r>
              <a:rPr lang="en-US" sz="3600" dirty="0" err="1">
                <a:solidFill>
                  <a:srgbClr val="0000CC"/>
                </a:solidFill>
                <a:latin typeface="Georgia" panose="02040502050405020303" pitchFamily="18" charset="0"/>
              </a:rPr>
              <a:t>A</a:t>
            </a:r>
            <a:r>
              <a:rPr lang="en-US" sz="3600" dirty="0" err="1">
                <a:solidFill>
                  <a:srgbClr val="0000CC"/>
                </a:solidFill>
                <a:latin typeface="TITUS Cyberbit Basic" panose="02020603050405020304" pitchFamily="18" charset="0"/>
              </a:rPr>
              <a:t>ḇ</a:t>
            </a:r>
            <a:r>
              <a:rPr lang="en-US" sz="3600" dirty="0" err="1">
                <a:solidFill>
                  <a:srgbClr val="0000CC"/>
                </a:solidFill>
                <a:latin typeface="Georgia" panose="02040502050405020303" pitchFamily="18" charset="0"/>
              </a:rPr>
              <a:t>raham</a:t>
            </a:r>
            <a:r>
              <a:rPr lang="en-US" sz="3600" dirty="0" smtClean="0">
                <a:solidFill>
                  <a:srgbClr val="0000CC"/>
                </a:solidFill>
                <a:latin typeface="Georgia" panose="02040502050405020303" pitchFamily="18" charset="0"/>
              </a:rPr>
              <a:t>.”</a:t>
            </a:r>
          </a:p>
          <a:p>
            <a:pPr>
              <a:lnSpc>
                <a:spcPct val="100000"/>
              </a:lnSpc>
            </a:pPr>
            <a:endParaRPr lang="en-US" sz="1100" dirty="0">
              <a:solidFill>
                <a:srgbClr val="0000CC"/>
              </a:solidFill>
              <a:latin typeface="Georgia" panose="02040502050405020303" pitchFamily="18" charset="0"/>
            </a:endParaRPr>
          </a:p>
          <a:p>
            <a:pPr>
              <a:lnSpc>
                <a:spcPct val="100000"/>
              </a:lnSpc>
            </a:pPr>
            <a:r>
              <a:rPr lang="en-US" sz="3600" dirty="0" smtClean="0">
                <a:solidFill>
                  <a:srgbClr val="0000CC"/>
                </a:solidFill>
                <a:latin typeface="Georgia" panose="02040502050405020303" pitchFamily="18" charset="0"/>
              </a:rPr>
              <a:t>				</a:t>
            </a:r>
            <a:r>
              <a:rPr lang="en-US" sz="9600" dirty="0" smtClean="0">
                <a:ln>
                  <a:solidFill>
                    <a:srgbClr val="FF00FF"/>
                  </a:solidFill>
                </a:ln>
                <a:solidFill>
                  <a:srgbClr val="0000CC"/>
                </a:solidFill>
                <a:effectLst>
                  <a:glow rad="127000">
                    <a:srgbClr val="FF9999"/>
                  </a:glow>
                  <a:outerShdw blurRad="50800" dist="38100" dir="18900000" algn="bl" rotWithShape="0">
                    <a:prstClr val="black">
                      <a:alpha val="40000"/>
                    </a:prstClr>
                  </a:outerShdw>
                </a:effectLst>
                <a:latin typeface="Georgia" panose="02040502050405020303" pitchFamily="18" charset="0"/>
              </a:rPr>
              <a:t>!!!!!!!!!!</a:t>
            </a:r>
            <a:r>
              <a:rPr lang="en-US" sz="3600" dirty="0" smtClean="0">
                <a:solidFill>
                  <a:srgbClr val="0000CC"/>
                </a:solidFill>
                <a:effectLst>
                  <a:outerShdw blurRad="50800" dist="38100" dir="18900000" algn="bl" rotWithShape="0">
                    <a:prstClr val="black">
                      <a:alpha val="40000"/>
                    </a:prstClr>
                  </a:outerShdw>
                </a:effectLst>
                <a:latin typeface="Georgia" panose="02040502050405020303" pitchFamily="18" charset="0"/>
              </a:rPr>
              <a:t>  </a:t>
            </a:r>
          </a:p>
          <a:p>
            <a:pPr algn="ctr">
              <a:lnSpc>
                <a:spcPct val="100000"/>
              </a:lnSpc>
            </a:pPr>
            <a:r>
              <a:rPr lang="en-US" sz="3600" dirty="0" smtClean="0">
                <a:solidFill>
                  <a:srgbClr val="0000CC"/>
                </a:solidFill>
                <a:latin typeface="Georgia" panose="02040502050405020303" pitchFamily="18" charset="0"/>
              </a:rPr>
              <a:t>Yahusha </a:t>
            </a:r>
            <a:r>
              <a:rPr lang="en-US" sz="3600" dirty="0" smtClean="0">
                <a:solidFill>
                  <a:schemeClr val="bg1"/>
                </a:solidFill>
                <a:latin typeface="Georgia" panose="02040502050405020303" pitchFamily="18" charset="0"/>
              </a:rPr>
              <a:t>just told them (John 7:19) that – </a:t>
            </a:r>
            <a:br>
              <a:rPr lang="en-US" sz="3600" dirty="0" smtClean="0">
                <a:solidFill>
                  <a:schemeClr val="bg1"/>
                </a:solidFill>
                <a:latin typeface="Georgia" panose="02040502050405020303" pitchFamily="18" charset="0"/>
              </a:rPr>
            </a:br>
            <a:r>
              <a:rPr lang="en-US" sz="6000" u="sng" dirty="0" smtClean="0">
                <a:solidFill>
                  <a:srgbClr val="0000CC"/>
                </a:solidFill>
                <a:effectLst>
                  <a:glow rad="228600">
                    <a:schemeClr val="accent4">
                      <a:satMod val="175000"/>
                      <a:alpha val="40000"/>
                    </a:schemeClr>
                  </a:glow>
                </a:effectLst>
                <a:latin typeface="Georgia" panose="02040502050405020303" pitchFamily="18" charset="0"/>
              </a:rPr>
              <a:t>NOT ONE</a:t>
            </a:r>
            <a:r>
              <a:rPr lang="en-US" sz="6000" dirty="0" smtClean="0">
                <a:solidFill>
                  <a:srgbClr val="0000CC"/>
                </a:solidFill>
                <a:effectLst>
                  <a:glow rad="228600">
                    <a:schemeClr val="accent4">
                      <a:satMod val="175000"/>
                      <a:alpha val="40000"/>
                    </a:schemeClr>
                  </a:glow>
                </a:effectLst>
                <a:latin typeface="Georgia" panose="02040502050405020303" pitchFamily="18" charset="0"/>
              </a:rPr>
              <a:t> </a:t>
            </a:r>
            <a:r>
              <a:rPr lang="en-US" sz="3600" dirty="0" smtClean="0">
                <a:solidFill>
                  <a:schemeClr val="bg1"/>
                </a:solidFill>
                <a:latin typeface="Georgia" panose="02040502050405020303" pitchFamily="18" charset="0"/>
              </a:rPr>
              <a:t>OF THEM FOLLOWS THE </a:t>
            </a:r>
            <a:r>
              <a:rPr lang="en-US" sz="3600" dirty="0" smtClean="0">
                <a:solidFill>
                  <a:srgbClr val="0000CC"/>
                </a:solidFill>
                <a:latin typeface="Georgia" panose="02040502050405020303" pitchFamily="18" charset="0"/>
              </a:rPr>
              <a:t>TORAH! </a:t>
            </a:r>
          </a:p>
        </p:txBody>
      </p:sp>
      <p:sp>
        <p:nvSpPr>
          <p:cNvPr id="4" name="Slide Number Placeholder 3"/>
          <p:cNvSpPr>
            <a:spLocks noGrp="1"/>
          </p:cNvSpPr>
          <p:nvPr>
            <p:ph type="sldNum" sz="quarter" idx="12"/>
          </p:nvPr>
        </p:nvSpPr>
        <p:spPr>
          <a:xfrm>
            <a:off x="11361679" y="6282659"/>
            <a:ext cx="643748" cy="365125"/>
          </a:xfrm>
        </p:spPr>
        <p:txBody>
          <a:bodyPr/>
          <a:lstStyle/>
          <a:p>
            <a:fld id="{6D22F896-40B5-4ADD-8801-0D06FADFA095}" type="slidenum">
              <a:rPr lang="en-US" sz="1200" b="1" smtClean="0">
                <a:solidFill>
                  <a:schemeClr val="bg1"/>
                </a:solidFill>
              </a:rPr>
              <a:t>57</a:t>
            </a:fld>
            <a:endParaRPr lang="en-US" sz="1200" b="1" dirty="0">
              <a:solidFill>
                <a:schemeClr val="bg1"/>
              </a:solidFill>
            </a:endParaRPr>
          </a:p>
        </p:txBody>
      </p:sp>
    </p:spTree>
    <p:extLst>
      <p:ext uri="{BB962C8B-B14F-4D97-AF65-F5344CB8AC3E}">
        <p14:creationId xmlns:p14="http://schemas.microsoft.com/office/powerpoint/2010/main" val="25020257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FF99"/>
            </a:gs>
            <a:gs pos="30000">
              <a:srgbClr val="CC99FF"/>
            </a:gs>
            <a:gs pos="65000">
              <a:srgbClr val="FF9999"/>
            </a:gs>
            <a:gs pos="100000">
              <a:schemeClr val="tx1">
                <a:lumMod val="65000"/>
              </a:schemeClr>
            </a:gs>
          </a:gsLst>
          <a:lin ang="5400000" scaled="1"/>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14836" y="6469141"/>
            <a:ext cx="643748" cy="365125"/>
          </a:xfrm>
        </p:spPr>
        <p:txBody>
          <a:bodyPr/>
          <a:lstStyle/>
          <a:p>
            <a:fld id="{6D22F896-40B5-4ADD-8801-0D06FADFA095}" type="slidenum">
              <a:rPr lang="en-US" sz="1200" b="1" smtClean="0">
                <a:solidFill>
                  <a:schemeClr val="bg1"/>
                </a:solidFill>
              </a:rPr>
              <a:t>58</a:t>
            </a:fld>
            <a:endParaRPr lang="en-US" sz="1200" b="1" dirty="0">
              <a:solidFill>
                <a:schemeClr val="bg1"/>
              </a:solidFill>
            </a:endParaRPr>
          </a:p>
        </p:txBody>
      </p:sp>
      <p:sp>
        <p:nvSpPr>
          <p:cNvPr id="5" name="Cloud 4"/>
          <p:cNvSpPr/>
          <p:nvPr/>
        </p:nvSpPr>
        <p:spPr>
          <a:xfrm>
            <a:off x="262394" y="271604"/>
            <a:ext cx="11807686" cy="6216661"/>
          </a:xfrm>
          <a:prstGeom prst="cloud">
            <a:avLst/>
          </a:prstGeom>
          <a:gradFill flip="none" rotWithShape="1">
            <a:gsLst>
              <a:gs pos="66000">
                <a:srgbClr val="CC99FF"/>
              </a:gs>
              <a:gs pos="39000">
                <a:srgbClr val="00FF99"/>
              </a:gs>
              <a:gs pos="88000">
                <a:schemeClr val="bg2">
                  <a:lumMod val="40000"/>
                  <a:lumOff val="60000"/>
                </a:schemeClr>
              </a:gs>
              <a:gs pos="20000">
                <a:srgbClr val="FFFF00"/>
              </a:gs>
            </a:gsLst>
            <a:lin ang="2700000" scaled="1"/>
            <a:tileRect/>
          </a:gradFill>
          <a:ln w="3810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ln>
                  <a:solidFill>
                    <a:srgbClr val="002060"/>
                  </a:solidFill>
                </a:ln>
                <a:solidFill>
                  <a:srgbClr val="C00000"/>
                </a:solidFill>
                <a:effectLst/>
                <a:latin typeface="Comic Sans MS" panose="030F0702030302020204" pitchFamily="66" charset="0"/>
              </a:rPr>
              <a:t>Does the Messianic Testament actually make a point to expose </a:t>
            </a:r>
            <a:br>
              <a:rPr lang="en-CA" sz="3600" dirty="0" smtClean="0">
                <a:ln>
                  <a:solidFill>
                    <a:srgbClr val="002060"/>
                  </a:solidFill>
                </a:ln>
                <a:solidFill>
                  <a:srgbClr val="C00000"/>
                </a:solidFill>
                <a:effectLst/>
                <a:latin typeface="Comic Sans MS" panose="030F0702030302020204" pitchFamily="66" charset="0"/>
              </a:rPr>
            </a:br>
            <a:r>
              <a:rPr lang="en-CA" sz="3600" u="sng" dirty="0" smtClean="0">
                <a:ln>
                  <a:solidFill>
                    <a:srgbClr val="CC0066"/>
                  </a:solidFill>
                </a:ln>
                <a:solidFill>
                  <a:schemeClr val="bg1"/>
                </a:solidFill>
                <a:effectLst/>
                <a:latin typeface="Comic Sans MS" panose="030F0702030302020204" pitchFamily="66" charset="0"/>
              </a:rPr>
              <a:t>in writin</a:t>
            </a:r>
            <a:r>
              <a:rPr lang="en-CA" sz="3600" dirty="0" smtClean="0">
                <a:ln>
                  <a:solidFill>
                    <a:srgbClr val="CC0066"/>
                  </a:solidFill>
                </a:ln>
                <a:solidFill>
                  <a:schemeClr val="bg1"/>
                </a:solidFill>
                <a:effectLst/>
                <a:latin typeface="Comic Sans MS" panose="030F0702030302020204" pitchFamily="66" charset="0"/>
              </a:rPr>
              <a:t>g</a:t>
            </a:r>
            <a:r>
              <a:rPr lang="en-CA" sz="3600" dirty="0">
                <a:ln>
                  <a:solidFill>
                    <a:srgbClr val="CC0066"/>
                  </a:solidFill>
                </a:ln>
                <a:solidFill>
                  <a:schemeClr val="bg1"/>
                </a:solidFill>
                <a:effectLst/>
                <a:latin typeface="Comic Sans MS" panose="030F0702030302020204" pitchFamily="66" charset="0"/>
              </a:rPr>
              <a:t> </a:t>
            </a:r>
            <a:r>
              <a:rPr lang="en-CA" sz="3600" dirty="0" smtClean="0">
                <a:ln>
                  <a:solidFill>
                    <a:srgbClr val="CC0066"/>
                  </a:solidFill>
                </a:ln>
                <a:solidFill>
                  <a:schemeClr val="bg1"/>
                </a:solidFill>
                <a:effectLst/>
                <a:latin typeface="Comic Sans MS" panose="030F0702030302020204" pitchFamily="66" charset="0"/>
              </a:rPr>
              <a:t>- </a:t>
            </a:r>
            <a:r>
              <a:rPr lang="en-CA" sz="3600" dirty="0" smtClean="0">
                <a:ln>
                  <a:solidFill>
                    <a:srgbClr val="CC0066"/>
                  </a:solidFill>
                </a:ln>
                <a:solidFill>
                  <a:srgbClr val="C00000"/>
                </a:solidFill>
                <a:effectLst/>
                <a:latin typeface="Comic Sans MS" panose="030F0702030302020204" pitchFamily="66" charset="0"/>
              </a:rPr>
              <a:t/>
            </a:r>
            <a:br>
              <a:rPr lang="en-CA" sz="3600" dirty="0" smtClean="0">
                <a:ln>
                  <a:solidFill>
                    <a:srgbClr val="CC0066"/>
                  </a:solidFill>
                </a:ln>
                <a:solidFill>
                  <a:srgbClr val="C00000"/>
                </a:solidFill>
                <a:effectLst/>
                <a:latin typeface="Comic Sans MS" panose="030F0702030302020204" pitchFamily="66" charset="0"/>
              </a:rPr>
            </a:br>
            <a:r>
              <a:rPr lang="en-CA" sz="3600" dirty="0" err="1" smtClean="0">
                <a:ln>
                  <a:solidFill>
                    <a:srgbClr val="CC0066"/>
                  </a:solidFill>
                </a:ln>
                <a:solidFill>
                  <a:srgbClr val="3333FF"/>
                </a:solidFill>
                <a:effectLst/>
                <a:latin typeface="Comic Sans MS" panose="030F0702030302020204" pitchFamily="66" charset="0"/>
              </a:rPr>
              <a:t>Yahusha’s</a:t>
            </a:r>
            <a:r>
              <a:rPr lang="en-CA" sz="3600" dirty="0" smtClean="0">
                <a:ln>
                  <a:solidFill>
                    <a:srgbClr val="CC0066"/>
                  </a:solidFill>
                </a:ln>
                <a:solidFill>
                  <a:srgbClr val="C00000"/>
                </a:solidFill>
                <a:effectLst/>
                <a:latin typeface="Comic Sans MS" panose="030F0702030302020204" pitchFamily="66" charset="0"/>
              </a:rPr>
              <a:t> </a:t>
            </a:r>
            <a:r>
              <a:rPr lang="en-CA" sz="3600" dirty="0" smtClean="0">
                <a:ln>
                  <a:solidFill>
                    <a:srgbClr val="002060"/>
                  </a:solidFill>
                </a:ln>
                <a:solidFill>
                  <a:srgbClr val="C00000"/>
                </a:solidFill>
                <a:effectLst/>
                <a:latin typeface="Comic Sans MS" panose="030F0702030302020204" pitchFamily="66" charset="0"/>
              </a:rPr>
              <a:t>distinction between those who observe according to the Torah, and those who do not?</a:t>
            </a:r>
            <a:br>
              <a:rPr lang="en-CA" sz="3600" dirty="0" smtClean="0">
                <a:ln>
                  <a:solidFill>
                    <a:srgbClr val="002060"/>
                  </a:solidFill>
                </a:ln>
                <a:solidFill>
                  <a:srgbClr val="C00000"/>
                </a:solidFill>
                <a:effectLst/>
                <a:latin typeface="Comic Sans MS" panose="030F0702030302020204" pitchFamily="66" charset="0"/>
              </a:rPr>
            </a:br>
            <a:r>
              <a:rPr lang="en-CA" sz="3600" dirty="0" smtClean="0">
                <a:ln>
                  <a:solidFill>
                    <a:srgbClr val="CC0066"/>
                  </a:solidFill>
                </a:ln>
                <a:solidFill>
                  <a:schemeClr val="bg1"/>
                </a:solidFill>
                <a:effectLst/>
                <a:latin typeface="Comic Sans MS" panose="030F0702030302020204" pitchFamily="66" charset="0"/>
              </a:rPr>
              <a:t>Let’s look at it! </a:t>
            </a:r>
            <a:endParaRPr lang="en-CA" sz="3600" dirty="0">
              <a:ln>
                <a:solidFill>
                  <a:srgbClr val="CC0066"/>
                </a:solidFill>
              </a:ln>
              <a:solidFill>
                <a:schemeClr val="bg1"/>
              </a:solidFill>
              <a:effectLst/>
              <a:latin typeface="Comic Sans MS" panose="030F0702030302020204" pitchFamily="66" charset="0"/>
            </a:endParaRPr>
          </a:p>
        </p:txBody>
      </p:sp>
    </p:spTree>
    <p:extLst>
      <p:ext uri="{BB962C8B-B14F-4D97-AF65-F5344CB8AC3E}">
        <p14:creationId xmlns:p14="http://schemas.microsoft.com/office/powerpoint/2010/main" val="20337035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99FF"/>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5278" y="174175"/>
            <a:ext cx="11861443" cy="6493850"/>
          </a:xfrm>
          <a:solidFill>
            <a:schemeClr val="tx1"/>
          </a:solidFill>
          <a:scene3d>
            <a:camera prst="orthographicFront"/>
            <a:lightRig rig="threePt" dir="t"/>
          </a:scene3d>
          <a:sp3d>
            <a:bevelT w="152400" h="50800" prst="softRound"/>
          </a:sp3d>
        </p:spPr>
        <p:txBody>
          <a:bodyPr anchor="ctr">
            <a:normAutofit/>
            <a:sp3d extrusionH="57150">
              <a:bevelT w="38100" h="38100" prst="angle"/>
            </a:sp3d>
          </a:bodyPr>
          <a:lstStyle/>
          <a:p>
            <a:pPr algn="ctr">
              <a:lnSpc>
                <a:spcPct val="100000"/>
              </a:lnSpc>
            </a:pPr>
            <a:r>
              <a:rPr lang="en-US" sz="3200" b="1" i="1" dirty="0" smtClean="0">
                <a:ln>
                  <a:solidFill>
                    <a:srgbClr val="9933FF"/>
                  </a:solidFill>
                </a:ln>
                <a:solidFill>
                  <a:schemeClr val="accent1">
                    <a:lumMod val="60000"/>
                    <a:lumOff val="40000"/>
                  </a:schemeClr>
                </a:solidFill>
                <a:latin typeface="Georgia" panose="02040502050405020303" pitchFamily="18" charset="0"/>
                <a:cs typeface="Calibri" panose="020F0502020204030204" pitchFamily="34" charset="0"/>
                <a:sym typeface="Wingdings" panose="05000000000000000000" pitchFamily="2" charset="2"/>
              </a:rPr>
              <a:t>Now let’s give very careful heed to the wording </a:t>
            </a:r>
            <a:br>
              <a:rPr lang="en-US" sz="3200" b="1" i="1" dirty="0" smtClean="0">
                <a:ln>
                  <a:solidFill>
                    <a:srgbClr val="9933FF"/>
                  </a:solidFill>
                </a:ln>
                <a:solidFill>
                  <a:schemeClr val="accent1">
                    <a:lumMod val="60000"/>
                    <a:lumOff val="40000"/>
                  </a:schemeClr>
                </a:solidFill>
                <a:latin typeface="Georgia" panose="02040502050405020303" pitchFamily="18" charset="0"/>
                <a:cs typeface="Calibri" panose="020F0502020204030204" pitchFamily="34" charset="0"/>
                <a:sym typeface="Wingdings" panose="05000000000000000000" pitchFamily="2" charset="2"/>
              </a:rPr>
            </a:br>
            <a:r>
              <a:rPr lang="en-US" sz="3200" b="1" i="1" dirty="0" smtClean="0">
                <a:ln>
                  <a:solidFill>
                    <a:srgbClr val="9933FF"/>
                  </a:solidFill>
                </a:ln>
                <a:solidFill>
                  <a:schemeClr val="accent1">
                    <a:lumMod val="60000"/>
                    <a:lumOff val="40000"/>
                  </a:schemeClr>
                </a:solidFill>
                <a:latin typeface="Georgia" panose="02040502050405020303" pitchFamily="18" charset="0"/>
                <a:cs typeface="Calibri" panose="020F0502020204030204" pitchFamily="34" charset="0"/>
                <a:sym typeface="Wingdings" panose="05000000000000000000" pitchFamily="2" charset="2"/>
              </a:rPr>
              <a:t>of this next verse!</a:t>
            </a:r>
            <a:r>
              <a:rPr lang="en-US" sz="2800" i="1" dirty="0" smtClean="0">
                <a:solidFill>
                  <a:schemeClr val="accent1">
                    <a:lumMod val="60000"/>
                    <a:lumOff val="40000"/>
                  </a:schemeClr>
                </a:solidFill>
                <a:latin typeface="Georgia" panose="02040502050405020303" pitchFamily="18" charset="0"/>
                <a:cs typeface="Calibri" panose="020F0502020204030204" pitchFamily="34" charset="0"/>
                <a:sym typeface="Wingdings" panose="05000000000000000000" pitchFamily="2" charset="2"/>
              </a:rPr>
              <a:t/>
            </a:r>
            <a:br>
              <a:rPr lang="en-US" sz="2800" i="1" dirty="0" smtClean="0">
                <a:solidFill>
                  <a:schemeClr val="accent1">
                    <a:lumMod val="60000"/>
                    <a:lumOff val="40000"/>
                  </a:schemeClr>
                </a:solidFill>
                <a:latin typeface="Georgia" panose="02040502050405020303" pitchFamily="18" charset="0"/>
                <a:cs typeface="Calibri" panose="020F0502020204030204" pitchFamily="34" charset="0"/>
                <a:sym typeface="Wingdings" panose="05000000000000000000" pitchFamily="2" charset="2"/>
              </a:rPr>
            </a:br>
            <a:endParaRPr lang="en-US" sz="2800" i="1" dirty="0" smtClean="0">
              <a:solidFill>
                <a:schemeClr val="accent1">
                  <a:lumMod val="60000"/>
                  <a:lumOff val="40000"/>
                </a:schemeClr>
              </a:solidFill>
              <a:latin typeface="Georgia" panose="02040502050405020303" pitchFamily="18" charset="0"/>
              <a:cs typeface="Calibri" panose="020F0502020204030204" pitchFamily="34" charset="0"/>
              <a:sym typeface="Wingdings" panose="05000000000000000000" pitchFamily="2" charset="2"/>
            </a:endParaRPr>
          </a:p>
          <a:p>
            <a:pPr marL="1645920" lvl="0" indent="-1645920">
              <a:lnSpc>
                <a:spcPct val="150000"/>
              </a:lnSpc>
              <a:spcBef>
                <a:spcPts val="0"/>
              </a:spcBef>
            </a:pPr>
            <a:r>
              <a:rPr lang="en-US" sz="2800" i="1" dirty="0">
                <a:solidFill>
                  <a:schemeClr val="accent2">
                    <a:lumMod val="75000"/>
                  </a:schemeClr>
                </a:solidFill>
                <a:latin typeface="Georgia" panose="02040502050405020303" pitchFamily="18" charset="0"/>
              </a:rPr>
              <a:t>John 19:42  </a:t>
            </a:r>
            <a:r>
              <a:rPr lang="en-US" sz="2800" dirty="0">
                <a:solidFill>
                  <a:srgbClr val="008080"/>
                </a:solidFill>
              </a:rPr>
              <a:t>There, then, </a:t>
            </a:r>
            <a:r>
              <a:rPr lang="en-US" sz="2800" b="1" u="sng" dirty="0">
                <a:solidFill>
                  <a:srgbClr val="CC0099"/>
                </a:solidFill>
              </a:rPr>
              <a:t>because of the</a:t>
            </a:r>
            <a:r>
              <a:rPr lang="en-US" sz="2800" b="1" dirty="0">
                <a:solidFill>
                  <a:srgbClr val="CC0099"/>
                </a:solidFill>
              </a:rPr>
              <a:t> </a:t>
            </a:r>
            <a:r>
              <a:rPr lang="en-US" sz="2800" b="1" i="1" u="sng" dirty="0">
                <a:ln w="19050">
                  <a:solidFill>
                    <a:srgbClr val="0000CC"/>
                  </a:solidFill>
                </a:ln>
                <a:solidFill>
                  <a:srgbClr val="CC0099"/>
                </a:solidFill>
                <a:latin typeface="Georgia" panose="02040502050405020303" pitchFamily="18" charset="0"/>
              </a:rPr>
              <a:t>Pre</a:t>
            </a:r>
            <a:r>
              <a:rPr lang="en-US" sz="2800" b="1" i="1" dirty="0">
                <a:ln w="19050">
                  <a:solidFill>
                    <a:srgbClr val="0000CC"/>
                  </a:solidFill>
                </a:ln>
                <a:solidFill>
                  <a:srgbClr val="CC0099"/>
                </a:solidFill>
                <a:latin typeface="Georgia" panose="02040502050405020303" pitchFamily="18" charset="0"/>
              </a:rPr>
              <a:t>p</a:t>
            </a:r>
            <a:r>
              <a:rPr lang="en-US" sz="2800" b="1" i="1" u="sng" dirty="0">
                <a:ln w="19050">
                  <a:solidFill>
                    <a:srgbClr val="0000CC"/>
                  </a:solidFill>
                </a:ln>
                <a:solidFill>
                  <a:srgbClr val="CC0099"/>
                </a:solidFill>
                <a:latin typeface="Georgia" panose="02040502050405020303" pitchFamily="18" charset="0"/>
              </a:rPr>
              <a:t>aration</a:t>
            </a:r>
            <a:r>
              <a:rPr lang="en-US" sz="2800" b="1" dirty="0">
                <a:solidFill>
                  <a:srgbClr val="CC0099"/>
                </a:solidFill>
              </a:rPr>
              <a:t> </a:t>
            </a:r>
            <a:r>
              <a:rPr lang="en-US" sz="2800" i="1" dirty="0" smtClean="0">
                <a:solidFill>
                  <a:prstClr val="white">
                    <a:lumMod val="50000"/>
                  </a:prstClr>
                </a:solidFill>
              </a:rPr>
              <a:t>Day</a:t>
            </a:r>
          </a:p>
          <a:p>
            <a:pPr marL="1645920" lvl="0" indent="-1645920">
              <a:lnSpc>
                <a:spcPct val="150000"/>
              </a:lnSpc>
              <a:spcBef>
                <a:spcPts val="0"/>
              </a:spcBef>
            </a:pPr>
            <a:r>
              <a:rPr lang="en-US" sz="2800" dirty="0" smtClean="0">
                <a:solidFill>
                  <a:srgbClr val="008080"/>
                </a:solidFill>
              </a:rPr>
              <a:t> </a:t>
            </a:r>
            <a:br>
              <a:rPr lang="en-US" sz="2800" dirty="0" smtClean="0">
                <a:solidFill>
                  <a:srgbClr val="008080"/>
                </a:solidFill>
              </a:rPr>
            </a:br>
            <a:r>
              <a:rPr lang="en-US" sz="2800" dirty="0" smtClean="0">
                <a:solidFill>
                  <a:srgbClr val="008080"/>
                </a:solidFill>
              </a:rPr>
              <a:t>			</a:t>
            </a:r>
          </a:p>
          <a:p>
            <a:pPr marL="1645920" lvl="0" indent="-1645920">
              <a:lnSpc>
                <a:spcPct val="150000"/>
              </a:lnSpc>
              <a:spcBef>
                <a:spcPts val="0"/>
              </a:spcBef>
            </a:pPr>
            <a:r>
              <a:rPr lang="en-US" sz="2800" dirty="0" smtClean="0">
                <a:solidFill>
                  <a:srgbClr val="008080"/>
                </a:solidFill>
              </a:rPr>
              <a:t>   they </a:t>
            </a:r>
            <a:r>
              <a:rPr lang="en-US" sz="2800" dirty="0">
                <a:solidFill>
                  <a:srgbClr val="008080"/>
                </a:solidFill>
              </a:rPr>
              <a:t>laid</a:t>
            </a:r>
            <a:r>
              <a:rPr lang="en-US" sz="2800" dirty="0">
                <a:solidFill>
                  <a:prstClr val="black">
                    <a:lumMod val="95000"/>
                    <a:lumOff val="5000"/>
                  </a:prstClr>
                </a:solidFill>
              </a:rPr>
              <a:t> </a:t>
            </a:r>
            <a:r>
              <a:rPr lang="he-IL" sz="2800" dirty="0">
                <a:solidFill>
                  <a:srgbClr val="0000CC"/>
                </a:solidFill>
                <a:latin typeface="Times New Roman" panose="02020603050405020304" pitchFamily="18" charset="0"/>
                <a:cs typeface="Times New Roman" panose="02020603050405020304" pitchFamily="18" charset="0"/>
              </a:rPr>
              <a:t>יהושע</a:t>
            </a:r>
            <a:r>
              <a:rPr lang="en-US" sz="2800" dirty="0">
                <a:solidFill>
                  <a:srgbClr val="0000CC"/>
                </a:solidFill>
              </a:rPr>
              <a:t> [Yahusha], </a:t>
            </a:r>
            <a:r>
              <a:rPr lang="en-US" sz="2800" dirty="0">
                <a:solidFill>
                  <a:srgbClr val="008080"/>
                </a:solidFill>
              </a:rPr>
              <a:t>because the tomb was near. </a:t>
            </a:r>
          </a:p>
        </p:txBody>
      </p:sp>
      <p:sp>
        <p:nvSpPr>
          <p:cNvPr id="4" name="Slide Number Placeholder 3"/>
          <p:cNvSpPr>
            <a:spLocks noGrp="1"/>
          </p:cNvSpPr>
          <p:nvPr>
            <p:ph type="sldNum" sz="quarter" idx="12"/>
          </p:nvPr>
        </p:nvSpPr>
        <p:spPr>
          <a:xfrm>
            <a:off x="11339907" y="6282659"/>
            <a:ext cx="643748" cy="365125"/>
          </a:xfrm>
        </p:spPr>
        <p:txBody>
          <a:bodyPr/>
          <a:lstStyle/>
          <a:p>
            <a:fld id="{6D22F896-40B5-4ADD-8801-0D06FADFA095}" type="slidenum">
              <a:rPr lang="en-US" sz="1200" b="1" smtClean="0">
                <a:solidFill>
                  <a:schemeClr val="bg1"/>
                </a:solidFill>
              </a:rPr>
              <a:t>59</a:t>
            </a:fld>
            <a:endParaRPr lang="en-US" sz="1200" b="1" dirty="0">
              <a:solidFill>
                <a:schemeClr val="bg1"/>
              </a:solidFill>
            </a:endParaRPr>
          </a:p>
        </p:txBody>
      </p:sp>
      <p:sp>
        <p:nvSpPr>
          <p:cNvPr id="2" name="Rectangle 1"/>
          <p:cNvSpPr/>
          <p:nvPr/>
        </p:nvSpPr>
        <p:spPr>
          <a:xfrm>
            <a:off x="2960914" y="3683726"/>
            <a:ext cx="6923315" cy="949234"/>
          </a:xfrm>
          <a:prstGeom prst="rect">
            <a:avLst/>
          </a:prstGeom>
          <a:solidFill>
            <a:schemeClr val="bg1">
              <a:lumMod val="95000"/>
              <a:lumOff val="5000"/>
            </a:schemeClr>
          </a:solidFill>
          <a:effectLst>
            <a:glow rad="1524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n w="28575">
                  <a:solidFill>
                    <a:prstClr val="black"/>
                  </a:solidFill>
                </a:ln>
                <a:solidFill>
                  <a:srgbClr val="FF0000"/>
                </a:solidFill>
                <a:effectLst>
                  <a:glow rad="127000">
                    <a:srgbClr val="FF9999"/>
                  </a:glow>
                </a:effectLst>
              </a:rPr>
              <a:t>of the </a:t>
            </a:r>
            <a:r>
              <a:rPr lang="en-US" sz="6600" dirty="0" err="1">
                <a:ln w="28575">
                  <a:solidFill>
                    <a:prstClr val="black"/>
                  </a:solidFill>
                </a:ln>
                <a:solidFill>
                  <a:srgbClr val="FF0000"/>
                </a:solidFill>
                <a:effectLst>
                  <a:glow rad="127000">
                    <a:srgbClr val="FF9999"/>
                  </a:glow>
                </a:effectLst>
              </a:rPr>
              <a:t>Yehuḏ</a:t>
            </a:r>
            <a:r>
              <a:rPr lang="en-US" sz="6600" dirty="0" err="1" smtClean="0">
                <a:ln w="28575">
                  <a:solidFill>
                    <a:prstClr val="black"/>
                  </a:solidFill>
                </a:ln>
                <a:solidFill>
                  <a:srgbClr val="FF0000"/>
                </a:solidFill>
                <a:effectLst>
                  <a:glow rad="127000">
                    <a:srgbClr val="FF9999"/>
                  </a:glow>
                </a:effectLst>
              </a:rPr>
              <a:t>im</a:t>
            </a:r>
            <a:endParaRPr lang="en-CA" sz="6600" dirty="0"/>
          </a:p>
        </p:txBody>
      </p:sp>
      <p:pic>
        <p:nvPicPr>
          <p:cNvPr id="5" name="Picture 13" descr="C:\Users\Rae\Desktop\Art on Desktop\white man clip art\yellow-blue smiley faces\smiley face - no way.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78845" y="3927566"/>
            <a:ext cx="2047876"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34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500"/>
                                        <p:tgtEl>
                                          <p:spTgt spid="2"/>
                                        </p:tgtEl>
                                      </p:cBhvr>
                                    </p:animEffect>
                                  </p:childTnLst>
                                </p:cTn>
                              </p:par>
                              <p:par>
                                <p:cTn id="18" presetID="21" presetClass="entr" presetSubtype="4" fill="hold" nodeType="withEffect">
                                  <p:stCondLst>
                                    <p:cond delay="200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546" y="244700"/>
            <a:ext cx="11874322" cy="6426556"/>
          </a:xfrm>
          <a:solidFill>
            <a:schemeClr val="tx1"/>
          </a:solidFill>
          <a:scene3d>
            <a:camera prst="orthographicFront"/>
            <a:lightRig rig="threePt" dir="t"/>
          </a:scene3d>
          <a:sp3d>
            <a:bevelT w="152400" h="50800" prst="softRound"/>
          </a:sp3d>
        </p:spPr>
        <p:txBody>
          <a:bodyPr>
            <a:normAutofit lnSpcReduction="10000"/>
          </a:bodyPr>
          <a:lstStyle/>
          <a:p>
            <a:pPr marL="0" indent="0">
              <a:buNone/>
            </a:pPr>
            <a:endParaRPr lang="en-US" sz="400" dirty="0" smtClean="0">
              <a:solidFill>
                <a:schemeClr val="bg1"/>
              </a:solidFill>
            </a:endParaRPr>
          </a:p>
          <a:p>
            <a:pPr marL="0" indent="0">
              <a:buNone/>
            </a:pPr>
            <a:r>
              <a:rPr lang="en-US" dirty="0" smtClean="0">
                <a:solidFill>
                  <a:schemeClr val="bg1"/>
                </a:solidFill>
                <a:latin typeface="Calibri" panose="020F0502020204030204" pitchFamily="34" charset="0"/>
              </a:rPr>
              <a:t>Perhaps we first need to search out </a:t>
            </a:r>
            <a:r>
              <a:rPr lang="en-US" dirty="0" smtClean="0">
                <a:solidFill>
                  <a:srgbClr val="00B050"/>
                </a:solidFill>
                <a:latin typeface="Calibri" panose="020F0502020204030204" pitchFamily="34" charset="0"/>
              </a:rPr>
              <a:t>Matthew 28:1 </a:t>
            </a:r>
            <a:r>
              <a:rPr lang="en-US" dirty="0" smtClean="0">
                <a:solidFill>
                  <a:schemeClr val="bg1"/>
                </a:solidFill>
                <a:latin typeface="Calibri" panose="020F0502020204030204" pitchFamily="34" charset="0"/>
              </a:rPr>
              <a:t>to remind ourselves of the words written there.  These Words are preserved for our understanding.</a:t>
            </a:r>
          </a:p>
          <a:p>
            <a:pPr marL="0" indent="0">
              <a:buNone/>
            </a:pPr>
            <a:r>
              <a:rPr lang="en-US" dirty="0" smtClean="0">
                <a:solidFill>
                  <a:schemeClr val="bg1"/>
                </a:solidFill>
                <a:latin typeface="Calibri" panose="020F0502020204030204" pitchFamily="34" charset="0"/>
              </a:rPr>
              <a:t>Suggestions abound relating ideas that </a:t>
            </a:r>
            <a:r>
              <a:rPr lang="en-US" dirty="0" smtClean="0">
                <a:solidFill>
                  <a:srgbClr val="00B050"/>
                </a:solidFill>
                <a:latin typeface="Calibri" panose="020F0502020204030204" pitchFamily="34" charset="0"/>
              </a:rPr>
              <a:t>Matthew 28:1 </a:t>
            </a:r>
            <a:r>
              <a:rPr lang="en-US" dirty="0" smtClean="0">
                <a:solidFill>
                  <a:schemeClr val="bg1"/>
                </a:solidFill>
                <a:latin typeface="Calibri" panose="020F0502020204030204" pitchFamily="34" charset="0"/>
              </a:rPr>
              <a:t>has been </a:t>
            </a:r>
            <a:r>
              <a:rPr lang="en-US" b="1" i="1" dirty="0" smtClean="0">
                <a:solidFill>
                  <a:srgbClr val="FF0000"/>
                </a:solidFill>
                <a:latin typeface="Calibri" panose="020F0502020204030204" pitchFamily="34" charset="0"/>
              </a:rPr>
              <a:t>mistranslated</a:t>
            </a:r>
            <a:r>
              <a:rPr lang="en-US" dirty="0" smtClean="0">
                <a:solidFill>
                  <a:schemeClr val="bg1"/>
                </a:solidFill>
                <a:latin typeface="Calibri" panose="020F0502020204030204" pitchFamily="34" charset="0"/>
              </a:rPr>
              <a:t> and does not actually mean what the words </a:t>
            </a:r>
            <a:r>
              <a:rPr lang="en-US" b="1" i="1" u="sng" dirty="0" smtClean="0">
                <a:solidFill>
                  <a:schemeClr val="bg1"/>
                </a:solidFill>
                <a:latin typeface="Calibri" panose="020F0502020204030204" pitchFamily="34" charset="0"/>
              </a:rPr>
              <a:t>literall</a:t>
            </a:r>
            <a:r>
              <a:rPr lang="en-US" b="1" i="1" dirty="0" smtClean="0">
                <a:solidFill>
                  <a:schemeClr val="bg1"/>
                </a:solidFill>
                <a:latin typeface="Calibri" panose="020F0502020204030204" pitchFamily="34" charset="0"/>
              </a:rPr>
              <a:t>y</a:t>
            </a:r>
            <a:r>
              <a:rPr lang="en-US" dirty="0" smtClean="0">
                <a:solidFill>
                  <a:schemeClr val="bg1"/>
                </a:solidFill>
                <a:latin typeface="Calibri" panose="020F0502020204030204" pitchFamily="34" charset="0"/>
              </a:rPr>
              <a:t> read in our Scriptures.</a:t>
            </a:r>
          </a:p>
          <a:p>
            <a:pPr marL="0" indent="0">
              <a:buNone/>
            </a:pPr>
            <a:r>
              <a:rPr lang="en-US" dirty="0" smtClean="0">
                <a:solidFill>
                  <a:schemeClr val="bg1"/>
                </a:solidFill>
                <a:latin typeface="Calibri" panose="020F0502020204030204" pitchFamily="34" charset="0"/>
              </a:rPr>
              <a:t>Here is a verse that is </a:t>
            </a:r>
            <a:r>
              <a:rPr lang="en-US" b="1" u="sng" dirty="0" smtClean="0">
                <a:solidFill>
                  <a:srgbClr val="FF0000"/>
                </a:solidFill>
                <a:latin typeface="Calibri" panose="020F0502020204030204" pitchFamily="34" charset="0"/>
              </a:rPr>
              <a:t>ver</a:t>
            </a:r>
            <a:r>
              <a:rPr lang="en-US" b="1" dirty="0" smtClean="0">
                <a:solidFill>
                  <a:srgbClr val="FF0000"/>
                </a:solidFill>
                <a:latin typeface="Calibri" panose="020F0502020204030204" pitchFamily="34" charset="0"/>
              </a:rPr>
              <a:t>y p</a:t>
            </a:r>
            <a:r>
              <a:rPr lang="en-US" b="1" u="sng" dirty="0" smtClean="0">
                <a:solidFill>
                  <a:srgbClr val="FF0000"/>
                </a:solidFill>
                <a:latin typeface="Calibri" panose="020F0502020204030204" pitchFamily="34" charset="0"/>
              </a:rPr>
              <a:t>rofound</a:t>
            </a:r>
            <a:r>
              <a:rPr lang="en-US" b="1" dirty="0" smtClean="0">
                <a:solidFill>
                  <a:srgbClr val="FF0000"/>
                </a:solidFill>
                <a:latin typeface="Calibri" panose="020F0502020204030204" pitchFamily="34" charset="0"/>
              </a:rPr>
              <a:t> </a:t>
            </a:r>
            <a:r>
              <a:rPr lang="en-US" dirty="0" smtClean="0">
                <a:solidFill>
                  <a:schemeClr val="bg1"/>
                </a:solidFill>
                <a:latin typeface="Calibri" panose="020F0502020204030204" pitchFamily="34" charset="0"/>
              </a:rPr>
              <a:t>and directly addresses this situation.</a:t>
            </a:r>
          </a:p>
          <a:p>
            <a:pPr marL="0" indent="0">
              <a:buNone/>
            </a:pPr>
            <a:r>
              <a:rPr lang="en-US" sz="2400" i="1" dirty="0" smtClean="0">
                <a:solidFill>
                  <a:schemeClr val="accent1">
                    <a:lumMod val="60000"/>
                    <a:lumOff val="40000"/>
                  </a:schemeClr>
                </a:solidFill>
                <a:latin typeface="Georgia" panose="02040502050405020303" pitchFamily="18" charset="0"/>
              </a:rPr>
              <a:t>2 Tim </a:t>
            </a:r>
            <a:r>
              <a:rPr lang="en-US" sz="2400" i="1" dirty="0">
                <a:solidFill>
                  <a:schemeClr val="accent1">
                    <a:lumMod val="60000"/>
                    <a:lumOff val="40000"/>
                  </a:schemeClr>
                </a:solidFill>
                <a:latin typeface="Georgia" panose="02040502050405020303" pitchFamily="18" charset="0"/>
              </a:rPr>
              <a:t>3:16 </a:t>
            </a:r>
            <a:r>
              <a:rPr lang="en-US" sz="2400" i="1" dirty="0" smtClean="0">
                <a:solidFill>
                  <a:schemeClr val="accent1">
                    <a:lumMod val="60000"/>
                    <a:lumOff val="40000"/>
                  </a:schemeClr>
                </a:solidFill>
                <a:latin typeface="Georgia" panose="02040502050405020303" pitchFamily="18" charset="0"/>
              </a:rPr>
              <a:t>	 </a:t>
            </a:r>
            <a:r>
              <a:rPr lang="en-US" sz="2400" b="1" i="1" u="sng" dirty="0">
                <a:solidFill>
                  <a:schemeClr val="accent5">
                    <a:lumMod val="75000"/>
                  </a:schemeClr>
                </a:solidFill>
                <a:latin typeface="Georgia" panose="02040502050405020303" pitchFamily="18" charset="0"/>
              </a:rPr>
              <a:t>All Scri</a:t>
            </a:r>
            <a:r>
              <a:rPr lang="en-US" sz="2400" b="1" i="1" dirty="0">
                <a:solidFill>
                  <a:schemeClr val="accent5">
                    <a:lumMod val="75000"/>
                  </a:schemeClr>
                </a:solidFill>
                <a:latin typeface="Georgia" panose="02040502050405020303" pitchFamily="18" charset="0"/>
              </a:rPr>
              <a:t>p</a:t>
            </a:r>
            <a:r>
              <a:rPr lang="en-US" sz="2400" b="1" i="1" u="sng" dirty="0">
                <a:solidFill>
                  <a:schemeClr val="accent5">
                    <a:lumMod val="75000"/>
                  </a:schemeClr>
                </a:solidFill>
                <a:latin typeface="Georgia" panose="02040502050405020303" pitchFamily="18" charset="0"/>
              </a:rPr>
              <a:t>ture</a:t>
            </a:r>
            <a:r>
              <a:rPr lang="en-US" sz="2400" b="1" i="1" dirty="0">
                <a:solidFill>
                  <a:schemeClr val="accent5">
                    <a:lumMod val="75000"/>
                  </a:schemeClr>
                </a:solidFill>
                <a:latin typeface="Georgia" panose="02040502050405020303" pitchFamily="18" charset="0"/>
              </a:rPr>
              <a:t> </a:t>
            </a:r>
            <a:r>
              <a:rPr lang="en-US" sz="2400" dirty="0">
                <a:solidFill>
                  <a:schemeClr val="accent5">
                    <a:lumMod val="75000"/>
                  </a:schemeClr>
                </a:solidFill>
                <a:latin typeface="Georgia" panose="02040502050405020303" pitchFamily="18" charset="0"/>
              </a:rPr>
              <a:t>is breathed by Elohim and profitable for teaching, </a:t>
            </a:r>
            <a:r>
              <a:rPr lang="en-US" sz="2400" dirty="0" smtClean="0">
                <a:solidFill>
                  <a:schemeClr val="accent5">
                    <a:lumMod val="75000"/>
                  </a:schemeClr>
                </a:solidFill>
                <a:latin typeface="Georgia" panose="02040502050405020303" pitchFamily="18" charset="0"/>
              </a:rPr>
              <a:t>for</a:t>
            </a:r>
            <a:br>
              <a:rPr lang="en-US" sz="2400" dirty="0" smtClean="0">
                <a:solidFill>
                  <a:schemeClr val="accent5">
                    <a:lumMod val="75000"/>
                  </a:schemeClr>
                </a:solidFill>
                <a:latin typeface="Georgia" panose="02040502050405020303" pitchFamily="18" charset="0"/>
              </a:rPr>
            </a:br>
            <a:r>
              <a:rPr lang="en-US" sz="2400" dirty="0" smtClean="0">
                <a:solidFill>
                  <a:schemeClr val="accent5">
                    <a:lumMod val="75000"/>
                  </a:schemeClr>
                </a:solidFill>
                <a:latin typeface="Georgia" panose="02040502050405020303" pitchFamily="18" charset="0"/>
              </a:rPr>
              <a:t>		 </a:t>
            </a:r>
            <a:r>
              <a:rPr lang="en-US" sz="2400" dirty="0">
                <a:solidFill>
                  <a:schemeClr val="accent5">
                    <a:lumMod val="75000"/>
                  </a:schemeClr>
                </a:solidFill>
                <a:latin typeface="Georgia" panose="02040502050405020303" pitchFamily="18" charset="0"/>
              </a:rPr>
              <a:t>reproof, for setting straight, for instruction in righteousness, </a:t>
            </a:r>
          </a:p>
          <a:p>
            <a:pPr marL="0" indent="0">
              <a:buNone/>
            </a:pPr>
            <a:r>
              <a:rPr lang="en-US" b="1" dirty="0" smtClean="0">
                <a:solidFill>
                  <a:srgbClr val="FF0000"/>
                </a:solidFill>
                <a:latin typeface="Calibri" panose="020F0502020204030204" pitchFamily="34" charset="0"/>
              </a:rPr>
              <a:t>Questions:</a:t>
            </a:r>
            <a:r>
              <a:rPr lang="en-US" dirty="0" smtClean="0">
                <a:solidFill>
                  <a:schemeClr val="bg1">
                    <a:lumMod val="95000"/>
                    <a:lumOff val="5000"/>
                  </a:schemeClr>
                </a:solidFill>
                <a:latin typeface="Calibri" panose="020F0502020204030204" pitchFamily="34" charset="0"/>
              </a:rPr>
              <a:t> 	</a:t>
            </a:r>
          </a:p>
          <a:p>
            <a:pPr marL="0" indent="0">
              <a:buNone/>
            </a:pPr>
            <a:r>
              <a:rPr lang="en-US" dirty="0">
                <a:solidFill>
                  <a:schemeClr val="bg1">
                    <a:lumMod val="95000"/>
                    <a:lumOff val="5000"/>
                  </a:schemeClr>
                </a:solidFill>
                <a:latin typeface="Calibri" panose="020F0502020204030204" pitchFamily="34" charset="0"/>
              </a:rPr>
              <a:t>	 </a:t>
            </a:r>
            <a:r>
              <a:rPr lang="en-US" dirty="0" smtClean="0">
                <a:solidFill>
                  <a:schemeClr val="bg1">
                    <a:lumMod val="95000"/>
                    <a:lumOff val="5000"/>
                  </a:schemeClr>
                </a:solidFill>
                <a:latin typeface="Calibri" panose="020F0502020204030204" pitchFamily="34" charset="0"/>
              </a:rPr>
              <a:t>    </a:t>
            </a:r>
            <a:r>
              <a:rPr lang="en-US" dirty="0" smtClean="0">
                <a:solidFill>
                  <a:srgbClr val="00B050"/>
                </a:solidFill>
                <a:latin typeface="Calibri" panose="020F0502020204030204" pitchFamily="34" charset="0"/>
              </a:rPr>
              <a:t>Is</a:t>
            </a:r>
            <a:r>
              <a:rPr lang="en-US" dirty="0" smtClean="0">
                <a:solidFill>
                  <a:schemeClr val="bg1">
                    <a:lumMod val="95000"/>
                    <a:lumOff val="5000"/>
                  </a:schemeClr>
                </a:solidFill>
                <a:latin typeface="Calibri" panose="020F0502020204030204" pitchFamily="34" charset="0"/>
              </a:rPr>
              <a:t> </a:t>
            </a:r>
            <a:r>
              <a:rPr lang="en-US" dirty="0" smtClean="0">
                <a:solidFill>
                  <a:srgbClr val="00B050"/>
                </a:solidFill>
                <a:latin typeface="Calibri" panose="020F0502020204030204" pitchFamily="34" charset="0"/>
              </a:rPr>
              <a:t>Matthew 28:1-</a:t>
            </a:r>
            <a:endParaRPr lang="en-US" dirty="0">
              <a:solidFill>
                <a:srgbClr val="00B050"/>
              </a:solidFill>
              <a:latin typeface="Calibri" panose="020F0502020204030204" pitchFamily="34" charset="0"/>
            </a:endParaRPr>
          </a:p>
          <a:p>
            <a:pPr lvl="8">
              <a:buFont typeface="Wingdings" panose="05000000000000000000" pitchFamily="2" charset="2"/>
              <a:buChar char="v"/>
            </a:pPr>
            <a:r>
              <a:rPr lang="en-US" sz="2200" b="1" dirty="0" smtClean="0">
                <a:solidFill>
                  <a:srgbClr val="9933FF"/>
                </a:solidFill>
                <a:latin typeface="Calibri" panose="020F0502020204030204" pitchFamily="34" charset="0"/>
              </a:rPr>
              <a:t>   Profitable for teaching?</a:t>
            </a:r>
          </a:p>
          <a:p>
            <a:pPr lvl="8">
              <a:buFont typeface="Wingdings" panose="05000000000000000000" pitchFamily="2" charset="2"/>
              <a:buChar char="v"/>
            </a:pPr>
            <a:r>
              <a:rPr lang="en-US" sz="2200" b="1" dirty="0" smtClean="0">
                <a:solidFill>
                  <a:srgbClr val="9933FF"/>
                </a:solidFill>
                <a:latin typeface="Calibri" panose="020F0502020204030204" pitchFamily="34" charset="0"/>
              </a:rPr>
              <a:t>   For reproof?</a:t>
            </a:r>
          </a:p>
          <a:p>
            <a:pPr lvl="8">
              <a:buFont typeface="Wingdings" panose="05000000000000000000" pitchFamily="2" charset="2"/>
              <a:buChar char="v"/>
            </a:pPr>
            <a:r>
              <a:rPr lang="en-US" sz="2200" b="1" dirty="0" smtClean="0">
                <a:solidFill>
                  <a:srgbClr val="9933FF"/>
                </a:solidFill>
                <a:latin typeface="Calibri" panose="020F0502020204030204" pitchFamily="34" charset="0"/>
              </a:rPr>
              <a:t>   For setting straight?</a:t>
            </a:r>
          </a:p>
          <a:p>
            <a:pPr lvl="8">
              <a:buFont typeface="Wingdings" panose="05000000000000000000" pitchFamily="2" charset="2"/>
              <a:buChar char="v"/>
            </a:pPr>
            <a:r>
              <a:rPr lang="en-US" sz="2200" b="1" dirty="0" smtClean="0">
                <a:solidFill>
                  <a:srgbClr val="9933FF"/>
                </a:solidFill>
                <a:latin typeface="Calibri" panose="020F0502020204030204" pitchFamily="34" charset="0"/>
              </a:rPr>
              <a:t>   For instruction in </a:t>
            </a:r>
            <a:r>
              <a:rPr lang="en-US" sz="2200" b="1" dirty="0" smtClean="0">
                <a:solidFill>
                  <a:srgbClr val="9933FF"/>
                </a:solidFill>
                <a:effectLst>
                  <a:glow rad="127000">
                    <a:srgbClr val="FFFF00"/>
                  </a:glow>
                </a:effectLst>
                <a:latin typeface="Calibri" panose="020F0502020204030204" pitchFamily="34" charset="0"/>
              </a:rPr>
              <a:t>Righteousness?</a:t>
            </a:r>
          </a:p>
          <a:p>
            <a:pPr marL="0" indent="0">
              <a:lnSpc>
                <a:spcPct val="110000"/>
              </a:lnSpc>
              <a:buNone/>
            </a:pPr>
            <a:r>
              <a:rPr lang="en-US" b="1" dirty="0" smtClean="0">
                <a:solidFill>
                  <a:srgbClr val="CC0099"/>
                </a:solidFill>
                <a:latin typeface="Calibri" panose="020F0502020204030204" pitchFamily="34" charset="0"/>
              </a:rPr>
              <a:t>Submitted to you:   </a:t>
            </a:r>
            <a:r>
              <a:rPr lang="en-US" dirty="0">
                <a:solidFill>
                  <a:schemeClr val="bg1">
                    <a:lumMod val="95000"/>
                    <a:lumOff val="5000"/>
                  </a:schemeClr>
                </a:solidFill>
                <a:latin typeface="Calibri" panose="020F0502020204030204" pitchFamily="34" charset="0"/>
              </a:rPr>
              <a:t>When full </a:t>
            </a:r>
            <a:r>
              <a:rPr lang="en-US" dirty="0" smtClean="0">
                <a:solidFill>
                  <a:schemeClr val="bg1">
                    <a:lumMod val="95000"/>
                    <a:lumOff val="5000"/>
                  </a:schemeClr>
                </a:solidFill>
                <a:latin typeface="Calibri" panose="020F0502020204030204" pitchFamily="34" charset="0"/>
              </a:rPr>
              <a:t>support is provided, starting from the </a:t>
            </a:r>
            <a:r>
              <a:rPr lang="en-US" b="1" i="1" dirty="0" smtClean="0">
                <a:solidFill>
                  <a:srgbClr val="00B0F0"/>
                </a:solidFill>
                <a:latin typeface="Calibri" panose="020F0502020204030204" pitchFamily="34" charset="0"/>
              </a:rPr>
              <a:t>Torah</a:t>
            </a:r>
            <a:r>
              <a:rPr lang="en-US" dirty="0" smtClean="0">
                <a:solidFill>
                  <a:schemeClr val="bg1">
                    <a:lumMod val="95000"/>
                    <a:lumOff val="5000"/>
                  </a:schemeClr>
                </a:solidFill>
                <a:latin typeface="Calibri" panose="020F0502020204030204" pitchFamily="34" charset="0"/>
              </a:rPr>
              <a:t> and continuing through the</a:t>
            </a:r>
            <a:r>
              <a:rPr lang="en-US" dirty="0">
                <a:solidFill>
                  <a:schemeClr val="bg1">
                    <a:lumMod val="95000"/>
                    <a:lumOff val="5000"/>
                  </a:schemeClr>
                </a:solidFill>
                <a:latin typeface="Calibri" panose="020F0502020204030204" pitchFamily="34" charset="0"/>
              </a:rPr>
              <a:t> </a:t>
            </a:r>
            <a:r>
              <a:rPr lang="en-US" dirty="0" smtClean="0">
                <a:solidFill>
                  <a:schemeClr val="bg1">
                    <a:lumMod val="95000"/>
                    <a:lumOff val="5000"/>
                  </a:schemeClr>
                </a:solidFill>
                <a:latin typeface="Calibri" panose="020F0502020204030204" pitchFamily="34" charset="0"/>
              </a:rPr>
              <a:t>life of </a:t>
            </a:r>
            <a:r>
              <a:rPr lang="en-US" b="1" dirty="0" smtClean="0">
                <a:solidFill>
                  <a:srgbClr val="0000CC"/>
                </a:solidFill>
                <a:latin typeface="Calibri" panose="020F0502020204030204" pitchFamily="34" charset="0"/>
              </a:rPr>
              <a:t>Yahusha</a:t>
            </a:r>
            <a:r>
              <a:rPr lang="en-US" dirty="0" smtClean="0">
                <a:solidFill>
                  <a:schemeClr val="bg1">
                    <a:lumMod val="95000"/>
                    <a:lumOff val="5000"/>
                  </a:schemeClr>
                </a:solidFill>
                <a:latin typeface="Calibri" panose="020F0502020204030204" pitchFamily="34" charset="0"/>
              </a:rPr>
              <a:t> on this earth, there will then be sufficient evidence shown us to be able to answer a resounding  </a:t>
            </a:r>
            <a:r>
              <a:rPr lang="en-US" sz="3200" u="sng" dirty="0" smtClean="0">
                <a:solidFill>
                  <a:srgbClr val="9933FF"/>
                </a:solidFill>
                <a:latin typeface="Algerian" panose="04020705040A02060702" pitchFamily="82" charset="0"/>
              </a:rPr>
              <a:t>YES</a:t>
            </a:r>
            <a:r>
              <a:rPr lang="en-US" dirty="0" smtClean="0">
                <a:solidFill>
                  <a:srgbClr val="9933FF"/>
                </a:solidFill>
                <a:latin typeface="Calibri" panose="020F0502020204030204" pitchFamily="34" charset="0"/>
              </a:rPr>
              <a:t>   </a:t>
            </a:r>
            <a:r>
              <a:rPr lang="en-US" dirty="0" smtClean="0">
                <a:solidFill>
                  <a:schemeClr val="bg1">
                    <a:lumMod val="95000"/>
                    <a:lumOff val="5000"/>
                  </a:schemeClr>
                </a:solidFill>
                <a:latin typeface="Calibri" panose="020F0502020204030204" pitchFamily="34" charset="0"/>
              </a:rPr>
              <a:t>to   </a:t>
            </a:r>
            <a:r>
              <a:rPr lang="en-US" sz="3200" u="sng" dirty="0" smtClean="0">
                <a:solidFill>
                  <a:srgbClr val="9933FF"/>
                </a:solidFill>
                <a:latin typeface="Algerian" panose="04020705040A02060702" pitchFamily="82" charset="0"/>
              </a:rPr>
              <a:t>ALL OF THE ABOVE Questions</a:t>
            </a:r>
            <a:r>
              <a:rPr lang="en-US" sz="3200" dirty="0" smtClean="0">
                <a:solidFill>
                  <a:srgbClr val="9933FF"/>
                </a:solidFill>
                <a:latin typeface="Algerian" panose="04020705040A02060702" pitchFamily="82" charset="0"/>
              </a:rPr>
              <a:t>! </a:t>
            </a:r>
            <a:r>
              <a:rPr lang="en-US" b="1" dirty="0">
                <a:solidFill>
                  <a:srgbClr val="00B050"/>
                </a:solidFill>
              </a:rPr>
              <a:t>	</a:t>
            </a:r>
            <a:r>
              <a:rPr lang="en-US" b="1" dirty="0" smtClean="0">
                <a:solidFill>
                  <a:srgbClr val="00B050"/>
                </a:solidFill>
              </a:rPr>
              <a:t>			</a:t>
            </a:r>
            <a:endParaRPr lang="en-US" dirty="0">
              <a:solidFill>
                <a:srgbClr val="00B050"/>
              </a:solidFill>
            </a:endParaRPr>
          </a:p>
        </p:txBody>
      </p:sp>
      <p:sp>
        <p:nvSpPr>
          <p:cNvPr id="5" name="Lightning Bolt 4"/>
          <p:cNvSpPr/>
          <p:nvPr/>
        </p:nvSpPr>
        <p:spPr>
          <a:xfrm rot="6482971">
            <a:off x="8088787" y="2358255"/>
            <a:ext cx="2468087" cy="2910265"/>
          </a:xfrm>
          <a:prstGeom prst="lightningBolt">
            <a:avLst/>
          </a:prstGeom>
          <a:solidFill>
            <a:srgbClr val="33CCCC"/>
          </a:solidFill>
          <a:ln w="762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a:xfrm>
            <a:off x="11445761" y="6306131"/>
            <a:ext cx="513284" cy="365125"/>
          </a:xfrm>
        </p:spPr>
        <p:txBody>
          <a:bodyPr/>
          <a:lstStyle/>
          <a:p>
            <a:fld id="{6D22F896-40B5-4ADD-8801-0D06FADFA095}" type="slidenum">
              <a:rPr lang="en-US" sz="1200" b="1" smtClean="0">
                <a:solidFill>
                  <a:schemeClr val="bg1"/>
                </a:solidFill>
              </a:rPr>
              <a:t>6</a:t>
            </a:fld>
            <a:endParaRPr lang="en-US" sz="1200" b="1" dirty="0">
              <a:solidFill>
                <a:schemeClr val="bg1"/>
              </a:solidFill>
            </a:endParaRPr>
          </a:p>
        </p:txBody>
      </p:sp>
    </p:spTree>
    <p:extLst>
      <p:ext uri="{BB962C8B-B14F-4D97-AF65-F5344CB8AC3E}">
        <p14:creationId xmlns:p14="http://schemas.microsoft.com/office/powerpoint/2010/main" val="237198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7" dur="500"/>
                                        <p:tgtEl>
                                          <p:spTgt spid="3">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0" dur="500"/>
                                        <p:tgtEl>
                                          <p:spTgt spid="3">
                                            <p:txEl>
                                              <p:pRg st="6" end="6"/>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3" dur="500"/>
                                        <p:tgtEl>
                                          <p:spTgt spid="3">
                                            <p:txEl>
                                              <p:pRg st="7" end="7"/>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randombar(horizontal)">
                                      <p:cBhvr>
                                        <p:cTn id="16" dur="500"/>
                                        <p:tgtEl>
                                          <p:spTgt spid="3">
                                            <p:txEl>
                                              <p:pRg st="8" end="8"/>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19" dur="500"/>
                                        <p:tgtEl>
                                          <p:spTgt spid="3">
                                            <p:txEl>
                                              <p:pRg st="9" end="9"/>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22" dur="500"/>
                                        <p:tgtEl>
                                          <p:spTgt spid="3">
                                            <p:txEl>
                                              <p:pRg st="10" end="10"/>
                                            </p:txEl>
                                          </p:spTgt>
                                        </p:tgtEl>
                                      </p:cBhvr>
                                    </p:animEffect>
                                  </p:childTnLst>
                                </p:cTn>
                              </p:par>
                              <p:par>
                                <p:cTn id="23" presetID="16" presetClass="entr" presetSubtype="37" fill="hold" grpId="0" nodeType="withEffect">
                                  <p:stCondLst>
                                    <p:cond delay="6000"/>
                                  </p:stCondLst>
                                  <p:childTnLst>
                                    <p:set>
                                      <p:cBhvr>
                                        <p:cTn id="24" dur="1" fill="hold">
                                          <p:stCondLst>
                                            <p:cond delay="0"/>
                                          </p:stCondLst>
                                        </p:cTn>
                                        <p:tgtEl>
                                          <p:spTgt spid="5"/>
                                        </p:tgtEl>
                                        <p:attrNameLst>
                                          <p:attrName>style.visibility</p:attrName>
                                        </p:attrNameLst>
                                      </p:cBhvr>
                                      <p:to>
                                        <p:strVal val="visible"/>
                                      </p:to>
                                    </p:set>
                                    <p:animEffect transition="in" filter="barn(out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wipe(up)">
                                      <p:cBhvr>
                                        <p:cTn id="30"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99FF"/>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9722" y="174174"/>
            <a:ext cx="11861443" cy="6493850"/>
          </a:xfrm>
          <a:solidFill>
            <a:schemeClr val="tx1"/>
          </a:solidFill>
          <a:scene3d>
            <a:camera prst="orthographicFront"/>
            <a:lightRig rig="threePt" dir="t"/>
          </a:scene3d>
          <a:sp3d>
            <a:bevelT w="152400" h="50800" prst="softRound"/>
          </a:sp3d>
        </p:spPr>
        <p:txBody>
          <a:bodyPr anchor="t">
            <a:normAutofit/>
          </a:bodyPr>
          <a:lstStyle/>
          <a:p>
            <a:pPr algn="ctr">
              <a:lnSpc>
                <a:spcPct val="100000"/>
              </a:lnSpc>
            </a:pPr>
            <a:endParaRPr lang="en-US" sz="2000" i="1" dirty="0" smtClean="0">
              <a:solidFill>
                <a:schemeClr val="accent2">
                  <a:lumMod val="75000"/>
                </a:schemeClr>
              </a:solidFill>
              <a:latin typeface="Georgia" panose="02040502050405020303" pitchFamily="18" charset="0"/>
            </a:endParaRPr>
          </a:p>
          <a:p>
            <a:pPr algn="ctr">
              <a:lnSpc>
                <a:spcPct val="100000"/>
              </a:lnSpc>
            </a:pPr>
            <a:r>
              <a:rPr lang="en-US" sz="2800" i="1" dirty="0" smtClean="0">
                <a:solidFill>
                  <a:schemeClr val="accent2">
                    <a:lumMod val="75000"/>
                  </a:schemeClr>
                </a:solidFill>
                <a:latin typeface="Georgia" panose="02040502050405020303" pitchFamily="18" charset="0"/>
              </a:rPr>
              <a:t>John </a:t>
            </a:r>
            <a:r>
              <a:rPr lang="en-US" sz="2800" i="1" dirty="0">
                <a:solidFill>
                  <a:schemeClr val="accent2">
                    <a:lumMod val="75000"/>
                  </a:schemeClr>
                </a:solidFill>
                <a:latin typeface="Georgia" panose="02040502050405020303" pitchFamily="18" charset="0"/>
              </a:rPr>
              <a:t>19:42  </a:t>
            </a:r>
            <a:r>
              <a:rPr lang="en-US" sz="2800" dirty="0">
                <a:solidFill>
                  <a:srgbClr val="008080"/>
                </a:solidFill>
              </a:rPr>
              <a:t>There, then, </a:t>
            </a:r>
            <a:r>
              <a:rPr lang="en-US" sz="2800" b="1" u="sng" dirty="0">
                <a:solidFill>
                  <a:srgbClr val="CC0099"/>
                </a:solidFill>
              </a:rPr>
              <a:t>because of the</a:t>
            </a:r>
            <a:r>
              <a:rPr lang="en-US" sz="2800" b="1" dirty="0">
                <a:solidFill>
                  <a:srgbClr val="CC0099"/>
                </a:solidFill>
              </a:rPr>
              <a:t> </a:t>
            </a:r>
            <a:r>
              <a:rPr lang="en-US" sz="2800" b="1" i="1" dirty="0">
                <a:ln w="19050">
                  <a:solidFill>
                    <a:srgbClr val="0000CC"/>
                  </a:solidFill>
                </a:ln>
                <a:solidFill>
                  <a:srgbClr val="CC0099"/>
                </a:solidFill>
                <a:effectLst>
                  <a:glow rad="546100">
                    <a:srgbClr val="FFFF00"/>
                  </a:glow>
                </a:effectLst>
                <a:latin typeface="Georgia" panose="02040502050405020303" pitchFamily="18" charset="0"/>
              </a:rPr>
              <a:t>Preparation</a:t>
            </a:r>
            <a:r>
              <a:rPr lang="en-US" sz="2800" b="1" dirty="0">
                <a:solidFill>
                  <a:srgbClr val="CC0099"/>
                </a:solidFill>
              </a:rPr>
              <a:t> </a:t>
            </a:r>
            <a:r>
              <a:rPr lang="en-US" sz="2800" i="1" dirty="0" smtClean="0">
                <a:solidFill>
                  <a:prstClr val="white">
                    <a:lumMod val="50000"/>
                  </a:prstClr>
                </a:solidFill>
              </a:rPr>
              <a:t>Day</a:t>
            </a:r>
          </a:p>
          <a:p>
            <a:pPr algn="ctr">
              <a:lnSpc>
                <a:spcPct val="100000"/>
              </a:lnSpc>
            </a:pPr>
            <a:endParaRPr lang="en-US" sz="2800" i="1" dirty="0" smtClean="0">
              <a:solidFill>
                <a:prstClr val="white">
                  <a:lumMod val="50000"/>
                </a:prstClr>
              </a:solidFill>
            </a:endParaRPr>
          </a:p>
          <a:p>
            <a:pPr algn="ctr">
              <a:lnSpc>
                <a:spcPct val="100000"/>
              </a:lnSpc>
            </a:pPr>
            <a:r>
              <a:rPr lang="en-US" sz="2800" i="1" dirty="0" smtClean="0">
                <a:solidFill>
                  <a:prstClr val="white">
                    <a:lumMod val="50000"/>
                  </a:prstClr>
                </a:solidFill>
              </a:rPr>
              <a:t>									</a:t>
            </a:r>
            <a:r>
              <a:rPr lang="en-US" sz="2800" i="1" dirty="0">
                <a:solidFill>
                  <a:prstClr val="white">
                    <a:lumMod val="50000"/>
                  </a:prstClr>
                </a:solidFill>
              </a:rPr>
              <a:t> </a:t>
            </a:r>
            <a:r>
              <a:rPr lang="en-US" sz="2800" i="1" dirty="0" smtClean="0">
                <a:solidFill>
                  <a:prstClr val="white">
                    <a:lumMod val="50000"/>
                  </a:prstClr>
                </a:solidFill>
              </a:rPr>
              <a:t>     </a:t>
            </a:r>
            <a:r>
              <a:rPr lang="en-US" sz="2800" i="1" dirty="0" smtClean="0">
                <a:solidFill>
                  <a:prstClr val="white">
                    <a:lumMod val="50000"/>
                  </a:prstClr>
                </a:solidFill>
              </a:rPr>
              <a:t>…</a:t>
            </a:r>
            <a:endParaRPr lang="en-US" sz="2800" i="1" dirty="0" smtClean="0">
              <a:solidFill>
                <a:prstClr val="white">
                  <a:lumMod val="50000"/>
                </a:prstClr>
              </a:solidFill>
            </a:endParaRPr>
          </a:p>
        </p:txBody>
      </p:sp>
      <p:sp>
        <p:nvSpPr>
          <p:cNvPr id="4" name="Slide Number Placeholder 3"/>
          <p:cNvSpPr>
            <a:spLocks noGrp="1"/>
          </p:cNvSpPr>
          <p:nvPr>
            <p:ph type="sldNum" sz="quarter" idx="12"/>
          </p:nvPr>
        </p:nvSpPr>
        <p:spPr>
          <a:xfrm>
            <a:off x="11492475" y="6592150"/>
            <a:ext cx="643748" cy="365125"/>
          </a:xfrm>
        </p:spPr>
        <p:txBody>
          <a:bodyPr/>
          <a:lstStyle/>
          <a:p>
            <a:fld id="{6D22F896-40B5-4ADD-8801-0D06FADFA095}" type="slidenum">
              <a:rPr lang="en-US" sz="1200" b="1" smtClean="0">
                <a:solidFill>
                  <a:schemeClr val="bg1"/>
                </a:solidFill>
              </a:rPr>
              <a:t>60</a:t>
            </a:fld>
            <a:endParaRPr lang="en-US" sz="1200" b="1" dirty="0">
              <a:solidFill>
                <a:schemeClr val="bg1"/>
              </a:solidFill>
            </a:endParaRPr>
          </a:p>
        </p:txBody>
      </p:sp>
      <p:sp>
        <p:nvSpPr>
          <p:cNvPr id="2" name="Rectangle 1"/>
          <p:cNvSpPr/>
          <p:nvPr/>
        </p:nvSpPr>
        <p:spPr>
          <a:xfrm>
            <a:off x="3666928" y="1196030"/>
            <a:ext cx="6923315" cy="949234"/>
          </a:xfrm>
          <a:prstGeom prst="rect">
            <a:avLst/>
          </a:prstGeom>
          <a:solidFill>
            <a:schemeClr val="bg1">
              <a:lumMod val="95000"/>
              <a:lumOff val="5000"/>
            </a:schemeClr>
          </a:solidFill>
          <a:effectLst>
            <a:glow rad="1524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n w="28575">
                  <a:solidFill>
                    <a:prstClr val="black"/>
                  </a:solidFill>
                </a:ln>
                <a:solidFill>
                  <a:srgbClr val="FF0000"/>
                </a:solidFill>
                <a:effectLst>
                  <a:glow rad="127000">
                    <a:srgbClr val="FF9999"/>
                  </a:glow>
                </a:effectLst>
              </a:rPr>
              <a:t>of the </a:t>
            </a:r>
            <a:r>
              <a:rPr lang="en-US" sz="6600" dirty="0" err="1" smtClean="0">
                <a:ln w="28575">
                  <a:solidFill>
                    <a:prstClr val="black"/>
                  </a:solidFill>
                </a:ln>
                <a:solidFill>
                  <a:srgbClr val="FF0000"/>
                </a:solidFill>
                <a:effectLst>
                  <a:glow rad="127000">
                    <a:srgbClr val="FF9999"/>
                  </a:glow>
                </a:effectLst>
              </a:rPr>
              <a:t>Yehuḏ</a:t>
            </a:r>
            <a:r>
              <a:rPr lang="en-US" sz="6600" dirty="0" err="1" smtClean="0">
                <a:ln w="28575">
                  <a:solidFill>
                    <a:prstClr val="black"/>
                  </a:solidFill>
                </a:ln>
                <a:solidFill>
                  <a:srgbClr val="FF0000"/>
                </a:solidFill>
                <a:effectLst>
                  <a:glow rad="127000">
                    <a:srgbClr val="FF9999"/>
                  </a:glow>
                </a:effectLst>
              </a:rPr>
              <a:t>im</a:t>
            </a:r>
            <a:endParaRPr lang="en-CA" sz="6600" dirty="0"/>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22860" y="2453951"/>
            <a:ext cx="2047876" cy="203037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82553" y="2453951"/>
            <a:ext cx="9540307" cy="4214073"/>
          </a:xfrm>
          <a:prstGeom prst="roundRect">
            <a:avLst/>
          </a:prstGeom>
          <a:solidFill>
            <a:schemeClr val="accent1">
              <a:lumMod val="60000"/>
              <a:lumOff val="40000"/>
            </a:schemeClr>
          </a:solidFill>
          <a:ln w="57150">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This verse also proves the year of </a:t>
            </a:r>
            <a:r>
              <a:rPr lang="en-CA" sz="2800" b="1" dirty="0" smtClean="0">
                <a:ln>
                  <a:solidFill>
                    <a:srgbClr val="4027F9"/>
                  </a:solidFill>
                </a:ln>
              </a:rPr>
              <a:t>CE 30/</a:t>
            </a:r>
            <a:r>
              <a:rPr lang="en-CA" sz="2800" b="1" u="sng" dirty="0" smtClean="0">
                <a:ln>
                  <a:solidFill>
                    <a:srgbClr val="4027F9"/>
                  </a:solidFill>
                </a:ln>
              </a:rPr>
              <a:t>CC 31</a:t>
            </a:r>
            <a:r>
              <a:rPr lang="en-CA" sz="2800" b="1" dirty="0" smtClean="0">
                <a:ln>
                  <a:solidFill>
                    <a:srgbClr val="4027F9"/>
                  </a:solidFill>
                </a:ln>
              </a:rPr>
              <a:t> </a:t>
            </a:r>
            <a:r>
              <a:rPr lang="en-CA" sz="2800" dirty="0" smtClean="0">
                <a:solidFill>
                  <a:schemeClr val="bg1"/>
                </a:solidFill>
              </a:rPr>
              <a:t>that Yahusha died. Simply by John declaring - the </a:t>
            </a:r>
            <a:r>
              <a:rPr lang="en-CA" sz="2800" b="1" i="1" dirty="0" smtClean="0">
                <a:ln>
                  <a:solidFill>
                    <a:sysClr val="windowText" lastClr="000000"/>
                  </a:solidFill>
                </a:ln>
                <a:solidFill>
                  <a:srgbClr val="00FF99"/>
                </a:solidFill>
                <a:effectLst>
                  <a:glow rad="101600">
                    <a:srgbClr val="00FFFF"/>
                  </a:glow>
                </a:effectLst>
                <a:latin typeface="Arial Black" panose="020B0A04020102020204" pitchFamily="34" charset="0"/>
              </a:rPr>
              <a:t>Preparation</a:t>
            </a:r>
            <a:r>
              <a:rPr lang="en-CA" sz="2800" b="1" i="1" dirty="0" smtClean="0">
                <a:ln>
                  <a:solidFill>
                    <a:sysClr val="windowText" lastClr="000000"/>
                  </a:solidFill>
                </a:ln>
                <a:solidFill>
                  <a:srgbClr val="00FF99"/>
                </a:solidFill>
                <a:latin typeface="Arial Black" panose="020B0A04020102020204" pitchFamily="34" charset="0"/>
              </a:rPr>
              <a:t> of the Festival </a:t>
            </a:r>
            <a:r>
              <a:rPr lang="en-CA" sz="2800" b="1" i="1" dirty="0" smtClean="0">
                <a:ln>
                  <a:solidFill>
                    <a:sysClr val="windowText" lastClr="000000"/>
                  </a:solidFill>
                </a:ln>
                <a:solidFill>
                  <a:schemeClr val="bg1"/>
                </a:solidFill>
                <a:effectLst>
                  <a:glow rad="127000">
                    <a:srgbClr val="FFFF00"/>
                  </a:glow>
                </a:effectLst>
                <a:latin typeface="Arial Black" panose="020B0A04020102020204" pitchFamily="34" charset="0"/>
              </a:rPr>
              <a:t>of the Yehudim</a:t>
            </a:r>
            <a:r>
              <a:rPr lang="en-CA" sz="2800" i="1" dirty="0" smtClean="0">
                <a:ln>
                  <a:solidFill>
                    <a:sysClr val="windowText" lastClr="000000"/>
                  </a:solidFill>
                </a:ln>
                <a:solidFill>
                  <a:schemeClr val="bg1"/>
                </a:solidFill>
                <a:latin typeface="Arial Black" panose="020B0A04020102020204" pitchFamily="34" charset="0"/>
              </a:rPr>
              <a:t>,</a:t>
            </a:r>
            <a:r>
              <a:rPr lang="en-CA" sz="2800" dirty="0" smtClean="0">
                <a:solidFill>
                  <a:schemeClr val="bg1"/>
                </a:solidFill>
              </a:rPr>
              <a:t> it </a:t>
            </a:r>
            <a:r>
              <a:rPr lang="en-CA" sz="2800" b="1" u="sng" dirty="0" smtClean="0">
                <a:solidFill>
                  <a:schemeClr val="bg1"/>
                </a:solidFill>
                <a:latin typeface="Arial Black" panose="020B0A04020102020204" pitchFamily="34" charset="0"/>
              </a:rPr>
              <a:t>solidifies</a:t>
            </a:r>
            <a:r>
              <a:rPr lang="en-CA" sz="2800" dirty="0" smtClean="0">
                <a:solidFill>
                  <a:schemeClr val="bg1"/>
                </a:solidFill>
              </a:rPr>
              <a:t> that their </a:t>
            </a:r>
            <a:r>
              <a:rPr lang="en-CA" sz="2800" b="1" u="sng" dirty="0" smtClean="0">
                <a:solidFill>
                  <a:schemeClr val="bg1"/>
                </a:solidFill>
              </a:rPr>
              <a:t>Lunar based Festival</a:t>
            </a:r>
            <a:r>
              <a:rPr lang="en-CA" sz="2800" b="1" dirty="0" smtClean="0">
                <a:solidFill>
                  <a:schemeClr val="bg1"/>
                </a:solidFill>
              </a:rPr>
              <a:t> </a:t>
            </a:r>
            <a:r>
              <a:rPr lang="en-CA" sz="2800" dirty="0" smtClean="0">
                <a:solidFill>
                  <a:schemeClr val="bg1"/>
                </a:solidFill>
              </a:rPr>
              <a:t>was indeed functioning </a:t>
            </a:r>
            <a:r>
              <a:rPr lang="en-CA" sz="2800" b="1" u="sng" dirty="0">
                <a:solidFill>
                  <a:srgbClr val="660033"/>
                </a:solidFill>
                <a:effectLst>
                  <a:glow rad="76200">
                    <a:srgbClr val="00FFFF"/>
                  </a:glow>
                </a:effectLst>
                <a:latin typeface="Arial Black" panose="020B0A04020102020204" pitchFamily="34" charset="0"/>
              </a:rPr>
              <a:t>12 hours out of s</a:t>
            </a:r>
            <a:r>
              <a:rPr lang="en-CA" sz="2800" b="1" dirty="0">
                <a:solidFill>
                  <a:srgbClr val="660033"/>
                </a:solidFill>
                <a:effectLst>
                  <a:glow rad="76200">
                    <a:srgbClr val="00FFFF"/>
                  </a:glow>
                </a:effectLst>
                <a:latin typeface="Arial Black" panose="020B0A04020102020204" pitchFamily="34" charset="0"/>
              </a:rPr>
              <a:t>y</a:t>
            </a:r>
            <a:r>
              <a:rPr lang="en-CA" sz="2800" b="1" u="sng" dirty="0">
                <a:solidFill>
                  <a:srgbClr val="660033"/>
                </a:solidFill>
                <a:effectLst>
                  <a:glow rad="76200">
                    <a:srgbClr val="00FFFF"/>
                  </a:glow>
                </a:effectLst>
                <a:latin typeface="Arial Black" panose="020B0A04020102020204" pitchFamily="34" charset="0"/>
              </a:rPr>
              <a:t>nch</a:t>
            </a:r>
            <a:r>
              <a:rPr lang="en-CA" sz="2800" b="1" dirty="0">
                <a:solidFill>
                  <a:srgbClr val="660033"/>
                </a:solidFill>
                <a:effectLst>
                  <a:glow rad="76200">
                    <a:srgbClr val="00FFFF"/>
                  </a:glow>
                </a:effectLst>
                <a:latin typeface="Arial Black" panose="020B0A04020102020204" pitchFamily="34" charset="0"/>
              </a:rPr>
              <a:t> </a:t>
            </a:r>
            <a:r>
              <a:rPr lang="en-CA" sz="2800" dirty="0" smtClean="0">
                <a:solidFill>
                  <a:schemeClr val="bg1"/>
                </a:solidFill>
              </a:rPr>
              <a:t>alongside the</a:t>
            </a:r>
            <a:r>
              <a:rPr lang="en-CA" sz="2800" dirty="0" smtClean="0"/>
              <a:t> </a:t>
            </a:r>
            <a:r>
              <a:rPr lang="en-CA" sz="2800" b="1" dirty="0" smtClean="0">
                <a:solidFill>
                  <a:srgbClr val="4027F9"/>
                </a:solidFill>
                <a:effectLst>
                  <a:glow rad="127000">
                    <a:srgbClr val="FFFF00"/>
                  </a:glow>
                </a:effectLst>
              </a:rPr>
              <a:t>Covenant Calendar!</a:t>
            </a:r>
          </a:p>
          <a:p>
            <a:pPr algn="ctr"/>
            <a:endParaRPr lang="en-CA" sz="2800" b="1" dirty="0">
              <a:solidFill>
                <a:srgbClr val="4027F9"/>
              </a:solidFill>
              <a:effectLst>
                <a:glow rad="127000">
                  <a:srgbClr val="FFFF00"/>
                </a:glow>
              </a:effectLst>
              <a:latin typeface="Arial Black" panose="020B0A04020102020204" pitchFamily="34" charset="0"/>
            </a:endParaRPr>
          </a:p>
          <a:p>
            <a:pPr algn="ctr"/>
            <a:r>
              <a:rPr lang="en-CA" sz="2800" b="1" dirty="0" smtClean="0">
                <a:solidFill>
                  <a:srgbClr val="660033"/>
                </a:solidFill>
                <a:effectLst>
                  <a:glow rad="76200">
                    <a:srgbClr val="00FFFF"/>
                  </a:glow>
                </a:effectLst>
                <a:latin typeface="Arial Black" panose="020B0A04020102020204" pitchFamily="34" charset="0"/>
              </a:rPr>
              <a:t> </a:t>
            </a:r>
            <a:br>
              <a:rPr lang="en-CA" sz="2800" b="1" dirty="0" smtClean="0">
                <a:solidFill>
                  <a:srgbClr val="660033"/>
                </a:solidFill>
                <a:effectLst>
                  <a:glow rad="76200">
                    <a:srgbClr val="00FFFF"/>
                  </a:glow>
                </a:effectLst>
                <a:latin typeface="Arial Black" panose="020B0A04020102020204" pitchFamily="34" charset="0"/>
              </a:rPr>
            </a:br>
            <a:endParaRPr lang="en-CA" sz="3200" dirty="0">
              <a:ln w="38100">
                <a:solidFill>
                  <a:srgbClr val="FFFF00"/>
                </a:solidFill>
              </a:ln>
              <a:solidFill>
                <a:srgbClr val="4027F9"/>
              </a:solidFill>
            </a:endParaRPr>
          </a:p>
        </p:txBody>
      </p:sp>
      <p:pic>
        <p:nvPicPr>
          <p:cNvPr id="8" name="Picture 9"/>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85689" y="4614211"/>
            <a:ext cx="1659538" cy="173624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55776" y="80701"/>
            <a:ext cx="6623804" cy="567204"/>
          </a:xfrm>
          <a:prstGeom prst="roundRect">
            <a:avLst>
              <a:gd name="adj" fmla="val 50000"/>
            </a:avLst>
          </a:prstGeom>
          <a:solidFill>
            <a:schemeClr val="accent3">
              <a:lumMod val="40000"/>
              <a:lumOff val="60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u="sng" dirty="0" smtClean="0">
                <a:ln>
                  <a:solidFill>
                    <a:srgbClr val="4027F9"/>
                  </a:solidFill>
                </a:ln>
                <a:solidFill>
                  <a:srgbClr val="FF0000"/>
                </a:solidFill>
                <a:latin typeface="Arial Black" panose="020B0A04020102020204" pitchFamily="34" charset="0"/>
              </a:rPr>
              <a:t>The</a:t>
            </a:r>
            <a:r>
              <a:rPr lang="en-CA" sz="3200" dirty="0" smtClean="0">
                <a:solidFill>
                  <a:srgbClr val="660033"/>
                </a:solidFill>
                <a:latin typeface="Arial Black" panose="020B0A04020102020204" pitchFamily="34" charset="0"/>
              </a:rPr>
              <a:t> WORTHY SIDE NOTE:</a:t>
            </a:r>
            <a:endParaRPr lang="en-CA" sz="3200" dirty="0">
              <a:solidFill>
                <a:srgbClr val="660033"/>
              </a:solidFill>
              <a:latin typeface="Arial Black" panose="020B0A04020102020204" pitchFamily="34" charset="0"/>
            </a:endParaRPr>
          </a:p>
        </p:txBody>
      </p:sp>
      <p:sp>
        <p:nvSpPr>
          <p:cNvPr id="9" name="Rectangle 8"/>
          <p:cNvSpPr/>
          <p:nvPr/>
        </p:nvSpPr>
        <p:spPr>
          <a:xfrm>
            <a:off x="781641" y="5020200"/>
            <a:ext cx="8759885" cy="1766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5400" b="1" i="1" u="sng" dirty="0">
                <a:ln>
                  <a:solidFill>
                    <a:srgbClr val="4027F9"/>
                  </a:solidFill>
                </a:ln>
                <a:solidFill>
                  <a:srgbClr val="00FF99"/>
                </a:solidFill>
                <a:effectLst>
                  <a:glow rad="88900">
                    <a:srgbClr val="3333FF"/>
                  </a:glow>
                </a:effectLst>
                <a:latin typeface="Comic Sans MS" panose="030F0702030302020204" pitchFamily="66" charset="0"/>
              </a:rPr>
              <a:t>NO OTHER YEAR</a:t>
            </a:r>
            <a:r>
              <a:rPr lang="en-CA" sz="5400" b="1" i="1" dirty="0">
                <a:ln>
                  <a:solidFill>
                    <a:srgbClr val="4027F9"/>
                  </a:solidFill>
                </a:ln>
                <a:solidFill>
                  <a:srgbClr val="00FF99"/>
                </a:solidFill>
                <a:latin typeface="Comic Sans MS" panose="030F0702030302020204" pitchFamily="66" charset="0"/>
              </a:rPr>
              <a:t> </a:t>
            </a:r>
            <a:r>
              <a:rPr lang="en-CA" sz="3200" b="1" i="1" dirty="0">
                <a:ln>
                  <a:solidFill>
                    <a:srgbClr val="4027F9"/>
                  </a:solidFill>
                </a:ln>
                <a:solidFill>
                  <a:srgbClr val="00FF99"/>
                </a:solidFill>
                <a:latin typeface="Comic Sans MS" panose="030F0702030302020204" pitchFamily="66" charset="0"/>
              </a:rPr>
              <a:t>can expose this INTERTWINING of CALENDARS! </a:t>
            </a:r>
            <a:endParaRPr lang="en-CA" sz="3200" dirty="0">
              <a:ln w="38100">
                <a:solidFill>
                  <a:srgbClr val="FFFF00"/>
                </a:solidFill>
              </a:ln>
              <a:solidFill>
                <a:srgbClr val="4027F9"/>
              </a:solidFill>
            </a:endParaRPr>
          </a:p>
        </p:txBody>
      </p:sp>
      <p:sp>
        <p:nvSpPr>
          <p:cNvPr id="10" name="Rounded Rectangular Callout 9"/>
          <p:cNvSpPr/>
          <p:nvPr/>
        </p:nvSpPr>
        <p:spPr>
          <a:xfrm>
            <a:off x="8071411" y="5167222"/>
            <a:ext cx="1630393" cy="439947"/>
          </a:xfrm>
          <a:prstGeom prst="wedgeRoundRectCallout">
            <a:avLst>
              <a:gd name="adj1" fmla="val -115008"/>
              <a:gd name="adj2" fmla="val 34071"/>
              <a:gd name="adj3" fmla="val 16667"/>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(than CE 30)</a:t>
            </a:r>
            <a:endParaRPr lang="en-CA" b="1" dirty="0">
              <a:solidFill>
                <a:schemeClr val="bg1"/>
              </a:solidFill>
            </a:endParaRPr>
          </a:p>
        </p:txBody>
      </p:sp>
    </p:spTree>
    <p:extLst>
      <p:ext uri="{BB962C8B-B14F-4D97-AF65-F5344CB8AC3E}">
        <p14:creationId xmlns:p14="http://schemas.microsoft.com/office/powerpoint/2010/main" val="148597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500"/>
                                        <p:tgtEl>
                                          <p:spTgt spid="2"/>
                                        </p:tgtEl>
                                      </p:cBhvr>
                                    </p:animEffect>
                                  </p:childTnLst>
                                </p:cTn>
                              </p:par>
                            </p:childTnLst>
                          </p:cTn>
                        </p:par>
                        <p:par>
                          <p:cTn id="13" fill="hold">
                            <p:stCondLst>
                              <p:cond delay="1500"/>
                            </p:stCondLst>
                            <p:childTnLst>
                              <p:par>
                                <p:cTn id="14" presetID="21"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1000"/>
                                        <p:tgtEl>
                                          <p:spTgt spid="5"/>
                                        </p:tgtEl>
                                      </p:cBhvr>
                                    </p:animEffect>
                                  </p:childTnLst>
                                </p:cTn>
                              </p:par>
                            </p:childTnLst>
                          </p:cTn>
                        </p:par>
                        <p:par>
                          <p:cTn id="17" fill="hold">
                            <p:stCondLst>
                              <p:cond delay="2500"/>
                            </p:stCondLst>
                            <p:childTnLst>
                              <p:par>
                                <p:cTn id="18" presetID="35" presetClass="emph" presetSubtype="0" repeatCount="3000" fill="hold" nodeType="afterEffect">
                                  <p:stCondLst>
                                    <p:cond delay="250"/>
                                  </p:stCondLst>
                                  <p:childTnLst>
                                    <p:anim calcmode="discrete" valueType="str">
                                      <p:cBhvr>
                                        <p:cTn id="19" dur="5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1000"/>
                                        <p:tgtEl>
                                          <p:spTgt spid="9"/>
                                        </p:tgtEl>
                                      </p:cBhvr>
                                    </p:animEffect>
                                  </p:childTnLst>
                                </p:cTn>
                              </p:par>
                              <p:par>
                                <p:cTn id="30" presetID="47"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anim calcmode="lin" valueType="num">
                                      <p:cBhvr>
                                        <p:cTn id="33" dur="750" fill="hold"/>
                                        <p:tgtEl>
                                          <p:spTgt spid="10"/>
                                        </p:tgtEl>
                                        <p:attrNameLst>
                                          <p:attrName>ppt_x</p:attrName>
                                        </p:attrNameLst>
                                      </p:cBhvr>
                                      <p:tavLst>
                                        <p:tav tm="0">
                                          <p:val>
                                            <p:strVal val="#ppt_x"/>
                                          </p:val>
                                        </p:tav>
                                        <p:tav tm="100000">
                                          <p:val>
                                            <p:strVal val="#ppt_x"/>
                                          </p:val>
                                        </p:tav>
                                      </p:tavLst>
                                    </p:anim>
                                    <p:anim calcmode="lin" valueType="num">
                                      <p:cBhvr>
                                        <p:cTn id="34" dur="75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9" presetClass="entr" presetSubtype="0" fill="hold" nodeType="afterEffect">
                                  <p:stCondLst>
                                    <p:cond delay="75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par>
                          <p:cTn id="39" fill="hold">
                            <p:stCondLst>
                              <p:cond delay="2250"/>
                            </p:stCondLst>
                            <p:childTnLst>
                              <p:par>
                                <p:cTn id="40" presetID="35" presetClass="emph" presetSubtype="0" repeatCount="4000" fill="hold" nodeType="afterEffect">
                                  <p:stCondLst>
                                    <p:cond delay="0"/>
                                  </p:stCondLst>
                                  <p:childTnLst>
                                    <p:anim calcmode="discrete" valueType="str">
                                      <p:cBhvr>
                                        <p:cTn id="41"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6" grpId="0" animBg="1"/>
      <p:bldP spid="9" grpId="0"/>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a:gsLst>
            <a:gs pos="0">
              <a:srgbClr val="CC99FF"/>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154547"/>
            <a:ext cx="11861443" cy="6581104"/>
          </a:xfrm>
          <a:solidFill>
            <a:schemeClr val="tx1"/>
          </a:solidFill>
          <a:scene3d>
            <a:camera prst="orthographicFront"/>
            <a:lightRig rig="threePt" dir="t"/>
          </a:scene3d>
          <a:sp3d>
            <a:bevelT w="152400" h="50800" prst="softRound"/>
          </a:sp3d>
        </p:spPr>
        <p:txBody>
          <a:bodyPr>
            <a:normAutofit/>
          </a:bodyPr>
          <a:lstStyle/>
          <a:p>
            <a:pPr>
              <a:lnSpc>
                <a:spcPct val="100000"/>
              </a:lnSpc>
            </a:pPr>
            <a:r>
              <a:rPr lang="en-US" sz="2800" i="1" dirty="0">
                <a:solidFill>
                  <a:schemeClr val="accent2">
                    <a:lumMod val="75000"/>
                  </a:schemeClr>
                </a:solidFill>
                <a:latin typeface="Georgia" panose="02040502050405020303" pitchFamily="18" charset="0"/>
              </a:rPr>
              <a:t>John 19:42  </a:t>
            </a:r>
            <a:r>
              <a:rPr lang="en-US" sz="2800" i="1" dirty="0" smtClean="0">
                <a:solidFill>
                  <a:srgbClr val="DF2E28">
                    <a:lumMod val="60000"/>
                    <a:lumOff val="40000"/>
                  </a:srgbClr>
                </a:solidFill>
                <a:latin typeface="Georgia" panose="02040502050405020303" pitchFamily="18" charset="0"/>
              </a:rPr>
              <a:t>		…  </a:t>
            </a:r>
            <a:r>
              <a:rPr lang="en-US" sz="2800" b="1" u="sng" dirty="0" smtClean="0">
                <a:solidFill>
                  <a:srgbClr val="CC0099"/>
                </a:solidFill>
              </a:rPr>
              <a:t>the</a:t>
            </a:r>
            <a:r>
              <a:rPr lang="en-US" sz="2800" b="1" dirty="0" smtClean="0">
                <a:solidFill>
                  <a:srgbClr val="CC0099"/>
                </a:solidFill>
              </a:rPr>
              <a:t> </a:t>
            </a:r>
            <a:r>
              <a:rPr lang="en-US" sz="2800" b="1" i="1" u="sng" dirty="0">
                <a:ln w="19050">
                  <a:solidFill>
                    <a:srgbClr val="0000CC"/>
                  </a:solidFill>
                </a:ln>
                <a:solidFill>
                  <a:srgbClr val="CC0099"/>
                </a:solidFill>
                <a:latin typeface="Georgia" panose="02040502050405020303" pitchFamily="18" charset="0"/>
              </a:rPr>
              <a:t>Pre</a:t>
            </a:r>
            <a:r>
              <a:rPr lang="en-US" sz="2800" b="1" i="1" dirty="0">
                <a:ln w="19050">
                  <a:solidFill>
                    <a:srgbClr val="0000CC"/>
                  </a:solidFill>
                </a:ln>
                <a:solidFill>
                  <a:srgbClr val="CC0099"/>
                </a:solidFill>
                <a:latin typeface="Georgia" panose="02040502050405020303" pitchFamily="18" charset="0"/>
              </a:rPr>
              <a:t>p</a:t>
            </a:r>
            <a:r>
              <a:rPr lang="en-US" sz="2800" b="1" i="1" u="sng" dirty="0">
                <a:ln w="19050">
                  <a:solidFill>
                    <a:srgbClr val="0000CC"/>
                  </a:solidFill>
                </a:ln>
                <a:solidFill>
                  <a:srgbClr val="CC0099"/>
                </a:solidFill>
                <a:latin typeface="Georgia" panose="02040502050405020303" pitchFamily="18" charset="0"/>
              </a:rPr>
              <a:t>aration</a:t>
            </a:r>
            <a:r>
              <a:rPr lang="en-US" sz="2800" b="1" dirty="0">
                <a:solidFill>
                  <a:srgbClr val="CC0099"/>
                </a:solidFill>
              </a:rPr>
              <a:t> </a:t>
            </a:r>
            <a:r>
              <a:rPr lang="en-US" sz="2800" i="1" dirty="0" smtClean="0">
                <a:solidFill>
                  <a:prstClr val="white">
                    <a:lumMod val="50000"/>
                  </a:prstClr>
                </a:solidFill>
              </a:rPr>
              <a:t>Day</a:t>
            </a:r>
          </a:p>
          <a:p>
            <a:pPr>
              <a:lnSpc>
                <a:spcPct val="100000"/>
              </a:lnSpc>
            </a:pPr>
            <a:endParaRPr lang="en-US" sz="2800" i="1" dirty="0">
              <a:solidFill>
                <a:prstClr val="white">
                  <a:lumMod val="50000"/>
                </a:prstClr>
              </a:solidFill>
            </a:endParaRPr>
          </a:p>
          <a:p>
            <a:pPr>
              <a:lnSpc>
                <a:spcPct val="100000"/>
              </a:lnSpc>
            </a:pPr>
            <a:endParaRPr lang="en-US" sz="2000" i="1" dirty="0" smtClean="0">
              <a:solidFill>
                <a:prstClr val="white">
                  <a:lumMod val="50000"/>
                </a:prstClr>
              </a:solidFill>
            </a:endParaRPr>
          </a:p>
          <a:p>
            <a:pPr>
              <a:lnSpc>
                <a:spcPct val="100000"/>
              </a:lnSpc>
            </a:pPr>
            <a:endParaRPr lang="en-US" sz="2800" i="1" dirty="0">
              <a:solidFill>
                <a:prstClr val="white">
                  <a:lumMod val="50000"/>
                </a:prstClr>
              </a:solidFill>
            </a:endParaRPr>
          </a:p>
          <a:p>
            <a:pPr>
              <a:lnSpc>
                <a:spcPct val="100000"/>
              </a:lnSpc>
            </a:pPr>
            <a:r>
              <a:rPr lang="en-US" sz="2800" i="1" dirty="0" smtClean="0">
                <a:solidFill>
                  <a:prstClr val="white">
                    <a:lumMod val="50000"/>
                  </a:prstClr>
                </a:solidFill>
              </a:rPr>
              <a:t>John knew when the </a:t>
            </a:r>
            <a:r>
              <a:rPr lang="en-US" sz="2800" b="1" i="1" u="sng" dirty="0" smtClean="0">
                <a:solidFill>
                  <a:srgbClr val="0000CC"/>
                </a:solidFill>
              </a:rPr>
              <a:t>Covenant</a:t>
            </a:r>
            <a:r>
              <a:rPr lang="en-US" sz="2800" i="1" dirty="0" smtClean="0">
                <a:solidFill>
                  <a:prstClr val="white">
                    <a:lumMod val="50000"/>
                  </a:prstClr>
                </a:solidFill>
              </a:rPr>
              <a:t> </a:t>
            </a:r>
            <a:r>
              <a:rPr lang="en-US" sz="2800" b="1" i="1" dirty="0" smtClean="0">
                <a:ln>
                  <a:solidFill>
                    <a:srgbClr val="0000CC"/>
                  </a:solidFill>
                </a:ln>
                <a:solidFill>
                  <a:srgbClr val="00FF99"/>
                </a:solidFill>
              </a:rPr>
              <a:t>Preparation of the Passover </a:t>
            </a:r>
            <a:r>
              <a:rPr lang="en-US" sz="2800" i="1" dirty="0" smtClean="0">
                <a:solidFill>
                  <a:prstClr val="white">
                    <a:lumMod val="50000"/>
                  </a:prstClr>
                </a:solidFill>
              </a:rPr>
              <a:t>began!  He announced it as such </a:t>
            </a:r>
            <a:r>
              <a:rPr lang="en-US" sz="3600" b="1" i="1" u="sng" dirty="0" smtClean="0">
                <a:ln>
                  <a:solidFill>
                    <a:srgbClr val="0000CC"/>
                  </a:solidFill>
                </a:ln>
                <a:solidFill>
                  <a:srgbClr val="00FF99"/>
                </a:solidFill>
                <a:effectLst>
                  <a:glow rad="127000">
                    <a:srgbClr val="FFFF00"/>
                  </a:glow>
                </a:effectLst>
                <a:latin typeface="Forte" panose="03060902040502070203" pitchFamily="66" charset="0"/>
              </a:rPr>
              <a:t>AT DAWN</a:t>
            </a:r>
            <a:r>
              <a:rPr lang="en-US" sz="3600" b="1" i="1" dirty="0" smtClean="0">
                <a:ln>
                  <a:solidFill>
                    <a:srgbClr val="0000CC"/>
                  </a:solidFill>
                </a:ln>
                <a:solidFill>
                  <a:srgbClr val="00FF99"/>
                </a:solidFill>
                <a:effectLst>
                  <a:glow rad="127000">
                    <a:srgbClr val="FFFF00"/>
                  </a:glow>
                </a:effectLst>
                <a:latin typeface="Forte" panose="03060902040502070203" pitchFamily="66" charset="0"/>
              </a:rPr>
              <a:t>,  </a:t>
            </a:r>
            <a:r>
              <a:rPr lang="en-US" sz="2800" i="1" dirty="0" smtClean="0">
                <a:solidFill>
                  <a:prstClr val="white">
                    <a:lumMod val="50000"/>
                  </a:prstClr>
                </a:solidFill>
              </a:rPr>
              <a:t>in </a:t>
            </a:r>
            <a:r>
              <a:rPr lang="en-US" sz="2800" i="1" dirty="0" smtClean="0">
                <a:solidFill>
                  <a:schemeClr val="accent2">
                    <a:lumMod val="75000"/>
                  </a:schemeClr>
                </a:solidFill>
                <a:latin typeface="Georgia" panose="02040502050405020303" pitchFamily="18" charset="0"/>
              </a:rPr>
              <a:t>John 19:14 -</a:t>
            </a:r>
            <a:br>
              <a:rPr lang="en-US" sz="2800" i="1" dirty="0" smtClean="0">
                <a:solidFill>
                  <a:schemeClr val="accent2">
                    <a:lumMod val="75000"/>
                  </a:schemeClr>
                </a:solidFill>
                <a:latin typeface="Georgia" panose="02040502050405020303" pitchFamily="18" charset="0"/>
              </a:rPr>
            </a:br>
            <a:r>
              <a:rPr lang="en-US" sz="2800" i="1" dirty="0" smtClean="0">
                <a:solidFill>
                  <a:schemeClr val="accent1">
                    <a:lumMod val="60000"/>
                    <a:lumOff val="40000"/>
                  </a:schemeClr>
                </a:solidFill>
                <a:latin typeface="Georgia" panose="02040502050405020303" pitchFamily="18" charset="0"/>
              </a:rPr>
              <a:t>	</a:t>
            </a:r>
            <a:r>
              <a:rPr lang="en-US" sz="2800" i="1" dirty="0" smtClean="0">
                <a:solidFill>
                  <a:prstClr val="white">
                    <a:lumMod val="50000"/>
                  </a:prstClr>
                </a:solidFill>
              </a:rPr>
              <a:t>AT THE </a:t>
            </a:r>
            <a:r>
              <a:rPr lang="en-US" sz="2800" b="1" i="1" u="sng" dirty="0" smtClean="0">
                <a:solidFill>
                  <a:srgbClr val="FF0000"/>
                </a:solidFill>
              </a:rPr>
              <a:t>6</a:t>
            </a:r>
            <a:r>
              <a:rPr lang="en-US" sz="2800" b="1" i="1" u="sng" baseline="30000" dirty="0" smtClean="0">
                <a:solidFill>
                  <a:srgbClr val="FF0000"/>
                </a:solidFill>
              </a:rPr>
              <a:t>TH</a:t>
            </a:r>
            <a:r>
              <a:rPr lang="en-US" sz="2800" b="1" i="1" u="sng" dirty="0" smtClean="0">
                <a:solidFill>
                  <a:srgbClr val="FF0000"/>
                </a:solidFill>
              </a:rPr>
              <a:t> HOUR</a:t>
            </a:r>
            <a:r>
              <a:rPr lang="en-US" sz="2800" b="1" i="1" dirty="0" smtClean="0">
                <a:solidFill>
                  <a:srgbClr val="FF0000"/>
                </a:solidFill>
              </a:rPr>
              <a:t> </a:t>
            </a:r>
            <a:r>
              <a:rPr lang="en-US" sz="2800" b="1" i="1" u="sng" dirty="0" smtClean="0">
                <a:solidFill>
                  <a:prstClr val="white">
                    <a:lumMod val="50000"/>
                  </a:prstClr>
                </a:solidFill>
              </a:rPr>
              <a:t>FROM MIDNIGHT</a:t>
            </a:r>
            <a:r>
              <a:rPr lang="en-US" sz="2800" i="1" dirty="0" smtClean="0">
                <a:solidFill>
                  <a:prstClr val="white">
                    <a:lumMod val="50000"/>
                  </a:prstClr>
                </a:solidFill>
              </a:rPr>
              <a:t>!!!   </a:t>
            </a:r>
            <a:r>
              <a:rPr lang="en-US" sz="2800" i="1" dirty="0" smtClean="0">
                <a:solidFill>
                  <a:srgbClr val="FF0000"/>
                </a:solidFill>
              </a:rPr>
              <a:t>(Roman Reckoning)</a:t>
            </a:r>
            <a:r>
              <a:rPr lang="en-US" sz="2800" dirty="0" smtClean="0">
                <a:solidFill>
                  <a:srgbClr val="008080"/>
                </a:solidFill>
              </a:rPr>
              <a:t> </a:t>
            </a:r>
            <a:r>
              <a:rPr lang="en-US" sz="2800" dirty="0">
                <a:solidFill>
                  <a:srgbClr val="008080"/>
                </a:solidFill>
              </a:rPr>
              <a:t/>
            </a:r>
            <a:br>
              <a:rPr lang="en-US" sz="2800" dirty="0">
                <a:solidFill>
                  <a:srgbClr val="008080"/>
                </a:solidFill>
              </a:rPr>
            </a:br>
            <a:r>
              <a:rPr lang="en-US" sz="2800" dirty="0" smtClean="0">
                <a:solidFill>
                  <a:srgbClr val="008080"/>
                </a:solidFill>
              </a:rPr>
              <a:t/>
            </a:r>
            <a:br>
              <a:rPr lang="en-US" sz="2800" dirty="0" smtClean="0">
                <a:solidFill>
                  <a:srgbClr val="008080"/>
                </a:solidFill>
              </a:rPr>
            </a:br>
            <a:endParaRPr lang="en-US" sz="2800" dirty="0" smtClean="0">
              <a:solidFill>
                <a:srgbClr val="008080"/>
              </a:solidFill>
            </a:endParaRPr>
          </a:p>
          <a:p>
            <a:pPr>
              <a:lnSpc>
                <a:spcPct val="100000"/>
              </a:lnSpc>
            </a:pPr>
            <a:endParaRPr lang="en-US" sz="2800" dirty="0">
              <a:solidFill>
                <a:srgbClr val="008080"/>
              </a:solidFill>
            </a:endParaRPr>
          </a:p>
          <a:p>
            <a:pPr algn="ctr">
              <a:lnSpc>
                <a:spcPct val="100000"/>
              </a:lnSpc>
            </a:pPr>
            <a:r>
              <a:rPr lang="en-US" sz="2800" dirty="0" smtClean="0">
                <a:solidFill>
                  <a:schemeClr val="bg1"/>
                </a:solidFill>
              </a:rPr>
              <a:t>Please allow me to submit to you that the Yehudim were </a:t>
            </a:r>
            <a:br>
              <a:rPr lang="en-US" sz="2800" dirty="0" smtClean="0">
                <a:solidFill>
                  <a:schemeClr val="bg1"/>
                </a:solidFill>
              </a:rPr>
            </a:br>
            <a:r>
              <a:rPr lang="en-US" sz="2800" dirty="0" smtClean="0">
                <a:solidFill>
                  <a:schemeClr val="bg1"/>
                </a:solidFill>
              </a:rPr>
              <a:t>observing </a:t>
            </a:r>
            <a:r>
              <a:rPr lang="en-US" sz="2800" b="1" i="1" u="sng" dirty="0" smtClean="0">
                <a:solidFill>
                  <a:srgbClr val="FF0000"/>
                </a:solidFill>
              </a:rPr>
              <a:t>their</a:t>
            </a:r>
            <a:r>
              <a:rPr lang="en-US" sz="2800" dirty="0" smtClean="0">
                <a:solidFill>
                  <a:schemeClr val="bg1"/>
                </a:solidFill>
              </a:rPr>
              <a:t> Preparation for Passover starting at sunset! </a:t>
            </a:r>
            <a:br>
              <a:rPr lang="en-US" sz="2800" dirty="0" smtClean="0">
                <a:solidFill>
                  <a:schemeClr val="bg1"/>
                </a:solidFill>
              </a:rPr>
            </a:br>
            <a:r>
              <a:rPr lang="en-US" sz="2800" dirty="0" smtClean="0">
                <a:solidFill>
                  <a:schemeClr val="bg1"/>
                </a:solidFill>
              </a:rPr>
              <a:t>Can we achieve more verification from the Scriptures?</a:t>
            </a:r>
            <a:endParaRPr lang="en-US" sz="2800" dirty="0">
              <a:solidFill>
                <a:schemeClr val="bg1"/>
              </a:solidFill>
              <a:effectLst/>
              <a:latin typeface="Georgia" panose="02040502050405020303" pitchFamily="18" charset="0"/>
            </a:endParaRPr>
          </a:p>
        </p:txBody>
      </p:sp>
      <p:sp>
        <p:nvSpPr>
          <p:cNvPr id="4" name="Slide Number Placeholder 3"/>
          <p:cNvSpPr>
            <a:spLocks noGrp="1"/>
          </p:cNvSpPr>
          <p:nvPr>
            <p:ph type="sldNum" sz="quarter" idx="12"/>
          </p:nvPr>
        </p:nvSpPr>
        <p:spPr>
          <a:xfrm>
            <a:off x="11361679" y="6347975"/>
            <a:ext cx="643748" cy="365125"/>
          </a:xfrm>
        </p:spPr>
        <p:txBody>
          <a:bodyPr/>
          <a:lstStyle/>
          <a:p>
            <a:fld id="{6D22F896-40B5-4ADD-8801-0D06FADFA095}" type="slidenum">
              <a:rPr lang="en-US" sz="1200" b="1" smtClean="0">
                <a:solidFill>
                  <a:schemeClr val="bg1"/>
                </a:solidFill>
              </a:rPr>
              <a:t>61</a:t>
            </a:fld>
            <a:endParaRPr lang="en-US" sz="1200" b="1" dirty="0">
              <a:solidFill>
                <a:schemeClr val="bg1"/>
              </a:solidFill>
            </a:endParaRPr>
          </a:p>
        </p:txBody>
      </p:sp>
      <p:pic>
        <p:nvPicPr>
          <p:cNvPr id="26" name="Picture 9" descr="C:\Users\Rae\Desktop\Art on Desktop\white man clip art\yellow-blue smiley faces\happy face surpris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96657" y="154547"/>
            <a:ext cx="2026286" cy="205771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108960" y="1031583"/>
            <a:ext cx="5974080" cy="914400"/>
          </a:xfrm>
          <a:prstGeom prst="rect">
            <a:avLst/>
          </a:prstGeom>
          <a:solidFill>
            <a:srgbClr val="CC99FF"/>
          </a:solidFill>
          <a:ln w="571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8080"/>
                </a:solidFill>
              </a:rPr>
              <a:t> </a:t>
            </a:r>
            <a:r>
              <a:rPr lang="en-US" sz="4800" dirty="0">
                <a:ln w="28575">
                  <a:solidFill>
                    <a:prstClr val="black"/>
                  </a:solidFill>
                </a:ln>
                <a:solidFill>
                  <a:srgbClr val="FF0000"/>
                </a:solidFill>
                <a:effectLst>
                  <a:glow rad="127000">
                    <a:srgbClr val="FF9999"/>
                  </a:glow>
                </a:effectLst>
              </a:rPr>
              <a:t>of the </a:t>
            </a:r>
            <a:r>
              <a:rPr lang="en-US" sz="4800" dirty="0" smtClean="0">
                <a:ln w="28575">
                  <a:solidFill>
                    <a:prstClr val="black"/>
                  </a:solidFill>
                </a:ln>
                <a:solidFill>
                  <a:srgbClr val="FF0000"/>
                </a:solidFill>
                <a:effectLst>
                  <a:glow rad="127000">
                    <a:srgbClr val="FF9999"/>
                  </a:glow>
                </a:effectLst>
              </a:rPr>
              <a:t>Yehud</a:t>
            </a:r>
            <a:r>
              <a:rPr lang="en-US" sz="4800" dirty="0">
                <a:ln w="28575">
                  <a:solidFill>
                    <a:prstClr val="black"/>
                  </a:solidFill>
                </a:ln>
                <a:solidFill>
                  <a:srgbClr val="FF0000"/>
                </a:solidFill>
                <a:effectLst>
                  <a:glow rad="127000">
                    <a:srgbClr val="FF9999"/>
                  </a:glow>
                </a:effectLst>
              </a:rPr>
              <a:t>̱im</a:t>
            </a:r>
            <a:r>
              <a:rPr lang="en-US" sz="4800" dirty="0" smtClean="0">
                <a:ln w="28575">
                  <a:solidFill>
                    <a:prstClr val="black"/>
                  </a:solidFill>
                </a:ln>
                <a:solidFill>
                  <a:srgbClr val="FF0000"/>
                </a:solidFill>
                <a:effectLst>
                  <a:glow rad="127000">
                    <a:srgbClr val="FF9999"/>
                  </a:glow>
                </a:effectLst>
              </a:rPr>
              <a:t>, …</a:t>
            </a:r>
            <a:endParaRPr lang="en-CA" dirty="0"/>
          </a:p>
        </p:txBody>
      </p:sp>
      <p:sp>
        <p:nvSpPr>
          <p:cNvPr id="2" name="Rectangle 1"/>
          <p:cNvSpPr/>
          <p:nvPr/>
        </p:nvSpPr>
        <p:spPr>
          <a:xfrm>
            <a:off x="167424" y="3884025"/>
            <a:ext cx="11861443" cy="1088572"/>
          </a:xfrm>
          <a:prstGeom prst="rect">
            <a:avLst/>
          </a:prstGeom>
          <a:no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spcBef>
                <a:spcPts val="1000"/>
              </a:spcBef>
            </a:pPr>
            <a:r>
              <a:rPr lang="en-US" sz="2800" b="1" u="sng" dirty="0">
                <a:solidFill>
                  <a:srgbClr val="008080"/>
                </a:solidFill>
              </a:rPr>
              <a:t>Wh</a:t>
            </a:r>
            <a:r>
              <a:rPr lang="en-US" sz="2800" b="1" dirty="0">
                <a:solidFill>
                  <a:srgbClr val="008080"/>
                </a:solidFill>
              </a:rPr>
              <a:t>y </a:t>
            </a:r>
            <a:r>
              <a:rPr lang="en-US" sz="2800" b="1" u="sng" dirty="0">
                <a:solidFill>
                  <a:srgbClr val="008080"/>
                </a:solidFill>
              </a:rPr>
              <a:t>then</a:t>
            </a:r>
            <a:r>
              <a:rPr lang="en-US" sz="2800" b="1" dirty="0">
                <a:solidFill>
                  <a:srgbClr val="008080"/>
                </a:solidFill>
              </a:rPr>
              <a:t> </a:t>
            </a:r>
            <a:r>
              <a:rPr lang="en-US" sz="2800" dirty="0">
                <a:solidFill>
                  <a:srgbClr val="008080"/>
                </a:solidFill>
              </a:rPr>
              <a:t>does John now declare this Preparation </a:t>
            </a:r>
            <a:r>
              <a:rPr lang="en-US" sz="2800" b="1" dirty="0">
                <a:solidFill>
                  <a:prstClr val="black"/>
                </a:solidFill>
              </a:rPr>
              <a:t>Night Season as – </a:t>
            </a:r>
            <a:r>
              <a:rPr lang="en-US" sz="2800" dirty="0">
                <a:solidFill>
                  <a:srgbClr val="008080"/>
                </a:solidFill>
              </a:rPr>
              <a:t/>
            </a:r>
            <a:br>
              <a:rPr lang="en-US" sz="2800" dirty="0">
                <a:solidFill>
                  <a:srgbClr val="008080"/>
                </a:solidFill>
              </a:rPr>
            </a:br>
            <a:r>
              <a:rPr lang="en-US" sz="2800" dirty="0">
                <a:solidFill>
                  <a:srgbClr val="008080"/>
                </a:solidFill>
              </a:rPr>
              <a:t>			</a:t>
            </a:r>
            <a:r>
              <a:rPr lang="en-US" sz="2800" b="1" dirty="0">
                <a:solidFill>
                  <a:srgbClr val="C00000"/>
                </a:solidFill>
              </a:rPr>
              <a:t>the Preparation of the </a:t>
            </a:r>
            <a:r>
              <a:rPr lang="en-US" sz="2800" b="1" u="sng" dirty="0" smtClean="0">
                <a:solidFill>
                  <a:srgbClr val="C00000"/>
                </a:solidFill>
              </a:rPr>
              <a:t>Yehudim</a:t>
            </a:r>
            <a:r>
              <a:rPr lang="en-US" sz="2800" b="1" dirty="0">
                <a:solidFill>
                  <a:srgbClr val="C00000"/>
                </a:solidFill>
              </a:rPr>
              <a:t>????</a:t>
            </a:r>
          </a:p>
        </p:txBody>
      </p:sp>
    </p:spTree>
    <p:extLst>
      <p:ext uri="{BB962C8B-B14F-4D97-AF65-F5344CB8AC3E}">
        <p14:creationId xmlns:p14="http://schemas.microsoft.com/office/powerpoint/2010/main" val="39712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750"/>
                                        <p:tgtEl>
                                          <p:spTgt spid="27"/>
                                        </p:tgtEl>
                                      </p:cBhvr>
                                    </p:animEffect>
                                  </p:childTnLst>
                                </p:cTn>
                              </p:par>
                              <p:par>
                                <p:cTn id="8" presetID="2" presetClass="entr" presetSubtype="4" fill="hold" nodeType="withEffect">
                                  <p:stCondLst>
                                    <p:cond delay="175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250" fill="hold"/>
                                        <p:tgtEl>
                                          <p:spTgt spid="26"/>
                                        </p:tgtEl>
                                        <p:attrNameLst>
                                          <p:attrName>ppt_x</p:attrName>
                                        </p:attrNameLst>
                                      </p:cBhvr>
                                      <p:tavLst>
                                        <p:tav tm="0">
                                          <p:val>
                                            <p:strVal val="#ppt_x"/>
                                          </p:val>
                                        </p:tav>
                                        <p:tav tm="100000">
                                          <p:val>
                                            <p:strVal val="#ppt_x"/>
                                          </p:val>
                                        </p:tav>
                                      </p:tavLst>
                                    </p:anim>
                                    <p:anim calcmode="lin" valueType="num">
                                      <p:cBhvr additive="base">
                                        <p:cTn id="11" dur="25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125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217">
                                          <p:stCondLst>
                                            <p:cond delay="0"/>
                                          </p:stCondLst>
                                        </p:cTn>
                                        <p:tgtEl>
                                          <p:spTgt spid="2"/>
                                        </p:tgtEl>
                                      </p:cBhvr>
                                    </p:animEffect>
                                    <p:anim calcmode="lin" valueType="num">
                                      <p:cBhvr>
                                        <p:cTn id="22" dur="68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3" dur="249"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4" dur="249" tmFilter="0, 0; 0.125,0.2665; 0.25,0.4; 0.375,0.465; 0.5,0.5;  0.625,0.535; 0.75,0.6; 0.875,0.7335; 1,1">
                                          <p:stCondLst>
                                            <p:cond delay="249"/>
                                          </p:stCondLst>
                                        </p:cTn>
                                        <p:tgtEl>
                                          <p:spTgt spid="2"/>
                                        </p:tgtEl>
                                        <p:attrNameLst>
                                          <p:attrName>ppt_y</p:attrName>
                                        </p:attrNameLst>
                                      </p:cBhvr>
                                      <p:tavLst>
                                        <p:tav tm="0" fmla="#ppt_y-sin(pi*$)/9">
                                          <p:val>
                                            <p:fltVal val="0"/>
                                          </p:val>
                                        </p:tav>
                                        <p:tav tm="100000">
                                          <p:val>
                                            <p:fltVal val="1"/>
                                          </p:val>
                                        </p:tav>
                                      </p:tavLst>
                                    </p:anim>
                                    <p:anim calcmode="lin" valueType="num">
                                      <p:cBhvr>
                                        <p:cTn id="25" dur="124" tmFilter="0, 0; 0.125,0.2665; 0.25,0.4; 0.375,0.465; 0.5,0.5;  0.625,0.535; 0.75,0.6; 0.875,0.7335; 1,1">
                                          <p:stCondLst>
                                            <p:cond delay="497"/>
                                          </p:stCondLst>
                                        </p:cTn>
                                        <p:tgtEl>
                                          <p:spTgt spid="2"/>
                                        </p:tgtEl>
                                        <p:attrNameLst>
                                          <p:attrName>ppt_y</p:attrName>
                                        </p:attrNameLst>
                                      </p:cBhvr>
                                      <p:tavLst>
                                        <p:tav tm="0" fmla="#ppt_y-sin(pi*$)/27">
                                          <p:val>
                                            <p:fltVal val="0"/>
                                          </p:val>
                                        </p:tav>
                                        <p:tav tm="100000">
                                          <p:val>
                                            <p:fltVal val="1"/>
                                          </p:val>
                                        </p:tav>
                                      </p:tavLst>
                                    </p:anim>
                                    <p:anim calcmode="lin" valueType="num">
                                      <p:cBhvr>
                                        <p:cTn id="26" dur="62" tmFilter="0, 0; 0.125,0.2665; 0.25,0.4; 0.375,0.465; 0.5,0.5;  0.625,0.535; 0.75,0.6; 0.875,0.7335; 1,1">
                                          <p:stCondLst>
                                            <p:cond delay="621"/>
                                          </p:stCondLst>
                                        </p:cTn>
                                        <p:tgtEl>
                                          <p:spTgt spid="2"/>
                                        </p:tgtEl>
                                        <p:attrNameLst>
                                          <p:attrName>ppt_y</p:attrName>
                                        </p:attrNameLst>
                                      </p:cBhvr>
                                      <p:tavLst>
                                        <p:tav tm="0" fmla="#ppt_y-sin(pi*$)/81">
                                          <p:val>
                                            <p:fltVal val="0"/>
                                          </p:val>
                                        </p:tav>
                                        <p:tav tm="100000">
                                          <p:val>
                                            <p:fltVal val="1"/>
                                          </p:val>
                                        </p:tav>
                                      </p:tavLst>
                                    </p:anim>
                                    <p:animScale>
                                      <p:cBhvr>
                                        <p:cTn id="27" dur="10">
                                          <p:stCondLst>
                                            <p:cond delay="244"/>
                                          </p:stCondLst>
                                        </p:cTn>
                                        <p:tgtEl>
                                          <p:spTgt spid="2"/>
                                        </p:tgtEl>
                                      </p:cBhvr>
                                      <p:to x="100000" y="60000"/>
                                    </p:animScale>
                                    <p:animScale>
                                      <p:cBhvr>
                                        <p:cTn id="28" dur="62" decel="50000">
                                          <p:stCondLst>
                                            <p:cond delay="254"/>
                                          </p:stCondLst>
                                        </p:cTn>
                                        <p:tgtEl>
                                          <p:spTgt spid="2"/>
                                        </p:tgtEl>
                                      </p:cBhvr>
                                      <p:to x="100000" y="100000"/>
                                    </p:animScale>
                                    <p:animScale>
                                      <p:cBhvr>
                                        <p:cTn id="29" dur="10">
                                          <p:stCondLst>
                                            <p:cond delay="492"/>
                                          </p:stCondLst>
                                        </p:cTn>
                                        <p:tgtEl>
                                          <p:spTgt spid="2"/>
                                        </p:tgtEl>
                                      </p:cBhvr>
                                      <p:to x="100000" y="80000"/>
                                    </p:animScale>
                                    <p:animScale>
                                      <p:cBhvr>
                                        <p:cTn id="30" dur="62" decel="50000">
                                          <p:stCondLst>
                                            <p:cond delay="502"/>
                                          </p:stCondLst>
                                        </p:cTn>
                                        <p:tgtEl>
                                          <p:spTgt spid="2"/>
                                        </p:tgtEl>
                                      </p:cBhvr>
                                      <p:to x="100000" y="100000"/>
                                    </p:animScale>
                                    <p:animScale>
                                      <p:cBhvr>
                                        <p:cTn id="31" dur="10">
                                          <p:stCondLst>
                                            <p:cond delay="616"/>
                                          </p:stCondLst>
                                        </p:cTn>
                                        <p:tgtEl>
                                          <p:spTgt spid="2"/>
                                        </p:tgtEl>
                                      </p:cBhvr>
                                      <p:to x="100000" y="90000"/>
                                    </p:animScale>
                                    <p:animScale>
                                      <p:cBhvr>
                                        <p:cTn id="32" dur="62" decel="50000">
                                          <p:stCondLst>
                                            <p:cond delay="625"/>
                                          </p:stCondLst>
                                        </p:cTn>
                                        <p:tgtEl>
                                          <p:spTgt spid="2"/>
                                        </p:tgtEl>
                                      </p:cBhvr>
                                      <p:to x="100000" y="100000"/>
                                    </p:animScale>
                                    <p:animScale>
                                      <p:cBhvr>
                                        <p:cTn id="33" dur="10">
                                          <p:stCondLst>
                                            <p:cond delay="678"/>
                                          </p:stCondLst>
                                        </p:cTn>
                                        <p:tgtEl>
                                          <p:spTgt spid="2"/>
                                        </p:tgtEl>
                                      </p:cBhvr>
                                      <p:to x="100000" y="95000"/>
                                    </p:animScale>
                                    <p:animScale>
                                      <p:cBhvr>
                                        <p:cTn id="34" dur="62" decel="50000">
                                          <p:stCondLst>
                                            <p:cond delay="688"/>
                                          </p:stCondLst>
                                        </p:cTn>
                                        <p:tgtEl>
                                          <p:spTgt spid="2"/>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circle(in)">
                                      <p:cBhvr>
                                        <p:cTn id="39" dur="1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129833"/>
            <a:ext cx="11861443" cy="6581104"/>
          </a:xfrm>
          <a:solidFill>
            <a:schemeClr val="tx1"/>
          </a:solidFill>
          <a:scene3d>
            <a:camera prst="orthographicFront"/>
            <a:lightRig rig="threePt" dir="t"/>
          </a:scene3d>
          <a:sp3d>
            <a:bevelT w="152400" h="50800" prst="softRound"/>
          </a:sp3d>
        </p:spPr>
        <p:txBody>
          <a:bodyPr>
            <a:normAutofit/>
          </a:bodyPr>
          <a:lstStyle/>
          <a:p>
            <a:r>
              <a:rPr lang="en-US" sz="3200" u="sng" dirty="0" smtClean="0">
                <a:solidFill>
                  <a:srgbClr val="9933FF"/>
                </a:solidFill>
                <a:latin typeface="Calibri" panose="020F0502020204030204" pitchFamily="34" charset="0"/>
                <a:cs typeface="Calibri" panose="020F0502020204030204" pitchFamily="34" charset="0"/>
              </a:rPr>
              <a:t>Remember this format</a:t>
            </a:r>
            <a:r>
              <a:rPr lang="en-US" sz="3200" dirty="0" smtClean="0">
                <a:solidFill>
                  <a:srgbClr val="9933FF"/>
                </a:solidFill>
                <a:latin typeface="Calibri" panose="020F0502020204030204" pitchFamily="34" charset="0"/>
                <a:cs typeface="Calibri" panose="020F0502020204030204" pitchFamily="34" charset="0"/>
              </a:rPr>
              <a:t>! </a:t>
            </a:r>
            <a:r>
              <a:rPr lang="en-US" sz="3200" dirty="0" smtClean="0">
                <a:solidFill>
                  <a:srgbClr val="0000CC"/>
                </a:solidFill>
                <a:latin typeface="Calibri" panose="020F0502020204030204" pitchFamily="34" charset="0"/>
                <a:cs typeface="Calibri" panose="020F0502020204030204" pitchFamily="34" charset="0"/>
              </a:rPr>
              <a:t>Yahusha</a:t>
            </a:r>
            <a:r>
              <a:rPr lang="en-US" sz="3200" dirty="0" smtClean="0">
                <a:solidFill>
                  <a:prstClr val="black"/>
                </a:solidFill>
                <a:latin typeface="Calibri" panose="020F0502020204030204" pitchFamily="34" charset="0"/>
                <a:cs typeface="Calibri" panose="020F0502020204030204" pitchFamily="34" charset="0"/>
              </a:rPr>
              <a:t> died at the 9</a:t>
            </a:r>
            <a:r>
              <a:rPr lang="en-US" sz="3200" baseline="30000" dirty="0" smtClean="0">
                <a:solidFill>
                  <a:prstClr val="black"/>
                </a:solidFill>
                <a:latin typeface="Calibri" panose="020F0502020204030204" pitchFamily="34" charset="0"/>
                <a:cs typeface="Calibri" panose="020F0502020204030204" pitchFamily="34" charset="0"/>
              </a:rPr>
              <a:t>th</a:t>
            </a:r>
            <a:r>
              <a:rPr lang="en-US" sz="3200" dirty="0" smtClean="0">
                <a:solidFill>
                  <a:prstClr val="black"/>
                </a:solidFill>
                <a:latin typeface="Calibri" panose="020F0502020204030204" pitchFamily="34" charset="0"/>
                <a:cs typeface="Calibri" panose="020F0502020204030204" pitchFamily="34" charset="0"/>
              </a:rPr>
              <a:t> hour from Dawn on Abib 14!</a:t>
            </a:r>
            <a:endParaRPr lang="en-US" sz="3200" dirty="0">
              <a:solidFill>
                <a:prstClr val="black"/>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361679" y="6358861"/>
            <a:ext cx="643748" cy="365125"/>
          </a:xfrm>
        </p:spPr>
        <p:txBody>
          <a:bodyPr/>
          <a:lstStyle/>
          <a:p>
            <a:fld id="{6D22F896-40B5-4ADD-8801-0D06FADFA095}" type="slidenum">
              <a:rPr lang="en-US" sz="1200" b="1" smtClean="0">
                <a:solidFill>
                  <a:schemeClr val="bg1"/>
                </a:solidFill>
              </a:rPr>
              <a:t>62</a:t>
            </a:fld>
            <a:endParaRPr lang="en-US" sz="1200" b="1" dirty="0">
              <a:solidFill>
                <a:schemeClr val="bg1"/>
              </a:solidFill>
            </a:endParaRPr>
          </a:p>
        </p:txBody>
      </p:sp>
      <p:sp>
        <p:nvSpPr>
          <p:cNvPr id="45" name="Right Bracket 44"/>
          <p:cNvSpPr/>
          <p:nvPr/>
        </p:nvSpPr>
        <p:spPr>
          <a:xfrm rot="16200000">
            <a:off x="4199854" y="858846"/>
            <a:ext cx="370832" cy="7480739"/>
          </a:xfrm>
          <a:prstGeom prst="rightBracket">
            <a:avLst>
              <a:gd name="adj" fmla="val 295861"/>
            </a:avLst>
          </a:prstGeom>
          <a:solidFill>
            <a:srgbClr val="CC99FF"/>
          </a:solidFill>
          <a:ln w="57150">
            <a:solidFill>
              <a:srgbClr val="99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5" name="Group 24"/>
          <p:cNvGrpSpPr/>
          <p:nvPr/>
        </p:nvGrpSpPr>
        <p:grpSpPr>
          <a:xfrm>
            <a:off x="167424" y="3992810"/>
            <a:ext cx="11777393" cy="1388432"/>
            <a:chOff x="167424" y="1307459"/>
            <a:chExt cx="11777393" cy="1388432"/>
          </a:xfrm>
        </p:grpSpPr>
        <p:sp>
          <p:nvSpPr>
            <p:cNvPr id="28" name="Rectangle 27"/>
            <p:cNvSpPr/>
            <p:nvPr/>
          </p:nvSpPr>
          <p:spPr>
            <a:xfrm>
              <a:off x="8339468" y="2090777"/>
              <a:ext cx="3605349" cy="573801"/>
            </a:xfrm>
            <a:prstGeom prst="rect">
              <a:avLst/>
            </a:prstGeom>
            <a:solidFill>
              <a:schemeClr val="accent5">
                <a:lumMod val="20000"/>
                <a:lumOff val="8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002060"/>
                  </a:solidFill>
                </a:rPr>
                <a:t>Abib 15 Light Season</a:t>
              </a:r>
              <a:endParaRPr lang="en-CA" sz="2400" b="1" dirty="0">
                <a:solidFill>
                  <a:srgbClr val="002060"/>
                </a:solidFill>
              </a:endParaRPr>
            </a:p>
          </p:txBody>
        </p:sp>
        <p:grpSp>
          <p:nvGrpSpPr>
            <p:cNvPr id="29" name="Group 28"/>
            <p:cNvGrpSpPr/>
            <p:nvPr/>
          </p:nvGrpSpPr>
          <p:grpSpPr>
            <a:xfrm>
              <a:off x="167424" y="1307459"/>
              <a:ext cx="8527618" cy="1388432"/>
              <a:chOff x="252392" y="3693611"/>
              <a:chExt cx="8527618" cy="1388432"/>
            </a:xfrm>
          </p:grpSpPr>
          <p:grpSp>
            <p:nvGrpSpPr>
              <p:cNvPr id="31" name="Group 30"/>
              <p:cNvGrpSpPr/>
              <p:nvPr/>
            </p:nvGrpSpPr>
            <p:grpSpPr>
              <a:xfrm>
                <a:off x="252392" y="3693611"/>
                <a:ext cx="8527618" cy="1388432"/>
                <a:chOff x="252392" y="3693611"/>
                <a:chExt cx="8527618" cy="1388432"/>
              </a:xfrm>
            </p:grpSpPr>
            <p:grpSp>
              <p:nvGrpSpPr>
                <p:cNvPr id="33" name="Group 32"/>
                <p:cNvGrpSpPr/>
                <p:nvPr/>
              </p:nvGrpSpPr>
              <p:grpSpPr>
                <a:xfrm>
                  <a:off x="252392" y="3693611"/>
                  <a:ext cx="7934346" cy="1388432"/>
                  <a:chOff x="33988" y="3078595"/>
                  <a:chExt cx="7934346" cy="1388432"/>
                </a:xfrm>
              </p:grpSpPr>
              <p:sp>
                <p:nvSpPr>
                  <p:cNvPr id="38" name="Rectangle 37"/>
                  <p:cNvSpPr/>
                  <p:nvPr/>
                </p:nvSpPr>
                <p:spPr>
                  <a:xfrm>
                    <a:off x="4362985" y="3868785"/>
                    <a:ext cx="3605349" cy="566930"/>
                  </a:xfrm>
                  <a:prstGeom prst="rect">
                    <a:avLst/>
                  </a:prstGeom>
                  <a:solidFill>
                    <a:schemeClr val="bg1"/>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39" name="Rectangle 38"/>
                  <p:cNvSpPr/>
                  <p:nvPr/>
                </p:nvSpPr>
                <p:spPr>
                  <a:xfrm>
                    <a:off x="627011" y="3875316"/>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a:t>
                    </a:r>
                    <a:r>
                      <a:rPr lang="en-CA" sz="3600" b="1" dirty="0" smtClean="0">
                        <a:solidFill>
                          <a:srgbClr val="002060"/>
                        </a:solidFill>
                        <a:effectLst>
                          <a:glow rad="127000">
                            <a:srgbClr val="FFFF00"/>
                          </a:glow>
                        </a:effectLst>
                      </a:rPr>
                      <a:t>14</a:t>
                    </a:r>
                    <a:endParaRPr lang="en-CA" sz="3600" b="1" dirty="0">
                      <a:solidFill>
                        <a:srgbClr val="002060"/>
                      </a:solidFill>
                      <a:effectLst>
                        <a:glow rad="127000">
                          <a:srgbClr val="FFFF00"/>
                        </a:glow>
                      </a:effectLst>
                    </a:endParaRPr>
                  </a:p>
                </p:txBody>
              </p:sp>
              <p:sp>
                <p:nvSpPr>
                  <p:cNvPr id="41" name="Rectangle 40"/>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13802" y="3867075"/>
                    <a:ext cx="106143" cy="591714"/>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43"/>
                  <p:cNvSpPr/>
                  <p:nvPr/>
                </p:nvSpPr>
                <p:spPr>
                  <a:xfrm>
                    <a:off x="33988" y="3078595"/>
                    <a:ext cx="917749" cy="350405"/>
                  </a:xfrm>
                  <a:prstGeom prst="rect">
                    <a:avLst/>
                  </a:prstGeom>
                  <a:solidFill>
                    <a:srgbClr val="00B0F0"/>
                  </a:solid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cxnSp>
                <p:nvCxnSpPr>
                  <p:cNvPr id="37" name="Straight Connector 36"/>
                  <p:cNvCxnSpPr/>
                  <p:nvPr/>
                </p:nvCxnSpPr>
                <p:spPr>
                  <a:xfrm flipV="1">
                    <a:off x="495981" y="3445947"/>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865004" y="3407265"/>
                    <a:ext cx="917749" cy="339634"/>
                  </a:xfrm>
                  <a:prstGeom prst="rect">
                    <a:avLst/>
                  </a:prstGeom>
                  <a:solidFill>
                    <a:schemeClr val="accent3">
                      <a:lumMod val="60000"/>
                      <a:lumOff val="40000"/>
                    </a:schemeClr>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grpSp>
            <p:sp>
              <p:nvSpPr>
                <p:cNvPr id="34" name="Rectangle 33"/>
                <p:cNvSpPr/>
                <p:nvPr/>
              </p:nvSpPr>
              <p:spPr>
                <a:xfrm>
                  <a:off x="8279427" y="4483801"/>
                  <a:ext cx="130626" cy="574766"/>
                </a:xfrm>
                <a:prstGeom prst="rect">
                  <a:avLst/>
                </a:prstGeom>
                <a:solidFill>
                  <a:schemeClr val="tx1">
                    <a:lumMod val="75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p:cNvCxnSpPr/>
                <p:nvPr/>
              </p:nvCxnSpPr>
              <p:spPr>
                <a:xfrm flipV="1">
                  <a:off x="8224991" y="4050172"/>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26501" y="3693611"/>
                  <a:ext cx="953509" cy="384810"/>
                </a:xfrm>
                <a:prstGeom prst="rect">
                  <a:avLst/>
                </a:prstGeom>
                <a:solidFill>
                  <a:srgbClr val="00B0F0"/>
                </a:solid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grpSp>
          <p:sp>
            <p:nvSpPr>
              <p:cNvPr id="32" name="Rectangle 31"/>
              <p:cNvSpPr/>
              <p:nvPr/>
            </p:nvSpPr>
            <p:spPr>
              <a:xfrm>
                <a:off x="2132274" y="4131021"/>
                <a:ext cx="1624635" cy="38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CC"/>
                      </a:solidFill>
                    </a:ln>
                  </a:rPr>
                  <a:t>The 9</a:t>
                </a:r>
                <a:r>
                  <a:rPr lang="en-CA" sz="2000" b="1" baseline="30000" dirty="0" smtClean="0">
                    <a:ln>
                      <a:solidFill>
                        <a:srgbClr val="0000CC"/>
                      </a:solidFill>
                    </a:ln>
                  </a:rPr>
                  <a:t>th</a:t>
                </a:r>
                <a:r>
                  <a:rPr lang="en-CA" sz="2000" b="1" dirty="0" smtClean="0">
                    <a:ln>
                      <a:solidFill>
                        <a:srgbClr val="0000CC"/>
                      </a:solidFill>
                    </a:ln>
                  </a:rPr>
                  <a:t> hour</a:t>
                </a:r>
                <a:endParaRPr lang="en-CA" sz="2000" b="1" dirty="0">
                  <a:ln>
                    <a:solidFill>
                      <a:srgbClr val="0000CC"/>
                    </a:solidFill>
                  </a:ln>
                </a:endParaRPr>
              </a:p>
            </p:txBody>
          </p:sp>
        </p:grpSp>
        <p:cxnSp>
          <p:nvCxnSpPr>
            <p:cNvPr id="30" name="Straight Connector 29"/>
            <p:cNvCxnSpPr/>
            <p:nvPr/>
          </p:nvCxnSpPr>
          <p:spPr>
            <a:xfrm flipH="1" flipV="1">
              <a:off x="3679007" y="1705162"/>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1252297" y="3188746"/>
            <a:ext cx="6034661" cy="1008437"/>
          </a:xfrm>
          <a:prstGeom prst="roundRect">
            <a:avLst/>
          </a:prstGeom>
          <a:solidFill>
            <a:schemeClr val="accent4"/>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rgbClr val="0000CC"/>
                </a:solidFill>
              </a:rPr>
              <a:t>24 hours – of </a:t>
            </a:r>
            <a:r>
              <a:rPr lang="en-CA" sz="3200" b="1" dirty="0" smtClean="0">
                <a:solidFill>
                  <a:srgbClr val="0000CC"/>
                </a:solidFill>
                <a:effectLst>
                  <a:glow rad="127000">
                    <a:srgbClr val="00FFFF"/>
                  </a:glow>
                </a:effectLst>
              </a:rPr>
              <a:t>Covenant</a:t>
            </a:r>
            <a:r>
              <a:rPr lang="en-CA" sz="3200" b="1" dirty="0" smtClean="0">
                <a:solidFill>
                  <a:srgbClr val="0000CC"/>
                </a:solidFill>
              </a:rPr>
              <a:t>: </a:t>
            </a:r>
            <a:br>
              <a:rPr lang="en-CA" sz="3200" b="1" dirty="0" smtClean="0">
                <a:solidFill>
                  <a:srgbClr val="0000CC"/>
                </a:solidFill>
              </a:rPr>
            </a:br>
            <a:r>
              <a:rPr lang="en-CA" sz="3200" b="1" dirty="0" smtClean="0">
                <a:solidFill>
                  <a:srgbClr val="0000CC"/>
                </a:solidFill>
              </a:rPr>
              <a:t>Preparation of the Passover!</a:t>
            </a:r>
            <a:endParaRPr lang="en-CA" sz="3200" b="1" dirty="0">
              <a:solidFill>
                <a:srgbClr val="0000CC"/>
              </a:solidFill>
            </a:endParaRPr>
          </a:p>
        </p:txBody>
      </p:sp>
      <p:sp>
        <p:nvSpPr>
          <p:cNvPr id="2" name="Curved Down Arrow 1"/>
          <p:cNvSpPr/>
          <p:nvPr/>
        </p:nvSpPr>
        <p:spPr>
          <a:xfrm>
            <a:off x="252549" y="876201"/>
            <a:ext cx="8778240" cy="3084998"/>
          </a:xfrm>
          <a:prstGeom prst="curvedDownArrow">
            <a:avLst/>
          </a:prstGeom>
          <a:gradFill>
            <a:gsLst>
              <a:gs pos="0">
                <a:srgbClr val="FF0000"/>
              </a:gs>
              <a:gs pos="37000">
                <a:srgbClr val="00FF99"/>
              </a:gs>
              <a:gs pos="78000">
                <a:schemeClr val="accent1">
                  <a:lumMod val="45000"/>
                  <a:lumOff val="55000"/>
                </a:schemeClr>
              </a:gs>
              <a:gs pos="89000">
                <a:srgbClr val="00FFFF"/>
              </a:gs>
            </a:gsLst>
            <a:lin ang="5400000" scaled="1"/>
          </a:gradFill>
          <a:ln w="38100">
            <a:solidFill>
              <a:srgbClr val="0000CC"/>
            </a:solidFill>
          </a:ln>
          <a:effectLst>
            <a:glow rad="127000">
              <a:srgbClr val="00FF99"/>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Rounded Rectangular Callout 4"/>
          <p:cNvSpPr/>
          <p:nvPr/>
        </p:nvSpPr>
        <p:spPr>
          <a:xfrm>
            <a:off x="644900" y="5675550"/>
            <a:ext cx="10861291" cy="1075149"/>
          </a:xfrm>
          <a:prstGeom prst="wedgeRoundRectCallout">
            <a:avLst>
              <a:gd name="adj1" fmla="val -26701"/>
              <a:gd name="adj2" fmla="val -86027"/>
              <a:gd name="adj3" fmla="val 16667"/>
            </a:avLst>
          </a:prstGeom>
          <a:solidFill>
            <a:schemeClr val="accent3">
              <a:lumMod val="60000"/>
              <a:lumOff val="40000"/>
            </a:schemeClr>
          </a:solidFill>
          <a:ln w="38100">
            <a:solidFill>
              <a:srgbClr val="00808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2060"/>
                </a:solidFill>
              </a:rPr>
              <a:t>Compare this </a:t>
            </a:r>
            <a:r>
              <a:rPr lang="en-CA" sz="3200" b="1" u="sng" dirty="0" smtClean="0">
                <a:solidFill>
                  <a:srgbClr val="002060"/>
                </a:solidFill>
              </a:rPr>
              <a:t>DATE</a:t>
            </a:r>
            <a:r>
              <a:rPr lang="en-CA" sz="3200" b="1" dirty="0" smtClean="0">
                <a:solidFill>
                  <a:srgbClr val="002060"/>
                </a:solidFill>
              </a:rPr>
              <a:t>, </a:t>
            </a:r>
            <a:r>
              <a:rPr lang="en-CA" sz="3200" dirty="0" smtClean="0">
                <a:solidFill>
                  <a:srgbClr val="002060"/>
                </a:solidFill>
              </a:rPr>
              <a:t>with the </a:t>
            </a:r>
            <a:r>
              <a:rPr lang="en-CA" sz="3200" b="1" u="sng" dirty="0" smtClean="0">
                <a:ln>
                  <a:solidFill>
                    <a:schemeClr val="bg1"/>
                  </a:solidFill>
                </a:ln>
                <a:solidFill>
                  <a:srgbClr val="FF00FF"/>
                </a:solidFill>
              </a:rPr>
              <a:t>Feast of the Yehudim</a:t>
            </a:r>
            <a:r>
              <a:rPr lang="en-CA" sz="3200" b="1" dirty="0" smtClean="0">
                <a:ln>
                  <a:solidFill>
                    <a:schemeClr val="bg1"/>
                  </a:solidFill>
                </a:ln>
                <a:solidFill>
                  <a:srgbClr val="FF00FF"/>
                </a:solidFill>
              </a:rPr>
              <a:t>! </a:t>
            </a:r>
            <a:r>
              <a:rPr lang="en-CA" sz="3200" dirty="0" smtClean="0">
                <a:solidFill>
                  <a:srgbClr val="002060"/>
                </a:solidFill>
              </a:rPr>
              <a:t/>
            </a:r>
            <a:br>
              <a:rPr lang="en-CA" sz="3200" dirty="0" smtClean="0">
                <a:solidFill>
                  <a:srgbClr val="002060"/>
                </a:solidFill>
              </a:rPr>
            </a:br>
            <a:r>
              <a:rPr lang="en-CA" sz="3200" dirty="0" smtClean="0">
                <a:solidFill>
                  <a:srgbClr val="002060"/>
                </a:solidFill>
                <a:effectLst>
                  <a:glow rad="88900">
                    <a:srgbClr val="00FF99">
                      <a:alpha val="99000"/>
                    </a:srgbClr>
                  </a:glow>
                </a:effectLst>
              </a:rPr>
              <a:t>Note the change in </a:t>
            </a:r>
            <a:r>
              <a:rPr lang="en-CA" sz="3200" b="1" u="sng" dirty="0" smtClean="0">
                <a:solidFill>
                  <a:srgbClr val="002060"/>
                </a:solidFill>
                <a:effectLst>
                  <a:glow rad="88900">
                    <a:srgbClr val="00FF99">
                      <a:alpha val="99000"/>
                    </a:srgbClr>
                  </a:glow>
                </a:effectLst>
              </a:rPr>
              <a:t>DATE</a:t>
            </a:r>
            <a:r>
              <a:rPr lang="en-CA" sz="3200" dirty="0" smtClean="0">
                <a:solidFill>
                  <a:srgbClr val="002060"/>
                </a:solidFill>
                <a:effectLst>
                  <a:glow rad="88900">
                    <a:srgbClr val="00FF99">
                      <a:alpha val="99000"/>
                    </a:srgbClr>
                  </a:glow>
                </a:effectLst>
              </a:rPr>
              <a:t> that sunset to sunset brings! </a:t>
            </a:r>
            <a:r>
              <a:rPr lang="en-CA" sz="3200" dirty="0" smtClean="0">
                <a:solidFill>
                  <a:srgbClr val="002060"/>
                </a:solidFill>
              </a:rPr>
              <a:t> </a:t>
            </a:r>
            <a:endParaRPr lang="en-CA" sz="3200" dirty="0">
              <a:solidFill>
                <a:srgbClr val="002060"/>
              </a:solidFill>
            </a:endParaRPr>
          </a:p>
        </p:txBody>
      </p:sp>
      <p:sp>
        <p:nvSpPr>
          <p:cNvPr id="6" name="Rounded Rectangle 5"/>
          <p:cNvSpPr/>
          <p:nvPr/>
        </p:nvSpPr>
        <p:spPr>
          <a:xfrm>
            <a:off x="2639290" y="1974273"/>
            <a:ext cx="3480954" cy="914400"/>
          </a:xfrm>
          <a:prstGeom prst="roundRect">
            <a:avLst/>
          </a:prstGeom>
          <a:ln w="381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dirty="0" smtClean="0">
                <a:solidFill>
                  <a:srgbClr val="9933FF"/>
                </a:solidFill>
                <a:effectLst>
                  <a:glow rad="127000">
                    <a:srgbClr val="FFFF00"/>
                  </a:glow>
                </a:effectLst>
              </a:rPr>
              <a:t>Abib 14!</a:t>
            </a:r>
            <a:endParaRPr lang="en-CA" sz="6000" dirty="0">
              <a:solidFill>
                <a:srgbClr val="9933FF"/>
              </a:solidFill>
              <a:effectLst>
                <a:glow rad="127000">
                  <a:srgbClr val="FFFF00"/>
                </a:glow>
              </a:effectLst>
            </a:endParaRPr>
          </a:p>
        </p:txBody>
      </p:sp>
      <p:pic>
        <p:nvPicPr>
          <p:cNvPr id="27"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43476" y="1313929"/>
            <a:ext cx="2285171" cy="2570816"/>
          </a:xfrm>
          <a:prstGeom prst="rect">
            <a:avLst/>
          </a:prstGeom>
          <a:noFill/>
          <a:ln>
            <a:noFill/>
          </a:ln>
          <a:extLst/>
        </p:spPr>
      </p:pic>
    </p:spTree>
    <p:extLst>
      <p:ext uri="{BB962C8B-B14F-4D97-AF65-F5344CB8AC3E}">
        <p14:creationId xmlns:p14="http://schemas.microsoft.com/office/powerpoint/2010/main" val="38950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750"/>
                                        <p:tgtEl>
                                          <p:spTgt spid="45"/>
                                        </p:tgtEl>
                                      </p:cBhvr>
                                    </p:animEffect>
                                  </p:childTnLst>
                                </p:cTn>
                              </p:par>
                              <p:par>
                                <p:cTn id="8" presetID="14" presetClass="entr" presetSubtype="10" fill="hold" grpId="0" nodeType="withEffect">
                                  <p:stCondLst>
                                    <p:cond delay="150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750"/>
                                        <p:tgtEl>
                                          <p:spTgt spid="19"/>
                                        </p:tgtEl>
                                      </p:cBhvr>
                                    </p:animEffect>
                                  </p:childTnLst>
                                </p:cTn>
                              </p:par>
                              <p:par>
                                <p:cTn id="11" presetID="22" presetClass="entr" presetSubtype="8" fill="hold" grpId="0" nodeType="withEffect">
                                  <p:stCondLst>
                                    <p:cond delay="40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par>
                                <p:cTn id="14" presetID="6" presetClass="entr" presetSubtype="16" fill="hold" grpId="0" nodeType="withEffect">
                                  <p:stCondLst>
                                    <p:cond delay="300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up)">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ppt_w</p:attrName>
                                        </p:attrNameLst>
                                      </p:cBhvr>
                                      <p:tavLst>
                                        <p:tav tm="0">
                                          <p:val>
                                            <p:fltVal val="0"/>
                                          </p:val>
                                        </p:tav>
                                        <p:tav tm="100000">
                                          <p:val>
                                            <p:strVal val="#ppt_w"/>
                                          </p:val>
                                        </p:tav>
                                      </p:tavLst>
                                    </p:anim>
                                    <p:anim calcmode="lin" valueType="num">
                                      <p:cBhvr>
                                        <p:cTn id="27" dur="1000" fill="hold"/>
                                        <p:tgtEl>
                                          <p:spTgt spid="5"/>
                                        </p:tgtEl>
                                        <p:attrNameLst>
                                          <p:attrName>ppt_h</p:attrName>
                                        </p:attrNameLst>
                                      </p:cBhvr>
                                      <p:tavLst>
                                        <p:tav tm="0">
                                          <p:val>
                                            <p:fltVal val="0"/>
                                          </p:val>
                                        </p:tav>
                                        <p:tav tm="100000">
                                          <p:val>
                                            <p:strVal val="#ppt_h"/>
                                          </p:val>
                                        </p:tav>
                                      </p:tavLst>
                                    </p:anim>
                                    <p:anim calcmode="lin" valueType="num">
                                      <p:cBhvr>
                                        <p:cTn id="28" dur="1000" fill="hold"/>
                                        <p:tgtEl>
                                          <p:spTgt spid="5"/>
                                        </p:tgtEl>
                                        <p:attrNameLst>
                                          <p:attrName>style.rotation</p:attrName>
                                        </p:attrNameLst>
                                      </p:cBhvr>
                                      <p:tavLst>
                                        <p:tav tm="0">
                                          <p:val>
                                            <p:fltVal val="90"/>
                                          </p:val>
                                        </p:tav>
                                        <p:tav tm="100000">
                                          <p:val>
                                            <p:fltVal val="0"/>
                                          </p:val>
                                        </p:tav>
                                      </p:tavLst>
                                    </p:anim>
                                    <p:animEffect transition="in" filter="fade">
                                      <p:cBhvr>
                                        <p:cTn id="29" dur="1000"/>
                                        <p:tgtEl>
                                          <p:spTgt spid="5"/>
                                        </p:tgtEl>
                                      </p:cBhvr>
                                    </p:animEffect>
                                  </p:childTnLst>
                                </p:cTn>
                              </p:par>
                              <p:par>
                                <p:cTn id="30" presetID="45" presetClass="entr" presetSubtype="0" fill="hold" nodeType="withEffect">
                                  <p:stCondLst>
                                    <p:cond delay="4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anim calcmode="lin" valueType="num">
                                      <p:cBhvr>
                                        <p:cTn id="33" dur="2000" fill="hold"/>
                                        <p:tgtEl>
                                          <p:spTgt spid="27"/>
                                        </p:tgtEl>
                                        <p:attrNameLst>
                                          <p:attrName>ppt_w</p:attrName>
                                        </p:attrNameLst>
                                      </p:cBhvr>
                                      <p:tavLst>
                                        <p:tav tm="0" fmla="#ppt_w*sin(2.5*pi*$)">
                                          <p:val>
                                            <p:fltVal val="0"/>
                                          </p:val>
                                        </p:tav>
                                        <p:tav tm="100000">
                                          <p:val>
                                            <p:fltVal val="1"/>
                                          </p:val>
                                        </p:tav>
                                      </p:tavLst>
                                    </p:anim>
                                    <p:anim calcmode="lin" valueType="num">
                                      <p:cBhvr>
                                        <p:cTn id="34" dur="20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9" grpId="0" animBg="1"/>
      <p:bldP spid="2" grpId="0" animBg="1"/>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37366" y="6501699"/>
            <a:ext cx="643748" cy="365125"/>
          </a:xfrm>
        </p:spPr>
        <p:txBody>
          <a:bodyPr/>
          <a:lstStyle/>
          <a:p>
            <a:fld id="{6D22F896-40B5-4ADD-8801-0D06FADFA095}" type="slidenum">
              <a:rPr lang="en-US" sz="1200" b="1" smtClean="0"/>
              <a:t>63</a:t>
            </a:fld>
            <a:endParaRPr lang="en-US" sz="1200" b="1" dirty="0"/>
          </a:p>
        </p:txBody>
      </p:sp>
      <p:cxnSp>
        <p:nvCxnSpPr>
          <p:cNvPr id="7" name="Straight Connector 6"/>
          <p:cNvCxnSpPr/>
          <p:nvPr/>
        </p:nvCxnSpPr>
        <p:spPr>
          <a:xfrm flipV="1">
            <a:off x="2503714" y="4230914"/>
            <a:ext cx="6026332" cy="26127"/>
          </a:xfrm>
          <a:prstGeom prst="line">
            <a:avLst/>
          </a:prstGeom>
          <a:ln w="38100">
            <a:solidFill>
              <a:srgbClr val="00FF99"/>
            </a:solidFill>
          </a:ln>
        </p:spPr>
        <p:style>
          <a:lnRef idx="1">
            <a:schemeClr val="accent1"/>
          </a:lnRef>
          <a:fillRef idx="0">
            <a:schemeClr val="accent1"/>
          </a:fillRef>
          <a:effectRef idx="0">
            <a:schemeClr val="accent1"/>
          </a:effectRef>
          <a:fontRef idx="minor">
            <a:schemeClr val="tx1"/>
          </a:fontRef>
        </p:style>
      </p:cxnSp>
      <p:sp>
        <p:nvSpPr>
          <p:cNvPr id="5" name="Cloud 4"/>
          <p:cNvSpPr/>
          <p:nvPr/>
        </p:nvSpPr>
        <p:spPr>
          <a:xfrm>
            <a:off x="638627" y="141826"/>
            <a:ext cx="10733315" cy="5329646"/>
          </a:xfrm>
          <a:prstGeom prst="cloud">
            <a:avLst/>
          </a:prstGeom>
          <a:noFill/>
          <a:ln w="57150">
            <a:solidFill>
              <a:srgbClr val="9933FF"/>
            </a:solidFill>
          </a:ln>
          <a:effectLst>
            <a:glow rad="254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ln>
                  <a:solidFill>
                    <a:srgbClr val="0000CC"/>
                  </a:solidFill>
                </a:ln>
                <a:solidFill>
                  <a:srgbClr val="FFFF00"/>
                </a:solidFill>
              </a:rPr>
              <a:t>For this next slide, </a:t>
            </a:r>
            <a:r>
              <a:rPr lang="en-CA" sz="4800" b="1" u="sng" dirty="0" smtClean="0">
                <a:ln>
                  <a:solidFill>
                    <a:srgbClr val="0000CC"/>
                  </a:solidFill>
                </a:ln>
                <a:solidFill>
                  <a:srgbClr val="FFFF00"/>
                </a:solidFill>
              </a:rPr>
              <a:t>REMEMBER</a:t>
            </a:r>
            <a:r>
              <a:rPr lang="en-CA" sz="4800" b="1" dirty="0" smtClean="0">
                <a:ln>
                  <a:solidFill>
                    <a:srgbClr val="0000CC"/>
                  </a:solidFill>
                </a:ln>
                <a:solidFill>
                  <a:srgbClr val="FFFF00"/>
                </a:solidFill>
              </a:rPr>
              <a:t> that </a:t>
            </a:r>
            <a:r>
              <a:rPr lang="en-CA" sz="4800" b="1" dirty="0" err="1" smtClean="0">
                <a:ln w="19050">
                  <a:solidFill>
                    <a:srgbClr val="FF00FF"/>
                  </a:solidFill>
                </a:ln>
                <a:solidFill>
                  <a:srgbClr val="FFFF00"/>
                </a:solidFill>
              </a:rPr>
              <a:t>Qayapha</a:t>
            </a:r>
            <a:r>
              <a:rPr lang="en-CA" sz="4800" b="1" dirty="0" smtClean="0">
                <a:ln>
                  <a:solidFill>
                    <a:srgbClr val="0000CC"/>
                  </a:solidFill>
                </a:ln>
                <a:solidFill>
                  <a:srgbClr val="FFFF00"/>
                </a:solidFill>
              </a:rPr>
              <a:t> was an </a:t>
            </a:r>
            <a:r>
              <a:rPr lang="en-CA" sz="4800" b="1" dirty="0" smtClean="0">
                <a:ln w="28575">
                  <a:solidFill>
                    <a:srgbClr val="0000CC"/>
                  </a:solidFill>
                </a:ln>
                <a:solidFill>
                  <a:srgbClr val="FFFF00"/>
                </a:solidFill>
                <a:effectLst>
                  <a:glow rad="127000">
                    <a:srgbClr val="FF9999"/>
                  </a:glow>
                </a:effectLst>
              </a:rPr>
              <a:t>IMPOSTER</a:t>
            </a:r>
            <a:r>
              <a:rPr lang="en-CA" sz="4800" b="1" dirty="0" smtClean="0">
                <a:ln>
                  <a:solidFill>
                    <a:srgbClr val="0000CC"/>
                  </a:solidFill>
                </a:ln>
                <a:solidFill>
                  <a:srgbClr val="FFFF00"/>
                </a:solidFill>
              </a:rPr>
              <a:t> High Priest!</a:t>
            </a:r>
            <a:endParaRPr lang="en-CA" sz="4800" b="1" dirty="0">
              <a:ln>
                <a:solidFill>
                  <a:srgbClr val="0000CC"/>
                </a:solidFill>
              </a:ln>
              <a:solidFill>
                <a:srgbClr val="FFFF00"/>
              </a:solidFill>
            </a:endParaRPr>
          </a:p>
        </p:txBody>
      </p:sp>
      <p:sp>
        <p:nvSpPr>
          <p:cNvPr id="9" name="Rounded Rectangle 8"/>
          <p:cNvSpPr/>
          <p:nvPr/>
        </p:nvSpPr>
        <p:spPr>
          <a:xfrm>
            <a:off x="383177" y="5329645"/>
            <a:ext cx="11512044" cy="1323703"/>
          </a:xfrm>
          <a:prstGeom prst="roundRect">
            <a:avLst/>
          </a:prstGeom>
          <a:solidFill>
            <a:schemeClr val="accent4">
              <a:lumMod val="75000"/>
            </a:schemeClr>
          </a:solidFill>
          <a:ln w="57150">
            <a:solidFill>
              <a:srgbClr val="FFCC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dirty="0" smtClean="0">
                <a:ln>
                  <a:solidFill>
                    <a:sysClr val="windowText" lastClr="000000"/>
                  </a:solidFill>
                </a:ln>
                <a:solidFill>
                  <a:srgbClr val="FF0000"/>
                </a:solidFill>
              </a:rPr>
              <a:t>IMPORTANT!  </a:t>
            </a:r>
            <a:r>
              <a:rPr lang="en-CA" sz="4400" dirty="0" smtClean="0"/>
              <a:t>The next slide is formatted in </a:t>
            </a:r>
            <a:r>
              <a:rPr lang="en-CA" sz="4400" b="1" dirty="0" smtClean="0">
                <a:ln>
                  <a:solidFill>
                    <a:sysClr val="windowText" lastClr="000000"/>
                  </a:solidFill>
                </a:ln>
                <a:solidFill>
                  <a:srgbClr val="C00000"/>
                </a:solidFill>
              </a:rPr>
              <a:t>Sunset to Sunset Theory!</a:t>
            </a:r>
            <a:endParaRPr lang="en-CA" sz="4400" b="1" dirty="0">
              <a:ln>
                <a:solidFill>
                  <a:sysClr val="windowText" lastClr="000000"/>
                </a:solidFill>
              </a:ln>
              <a:solidFill>
                <a:srgbClr val="C00000"/>
              </a:solidFill>
            </a:endParaRPr>
          </a:p>
        </p:txBody>
      </p:sp>
    </p:spTree>
    <p:extLst>
      <p:ext uri="{BB962C8B-B14F-4D97-AF65-F5344CB8AC3E}">
        <p14:creationId xmlns:p14="http://schemas.microsoft.com/office/powerpoint/2010/main" val="380133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146309"/>
            <a:ext cx="11861443" cy="6581104"/>
          </a:xfrm>
          <a:solidFill>
            <a:schemeClr val="tx1"/>
          </a:solidFill>
          <a:scene3d>
            <a:camera prst="orthographicFront"/>
            <a:lightRig rig="threePt" dir="t"/>
          </a:scene3d>
          <a:sp3d>
            <a:bevelT w="152400" h="50800" prst="softRound"/>
          </a:sp3d>
        </p:spPr>
        <p:txBody>
          <a:bodyPr>
            <a:normAutofit/>
          </a:bodyPr>
          <a:lstStyle/>
          <a:p>
            <a:r>
              <a:rPr lang="en-US" sz="2800" dirty="0">
                <a:solidFill>
                  <a:srgbClr val="008080"/>
                </a:solidFill>
                <a:latin typeface="Georgia" panose="02040502050405020303" pitchFamily="18" charset="0"/>
              </a:rPr>
              <a:t>Mat 26:3</a:t>
            </a:r>
            <a:r>
              <a:rPr lang="en-US" sz="2800" dirty="0">
                <a:solidFill>
                  <a:prstClr val="black"/>
                </a:solidFill>
                <a:latin typeface="Georgia" panose="02040502050405020303" pitchFamily="18" charset="0"/>
              </a:rPr>
              <a:t>  Then the </a:t>
            </a:r>
            <a:r>
              <a:rPr lang="en-US" sz="2800" dirty="0">
                <a:solidFill>
                  <a:srgbClr val="FF0000"/>
                </a:solidFill>
                <a:latin typeface="Georgia" panose="02040502050405020303" pitchFamily="18" charset="0"/>
              </a:rPr>
              <a:t>chief priests, </a:t>
            </a:r>
            <a:r>
              <a:rPr lang="en-US" sz="2800" dirty="0">
                <a:solidFill>
                  <a:prstClr val="black"/>
                </a:solidFill>
                <a:latin typeface="Georgia" panose="02040502050405020303" pitchFamily="18" charset="0"/>
              </a:rPr>
              <a:t>and the </a:t>
            </a:r>
            <a:r>
              <a:rPr lang="en-US" sz="2800" dirty="0">
                <a:solidFill>
                  <a:srgbClr val="FF0000"/>
                </a:solidFill>
                <a:latin typeface="Georgia" panose="02040502050405020303" pitchFamily="18" charset="0"/>
              </a:rPr>
              <a:t>scribes, </a:t>
            </a:r>
            <a:r>
              <a:rPr lang="en-US" sz="2800" dirty="0">
                <a:solidFill>
                  <a:prstClr val="black"/>
                </a:solidFill>
                <a:latin typeface="Georgia" panose="02040502050405020303" pitchFamily="18" charset="0"/>
              </a:rPr>
              <a:t>and the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t>
            </a:r>
            <a:r>
              <a:rPr lang="en-US" sz="2800" dirty="0" smtClean="0">
                <a:solidFill>
                  <a:srgbClr val="FF0000"/>
                </a:solidFill>
                <a:latin typeface="Georgia" panose="02040502050405020303" pitchFamily="18" charset="0"/>
              </a:rPr>
              <a:t>elders</a:t>
            </a:r>
            <a:r>
              <a:rPr lang="en-US" sz="2800" dirty="0" smtClean="0">
                <a:solidFill>
                  <a:prstClr val="black"/>
                </a:solidFill>
                <a:latin typeface="Georgia" panose="02040502050405020303" pitchFamily="18" charset="0"/>
              </a:rPr>
              <a:t> </a:t>
            </a:r>
            <a:r>
              <a:rPr lang="en-US" sz="2800" dirty="0">
                <a:solidFill>
                  <a:prstClr val="black"/>
                </a:solidFill>
                <a:latin typeface="Georgia" panose="02040502050405020303" pitchFamily="18" charset="0"/>
              </a:rPr>
              <a:t>of the people came together at the court of </a:t>
            </a:r>
            <a:r>
              <a:rPr lang="en-US" sz="2800" dirty="0" smtClean="0">
                <a:solidFill>
                  <a:prstClr val="black"/>
                </a:solidFill>
                <a:latin typeface="Georgia" panose="02040502050405020303" pitchFamily="18" charset="0"/>
              </a:rPr>
              <a:t/>
            </a:r>
            <a:br>
              <a:rPr lang="en-US" sz="28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the </a:t>
            </a:r>
            <a:r>
              <a:rPr lang="en-US" sz="2800" dirty="0">
                <a:solidFill>
                  <a:prstClr val="black"/>
                </a:solidFill>
                <a:latin typeface="Georgia" panose="02040502050405020303" pitchFamily="18" charset="0"/>
              </a:rPr>
              <a:t>high priest, who was called </a:t>
            </a:r>
            <a:r>
              <a:rPr lang="en-US" sz="2800" dirty="0" err="1">
                <a:solidFill>
                  <a:srgbClr val="FF0000"/>
                </a:solidFill>
                <a:latin typeface="Georgia" panose="02040502050405020303" pitchFamily="18" charset="0"/>
              </a:rPr>
              <a:t>Qayapha</a:t>
            </a:r>
            <a:r>
              <a:rPr lang="en-US" sz="2800" dirty="0">
                <a:solidFill>
                  <a:srgbClr val="FF0000"/>
                </a:solidFill>
                <a:latin typeface="Georgia" panose="02040502050405020303" pitchFamily="18" charset="0"/>
              </a:rPr>
              <a:t>, </a:t>
            </a:r>
          </a:p>
          <a:p>
            <a:r>
              <a:rPr lang="en-US" sz="2800" dirty="0">
                <a:solidFill>
                  <a:srgbClr val="008080"/>
                </a:solidFill>
                <a:latin typeface="Georgia" panose="02040502050405020303" pitchFamily="18" charset="0"/>
              </a:rPr>
              <a:t>Mat 26:4</a:t>
            </a:r>
            <a:r>
              <a:rPr lang="en-US" sz="2800" dirty="0">
                <a:solidFill>
                  <a:prstClr val="black"/>
                </a:solidFill>
                <a:latin typeface="Georgia" panose="02040502050405020303" pitchFamily="18" charset="0"/>
              </a:rPr>
              <a:t>  and plotted to seize </a:t>
            </a:r>
            <a:r>
              <a:rPr lang="he-IL" sz="2800" b="1" dirty="0">
                <a:solidFill>
                  <a:srgbClr val="0000CC"/>
                </a:solidFill>
                <a:latin typeface="Arial" panose="020B0604020202020204" pitchFamily="34" charset="0"/>
              </a:rPr>
              <a:t>יהושע</a:t>
            </a:r>
            <a:r>
              <a:rPr lang="en-US" sz="2800" dirty="0">
                <a:solidFill>
                  <a:prstClr val="black"/>
                </a:solidFill>
                <a:latin typeface="Georgia" panose="02040502050405020303" pitchFamily="18" charset="0"/>
              </a:rPr>
              <a:t> by trickery and </a:t>
            </a:r>
            <a:r>
              <a:rPr lang="en-US" sz="2800" b="1" u="sng" dirty="0">
                <a:ln w="12700">
                  <a:solidFill>
                    <a:srgbClr val="0000CC"/>
                  </a:solidFill>
                </a:ln>
                <a:solidFill>
                  <a:srgbClr val="FF0000"/>
                </a:solidFill>
                <a:latin typeface="Georgia" panose="02040502050405020303" pitchFamily="18" charset="0"/>
              </a:rPr>
              <a:t>kill</a:t>
            </a:r>
            <a:r>
              <a:rPr lang="en-US" sz="2800" dirty="0">
                <a:solidFill>
                  <a:prstClr val="black"/>
                </a:solidFill>
                <a:latin typeface="Georgia" panose="02040502050405020303" pitchFamily="18" charset="0"/>
              </a:rPr>
              <a:t> </a:t>
            </a:r>
            <a:r>
              <a:rPr lang="en-US" sz="2800" i="1" dirty="0">
                <a:solidFill>
                  <a:prstClr val="black"/>
                </a:solidFill>
                <a:latin typeface="Georgia" panose="02040502050405020303" pitchFamily="18" charset="0"/>
              </a:rPr>
              <a:t>Him</a:t>
            </a:r>
            <a:r>
              <a:rPr lang="en-US" sz="2800" dirty="0">
                <a:solidFill>
                  <a:prstClr val="black"/>
                </a:solidFill>
                <a:latin typeface="Georgia" panose="02040502050405020303" pitchFamily="18" charset="0"/>
              </a:rPr>
              <a:t>. </a:t>
            </a:r>
          </a:p>
          <a:p>
            <a:r>
              <a:rPr lang="en-US" sz="2800" dirty="0">
                <a:solidFill>
                  <a:srgbClr val="008080"/>
                </a:solidFill>
                <a:latin typeface="Georgia" panose="02040502050405020303" pitchFamily="18" charset="0"/>
              </a:rPr>
              <a:t>Mat 26:5</a:t>
            </a:r>
            <a:r>
              <a:rPr lang="en-US" sz="2800" dirty="0">
                <a:solidFill>
                  <a:prstClr val="black"/>
                </a:solidFill>
                <a:latin typeface="Georgia" panose="02040502050405020303" pitchFamily="18" charset="0"/>
              </a:rPr>
              <a:t>  But they said, </a:t>
            </a:r>
            <a:r>
              <a:rPr lang="en-US" sz="5400" dirty="0">
                <a:solidFill>
                  <a:prstClr val="black"/>
                </a:solidFill>
                <a:effectLst>
                  <a:glow rad="127000">
                    <a:srgbClr val="FFFF00"/>
                  </a:glow>
                </a:effectLst>
                <a:latin typeface="Georgia" panose="02040502050405020303" pitchFamily="18" charset="0"/>
              </a:rPr>
              <a:t>“Not at </a:t>
            </a:r>
            <a:r>
              <a:rPr lang="en-US" sz="5400" u="sng" dirty="0">
                <a:solidFill>
                  <a:prstClr val="black"/>
                </a:solidFill>
                <a:effectLst>
                  <a:glow rad="127000">
                    <a:srgbClr val="FFFF00"/>
                  </a:glow>
                </a:effectLst>
                <a:latin typeface="Georgia" panose="02040502050405020303" pitchFamily="18" charset="0"/>
              </a:rPr>
              <a:t>the </a:t>
            </a:r>
            <a:r>
              <a:rPr lang="en-US" sz="5400" u="sng" dirty="0" smtClean="0">
                <a:solidFill>
                  <a:prstClr val="black"/>
                </a:solidFill>
                <a:effectLst>
                  <a:glow rad="127000">
                    <a:srgbClr val="FFFF00"/>
                  </a:glow>
                </a:effectLst>
                <a:latin typeface="Georgia" panose="02040502050405020303" pitchFamily="18" charset="0"/>
              </a:rPr>
              <a:t>festival</a:t>
            </a:r>
            <a:r>
              <a:rPr lang="en-US" sz="5400" dirty="0" smtClean="0">
                <a:solidFill>
                  <a:prstClr val="black"/>
                </a:solidFill>
                <a:latin typeface="Georgia" panose="02040502050405020303" pitchFamily="18" charset="0"/>
              </a:rPr>
              <a:t/>
            </a:r>
            <a:br>
              <a:rPr lang="en-US" sz="5400" dirty="0" smtClean="0">
                <a:solidFill>
                  <a:prstClr val="black"/>
                </a:solidFill>
                <a:latin typeface="Georgia" panose="02040502050405020303" pitchFamily="18" charset="0"/>
              </a:rPr>
            </a:br>
            <a:r>
              <a:rPr lang="en-US" sz="2800" dirty="0" smtClean="0">
                <a:solidFill>
                  <a:prstClr val="black"/>
                </a:solidFill>
                <a:latin typeface="Georgia" panose="02040502050405020303" pitchFamily="18" charset="0"/>
              </a:rPr>
              <a:t> 	        lest </a:t>
            </a:r>
            <a:r>
              <a:rPr lang="en-US" sz="2800" dirty="0">
                <a:solidFill>
                  <a:prstClr val="black"/>
                </a:solidFill>
                <a:latin typeface="Georgia" panose="02040502050405020303" pitchFamily="18" charset="0"/>
              </a:rPr>
              <a:t>there be </a:t>
            </a:r>
            <a:r>
              <a:rPr lang="en-US" sz="2800" dirty="0" smtClean="0">
                <a:solidFill>
                  <a:prstClr val="black"/>
                </a:solidFill>
                <a:latin typeface="Georgia" panose="02040502050405020303" pitchFamily="18" charset="0"/>
              </a:rPr>
              <a:t>an </a:t>
            </a:r>
            <a:r>
              <a:rPr lang="en-US" sz="2800" dirty="0">
                <a:solidFill>
                  <a:prstClr val="black"/>
                </a:solidFill>
                <a:latin typeface="Georgia" panose="02040502050405020303" pitchFamily="18" charset="0"/>
              </a:rPr>
              <a:t>uproar among the people.” </a:t>
            </a:r>
          </a:p>
        </p:txBody>
      </p:sp>
      <p:sp>
        <p:nvSpPr>
          <p:cNvPr id="4" name="Slide Number Placeholder 3"/>
          <p:cNvSpPr>
            <a:spLocks noGrp="1"/>
          </p:cNvSpPr>
          <p:nvPr>
            <p:ph type="sldNum" sz="quarter" idx="12"/>
          </p:nvPr>
        </p:nvSpPr>
        <p:spPr>
          <a:xfrm>
            <a:off x="11405228" y="5542439"/>
            <a:ext cx="643748" cy="365125"/>
          </a:xfrm>
        </p:spPr>
        <p:txBody>
          <a:bodyPr/>
          <a:lstStyle/>
          <a:p>
            <a:fld id="{6D22F896-40B5-4ADD-8801-0D06FADFA095}" type="slidenum">
              <a:rPr lang="en-US" sz="1200" b="1" smtClean="0">
                <a:solidFill>
                  <a:schemeClr val="bg1"/>
                </a:solidFill>
              </a:rPr>
              <a:t>64</a:t>
            </a:fld>
            <a:endParaRPr lang="en-US" sz="1200" b="1" dirty="0">
              <a:solidFill>
                <a:schemeClr val="bg1"/>
              </a:solidFill>
            </a:endParaRPr>
          </a:p>
        </p:txBody>
      </p:sp>
      <p:grpSp>
        <p:nvGrpSpPr>
          <p:cNvPr id="25" name="Group 24"/>
          <p:cNvGrpSpPr/>
          <p:nvPr/>
        </p:nvGrpSpPr>
        <p:grpSpPr>
          <a:xfrm>
            <a:off x="167424" y="3984109"/>
            <a:ext cx="11769155" cy="1382316"/>
            <a:chOff x="167424" y="1307459"/>
            <a:chExt cx="11769155" cy="1382316"/>
          </a:xfrm>
        </p:grpSpPr>
        <p:sp>
          <p:nvSpPr>
            <p:cNvPr id="28" name="Rectangle 27"/>
            <p:cNvSpPr/>
            <p:nvPr/>
          </p:nvSpPr>
          <p:spPr>
            <a:xfrm>
              <a:off x="8331230" y="2089813"/>
              <a:ext cx="3605349" cy="574766"/>
            </a:xfrm>
            <a:prstGeom prst="rect">
              <a:avLst/>
            </a:prstGeom>
            <a:pattFill prst="pct80">
              <a:fgClr>
                <a:schemeClr val="accent5">
                  <a:lumMod val="20000"/>
                  <a:lumOff val="80000"/>
                </a:schemeClr>
              </a:fgClr>
              <a:bgClr>
                <a:schemeClr val="bg1"/>
              </a:bgClr>
            </a:patt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002060"/>
                  </a:solidFill>
                </a:rPr>
                <a:t>Abib 14 Light Season</a:t>
              </a:r>
              <a:endParaRPr lang="en-CA" sz="2400" b="1" dirty="0">
                <a:solidFill>
                  <a:srgbClr val="002060"/>
                </a:solidFill>
              </a:endParaRPr>
            </a:p>
          </p:txBody>
        </p:sp>
        <p:grpSp>
          <p:nvGrpSpPr>
            <p:cNvPr id="31" name="Group 30"/>
            <p:cNvGrpSpPr/>
            <p:nvPr/>
          </p:nvGrpSpPr>
          <p:grpSpPr>
            <a:xfrm>
              <a:off x="167424" y="1307459"/>
              <a:ext cx="8527618" cy="1381562"/>
              <a:chOff x="252392" y="3693611"/>
              <a:chExt cx="8527618" cy="1381562"/>
            </a:xfrm>
          </p:grpSpPr>
          <p:grpSp>
            <p:nvGrpSpPr>
              <p:cNvPr id="33" name="Group 32"/>
              <p:cNvGrpSpPr/>
              <p:nvPr/>
            </p:nvGrpSpPr>
            <p:grpSpPr>
              <a:xfrm>
                <a:off x="252392" y="3693611"/>
                <a:ext cx="7934346" cy="1381562"/>
                <a:chOff x="33988" y="3078595"/>
                <a:chExt cx="7934346" cy="1381562"/>
              </a:xfrm>
            </p:grpSpPr>
            <p:sp>
              <p:nvSpPr>
                <p:cNvPr id="38" name="Rectangle 37"/>
                <p:cNvSpPr/>
                <p:nvPr/>
              </p:nvSpPr>
              <p:spPr>
                <a:xfrm>
                  <a:off x="4362985" y="3872049"/>
                  <a:ext cx="3605349" cy="574766"/>
                </a:xfrm>
                <a:prstGeom prst="rect">
                  <a:avLst/>
                </a:prstGeom>
                <a:solidFill>
                  <a:schemeClr val="bg1"/>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39" name="Rectangle 38"/>
                <p:cNvSpPr/>
                <p:nvPr/>
              </p:nvSpPr>
              <p:spPr>
                <a:xfrm>
                  <a:off x="627011" y="3875316"/>
                  <a:ext cx="3605349" cy="574766"/>
                </a:xfrm>
                <a:prstGeom prst="rect">
                  <a:avLst/>
                </a:prstGeom>
                <a:pattFill prst="pct80">
                  <a:fgClr>
                    <a:schemeClr val="accent6">
                      <a:lumMod val="20000"/>
                      <a:lumOff val="80000"/>
                    </a:schemeClr>
                  </a:fgClr>
                  <a:bgClr>
                    <a:schemeClr val="bg1"/>
                  </a:bgClr>
                </a:patt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dirty="0" smtClean="0">
                      <a:solidFill>
                        <a:srgbClr val="002060"/>
                      </a:solidFill>
                    </a:rPr>
                    <a:t>	Abib</a:t>
                  </a:r>
                </a:p>
              </p:txBody>
            </p:sp>
            <p:cxnSp>
              <p:nvCxnSpPr>
                <p:cNvPr id="40" name="Straight Connector 39"/>
                <p:cNvCxnSpPr/>
                <p:nvPr/>
              </p:nvCxnSpPr>
              <p:spPr>
                <a:xfrm flipV="1">
                  <a:off x="419891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3865004" y="3137298"/>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44" name="Rectangle 43"/>
                <p:cNvSpPr/>
                <p:nvPr/>
              </p:nvSpPr>
              <p:spPr>
                <a:xfrm>
                  <a:off x="33988" y="3078595"/>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effectLst>
                        <a:glow rad="127000">
                          <a:srgbClr val="FFCC66"/>
                        </a:glow>
                      </a:effectLst>
                    </a:rPr>
                    <a:t>Dawn</a:t>
                  </a:r>
                  <a:endParaRPr lang="en-CA" b="1" dirty="0">
                    <a:solidFill>
                      <a:schemeClr val="bg1"/>
                    </a:solidFill>
                    <a:effectLst>
                      <a:glow rad="127000">
                        <a:srgbClr val="FFCC66"/>
                      </a:glow>
                    </a:effectLst>
                  </a:endParaRPr>
                </a:p>
              </p:txBody>
            </p:sp>
            <p:cxnSp>
              <p:nvCxnSpPr>
                <p:cNvPr id="37" name="Straight Connector 36"/>
                <p:cNvCxnSpPr/>
                <p:nvPr/>
              </p:nvCxnSpPr>
              <p:spPr>
                <a:xfrm flipV="1">
                  <a:off x="49598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8271189" y="4483801"/>
                <a:ext cx="130626" cy="574766"/>
              </a:xfrm>
              <a:prstGeom prst="rect">
                <a:avLst/>
              </a:prstGeom>
              <a:solidFill>
                <a:schemeClr val="tx1">
                  <a:lumMod val="75000"/>
                </a:schemeClr>
              </a:solidFill>
              <a:ln w="190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p:cNvCxnSpPr/>
              <p:nvPr/>
            </p:nvCxnSpPr>
            <p:spPr>
              <a:xfrm flipV="1">
                <a:off x="8235151" y="4050172"/>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26501" y="3693611"/>
                <a:ext cx="953509" cy="384810"/>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grpSp>
        <p:cxnSp>
          <p:nvCxnSpPr>
            <p:cNvPr id="30" name="Straight Connector 29"/>
            <p:cNvCxnSpPr/>
            <p:nvPr/>
          </p:nvCxnSpPr>
          <p:spPr>
            <a:xfrm flipH="1" flipV="1">
              <a:off x="3679007" y="1705162"/>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975360" y="3294048"/>
            <a:ext cx="9556597" cy="494440"/>
          </a:xfrm>
          <a:prstGeom prst="roundRect">
            <a:avLst/>
          </a:prstGeom>
          <a:solidFill>
            <a:schemeClr val="accent3">
              <a:lumMod val="60000"/>
              <a:lumOff val="40000"/>
            </a:schemeClr>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2060"/>
                </a:solidFill>
              </a:rPr>
              <a:t>The Sunset started the Passover </a:t>
            </a:r>
            <a:r>
              <a:rPr lang="en-CA" sz="2800" b="1" u="sng" dirty="0" smtClean="0">
                <a:solidFill>
                  <a:srgbClr val="002060"/>
                </a:solidFill>
              </a:rPr>
              <a:t>Feast of the Yehudim</a:t>
            </a:r>
            <a:r>
              <a:rPr lang="en-CA" sz="2800" b="1" dirty="0" smtClean="0">
                <a:solidFill>
                  <a:srgbClr val="002060"/>
                </a:solidFill>
              </a:rPr>
              <a:t>!</a:t>
            </a:r>
            <a:endParaRPr lang="en-CA" sz="2800" b="1" dirty="0">
              <a:solidFill>
                <a:srgbClr val="002060"/>
              </a:solidFill>
            </a:endParaRPr>
          </a:p>
        </p:txBody>
      </p:sp>
      <p:sp>
        <p:nvSpPr>
          <p:cNvPr id="47" name="Right Bracket 46"/>
          <p:cNvSpPr/>
          <p:nvPr/>
        </p:nvSpPr>
        <p:spPr>
          <a:xfrm rot="16200000" flipH="1">
            <a:off x="7952936" y="1815795"/>
            <a:ext cx="449910" cy="7533853"/>
          </a:xfrm>
          <a:prstGeom prst="rightBracket">
            <a:avLst>
              <a:gd name="adj" fmla="val 295861"/>
            </a:avLst>
          </a:prstGeom>
          <a:solidFill>
            <a:schemeClr val="accent4">
              <a:lumMod val="40000"/>
              <a:lumOff val="60000"/>
            </a:schemeClr>
          </a:solidFill>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2" name="Rectangle 21"/>
          <p:cNvSpPr/>
          <p:nvPr/>
        </p:nvSpPr>
        <p:spPr>
          <a:xfrm>
            <a:off x="5187683" y="5364295"/>
            <a:ext cx="6046374" cy="47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24 hrs of the Feast of the Yehudim!</a:t>
            </a:r>
            <a:endParaRPr lang="en-CA" sz="2800" b="1" dirty="0">
              <a:solidFill>
                <a:srgbClr val="FF0000"/>
              </a:solidFill>
            </a:endParaRPr>
          </a:p>
        </p:txBody>
      </p:sp>
      <p:sp>
        <p:nvSpPr>
          <p:cNvPr id="48" name="Rectangle 47"/>
          <p:cNvSpPr/>
          <p:nvPr/>
        </p:nvSpPr>
        <p:spPr>
          <a:xfrm>
            <a:off x="3910516" y="3963927"/>
            <a:ext cx="1089851" cy="484540"/>
          </a:xfrm>
          <a:prstGeom prst="rect">
            <a:avLst/>
          </a:prstGeom>
          <a:noFill/>
          <a:ln w="762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437530" y="5913789"/>
            <a:ext cx="7561605" cy="914400"/>
          </a:xfrm>
          <a:prstGeom prst="rect">
            <a:avLst/>
          </a:prstGeom>
          <a:solidFill>
            <a:schemeClr val="accent1">
              <a:lumMod val="40000"/>
              <a:lumOff val="60000"/>
            </a:schemeClr>
          </a:solid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chemeClr val="bg1"/>
                </a:solidFill>
              </a:rPr>
              <a:t>The Yehudim did </a:t>
            </a:r>
            <a:r>
              <a:rPr lang="en-CA" sz="2800" u="sng" dirty="0" smtClean="0">
                <a:solidFill>
                  <a:schemeClr val="bg1"/>
                </a:solidFill>
              </a:rPr>
              <a:t>not</a:t>
            </a:r>
            <a:r>
              <a:rPr lang="en-CA" sz="2800" dirty="0" smtClean="0">
                <a:solidFill>
                  <a:schemeClr val="bg1"/>
                </a:solidFill>
              </a:rPr>
              <a:t> kill </a:t>
            </a:r>
            <a:r>
              <a:rPr lang="en-CA" sz="2800" dirty="0" smtClean="0">
                <a:solidFill>
                  <a:srgbClr val="0000CC"/>
                </a:solidFill>
              </a:rPr>
              <a:t>Yahusha</a:t>
            </a:r>
            <a:r>
              <a:rPr lang="en-CA" sz="2800" dirty="0" smtClean="0">
                <a:solidFill>
                  <a:schemeClr val="bg1"/>
                </a:solidFill>
              </a:rPr>
              <a:t> on </a:t>
            </a:r>
            <a:r>
              <a:rPr lang="en-CA" sz="2800" b="1" u="sng" dirty="0" smtClean="0">
                <a:ln>
                  <a:solidFill>
                    <a:srgbClr val="0000CC"/>
                  </a:solidFill>
                </a:ln>
                <a:solidFill>
                  <a:srgbClr val="CC99FF"/>
                </a:solidFill>
              </a:rPr>
              <a:t>their</a:t>
            </a:r>
            <a:r>
              <a:rPr lang="en-CA" sz="2800" dirty="0" smtClean="0">
                <a:solidFill>
                  <a:schemeClr val="bg1"/>
                </a:solidFill>
              </a:rPr>
              <a:t> Feast – according to </a:t>
            </a:r>
            <a:r>
              <a:rPr lang="en-CA" sz="2800" b="1" dirty="0" smtClean="0">
                <a:ln>
                  <a:solidFill>
                    <a:sysClr val="windowText" lastClr="000000"/>
                  </a:solidFill>
                </a:ln>
                <a:solidFill>
                  <a:srgbClr val="CC99FF"/>
                </a:solidFill>
              </a:rPr>
              <a:t>their</a:t>
            </a:r>
            <a:r>
              <a:rPr lang="en-CA" sz="2800" dirty="0" smtClean="0">
                <a:solidFill>
                  <a:schemeClr val="bg1"/>
                </a:solidFill>
              </a:rPr>
              <a:t> word and belief!</a:t>
            </a:r>
            <a:endParaRPr lang="en-CA" sz="2800" dirty="0">
              <a:solidFill>
                <a:schemeClr val="bg1"/>
              </a:solidFill>
            </a:endParaRPr>
          </a:p>
        </p:txBody>
      </p:sp>
      <p:sp>
        <p:nvSpPr>
          <p:cNvPr id="50" name="Rounded Rectangular Callout 49"/>
          <p:cNvSpPr/>
          <p:nvPr/>
        </p:nvSpPr>
        <p:spPr>
          <a:xfrm>
            <a:off x="167424" y="5544066"/>
            <a:ext cx="4148839" cy="1136667"/>
          </a:xfrm>
          <a:prstGeom prst="wedgeRoundRectCallout">
            <a:avLst>
              <a:gd name="adj1" fmla="val 21725"/>
              <a:gd name="adj2" fmla="val -72359"/>
              <a:gd name="adj3" fmla="val 16667"/>
            </a:avLst>
          </a:prstGeom>
          <a:solidFill>
            <a:schemeClr val="bg2">
              <a:lumMod val="75000"/>
            </a:schemeClr>
          </a:solidFill>
          <a:ln w="57150">
            <a:solidFill>
              <a:srgbClr val="00FF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00CC"/>
                </a:solidFill>
                <a:effectLst>
                  <a:glow rad="76200">
                    <a:srgbClr val="FFFF00"/>
                  </a:glow>
                </a:effectLst>
              </a:rPr>
              <a:t>Yahusha</a:t>
            </a:r>
            <a:r>
              <a:rPr lang="en-CA" sz="2800" dirty="0" smtClean="0">
                <a:solidFill>
                  <a:srgbClr val="9933FF"/>
                </a:solidFill>
              </a:rPr>
              <a:t> </a:t>
            </a:r>
            <a:r>
              <a:rPr lang="en-CA" sz="2800" b="1" u="sng" dirty="0" smtClean="0">
                <a:solidFill>
                  <a:srgbClr val="FF0000"/>
                </a:solidFill>
              </a:rPr>
              <a:t>CRUCIFIED</a:t>
            </a:r>
            <a:r>
              <a:rPr lang="en-CA" sz="2800" dirty="0" smtClean="0">
                <a:solidFill>
                  <a:srgbClr val="FFFF00"/>
                </a:solidFill>
              </a:rPr>
              <a:t> here  - 3</a:t>
            </a:r>
            <a:r>
              <a:rPr lang="en-CA" sz="2800" baseline="30000" dirty="0" smtClean="0">
                <a:solidFill>
                  <a:srgbClr val="FFFF00"/>
                </a:solidFill>
              </a:rPr>
              <a:t>rd</a:t>
            </a:r>
            <a:r>
              <a:rPr lang="en-CA" sz="2800" dirty="0" smtClean="0">
                <a:solidFill>
                  <a:srgbClr val="FFFF00"/>
                </a:solidFill>
              </a:rPr>
              <a:t> to 9</a:t>
            </a:r>
            <a:r>
              <a:rPr lang="en-CA" sz="2800" baseline="30000" dirty="0" smtClean="0">
                <a:solidFill>
                  <a:srgbClr val="FFFF00"/>
                </a:solidFill>
              </a:rPr>
              <a:t>th</a:t>
            </a:r>
            <a:r>
              <a:rPr lang="en-CA" sz="2800" dirty="0" smtClean="0">
                <a:solidFill>
                  <a:srgbClr val="FFFF00"/>
                </a:solidFill>
              </a:rPr>
              <a:t> hrs! (</a:t>
            </a:r>
            <a:r>
              <a:rPr lang="en-CA" sz="2800" dirty="0" smtClean="0">
                <a:solidFill>
                  <a:srgbClr val="00FF99"/>
                </a:solidFill>
              </a:rPr>
              <a:t>?</a:t>
            </a:r>
            <a:r>
              <a:rPr lang="en-CA" sz="2800" dirty="0" smtClean="0">
                <a:solidFill>
                  <a:srgbClr val="FFFF00"/>
                </a:solidFill>
              </a:rPr>
              <a:t>) </a:t>
            </a:r>
            <a:endParaRPr lang="en-CA" sz="2800" dirty="0">
              <a:solidFill>
                <a:srgbClr val="FFFF00"/>
              </a:solidFill>
            </a:endParaRPr>
          </a:p>
        </p:txBody>
      </p:sp>
      <p:sp>
        <p:nvSpPr>
          <p:cNvPr id="2" name="Notched Right Arrow 1"/>
          <p:cNvSpPr/>
          <p:nvPr/>
        </p:nvSpPr>
        <p:spPr>
          <a:xfrm rot="3092646">
            <a:off x="2450255" y="4253309"/>
            <a:ext cx="978408" cy="484632"/>
          </a:xfrm>
          <a:prstGeom prst="notchedRightArrow">
            <a:avLst>
              <a:gd name="adj1" fmla="val 32038"/>
              <a:gd name="adj2" fmla="val 70777"/>
            </a:avLst>
          </a:prstGeom>
          <a:gradFill>
            <a:gsLst>
              <a:gs pos="35000">
                <a:srgbClr val="FF0000"/>
              </a:gs>
              <a:gs pos="46000">
                <a:srgbClr val="00FF99"/>
              </a:gs>
              <a:gs pos="66000">
                <a:srgbClr val="FF0000"/>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2481499" y="4714199"/>
            <a:ext cx="1099634" cy="708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600" b="1" dirty="0" smtClean="0">
                <a:solidFill>
                  <a:srgbClr val="002060"/>
                </a:solidFill>
                <a:effectLst>
                  <a:glow rad="254000">
                    <a:srgbClr val="FF9999"/>
                  </a:glow>
                </a:effectLst>
              </a:rPr>
              <a:t>13 ?</a:t>
            </a:r>
            <a:endParaRPr lang="en-CA" sz="3600" b="1" dirty="0">
              <a:solidFill>
                <a:srgbClr val="002060"/>
              </a:solidFill>
              <a:effectLst>
                <a:glow rad="254000">
                  <a:srgbClr val="FF9999"/>
                </a:glow>
              </a:effectLst>
            </a:endParaRPr>
          </a:p>
        </p:txBody>
      </p:sp>
      <p:pic>
        <p:nvPicPr>
          <p:cNvPr id="29" name="Picture 3" descr="C:\Users\Rae\Desktop\yellow face oh n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4598" y="43130"/>
            <a:ext cx="2577402" cy="2607256"/>
          </a:xfrm>
          <a:prstGeom prst="rect">
            <a:avLst/>
          </a:prstGeom>
          <a:noFill/>
          <a:extLst>
            <a:ext uri="{909E8E84-426E-40DD-AFC4-6F175D3DCCD1}">
              <a14:hiddenFill xmlns:a14="http://schemas.microsoft.com/office/drawing/2010/main">
                <a:solidFill>
                  <a:srgbClr val="FFFFFF"/>
                </a:solidFill>
              </a14:hiddenFill>
            </a:ext>
          </a:extLst>
        </p:spPr>
      </p:pic>
      <p:sp>
        <p:nvSpPr>
          <p:cNvPr id="32" name="Notched Right Arrow 31"/>
          <p:cNvSpPr/>
          <p:nvPr/>
        </p:nvSpPr>
        <p:spPr>
          <a:xfrm rot="3092646">
            <a:off x="1792741" y="4242480"/>
            <a:ext cx="978408" cy="484632"/>
          </a:xfrm>
          <a:prstGeom prst="notchedRightArrow">
            <a:avLst>
              <a:gd name="adj1" fmla="val 32038"/>
              <a:gd name="adj2" fmla="val 70777"/>
            </a:avLst>
          </a:prstGeom>
          <a:gradFill>
            <a:gsLst>
              <a:gs pos="35000">
                <a:srgbClr val="FF0000"/>
              </a:gs>
              <a:gs pos="46000">
                <a:srgbClr val="00FF99"/>
              </a:gs>
              <a:gs pos="66000">
                <a:srgbClr val="FF0000"/>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2589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cTn>
                              </p:par>
                              <p:par>
                                <p:cTn id="9" presetID="6" presetClass="entr" presetSubtype="16" fill="hold" nodeType="with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circle(in)">
                                      <p:cBhvr>
                                        <p:cTn id="11" dur="10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500"/>
                                        <p:tgtEl>
                                          <p:spTgt spid="3">
                                            <p:txEl>
                                              <p:pRg st="0" end="0"/>
                                            </p:txEl>
                                          </p:spTgt>
                                        </p:tgtEl>
                                      </p:cBhvr>
                                    </p:animEffect>
                                  </p:childTnLst>
                                </p:cTn>
                              </p:par>
                              <p:par>
                                <p:cTn id="17" presetID="22" presetClass="entr" presetSubtype="1" fill="hold" nodeType="withEffect">
                                  <p:stCondLst>
                                    <p:cond delay="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1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circle(in)">
                                      <p:cBhvr>
                                        <p:cTn id="29" dur="1250"/>
                                        <p:tgtEl>
                                          <p:spTgt spid="50"/>
                                        </p:tgtEl>
                                      </p:cBhvr>
                                    </p:animEffect>
                                  </p:childTnLst>
                                </p:cTn>
                              </p:par>
                            </p:childTnLst>
                          </p:cTn>
                        </p:par>
                        <p:par>
                          <p:cTn id="30" fill="hold">
                            <p:stCondLst>
                              <p:cond delay="1250"/>
                            </p:stCondLst>
                            <p:childTnLst>
                              <p:par>
                                <p:cTn id="31" presetID="2" presetClass="entr" presetSubtype="9"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0-#ppt_w/2"/>
                                          </p:val>
                                        </p:tav>
                                        <p:tav tm="100000">
                                          <p:val>
                                            <p:strVal val="#ppt_x"/>
                                          </p:val>
                                        </p:tav>
                                      </p:tavLst>
                                    </p:anim>
                                    <p:anim calcmode="lin" valueType="num">
                                      <p:cBhvr additive="base">
                                        <p:cTn id="34" dur="500" fill="hold"/>
                                        <p:tgtEl>
                                          <p:spTgt spid="32"/>
                                        </p:tgtEl>
                                        <p:attrNameLst>
                                          <p:attrName>ppt_y</p:attrName>
                                        </p:attrNameLst>
                                      </p:cBhvr>
                                      <p:tavLst>
                                        <p:tav tm="0">
                                          <p:val>
                                            <p:strVal val="0-#ppt_h/2"/>
                                          </p:val>
                                        </p:tav>
                                        <p:tav tm="100000">
                                          <p:val>
                                            <p:strVal val="#ppt_y"/>
                                          </p:val>
                                        </p:tav>
                                      </p:tavLst>
                                    </p:anim>
                                  </p:childTnLst>
                                </p:cTn>
                              </p:par>
                            </p:childTnLst>
                          </p:cTn>
                        </p:par>
                        <p:par>
                          <p:cTn id="35" fill="hold">
                            <p:stCondLst>
                              <p:cond delay="1750"/>
                            </p:stCondLst>
                            <p:childTnLst>
                              <p:par>
                                <p:cTn id="36" presetID="2" presetClass="entr" presetSubtype="9"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9"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additive="base">
                                        <p:cTn id="44" dur="1000" fill="hold"/>
                                        <p:tgtEl>
                                          <p:spTgt spid="48"/>
                                        </p:tgtEl>
                                        <p:attrNameLst>
                                          <p:attrName>ppt_x</p:attrName>
                                        </p:attrNameLst>
                                      </p:cBhvr>
                                      <p:tavLst>
                                        <p:tav tm="0">
                                          <p:val>
                                            <p:strVal val="0-#ppt_w/2"/>
                                          </p:val>
                                        </p:tav>
                                        <p:tav tm="100000">
                                          <p:val>
                                            <p:strVal val="#ppt_x"/>
                                          </p:val>
                                        </p:tav>
                                      </p:tavLst>
                                    </p:anim>
                                    <p:anim calcmode="lin" valueType="num">
                                      <p:cBhvr additive="base">
                                        <p:cTn id="45" dur="1000" fill="hold"/>
                                        <p:tgtEl>
                                          <p:spTgt spid="48"/>
                                        </p:tgtEl>
                                        <p:attrNameLst>
                                          <p:attrName>ppt_y</p:attrName>
                                        </p:attrNameLst>
                                      </p:cBhvr>
                                      <p:tavLst>
                                        <p:tav tm="0">
                                          <p:val>
                                            <p:strVal val="0-#ppt_h/2"/>
                                          </p:val>
                                        </p:tav>
                                        <p:tav tm="100000">
                                          <p:val>
                                            <p:strVal val="#ppt_y"/>
                                          </p:val>
                                        </p:tav>
                                      </p:tavLst>
                                    </p:anim>
                                  </p:childTnLst>
                                </p:cTn>
                              </p:par>
                              <p:par>
                                <p:cTn id="46" presetID="21" presetClass="entr" presetSubtype="4" repeatCount="5000" fill="hold" grpId="1" nodeType="with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heel(4)">
                                      <p:cBhvr>
                                        <p:cTn id="48" dur="1000"/>
                                        <p:tgtEl>
                                          <p:spTgt spid="48"/>
                                        </p:tgtEl>
                                      </p:cBhvr>
                                    </p:animEffect>
                                  </p:childTnLst>
                                </p:cTn>
                              </p:par>
                              <p:par>
                                <p:cTn id="49" presetID="22" presetClass="entr" presetSubtype="8" fill="hold" grpId="0" nodeType="withEffect">
                                  <p:stCondLst>
                                    <p:cond delay="150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1250"/>
                                        <p:tgtEl>
                                          <p:spTgt spid="46"/>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1500"/>
                                        <p:tgtEl>
                                          <p:spTgt spid="4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randombar(horizontal)">
                                      <p:cBhvr>
                                        <p:cTn id="6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22" grpId="0"/>
      <p:bldP spid="48" grpId="0" animBg="1"/>
      <p:bldP spid="48" grpId="1" animBg="1"/>
      <p:bldP spid="49" grpId="0" animBg="1"/>
      <p:bldP spid="50" grpId="0" animBg="1"/>
      <p:bldP spid="2" grpId="0" animBg="1"/>
      <p:bldP spid="5" grpId="0"/>
      <p:bldP spid="3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37366" y="6501699"/>
            <a:ext cx="643748" cy="365125"/>
          </a:xfrm>
        </p:spPr>
        <p:txBody>
          <a:bodyPr/>
          <a:lstStyle/>
          <a:p>
            <a:fld id="{6D22F896-40B5-4ADD-8801-0D06FADFA095}" type="slidenum">
              <a:rPr lang="en-US" sz="1200" b="1" smtClean="0"/>
              <a:t>65</a:t>
            </a:fld>
            <a:endParaRPr lang="en-US" sz="1200" b="1" dirty="0"/>
          </a:p>
        </p:txBody>
      </p:sp>
      <p:sp>
        <p:nvSpPr>
          <p:cNvPr id="5" name="Cloud 4"/>
          <p:cNvSpPr/>
          <p:nvPr/>
        </p:nvSpPr>
        <p:spPr>
          <a:xfrm>
            <a:off x="574450" y="273906"/>
            <a:ext cx="10733315" cy="5329646"/>
          </a:xfrm>
          <a:prstGeom prst="cloud">
            <a:avLst/>
          </a:prstGeom>
          <a:noFill/>
          <a:ln w="762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dirty="0" smtClean="0">
                <a:ln>
                  <a:solidFill>
                    <a:srgbClr val="0000CC"/>
                  </a:solidFill>
                </a:ln>
                <a:solidFill>
                  <a:srgbClr val="FFFF00"/>
                </a:solidFill>
              </a:rPr>
              <a:t>Why is the factor of John documenting the  </a:t>
            </a:r>
            <a:r>
              <a:rPr lang="en-CA" sz="4800" b="1" dirty="0" smtClean="0">
                <a:ln w="19050">
                  <a:solidFill>
                    <a:srgbClr val="00FF99"/>
                  </a:solidFill>
                </a:ln>
                <a:solidFill>
                  <a:srgbClr val="CC99FF"/>
                </a:solidFill>
              </a:rPr>
              <a:t>“Feast of the Yehudim” </a:t>
            </a:r>
            <a:r>
              <a:rPr lang="en-CA" sz="4800" b="1" dirty="0" smtClean="0">
                <a:ln>
                  <a:solidFill>
                    <a:srgbClr val="0000CC"/>
                  </a:solidFill>
                </a:ln>
                <a:solidFill>
                  <a:srgbClr val="FFFF00"/>
                </a:solidFill>
              </a:rPr>
              <a:t>so very significant?!</a:t>
            </a:r>
            <a:endParaRPr lang="en-CA" sz="4800" b="1" dirty="0">
              <a:ln>
                <a:solidFill>
                  <a:srgbClr val="0000CC"/>
                </a:solidFill>
              </a:ln>
              <a:solidFill>
                <a:srgbClr val="FFFF00"/>
              </a:solidFill>
            </a:endParaRPr>
          </a:p>
        </p:txBody>
      </p:sp>
      <p:sp>
        <p:nvSpPr>
          <p:cNvPr id="9" name="Rounded Rectangle 8"/>
          <p:cNvSpPr/>
          <p:nvPr/>
        </p:nvSpPr>
        <p:spPr>
          <a:xfrm>
            <a:off x="1264622" y="5390774"/>
            <a:ext cx="10272744" cy="1323703"/>
          </a:xfrm>
          <a:prstGeom prst="roundRect">
            <a:avLst/>
          </a:prstGeom>
          <a:solidFill>
            <a:schemeClr val="accent4">
              <a:lumMod val="75000"/>
            </a:schemeClr>
          </a:solidFill>
          <a:ln w="57150">
            <a:solidFill>
              <a:srgbClr val="FFCC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smtClean="0">
                <a:ln>
                  <a:solidFill>
                    <a:schemeClr val="bg1"/>
                  </a:solidFill>
                </a:ln>
                <a:solidFill>
                  <a:srgbClr val="FF0000"/>
                </a:solidFill>
              </a:rPr>
              <a:t>Would the chief </a:t>
            </a:r>
            <a:r>
              <a:rPr lang="en-CA" sz="3600" b="1" dirty="0" err="1" smtClean="0">
                <a:ln>
                  <a:solidFill>
                    <a:schemeClr val="bg1"/>
                  </a:solidFill>
                </a:ln>
                <a:solidFill>
                  <a:srgbClr val="FF0000"/>
                </a:solidFill>
              </a:rPr>
              <a:t>kohenim</a:t>
            </a:r>
            <a:r>
              <a:rPr lang="en-CA" sz="3600" b="1" dirty="0" smtClean="0">
                <a:ln>
                  <a:solidFill>
                    <a:schemeClr val="bg1"/>
                  </a:solidFill>
                </a:ln>
                <a:solidFill>
                  <a:srgbClr val="FF0000"/>
                </a:solidFill>
              </a:rPr>
              <a:t> and Pharisees be negotiating a </a:t>
            </a:r>
            <a:r>
              <a:rPr lang="en-CA" sz="3600" b="1" u="sng" dirty="0" smtClean="0">
                <a:ln>
                  <a:solidFill>
                    <a:schemeClr val="bg1"/>
                  </a:solidFill>
                </a:ln>
                <a:solidFill>
                  <a:srgbClr val="FF0000"/>
                </a:solidFill>
              </a:rPr>
              <a:t>business deal</a:t>
            </a:r>
            <a:r>
              <a:rPr lang="en-CA" sz="3600" b="1" dirty="0" smtClean="0">
                <a:ln>
                  <a:solidFill>
                    <a:schemeClr val="bg1"/>
                  </a:solidFill>
                </a:ln>
                <a:solidFill>
                  <a:srgbClr val="FF0000"/>
                </a:solidFill>
              </a:rPr>
              <a:t> on a </a:t>
            </a:r>
            <a:r>
              <a:rPr lang="en-CA" sz="3600" b="1" dirty="0" smtClean="0">
                <a:ln>
                  <a:solidFill>
                    <a:schemeClr val="bg1"/>
                  </a:solidFill>
                </a:ln>
                <a:solidFill>
                  <a:srgbClr val="FF0000"/>
                </a:solidFill>
                <a:effectLst>
                  <a:glow rad="127000">
                    <a:srgbClr val="00FF99"/>
                  </a:glow>
                </a:effectLst>
              </a:rPr>
              <a:t>Shabbat?</a:t>
            </a:r>
            <a:endParaRPr lang="en-CA" sz="3600" b="1" dirty="0">
              <a:ln>
                <a:solidFill>
                  <a:schemeClr val="bg1"/>
                </a:solidFill>
              </a:ln>
              <a:solidFill>
                <a:srgbClr val="C00000"/>
              </a:solidFill>
              <a:effectLst>
                <a:glow rad="127000">
                  <a:srgbClr val="00FF99"/>
                </a:glo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7646" y="1108250"/>
            <a:ext cx="3796259" cy="3796259"/>
          </a:xfrm>
          <a:prstGeom prst="rect">
            <a:avLst/>
          </a:prstGeom>
        </p:spPr>
      </p:pic>
    </p:spTree>
    <p:extLst>
      <p:ext uri="{BB962C8B-B14F-4D97-AF65-F5344CB8AC3E}">
        <p14:creationId xmlns:p14="http://schemas.microsoft.com/office/powerpoint/2010/main" val="357771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175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1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CC66"/>
            </a:gs>
            <a:gs pos="37000">
              <a:srgbClr val="00FF99">
                <a:alpha val="31000"/>
                <a:lumMod val="61000"/>
                <a:lumOff val="39000"/>
              </a:srgb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5278" y="90617"/>
            <a:ext cx="11861443" cy="6664410"/>
          </a:xfrm>
          <a:solidFill>
            <a:schemeClr val="tx1"/>
          </a:solidFill>
          <a:scene3d>
            <a:camera prst="orthographicFront"/>
            <a:lightRig rig="threePt" dir="t"/>
          </a:scene3d>
          <a:sp3d>
            <a:bevelT w="152400" h="50800" prst="softRound"/>
          </a:sp3d>
        </p:spPr>
        <p:txBody>
          <a:bodyPr anchor="ctr">
            <a:normAutofit/>
          </a:bodyPr>
          <a:lstStyle/>
          <a:p>
            <a:r>
              <a:rPr lang="en-US" sz="2800" dirty="0" smtClean="0">
                <a:solidFill>
                  <a:prstClr val="black"/>
                </a:solidFill>
                <a:latin typeface="Calibri" panose="020F0502020204030204" pitchFamily="34" charset="0"/>
                <a:cs typeface="Calibri" panose="020F0502020204030204" pitchFamily="34" charset="0"/>
              </a:rPr>
              <a:t>What did Matthew record?</a:t>
            </a:r>
            <a:br>
              <a:rPr lang="en-US" sz="2800" dirty="0" smtClean="0">
                <a:solidFill>
                  <a:prstClr val="black"/>
                </a:solidFill>
                <a:latin typeface="Calibri" panose="020F0502020204030204" pitchFamily="34" charset="0"/>
                <a:cs typeface="Calibri" panose="020F0502020204030204" pitchFamily="34" charset="0"/>
              </a:rPr>
            </a:br>
            <a:r>
              <a:rPr lang="en-US" sz="2000" dirty="0" smtClean="0">
                <a:solidFill>
                  <a:prstClr val="black"/>
                </a:solidFill>
                <a:latin typeface="Georgia" panose="02040502050405020303" pitchFamily="18" charset="0"/>
              </a:rPr>
              <a:t/>
            </a:r>
            <a:br>
              <a:rPr lang="en-US" sz="2000" dirty="0" smtClean="0">
                <a:solidFill>
                  <a:prstClr val="black"/>
                </a:solidFill>
                <a:latin typeface="Georgia" panose="02040502050405020303" pitchFamily="18" charset="0"/>
              </a:rPr>
            </a:br>
            <a:r>
              <a:rPr lang="en-US" sz="2800" i="1" dirty="0" smtClean="0">
                <a:solidFill>
                  <a:srgbClr val="008080"/>
                </a:solidFill>
                <a:latin typeface="TITUS Cyberbit Basic" panose="02020603050405020304" pitchFamily="18" charset="0"/>
              </a:rPr>
              <a:t>Matt </a:t>
            </a:r>
            <a:r>
              <a:rPr lang="en-US" sz="2800" i="1" dirty="0">
                <a:solidFill>
                  <a:srgbClr val="008080"/>
                </a:solidFill>
                <a:latin typeface="TITUS Cyberbit Basic" panose="02020603050405020304" pitchFamily="18" charset="0"/>
              </a:rPr>
              <a:t>27:62</a:t>
            </a:r>
            <a:r>
              <a:rPr lang="en-US" sz="2800" i="1" dirty="0">
                <a:solidFill>
                  <a:prstClr val="black"/>
                </a:solidFill>
                <a:latin typeface="TITUS Cyberbit Basic" panose="02020603050405020304" pitchFamily="18" charset="0"/>
              </a:rPr>
              <a:t>  </a:t>
            </a:r>
            <a:r>
              <a:rPr lang="en-US" sz="2800" dirty="0">
                <a:solidFill>
                  <a:schemeClr val="accent2">
                    <a:lumMod val="75000"/>
                  </a:schemeClr>
                </a:solidFill>
                <a:latin typeface="TITUS Cyberbit Basic" panose="02020603050405020304" pitchFamily="18" charset="0"/>
              </a:rPr>
              <a:t>On the </a:t>
            </a:r>
            <a:r>
              <a:rPr lang="en-US" sz="2800" b="1" u="sng" dirty="0" smtClean="0">
                <a:ln>
                  <a:solidFill>
                    <a:schemeClr val="bg1"/>
                  </a:solidFill>
                </a:ln>
                <a:solidFill>
                  <a:srgbClr val="CC99FF"/>
                </a:solidFill>
                <a:latin typeface="TITUS Cyberbit Basic" panose="02020603050405020304" pitchFamily="18" charset="0"/>
              </a:rPr>
              <a:t>NEXT DAY</a:t>
            </a:r>
            <a:r>
              <a:rPr lang="en-US" sz="2800" b="1" dirty="0" smtClean="0">
                <a:ln>
                  <a:solidFill>
                    <a:schemeClr val="bg1"/>
                  </a:solidFill>
                </a:ln>
                <a:solidFill>
                  <a:srgbClr val="CC99FF"/>
                </a:solidFill>
                <a:latin typeface="TITUS Cyberbit Basic" panose="02020603050405020304" pitchFamily="18" charset="0"/>
              </a:rPr>
              <a:t>,</a:t>
            </a:r>
            <a:r>
              <a:rPr lang="en-US" sz="2800" dirty="0" smtClean="0">
                <a:solidFill>
                  <a:prstClr val="black"/>
                </a:solidFill>
                <a:latin typeface="TITUS Cyberbit Basic" panose="02020603050405020304" pitchFamily="18" charset="0"/>
              </a:rPr>
              <a:t> </a:t>
            </a:r>
            <a:r>
              <a:rPr lang="en-US" sz="2800" dirty="0">
                <a:solidFill>
                  <a:schemeClr val="accent2">
                    <a:lumMod val="75000"/>
                  </a:schemeClr>
                </a:solidFill>
                <a:latin typeface="TITUS Cyberbit Basic" panose="02020603050405020304" pitchFamily="18" charset="0"/>
              </a:rPr>
              <a:t>which was </a:t>
            </a:r>
            <a:r>
              <a:rPr lang="en-US" sz="2800" b="1" dirty="0" smtClean="0">
                <a:ln>
                  <a:solidFill>
                    <a:srgbClr val="FF00FF"/>
                  </a:solidFill>
                </a:ln>
                <a:solidFill>
                  <a:prstClr val="black"/>
                </a:solidFill>
                <a:effectLst>
                  <a:glow rad="127000">
                    <a:srgbClr val="00FF99"/>
                  </a:glow>
                </a:effectLst>
                <a:latin typeface="Arial Black" panose="020B0A04020102020204" pitchFamily="34" charset="0"/>
              </a:rPr>
              <a:t>AFTER</a:t>
            </a:r>
            <a:r>
              <a:rPr lang="en-US" sz="2800" b="1" dirty="0" smtClean="0">
                <a:ln>
                  <a:solidFill>
                    <a:srgbClr val="FF00FF"/>
                  </a:solidFill>
                </a:ln>
                <a:solidFill>
                  <a:prstClr val="black"/>
                </a:solidFill>
                <a:latin typeface="Arial Black" panose="020B0A04020102020204" pitchFamily="34" charset="0"/>
              </a:rPr>
              <a:t> </a:t>
            </a:r>
            <a:r>
              <a:rPr lang="en-US" sz="2800" b="1" u="sng" dirty="0" smtClean="0">
                <a:ln>
                  <a:solidFill>
                    <a:srgbClr val="FF00FF"/>
                  </a:solidFill>
                </a:ln>
                <a:solidFill>
                  <a:prstClr val="black"/>
                </a:solidFill>
                <a:latin typeface="Arial Black" panose="020B0A04020102020204" pitchFamily="34" charset="0"/>
              </a:rPr>
              <a:t>THE PREPARATION</a:t>
            </a:r>
            <a:r>
              <a:rPr lang="en-US" sz="2800" dirty="0" smtClean="0">
                <a:ln>
                  <a:solidFill>
                    <a:srgbClr val="FF00FF"/>
                  </a:solidFill>
                </a:ln>
                <a:solidFill>
                  <a:prstClr val="black"/>
                </a:solidFill>
                <a:latin typeface="Arial Black" panose="020B0A04020102020204" pitchFamily="34" charset="0"/>
              </a:rPr>
              <a:t>,</a:t>
            </a:r>
            <a:r>
              <a:rPr lang="en-US" sz="2800" dirty="0" smtClean="0">
                <a:solidFill>
                  <a:prstClr val="black"/>
                </a:solidFill>
                <a:latin typeface="TITUS Cyberbit Basic" panose="02020603050405020304" pitchFamily="18" charset="0"/>
              </a:rPr>
              <a:t> 	          </a:t>
            </a:r>
            <a:r>
              <a:rPr lang="en-US" sz="2800" dirty="0" smtClean="0">
                <a:solidFill>
                  <a:schemeClr val="accent2">
                    <a:lumMod val="75000"/>
                  </a:schemeClr>
                </a:solidFill>
                <a:latin typeface="TITUS Cyberbit Basic" panose="02020603050405020304" pitchFamily="18" charset="0"/>
              </a:rPr>
              <a:t>the </a:t>
            </a:r>
            <a:r>
              <a:rPr lang="en-US" sz="2800" dirty="0">
                <a:solidFill>
                  <a:schemeClr val="accent2">
                    <a:lumMod val="75000"/>
                  </a:schemeClr>
                </a:solidFill>
                <a:latin typeface="TITUS Cyberbit Basic" panose="02020603050405020304" pitchFamily="18" charset="0"/>
              </a:rPr>
              <a:t>chief priests and Pharisees gathered together to </a:t>
            </a:r>
            <a:r>
              <a:rPr lang="en-US" sz="2800" dirty="0" smtClean="0">
                <a:solidFill>
                  <a:schemeClr val="accent2">
                    <a:lumMod val="75000"/>
                  </a:schemeClr>
                </a:solidFill>
                <a:latin typeface="TITUS Cyberbit Basic" panose="02020603050405020304" pitchFamily="18" charset="0"/>
              </a:rPr>
              <a:t>Pilate. </a:t>
            </a:r>
          </a:p>
          <a:p>
            <a:r>
              <a:rPr lang="en-US" sz="2800" b="1" dirty="0" smtClean="0">
                <a:solidFill>
                  <a:srgbClr val="C00000"/>
                </a:solidFill>
                <a:latin typeface="Georgia" panose="02040502050405020303" pitchFamily="18" charset="0"/>
              </a:rPr>
              <a:t>Note:  </a:t>
            </a:r>
            <a:r>
              <a:rPr lang="en-US" sz="2800" dirty="0" smtClean="0">
                <a:solidFill>
                  <a:prstClr val="black"/>
                </a:solidFill>
                <a:latin typeface="Calibri" panose="020F0502020204030204" pitchFamily="34" charset="0"/>
                <a:cs typeface="Calibri" panose="020F0502020204030204" pitchFamily="34" charset="0"/>
              </a:rPr>
              <a:t>The Hebrew edition of Matthew has the word – </a:t>
            </a:r>
            <a:r>
              <a:rPr lang="en-US" sz="2800" b="1" dirty="0" smtClean="0">
                <a:solidFill>
                  <a:prstClr val="black"/>
                </a:solidFill>
                <a:effectLst>
                  <a:glow rad="127000">
                    <a:srgbClr val="00FFFF"/>
                  </a:glow>
                </a:effectLst>
                <a:latin typeface="Calibri" panose="020F0502020204030204" pitchFamily="34" charset="0"/>
                <a:cs typeface="Calibri" panose="020F0502020204030204" pitchFamily="34" charset="0"/>
              </a:rPr>
              <a:t>Machar</a:t>
            </a:r>
            <a:r>
              <a:rPr lang="en-US" sz="2800" dirty="0" smtClean="0">
                <a:solidFill>
                  <a:prstClr val="black"/>
                </a:solidFill>
                <a:latin typeface="Calibri" panose="020F0502020204030204" pitchFamily="34" charset="0"/>
                <a:cs typeface="Calibri" panose="020F0502020204030204" pitchFamily="34" charset="0"/>
              </a:rPr>
              <a:t> – from which we see - </a:t>
            </a:r>
            <a:r>
              <a:rPr lang="en-US" sz="2800" dirty="0" smtClean="0">
                <a:ln>
                  <a:solidFill>
                    <a:schemeClr val="bg1"/>
                  </a:solidFill>
                </a:ln>
                <a:solidFill>
                  <a:srgbClr val="CC99FF"/>
                </a:solidFill>
                <a:latin typeface="Calibri" panose="020F0502020204030204" pitchFamily="34" charset="0"/>
                <a:cs typeface="Calibri" panose="020F0502020204030204" pitchFamily="34" charset="0"/>
              </a:rPr>
              <a:t>NEXT DAY, </a:t>
            </a:r>
            <a:r>
              <a:rPr lang="en-US" sz="2800" dirty="0" smtClean="0">
                <a:solidFill>
                  <a:prstClr val="black"/>
                </a:solidFill>
                <a:latin typeface="Calibri" panose="020F0502020204030204" pitchFamily="34" charset="0"/>
                <a:cs typeface="Calibri" panose="020F0502020204030204" pitchFamily="34" charset="0"/>
              </a:rPr>
              <a:t>in English.  This word ensures there has been a </a:t>
            </a:r>
            <a:r>
              <a:rPr lang="en-US" sz="2800" b="1" u="sng" dirty="0" smtClean="0">
                <a:ln>
                  <a:solidFill>
                    <a:srgbClr val="0000CC"/>
                  </a:solidFill>
                </a:ln>
                <a:solidFill>
                  <a:srgbClr val="C00000"/>
                </a:solidFill>
                <a:latin typeface="Calibri" panose="020F0502020204030204" pitchFamily="34" charset="0"/>
                <a:cs typeface="Calibri" panose="020F0502020204030204" pitchFamily="34" charset="0"/>
              </a:rPr>
              <a:t>severin</a:t>
            </a:r>
            <a:r>
              <a:rPr lang="en-US" sz="2800" b="1" dirty="0" smtClean="0">
                <a:ln>
                  <a:solidFill>
                    <a:srgbClr val="0000CC"/>
                  </a:solidFill>
                </a:ln>
                <a:solidFill>
                  <a:srgbClr val="C00000"/>
                </a:solidFill>
                <a:latin typeface="Calibri" panose="020F0502020204030204" pitchFamily="34" charset="0"/>
                <a:cs typeface="Calibri" panose="020F0502020204030204" pitchFamily="34" charset="0"/>
              </a:rPr>
              <a:t>g of one 24 hour period </a:t>
            </a:r>
            <a:r>
              <a:rPr lang="en-US" sz="2800" dirty="0" smtClean="0">
                <a:solidFill>
                  <a:prstClr val="black"/>
                </a:solidFill>
                <a:latin typeface="Calibri" panose="020F0502020204030204" pitchFamily="34" charset="0"/>
                <a:cs typeface="Calibri" panose="020F0502020204030204" pitchFamily="34" charset="0"/>
              </a:rPr>
              <a:t>and a transition into the existent one.  But how?  </a:t>
            </a:r>
            <a:br>
              <a:rPr lang="en-US" sz="2800" dirty="0" smtClean="0">
                <a:solidFill>
                  <a:prstClr val="black"/>
                </a:solidFill>
                <a:latin typeface="Calibri" panose="020F0502020204030204" pitchFamily="34" charset="0"/>
                <a:cs typeface="Calibri" panose="020F0502020204030204" pitchFamily="34" charset="0"/>
              </a:rPr>
            </a:br>
            <a:r>
              <a:rPr lang="en-US" sz="2800" dirty="0" smtClean="0">
                <a:solidFill>
                  <a:prstClr val="black"/>
                </a:solidFill>
                <a:latin typeface="Calibri" panose="020F0502020204030204" pitchFamily="34" charset="0"/>
                <a:cs typeface="Calibri" panose="020F0502020204030204" pitchFamily="34" charset="0"/>
              </a:rPr>
              <a:t>Because we know Matthew obeyed the Torah, and we know the </a:t>
            </a:r>
            <a:r>
              <a:rPr lang="en-US" sz="2800" b="1" i="1" dirty="0" smtClean="0">
                <a:ln>
                  <a:solidFill>
                    <a:srgbClr val="0000CC"/>
                  </a:solidFill>
                </a:ln>
                <a:solidFill>
                  <a:schemeClr val="accent2">
                    <a:lumMod val="75000"/>
                  </a:schemeClr>
                </a:solidFill>
                <a:latin typeface="Calibri" panose="020F0502020204030204" pitchFamily="34" charset="0"/>
                <a:cs typeface="Calibri" panose="020F0502020204030204" pitchFamily="34" charset="0"/>
              </a:rPr>
              <a:t>Boqer</a:t>
            </a:r>
            <a:r>
              <a:rPr lang="en-US" sz="2800" dirty="0" smtClean="0">
                <a:solidFill>
                  <a:prstClr val="black"/>
                </a:solidFill>
                <a:latin typeface="Calibri" panose="020F0502020204030204" pitchFamily="34" charset="0"/>
                <a:cs typeface="Calibri" panose="020F0502020204030204" pitchFamily="34" charset="0"/>
              </a:rPr>
              <a:t> (morning) had arrived bringing with it a new 24 hour cycle!</a:t>
            </a:r>
            <a:br>
              <a:rPr lang="en-US" sz="2800" dirty="0" smtClean="0">
                <a:solidFill>
                  <a:prstClr val="black"/>
                </a:solidFill>
                <a:latin typeface="Calibri" panose="020F0502020204030204" pitchFamily="34" charset="0"/>
                <a:cs typeface="Calibri" panose="020F0502020204030204" pitchFamily="34" charset="0"/>
              </a:rPr>
            </a:br>
            <a:r>
              <a:rPr lang="en-US" sz="2800" dirty="0" smtClean="0">
                <a:solidFill>
                  <a:prstClr val="black"/>
                </a:solidFill>
                <a:latin typeface="Calibri" panose="020F0502020204030204" pitchFamily="34" charset="0"/>
                <a:cs typeface="Calibri" panose="020F0502020204030204" pitchFamily="34" charset="0"/>
              </a:rPr>
              <a:t>The </a:t>
            </a:r>
            <a:r>
              <a:rPr lang="en-US" sz="2800" b="1" dirty="0" smtClean="0">
                <a:solidFill>
                  <a:srgbClr val="9933FF"/>
                </a:solidFill>
                <a:latin typeface="Calibri" panose="020F0502020204030204" pitchFamily="34" charset="0"/>
                <a:cs typeface="Calibri" panose="020F0502020204030204" pitchFamily="34" charset="0"/>
              </a:rPr>
              <a:t>“Ox and Plow Incision” </a:t>
            </a:r>
            <a:r>
              <a:rPr lang="en-US" sz="2800" dirty="0" smtClean="0">
                <a:solidFill>
                  <a:prstClr val="black"/>
                </a:solidFill>
                <a:latin typeface="Calibri" panose="020F0502020204030204" pitchFamily="34" charset="0"/>
                <a:cs typeface="Calibri" panose="020F0502020204030204" pitchFamily="34" charset="0"/>
              </a:rPr>
              <a:t>of - </a:t>
            </a:r>
            <a:r>
              <a:rPr lang="en-US" sz="2800" b="1" dirty="0" err="1" smtClean="0">
                <a:solidFill>
                  <a:srgbClr val="9933FF"/>
                </a:solidFill>
                <a:latin typeface="Calibri" panose="020F0502020204030204" pitchFamily="34" charset="0"/>
                <a:cs typeface="Calibri" panose="020F0502020204030204" pitchFamily="34" charset="0"/>
              </a:rPr>
              <a:t>Boqer</a:t>
            </a:r>
            <a:r>
              <a:rPr lang="en-US" sz="2800" dirty="0" smtClean="0">
                <a:solidFill>
                  <a:prstClr val="black"/>
                </a:solidFill>
                <a:latin typeface="Calibri" panose="020F0502020204030204" pitchFamily="34" charset="0"/>
                <a:cs typeface="Calibri" panose="020F0502020204030204" pitchFamily="34" charset="0"/>
              </a:rPr>
              <a:t> is what performed the </a:t>
            </a:r>
            <a:r>
              <a:rPr lang="en-US" sz="2800" b="1" u="sng" dirty="0" smtClean="0">
                <a:ln>
                  <a:solidFill>
                    <a:srgbClr val="0000CC"/>
                  </a:solidFill>
                </a:ln>
                <a:solidFill>
                  <a:srgbClr val="FF0000"/>
                </a:solidFill>
                <a:latin typeface="Calibri" panose="020F0502020204030204" pitchFamily="34" charset="0"/>
                <a:cs typeface="Calibri" panose="020F0502020204030204" pitchFamily="34" charset="0"/>
              </a:rPr>
              <a:t>severin</a:t>
            </a:r>
            <a:r>
              <a:rPr lang="en-US" sz="2800" b="1" dirty="0" smtClean="0">
                <a:ln>
                  <a:solidFill>
                    <a:srgbClr val="0000CC"/>
                  </a:solidFill>
                </a:ln>
                <a:solidFill>
                  <a:srgbClr val="FF0000"/>
                </a:solidFill>
                <a:latin typeface="Calibri" panose="020F0502020204030204" pitchFamily="34" charset="0"/>
                <a:cs typeface="Calibri" panose="020F0502020204030204" pitchFamily="34" charset="0"/>
              </a:rPr>
              <a:t>g!  </a:t>
            </a:r>
            <a:r>
              <a:rPr lang="en-US" sz="2800" b="1" dirty="0" smtClean="0">
                <a:ln>
                  <a:solidFill>
                    <a:srgbClr val="0000CC"/>
                  </a:solidFill>
                </a:ln>
                <a:solidFill>
                  <a:srgbClr val="FF0000"/>
                </a:solidFill>
                <a:latin typeface="Calibri" panose="020F0502020204030204" pitchFamily="34" charset="0"/>
                <a:cs typeface="Calibri" panose="020F0502020204030204" pitchFamily="34" charset="0"/>
                <a:sym typeface="Wingdings" panose="05000000000000000000" pitchFamily="2" charset="2"/>
              </a:rPr>
              <a:t> </a:t>
            </a:r>
            <a:endParaRPr lang="en-US" sz="2800" b="1" dirty="0" smtClean="0">
              <a:ln>
                <a:solidFill>
                  <a:srgbClr val="0000CC"/>
                </a:solidFill>
              </a:ln>
              <a:solidFill>
                <a:srgbClr val="FF0000"/>
              </a:solidFill>
              <a:latin typeface="Calibri" panose="020F0502020204030204" pitchFamily="34" charset="0"/>
              <a:cs typeface="Calibri" panose="020F0502020204030204" pitchFamily="34" charset="0"/>
            </a:endParaRPr>
          </a:p>
          <a:p>
            <a:r>
              <a:rPr lang="en-US" sz="2800" b="1" u="sng" dirty="0" smtClean="0">
                <a:ln>
                  <a:solidFill>
                    <a:sysClr val="windowText" lastClr="000000"/>
                  </a:solidFill>
                </a:ln>
                <a:solidFill>
                  <a:srgbClr val="FF0000"/>
                </a:solidFill>
                <a:latin typeface="Calibri" panose="020F0502020204030204" pitchFamily="34" charset="0"/>
                <a:cs typeface="Calibri" panose="020F0502020204030204" pitchFamily="34" charset="0"/>
              </a:rPr>
              <a:t>Where were the chief </a:t>
            </a:r>
            <a:r>
              <a:rPr lang="en-US" sz="2800" b="1" dirty="0" smtClean="0">
                <a:ln>
                  <a:solidFill>
                    <a:sysClr val="windowText" lastClr="000000"/>
                  </a:solidFill>
                </a:ln>
                <a:solidFill>
                  <a:srgbClr val="FF0000"/>
                </a:solidFill>
                <a:latin typeface="Calibri" panose="020F0502020204030204" pitchFamily="34" charset="0"/>
                <a:cs typeface="Calibri" panose="020F0502020204030204" pitchFamily="34" charset="0"/>
              </a:rPr>
              <a:t>p</a:t>
            </a:r>
            <a:r>
              <a:rPr lang="en-US" sz="2800" b="1" u="sng" dirty="0" smtClean="0">
                <a:ln>
                  <a:solidFill>
                    <a:sysClr val="windowText" lastClr="000000"/>
                  </a:solidFill>
                </a:ln>
                <a:solidFill>
                  <a:srgbClr val="FF0000"/>
                </a:solidFill>
                <a:latin typeface="Calibri" panose="020F0502020204030204" pitchFamily="34" charset="0"/>
                <a:cs typeface="Calibri" panose="020F0502020204030204" pitchFamily="34" charset="0"/>
              </a:rPr>
              <a:t>riests and Pharisees to be found</a:t>
            </a:r>
            <a:r>
              <a:rPr lang="en-US" sz="2800" b="1" dirty="0" smtClean="0">
                <a:ln>
                  <a:solidFill>
                    <a:sysClr val="windowText" lastClr="000000"/>
                  </a:solidFill>
                </a:ln>
                <a:solidFill>
                  <a:srgbClr val="FF0000"/>
                </a:solidFill>
                <a:latin typeface="Calibri" panose="020F0502020204030204" pitchFamily="34" charset="0"/>
                <a:cs typeface="Calibri" panose="020F0502020204030204" pitchFamily="34" charset="0"/>
              </a:rPr>
              <a:t>?  </a:t>
            </a:r>
            <a:br>
              <a:rPr lang="en-US" sz="2800" b="1" dirty="0" smtClean="0">
                <a:ln>
                  <a:solidFill>
                    <a:sysClr val="windowText" lastClr="000000"/>
                  </a:solidFill>
                </a:ln>
                <a:solidFill>
                  <a:srgbClr val="FF0000"/>
                </a:solidFill>
                <a:latin typeface="Calibri" panose="020F0502020204030204" pitchFamily="34" charset="0"/>
                <a:cs typeface="Calibri" panose="020F0502020204030204" pitchFamily="34" charset="0"/>
              </a:rPr>
            </a:br>
            <a:r>
              <a:rPr lang="en-US" sz="2800" dirty="0" smtClean="0">
                <a:solidFill>
                  <a:prstClr val="black"/>
                </a:solidFill>
                <a:latin typeface="Calibri" panose="020F0502020204030204" pitchFamily="34" charset="0"/>
                <a:cs typeface="Calibri" panose="020F0502020204030204" pitchFamily="34" charset="0"/>
              </a:rPr>
              <a:t>They were present in the court of Pilate, </a:t>
            </a:r>
            <a:r>
              <a:rPr lang="en-US" sz="2800" b="1" u="sng" dirty="0" smtClean="0">
                <a:ln>
                  <a:solidFill>
                    <a:srgbClr val="3333FF"/>
                  </a:solidFill>
                </a:ln>
                <a:solidFill>
                  <a:srgbClr val="FF00FF"/>
                </a:solidFill>
                <a:latin typeface="Calibri" panose="020F0502020204030204" pitchFamily="34" charset="0"/>
                <a:cs typeface="Calibri" panose="020F0502020204030204" pitchFamily="34" charset="0"/>
              </a:rPr>
              <a:t>ne</a:t>
            </a:r>
            <a:r>
              <a:rPr lang="en-US" sz="2800" b="1" dirty="0" smtClean="0">
                <a:ln>
                  <a:solidFill>
                    <a:srgbClr val="3333FF"/>
                  </a:solidFill>
                </a:ln>
                <a:solidFill>
                  <a:srgbClr val="FF00FF"/>
                </a:solidFill>
                <a:latin typeface="Calibri" panose="020F0502020204030204" pitchFamily="34" charset="0"/>
                <a:cs typeface="Calibri" panose="020F0502020204030204" pitchFamily="34" charset="0"/>
              </a:rPr>
              <a:t>g</a:t>
            </a:r>
            <a:r>
              <a:rPr lang="en-US" sz="2800" b="1" u="sng" dirty="0" smtClean="0">
                <a:ln>
                  <a:solidFill>
                    <a:srgbClr val="3333FF"/>
                  </a:solidFill>
                </a:ln>
                <a:solidFill>
                  <a:srgbClr val="FF00FF"/>
                </a:solidFill>
                <a:latin typeface="Calibri" panose="020F0502020204030204" pitchFamily="34" charset="0"/>
                <a:cs typeface="Calibri" panose="020F0502020204030204" pitchFamily="34" charset="0"/>
              </a:rPr>
              <a:t>otiatin</a:t>
            </a:r>
            <a:r>
              <a:rPr lang="en-US" sz="2800" b="1" dirty="0" smtClean="0">
                <a:ln>
                  <a:solidFill>
                    <a:srgbClr val="3333FF"/>
                  </a:solidFill>
                </a:ln>
                <a:solidFill>
                  <a:srgbClr val="FF00FF"/>
                </a:solidFill>
                <a:latin typeface="Calibri" panose="020F0502020204030204" pitchFamily="34" charset="0"/>
                <a:cs typeface="Calibri" panose="020F0502020204030204" pitchFamily="34" charset="0"/>
              </a:rPr>
              <a:t>g</a:t>
            </a:r>
            <a:r>
              <a:rPr lang="en-US" sz="2800" b="1" u="sng" dirty="0" smtClean="0">
                <a:ln>
                  <a:solidFill>
                    <a:srgbClr val="3333FF"/>
                  </a:solidFill>
                </a:ln>
                <a:solidFill>
                  <a:srgbClr val="FF00FF"/>
                </a:solidFill>
                <a:latin typeface="Calibri" panose="020F0502020204030204" pitchFamily="34" charset="0"/>
                <a:cs typeface="Calibri" panose="020F0502020204030204" pitchFamily="34" charset="0"/>
              </a:rPr>
              <a:t> out a deal</a:t>
            </a:r>
            <a:r>
              <a:rPr lang="en-US" sz="2800" b="1" dirty="0" smtClean="0">
                <a:ln>
                  <a:solidFill>
                    <a:srgbClr val="3333FF"/>
                  </a:solidFill>
                </a:ln>
                <a:solidFill>
                  <a:srgbClr val="FF00FF"/>
                </a:solidFill>
                <a:latin typeface="Calibri" panose="020F0502020204030204" pitchFamily="34" charset="0"/>
                <a:cs typeface="Calibri" panose="020F0502020204030204" pitchFamily="34" charset="0"/>
              </a:rPr>
              <a:t> </a:t>
            </a:r>
            <a:r>
              <a:rPr lang="en-US" sz="2800" dirty="0" smtClean="0">
                <a:solidFill>
                  <a:prstClr val="black"/>
                </a:solidFill>
                <a:latin typeface="Calibri" panose="020F0502020204030204" pitchFamily="34" charset="0"/>
                <a:cs typeface="Calibri" panose="020F0502020204030204" pitchFamily="34" charset="0"/>
              </a:rPr>
              <a:t>to guard </a:t>
            </a:r>
            <a:br>
              <a:rPr lang="en-US" sz="2800" dirty="0" smtClean="0">
                <a:solidFill>
                  <a:prstClr val="black"/>
                </a:solidFill>
                <a:latin typeface="Calibri" panose="020F0502020204030204" pitchFamily="34" charset="0"/>
                <a:cs typeface="Calibri" panose="020F0502020204030204" pitchFamily="34" charset="0"/>
              </a:rPr>
            </a:br>
            <a:r>
              <a:rPr lang="en-US" sz="2800" dirty="0" smtClean="0">
                <a:solidFill>
                  <a:prstClr val="black"/>
                </a:solidFill>
                <a:latin typeface="Calibri" panose="020F0502020204030204" pitchFamily="34" charset="0"/>
                <a:cs typeface="Calibri" panose="020F0502020204030204" pitchFamily="34" charset="0"/>
              </a:rPr>
              <a:t>the tomb with </a:t>
            </a:r>
            <a:r>
              <a:rPr lang="en-US" sz="2800" dirty="0" smtClean="0">
                <a:solidFill>
                  <a:srgbClr val="0000CC"/>
                </a:solidFill>
                <a:latin typeface="Calibri" panose="020F0502020204030204" pitchFamily="34" charset="0"/>
                <a:cs typeface="Calibri" panose="020F0502020204030204" pitchFamily="34" charset="0"/>
              </a:rPr>
              <a:t>Yahusha’s</a:t>
            </a:r>
            <a:r>
              <a:rPr lang="en-US" sz="2800" dirty="0" smtClean="0">
                <a:solidFill>
                  <a:prstClr val="black"/>
                </a:solidFill>
                <a:latin typeface="Calibri" panose="020F0502020204030204" pitchFamily="34" charset="0"/>
                <a:cs typeface="Calibri" panose="020F0502020204030204" pitchFamily="34" charset="0"/>
              </a:rPr>
              <a:t> body!</a:t>
            </a:r>
          </a:p>
          <a:p>
            <a:r>
              <a:rPr lang="en-US" sz="2800" dirty="0" smtClean="0">
                <a:solidFill>
                  <a:prstClr val="black"/>
                </a:solidFill>
                <a:latin typeface="Calibri" panose="020F0502020204030204" pitchFamily="34" charset="0"/>
                <a:cs typeface="Calibri" panose="020F0502020204030204" pitchFamily="34" charset="0"/>
              </a:rPr>
              <a:t>This was </a:t>
            </a:r>
            <a:r>
              <a:rPr lang="en-US" sz="2800" b="1" u="sng" dirty="0" smtClean="0">
                <a:solidFill>
                  <a:prstClr val="black"/>
                </a:solidFill>
                <a:latin typeface="Arial Black" panose="020B0A04020102020204" pitchFamily="34" charset="0"/>
                <a:cs typeface="Calibri" panose="020F0502020204030204" pitchFamily="34" charset="0"/>
              </a:rPr>
              <a:t>NOT SOMETHING</a:t>
            </a:r>
            <a:r>
              <a:rPr lang="en-US" sz="2800" b="1" dirty="0" smtClean="0">
                <a:solidFill>
                  <a:prstClr val="black"/>
                </a:solidFill>
                <a:latin typeface="Arial Black" panose="020B0A04020102020204" pitchFamily="34" charset="0"/>
                <a:cs typeface="Calibri" panose="020F0502020204030204" pitchFamily="34" charset="0"/>
              </a:rPr>
              <a:t> </a:t>
            </a:r>
            <a:r>
              <a:rPr lang="en-US" sz="2800" dirty="0" smtClean="0">
                <a:solidFill>
                  <a:prstClr val="black"/>
                </a:solidFill>
                <a:latin typeface="Calibri" panose="020F0502020204030204" pitchFamily="34" charset="0"/>
                <a:cs typeface="Calibri" panose="020F0502020204030204" pitchFamily="34" charset="0"/>
              </a:rPr>
              <a:t>they should be doing on </a:t>
            </a:r>
            <a:r>
              <a:rPr lang="en-US" sz="2800" b="1" dirty="0" smtClean="0">
                <a:solidFill>
                  <a:srgbClr val="3333FF"/>
                </a:solidFill>
                <a:latin typeface="Calibri" panose="020F0502020204030204" pitchFamily="34" charset="0"/>
                <a:cs typeface="Calibri" panose="020F0502020204030204" pitchFamily="34" charset="0"/>
              </a:rPr>
              <a:t>Yahuah’s Mo-</a:t>
            </a:r>
            <a:r>
              <a:rPr lang="en-US" sz="2800" b="1" dirty="0" err="1" smtClean="0">
                <a:solidFill>
                  <a:srgbClr val="3333FF"/>
                </a:solidFill>
                <a:latin typeface="Calibri" panose="020F0502020204030204" pitchFamily="34" charset="0"/>
                <a:cs typeface="Calibri" panose="020F0502020204030204" pitchFamily="34" charset="0"/>
              </a:rPr>
              <a:t>ed</a:t>
            </a:r>
            <a:r>
              <a:rPr lang="en-US" sz="2800" b="1" dirty="0" smtClean="0">
                <a:solidFill>
                  <a:srgbClr val="3333FF"/>
                </a:solidFill>
                <a:latin typeface="Calibri" panose="020F0502020204030204" pitchFamily="34" charset="0"/>
                <a:cs typeface="Calibri" panose="020F0502020204030204" pitchFamily="34" charset="0"/>
              </a:rPr>
              <a:t>! </a:t>
            </a:r>
          </a:p>
          <a:p>
            <a:r>
              <a:rPr lang="en-US" sz="2800" dirty="0" smtClean="0">
                <a:solidFill>
                  <a:prstClr val="black"/>
                </a:solidFill>
                <a:latin typeface="Calibri" panose="020F0502020204030204" pitchFamily="34" charset="0"/>
                <a:cs typeface="Calibri" panose="020F0502020204030204" pitchFamily="34" charset="0"/>
              </a:rPr>
              <a:t>Was this event on a Mo-</a:t>
            </a:r>
            <a:r>
              <a:rPr lang="en-US" sz="2800" dirty="0" err="1" smtClean="0">
                <a:solidFill>
                  <a:prstClr val="black"/>
                </a:solidFill>
                <a:latin typeface="Calibri" panose="020F0502020204030204" pitchFamily="34" charset="0"/>
                <a:cs typeface="Calibri" panose="020F0502020204030204" pitchFamily="34" charset="0"/>
              </a:rPr>
              <a:t>ed</a:t>
            </a:r>
            <a:r>
              <a:rPr lang="en-US" sz="2800" dirty="0" smtClean="0">
                <a:solidFill>
                  <a:prstClr val="black"/>
                </a:solidFill>
                <a:latin typeface="Calibri" panose="020F0502020204030204" pitchFamily="34" charset="0"/>
                <a:cs typeface="Calibri" panose="020F0502020204030204" pitchFamily="34" charset="0"/>
              </a:rPr>
              <a:t> according to </a:t>
            </a:r>
            <a:r>
              <a:rPr lang="en-US" sz="2800" b="1" u="sng" dirty="0" smtClean="0">
                <a:ln>
                  <a:solidFill>
                    <a:srgbClr val="3333FF"/>
                  </a:solidFill>
                </a:ln>
                <a:solidFill>
                  <a:srgbClr val="FF0000"/>
                </a:solidFill>
                <a:latin typeface="Calibri" panose="020F0502020204030204" pitchFamily="34" charset="0"/>
                <a:cs typeface="Calibri" panose="020F0502020204030204" pitchFamily="34" charset="0"/>
              </a:rPr>
              <a:t>their</a:t>
            </a:r>
            <a:r>
              <a:rPr lang="en-US" sz="2800" b="1" dirty="0" smtClean="0">
                <a:ln>
                  <a:solidFill>
                    <a:srgbClr val="3333FF"/>
                  </a:solidFill>
                </a:ln>
                <a:solidFill>
                  <a:srgbClr val="FF0000"/>
                </a:solidFill>
                <a:latin typeface="Calibri" panose="020F0502020204030204" pitchFamily="34" charset="0"/>
                <a:cs typeface="Calibri" panose="020F0502020204030204" pitchFamily="34" charset="0"/>
              </a:rPr>
              <a:t> sunset to sunset belief structure?</a:t>
            </a:r>
            <a:endParaRPr lang="en-US" sz="2800" b="1" dirty="0">
              <a:ln>
                <a:solidFill>
                  <a:srgbClr val="3333FF"/>
                </a:solidFill>
              </a:ln>
              <a:solidFill>
                <a:srgbClr val="FF0000"/>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383451" y="6402405"/>
            <a:ext cx="643748" cy="365125"/>
          </a:xfrm>
        </p:spPr>
        <p:txBody>
          <a:bodyPr/>
          <a:lstStyle/>
          <a:p>
            <a:fld id="{6D22F896-40B5-4ADD-8801-0D06FADFA095}" type="slidenum">
              <a:rPr lang="en-US" sz="1200" b="1" smtClean="0">
                <a:solidFill>
                  <a:schemeClr val="bg1"/>
                </a:solidFill>
              </a:rPr>
              <a:t>66</a:t>
            </a:fld>
            <a:endParaRPr lang="en-US" sz="1200" b="1" dirty="0">
              <a:solidFill>
                <a:schemeClr val="bg1"/>
              </a:solidFill>
            </a:endParaRPr>
          </a:p>
        </p:txBody>
      </p:sp>
      <p:sp>
        <p:nvSpPr>
          <p:cNvPr id="6" name="4-Point Star 5"/>
          <p:cNvSpPr/>
          <p:nvPr/>
        </p:nvSpPr>
        <p:spPr>
          <a:xfrm>
            <a:off x="5858726" y="115329"/>
            <a:ext cx="2730321" cy="873211"/>
          </a:xfrm>
          <a:prstGeom prst="star4">
            <a:avLst/>
          </a:prstGeom>
          <a:solidFill>
            <a:srgbClr val="0000CC"/>
          </a:solidFill>
          <a:ln w="38100">
            <a:solidFill>
              <a:srgbClr val="00FFFF"/>
            </a:solid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ular Callout 1"/>
          <p:cNvSpPr/>
          <p:nvPr/>
        </p:nvSpPr>
        <p:spPr>
          <a:xfrm>
            <a:off x="9382897" y="-1"/>
            <a:ext cx="2240691" cy="848497"/>
          </a:xfrm>
          <a:prstGeom prst="wedgeRoundRectCallout">
            <a:avLst>
              <a:gd name="adj1" fmla="val -33736"/>
              <a:gd name="adj2" fmla="val 68562"/>
              <a:gd name="adj3" fmla="val 16667"/>
            </a:avLst>
          </a:prstGeom>
          <a:solidFill>
            <a:schemeClr val="accent3">
              <a:lumMod val="60000"/>
              <a:lumOff val="40000"/>
            </a:schemeClr>
          </a:solidFill>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rgbClr val="3333FF"/>
                </a:solidFill>
              </a:rPr>
              <a:t>Covenant Calendar</a:t>
            </a:r>
            <a:endParaRPr lang="en-CA" sz="2600" b="1" dirty="0">
              <a:solidFill>
                <a:srgbClr val="3333FF"/>
              </a:solidFill>
            </a:endParaRPr>
          </a:p>
        </p:txBody>
      </p:sp>
    </p:spTree>
    <p:extLst>
      <p:ext uri="{BB962C8B-B14F-4D97-AF65-F5344CB8AC3E}">
        <p14:creationId xmlns:p14="http://schemas.microsoft.com/office/powerpoint/2010/main" val="17098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146309"/>
            <a:ext cx="11861443" cy="6581104"/>
          </a:xfrm>
          <a:solidFill>
            <a:schemeClr val="tx1"/>
          </a:solidFill>
          <a:scene3d>
            <a:camera prst="orthographicFront"/>
            <a:lightRig rig="threePt" dir="t"/>
          </a:scene3d>
          <a:sp3d>
            <a:bevelT w="152400" h="50800" prst="softRound"/>
          </a:sp3d>
        </p:spPr>
        <p:txBody>
          <a:bodyPr>
            <a:normAutofit/>
          </a:bodyPr>
          <a:lstStyle/>
          <a:p>
            <a:pPr lvl="0"/>
            <a:r>
              <a:rPr lang="en-US" sz="2800" dirty="0">
                <a:solidFill>
                  <a:prstClr val="black"/>
                </a:solidFill>
                <a:latin typeface="Calibri" panose="020F0502020204030204" pitchFamily="34" charset="0"/>
                <a:cs typeface="Calibri" panose="020F0502020204030204" pitchFamily="34" charset="0"/>
              </a:rPr>
              <a:t>According to the </a:t>
            </a:r>
            <a:r>
              <a:rPr lang="en-US" sz="2800" b="1" i="1" dirty="0">
                <a:ln>
                  <a:solidFill>
                    <a:srgbClr val="0000CC"/>
                  </a:solidFill>
                </a:ln>
                <a:solidFill>
                  <a:srgbClr val="FF00FF"/>
                </a:solidFill>
                <a:latin typeface="Calibri" panose="020F0502020204030204" pitchFamily="34" charset="0"/>
                <a:cs typeface="Calibri" panose="020F0502020204030204" pitchFamily="34" charset="0"/>
              </a:rPr>
              <a:t>Covenant Calendar </a:t>
            </a:r>
            <a:r>
              <a:rPr lang="en-US" sz="2800" dirty="0">
                <a:solidFill>
                  <a:prstClr val="black"/>
                </a:solidFill>
                <a:latin typeface="Calibri" panose="020F0502020204030204" pitchFamily="34" charset="0"/>
                <a:cs typeface="Calibri" panose="020F0502020204030204" pitchFamily="34" charset="0"/>
              </a:rPr>
              <a:t>seen throughout the Scriptures; </a:t>
            </a:r>
            <a:r>
              <a:rPr lang="en-US" sz="2800" dirty="0" smtClean="0">
                <a:solidFill>
                  <a:prstClr val="black"/>
                </a:solidFill>
                <a:latin typeface="Calibri" panose="020F0502020204030204" pitchFamily="34" charset="0"/>
                <a:cs typeface="Calibri" panose="020F0502020204030204" pitchFamily="34" charset="0"/>
              </a:rPr>
              <a:t/>
            </a:r>
            <a:br>
              <a:rPr lang="en-US" sz="2800" dirty="0" smtClean="0">
                <a:solidFill>
                  <a:prstClr val="black"/>
                </a:solidFill>
                <a:latin typeface="Calibri" panose="020F0502020204030204" pitchFamily="34" charset="0"/>
                <a:cs typeface="Calibri" panose="020F0502020204030204" pitchFamily="34" charset="0"/>
              </a:rPr>
            </a:br>
            <a:r>
              <a:rPr lang="en-US" sz="2800" dirty="0" smtClean="0">
                <a:solidFill>
                  <a:prstClr val="black"/>
                </a:solidFill>
                <a:latin typeface="Calibri" panose="020F0502020204030204" pitchFamily="34" charset="0"/>
                <a:cs typeface="Calibri" panose="020F0502020204030204" pitchFamily="34" charset="0"/>
              </a:rPr>
              <a:t>			</a:t>
            </a:r>
            <a:r>
              <a:rPr lang="en-US" sz="2800" b="1" dirty="0" smtClean="0">
                <a:solidFill>
                  <a:prstClr val="black"/>
                </a:solidFill>
                <a:effectLst>
                  <a:glow rad="127000">
                    <a:srgbClr val="00FF99"/>
                  </a:glow>
                </a:effectLst>
                <a:latin typeface="Calibri" panose="020F0502020204030204" pitchFamily="34" charset="0"/>
                <a:cs typeface="Calibri" panose="020F0502020204030204" pitchFamily="34" charset="0"/>
              </a:rPr>
              <a:t>YES </a:t>
            </a:r>
            <a:r>
              <a:rPr lang="en-US" sz="2800" b="1" dirty="0">
                <a:solidFill>
                  <a:prstClr val="black"/>
                </a:solidFill>
                <a:effectLst>
                  <a:glow rad="127000">
                    <a:srgbClr val="00FF99"/>
                  </a:glow>
                </a:effectLst>
                <a:latin typeface="Calibri" panose="020F0502020204030204" pitchFamily="34" charset="0"/>
                <a:cs typeface="Calibri" panose="020F0502020204030204" pitchFamily="34" charset="0"/>
              </a:rPr>
              <a:t>INDEED  </a:t>
            </a:r>
            <a:r>
              <a:rPr lang="en-US" sz="2800" dirty="0">
                <a:solidFill>
                  <a:prstClr val="black"/>
                </a:solidFill>
                <a:effectLst>
                  <a:glow rad="127000">
                    <a:srgbClr val="00FF99"/>
                  </a:glow>
                </a:effectLst>
                <a:latin typeface="Calibri" panose="020F0502020204030204" pitchFamily="34" charset="0"/>
                <a:cs typeface="Calibri" panose="020F0502020204030204" pitchFamily="34" charset="0"/>
              </a:rPr>
              <a:t>it was the </a:t>
            </a:r>
            <a:r>
              <a:rPr lang="en-US" sz="2800" b="1" i="1" dirty="0">
                <a:solidFill>
                  <a:srgbClr val="0000CC"/>
                </a:solidFill>
                <a:effectLst>
                  <a:glow rad="127000">
                    <a:srgbClr val="00FF99"/>
                  </a:glow>
                </a:effectLst>
                <a:latin typeface="Calibri" panose="020F0502020204030204" pitchFamily="34" charset="0"/>
                <a:cs typeface="Calibri" panose="020F0502020204030204" pitchFamily="34" charset="0"/>
              </a:rPr>
              <a:t>High </a:t>
            </a:r>
            <a:r>
              <a:rPr lang="en-US" sz="2800" b="1" i="1" dirty="0" smtClean="0">
                <a:solidFill>
                  <a:srgbClr val="0000CC"/>
                </a:solidFill>
                <a:effectLst>
                  <a:glow rad="127000">
                    <a:srgbClr val="00FF99"/>
                  </a:glow>
                </a:effectLst>
                <a:latin typeface="Calibri" panose="020F0502020204030204" pitchFamily="34" charset="0"/>
                <a:cs typeface="Calibri" panose="020F0502020204030204" pitchFamily="34" charset="0"/>
              </a:rPr>
              <a:t>Shabbat </a:t>
            </a:r>
            <a:r>
              <a:rPr lang="en-US" sz="2800" dirty="0">
                <a:solidFill>
                  <a:prstClr val="black"/>
                </a:solidFill>
                <a:effectLst>
                  <a:glow rad="127000">
                    <a:srgbClr val="00FF99"/>
                  </a:glow>
                </a:effectLst>
                <a:latin typeface="Calibri" panose="020F0502020204030204" pitchFamily="34" charset="0"/>
                <a:cs typeface="Calibri" panose="020F0502020204030204" pitchFamily="34" charset="0"/>
              </a:rPr>
              <a:t>of Unleavened </a:t>
            </a:r>
            <a:r>
              <a:rPr lang="en-US" sz="2800" dirty="0" smtClean="0">
                <a:solidFill>
                  <a:prstClr val="black"/>
                </a:solidFill>
                <a:effectLst>
                  <a:glow rad="127000">
                    <a:srgbClr val="00FF99"/>
                  </a:glow>
                </a:effectLst>
                <a:latin typeface="Calibri" panose="020F0502020204030204" pitchFamily="34" charset="0"/>
                <a:cs typeface="Calibri" panose="020F0502020204030204" pitchFamily="34" charset="0"/>
              </a:rPr>
              <a:t>Bread - THE NEXT DAY (Matt 27:62) </a:t>
            </a:r>
            <a:r>
              <a:rPr lang="en-US" sz="2800" dirty="0" smtClean="0">
                <a:solidFill>
                  <a:prstClr val="black"/>
                </a:solidFill>
                <a:latin typeface="Calibri" panose="020F0502020204030204" pitchFamily="34" charset="0"/>
                <a:cs typeface="Calibri" panose="020F0502020204030204" pitchFamily="34" charset="0"/>
              </a:rPr>
              <a:t>when </a:t>
            </a:r>
            <a:r>
              <a:rPr lang="en-US" sz="2800" dirty="0">
                <a:solidFill>
                  <a:prstClr val="black"/>
                </a:solidFill>
                <a:latin typeface="Calibri" panose="020F0502020204030204" pitchFamily="34" charset="0"/>
                <a:cs typeface="Calibri" panose="020F0502020204030204" pitchFamily="34" charset="0"/>
              </a:rPr>
              <a:t>the </a:t>
            </a:r>
            <a:r>
              <a:rPr lang="en-US" sz="2800" dirty="0" smtClean="0">
                <a:solidFill>
                  <a:prstClr val="black"/>
                </a:solidFill>
                <a:latin typeface="Calibri" panose="020F0502020204030204" pitchFamily="34" charset="0"/>
                <a:cs typeface="Calibri" panose="020F0502020204030204" pitchFamily="34" charset="0"/>
              </a:rPr>
              <a:t>Chief </a:t>
            </a:r>
            <a:r>
              <a:rPr lang="en-US" sz="2800" dirty="0">
                <a:solidFill>
                  <a:prstClr val="black"/>
                </a:solidFill>
                <a:latin typeface="Calibri" panose="020F0502020204030204" pitchFamily="34" charset="0"/>
                <a:cs typeface="Calibri" panose="020F0502020204030204" pitchFamily="34" charset="0"/>
              </a:rPr>
              <a:t>Kohen and Pharisees </a:t>
            </a:r>
            <a:r>
              <a:rPr lang="en-US" sz="2800" dirty="0" smtClean="0">
                <a:solidFill>
                  <a:prstClr val="black"/>
                </a:solidFill>
                <a:latin typeface="Calibri" panose="020F0502020204030204" pitchFamily="34" charset="0"/>
                <a:cs typeface="Calibri" panose="020F0502020204030204" pitchFamily="34" charset="0"/>
              </a:rPr>
              <a:t>    were </a:t>
            </a:r>
            <a:r>
              <a:rPr lang="en-US" sz="2800" dirty="0">
                <a:solidFill>
                  <a:prstClr val="black"/>
                </a:solidFill>
                <a:latin typeface="Calibri" panose="020F0502020204030204" pitchFamily="34" charset="0"/>
                <a:cs typeface="Calibri" panose="020F0502020204030204" pitchFamily="34" charset="0"/>
              </a:rPr>
              <a:t>negotiating with Pilate</a:t>
            </a:r>
            <a:r>
              <a:rPr lang="en-US" sz="2800" dirty="0" smtClean="0">
                <a:solidFill>
                  <a:prstClr val="black"/>
                </a:solidFill>
                <a:latin typeface="Calibri" panose="020F0502020204030204" pitchFamily="34" charset="0"/>
                <a:cs typeface="Calibri" panose="020F0502020204030204" pitchFamily="34" charset="0"/>
              </a:rPr>
              <a:t>.  </a:t>
            </a:r>
            <a:r>
              <a:rPr lang="en-US" sz="2800" u="sng" dirty="0" smtClean="0">
                <a:solidFill>
                  <a:srgbClr val="9933FF"/>
                </a:solidFill>
                <a:latin typeface="Calibri" panose="020F0502020204030204" pitchFamily="34" charset="0"/>
                <a:cs typeface="Calibri" panose="020F0502020204030204" pitchFamily="34" charset="0"/>
              </a:rPr>
              <a:t>Dawn starts the new c</a:t>
            </a:r>
            <a:r>
              <a:rPr lang="en-US" sz="2800" dirty="0" smtClean="0">
                <a:solidFill>
                  <a:srgbClr val="9933FF"/>
                </a:solidFill>
                <a:latin typeface="Calibri" panose="020F0502020204030204" pitchFamily="34" charset="0"/>
                <a:cs typeface="Calibri" panose="020F0502020204030204" pitchFamily="34" charset="0"/>
              </a:rPr>
              <a:t>y</a:t>
            </a:r>
            <a:r>
              <a:rPr lang="en-US" sz="2800" u="sng" dirty="0" smtClean="0">
                <a:solidFill>
                  <a:srgbClr val="9933FF"/>
                </a:solidFill>
                <a:latin typeface="Calibri" panose="020F0502020204030204" pitchFamily="34" charset="0"/>
                <a:cs typeface="Calibri" panose="020F0502020204030204" pitchFamily="34" charset="0"/>
              </a:rPr>
              <a:t>cles</a:t>
            </a:r>
            <a:r>
              <a:rPr lang="en-US" sz="2800" dirty="0" smtClean="0">
                <a:solidFill>
                  <a:srgbClr val="9933FF"/>
                </a:solidFill>
                <a:latin typeface="Calibri" panose="020F0502020204030204" pitchFamily="34" charset="0"/>
                <a:cs typeface="Calibri" panose="020F0502020204030204" pitchFamily="34" charset="0"/>
              </a:rPr>
              <a:t>!  </a:t>
            </a:r>
            <a:endParaRPr lang="en-US" sz="2800" dirty="0">
              <a:solidFill>
                <a:srgbClr val="9933F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463183" y="6485079"/>
            <a:ext cx="643748" cy="365125"/>
          </a:xfrm>
        </p:spPr>
        <p:txBody>
          <a:bodyPr/>
          <a:lstStyle/>
          <a:p>
            <a:fld id="{6D22F896-40B5-4ADD-8801-0D06FADFA095}" type="slidenum">
              <a:rPr lang="en-US" sz="1200" b="1" smtClean="0">
                <a:solidFill>
                  <a:schemeClr val="bg1"/>
                </a:solidFill>
              </a:rPr>
              <a:t>67</a:t>
            </a:fld>
            <a:endParaRPr lang="en-US" sz="1200" b="1" dirty="0">
              <a:solidFill>
                <a:schemeClr val="bg1"/>
              </a:solidFill>
            </a:endParaRPr>
          </a:p>
        </p:txBody>
      </p:sp>
      <p:sp>
        <p:nvSpPr>
          <p:cNvPr id="45" name="Right Bracket 44"/>
          <p:cNvSpPr/>
          <p:nvPr/>
        </p:nvSpPr>
        <p:spPr>
          <a:xfrm rot="16200000">
            <a:off x="4199854" y="858846"/>
            <a:ext cx="370832" cy="7480739"/>
          </a:xfrm>
          <a:prstGeom prst="rightBracket">
            <a:avLst>
              <a:gd name="adj" fmla="val 295861"/>
            </a:avLst>
          </a:prstGeom>
          <a:solidFill>
            <a:srgbClr val="CC99FF"/>
          </a:solidFill>
          <a:ln w="57150">
            <a:solidFill>
              <a:srgbClr val="9933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5" name="Group 24"/>
          <p:cNvGrpSpPr/>
          <p:nvPr/>
        </p:nvGrpSpPr>
        <p:grpSpPr>
          <a:xfrm>
            <a:off x="167424" y="3992810"/>
            <a:ext cx="11777393" cy="1382316"/>
            <a:chOff x="167424" y="1307459"/>
            <a:chExt cx="11777393" cy="1382316"/>
          </a:xfrm>
        </p:grpSpPr>
        <p:sp>
          <p:nvSpPr>
            <p:cNvPr id="28" name="Rectangle 27"/>
            <p:cNvSpPr/>
            <p:nvPr/>
          </p:nvSpPr>
          <p:spPr>
            <a:xfrm>
              <a:off x="8339468" y="2097649"/>
              <a:ext cx="3605349" cy="566930"/>
            </a:xfrm>
            <a:prstGeom prst="rect">
              <a:avLst/>
            </a:prstGeom>
            <a:solidFill>
              <a:schemeClr val="accent5">
                <a:lumMod val="20000"/>
                <a:lumOff val="8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002060"/>
                  </a:solidFill>
                </a:rPr>
                <a:t>Abib 15 </a:t>
              </a:r>
              <a:r>
                <a:rPr lang="en-CA" sz="2400" b="1" dirty="0" smtClean="0">
                  <a:solidFill>
                    <a:srgbClr val="0000CC"/>
                  </a:solidFill>
                  <a:effectLst>
                    <a:glow rad="127000">
                      <a:srgbClr val="FF9999"/>
                    </a:glow>
                  </a:effectLst>
                </a:rPr>
                <a:t>High Shabbat</a:t>
              </a:r>
              <a:endParaRPr lang="en-CA" sz="2400" b="1" dirty="0">
                <a:solidFill>
                  <a:srgbClr val="0000CC"/>
                </a:solidFill>
                <a:effectLst>
                  <a:glow rad="127000">
                    <a:srgbClr val="FF9999"/>
                  </a:glow>
                </a:effectLst>
              </a:endParaRPr>
            </a:p>
          </p:txBody>
        </p:sp>
        <p:grpSp>
          <p:nvGrpSpPr>
            <p:cNvPr id="29" name="Group 28"/>
            <p:cNvGrpSpPr/>
            <p:nvPr/>
          </p:nvGrpSpPr>
          <p:grpSpPr>
            <a:xfrm>
              <a:off x="167424" y="1307459"/>
              <a:ext cx="8527618" cy="1381562"/>
              <a:chOff x="252392" y="3693611"/>
              <a:chExt cx="8527618" cy="1381562"/>
            </a:xfrm>
          </p:grpSpPr>
          <p:grpSp>
            <p:nvGrpSpPr>
              <p:cNvPr id="31" name="Group 30"/>
              <p:cNvGrpSpPr/>
              <p:nvPr/>
            </p:nvGrpSpPr>
            <p:grpSpPr>
              <a:xfrm>
                <a:off x="252392" y="3693611"/>
                <a:ext cx="8527618" cy="1381562"/>
                <a:chOff x="252392" y="3693611"/>
                <a:chExt cx="8527618" cy="1381562"/>
              </a:xfrm>
            </p:grpSpPr>
            <p:grpSp>
              <p:nvGrpSpPr>
                <p:cNvPr id="33" name="Group 32"/>
                <p:cNvGrpSpPr/>
                <p:nvPr/>
              </p:nvGrpSpPr>
              <p:grpSpPr>
                <a:xfrm>
                  <a:off x="252392" y="3693611"/>
                  <a:ext cx="7934346" cy="1381562"/>
                  <a:chOff x="33988" y="3078595"/>
                  <a:chExt cx="7934346" cy="1381562"/>
                </a:xfrm>
              </p:grpSpPr>
              <p:sp>
                <p:nvSpPr>
                  <p:cNvPr id="38" name="Rectangle 37"/>
                  <p:cNvSpPr/>
                  <p:nvPr/>
                </p:nvSpPr>
                <p:spPr>
                  <a:xfrm>
                    <a:off x="4362985" y="3872049"/>
                    <a:ext cx="3605349" cy="571502"/>
                  </a:xfrm>
                  <a:prstGeom prst="rect">
                    <a:avLst/>
                  </a:prstGeom>
                  <a:solidFill>
                    <a:schemeClr val="bg1"/>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39" name="Rectangle 38"/>
                  <p:cNvSpPr/>
                  <p:nvPr/>
                </p:nvSpPr>
                <p:spPr>
                  <a:xfrm>
                    <a:off x="627011" y="3875316"/>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a:t>
                    </a:r>
                    <a:r>
                      <a:rPr lang="en-CA" sz="3600" b="1" dirty="0" smtClean="0">
                        <a:solidFill>
                          <a:srgbClr val="002060"/>
                        </a:solidFill>
                        <a:effectLst>
                          <a:glow rad="127000">
                            <a:srgbClr val="FFFF00"/>
                          </a:glow>
                        </a:effectLst>
                      </a:rPr>
                      <a:t>14</a:t>
                    </a:r>
                    <a:endParaRPr lang="en-CA" sz="3600" b="1" dirty="0">
                      <a:solidFill>
                        <a:srgbClr val="002060"/>
                      </a:solidFill>
                      <a:effectLst>
                        <a:glow rad="127000">
                          <a:srgbClr val="FFFF00"/>
                        </a:glow>
                      </a:effectLst>
                    </a:endParaRPr>
                  </a:p>
                </p:txBody>
              </p:sp>
              <p:cxnSp>
                <p:nvCxnSpPr>
                  <p:cNvPr id="40" name="Straight Connector 39"/>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3865004" y="3407265"/>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44" name="Rectangle 43"/>
                  <p:cNvSpPr/>
                  <p:nvPr/>
                </p:nvSpPr>
                <p:spPr>
                  <a:xfrm>
                    <a:off x="33988" y="3078595"/>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cxnSp>
                <p:nvCxnSpPr>
                  <p:cNvPr id="37" name="Straight Connector 36"/>
                  <p:cNvCxnSpPr/>
                  <p:nvPr/>
                </p:nvCxnSpPr>
                <p:spPr>
                  <a:xfrm flipV="1">
                    <a:off x="49598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8279427" y="4483801"/>
                  <a:ext cx="130626" cy="574766"/>
                </a:xfrm>
                <a:prstGeom prst="rect">
                  <a:avLst/>
                </a:prstGeom>
                <a:solidFill>
                  <a:schemeClr val="tx1">
                    <a:lumMod val="75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p:cNvCxnSpPr/>
                <p:nvPr/>
              </p:nvCxnSpPr>
              <p:spPr>
                <a:xfrm flipV="1">
                  <a:off x="8224991" y="4050172"/>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26501" y="3693611"/>
                  <a:ext cx="953509" cy="384810"/>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grpSp>
          <p:sp>
            <p:nvSpPr>
              <p:cNvPr id="32" name="Rectangle 31"/>
              <p:cNvSpPr/>
              <p:nvPr/>
            </p:nvSpPr>
            <p:spPr>
              <a:xfrm>
                <a:off x="2132274" y="4131021"/>
                <a:ext cx="1624635" cy="38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CC"/>
                      </a:solidFill>
                    </a:ln>
                  </a:rPr>
                  <a:t>The 9</a:t>
                </a:r>
                <a:r>
                  <a:rPr lang="en-CA" sz="2000" b="1" baseline="30000" dirty="0" smtClean="0">
                    <a:ln>
                      <a:solidFill>
                        <a:srgbClr val="0000CC"/>
                      </a:solidFill>
                    </a:ln>
                  </a:rPr>
                  <a:t>th</a:t>
                </a:r>
                <a:r>
                  <a:rPr lang="en-CA" sz="2000" b="1" dirty="0" smtClean="0">
                    <a:ln>
                      <a:solidFill>
                        <a:srgbClr val="0000CC"/>
                      </a:solidFill>
                    </a:ln>
                  </a:rPr>
                  <a:t> hour</a:t>
                </a:r>
                <a:endParaRPr lang="en-CA" sz="2000" b="1" dirty="0">
                  <a:ln>
                    <a:solidFill>
                      <a:srgbClr val="0000CC"/>
                    </a:solidFill>
                  </a:ln>
                </a:endParaRPr>
              </a:p>
            </p:txBody>
          </p:sp>
        </p:grpSp>
        <p:cxnSp>
          <p:nvCxnSpPr>
            <p:cNvPr id="30" name="Straight Connector 29"/>
            <p:cNvCxnSpPr/>
            <p:nvPr/>
          </p:nvCxnSpPr>
          <p:spPr>
            <a:xfrm flipH="1" flipV="1">
              <a:off x="3679007" y="1705162"/>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1310795" y="3076978"/>
            <a:ext cx="6060387" cy="1008437"/>
          </a:xfrm>
          <a:prstGeom prst="roundRect">
            <a:avLst/>
          </a:prstGeom>
          <a:solidFill>
            <a:schemeClr val="accent4"/>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rgbClr val="0000CC"/>
                </a:solidFill>
              </a:rPr>
              <a:t>The </a:t>
            </a:r>
            <a:r>
              <a:rPr lang="en-CA" sz="3200" b="1" dirty="0" err="1" smtClean="0">
                <a:solidFill>
                  <a:srgbClr val="0000CC"/>
                </a:solidFill>
                <a:effectLst>
                  <a:glow rad="127000">
                    <a:srgbClr val="00FFFF"/>
                  </a:glow>
                </a:effectLst>
              </a:rPr>
              <a:t>MelekTzedek</a:t>
            </a:r>
            <a:r>
              <a:rPr lang="en-CA" sz="3200" b="1" dirty="0" smtClean="0">
                <a:solidFill>
                  <a:srgbClr val="0000CC"/>
                </a:solidFill>
                <a:effectLst>
                  <a:glow rad="127000">
                    <a:srgbClr val="00FFFF"/>
                  </a:glow>
                </a:effectLst>
              </a:rPr>
              <a:t> Covenant’s </a:t>
            </a:r>
            <a:r>
              <a:rPr lang="en-CA" sz="3200" b="1" dirty="0" smtClean="0">
                <a:solidFill>
                  <a:srgbClr val="0000CC"/>
                </a:solidFill>
              </a:rPr>
              <a:t/>
            </a:r>
            <a:br>
              <a:rPr lang="en-CA" sz="3200" b="1" dirty="0" smtClean="0">
                <a:solidFill>
                  <a:srgbClr val="0000CC"/>
                </a:solidFill>
              </a:rPr>
            </a:br>
            <a:r>
              <a:rPr lang="en-CA" sz="3200" b="1" dirty="0" smtClean="0">
                <a:solidFill>
                  <a:srgbClr val="0000CC"/>
                </a:solidFill>
              </a:rPr>
              <a:t>Preparation of the Passover!</a:t>
            </a:r>
            <a:endParaRPr lang="en-CA" sz="3200" b="1" dirty="0">
              <a:solidFill>
                <a:srgbClr val="0000CC"/>
              </a:solidFill>
            </a:endParaRPr>
          </a:p>
        </p:txBody>
      </p:sp>
      <p:sp>
        <p:nvSpPr>
          <p:cNvPr id="2" name="Curved Down Arrow 1"/>
          <p:cNvSpPr/>
          <p:nvPr/>
        </p:nvSpPr>
        <p:spPr>
          <a:xfrm>
            <a:off x="252549" y="1964602"/>
            <a:ext cx="8619602" cy="1992030"/>
          </a:xfrm>
          <a:prstGeom prst="curvedDownArrow">
            <a:avLst>
              <a:gd name="adj1" fmla="val 20526"/>
              <a:gd name="adj2" fmla="val 58704"/>
              <a:gd name="adj3" fmla="val 25000"/>
            </a:avLst>
          </a:prstGeom>
          <a:gradFill>
            <a:gsLst>
              <a:gs pos="0">
                <a:srgbClr val="FF0000"/>
              </a:gs>
              <a:gs pos="37000">
                <a:srgbClr val="00FF99"/>
              </a:gs>
              <a:gs pos="78000">
                <a:schemeClr val="accent1">
                  <a:lumMod val="45000"/>
                  <a:lumOff val="55000"/>
                </a:schemeClr>
              </a:gs>
              <a:gs pos="89000">
                <a:srgbClr val="00FFFF"/>
              </a:gs>
            </a:gsLst>
            <a:lin ang="5400000" scaled="1"/>
          </a:gradFill>
          <a:ln w="38100">
            <a:solidFill>
              <a:srgbClr val="0000CC"/>
            </a:solidFill>
          </a:ln>
          <a:effectLst>
            <a:glow rad="127000">
              <a:srgbClr val="00FF99"/>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Rounded Rectangular Callout 4"/>
          <p:cNvSpPr/>
          <p:nvPr/>
        </p:nvSpPr>
        <p:spPr>
          <a:xfrm>
            <a:off x="1598149" y="5773490"/>
            <a:ext cx="10540238" cy="753553"/>
          </a:xfrm>
          <a:prstGeom prst="wedgeRoundRectCallout">
            <a:avLst>
              <a:gd name="adj1" fmla="val 36044"/>
              <a:gd name="adj2" fmla="val -115656"/>
              <a:gd name="adj3" fmla="val 16667"/>
            </a:avLst>
          </a:prstGeom>
          <a:solidFill>
            <a:schemeClr val="accent3">
              <a:lumMod val="60000"/>
              <a:lumOff val="40000"/>
            </a:schemeClr>
          </a:solidFill>
          <a:ln w="38100">
            <a:solidFill>
              <a:srgbClr val="00808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err="1" smtClean="0">
                <a:solidFill>
                  <a:srgbClr val="3333FF"/>
                </a:solidFill>
              </a:rPr>
              <a:t>Yahusha</a:t>
            </a:r>
            <a:r>
              <a:rPr lang="en-CA" sz="3200" dirty="0" smtClean="0">
                <a:solidFill>
                  <a:srgbClr val="002060"/>
                </a:solidFill>
              </a:rPr>
              <a:t> said – </a:t>
            </a:r>
            <a:r>
              <a:rPr lang="en-CA" sz="3200" b="1" dirty="0" smtClean="0">
                <a:solidFill>
                  <a:srgbClr val="3333FF"/>
                </a:solidFill>
              </a:rPr>
              <a:t>“Yet not one of you does the Torah!”</a:t>
            </a:r>
            <a:endParaRPr lang="en-CA" sz="3200" b="1" dirty="0">
              <a:solidFill>
                <a:srgbClr val="3333FF"/>
              </a:solidFill>
            </a:endParaRPr>
          </a:p>
        </p:txBody>
      </p:sp>
      <p:sp>
        <p:nvSpPr>
          <p:cNvPr id="6" name="Rounded Rectangle 5"/>
          <p:cNvSpPr/>
          <p:nvPr/>
        </p:nvSpPr>
        <p:spPr>
          <a:xfrm>
            <a:off x="3132364" y="2250610"/>
            <a:ext cx="2466864" cy="697585"/>
          </a:xfrm>
          <a:prstGeom prst="roundRect">
            <a:avLst/>
          </a:prstGeom>
          <a:ln w="381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9933FF"/>
                </a:solidFill>
                <a:effectLst>
                  <a:glow rad="127000">
                    <a:srgbClr val="FFFF00"/>
                  </a:glow>
                </a:effectLst>
              </a:rPr>
              <a:t>Abib 14!</a:t>
            </a:r>
            <a:endParaRPr lang="en-CA" sz="3600" dirty="0">
              <a:solidFill>
                <a:srgbClr val="9933FF"/>
              </a:solidFill>
              <a:effectLst>
                <a:glow rad="127000">
                  <a:srgbClr val="FFFF00"/>
                </a:glow>
              </a:effectLst>
            </a:endParaRPr>
          </a:p>
        </p:txBody>
      </p:sp>
      <p:cxnSp>
        <p:nvCxnSpPr>
          <p:cNvPr id="8" name="Straight Connector 7"/>
          <p:cNvCxnSpPr/>
          <p:nvPr/>
        </p:nvCxnSpPr>
        <p:spPr>
          <a:xfrm>
            <a:off x="3051018" y="968721"/>
            <a:ext cx="845517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741535" y="986828"/>
            <a:ext cx="45267" cy="3674286"/>
          </a:xfrm>
          <a:prstGeom prst="straightConnector1">
            <a:avLst/>
          </a:prstGeom>
          <a:ln w="76200">
            <a:headEnd type="none" w="med" len="med"/>
            <a:tailEnd type="arrow" w="med" len="med"/>
          </a:ln>
          <a:effectLst>
            <a:glow rad="127000">
              <a:srgbClr val="00FF99"/>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19979334">
            <a:off x="55277" y="5700034"/>
            <a:ext cx="1863249" cy="579934"/>
          </a:xfrm>
          <a:prstGeom prst="rect">
            <a:avLst/>
          </a:prstGeom>
          <a:solidFill>
            <a:schemeClr val="accent1">
              <a:lumMod val="40000"/>
              <a:lumOff val="60000"/>
            </a:schemeClr>
          </a:solid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a:solidFill>
                    <a:schemeClr val="bg1"/>
                  </a:solidFill>
                </a:ln>
                <a:solidFill>
                  <a:srgbClr val="FFFF00"/>
                </a:solidFill>
                <a:latin typeface="Arial Black" panose="020B0A04020102020204" pitchFamily="34" charset="0"/>
              </a:rPr>
              <a:t>Recall</a:t>
            </a:r>
            <a:endParaRPr lang="en-CA" sz="3600" dirty="0">
              <a:ln>
                <a:solidFill>
                  <a:schemeClr val="bg1"/>
                </a:solidFill>
              </a:ln>
              <a:solidFill>
                <a:srgbClr val="FFFF00"/>
              </a:solidFill>
              <a:latin typeface="Arial Black" panose="020B0A04020102020204" pitchFamily="34" charset="0"/>
            </a:endParaRPr>
          </a:p>
        </p:txBody>
      </p:sp>
      <p:sp>
        <p:nvSpPr>
          <p:cNvPr id="9" name="Rounded Rectangular Callout 8"/>
          <p:cNvSpPr/>
          <p:nvPr/>
        </p:nvSpPr>
        <p:spPr>
          <a:xfrm>
            <a:off x="10015522" y="1367086"/>
            <a:ext cx="1941133" cy="3215544"/>
          </a:xfrm>
          <a:prstGeom prst="wedgeRoundRectCallout">
            <a:avLst>
              <a:gd name="adj1" fmla="val -20376"/>
              <a:gd name="adj2" fmla="val 58359"/>
              <a:gd name="adj3" fmla="val 16667"/>
            </a:avLst>
          </a:prstGeom>
          <a:ln w="76200">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3333FF"/>
                  </a:solidFill>
                </a:ln>
              </a:rPr>
              <a:t>And we are pressured into just accepting </a:t>
            </a:r>
            <a:r>
              <a:rPr lang="en-CA" sz="2000" b="1" u="sng" dirty="0" smtClean="0">
                <a:ln>
                  <a:solidFill>
                    <a:srgbClr val="3333FF"/>
                  </a:solidFill>
                </a:ln>
              </a:rPr>
              <a:t>their</a:t>
            </a:r>
            <a:r>
              <a:rPr lang="en-CA" sz="2000" b="1" dirty="0" smtClean="0">
                <a:ln>
                  <a:solidFill>
                    <a:srgbClr val="3333FF"/>
                  </a:solidFill>
                </a:ln>
              </a:rPr>
              <a:t> doctrine </a:t>
            </a:r>
            <a:r>
              <a:rPr lang="en-CA" sz="2000" b="1" u="sng" dirty="0" smtClean="0">
                <a:ln>
                  <a:solidFill>
                    <a:srgbClr val="3333FF"/>
                  </a:solidFill>
                </a:ln>
              </a:rPr>
              <a:t>which is the same as toda</a:t>
            </a:r>
            <a:r>
              <a:rPr lang="en-CA" sz="2000" b="1" dirty="0" smtClean="0">
                <a:ln>
                  <a:solidFill>
                    <a:srgbClr val="3333FF"/>
                  </a:solidFill>
                </a:ln>
              </a:rPr>
              <a:t>y! (?)</a:t>
            </a:r>
            <a:endParaRPr lang="en-CA" sz="2000" b="1" dirty="0">
              <a:ln>
                <a:solidFill>
                  <a:srgbClr val="3333FF"/>
                </a:solidFill>
              </a:ln>
            </a:endParaRPr>
          </a:p>
        </p:txBody>
      </p:sp>
    </p:spTree>
    <p:extLst>
      <p:ext uri="{BB962C8B-B14F-4D97-AF65-F5344CB8AC3E}">
        <p14:creationId xmlns:p14="http://schemas.microsoft.com/office/powerpoint/2010/main" val="29249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750"/>
                                        <p:tgtEl>
                                          <p:spTgt spid="45"/>
                                        </p:tgtEl>
                                      </p:cBhvr>
                                    </p:animEffect>
                                  </p:childTnLst>
                                </p:cTn>
                              </p:par>
                              <p:par>
                                <p:cTn id="8" presetID="14" presetClass="entr" presetSubtype="10" fill="hold" grpId="0" nodeType="withEffect">
                                  <p:stCondLst>
                                    <p:cond delay="150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750"/>
                                        <p:tgtEl>
                                          <p:spTgt spid="19"/>
                                        </p:tgtEl>
                                      </p:cBhvr>
                                    </p:animEffect>
                                  </p:childTnLst>
                                </p:cTn>
                              </p:par>
                              <p:par>
                                <p:cTn id="11" presetID="22" presetClass="entr" presetSubtype="8" fill="hold" grpId="0" nodeType="withEffect">
                                  <p:stCondLst>
                                    <p:cond delay="40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par>
                                <p:cTn id="14" presetID="6" presetClass="entr" presetSubtype="16" fill="hold" grpId="0" nodeType="withEffect">
                                  <p:stCondLst>
                                    <p:cond delay="225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1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up)">
                                      <p:cBhvr>
                                        <p:cTn id="21" dur="1000"/>
                                        <p:tgtEl>
                                          <p:spTgt spid="3">
                                            <p:txEl>
                                              <p:pRg st="0" end="0"/>
                                            </p:txEl>
                                          </p:spTgt>
                                        </p:tgtEl>
                                      </p:cBhvr>
                                    </p:animEffect>
                                  </p:childTnLst>
                                </p:cTn>
                              </p:par>
                              <p:par>
                                <p:cTn id="22" presetID="22" presetClass="entr" presetSubtype="8" fill="hold" nodeType="withEffect">
                                  <p:stCondLst>
                                    <p:cond delay="275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250"/>
                                        <p:tgtEl>
                                          <p:spTgt spid="8"/>
                                        </p:tgtEl>
                                      </p:cBhvr>
                                    </p:animEffect>
                                  </p:childTnLst>
                                </p:cTn>
                              </p:par>
                              <p:par>
                                <p:cTn id="25" presetID="22" presetClass="entr" presetSubtype="1" fill="hold" nodeType="withEffect">
                                  <p:stCondLst>
                                    <p:cond delay="400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25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1000"/>
                                        <p:tgtEl>
                                          <p:spTgt spid="7"/>
                                        </p:tgtEl>
                                      </p:cBhvr>
                                    </p:animEffect>
                                  </p:childTnLst>
                                </p:cTn>
                              </p:par>
                              <p:par>
                                <p:cTn id="33" presetID="31" presetClass="entr" presetSubtype="0" fill="hold" grpId="0" nodeType="withEffect">
                                  <p:stCondLst>
                                    <p:cond delay="75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par>
                          <p:cTn id="39" fill="hold">
                            <p:stCondLst>
                              <p:cond delay="1750"/>
                            </p:stCondLst>
                            <p:childTnLst>
                              <p:par>
                                <p:cTn id="40" presetID="16" presetClass="entr" presetSubtype="21" fill="hold" grpId="0" nodeType="afterEffect">
                                  <p:stCondLst>
                                    <p:cond delay="150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9" grpId="0" animBg="1"/>
      <p:bldP spid="2" grpId="0" animBg="1"/>
      <p:bldP spid="5" grpId="0" animBg="1"/>
      <p:bldP spid="6" grpId="0" animBg="1"/>
      <p:bldP spid="7"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137256"/>
            <a:ext cx="11861443" cy="6581104"/>
          </a:xfrm>
          <a:solidFill>
            <a:schemeClr val="tx1"/>
          </a:solidFill>
          <a:scene3d>
            <a:camera prst="orthographicFront"/>
            <a:lightRig rig="threePt" dir="t"/>
          </a:scene3d>
          <a:sp3d>
            <a:bevelT w="152400" h="50800" prst="softRound"/>
          </a:sp3d>
        </p:spPr>
        <p:txBody>
          <a:bodyPr>
            <a:normAutofit/>
          </a:bodyPr>
          <a:lstStyle/>
          <a:p>
            <a:pPr lvl="0"/>
            <a:r>
              <a:rPr lang="en-US" sz="2800" dirty="0" smtClean="0">
                <a:noFill/>
                <a:latin typeface="Calibri" panose="020F0502020204030204" pitchFamily="34" charset="0"/>
                <a:cs typeface="Calibri" panose="020F0502020204030204" pitchFamily="34" charset="0"/>
              </a:rPr>
              <a:t>n</a:t>
            </a:r>
            <a:endParaRPr lang="en-US" sz="2800" dirty="0">
              <a:no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372565" y="6369747"/>
            <a:ext cx="643748" cy="365125"/>
          </a:xfrm>
        </p:spPr>
        <p:txBody>
          <a:bodyPr/>
          <a:lstStyle/>
          <a:p>
            <a:fld id="{6D22F896-40B5-4ADD-8801-0D06FADFA095}" type="slidenum">
              <a:rPr lang="en-US" sz="1200" b="1" smtClean="0">
                <a:solidFill>
                  <a:schemeClr val="bg1"/>
                </a:solidFill>
              </a:rPr>
              <a:t>68</a:t>
            </a:fld>
            <a:endParaRPr lang="en-US" sz="1200" b="1" dirty="0">
              <a:solidFill>
                <a:schemeClr val="bg1"/>
              </a:solidFill>
            </a:endParaRPr>
          </a:p>
        </p:txBody>
      </p:sp>
      <p:sp>
        <p:nvSpPr>
          <p:cNvPr id="45" name="Right Bracket 44"/>
          <p:cNvSpPr/>
          <p:nvPr/>
        </p:nvSpPr>
        <p:spPr>
          <a:xfrm rot="16200000">
            <a:off x="4199854" y="858846"/>
            <a:ext cx="370832" cy="7480739"/>
          </a:xfrm>
          <a:prstGeom prst="rightBracket">
            <a:avLst>
              <a:gd name="adj" fmla="val 295861"/>
            </a:avLst>
          </a:prstGeom>
          <a:solidFill>
            <a:srgbClr val="CC99FF"/>
          </a:solidFill>
          <a:ln w="57150">
            <a:solidFill>
              <a:srgbClr val="9933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5" name="Group 24"/>
          <p:cNvGrpSpPr/>
          <p:nvPr/>
        </p:nvGrpSpPr>
        <p:grpSpPr>
          <a:xfrm>
            <a:off x="167424" y="3992810"/>
            <a:ext cx="11777393" cy="1382316"/>
            <a:chOff x="167424" y="1307459"/>
            <a:chExt cx="11777393" cy="1382316"/>
          </a:xfrm>
        </p:grpSpPr>
        <p:sp>
          <p:nvSpPr>
            <p:cNvPr id="28" name="Rectangle 27"/>
            <p:cNvSpPr/>
            <p:nvPr/>
          </p:nvSpPr>
          <p:spPr>
            <a:xfrm>
              <a:off x="8339468" y="2097649"/>
              <a:ext cx="3605349" cy="566930"/>
            </a:xfrm>
            <a:prstGeom prst="rect">
              <a:avLst/>
            </a:prstGeom>
            <a:solidFill>
              <a:schemeClr val="accent5">
                <a:lumMod val="20000"/>
                <a:lumOff val="8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002060"/>
                  </a:solidFill>
                </a:rPr>
                <a:t>Abib 15 </a:t>
              </a:r>
              <a:r>
                <a:rPr lang="en-CA" sz="2400" b="1" dirty="0" smtClean="0">
                  <a:solidFill>
                    <a:srgbClr val="0000CC"/>
                  </a:solidFill>
                  <a:effectLst>
                    <a:glow rad="127000">
                      <a:srgbClr val="FF9999"/>
                    </a:glow>
                  </a:effectLst>
                </a:rPr>
                <a:t>High Shabbat</a:t>
              </a:r>
              <a:endParaRPr lang="en-CA" sz="2400" b="1" dirty="0">
                <a:solidFill>
                  <a:srgbClr val="0000CC"/>
                </a:solidFill>
                <a:effectLst>
                  <a:glow rad="127000">
                    <a:srgbClr val="FF9999"/>
                  </a:glow>
                </a:effectLst>
              </a:endParaRPr>
            </a:p>
          </p:txBody>
        </p:sp>
        <p:grpSp>
          <p:nvGrpSpPr>
            <p:cNvPr id="29" name="Group 28"/>
            <p:cNvGrpSpPr/>
            <p:nvPr/>
          </p:nvGrpSpPr>
          <p:grpSpPr>
            <a:xfrm>
              <a:off x="167424" y="1307459"/>
              <a:ext cx="8527618" cy="1381562"/>
              <a:chOff x="252392" y="3693611"/>
              <a:chExt cx="8527618" cy="1381562"/>
            </a:xfrm>
          </p:grpSpPr>
          <p:grpSp>
            <p:nvGrpSpPr>
              <p:cNvPr id="31" name="Group 30"/>
              <p:cNvGrpSpPr/>
              <p:nvPr/>
            </p:nvGrpSpPr>
            <p:grpSpPr>
              <a:xfrm>
                <a:off x="252392" y="3693611"/>
                <a:ext cx="8527618" cy="1381562"/>
                <a:chOff x="252392" y="3693611"/>
                <a:chExt cx="8527618" cy="1381562"/>
              </a:xfrm>
            </p:grpSpPr>
            <p:grpSp>
              <p:nvGrpSpPr>
                <p:cNvPr id="33" name="Group 32"/>
                <p:cNvGrpSpPr/>
                <p:nvPr/>
              </p:nvGrpSpPr>
              <p:grpSpPr>
                <a:xfrm>
                  <a:off x="252392" y="3693611"/>
                  <a:ext cx="7934346" cy="1381562"/>
                  <a:chOff x="33988" y="3078595"/>
                  <a:chExt cx="7934346" cy="1381562"/>
                </a:xfrm>
              </p:grpSpPr>
              <p:sp>
                <p:nvSpPr>
                  <p:cNvPr id="38" name="Rectangle 37"/>
                  <p:cNvSpPr/>
                  <p:nvPr/>
                </p:nvSpPr>
                <p:spPr>
                  <a:xfrm>
                    <a:off x="4362985" y="3872049"/>
                    <a:ext cx="3605349" cy="571502"/>
                  </a:xfrm>
                  <a:prstGeom prst="rect">
                    <a:avLst/>
                  </a:prstGeom>
                  <a:solidFill>
                    <a:schemeClr val="bg1"/>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39" name="Rectangle 38"/>
                  <p:cNvSpPr/>
                  <p:nvPr/>
                </p:nvSpPr>
                <p:spPr>
                  <a:xfrm>
                    <a:off x="627011" y="3875316"/>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a:t>
                    </a:r>
                    <a:r>
                      <a:rPr lang="en-CA" sz="3600" b="1" dirty="0" smtClean="0">
                        <a:solidFill>
                          <a:srgbClr val="002060"/>
                        </a:solidFill>
                        <a:effectLst>
                          <a:glow rad="127000">
                            <a:srgbClr val="FFFF00"/>
                          </a:glow>
                        </a:effectLst>
                      </a:rPr>
                      <a:t>14</a:t>
                    </a:r>
                    <a:endParaRPr lang="en-CA" sz="3600" b="1" dirty="0">
                      <a:solidFill>
                        <a:srgbClr val="002060"/>
                      </a:solidFill>
                      <a:effectLst>
                        <a:glow rad="127000">
                          <a:srgbClr val="FFFF00"/>
                        </a:glow>
                      </a:effectLst>
                    </a:endParaRPr>
                  </a:p>
                </p:txBody>
              </p:sp>
              <p:cxnSp>
                <p:nvCxnSpPr>
                  <p:cNvPr id="40" name="Straight Connector 39"/>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3865004" y="3407265"/>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44" name="Rectangle 43"/>
                  <p:cNvSpPr/>
                  <p:nvPr/>
                </p:nvSpPr>
                <p:spPr>
                  <a:xfrm>
                    <a:off x="33988" y="3078595"/>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cxnSp>
                <p:nvCxnSpPr>
                  <p:cNvPr id="37" name="Straight Connector 36"/>
                  <p:cNvCxnSpPr/>
                  <p:nvPr/>
                </p:nvCxnSpPr>
                <p:spPr>
                  <a:xfrm flipV="1">
                    <a:off x="49598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8279427" y="4483801"/>
                  <a:ext cx="130626" cy="574766"/>
                </a:xfrm>
                <a:prstGeom prst="rect">
                  <a:avLst/>
                </a:prstGeom>
                <a:solidFill>
                  <a:schemeClr val="tx1">
                    <a:lumMod val="75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p:cNvCxnSpPr/>
                <p:nvPr/>
              </p:nvCxnSpPr>
              <p:spPr>
                <a:xfrm flipV="1">
                  <a:off x="8224991" y="4050172"/>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26501" y="3693611"/>
                  <a:ext cx="953509" cy="384810"/>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grpSp>
          <p:sp>
            <p:nvSpPr>
              <p:cNvPr id="32" name="Rectangle 31"/>
              <p:cNvSpPr/>
              <p:nvPr/>
            </p:nvSpPr>
            <p:spPr>
              <a:xfrm>
                <a:off x="2132274" y="4131021"/>
                <a:ext cx="1624635" cy="38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CC"/>
                      </a:solidFill>
                    </a:ln>
                  </a:rPr>
                  <a:t>The 9</a:t>
                </a:r>
                <a:r>
                  <a:rPr lang="en-CA" sz="2000" b="1" baseline="30000" dirty="0" smtClean="0">
                    <a:ln>
                      <a:solidFill>
                        <a:srgbClr val="0000CC"/>
                      </a:solidFill>
                    </a:ln>
                  </a:rPr>
                  <a:t>th</a:t>
                </a:r>
                <a:r>
                  <a:rPr lang="en-CA" sz="2000" b="1" dirty="0" smtClean="0">
                    <a:ln>
                      <a:solidFill>
                        <a:srgbClr val="0000CC"/>
                      </a:solidFill>
                    </a:ln>
                  </a:rPr>
                  <a:t> hour</a:t>
                </a:r>
                <a:endParaRPr lang="en-CA" sz="2000" b="1" dirty="0">
                  <a:ln>
                    <a:solidFill>
                      <a:srgbClr val="0000CC"/>
                    </a:solidFill>
                  </a:ln>
                </a:endParaRPr>
              </a:p>
            </p:txBody>
          </p:sp>
        </p:grpSp>
        <p:cxnSp>
          <p:nvCxnSpPr>
            <p:cNvPr id="30" name="Straight Connector 29"/>
            <p:cNvCxnSpPr/>
            <p:nvPr/>
          </p:nvCxnSpPr>
          <p:spPr>
            <a:xfrm flipH="1" flipV="1">
              <a:off x="3679007" y="1705162"/>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1338789" y="3076978"/>
            <a:ext cx="5968052" cy="1008437"/>
          </a:xfrm>
          <a:prstGeom prst="roundRect">
            <a:avLst/>
          </a:prstGeom>
          <a:solidFill>
            <a:schemeClr val="accent4"/>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rgbClr val="0000CC"/>
                </a:solidFill>
              </a:rPr>
              <a:t>The </a:t>
            </a:r>
            <a:r>
              <a:rPr lang="en-CA" sz="3200" b="1" dirty="0" smtClean="0">
                <a:solidFill>
                  <a:srgbClr val="0000CC"/>
                </a:solidFill>
                <a:effectLst>
                  <a:glow rad="127000">
                    <a:srgbClr val="00FFFF"/>
                  </a:glow>
                </a:effectLst>
              </a:rPr>
              <a:t>Covenant’s</a:t>
            </a:r>
            <a:r>
              <a:rPr lang="en-CA" sz="3200" b="1" dirty="0" smtClean="0">
                <a:solidFill>
                  <a:srgbClr val="0000CC"/>
                </a:solidFill>
              </a:rPr>
              <a:t> 24 hours - </a:t>
            </a:r>
            <a:br>
              <a:rPr lang="en-CA" sz="3200" b="1" dirty="0" smtClean="0">
                <a:solidFill>
                  <a:srgbClr val="0000CC"/>
                </a:solidFill>
              </a:rPr>
            </a:br>
            <a:r>
              <a:rPr lang="en-CA" sz="3200" b="1" dirty="0" smtClean="0">
                <a:solidFill>
                  <a:srgbClr val="0000CC"/>
                </a:solidFill>
              </a:rPr>
              <a:t>Preparation of the Passover!</a:t>
            </a:r>
            <a:endParaRPr lang="en-CA" sz="3200" b="1" dirty="0">
              <a:solidFill>
                <a:srgbClr val="0000CC"/>
              </a:solidFill>
            </a:endParaRPr>
          </a:p>
        </p:txBody>
      </p:sp>
      <p:sp>
        <p:nvSpPr>
          <p:cNvPr id="2" name="Curved Down Arrow 1"/>
          <p:cNvSpPr/>
          <p:nvPr/>
        </p:nvSpPr>
        <p:spPr>
          <a:xfrm>
            <a:off x="252549" y="1964602"/>
            <a:ext cx="8619602" cy="1992030"/>
          </a:xfrm>
          <a:prstGeom prst="curvedDownArrow">
            <a:avLst>
              <a:gd name="adj1" fmla="val 20526"/>
              <a:gd name="adj2" fmla="val 58704"/>
              <a:gd name="adj3" fmla="val 25000"/>
            </a:avLst>
          </a:prstGeom>
          <a:gradFill>
            <a:gsLst>
              <a:gs pos="0">
                <a:srgbClr val="FF0000"/>
              </a:gs>
              <a:gs pos="37000">
                <a:srgbClr val="00FF99"/>
              </a:gs>
              <a:gs pos="78000">
                <a:schemeClr val="accent1">
                  <a:lumMod val="45000"/>
                  <a:lumOff val="55000"/>
                </a:schemeClr>
              </a:gs>
              <a:gs pos="89000">
                <a:srgbClr val="00FFFF"/>
              </a:gs>
            </a:gsLst>
            <a:lin ang="5400000" scaled="1"/>
          </a:gradFill>
          <a:ln w="38100">
            <a:solidFill>
              <a:srgbClr val="0000CC"/>
            </a:solidFill>
          </a:ln>
          <a:effectLst>
            <a:glow rad="127000">
              <a:srgbClr val="00FF99"/>
            </a:glow>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Rounded Rectangular Callout 4"/>
          <p:cNvSpPr/>
          <p:nvPr/>
        </p:nvSpPr>
        <p:spPr>
          <a:xfrm>
            <a:off x="644900" y="5675550"/>
            <a:ext cx="10861291" cy="1075149"/>
          </a:xfrm>
          <a:prstGeom prst="wedgeRoundRectCallout">
            <a:avLst>
              <a:gd name="adj1" fmla="val -26701"/>
              <a:gd name="adj2" fmla="val -86027"/>
              <a:gd name="adj3" fmla="val 16667"/>
            </a:avLst>
          </a:prstGeom>
          <a:solidFill>
            <a:schemeClr val="accent3">
              <a:lumMod val="60000"/>
              <a:lumOff val="40000"/>
            </a:schemeClr>
          </a:solidFill>
          <a:ln w="38100">
            <a:solidFill>
              <a:srgbClr val="00808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2060"/>
                </a:solidFill>
              </a:rPr>
              <a:t>Compare this </a:t>
            </a:r>
            <a:r>
              <a:rPr lang="en-CA" sz="3200" b="1" u="sng" dirty="0" smtClean="0">
                <a:solidFill>
                  <a:srgbClr val="002060"/>
                </a:solidFill>
              </a:rPr>
              <a:t>DATE</a:t>
            </a:r>
            <a:r>
              <a:rPr lang="en-CA" sz="3200" b="1" dirty="0" smtClean="0">
                <a:solidFill>
                  <a:srgbClr val="002060"/>
                </a:solidFill>
              </a:rPr>
              <a:t>, </a:t>
            </a:r>
            <a:r>
              <a:rPr lang="en-CA" sz="3200" dirty="0" smtClean="0">
                <a:solidFill>
                  <a:srgbClr val="002060"/>
                </a:solidFill>
              </a:rPr>
              <a:t>with the </a:t>
            </a:r>
            <a:r>
              <a:rPr lang="en-CA" sz="3200" b="1" u="sng" dirty="0" smtClean="0">
                <a:ln>
                  <a:solidFill>
                    <a:schemeClr val="bg1"/>
                  </a:solidFill>
                </a:ln>
                <a:solidFill>
                  <a:srgbClr val="FF00FF"/>
                </a:solidFill>
              </a:rPr>
              <a:t>Feast of the Yehudim</a:t>
            </a:r>
            <a:r>
              <a:rPr lang="en-CA" sz="3200" b="1" dirty="0" smtClean="0">
                <a:ln>
                  <a:solidFill>
                    <a:schemeClr val="bg1"/>
                  </a:solidFill>
                </a:ln>
                <a:solidFill>
                  <a:srgbClr val="FF00FF"/>
                </a:solidFill>
              </a:rPr>
              <a:t>! </a:t>
            </a:r>
            <a:r>
              <a:rPr lang="en-CA" sz="3200" dirty="0" smtClean="0">
                <a:solidFill>
                  <a:srgbClr val="002060"/>
                </a:solidFill>
              </a:rPr>
              <a:t/>
            </a:r>
            <a:br>
              <a:rPr lang="en-CA" sz="3200" dirty="0" smtClean="0">
                <a:solidFill>
                  <a:srgbClr val="002060"/>
                </a:solidFill>
              </a:rPr>
            </a:br>
            <a:r>
              <a:rPr lang="en-CA" sz="3200" dirty="0" smtClean="0">
                <a:solidFill>
                  <a:srgbClr val="002060"/>
                </a:solidFill>
                <a:effectLst>
                  <a:glow rad="88900">
                    <a:srgbClr val="00FF99">
                      <a:alpha val="99000"/>
                    </a:srgbClr>
                  </a:glow>
                </a:effectLst>
              </a:rPr>
              <a:t>Note the change in </a:t>
            </a:r>
            <a:r>
              <a:rPr lang="en-CA" sz="3200" b="1" u="sng" dirty="0" smtClean="0">
                <a:solidFill>
                  <a:srgbClr val="002060"/>
                </a:solidFill>
                <a:effectLst>
                  <a:glow rad="88900">
                    <a:srgbClr val="00FF99">
                      <a:alpha val="99000"/>
                    </a:srgbClr>
                  </a:glow>
                </a:effectLst>
              </a:rPr>
              <a:t>DATE</a:t>
            </a:r>
            <a:r>
              <a:rPr lang="en-CA" sz="3200" dirty="0" smtClean="0">
                <a:solidFill>
                  <a:srgbClr val="002060"/>
                </a:solidFill>
                <a:effectLst>
                  <a:glow rad="88900">
                    <a:srgbClr val="00FF99">
                      <a:alpha val="99000"/>
                    </a:srgbClr>
                  </a:glow>
                </a:effectLst>
              </a:rPr>
              <a:t> that sunset to sunset brings! </a:t>
            </a:r>
            <a:r>
              <a:rPr lang="en-CA" sz="3200" dirty="0" smtClean="0">
                <a:solidFill>
                  <a:srgbClr val="002060"/>
                </a:solidFill>
              </a:rPr>
              <a:t> </a:t>
            </a:r>
            <a:endParaRPr lang="en-CA" sz="3200" dirty="0">
              <a:solidFill>
                <a:srgbClr val="002060"/>
              </a:solidFill>
            </a:endParaRPr>
          </a:p>
        </p:txBody>
      </p:sp>
      <p:sp>
        <p:nvSpPr>
          <p:cNvPr id="6" name="Rounded Rectangle 5"/>
          <p:cNvSpPr/>
          <p:nvPr/>
        </p:nvSpPr>
        <p:spPr>
          <a:xfrm>
            <a:off x="3132364" y="2266652"/>
            <a:ext cx="2466864" cy="681543"/>
          </a:xfrm>
          <a:prstGeom prst="roundRect">
            <a:avLst/>
          </a:prstGeom>
          <a:ln w="381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9933FF"/>
                </a:solidFill>
                <a:effectLst>
                  <a:glow rad="127000">
                    <a:srgbClr val="FFFF00"/>
                  </a:glow>
                </a:effectLst>
              </a:rPr>
              <a:t>Abib 14!</a:t>
            </a:r>
            <a:endParaRPr lang="en-CA" sz="3600" dirty="0">
              <a:solidFill>
                <a:srgbClr val="9933FF"/>
              </a:solidFill>
              <a:effectLst>
                <a:glow rad="127000">
                  <a:srgbClr val="FFFF00"/>
                </a:glow>
              </a:effectLst>
            </a:endParaRPr>
          </a:p>
        </p:txBody>
      </p:sp>
      <p:sp>
        <p:nvSpPr>
          <p:cNvPr id="9" name="Rounded Rectangle 8"/>
          <p:cNvSpPr/>
          <p:nvPr/>
        </p:nvSpPr>
        <p:spPr>
          <a:xfrm>
            <a:off x="9585771" y="1497600"/>
            <a:ext cx="1845682" cy="2804407"/>
          </a:xfrm>
          <a:prstGeom prst="roundRect">
            <a:avLst/>
          </a:prstGeom>
          <a:ln w="5715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The change will be seen in 2 slides.</a:t>
            </a:r>
            <a:endParaRPr lang="en-CA" sz="2800" dirty="0"/>
          </a:p>
        </p:txBody>
      </p:sp>
    </p:spTree>
    <p:extLst>
      <p:ext uri="{BB962C8B-B14F-4D97-AF65-F5344CB8AC3E}">
        <p14:creationId xmlns:p14="http://schemas.microsoft.com/office/powerpoint/2010/main" val="360145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amond(in)">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146309"/>
            <a:ext cx="11861443" cy="6581104"/>
          </a:xfrm>
          <a:solidFill>
            <a:schemeClr val="tx1"/>
          </a:solidFill>
          <a:scene3d>
            <a:camera prst="orthographicFront"/>
            <a:lightRig rig="threePt" dir="t"/>
          </a:scene3d>
          <a:sp3d>
            <a:bevelT w="152400" h="50800" prst="softRound"/>
          </a:sp3d>
        </p:spPr>
        <p:txBody>
          <a:bodyPr>
            <a:normAutofit/>
          </a:bodyPr>
          <a:lstStyle/>
          <a:p>
            <a:pPr lvl="0"/>
            <a:r>
              <a:rPr lang="en-US" sz="3600" dirty="0">
                <a:solidFill>
                  <a:prstClr val="black"/>
                </a:solidFill>
                <a:latin typeface="Calibri" panose="020F0502020204030204" pitchFamily="34" charset="0"/>
                <a:cs typeface="Calibri" panose="020F0502020204030204" pitchFamily="34" charset="0"/>
              </a:rPr>
              <a:t>According to the </a:t>
            </a:r>
            <a:r>
              <a:rPr lang="en-US" sz="3600" dirty="0" smtClean="0">
                <a:solidFill>
                  <a:prstClr val="black"/>
                </a:solidFill>
                <a:latin typeface="Calibri" panose="020F0502020204030204" pitchFamily="34" charset="0"/>
                <a:cs typeface="Calibri" panose="020F0502020204030204" pitchFamily="34" charset="0"/>
              </a:rPr>
              <a:t>lunar deceived </a:t>
            </a:r>
            <a:r>
              <a:rPr lang="en-US" sz="3600" b="1" i="1" dirty="0" smtClean="0">
                <a:ln>
                  <a:solidFill>
                    <a:srgbClr val="0000CC"/>
                  </a:solidFill>
                </a:ln>
                <a:solidFill>
                  <a:srgbClr val="FF00FF"/>
                </a:solidFill>
                <a:latin typeface="Calibri" panose="020F0502020204030204" pitchFamily="34" charset="0"/>
                <a:cs typeface="Calibri" panose="020F0502020204030204" pitchFamily="34" charset="0"/>
              </a:rPr>
              <a:t>Yehudim, this morning on which they were negotiating with Pilate was the </a:t>
            </a:r>
            <a:r>
              <a:rPr lang="en-US" sz="3600" b="1" i="1" u="sng" dirty="0" smtClean="0">
                <a:ln>
                  <a:solidFill>
                    <a:srgbClr val="0000CC"/>
                  </a:solidFill>
                </a:ln>
                <a:solidFill>
                  <a:srgbClr val="FF00FF"/>
                </a:solidFill>
                <a:latin typeface="Calibri" panose="020F0502020204030204" pitchFamily="34" charset="0"/>
                <a:cs typeface="Calibri" panose="020F0502020204030204" pitchFamily="34" charset="0"/>
              </a:rPr>
              <a:t>second hal</a:t>
            </a:r>
            <a:r>
              <a:rPr lang="en-US" sz="3600" b="1" i="1" dirty="0" smtClean="0">
                <a:ln>
                  <a:solidFill>
                    <a:srgbClr val="0000CC"/>
                  </a:solidFill>
                </a:ln>
                <a:solidFill>
                  <a:srgbClr val="FF00FF"/>
                </a:solidFill>
                <a:latin typeface="Calibri" panose="020F0502020204030204" pitchFamily="34" charset="0"/>
                <a:cs typeface="Calibri" panose="020F0502020204030204" pitchFamily="34" charset="0"/>
              </a:rPr>
              <a:t>f, -  the Light </a:t>
            </a:r>
            <a:r>
              <a:rPr lang="en-US" sz="3600" b="1" i="1" dirty="0">
                <a:ln>
                  <a:solidFill>
                    <a:srgbClr val="0000CC"/>
                  </a:solidFill>
                </a:ln>
                <a:solidFill>
                  <a:srgbClr val="FF00FF"/>
                </a:solidFill>
                <a:latin typeface="Calibri" panose="020F0502020204030204" pitchFamily="34" charset="0"/>
                <a:cs typeface="Calibri" panose="020F0502020204030204" pitchFamily="34" charset="0"/>
              </a:rPr>
              <a:t>S</a:t>
            </a:r>
            <a:r>
              <a:rPr lang="en-US" sz="3600" b="1" i="1" dirty="0" smtClean="0">
                <a:ln>
                  <a:solidFill>
                    <a:srgbClr val="0000CC"/>
                  </a:solidFill>
                </a:ln>
                <a:solidFill>
                  <a:srgbClr val="FF00FF"/>
                </a:solidFill>
                <a:latin typeface="Calibri" panose="020F0502020204030204" pitchFamily="34" charset="0"/>
                <a:cs typeface="Calibri" panose="020F0502020204030204" pitchFamily="34" charset="0"/>
              </a:rPr>
              <a:t>eason of </a:t>
            </a:r>
            <a:r>
              <a:rPr lang="en-US" sz="3600" b="1" i="1" u="sng" dirty="0" smtClean="0">
                <a:ln>
                  <a:solidFill>
                    <a:srgbClr val="0000CC"/>
                  </a:solidFill>
                </a:ln>
                <a:solidFill>
                  <a:srgbClr val="FF00FF"/>
                </a:solidFill>
                <a:latin typeface="Calibri" panose="020F0502020204030204" pitchFamily="34" charset="0"/>
                <a:cs typeface="Calibri" panose="020F0502020204030204" pitchFamily="34" charset="0"/>
              </a:rPr>
              <a:t>their</a:t>
            </a:r>
            <a:r>
              <a:rPr lang="en-US" sz="3600" b="1" i="1" dirty="0" smtClean="0">
                <a:ln>
                  <a:solidFill>
                    <a:srgbClr val="0000CC"/>
                  </a:solidFill>
                </a:ln>
                <a:solidFill>
                  <a:srgbClr val="FF00FF"/>
                </a:solidFill>
                <a:latin typeface="Calibri" panose="020F0502020204030204" pitchFamily="34" charset="0"/>
                <a:cs typeface="Calibri" panose="020F0502020204030204" pitchFamily="34" charset="0"/>
              </a:rPr>
              <a:t> </a:t>
            </a:r>
            <a:r>
              <a:rPr lang="en-US" sz="3600" b="1" i="1" dirty="0" smtClean="0">
                <a:ln>
                  <a:solidFill>
                    <a:srgbClr val="0000CC"/>
                  </a:solidFill>
                </a:ln>
                <a:solidFill>
                  <a:schemeClr val="bg1"/>
                </a:solidFill>
                <a:latin typeface="Calibri" panose="020F0502020204030204" pitchFamily="34" charset="0"/>
                <a:cs typeface="Calibri" panose="020F0502020204030204" pitchFamily="34" charset="0"/>
              </a:rPr>
              <a:t>Lunar</a:t>
            </a:r>
            <a:r>
              <a:rPr lang="en-US" sz="3600" b="1" i="1" dirty="0" smtClean="0">
                <a:ln>
                  <a:solidFill>
                    <a:srgbClr val="0000CC"/>
                  </a:solidFill>
                </a:ln>
                <a:solidFill>
                  <a:srgbClr val="FF00FF"/>
                </a:solidFill>
                <a:latin typeface="Calibri" panose="020F0502020204030204" pitchFamily="34" charset="0"/>
                <a:cs typeface="Calibri" panose="020F0502020204030204" pitchFamily="34" charset="0"/>
              </a:rPr>
              <a:t> Passover period! </a:t>
            </a:r>
            <a:endParaRPr lang="en-US" sz="3600" dirty="0">
              <a:solidFill>
                <a:srgbClr val="9933FF"/>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372565" y="6369747"/>
            <a:ext cx="643748" cy="365125"/>
          </a:xfrm>
        </p:spPr>
        <p:txBody>
          <a:bodyPr/>
          <a:lstStyle/>
          <a:p>
            <a:fld id="{6D22F896-40B5-4ADD-8801-0D06FADFA095}" type="slidenum">
              <a:rPr lang="en-US" sz="1200" b="1" smtClean="0">
                <a:solidFill>
                  <a:schemeClr val="bg1"/>
                </a:solidFill>
              </a:rPr>
              <a:t>69</a:t>
            </a:fld>
            <a:endParaRPr lang="en-US" sz="1200" b="1" dirty="0">
              <a:solidFill>
                <a:schemeClr val="bg1"/>
              </a:solidFill>
            </a:endParaRPr>
          </a:p>
        </p:txBody>
      </p:sp>
      <p:sp>
        <p:nvSpPr>
          <p:cNvPr id="45" name="Right Bracket 44"/>
          <p:cNvSpPr/>
          <p:nvPr/>
        </p:nvSpPr>
        <p:spPr>
          <a:xfrm rot="16200000">
            <a:off x="4199854" y="858846"/>
            <a:ext cx="370832" cy="7480739"/>
          </a:xfrm>
          <a:prstGeom prst="rightBracket">
            <a:avLst>
              <a:gd name="adj" fmla="val 295861"/>
            </a:avLst>
          </a:prstGeom>
          <a:solidFill>
            <a:srgbClr val="CC99FF"/>
          </a:solidFill>
          <a:ln w="57150">
            <a:solidFill>
              <a:srgbClr val="9933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5" name="Group 24"/>
          <p:cNvGrpSpPr/>
          <p:nvPr/>
        </p:nvGrpSpPr>
        <p:grpSpPr>
          <a:xfrm>
            <a:off x="167424" y="3992810"/>
            <a:ext cx="11777393" cy="1396495"/>
            <a:chOff x="167424" y="1307459"/>
            <a:chExt cx="11777393" cy="1396495"/>
          </a:xfrm>
        </p:grpSpPr>
        <p:sp>
          <p:nvSpPr>
            <p:cNvPr id="28" name="Rectangle 27"/>
            <p:cNvSpPr/>
            <p:nvPr/>
          </p:nvSpPr>
          <p:spPr>
            <a:xfrm>
              <a:off x="8339468" y="2089813"/>
              <a:ext cx="3605349" cy="574766"/>
            </a:xfrm>
            <a:prstGeom prst="rect">
              <a:avLst/>
            </a:prstGeom>
            <a:solidFill>
              <a:schemeClr val="accent5">
                <a:lumMod val="20000"/>
                <a:lumOff val="80000"/>
              </a:schemeClr>
            </a:solidFill>
            <a:ln w="5715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002060"/>
                  </a:solidFill>
                </a:rPr>
                <a:t>Abib 15 </a:t>
              </a:r>
              <a:r>
                <a:rPr lang="en-CA" sz="2400" b="1" dirty="0" smtClean="0">
                  <a:solidFill>
                    <a:srgbClr val="0000CC"/>
                  </a:solidFill>
                  <a:effectLst>
                    <a:glow rad="127000">
                      <a:srgbClr val="FF9999"/>
                    </a:glow>
                  </a:effectLst>
                </a:rPr>
                <a:t>High Shabbat</a:t>
              </a:r>
              <a:endParaRPr lang="en-CA" sz="2400" b="1" dirty="0">
                <a:solidFill>
                  <a:srgbClr val="0000CC"/>
                </a:solidFill>
                <a:effectLst>
                  <a:glow rad="127000">
                    <a:srgbClr val="FF9999"/>
                  </a:glow>
                </a:effectLst>
              </a:endParaRPr>
            </a:p>
          </p:txBody>
        </p:sp>
        <p:grpSp>
          <p:nvGrpSpPr>
            <p:cNvPr id="29" name="Group 28"/>
            <p:cNvGrpSpPr/>
            <p:nvPr/>
          </p:nvGrpSpPr>
          <p:grpSpPr>
            <a:xfrm>
              <a:off x="167424" y="1307459"/>
              <a:ext cx="8527618" cy="1396495"/>
              <a:chOff x="252392" y="3693611"/>
              <a:chExt cx="8527618" cy="1396495"/>
            </a:xfrm>
          </p:grpSpPr>
          <p:grpSp>
            <p:nvGrpSpPr>
              <p:cNvPr id="31" name="Group 30"/>
              <p:cNvGrpSpPr/>
              <p:nvPr/>
            </p:nvGrpSpPr>
            <p:grpSpPr>
              <a:xfrm>
                <a:off x="252392" y="3693611"/>
                <a:ext cx="8527618" cy="1396495"/>
                <a:chOff x="252392" y="3693611"/>
                <a:chExt cx="8527618" cy="1396495"/>
              </a:xfrm>
            </p:grpSpPr>
            <p:grpSp>
              <p:nvGrpSpPr>
                <p:cNvPr id="33" name="Group 32"/>
                <p:cNvGrpSpPr/>
                <p:nvPr/>
              </p:nvGrpSpPr>
              <p:grpSpPr>
                <a:xfrm>
                  <a:off x="252392" y="3693611"/>
                  <a:ext cx="7934346" cy="1381562"/>
                  <a:chOff x="33988" y="3078595"/>
                  <a:chExt cx="7934346" cy="1381562"/>
                </a:xfrm>
              </p:grpSpPr>
              <p:sp>
                <p:nvSpPr>
                  <p:cNvPr id="38" name="Rectangle 37"/>
                  <p:cNvSpPr/>
                  <p:nvPr/>
                </p:nvSpPr>
                <p:spPr>
                  <a:xfrm>
                    <a:off x="4362985" y="3872049"/>
                    <a:ext cx="3605349" cy="574766"/>
                  </a:xfrm>
                  <a:prstGeom prst="rect">
                    <a:avLst/>
                  </a:prstGeom>
                  <a:solidFill>
                    <a:schemeClr val="bg1"/>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39" name="Rectangle 38"/>
                  <p:cNvSpPr/>
                  <p:nvPr/>
                </p:nvSpPr>
                <p:spPr>
                  <a:xfrm>
                    <a:off x="627011" y="3875316"/>
                    <a:ext cx="3605349"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a:t>
                    </a:r>
                    <a:r>
                      <a:rPr lang="en-CA" sz="3600" b="1" dirty="0" smtClean="0">
                        <a:solidFill>
                          <a:srgbClr val="002060"/>
                        </a:solidFill>
                        <a:effectLst>
                          <a:glow rad="127000">
                            <a:srgbClr val="FFFF00"/>
                          </a:glow>
                        </a:effectLst>
                      </a:rPr>
                      <a:t>14</a:t>
                    </a:r>
                    <a:endParaRPr lang="en-CA" sz="3600" b="1" dirty="0">
                      <a:solidFill>
                        <a:srgbClr val="002060"/>
                      </a:solidFill>
                      <a:effectLst>
                        <a:glow rad="127000">
                          <a:srgbClr val="FFFF00"/>
                        </a:glow>
                      </a:effectLst>
                    </a:endParaRPr>
                  </a:p>
                </p:txBody>
              </p:sp>
              <p:cxnSp>
                <p:nvCxnSpPr>
                  <p:cNvPr id="40" name="Straight Connector 39"/>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3865004" y="3407265"/>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44" name="Rectangle 43"/>
                  <p:cNvSpPr/>
                  <p:nvPr/>
                </p:nvSpPr>
                <p:spPr>
                  <a:xfrm>
                    <a:off x="33988" y="3078595"/>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cxnSp>
                <p:nvCxnSpPr>
                  <p:cNvPr id="37" name="Straight Connector 36"/>
                  <p:cNvCxnSpPr/>
                  <p:nvPr/>
                </p:nvCxnSpPr>
                <p:spPr>
                  <a:xfrm flipV="1">
                    <a:off x="49598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8279427" y="4483801"/>
                  <a:ext cx="130626" cy="574766"/>
                </a:xfrm>
                <a:prstGeom prst="rect">
                  <a:avLst/>
                </a:prstGeom>
                <a:solidFill>
                  <a:schemeClr val="tx1">
                    <a:lumMod val="75000"/>
                  </a:schemeClr>
                </a:solidFill>
                <a:ln w="381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p:cNvCxnSpPr/>
                <p:nvPr/>
              </p:nvCxnSpPr>
              <p:spPr>
                <a:xfrm flipV="1">
                  <a:off x="8224991" y="4069026"/>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7826501" y="3693611"/>
                  <a:ext cx="953509" cy="384810"/>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grpSp>
          <p:sp>
            <p:nvSpPr>
              <p:cNvPr id="32" name="Rectangle 31"/>
              <p:cNvSpPr/>
              <p:nvPr/>
            </p:nvSpPr>
            <p:spPr>
              <a:xfrm>
                <a:off x="2132274" y="4131021"/>
                <a:ext cx="1624635" cy="3820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CC"/>
                      </a:solidFill>
                    </a:ln>
                  </a:rPr>
                  <a:t>The 9</a:t>
                </a:r>
                <a:r>
                  <a:rPr lang="en-CA" sz="2000" b="1" baseline="30000" dirty="0" smtClean="0">
                    <a:ln>
                      <a:solidFill>
                        <a:srgbClr val="0000CC"/>
                      </a:solidFill>
                    </a:ln>
                  </a:rPr>
                  <a:t>th</a:t>
                </a:r>
                <a:r>
                  <a:rPr lang="en-CA" sz="2000" b="1" dirty="0" smtClean="0">
                    <a:ln>
                      <a:solidFill>
                        <a:srgbClr val="0000CC"/>
                      </a:solidFill>
                    </a:ln>
                  </a:rPr>
                  <a:t> hour</a:t>
                </a:r>
                <a:endParaRPr lang="en-CA" sz="2000" b="1" dirty="0">
                  <a:ln>
                    <a:solidFill>
                      <a:srgbClr val="0000CC"/>
                    </a:solidFill>
                  </a:ln>
                </a:endParaRPr>
              </a:p>
            </p:txBody>
          </p:sp>
        </p:grpSp>
        <p:cxnSp>
          <p:nvCxnSpPr>
            <p:cNvPr id="30" name="Straight Connector 29"/>
            <p:cNvCxnSpPr/>
            <p:nvPr/>
          </p:nvCxnSpPr>
          <p:spPr>
            <a:xfrm flipH="1" flipV="1">
              <a:off x="3679007" y="1705162"/>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1338789" y="3076978"/>
            <a:ext cx="5968052" cy="1008437"/>
          </a:xfrm>
          <a:prstGeom prst="roundRect">
            <a:avLst/>
          </a:prstGeom>
          <a:solidFill>
            <a:schemeClr val="accent4"/>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rgbClr val="0000CC"/>
                </a:solidFill>
              </a:rPr>
              <a:t>The Covenant’s 24 hours - </a:t>
            </a:r>
            <a:br>
              <a:rPr lang="en-CA" sz="3200" b="1" dirty="0" smtClean="0">
                <a:solidFill>
                  <a:srgbClr val="0000CC"/>
                </a:solidFill>
              </a:rPr>
            </a:br>
            <a:r>
              <a:rPr lang="en-CA" sz="3200" b="1" dirty="0" smtClean="0">
                <a:solidFill>
                  <a:srgbClr val="0000CC"/>
                </a:solidFill>
              </a:rPr>
              <a:t>Preparation of the Passover!</a:t>
            </a:r>
            <a:endParaRPr lang="en-CA" sz="3200" b="1" dirty="0">
              <a:solidFill>
                <a:srgbClr val="0000CC"/>
              </a:solidFill>
            </a:endParaRPr>
          </a:p>
        </p:txBody>
      </p:sp>
      <p:sp>
        <p:nvSpPr>
          <p:cNvPr id="2" name="Curved Down Arrow 1"/>
          <p:cNvSpPr/>
          <p:nvPr/>
        </p:nvSpPr>
        <p:spPr>
          <a:xfrm>
            <a:off x="252549" y="1964602"/>
            <a:ext cx="8619602" cy="1992030"/>
          </a:xfrm>
          <a:prstGeom prst="curvedDownArrow">
            <a:avLst>
              <a:gd name="adj1" fmla="val 20526"/>
              <a:gd name="adj2" fmla="val 58704"/>
              <a:gd name="adj3" fmla="val 25000"/>
            </a:avLst>
          </a:prstGeom>
          <a:gradFill>
            <a:gsLst>
              <a:gs pos="0">
                <a:srgbClr val="FF0000"/>
              </a:gs>
              <a:gs pos="37000">
                <a:srgbClr val="00FF99"/>
              </a:gs>
              <a:gs pos="78000">
                <a:schemeClr val="accent1">
                  <a:lumMod val="45000"/>
                  <a:lumOff val="55000"/>
                </a:schemeClr>
              </a:gs>
              <a:gs pos="89000">
                <a:srgbClr val="00FFFF"/>
              </a:gs>
            </a:gsLst>
            <a:lin ang="5400000" scaled="1"/>
          </a:gradFill>
          <a:ln w="38100">
            <a:solidFill>
              <a:srgbClr val="0000CC"/>
            </a:solidFill>
          </a:ln>
          <a:effectLst>
            <a:glow rad="127000">
              <a:srgbClr val="00FF99"/>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Rounded Rectangular Callout 4"/>
          <p:cNvSpPr/>
          <p:nvPr/>
        </p:nvSpPr>
        <p:spPr>
          <a:xfrm>
            <a:off x="452674" y="5675550"/>
            <a:ext cx="11053518" cy="1075149"/>
          </a:xfrm>
          <a:prstGeom prst="wedgeRoundRectCallout">
            <a:avLst>
              <a:gd name="adj1" fmla="val -25391"/>
              <a:gd name="adj2" fmla="val -83501"/>
              <a:gd name="adj3" fmla="val 16667"/>
            </a:avLst>
          </a:prstGeom>
          <a:solidFill>
            <a:schemeClr val="accent3">
              <a:lumMod val="60000"/>
              <a:lumOff val="40000"/>
            </a:schemeClr>
          </a:solidFill>
          <a:ln w="38100">
            <a:solidFill>
              <a:srgbClr val="00808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2060"/>
                </a:solidFill>
              </a:rPr>
              <a:t>Compare these </a:t>
            </a:r>
            <a:r>
              <a:rPr lang="en-CA" sz="3200" b="1" u="sng" dirty="0" smtClean="0">
                <a:solidFill>
                  <a:srgbClr val="002060"/>
                </a:solidFill>
              </a:rPr>
              <a:t>DATES</a:t>
            </a:r>
            <a:r>
              <a:rPr lang="en-CA" sz="3200" b="1" dirty="0" smtClean="0">
                <a:solidFill>
                  <a:srgbClr val="002060"/>
                </a:solidFill>
              </a:rPr>
              <a:t>, </a:t>
            </a:r>
            <a:r>
              <a:rPr lang="en-CA" sz="3200" dirty="0" smtClean="0">
                <a:solidFill>
                  <a:srgbClr val="002060"/>
                </a:solidFill>
              </a:rPr>
              <a:t>with the </a:t>
            </a:r>
            <a:r>
              <a:rPr lang="en-CA" sz="3200" b="1" u="sng" dirty="0" smtClean="0">
                <a:ln>
                  <a:solidFill>
                    <a:schemeClr val="bg1"/>
                  </a:solidFill>
                </a:ln>
                <a:solidFill>
                  <a:srgbClr val="FF00FF"/>
                </a:solidFill>
              </a:rPr>
              <a:t>Feast of the Yehudim</a:t>
            </a:r>
            <a:r>
              <a:rPr lang="en-CA" sz="3200" b="1" dirty="0" smtClean="0">
                <a:ln>
                  <a:solidFill>
                    <a:schemeClr val="bg1"/>
                  </a:solidFill>
                </a:ln>
                <a:solidFill>
                  <a:srgbClr val="FF00FF"/>
                </a:solidFill>
              </a:rPr>
              <a:t>! </a:t>
            </a:r>
            <a:r>
              <a:rPr lang="en-CA" sz="3200" dirty="0" smtClean="0">
                <a:solidFill>
                  <a:srgbClr val="002060"/>
                </a:solidFill>
              </a:rPr>
              <a:t/>
            </a:r>
            <a:br>
              <a:rPr lang="en-CA" sz="3200" dirty="0" smtClean="0">
                <a:solidFill>
                  <a:srgbClr val="002060"/>
                </a:solidFill>
              </a:rPr>
            </a:br>
            <a:r>
              <a:rPr lang="en-CA" sz="3200" dirty="0" smtClean="0">
                <a:solidFill>
                  <a:srgbClr val="002060"/>
                </a:solidFill>
                <a:effectLst>
                  <a:glow rad="88900">
                    <a:srgbClr val="00FF99">
                      <a:alpha val="99000"/>
                    </a:srgbClr>
                  </a:glow>
                </a:effectLst>
              </a:rPr>
              <a:t>Note the change in </a:t>
            </a:r>
            <a:r>
              <a:rPr lang="en-CA" sz="3200" b="1" u="sng" dirty="0" smtClean="0">
                <a:solidFill>
                  <a:srgbClr val="002060"/>
                </a:solidFill>
                <a:effectLst>
                  <a:glow rad="88900">
                    <a:srgbClr val="00FF99">
                      <a:alpha val="99000"/>
                    </a:srgbClr>
                  </a:glow>
                </a:effectLst>
              </a:rPr>
              <a:t>DATES</a:t>
            </a:r>
            <a:r>
              <a:rPr lang="en-CA" sz="3200" dirty="0" smtClean="0">
                <a:solidFill>
                  <a:srgbClr val="002060"/>
                </a:solidFill>
                <a:effectLst>
                  <a:glow rad="88900">
                    <a:srgbClr val="00FF99">
                      <a:alpha val="99000"/>
                    </a:srgbClr>
                  </a:glow>
                </a:effectLst>
              </a:rPr>
              <a:t> that sunset to sunset brings! </a:t>
            </a:r>
            <a:r>
              <a:rPr lang="en-CA" sz="3200" dirty="0" smtClean="0">
                <a:solidFill>
                  <a:srgbClr val="002060"/>
                </a:solidFill>
              </a:rPr>
              <a:t> </a:t>
            </a:r>
            <a:endParaRPr lang="en-CA" sz="3200" dirty="0">
              <a:solidFill>
                <a:srgbClr val="002060"/>
              </a:solidFill>
            </a:endParaRPr>
          </a:p>
        </p:txBody>
      </p:sp>
      <p:sp>
        <p:nvSpPr>
          <p:cNvPr id="6" name="Rounded Rectangle 5"/>
          <p:cNvSpPr/>
          <p:nvPr/>
        </p:nvSpPr>
        <p:spPr>
          <a:xfrm>
            <a:off x="3132364" y="2413424"/>
            <a:ext cx="2466864" cy="534771"/>
          </a:xfrm>
          <a:prstGeom prst="roundRect">
            <a:avLst/>
          </a:prstGeom>
          <a:ln w="381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9933FF"/>
                </a:solidFill>
                <a:effectLst>
                  <a:glow rad="127000">
                    <a:srgbClr val="FFFF00"/>
                  </a:glow>
                </a:effectLst>
              </a:rPr>
              <a:t>Abib 14!</a:t>
            </a:r>
            <a:endParaRPr lang="en-CA" sz="3600" dirty="0">
              <a:solidFill>
                <a:srgbClr val="9933FF"/>
              </a:solidFill>
              <a:effectLst>
                <a:glow rad="127000">
                  <a:srgbClr val="FFFF00"/>
                </a:glow>
              </a:effectLst>
            </a:endParaRPr>
          </a:p>
        </p:txBody>
      </p:sp>
      <p:cxnSp>
        <p:nvCxnSpPr>
          <p:cNvPr id="10" name="Straight Arrow Connector 9"/>
          <p:cNvCxnSpPr/>
          <p:nvPr/>
        </p:nvCxnSpPr>
        <p:spPr>
          <a:xfrm flipH="1">
            <a:off x="9073101" y="1166327"/>
            <a:ext cx="848456" cy="3432888"/>
          </a:xfrm>
          <a:prstGeom prst="straightConnector1">
            <a:avLst/>
          </a:prstGeom>
          <a:ln w="76200">
            <a:headEnd type="none" w="med" len="med"/>
            <a:tailEnd type="arrow" w="med" len="med"/>
          </a:ln>
          <a:effectLst>
            <a:glow rad="127000">
              <a:srgbClr val="00FF99"/>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9906284" y="1771985"/>
            <a:ext cx="1845682" cy="2804407"/>
          </a:xfrm>
          <a:prstGeom prst="roundRect">
            <a:avLst/>
          </a:prstGeom>
          <a:ln w="5715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The change will be seen on the next slide.</a:t>
            </a:r>
            <a:endParaRPr lang="en-CA" sz="2800" dirty="0"/>
          </a:p>
        </p:txBody>
      </p:sp>
      <p:sp>
        <p:nvSpPr>
          <p:cNvPr id="7" name="Notched Right Arrow 6"/>
          <p:cNvSpPr/>
          <p:nvPr/>
        </p:nvSpPr>
        <p:spPr>
          <a:xfrm rot="18872272">
            <a:off x="8883922" y="5240690"/>
            <a:ext cx="637779" cy="479495"/>
          </a:xfrm>
          <a:prstGeom prst="notchedRightArrow">
            <a:avLst>
              <a:gd name="adj1" fmla="val 36628"/>
              <a:gd name="adj2" fmla="val 50000"/>
            </a:avLst>
          </a:prstGeom>
          <a:solidFill>
            <a:schemeClr val="bg1"/>
          </a:solidFill>
          <a:ln w="38100">
            <a:solidFill>
              <a:schemeClr val="accent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5186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4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par>
                          <p:cTn id="16" fill="hold">
                            <p:stCondLst>
                              <p:cond delay="1000"/>
                            </p:stCondLst>
                            <p:childTnLst>
                              <p:par>
                                <p:cTn id="17" presetID="9" presetClass="entr" presetSubtype="0" repeatCount="3000" fill="hold" grpId="0" nodeType="afterEffect">
                                  <p:stCondLst>
                                    <p:cond delay="75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diamond(in)">
                                      <p:cBhvr>
                                        <p:cTn id="2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7" y="218942"/>
            <a:ext cx="11874321" cy="6343784"/>
          </a:xfrm>
          <a:solidFill>
            <a:schemeClr val="tx1"/>
          </a:solidFill>
          <a:scene3d>
            <a:camera prst="orthographicFront"/>
            <a:lightRig rig="threePt" dir="t"/>
          </a:scene3d>
          <a:sp3d>
            <a:bevelT w="152400" h="50800" prst="softRound"/>
          </a:sp3d>
        </p:spPr>
        <p:txBody>
          <a:bodyPr>
            <a:normAutofit/>
          </a:bodyPr>
          <a:lstStyle/>
          <a:p>
            <a:pPr marL="0" indent="0">
              <a:buNone/>
            </a:pPr>
            <a:endParaRPr lang="en-US" sz="800" dirty="0" smtClean="0">
              <a:solidFill>
                <a:srgbClr val="008080"/>
              </a:solidFill>
              <a:latin typeface="Georgia" panose="02040502050405020303" pitchFamily="18" charset="0"/>
            </a:endParaRPr>
          </a:p>
          <a:p>
            <a:pPr marL="0" indent="0">
              <a:buNone/>
            </a:pPr>
            <a:r>
              <a:rPr lang="en-US" sz="2400" b="1" dirty="0" smtClean="0">
                <a:ln>
                  <a:solidFill>
                    <a:srgbClr val="002060"/>
                  </a:solidFill>
                </a:ln>
                <a:solidFill>
                  <a:schemeClr val="accent2">
                    <a:lumMod val="60000"/>
                    <a:lumOff val="40000"/>
                  </a:schemeClr>
                </a:solidFill>
                <a:latin typeface="Georgia" panose="02040502050405020303" pitchFamily="18" charset="0"/>
              </a:rPr>
              <a:t>Matt </a:t>
            </a:r>
            <a:r>
              <a:rPr lang="en-US" sz="2400" b="1" dirty="0">
                <a:ln>
                  <a:solidFill>
                    <a:srgbClr val="002060"/>
                  </a:solidFill>
                </a:ln>
                <a:solidFill>
                  <a:schemeClr val="accent2">
                    <a:lumMod val="60000"/>
                    <a:lumOff val="40000"/>
                  </a:schemeClr>
                </a:solidFill>
                <a:latin typeface="Georgia" panose="02040502050405020303" pitchFamily="18" charset="0"/>
              </a:rPr>
              <a:t>28:1 </a:t>
            </a:r>
            <a:r>
              <a:rPr lang="en-US" sz="2400" b="1" dirty="0" smtClean="0">
                <a:ln>
                  <a:solidFill>
                    <a:srgbClr val="002060"/>
                  </a:solidFill>
                </a:ln>
                <a:solidFill>
                  <a:srgbClr val="FF0000"/>
                </a:solidFill>
                <a:latin typeface="Georgia" panose="02040502050405020303" pitchFamily="18" charset="0"/>
              </a:rPr>
              <a:t>a</a:t>
            </a:r>
            <a:r>
              <a:rPr lang="en-US" sz="2400" dirty="0" smtClean="0">
                <a:solidFill>
                  <a:schemeClr val="accent2">
                    <a:lumMod val="60000"/>
                    <a:lumOff val="40000"/>
                  </a:schemeClr>
                </a:solidFill>
                <a:latin typeface="Georgia" panose="02040502050405020303" pitchFamily="18" charset="0"/>
              </a:rPr>
              <a:t>	 </a:t>
            </a:r>
            <a:r>
              <a:rPr lang="en-US" sz="2800" b="1" i="1" u="sng" dirty="0">
                <a:solidFill>
                  <a:srgbClr val="9933FF"/>
                </a:solidFill>
                <a:latin typeface="Georgia" panose="02040502050405020303" pitchFamily="18" charset="0"/>
              </a:rPr>
              <a:t>In the</a:t>
            </a:r>
            <a:r>
              <a:rPr lang="en-US" sz="2800" b="1" i="1" dirty="0">
                <a:solidFill>
                  <a:srgbClr val="9933FF"/>
                </a:solidFill>
                <a:latin typeface="Georgia" panose="02040502050405020303" pitchFamily="18" charset="0"/>
              </a:rPr>
              <a:t> </a:t>
            </a:r>
            <a:r>
              <a:rPr lang="en-US" sz="2800" b="1" i="1" u="sng" dirty="0">
                <a:solidFill>
                  <a:srgbClr val="CC0099"/>
                </a:solidFill>
                <a:latin typeface="Georgia" panose="02040502050405020303" pitchFamily="18" charset="0"/>
              </a:rPr>
              <a:t>end</a:t>
            </a:r>
            <a:r>
              <a:rPr lang="en-US" sz="2800" b="1" i="1" dirty="0">
                <a:solidFill>
                  <a:srgbClr val="9933FF"/>
                </a:solidFill>
                <a:latin typeface="Georgia" panose="02040502050405020303" pitchFamily="18" charset="0"/>
              </a:rPr>
              <a:t> </a:t>
            </a:r>
            <a:r>
              <a:rPr lang="en-US" sz="2800" b="1" i="1" u="sng" dirty="0">
                <a:solidFill>
                  <a:srgbClr val="9933FF"/>
                </a:solidFill>
                <a:latin typeface="Georgia" panose="02040502050405020303" pitchFamily="18" charset="0"/>
              </a:rPr>
              <a:t>o</a:t>
            </a:r>
            <a:r>
              <a:rPr lang="en-US" sz="2800" b="1" i="1" dirty="0">
                <a:solidFill>
                  <a:srgbClr val="9933FF"/>
                </a:solidFill>
                <a:latin typeface="Georgia" panose="02040502050405020303" pitchFamily="18" charset="0"/>
              </a:rPr>
              <a:t>f</a:t>
            </a:r>
            <a:r>
              <a:rPr lang="en-US" sz="2800" b="1" i="1" u="sng" dirty="0">
                <a:solidFill>
                  <a:srgbClr val="9933FF"/>
                </a:solidFill>
                <a:latin typeface="Georgia" panose="02040502050405020303" pitchFamily="18" charset="0"/>
              </a:rPr>
              <a:t> the </a:t>
            </a:r>
            <a:r>
              <a:rPr lang="en-US" sz="2800" b="1" i="1" u="sng" dirty="0" err="1" smtClean="0">
                <a:solidFill>
                  <a:srgbClr val="9933FF"/>
                </a:solidFill>
                <a:latin typeface="Georgia" panose="02040502050405020303" pitchFamily="18" charset="0"/>
              </a:rPr>
              <a:t>shabbat</a:t>
            </a:r>
            <a:r>
              <a:rPr lang="en-US" sz="2800" b="1" i="1" dirty="0" smtClean="0">
                <a:solidFill>
                  <a:srgbClr val="9933FF"/>
                </a:solidFill>
                <a:latin typeface="Georgia" panose="02040502050405020303" pitchFamily="18" charset="0"/>
              </a:rPr>
              <a:t>, </a:t>
            </a:r>
            <a:r>
              <a:rPr lang="en-US" sz="2800" b="1" i="1" u="sng" dirty="0">
                <a:solidFill>
                  <a:srgbClr val="9933FF"/>
                </a:solidFill>
                <a:latin typeface="Georgia" panose="02040502050405020303" pitchFamily="18" charset="0"/>
              </a:rPr>
              <a:t>as it be</a:t>
            </a:r>
            <a:r>
              <a:rPr lang="en-US" sz="2800" b="1" i="1" dirty="0">
                <a:solidFill>
                  <a:srgbClr val="9933FF"/>
                </a:solidFill>
                <a:latin typeface="Georgia" panose="02040502050405020303" pitchFamily="18" charset="0"/>
              </a:rPr>
              <a:t>g</a:t>
            </a:r>
            <a:r>
              <a:rPr lang="en-US" sz="2800" b="1" i="1" u="sng" dirty="0">
                <a:solidFill>
                  <a:srgbClr val="9933FF"/>
                </a:solidFill>
                <a:latin typeface="Georgia" panose="02040502050405020303" pitchFamily="18" charset="0"/>
              </a:rPr>
              <a:t>an to</a:t>
            </a:r>
            <a:r>
              <a:rPr lang="en-US" sz="2800" b="1" i="1" dirty="0">
                <a:solidFill>
                  <a:srgbClr val="9933FF"/>
                </a:solidFill>
                <a:latin typeface="Georgia" panose="02040502050405020303" pitchFamily="18" charset="0"/>
              </a:rPr>
              <a:t> </a:t>
            </a:r>
            <a:r>
              <a:rPr lang="en-US" sz="2800" b="1" i="1" u="sng" dirty="0">
                <a:solidFill>
                  <a:srgbClr val="CC0099"/>
                </a:solidFill>
                <a:effectLst>
                  <a:glow rad="127000">
                    <a:srgbClr val="FFFF00"/>
                  </a:glow>
                </a:effectLst>
                <a:latin typeface="Georgia" panose="02040502050405020303" pitchFamily="18" charset="0"/>
              </a:rPr>
              <a:t>dawn</a:t>
            </a:r>
            <a:r>
              <a:rPr lang="en-US" sz="2800" b="1" i="1" dirty="0">
                <a:solidFill>
                  <a:srgbClr val="9933FF"/>
                </a:solidFill>
                <a:latin typeface="Georgia" panose="02040502050405020303" pitchFamily="18" charset="0"/>
              </a:rPr>
              <a:t> </a:t>
            </a:r>
            <a:r>
              <a:rPr lang="en-US" sz="2800" b="1" i="1" dirty="0" smtClean="0">
                <a:solidFill>
                  <a:srgbClr val="9933FF"/>
                </a:solidFill>
                <a:latin typeface="Georgia" panose="02040502050405020303" pitchFamily="18" charset="0"/>
              </a:rPr>
              <a:t>			</a:t>
            </a:r>
            <a:r>
              <a:rPr lang="en-US" sz="2800" b="1" dirty="0" smtClean="0">
                <a:solidFill>
                  <a:schemeClr val="bg1"/>
                </a:solidFill>
                <a:latin typeface="Georgia" panose="02040502050405020303" pitchFamily="18" charset="0"/>
              </a:rPr>
              <a:t>(G2020)</a:t>
            </a:r>
            <a:r>
              <a:rPr lang="en-US" sz="2800" b="1" i="1" dirty="0" smtClean="0">
                <a:solidFill>
                  <a:schemeClr val="bg1"/>
                </a:solidFill>
                <a:latin typeface="Georgia" panose="02040502050405020303" pitchFamily="18" charset="0"/>
              </a:rPr>
              <a:t> </a:t>
            </a:r>
            <a:r>
              <a:rPr lang="en-US" sz="2800" dirty="0" smtClean="0">
                <a:solidFill>
                  <a:srgbClr val="008080"/>
                </a:solidFill>
                <a:latin typeface="Georgia" panose="02040502050405020303" pitchFamily="18" charset="0"/>
              </a:rPr>
              <a:t>toward </a:t>
            </a:r>
            <a:r>
              <a:rPr lang="en-US" sz="2800" dirty="0">
                <a:solidFill>
                  <a:srgbClr val="008080"/>
                </a:solidFill>
                <a:latin typeface="Georgia" panose="02040502050405020303" pitchFamily="18" charset="0"/>
              </a:rPr>
              <a:t>the </a:t>
            </a:r>
            <a:r>
              <a:rPr lang="en-US" sz="2800" dirty="0" smtClean="0">
                <a:solidFill>
                  <a:srgbClr val="008080"/>
                </a:solidFill>
                <a:latin typeface="Georgia" panose="02040502050405020303" pitchFamily="18" charset="0"/>
              </a:rPr>
              <a:t>first </a:t>
            </a:r>
            <a:r>
              <a:rPr lang="en-US" sz="2800" i="1" dirty="0" smtClean="0">
                <a:solidFill>
                  <a:srgbClr val="008080"/>
                </a:solidFill>
                <a:latin typeface="Georgia" panose="02040502050405020303" pitchFamily="18" charset="0"/>
              </a:rPr>
              <a:t>day</a:t>
            </a:r>
            <a:r>
              <a:rPr lang="en-US" sz="2800" dirty="0" smtClean="0">
                <a:solidFill>
                  <a:srgbClr val="008080"/>
                </a:solidFill>
                <a:latin typeface="Georgia" panose="02040502050405020303" pitchFamily="18" charset="0"/>
              </a:rPr>
              <a:t> </a:t>
            </a:r>
            <a:r>
              <a:rPr lang="en-US" sz="2800" dirty="0">
                <a:solidFill>
                  <a:srgbClr val="008080"/>
                </a:solidFill>
                <a:latin typeface="Georgia" panose="02040502050405020303" pitchFamily="18" charset="0"/>
              </a:rPr>
              <a:t>of the week, came Mary </a:t>
            </a:r>
            <a:r>
              <a:rPr lang="en-US" sz="2800" dirty="0" smtClean="0">
                <a:solidFill>
                  <a:srgbClr val="008080"/>
                </a:solidFill>
                <a:latin typeface="Georgia" panose="02040502050405020303" pitchFamily="18" charset="0"/>
              </a:rPr>
              <a:t>			Magdalene …</a:t>
            </a:r>
            <a:r>
              <a:rPr lang="en-US" sz="2400" dirty="0" smtClean="0">
                <a:solidFill>
                  <a:srgbClr val="008080"/>
                </a:solidFill>
                <a:latin typeface="Georgia" panose="02040502050405020303" pitchFamily="18" charset="0"/>
              </a:rPr>
              <a:t>		</a:t>
            </a:r>
            <a:r>
              <a:rPr lang="en-US" sz="2400" dirty="0">
                <a:solidFill>
                  <a:srgbClr val="008080"/>
                </a:solidFill>
                <a:latin typeface="Georgia" panose="02040502050405020303" pitchFamily="18" charset="0"/>
              </a:rPr>
              <a:t/>
            </a:r>
            <a:br>
              <a:rPr lang="en-US" sz="2400" dirty="0">
                <a:solidFill>
                  <a:srgbClr val="008080"/>
                </a:solidFill>
                <a:latin typeface="Georgia" panose="02040502050405020303" pitchFamily="18" charset="0"/>
              </a:rPr>
            </a:br>
            <a:r>
              <a:rPr lang="en-US" sz="2400" dirty="0" smtClean="0">
                <a:solidFill>
                  <a:srgbClr val="008080"/>
                </a:solidFill>
                <a:latin typeface="Georgia" panose="02040502050405020303" pitchFamily="18" charset="0"/>
              </a:rPr>
              <a:t>											       </a:t>
            </a:r>
            <a:r>
              <a:rPr lang="en-US" sz="1800" i="1" dirty="0" smtClean="0">
                <a:solidFill>
                  <a:schemeClr val="bg1">
                    <a:lumMod val="95000"/>
                    <a:lumOff val="5000"/>
                  </a:schemeClr>
                </a:solidFill>
                <a:latin typeface="Georgia" panose="02040502050405020303" pitchFamily="18" charset="0"/>
              </a:rPr>
              <a:t>KJV</a:t>
            </a:r>
            <a:br>
              <a:rPr lang="en-US" sz="1800" i="1" dirty="0" smtClean="0">
                <a:solidFill>
                  <a:schemeClr val="bg1">
                    <a:lumMod val="95000"/>
                    <a:lumOff val="5000"/>
                  </a:schemeClr>
                </a:solidFill>
                <a:latin typeface="Georgia" panose="02040502050405020303" pitchFamily="18" charset="0"/>
              </a:rPr>
            </a:br>
            <a:endParaRPr lang="en-US" sz="1800" i="1" dirty="0">
              <a:solidFill>
                <a:schemeClr val="bg1">
                  <a:lumMod val="95000"/>
                  <a:lumOff val="5000"/>
                </a:schemeClr>
              </a:solidFill>
              <a:latin typeface="Georgia" panose="02040502050405020303" pitchFamily="18" charset="0"/>
            </a:endParaRPr>
          </a:p>
          <a:p>
            <a:pPr marL="0" indent="0">
              <a:buNone/>
            </a:pPr>
            <a:r>
              <a:rPr lang="en-US" sz="2800" dirty="0">
                <a:solidFill>
                  <a:schemeClr val="bg1">
                    <a:lumMod val="95000"/>
                    <a:lumOff val="5000"/>
                  </a:schemeClr>
                </a:solidFill>
                <a:latin typeface="Calibri" panose="020F0502020204030204" pitchFamily="34" charset="0"/>
              </a:rPr>
              <a:t>The </a:t>
            </a:r>
            <a:r>
              <a:rPr lang="en-US" sz="2800" b="1" i="1" u="sng" dirty="0">
                <a:solidFill>
                  <a:srgbClr val="FF0000"/>
                </a:solidFill>
                <a:latin typeface="Calibri" panose="020F0502020204030204" pitchFamily="34" charset="0"/>
              </a:rPr>
              <a:t>end</a:t>
            </a:r>
            <a:r>
              <a:rPr lang="en-US" sz="2800" dirty="0">
                <a:solidFill>
                  <a:schemeClr val="bg1">
                    <a:lumMod val="95000"/>
                    <a:lumOff val="5000"/>
                  </a:schemeClr>
                </a:solidFill>
                <a:latin typeface="Calibri" panose="020F0502020204030204" pitchFamily="34" charset="0"/>
              </a:rPr>
              <a:t> of the </a:t>
            </a:r>
            <a:r>
              <a:rPr lang="en-US" sz="2800" dirty="0" smtClean="0">
                <a:solidFill>
                  <a:schemeClr val="bg1">
                    <a:lumMod val="95000"/>
                    <a:lumOff val="5000"/>
                  </a:schemeClr>
                </a:solidFill>
                <a:latin typeface="Calibri" panose="020F0502020204030204" pitchFamily="34" charset="0"/>
              </a:rPr>
              <a:t>Shabbat </a:t>
            </a:r>
            <a:r>
              <a:rPr lang="en-US" sz="2800" dirty="0">
                <a:solidFill>
                  <a:schemeClr val="bg1">
                    <a:lumMod val="95000"/>
                    <a:lumOff val="5000"/>
                  </a:schemeClr>
                </a:solidFill>
                <a:latin typeface="Calibri" panose="020F0502020204030204" pitchFamily="34" charset="0"/>
              </a:rPr>
              <a:t>is </a:t>
            </a:r>
            <a:r>
              <a:rPr lang="en-US" sz="2800" dirty="0" smtClean="0">
                <a:solidFill>
                  <a:schemeClr val="bg1">
                    <a:lumMod val="95000"/>
                    <a:lumOff val="5000"/>
                  </a:schemeClr>
                </a:solidFill>
                <a:latin typeface="Calibri" panose="020F0502020204030204" pitchFamily="34" charset="0"/>
              </a:rPr>
              <a:t>identified with a very specific descriptive word which provides an </a:t>
            </a:r>
            <a:r>
              <a:rPr lang="en-US" sz="2800" dirty="0" smtClean="0">
                <a:ln>
                  <a:solidFill>
                    <a:srgbClr val="FF00FF"/>
                  </a:solidFill>
                </a:ln>
                <a:solidFill>
                  <a:srgbClr val="CC99FF"/>
                </a:solidFill>
                <a:latin typeface="Calibri" panose="020F0502020204030204" pitchFamily="34" charset="0"/>
              </a:rPr>
              <a:t>“atmospheric state of being” </a:t>
            </a:r>
            <a:r>
              <a:rPr lang="en-US" sz="2800" dirty="0" smtClean="0">
                <a:solidFill>
                  <a:schemeClr val="bg1">
                    <a:lumMod val="95000"/>
                    <a:lumOff val="5000"/>
                  </a:schemeClr>
                </a:solidFill>
                <a:latin typeface="Calibri" panose="020F0502020204030204" pitchFamily="34" charset="0"/>
              </a:rPr>
              <a:t>of the </a:t>
            </a:r>
            <a:r>
              <a:rPr lang="en-US" sz="2800" u="sng" dirty="0" smtClean="0">
                <a:solidFill>
                  <a:schemeClr val="bg1">
                    <a:lumMod val="95000"/>
                    <a:lumOff val="5000"/>
                  </a:schemeClr>
                </a:solidFill>
                <a:latin typeface="Calibri" panose="020F0502020204030204" pitchFamily="34" charset="0"/>
              </a:rPr>
              <a:t>Shabbat’s endin</a:t>
            </a:r>
            <a:r>
              <a:rPr lang="en-US" sz="2800" dirty="0" smtClean="0">
                <a:solidFill>
                  <a:schemeClr val="bg1">
                    <a:lumMod val="95000"/>
                    <a:lumOff val="5000"/>
                  </a:schemeClr>
                </a:solidFill>
                <a:latin typeface="Calibri" panose="020F0502020204030204" pitchFamily="34" charset="0"/>
              </a:rPr>
              <a:t>g.  </a:t>
            </a:r>
            <a:br>
              <a:rPr lang="en-US" sz="2800" dirty="0" smtClean="0">
                <a:solidFill>
                  <a:schemeClr val="bg1">
                    <a:lumMod val="95000"/>
                    <a:lumOff val="5000"/>
                  </a:schemeClr>
                </a:solidFill>
                <a:latin typeface="Calibri" panose="020F0502020204030204" pitchFamily="34" charset="0"/>
              </a:rPr>
            </a:br>
            <a:r>
              <a:rPr lang="en-US" sz="2800" dirty="0" smtClean="0">
                <a:solidFill>
                  <a:schemeClr val="bg1">
                    <a:lumMod val="95000"/>
                    <a:lumOff val="5000"/>
                  </a:schemeClr>
                </a:solidFill>
                <a:latin typeface="Calibri" panose="020F0502020204030204" pitchFamily="34" charset="0"/>
              </a:rPr>
              <a:t>That word is - </a:t>
            </a:r>
            <a:r>
              <a:rPr lang="en-US" sz="2800" b="1" i="1" dirty="0" err="1" smtClean="0">
                <a:solidFill>
                  <a:srgbClr val="9933FF"/>
                </a:solidFill>
                <a:latin typeface="Calibri" panose="020F0502020204030204" pitchFamily="34" charset="0"/>
              </a:rPr>
              <a:t>epiphosko</a:t>
            </a:r>
            <a:r>
              <a:rPr lang="en-US" sz="2800" b="1" i="1" dirty="0" smtClean="0">
                <a:solidFill>
                  <a:srgbClr val="9933FF"/>
                </a:solidFill>
                <a:latin typeface="Calibri" panose="020F0502020204030204" pitchFamily="34" charset="0"/>
              </a:rPr>
              <a:t>.  </a:t>
            </a:r>
            <a:br>
              <a:rPr lang="en-US" sz="2800" b="1" i="1" dirty="0" smtClean="0">
                <a:solidFill>
                  <a:srgbClr val="9933FF"/>
                </a:solidFill>
                <a:latin typeface="Calibri" panose="020F0502020204030204" pitchFamily="34" charset="0"/>
              </a:rPr>
            </a:br>
            <a:r>
              <a:rPr lang="en-US" sz="2800" b="1" i="1" dirty="0" smtClean="0">
                <a:solidFill>
                  <a:srgbClr val="9933FF"/>
                </a:solidFill>
                <a:latin typeface="Calibri" panose="020F0502020204030204" pitchFamily="34" charset="0"/>
              </a:rPr>
              <a:t/>
            </a:r>
            <a:br>
              <a:rPr lang="en-US" sz="2800" b="1" i="1" dirty="0" smtClean="0">
                <a:solidFill>
                  <a:srgbClr val="9933FF"/>
                </a:solidFill>
                <a:latin typeface="Calibri" panose="020F0502020204030204" pitchFamily="34" charset="0"/>
              </a:rPr>
            </a:br>
            <a:r>
              <a:rPr lang="en-US" sz="2800" b="1" i="1" dirty="0" err="1" smtClean="0">
                <a:solidFill>
                  <a:srgbClr val="9933FF"/>
                </a:solidFill>
                <a:latin typeface="Calibri" panose="020F0502020204030204" pitchFamily="34" charset="0"/>
              </a:rPr>
              <a:t>Epiphosko</a:t>
            </a:r>
            <a:r>
              <a:rPr lang="en-US" sz="2800" b="1" i="1" dirty="0" smtClean="0">
                <a:solidFill>
                  <a:srgbClr val="9933FF"/>
                </a:solidFill>
                <a:latin typeface="Calibri" panose="020F0502020204030204" pitchFamily="34" charset="0"/>
              </a:rPr>
              <a:t>, </a:t>
            </a:r>
            <a:r>
              <a:rPr lang="en-US" sz="2800" dirty="0" smtClean="0">
                <a:solidFill>
                  <a:schemeClr val="bg1">
                    <a:lumMod val="95000"/>
                    <a:lumOff val="5000"/>
                  </a:schemeClr>
                </a:solidFill>
                <a:latin typeface="Calibri" panose="020F0502020204030204" pitchFamily="34" charset="0"/>
              </a:rPr>
              <a:t>(G2020).  It has a most peculiar meaning of – </a:t>
            </a:r>
            <a:br>
              <a:rPr lang="en-US" sz="2800" dirty="0" smtClean="0">
                <a:solidFill>
                  <a:schemeClr val="bg1">
                    <a:lumMod val="95000"/>
                    <a:lumOff val="5000"/>
                  </a:schemeClr>
                </a:solidFill>
                <a:latin typeface="Calibri" panose="020F0502020204030204" pitchFamily="34" charset="0"/>
              </a:rPr>
            </a:br>
            <a:r>
              <a:rPr lang="en-US" sz="2800" dirty="0" smtClean="0">
                <a:solidFill>
                  <a:schemeClr val="bg1">
                    <a:lumMod val="95000"/>
                    <a:lumOff val="5000"/>
                  </a:schemeClr>
                </a:solidFill>
                <a:latin typeface="Calibri" panose="020F0502020204030204" pitchFamily="34" charset="0"/>
              </a:rPr>
              <a:t>					</a:t>
            </a:r>
            <a:r>
              <a:rPr lang="en-US" sz="2800" b="1" i="1" dirty="0" smtClean="0">
                <a:solidFill>
                  <a:srgbClr val="CC0099"/>
                </a:solidFill>
                <a:latin typeface="Calibri" panose="020F0502020204030204" pitchFamily="34" charset="0"/>
              </a:rPr>
              <a:t>to grow </a:t>
            </a:r>
            <a:r>
              <a:rPr lang="en-US" sz="2800" b="1" i="1" dirty="0" smtClean="0">
                <a:solidFill>
                  <a:srgbClr val="00B0F0"/>
                </a:solidFill>
                <a:latin typeface="Calibri" panose="020F0502020204030204" pitchFamily="34" charset="0"/>
              </a:rPr>
              <a:t>light, lighting</a:t>
            </a:r>
            <a:r>
              <a:rPr lang="en-US" sz="2800" b="1" i="1" dirty="0" smtClean="0">
                <a:solidFill>
                  <a:srgbClr val="CC0099"/>
                </a:solidFill>
                <a:latin typeface="Calibri" panose="020F0502020204030204" pitchFamily="34" charset="0"/>
              </a:rPr>
              <a:t> up!</a:t>
            </a:r>
            <a:br>
              <a:rPr lang="en-US" sz="2800" b="1" i="1" dirty="0" smtClean="0">
                <a:solidFill>
                  <a:srgbClr val="CC0099"/>
                </a:solidFill>
                <a:latin typeface="Calibri" panose="020F0502020204030204" pitchFamily="34" charset="0"/>
              </a:rPr>
            </a:br>
            <a:r>
              <a:rPr lang="en-US" sz="1100" b="1" i="1" dirty="0" smtClean="0">
                <a:solidFill>
                  <a:srgbClr val="CC0099"/>
                </a:solidFill>
                <a:latin typeface="Calibri" panose="020F0502020204030204" pitchFamily="34" charset="0"/>
              </a:rPr>
              <a:t>  </a:t>
            </a:r>
          </a:p>
          <a:p>
            <a:pPr marL="0" indent="0" algn="ctr">
              <a:buNone/>
            </a:pPr>
            <a:r>
              <a:rPr lang="en-US" sz="2800" dirty="0" smtClean="0">
                <a:solidFill>
                  <a:schemeClr val="bg1">
                    <a:lumMod val="95000"/>
                    <a:lumOff val="5000"/>
                  </a:schemeClr>
                </a:solidFill>
                <a:latin typeface="Calibri" panose="020F0502020204030204" pitchFamily="34" charset="0"/>
              </a:rPr>
              <a:t>According to the words written in </a:t>
            </a:r>
            <a:r>
              <a:rPr lang="en-US" sz="2800" dirty="0" smtClean="0">
                <a:solidFill>
                  <a:srgbClr val="00B050"/>
                </a:solidFill>
                <a:latin typeface="Calibri" panose="020F0502020204030204" pitchFamily="34" charset="0"/>
              </a:rPr>
              <a:t>Matthew 28:1, </a:t>
            </a:r>
            <a:r>
              <a:rPr lang="en-US" sz="2800" dirty="0" smtClean="0">
                <a:solidFill>
                  <a:schemeClr val="bg1">
                    <a:lumMod val="95000"/>
                    <a:lumOff val="5000"/>
                  </a:schemeClr>
                </a:solidFill>
                <a:latin typeface="Calibri" panose="020F0502020204030204" pitchFamily="34" charset="0"/>
              </a:rPr>
              <a:t>“in the </a:t>
            </a:r>
            <a:r>
              <a:rPr lang="en-US" sz="2800" b="1" dirty="0" smtClean="0">
                <a:ln>
                  <a:solidFill>
                    <a:srgbClr val="3333FF"/>
                  </a:solidFill>
                </a:ln>
                <a:solidFill>
                  <a:srgbClr val="FF0000"/>
                </a:solidFill>
                <a:latin typeface="Calibri" panose="020F0502020204030204" pitchFamily="34" charset="0"/>
              </a:rPr>
              <a:t>end</a:t>
            </a:r>
            <a:r>
              <a:rPr lang="en-US" sz="2800" dirty="0" smtClean="0">
                <a:solidFill>
                  <a:schemeClr val="bg1">
                    <a:lumMod val="95000"/>
                    <a:lumOff val="5000"/>
                  </a:schemeClr>
                </a:solidFill>
                <a:latin typeface="Calibri" panose="020F0502020204030204" pitchFamily="34" charset="0"/>
              </a:rPr>
              <a:t> of the Shabbat,” Matthew recorded that the atmosphere had begun to </a:t>
            </a:r>
            <a:r>
              <a:rPr lang="en-US" sz="2800" b="1" i="1" u="sng" dirty="0" smtClean="0">
                <a:solidFill>
                  <a:srgbClr val="00B0F0"/>
                </a:solidFill>
                <a:latin typeface="Calibri" panose="020F0502020204030204" pitchFamily="34" charset="0"/>
              </a:rPr>
              <a:t>GROW LIGHT</a:t>
            </a:r>
            <a:r>
              <a:rPr lang="en-US" sz="2800" b="1" i="1" dirty="0" smtClean="0">
                <a:solidFill>
                  <a:srgbClr val="00B0F0"/>
                </a:solidFill>
                <a:latin typeface="Calibri" panose="020F0502020204030204" pitchFamily="34" charset="0"/>
              </a:rPr>
              <a:t>!</a:t>
            </a:r>
          </a:p>
          <a:p>
            <a:pPr marL="0" indent="0" algn="ctr">
              <a:buNone/>
            </a:pPr>
            <a:r>
              <a:rPr lang="en-US" sz="2800" b="1" i="1" u="sng" dirty="0" smtClean="0">
                <a:solidFill>
                  <a:srgbClr val="00B0F0"/>
                </a:solidFill>
                <a:latin typeface="Calibri" panose="020F0502020204030204" pitchFamily="34" charset="0"/>
              </a:rPr>
              <a:t>GROWING </a:t>
            </a:r>
            <a:r>
              <a:rPr lang="en-US" sz="2800" b="1" i="1" u="sng" dirty="0" smtClean="0">
                <a:ln>
                  <a:solidFill>
                    <a:sysClr val="windowText" lastClr="000000"/>
                  </a:solidFill>
                </a:ln>
                <a:solidFill>
                  <a:srgbClr val="00B0F0"/>
                </a:solidFill>
                <a:effectLst>
                  <a:glow rad="127000">
                    <a:srgbClr val="FFFF00"/>
                  </a:glow>
                </a:effectLst>
                <a:latin typeface="Arial Black" panose="020B0A04020102020204" pitchFamily="34" charset="0"/>
              </a:rPr>
              <a:t>LIGHT</a:t>
            </a:r>
            <a:r>
              <a:rPr lang="en-US" sz="2800" b="1" i="1" dirty="0" smtClean="0">
                <a:solidFill>
                  <a:srgbClr val="00B0F0"/>
                </a:solidFill>
                <a:latin typeface="Calibri" panose="020F0502020204030204" pitchFamily="34" charset="0"/>
              </a:rPr>
              <a:t> </a:t>
            </a:r>
            <a:r>
              <a:rPr lang="en-US" sz="2800" dirty="0" smtClean="0">
                <a:solidFill>
                  <a:schemeClr val="bg1">
                    <a:lumMod val="95000"/>
                    <a:lumOff val="5000"/>
                  </a:schemeClr>
                </a:solidFill>
                <a:latin typeface="Calibri" panose="020F0502020204030204" pitchFamily="34" charset="0"/>
              </a:rPr>
              <a:t>occurs at </a:t>
            </a:r>
            <a:r>
              <a:rPr lang="en-US" sz="2800" b="1" i="1" dirty="0" smtClean="0">
                <a:solidFill>
                  <a:srgbClr val="CC0099"/>
                </a:solidFill>
                <a:latin typeface="Calibri" panose="020F0502020204030204" pitchFamily="34" charset="0"/>
              </a:rPr>
              <a:t>Dawn – </a:t>
            </a:r>
            <a:r>
              <a:rPr lang="en-US" sz="2800" b="1" i="1" dirty="0" smtClean="0">
                <a:solidFill>
                  <a:schemeClr val="bg1"/>
                </a:solidFill>
                <a:latin typeface="Arial Black" panose="020B0A04020102020204" pitchFamily="34" charset="0"/>
              </a:rPr>
              <a:t>NOT SUNSET!  </a:t>
            </a:r>
          </a:p>
        </p:txBody>
      </p:sp>
      <p:sp>
        <p:nvSpPr>
          <p:cNvPr id="4" name="Slide Number Placeholder 3"/>
          <p:cNvSpPr>
            <a:spLocks noGrp="1"/>
          </p:cNvSpPr>
          <p:nvPr>
            <p:ph type="sldNum" sz="quarter" idx="12"/>
          </p:nvPr>
        </p:nvSpPr>
        <p:spPr>
          <a:xfrm>
            <a:off x="11506198" y="6191792"/>
            <a:ext cx="477131" cy="365125"/>
          </a:xfrm>
        </p:spPr>
        <p:txBody>
          <a:bodyPr/>
          <a:lstStyle/>
          <a:p>
            <a:fld id="{6D22F896-40B5-4ADD-8801-0D06FADFA095}" type="slidenum">
              <a:rPr lang="en-US" sz="1200" b="1" smtClean="0">
                <a:solidFill>
                  <a:schemeClr val="bg1"/>
                </a:solidFill>
              </a:rPr>
              <a:t>7</a:t>
            </a:fld>
            <a:endParaRPr lang="en-US" sz="1200" b="1" dirty="0">
              <a:solidFill>
                <a:schemeClr val="bg1"/>
              </a:solidFill>
            </a:endParaRPr>
          </a:p>
        </p:txBody>
      </p:sp>
    </p:spTree>
    <p:extLst>
      <p:ext uri="{BB962C8B-B14F-4D97-AF65-F5344CB8AC3E}">
        <p14:creationId xmlns:p14="http://schemas.microsoft.com/office/powerpoint/2010/main" val="246571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74815" y="254000"/>
            <a:ext cx="11861443" cy="3447184"/>
          </a:xfrm>
          <a:solidFill>
            <a:schemeClr val="tx1"/>
          </a:solidFill>
          <a:scene3d>
            <a:camera prst="orthographicFront"/>
            <a:lightRig rig="threePt" dir="t"/>
          </a:scene3d>
          <a:sp3d>
            <a:bevelT w="152400" h="50800" prst="softRound"/>
          </a:sp3d>
        </p:spPr>
        <p:txBody>
          <a:bodyPr>
            <a:normAutofit/>
          </a:bodyPr>
          <a:lstStyle/>
          <a:p>
            <a:pPr>
              <a:lnSpc>
                <a:spcPct val="100000"/>
              </a:lnSpc>
            </a:pPr>
            <a:r>
              <a:rPr lang="en-US" sz="2800" dirty="0" smtClean="0">
                <a:noFill/>
                <a:latin typeface="Calibri" panose="020F0502020204030204" pitchFamily="34" charset="0"/>
                <a:cs typeface="Calibri" panose="020F0502020204030204" pitchFamily="34" charset="0"/>
              </a:rPr>
              <a:t>n</a:t>
            </a:r>
            <a:endParaRPr lang="en-US" sz="2800" dirty="0">
              <a:no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372565" y="6369747"/>
            <a:ext cx="643748" cy="365125"/>
          </a:xfrm>
        </p:spPr>
        <p:txBody>
          <a:bodyPr/>
          <a:lstStyle/>
          <a:p>
            <a:fld id="{6D22F896-40B5-4ADD-8801-0D06FADFA095}" type="slidenum">
              <a:rPr lang="en-US" sz="1200" b="1" smtClean="0">
                <a:solidFill>
                  <a:schemeClr val="bg1"/>
                </a:solidFill>
              </a:rPr>
              <a:t>70</a:t>
            </a:fld>
            <a:endParaRPr lang="en-US" sz="1200" b="1" dirty="0">
              <a:solidFill>
                <a:schemeClr val="bg1"/>
              </a:solidFill>
            </a:endParaRPr>
          </a:p>
        </p:txBody>
      </p:sp>
      <p:grpSp>
        <p:nvGrpSpPr>
          <p:cNvPr id="25" name="Group 24"/>
          <p:cNvGrpSpPr/>
          <p:nvPr/>
        </p:nvGrpSpPr>
        <p:grpSpPr>
          <a:xfrm>
            <a:off x="174815" y="1672756"/>
            <a:ext cx="11769155" cy="1382316"/>
            <a:chOff x="167424" y="1307459"/>
            <a:chExt cx="11769155" cy="1382316"/>
          </a:xfrm>
        </p:grpSpPr>
        <p:sp>
          <p:nvSpPr>
            <p:cNvPr id="28" name="Rectangle 27"/>
            <p:cNvSpPr/>
            <p:nvPr/>
          </p:nvSpPr>
          <p:spPr>
            <a:xfrm>
              <a:off x="8331230" y="2098522"/>
              <a:ext cx="3605349" cy="574766"/>
            </a:xfrm>
            <a:prstGeom prst="rect">
              <a:avLst/>
            </a:prstGeom>
            <a:pattFill prst="pct80">
              <a:fgClr>
                <a:schemeClr val="accent5">
                  <a:lumMod val="20000"/>
                  <a:lumOff val="80000"/>
                </a:schemeClr>
              </a:fgClr>
              <a:bgClr>
                <a:schemeClr val="bg1"/>
              </a:bgClr>
            </a:patt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002060"/>
                  </a:solidFill>
                </a:rPr>
                <a:t>Abib 14  Light Season</a:t>
              </a:r>
              <a:endParaRPr lang="en-CA" sz="2400" b="1" dirty="0">
                <a:solidFill>
                  <a:srgbClr val="002060"/>
                </a:solidFill>
              </a:endParaRPr>
            </a:p>
          </p:txBody>
        </p:sp>
        <p:grpSp>
          <p:nvGrpSpPr>
            <p:cNvPr id="31" name="Group 30"/>
            <p:cNvGrpSpPr/>
            <p:nvPr/>
          </p:nvGrpSpPr>
          <p:grpSpPr>
            <a:xfrm>
              <a:off x="167424" y="1307459"/>
              <a:ext cx="8149423" cy="1381562"/>
              <a:chOff x="252392" y="3693611"/>
              <a:chExt cx="8149423" cy="1381562"/>
            </a:xfrm>
          </p:grpSpPr>
          <p:grpSp>
            <p:nvGrpSpPr>
              <p:cNvPr id="33" name="Group 32"/>
              <p:cNvGrpSpPr/>
              <p:nvPr/>
            </p:nvGrpSpPr>
            <p:grpSpPr>
              <a:xfrm>
                <a:off x="252392" y="3693611"/>
                <a:ext cx="7934346" cy="1381562"/>
                <a:chOff x="33988" y="3078595"/>
                <a:chExt cx="7934346" cy="1381562"/>
              </a:xfrm>
            </p:grpSpPr>
            <p:sp>
              <p:nvSpPr>
                <p:cNvPr id="38" name="Rectangle 37"/>
                <p:cNvSpPr/>
                <p:nvPr/>
              </p:nvSpPr>
              <p:spPr>
                <a:xfrm>
                  <a:off x="4362985" y="3875314"/>
                  <a:ext cx="3605349" cy="562792"/>
                </a:xfrm>
                <a:prstGeom prst="rect">
                  <a:avLst/>
                </a:prstGeom>
                <a:solidFill>
                  <a:schemeClr val="bg1"/>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39" name="Rectangle 38"/>
                <p:cNvSpPr/>
                <p:nvPr/>
              </p:nvSpPr>
              <p:spPr>
                <a:xfrm>
                  <a:off x="627011" y="3875316"/>
                  <a:ext cx="3605349" cy="574766"/>
                </a:xfrm>
                <a:prstGeom prst="rect">
                  <a:avLst/>
                </a:prstGeom>
                <a:pattFill prst="pct90">
                  <a:fgClr>
                    <a:schemeClr val="accent6">
                      <a:lumMod val="20000"/>
                      <a:lumOff val="80000"/>
                    </a:schemeClr>
                  </a:fgClr>
                  <a:bgClr>
                    <a:schemeClr val="bg1"/>
                  </a:bgClr>
                </a:patt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a:t>
                  </a:r>
                  <a:r>
                    <a:rPr lang="en-CA" sz="3600" b="1" dirty="0" smtClean="0">
                      <a:solidFill>
                        <a:srgbClr val="002060"/>
                      </a:solidFill>
                      <a:effectLst>
                        <a:glow rad="254000">
                          <a:srgbClr val="FF9999"/>
                        </a:glow>
                      </a:effectLst>
                    </a:rPr>
                    <a:t>13</a:t>
                  </a:r>
                  <a:endParaRPr lang="en-CA" sz="3600" b="1" dirty="0">
                    <a:solidFill>
                      <a:srgbClr val="002060"/>
                    </a:solidFill>
                    <a:effectLst>
                      <a:glow rad="254000">
                        <a:srgbClr val="FF9999"/>
                      </a:glow>
                    </a:effectLst>
                  </a:endParaRPr>
                </a:p>
              </p:txBody>
            </p:sp>
            <p:cxnSp>
              <p:nvCxnSpPr>
                <p:cNvPr id="40" name="Straight Connector 39"/>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13802"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3865004" y="3137298"/>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44" name="Rectangle 43"/>
                <p:cNvSpPr/>
                <p:nvPr/>
              </p:nvSpPr>
              <p:spPr>
                <a:xfrm>
                  <a:off x="33988" y="3078595"/>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effectLst>
                        <a:glow rad="127000">
                          <a:srgbClr val="FFCC66"/>
                        </a:glow>
                      </a:effectLst>
                    </a:rPr>
                    <a:t>Dawn</a:t>
                  </a:r>
                  <a:endParaRPr lang="en-CA" b="1" dirty="0">
                    <a:solidFill>
                      <a:schemeClr val="bg1"/>
                    </a:solidFill>
                    <a:effectLst>
                      <a:glow rad="127000">
                        <a:srgbClr val="FFCC66"/>
                      </a:glow>
                    </a:effectLst>
                  </a:endParaRPr>
                </a:p>
              </p:txBody>
            </p:sp>
            <p:cxnSp>
              <p:nvCxnSpPr>
                <p:cNvPr id="37" name="Straight Connector 36"/>
                <p:cNvCxnSpPr/>
                <p:nvPr/>
              </p:nvCxnSpPr>
              <p:spPr>
                <a:xfrm flipV="1">
                  <a:off x="49598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34" name="Rectangle 33"/>
              <p:cNvSpPr/>
              <p:nvPr/>
            </p:nvSpPr>
            <p:spPr>
              <a:xfrm>
                <a:off x="8271189" y="4483801"/>
                <a:ext cx="130626" cy="574766"/>
              </a:xfrm>
              <a:prstGeom prst="rect">
                <a:avLst/>
              </a:prstGeom>
              <a:solidFill>
                <a:schemeClr val="tx1">
                  <a:lumMod val="75000"/>
                </a:schemeClr>
              </a:solidFill>
              <a:ln w="190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5" name="Straight Connector 34"/>
              <p:cNvCxnSpPr/>
              <p:nvPr/>
            </p:nvCxnSpPr>
            <p:spPr>
              <a:xfrm flipV="1">
                <a:off x="8224991" y="4050172"/>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cxnSp>
          <p:nvCxnSpPr>
            <p:cNvPr id="30" name="Straight Connector 29"/>
            <p:cNvCxnSpPr/>
            <p:nvPr/>
          </p:nvCxnSpPr>
          <p:spPr>
            <a:xfrm flipH="1" flipV="1">
              <a:off x="3679007" y="1705162"/>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6" name="Rounded Rectangular Callout 5"/>
          <p:cNvSpPr/>
          <p:nvPr/>
        </p:nvSpPr>
        <p:spPr>
          <a:xfrm>
            <a:off x="7017791" y="411480"/>
            <a:ext cx="5056720" cy="1864474"/>
          </a:xfrm>
          <a:prstGeom prst="wedgeRoundRectCallout">
            <a:avLst>
              <a:gd name="adj1" fmla="val -25426"/>
              <a:gd name="adj2" fmla="val 69318"/>
              <a:gd name="adj3" fmla="val 16667"/>
            </a:avLst>
          </a:prstGeom>
          <a:solidFill>
            <a:schemeClr val="accent3">
              <a:lumMod val="60000"/>
              <a:lumOff val="40000"/>
            </a:schemeClr>
          </a:solidFill>
          <a:ln w="38100">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8080"/>
                </a:solidFill>
              </a:rPr>
              <a:t>The </a:t>
            </a:r>
            <a:r>
              <a:rPr lang="en-CA" sz="2800" dirty="0" smtClean="0">
                <a:solidFill>
                  <a:schemeClr val="bg1"/>
                </a:solidFill>
                <a:effectLst>
                  <a:glow rad="127000">
                    <a:srgbClr val="00FF99"/>
                  </a:glow>
                </a:effectLst>
              </a:rPr>
              <a:t>Next Morning </a:t>
            </a:r>
            <a:r>
              <a:rPr lang="en-CA" sz="2800" b="1" u="sng" dirty="0" smtClean="0">
                <a:ln>
                  <a:solidFill>
                    <a:srgbClr val="0000CC"/>
                  </a:solidFill>
                </a:ln>
                <a:solidFill>
                  <a:srgbClr val="FF0000"/>
                </a:solidFill>
              </a:rPr>
              <a:t>in Pilate’s court</a:t>
            </a:r>
            <a:r>
              <a:rPr lang="en-CA" sz="2800" b="1" dirty="0" smtClean="0">
                <a:ln>
                  <a:solidFill>
                    <a:srgbClr val="0000CC"/>
                  </a:solidFill>
                </a:ln>
                <a:solidFill>
                  <a:srgbClr val="FF0000"/>
                </a:solidFill>
              </a:rPr>
              <a:t>,</a:t>
            </a:r>
            <a:r>
              <a:rPr lang="en-CA" sz="2800" dirty="0" smtClean="0">
                <a:solidFill>
                  <a:srgbClr val="008080"/>
                </a:solidFill>
              </a:rPr>
              <a:t> the Jews were requesting 3 cycles guard on the tomb!</a:t>
            </a:r>
            <a:endParaRPr lang="en-CA" sz="2800" dirty="0">
              <a:solidFill>
                <a:srgbClr val="008080"/>
              </a:solidFill>
            </a:endParaRPr>
          </a:p>
        </p:txBody>
      </p:sp>
      <p:sp>
        <p:nvSpPr>
          <p:cNvPr id="47" name="Right Bracket 46"/>
          <p:cNvSpPr/>
          <p:nvPr/>
        </p:nvSpPr>
        <p:spPr>
          <a:xfrm rot="16200000" flipH="1">
            <a:off x="7960327" y="-495558"/>
            <a:ext cx="449910" cy="7533853"/>
          </a:xfrm>
          <a:prstGeom prst="rightBracket">
            <a:avLst>
              <a:gd name="adj" fmla="val 295861"/>
            </a:avLst>
          </a:prstGeom>
          <a:solidFill>
            <a:schemeClr val="accent4">
              <a:lumMod val="40000"/>
              <a:lumOff val="60000"/>
            </a:schemeClr>
          </a:solidFill>
          <a:ln w="57150">
            <a:solidFill>
              <a:schemeClr val="bg1"/>
            </a:solidFill>
          </a:ln>
          <a:effectLst>
            <a:glow rad="127000">
              <a:srgbClr val="FFFF00"/>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2" name="Rectangle 21"/>
          <p:cNvSpPr/>
          <p:nvPr/>
        </p:nvSpPr>
        <p:spPr>
          <a:xfrm>
            <a:off x="5083314" y="3052942"/>
            <a:ext cx="6322390" cy="47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Passover Feast of the Yehudim!</a:t>
            </a:r>
            <a:endParaRPr lang="en-CA" sz="2800" b="1" dirty="0">
              <a:solidFill>
                <a:srgbClr val="FF0000"/>
              </a:solidFill>
            </a:endParaRPr>
          </a:p>
        </p:txBody>
      </p:sp>
      <p:sp>
        <p:nvSpPr>
          <p:cNvPr id="48" name="Rectangle 47"/>
          <p:cNvSpPr/>
          <p:nvPr/>
        </p:nvSpPr>
        <p:spPr>
          <a:xfrm>
            <a:off x="3917908" y="1659006"/>
            <a:ext cx="1089851" cy="484540"/>
          </a:xfrm>
          <a:prstGeom prst="rect">
            <a:avLst/>
          </a:prstGeom>
          <a:noFill/>
          <a:ln w="762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Notched Right Arrow 1"/>
          <p:cNvSpPr/>
          <p:nvPr/>
        </p:nvSpPr>
        <p:spPr>
          <a:xfrm rot="3092646">
            <a:off x="2219630" y="1815248"/>
            <a:ext cx="978408" cy="484632"/>
          </a:xfrm>
          <a:prstGeom prst="notchedRightArrow">
            <a:avLst>
              <a:gd name="adj1" fmla="val 32038"/>
              <a:gd name="adj2" fmla="val 70777"/>
            </a:avLst>
          </a:prstGeom>
          <a:gradFill>
            <a:gsLst>
              <a:gs pos="35000">
                <a:srgbClr val="FF0000"/>
              </a:gs>
              <a:gs pos="46000">
                <a:srgbClr val="00FF99"/>
              </a:gs>
              <a:gs pos="66000">
                <a:srgbClr val="FF0000"/>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74816" y="701327"/>
            <a:ext cx="6235412" cy="868394"/>
          </a:xfrm>
          <a:prstGeom prst="rect">
            <a:avLst/>
          </a:prstGeom>
          <a:solidFill>
            <a:schemeClr val="accent2"/>
          </a:solidFill>
          <a:ln w="28575">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ln>
                  <a:solidFill>
                    <a:sysClr val="windowText" lastClr="000000"/>
                  </a:solidFill>
                </a:ln>
                <a:solidFill>
                  <a:srgbClr val="00FFFF"/>
                </a:solidFill>
              </a:rPr>
              <a:t>Yahusha</a:t>
            </a:r>
            <a:r>
              <a:rPr lang="en-CA" sz="2400" b="1" dirty="0" smtClean="0">
                <a:ln>
                  <a:solidFill>
                    <a:sysClr val="windowText" lastClr="000000"/>
                  </a:solidFill>
                </a:ln>
                <a:solidFill>
                  <a:srgbClr val="00FF99"/>
                </a:solidFill>
              </a:rPr>
              <a:t> expired at the 9</a:t>
            </a:r>
            <a:r>
              <a:rPr lang="en-CA" sz="2400" b="1" baseline="30000" dirty="0" smtClean="0">
                <a:ln>
                  <a:solidFill>
                    <a:sysClr val="windowText" lastClr="000000"/>
                  </a:solidFill>
                </a:ln>
                <a:solidFill>
                  <a:srgbClr val="00FF99"/>
                </a:solidFill>
              </a:rPr>
              <a:t>th</a:t>
            </a:r>
            <a:r>
              <a:rPr lang="en-CA" sz="2400" b="1" dirty="0" smtClean="0">
                <a:ln>
                  <a:solidFill>
                    <a:sysClr val="windowText" lastClr="000000"/>
                  </a:solidFill>
                </a:ln>
                <a:solidFill>
                  <a:srgbClr val="00FF99"/>
                </a:solidFill>
              </a:rPr>
              <a:t> </a:t>
            </a:r>
            <a:r>
              <a:rPr lang="en-CA" sz="2400" b="1" dirty="0" err="1" smtClean="0">
                <a:ln>
                  <a:solidFill>
                    <a:sysClr val="windowText" lastClr="000000"/>
                  </a:solidFill>
                </a:ln>
                <a:solidFill>
                  <a:srgbClr val="00FF99"/>
                </a:solidFill>
              </a:rPr>
              <a:t>hr</a:t>
            </a:r>
            <a:r>
              <a:rPr lang="en-CA" sz="2400" b="1" dirty="0" smtClean="0">
                <a:ln>
                  <a:solidFill>
                    <a:sysClr val="windowText" lastClr="000000"/>
                  </a:solidFill>
                </a:ln>
                <a:solidFill>
                  <a:srgbClr val="00FF99"/>
                </a:solidFill>
              </a:rPr>
              <a:t>, Abib 13,</a:t>
            </a:r>
            <a:r>
              <a:rPr lang="en-CA" sz="2400" b="1" dirty="0">
                <a:ln>
                  <a:solidFill>
                    <a:sysClr val="windowText" lastClr="000000"/>
                  </a:solidFill>
                </a:ln>
                <a:solidFill>
                  <a:srgbClr val="00FF99"/>
                </a:solidFill>
              </a:rPr>
              <a:t> </a:t>
            </a:r>
            <a:r>
              <a:rPr lang="en-CA" sz="2400" b="1" dirty="0" smtClean="0">
                <a:ln>
                  <a:solidFill>
                    <a:sysClr val="windowText" lastClr="000000"/>
                  </a:solidFill>
                </a:ln>
                <a:solidFill>
                  <a:srgbClr val="00FF99"/>
                </a:solidFill>
              </a:rPr>
              <a:t> Jewish </a:t>
            </a:r>
            <a:r>
              <a:rPr lang="en-CA" sz="2400" b="1" dirty="0" smtClean="0">
                <a:ln>
                  <a:solidFill>
                    <a:sysClr val="windowText" lastClr="000000"/>
                  </a:solidFill>
                </a:ln>
                <a:solidFill>
                  <a:srgbClr val="00FF99"/>
                </a:solidFill>
                <a:effectLst>
                  <a:glow rad="127000">
                    <a:srgbClr val="FFFF00"/>
                  </a:glow>
                </a:effectLst>
              </a:rPr>
              <a:t>Lunar Calendar &amp; Sunset</a:t>
            </a:r>
            <a:r>
              <a:rPr lang="en-CA" sz="2400" b="1" dirty="0" smtClean="0">
                <a:ln>
                  <a:solidFill>
                    <a:sysClr val="windowText" lastClr="000000"/>
                  </a:solidFill>
                </a:ln>
                <a:solidFill>
                  <a:srgbClr val="00FF99"/>
                </a:solidFill>
              </a:rPr>
              <a:t> Theory</a:t>
            </a:r>
            <a:endParaRPr lang="en-CA" sz="2400" b="1" dirty="0">
              <a:ln>
                <a:solidFill>
                  <a:sysClr val="windowText" lastClr="000000"/>
                </a:solidFill>
              </a:ln>
              <a:solidFill>
                <a:srgbClr val="00FF99"/>
              </a:solidFill>
            </a:endParaRPr>
          </a:p>
        </p:txBody>
      </p:sp>
      <p:cxnSp>
        <p:nvCxnSpPr>
          <p:cNvPr id="27" name="Straight Connector 26"/>
          <p:cNvCxnSpPr/>
          <p:nvPr/>
        </p:nvCxnSpPr>
        <p:spPr>
          <a:xfrm flipV="1">
            <a:off x="8147414" y="2275954"/>
            <a:ext cx="0" cy="718432"/>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215400" y="1901276"/>
            <a:ext cx="953509" cy="384810"/>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7" name="Rounded Rectangle 6"/>
          <p:cNvSpPr/>
          <p:nvPr/>
        </p:nvSpPr>
        <p:spPr>
          <a:xfrm>
            <a:off x="9319359" y="2469475"/>
            <a:ext cx="511042" cy="524911"/>
          </a:xfrm>
          <a:prstGeom prst="roundRect">
            <a:avLst/>
          </a:prstGeom>
          <a:solidFill>
            <a:schemeClr val="tx1">
              <a:lumMod val="65000"/>
              <a:alpha val="57000"/>
            </a:schemeClr>
          </a:solidFill>
          <a:ln w="7620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Text Placeholder 2"/>
          <p:cNvSpPr txBox="1">
            <a:spLocks/>
          </p:cNvSpPr>
          <p:nvPr/>
        </p:nvSpPr>
        <p:spPr>
          <a:xfrm>
            <a:off x="174815" y="3779520"/>
            <a:ext cx="11861443" cy="3169920"/>
          </a:xfrm>
          <a:prstGeom prst="rect">
            <a:avLst/>
          </a:prstGeom>
          <a:noFill/>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en-US" sz="2700" dirty="0" smtClean="0">
                <a:solidFill>
                  <a:prstClr val="black"/>
                </a:solidFill>
                <a:latin typeface="Calibri" panose="020F0502020204030204" pitchFamily="34" charset="0"/>
                <a:cs typeface="Calibri" panose="020F0502020204030204" pitchFamily="34" charset="0"/>
              </a:rPr>
              <a:t>The Pharisees and their </a:t>
            </a:r>
            <a:r>
              <a:rPr lang="en-US" sz="2700" b="1" u="sng" dirty="0" smtClean="0">
                <a:solidFill>
                  <a:srgbClr val="FF0000"/>
                </a:solidFill>
                <a:latin typeface="Calibri" panose="020F0502020204030204" pitchFamily="34" charset="0"/>
                <a:cs typeface="Calibri" panose="020F0502020204030204" pitchFamily="34" charset="0"/>
              </a:rPr>
              <a:t>IMPOSTER HIGH PRIEST</a:t>
            </a:r>
            <a:r>
              <a:rPr lang="en-US" sz="2700" b="1" dirty="0" smtClean="0">
                <a:solidFill>
                  <a:srgbClr val="FF0000"/>
                </a:solidFill>
                <a:latin typeface="Calibri" panose="020F0502020204030204" pitchFamily="34" charset="0"/>
                <a:cs typeface="Calibri" panose="020F0502020204030204" pitchFamily="34" charset="0"/>
              </a:rPr>
              <a:t> </a:t>
            </a:r>
            <a:r>
              <a:rPr lang="en-US" sz="2700" dirty="0" smtClean="0">
                <a:solidFill>
                  <a:prstClr val="black"/>
                </a:solidFill>
                <a:latin typeface="Calibri" panose="020F0502020204030204" pitchFamily="34" charset="0"/>
                <a:cs typeface="Calibri" panose="020F0502020204030204" pitchFamily="34" charset="0"/>
              </a:rPr>
              <a:t>were operating by their lunar calendar on sunset to sunset theory.  According to their </a:t>
            </a:r>
            <a:r>
              <a:rPr lang="en-US" sz="2700" b="1" dirty="0" smtClean="0">
                <a:solidFill>
                  <a:srgbClr val="FF0000"/>
                </a:solidFill>
                <a:latin typeface="Calibri" panose="020F0502020204030204" pitchFamily="34" charset="0"/>
                <a:cs typeface="Calibri" panose="020F0502020204030204" pitchFamily="34" charset="0"/>
              </a:rPr>
              <a:t>traditional</a:t>
            </a:r>
            <a:r>
              <a:rPr lang="en-US" sz="2700" dirty="0" smtClean="0">
                <a:solidFill>
                  <a:prstClr val="black"/>
                </a:solidFill>
                <a:latin typeface="Calibri" panose="020F0502020204030204" pitchFamily="34" charset="0"/>
                <a:cs typeface="Calibri" panose="020F0502020204030204" pitchFamily="34" charset="0"/>
              </a:rPr>
              <a:t> standards, the </a:t>
            </a:r>
            <a:br>
              <a:rPr lang="en-US" sz="2700" dirty="0" smtClean="0">
                <a:solidFill>
                  <a:prstClr val="black"/>
                </a:solidFill>
                <a:latin typeface="Calibri" panose="020F0502020204030204" pitchFamily="34" charset="0"/>
                <a:cs typeface="Calibri" panose="020F0502020204030204" pitchFamily="34" charset="0"/>
              </a:rPr>
            </a:br>
            <a:r>
              <a:rPr lang="en-US" sz="2700" dirty="0" smtClean="0">
                <a:solidFill>
                  <a:srgbClr val="0000CC"/>
                </a:solidFill>
                <a:latin typeface="Calibri" panose="020F0502020204030204" pitchFamily="34" charset="0"/>
                <a:cs typeface="Calibri" panose="020F0502020204030204" pitchFamily="34" charset="0"/>
              </a:rPr>
              <a:t>High Shabbat </a:t>
            </a:r>
            <a:r>
              <a:rPr lang="en-US" sz="2700" dirty="0" smtClean="0">
                <a:solidFill>
                  <a:prstClr val="black"/>
                </a:solidFill>
                <a:latin typeface="Calibri" panose="020F0502020204030204" pitchFamily="34" charset="0"/>
                <a:cs typeface="Calibri" panose="020F0502020204030204" pitchFamily="34" charset="0"/>
              </a:rPr>
              <a:t>of Unleavened Bread did not start until the </a:t>
            </a:r>
            <a:r>
              <a:rPr lang="en-US" sz="2700" u="sng" dirty="0" smtClean="0">
                <a:solidFill>
                  <a:prstClr val="black"/>
                </a:solidFill>
                <a:latin typeface="Calibri" panose="020F0502020204030204" pitchFamily="34" charset="0"/>
                <a:cs typeface="Calibri" panose="020F0502020204030204" pitchFamily="34" charset="0"/>
              </a:rPr>
              <a:t>followin</a:t>
            </a:r>
            <a:r>
              <a:rPr lang="en-US" sz="2700" dirty="0" smtClean="0">
                <a:solidFill>
                  <a:prstClr val="black"/>
                </a:solidFill>
                <a:latin typeface="Calibri" panose="020F0502020204030204" pitchFamily="34" charset="0"/>
                <a:cs typeface="Calibri" panose="020F0502020204030204" pitchFamily="34" charset="0"/>
              </a:rPr>
              <a:t>g</a:t>
            </a:r>
            <a:r>
              <a:rPr lang="en-US" sz="2700" u="sng" dirty="0" smtClean="0">
                <a:solidFill>
                  <a:prstClr val="black"/>
                </a:solidFill>
                <a:latin typeface="Calibri" panose="020F0502020204030204" pitchFamily="34" charset="0"/>
                <a:cs typeface="Calibri" panose="020F0502020204030204" pitchFamily="34" charset="0"/>
              </a:rPr>
              <a:t> sunset of their 14</a:t>
            </a:r>
            <a:r>
              <a:rPr lang="en-US" sz="2700" u="sng" baseline="30000" dirty="0" smtClean="0">
                <a:solidFill>
                  <a:prstClr val="black"/>
                </a:solidFill>
                <a:latin typeface="Calibri" panose="020F0502020204030204" pitchFamily="34" charset="0"/>
                <a:cs typeface="Calibri" panose="020F0502020204030204" pitchFamily="34" charset="0"/>
              </a:rPr>
              <a:t>th</a:t>
            </a:r>
            <a:r>
              <a:rPr lang="en-US" sz="2700" u="sng" dirty="0" smtClean="0">
                <a:solidFill>
                  <a:prstClr val="black"/>
                </a:solidFill>
                <a:latin typeface="Calibri" panose="020F0502020204030204" pitchFamily="34" charset="0"/>
                <a:cs typeface="Calibri" panose="020F0502020204030204" pitchFamily="34" charset="0"/>
              </a:rPr>
              <a:t> </a:t>
            </a:r>
            <a:r>
              <a:rPr lang="en-US" sz="2700" dirty="0" smtClean="0">
                <a:solidFill>
                  <a:prstClr val="black"/>
                </a:solidFill>
                <a:latin typeface="Calibri" panose="020F0502020204030204" pitchFamily="34" charset="0"/>
                <a:cs typeface="Calibri" panose="020F0502020204030204" pitchFamily="34" charset="0"/>
              </a:rPr>
              <a:t>!</a:t>
            </a:r>
          </a:p>
          <a:p>
            <a:pPr algn="ctr">
              <a:lnSpc>
                <a:spcPct val="100000"/>
              </a:lnSpc>
            </a:pPr>
            <a:r>
              <a:rPr lang="en-US" sz="1000" dirty="0" smtClean="0">
                <a:solidFill>
                  <a:prstClr val="black"/>
                </a:solidFill>
                <a:latin typeface="Calibri" panose="020F0502020204030204" pitchFamily="34" charset="0"/>
                <a:cs typeface="Calibri" panose="020F0502020204030204" pitchFamily="34" charset="0"/>
              </a:rPr>
              <a:t>   </a:t>
            </a:r>
            <a:r>
              <a:rPr lang="en-US" sz="2800" dirty="0" smtClean="0">
                <a:solidFill>
                  <a:prstClr val="black"/>
                </a:solidFill>
                <a:latin typeface="Calibri" panose="020F0502020204030204" pitchFamily="34" charset="0"/>
                <a:cs typeface="Calibri" panose="020F0502020204030204" pitchFamily="34" charset="0"/>
              </a:rPr>
              <a:t/>
            </a:r>
            <a:br>
              <a:rPr lang="en-US" sz="2800" dirty="0" smtClean="0">
                <a:solidFill>
                  <a:prstClr val="black"/>
                </a:solidFill>
                <a:latin typeface="Calibri" panose="020F0502020204030204" pitchFamily="34" charset="0"/>
                <a:cs typeface="Calibri" panose="020F0502020204030204" pitchFamily="34" charset="0"/>
              </a:rPr>
            </a:br>
            <a:r>
              <a:rPr lang="en-US" sz="2700" dirty="0" smtClean="0">
                <a:solidFill>
                  <a:prstClr val="black"/>
                </a:solidFill>
                <a:latin typeface="Calibri" panose="020F0502020204030204" pitchFamily="34" charset="0"/>
                <a:cs typeface="Calibri" panose="020F0502020204030204" pitchFamily="34" charset="0"/>
              </a:rPr>
              <a:t>Therefore in </a:t>
            </a:r>
            <a:r>
              <a:rPr lang="en-US" sz="2700" b="1" dirty="0" smtClean="0">
                <a:solidFill>
                  <a:prstClr val="black"/>
                </a:solidFill>
                <a:effectLst>
                  <a:glow rad="127000">
                    <a:srgbClr val="FFFF00"/>
                  </a:glow>
                </a:effectLst>
                <a:latin typeface="Calibri" panose="020F0502020204030204" pitchFamily="34" charset="0"/>
                <a:cs typeface="Calibri" panose="020F0502020204030204" pitchFamily="34" charset="0"/>
              </a:rPr>
              <a:t>their</a:t>
            </a:r>
            <a:r>
              <a:rPr lang="en-US" sz="2700" dirty="0" smtClean="0">
                <a:solidFill>
                  <a:prstClr val="black"/>
                </a:solidFill>
                <a:latin typeface="Calibri" panose="020F0502020204030204" pitchFamily="34" charset="0"/>
                <a:cs typeface="Calibri" panose="020F0502020204030204" pitchFamily="34" charset="0"/>
              </a:rPr>
              <a:t> minds they were negotiating with Pilate for the 3 cycles of guard on the tomb, </a:t>
            </a:r>
            <a:r>
              <a:rPr lang="en-US" sz="2700" u="sng" dirty="0" smtClean="0">
                <a:solidFill>
                  <a:prstClr val="black"/>
                </a:solidFill>
                <a:latin typeface="Calibri" panose="020F0502020204030204" pitchFamily="34" charset="0"/>
                <a:cs typeface="Calibri" panose="020F0502020204030204" pitchFamily="34" charset="0"/>
              </a:rPr>
              <a:t>on the Li</a:t>
            </a:r>
            <a:r>
              <a:rPr lang="en-US" sz="2700" dirty="0" smtClean="0">
                <a:solidFill>
                  <a:prstClr val="black"/>
                </a:solidFill>
                <a:latin typeface="Calibri" panose="020F0502020204030204" pitchFamily="34" charset="0"/>
                <a:cs typeface="Calibri" panose="020F0502020204030204" pitchFamily="34" charset="0"/>
              </a:rPr>
              <a:t>g</a:t>
            </a:r>
            <a:r>
              <a:rPr lang="en-US" sz="2700" u="sng" dirty="0" smtClean="0">
                <a:solidFill>
                  <a:prstClr val="black"/>
                </a:solidFill>
                <a:latin typeface="Calibri" panose="020F0502020204030204" pitchFamily="34" charset="0"/>
                <a:cs typeface="Calibri" panose="020F0502020204030204" pitchFamily="34" charset="0"/>
              </a:rPr>
              <a:t>ht Season of </a:t>
            </a:r>
            <a:r>
              <a:rPr lang="en-US" sz="2700" b="1" u="sng" dirty="0" smtClean="0">
                <a:solidFill>
                  <a:prstClr val="black"/>
                </a:solidFill>
                <a:effectLst>
                  <a:glow rad="127000">
                    <a:srgbClr val="FFFF00"/>
                  </a:glow>
                </a:effectLst>
                <a:latin typeface="Calibri" panose="020F0502020204030204" pitchFamily="34" charset="0"/>
                <a:cs typeface="Calibri" panose="020F0502020204030204" pitchFamily="34" charset="0"/>
              </a:rPr>
              <a:t>their</a:t>
            </a:r>
            <a:r>
              <a:rPr lang="en-US" sz="2700" u="sng" dirty="0" smtClean="0">
                <a:solidFill>
                  <a:prstClr val="black"/>
                </a:solidFill>
                <a:latin typeface="Calibri" panose="020F0502020204030204" pitchFamily="34" charset="0"/>
                <a:cs typeface="Calibri" panose="020F0502020204030204" pitchFamily="34" charset="0"/>
              </a:rPr>
              <a:t> </a:t>
            </a:r>
            <a:r>
              <a:rPr lang="en-US" sz="2700" b="1" i="1" u="sng" dirty="0" smtClean="0">
                <a:solidFill>
                  <a:prstClr val="black"/>
                </a:solidFill>
                <a:latin typeface="Calibri" panose="020F0502020204030204" pitchFamily="34" charset="0"/>
                <a:cs typeface="Calibri" panose="020F0502020204030204" pitchFamily="34" charset="0"/>
              </a:rPr>
              <a:t>Pre</a:t>
            </a:r>
            <a:r>
              <a:rPr lang="en-US" sz="2700" b="1" i="1" dirty="0" smtClean="0">
                <a:solidFill>
                  <a:prstClr val="black"/>
                </a:solidFill>
                <a:latin typeface="Calibri" panose="020F0502020204030204" pitchFamily="34" charset="0"/>
                <a:cs typeface="Calibri" panose="020F0502020204030204" pitchFamily="34" charset="0"/>
              </a:rPr>
              <a:t>p</a:t>
            </a:r>
            <a:r>
              <a:rPr lang="en-US" sz="2700" b="1" i="1" u="sng" dirty="0" smtClean="0">
                <a:solidFill>
                  <a:prstClr val="black"/>
                </a:solidFill>
                <a:latin typeface="Calibri" panose="020F0502020204030204" pitchFamily="34" charset="0"/>
                <a:cs typeface="Calibri" panose="020F0502020204030204" pitchFamily="34" charset="0"/>
              </a:rPr>
              <a:t>aration</a:t>
            </a:r>
            <a:r>
              <a:rPr lang="en-US" sz="2700" u="sng" dirty="0" smtClean="0">
                <a:solidFill>
                  <a:prstClr val="black"/>
                </a:solidFill>
                <a:latin typeface="Calibri" panose="020F0502020204030204" pitchFamily="34" charset="0"/>
                <a:cs typeface="Calibri" panose="020F0502020204030204" pitchFamily="34" charset="0"/>
              </a:rPr>
              <a:t> of the </a:t>
            </a:r>
            <a:r>
              <a:rPr lang="en-US" sz="2700" b="1" i="1" u="sng" dirty="0" smtClean="0">
                <a:solidFill>
                  <a:prstClr val="black"/>
                </a:solidFill>
                <a:latin typeface="Calibri" panose="020F0502020204030204" pitchFamily="34" charset="0"/>
                <a:cs typeface="Calibri" panose="020F0502020204030204" pitchFamily="34" charset="0"/>
              </a:rPr>
              <a:t>Passover</a:t>
            </a:r>
            <a:r>
              <a:rPr lang="en-US" sz="2700" u="sng" dirty="0" smtClean="0">
                <a:solidFill>
                  <a:prstClr val="black"/>
                </a:solidFill>
                <a:latin typeface="Calibri" panose="020F0502020204030204" pitchFamily="34" charset="0"/>
                <a:cs typeface="Calibri" panose="020F0502020204030204" pitchFamily="34" charset="0"/>
              </a:rPr>
              <a:t> which followed</a:t>
            </a:r>
            <a:r>
              <a:rPr lang="en-US" sz="2700" dirty="0" smtClean="0">
                <a:solidFill>
                  <a:prstClr val="black"/>
                </a:solidFill>
                <a:latin typeface="Calibri" panose="020F0502020204030204" pitchFamily="34" charset="0"/>
                <a:cs typeface="Calibri" panose="020F0502020204030204" pitchFamily="34" charset="0"/>
              </a:rPr>
              <a:t> the night of burial.  According to the </a:t>
            </a:r>
            <a:r>
              <a:rPr lang="en-US" sz="2700" b="1" u="sng" dirty="0" smtClean="0">
                <a:solidFill>
                  <a:srgbClr val="FF0000"/>
                </a:solidFill>
                <a:effectLst>
                  <a:glow rad="127000">
                    <a:srgbClr val="00FF99"/>
                  </a:glow>
                </a:effectLst>
                <a:latin typeface="Calibri" panose="020F0502020204030204" pitchFamily="34" charset="0"/>
                <a:cs typeface="Calibri" panose="020F0502020204030204" pitchFamily="34" charset="0"/>
              </a:rPr>
              <a:t>Lunar Traditions </a:t>
            </a:r>
            <a:r>
              <a:rPr lang="en-US" sz="2700" b="1" u="sng" dirty="0" smtClean="0">
                <a:solidFill>
                  <a:srgbClr val="FF0000"/>
                </a:solidFill>
                <a:latin typeface="Calibri" panose="020F0502020204030204" pitchFamily="34" charset="0"/>
                <a:cs typeface="Calibri" panose="020F0502020204030204" pitchFamily="34" charset="0"/>
              </a:rPr>
              <a:t>of the Yehudim</a:t>
            </a:r>
            <a:r>
              <a:rPr lang="en-US" sz="2700" b="1" dirty="0" smtClean="0">
                <a:solidFill>
                  <a:srgbClr val="FF0000"/>
                </a:solidFill>
                <a:latin typeface="Calibri" panose="020F0502020204030204" pitchFamily="34" charset="0"/>
                <a:cs typeface="Calibri" panose="020F0502020204030204" pitchFamily="34" charset="0"/>
              </a:rPr>
              <a:t>,</a:t>
            </a:r>
            <a:r>
              <a:rPr lang="en-US" sz="2700" dirty="0" smtClean="0">
                <a:solidFill>
                  <a:prstClr val="black"/>
                </a:solidFill>
                <a:latin typeface="Calibri" panose="020F0502020204030204" pitchFamily="34" charset="0"/>
                <a:cs typeface="Calibri" panose="020F0502020204030204" pitchFamily="34" charset="0"/>
              </a:rPr>
              <a:t> </a:t>
            </a:r>
            <a:r>
              <a:rPr lang="en-US" sz="2700" u="sng" dirty="0" smtClean="0">
                <a:solidFill>
                  <a:prstClr val="black"/>
                </a:solidFill>
                <a:latin typeface="Calibri" panose="020F0502020204030204" pitchFamily="34" charset="0"/>
                <a:cs typeface="Calibri" panose="020F0502020204030204" pitchFamily="34" charset="0"/>
              </a:rPr>
              <a:t>it was still</a:t>
            </a:r>
            <a:r>
              <a:rPr lang="en-US" sz="2700" dirty="0" smtClean="0">
                <a:solidFill>
                  <a:prstClr val="black"/>
                </a:solidFill>
                <a:latin typeface="Calibri" panose="020F0502020204030204" pitchFamily="34" charset="0"/>
                <a:cs typeface="Calibri" panose="020F0502020204030204" pitchFamily="34" charset="0"/>
              </a:rPr>
              <a:t> the Passover cycle!              </a:t>
            </a:r>
            <a:r>
              <a:rPr lang="en-US" sz="2700" b="1" u="sng" dirty="0" smtClean="0">
                <a:ln>
                  <a:solidFill>
                    <a:srgbClr val="3333FF"/>
                  </a:solidFill>
                </a:ln>
                <a:solidFill>
                  <a:srgbClr val="FF00FF"/>
                </a:solidFill>
                <a:latin typeface="Calibri" panose="020F0502020204030204" pitchFamily="34" charset="0"/>
                <a:cs typeface="Calibri" panose="020F0502020204030204" pitchFamily="34" charset="0"/>
              </a:rPr>
              <a:t>Torah’s Dawn</a:t>
            </a:r>
            <a:r>
              <a:rPr lang="en-US" sz="2700" b="1" dirty="0" smtClean="0">
                <a:ln>
                  <a:solidFill>
                    <a:srgbClr val="3333FF"/>
                  </a:solidFill>
                </a:ln>
                <a:solidFill>
                  <a:srgbClr val="FF00FF"/>
                </a:solidFill>
                <a:latin typeface="Calibri" panose="020F0502020204030204" pitchFamily="34" charset="0"/>
                <a:cs typeface="Calibri" panose="020F0502020204030204" pitchFamily="34" charset="0"/>
              </a:rPr>
              <a:t> </a:t>
            </a:r>
            <a:r>
              <a:rPr lang="en-US" sz="2700" b="1" dirty="0" smtClean="0">
                <a:solidFill>
                  <a:prstClr val="black"/>
                </a:solidFill>
                <a:effectLst>
                  <a:glow rad="127000">
                    <a:srgbClr val="FFFF00"/>
                  </a:glow>
                </a:effectLst>
                <a:latin typeface="Calibri" panose="020F0502020204030204" pitchFamily="34" charset="0"/>
                <a:cs typeface="Calibri" panose="020F0502020204030204" pitchFamily="34" charset="0"/>
              </a:rPr>
              <a:t>meant nothing to them! </a:t>
            </a:r>
            <a:endParaRPr lang="en-US" sz="2700" b="1" dirty="0">
              <a:solidFill>
                <a:prstClr val="black"/>
              </a:solidFill>
              <a:effectLst>
                <a:glow rad="127000">
                  <a:srgbClr val="FFFF00"/>
                </a:glo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596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25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9" fill="hold" grpId="0" nodeType="clickEffect">
                                  <p:stCondLst>
                                    <p:cond delay="0"/>
                                  </p:stCondLst>
                                  <p:childTnLst>
                                    <p:set>
                                      <p:cBhvr>
                                        <p:cTn id="15" dur="1" fill="hold">
                                          <p:stCondLst>
                                            <p:cond delay="0"/>
                                          </p:stCondLst>
                                        </p:cTn>
                                        <p:tgtEl>
                                          <p:spTgt spid="48"/>
                                        </p:tgtEl>
                                        <p:attrNameLst>
                                          <p:attrName>style.visibility</p:attrName>
                                        </p:attrNameLst>
                                      </p:cBhvr>
                                      <p:to>
                                        <p:strVal val="visible"/>
                                      </p:to>
                                    </p:set>
                                    <p:anim calcmode="lin" valueType="num">
                                      <p:cBhvr additive="base">
                                        <p:cTn id="16" dur="1000" fill="hold"/>
                                        <p:tgtEl>
                                          <p:spTgt spid="48"/>
                                        </p:tgtEl>
                                        <p:attrNameLst>
                                          <p:attrName>ppt_x</p:attrName>
                                        </p:attrNameLst>
                                      </p:cBhvr>
                                      <p:tavLst>
                                        <p:tav tm="0">
                                          <p:val>
                                            <p:strVal val="0-#ppt_w/2"/>
                                          </p:val>
                                        </p:tav>
                                        <p:tav tm="100000">
                                          <p:val>
                                            <p:strVal val="#ppt_x"/>
                                          </p:val>
                                        </p:tav>
                                      </p:tavLst>
                                    </p:anim>
                                    <p:anim calcmode="lin" valueType="num">
                                      <p:cBhvr additive="base">
                                        <p:cTn id="17" dur="1000" fill="hold"/>
                                        <p:tgtEl>
                                          <p:spTgt spid="48"/>
                                        </p:tgtEl>
                                        <p:attrNameLst>
                                          <p:attrName>ppt_y</p:attrName>
                                        </p:attrNameLst>
                                      </p:cBhvr>
                                      <p:tavLst>
                                        <p:tav tm="0">
                                          <p:val>
                                            <p:strVal val="0-#ppt_h/2"/>
                                          </p:val>
                                        </p:tav>
                                        <p:tav tm="100000">
                                          <p:val>
                                            <p:strVal val="#ppt_y"/>
                                          </p:val>
                                        </p:tav>
                                      </p:tavLst>
                                    </p:anim>
                                  </p:childTnLst>
                                </p:cTn>
                              </p:par>
                              <p:par>
                                <p:cTn id="18" presetID="22" presetClass="entr" presetSubtype="8" fill="hold" grpId="0" nodeType="withEffect">
                                  <p:stCondLst>
                                    <p:cond delay="250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2250"/>
                                        <p:tgtEl>
                                          <p:spTgt spid="22"/>
                                        </p:tgtEl>
                                      </p:cBhvr>
                                    </p:animEffect>
                                  </p:childTnLst>
                                </p:cTn>
                              </p:par>
                              <p:par>
                                <p:cTn id="21" presetID="22" presetClass="entr" presetSubtype="8" fill="hold" grpId="0" nodeType="withEffect">
                                  <p:stCondLst>
                                    <p:cond delay="250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2000"/>
                                        <p:tgtEl>
                                          <p:spTgt spid="47"/>
                                        </p:tgtEl>
                                      </p:cBhvr>
                                    </p:animEffect>
                                  </p:childTnLst>
                                </p:cTn>
                              </p:par>
                              <p:par>
                                <p:cTn id="24" presetID="21" presetClass="entr" presetSubtype="4" repeatCount="5000" fill="hold" grpId="1" nodeType="withEffect">
                                  <p:stCondLst>
                                    <p:cond delay="1500"/>
                                  </p:stCondLst>
                                  <p:childTnLst>
                                    <p:set>
                                      <p:cBhvr>
                                        <p:cTn id="25" dur="1" fill="hold">
                                          <p:stCondLst>
                                            <p:cond delay="0"/>
                                          </p:stCondLst>
                                        </p:cTn>
                                        <p:tgtEl>
                                          <p:spTgt spid="48"/>
                                        </p:tgtEl>
                                        <p:attrNameLst>
                                          <p:attrName>style.visibility</p:attrName>
                                        </p:attrNameLst>
                                      </p:cBhvr>
                                      <p:to>
                                        <p:strVal val="visible"/>
                                      </p:to>
                                    </p:set>
                                    <p:animEffect transition="in" filter="wheel(4)">
                                      <p:cBhvr>
                                        <p:cTn id="26" dur="1000"/>
                                        <p:tgtEl>
                                          <p:spTgt spid="48"/>
                                        </p:tgtEl>
                                      </p:cBhvr>
                                    </p:animEffect>
                                  </p:childTnLst>
                                </p:cTn>
                              </p:par>
                            </p:childTnLst>
                          </p:cTn>
                        </p:par>
                        <p:par>
                          <p:cTn id="27" fill="hold">
                            <p:stCondLst>
                              <p:cond delay="6500"/>
                            </p:stCondLst>
                            <p:childTnLst>
                              <p:par>
                                <p:cTn id="28" presetID="13" presetClass="entr" presetSubtype="16" repeatCount="400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plus(i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1000"/>
                                        <p:tgtEl>
                                          <p:spTgt spid="3">
                                            <p:txEl>
                                              <p:pRg st="0" end="0"/>
                                            </p:txEl>
                                          </p:spTgt>
                                        </p:tgtEl>
                                      </p:cBhvr>
                                    </p:animEffect>
                                    <p:anim calcmode="lin" valueType="num">
                                      <p:cBhvr>
                                        <p:cTn id="4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9">
                                            <p:txEl>
                                              <p:pRg st="0" end="0"/>
                                            </p:txEl>
                                          </p:spTgt>
                                        </p:tgtEl>
                                        <p:attrNameLst>
                                          <p:attrName>style.visibility</p:attrName>
                                        </p:attrNameLst>
                                      </p:cBhvr>
                                      <p:to>
                                        <p:strVal val="visible"/>
                                      </p:to>
                                    </p:set>
                                    <p:animEffect transition="in" filter="fade">
                                      <p:cBhvr>
                                        <p:cTn id="47" dur="1000"/>
                                        <p:tgtEl>
                                          <p:spTgt spid="29">
                                            <p:txEl>
                                              <p:pRg st="0" end="0"/>
                                            </p:txEl>
                                          </p:spTgt>
                                        </p:tgtEl>
                                      </p:cBhvr>
                                    </p:animEffect>
                                    <p:anim calcmode="lin" valueType="num">
                                      <p:cBhvr>
                                        <p:cTn id="48"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1250"/>
                                  </p:stCondLst>
                                  <p:childTnLst>
                                    <p:set>
                                      <p:cBhvr>
                                        <p:cTn id="51" dur="1" fill="hold">
                                          <p:stCondLst>
                                            <p:cond delay="0"/>
                                          </p:stCondLst>
                                        </p:cTn>
                                        <p:tgtEl>
                                          <p:spTgt spid="29">
                                            <p:txEl>
                                              <p:pRg st="1" end="1"/>
                                            </p:txEl>
                                          </p:spTgt>
                                        </p:tgtEl>
                                        <p:attrNameLst>
                                          <p:attrName>style.visibility</p:attrName>
                                        </p:attrNameLst>
                                      </p:cBhvr>
                                      <p:to>
                                        <p:strVal val="visible"/>
                                      </p:to>
                                    </p:set>
                                    <p:animEffect transition="in" filter="fade">
                                      <p:cBhvr>
                                        <p:cTn id="52" dur="1000"/>
                                        <p:tgtEl>
                                          <p:spTgt spid="29">
                                            <p:txEl>
                                              <p:pRg st="1" end="1"/>
                                            </p:txEl>
                                          </p:spTgt>
                                        </p:tgtEl>
                                      </p:cBhvr>
                                    </p:animEffect>
                                    <p:anim calcmode="lin" valueType="num">
                                      <p:cBhvr>
                                        <p:cTn id="53"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7" grpId="0" animBg="1"/>
      <p:bldP spid="22" grpId="0"/>
      <p:bldP spid="48" grpId="0" animBg="1"/>
      <p:bldP spid="48" grpId="1" animBg="1"/>
      <p:bldP spid="2" grpId="0" animBg="1"/>
      <p:bldP spid="5" grpId="0" animBg="1"/>
      <p:bldP spid="7"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146309"/>
            <a:ext cx="11861443" cy="6581104"/>
          </a:xfrm>
          <a:solidFill>
            <a:schemeClr val="tx1"/>
          </a:solidFill>
          <a:scene3d>
            <a:camera prst="orthographicFront"/>
            <a:lightRig rig="threePt" dir="t"/>
          </a:scene3d>
          <a:sp3d>
            <a:bevelT w="152400" h="50800" prst="softRound"/>
          </a:sp3d>
        </p:spPr>
        <p:txBody>
          <a:bodyPr>
            <a:normAutofit/>
          </a:bodyPr>
          <a:lstStyle/>
          <a:p>
            <a:pPr>
              <a:lnSpc>
                <a:spcPct val="100000"/>
              </a:lnSpc>
            </a:pPr>
            <a:r>
              <a:rPr lang="en-US" sz="2800" dirty="0" smtClean="0">
                <a:solidFill>
                  <a:prstClr val="black"/>
                </a:solidFill>
                <a:latin typeface="Calibri" panose="020F0502020204030204" pitchFamily="34" charset="0"/>
                <a:cs typeface="Calibri" panose="020F0502020204030204" pitchFamily="34" charset="0"/>
              </a:rPr>
              <a:t>At this point we </a:t>
            </a:r>
            <a:r>
              <a:rPr lang="en-US" sz="2800" b="1" u="sng" dirty="0" smtClean="0">
                <a:solidFill>
                  <a:srgbClr val="FF0000"/>
                </a:solidFill>
                <a:latin typeface="Calibri" panose="020F0502020204030204" pitchFamily="34" charset="0"/>
                <a:cs typeface="Calibri" panose="020F0502020204030204" pitchFamily="34" charset="0"/>
              </a:rPr>
              <a:t>a</a:t>
            </a:r>
            <a:r>
              <a:rPr lang="en-US" sz="2800" b="1" dirty="0" smtClean="0">
                <a:solidFill>
                  <a:srgbClr val="FF0000"/>
                </a:solidFill>
                <a:latin typeface="Calibri" panose="020F0502020204030204" pitchFamily="34" charset="0"/>
                <a:cs typeface="Calibri" panose="020F0502020204030204" pitchFamily="34" charset="0"/>
              </a:rPr>
              <a:t>g</a:t>
            </a:r>
            <a:r>
              <a:rPr lang="en-US" sz="2800" b="1" u="sng" dirty="0" smtClean="0">
                <a:solidFill>
                  <a:srgbClr val="FF0000"/>
                </a:solidFill>
                <a:latin typeface="Calibri" panose="020F0502020204030204" pitchFamily="34" charset="0"/>
                <a:cs typeface="Calibri" panose="020F0502020204030204" pitchFamily="34" charset="0"/>
              </a:rPr>
              <a:t>ain</a:t>
            </a:r>
            <a:r>
              <a:rPr lang="en-US" sz="2800" dirty="0" smtClean="0">
                <a:solidFill>
                  <a:prstClr val="black"/>
                </a:solidFill>
                <a:latin typeface="Calibri" panose="020F0502020204030204" pitchFamily="34" charset="0"/>
                <a:cs typeface="Calibri" panose="020F0502020204030204" pitchFamily="34" charset="0"/>
              </a:rPr>
              <a:t> recall the words of </a:t>
            </a:r>
            <a:r>
              <a:rPr lang="en-US" sz="2800" dirty="0" smtClean="0">
                <a:solidFill>
                  <a:srgbClr val="0000CC"/>
                </a:solidFill>
                <a:latin typeface="Calibri" panose="020F0502020204030204" pitchFamily="34" charset="0"/>
                <a:cs typeface="Calibri" panose="020F0502020204030204" pitchFamily="34" charset="0"/>
              </a:rPr>
              <a:t>Yahusha</a:t>
            </a:r>
            <a:r>
              <a:rPr lang="en-US" sz="2800" dirty="0" smtClean="0">
                <a:solidFill>
                  <a:prstClr val="black"/>
                </a:solidFill>
                <a:latin typeface="Calibri" panose="020F0502020204030204" pitchFamily="34" charset="0"/>
                <a:cs typeface="Calibri" panose="020F0502020204030204" pitchFamily="34" charset="0"/>
              </a:rPr>
              <a:t> –</a:t>
            </a:r>
            <a:br>
              <a:rPr lang="en-US" sz="2800" dirty="0" smtClean="0">
                <a:solidFill>
                  <a:prstClr val="black"/>
                </a:solidFill>
                <a:latin typeface="Calibri" panose="020F0502020204030204" pitchFamily="34" charset="0"/>
                <a:cs typeface="Calibri" panose="020F0502020204030204" pitchFamily="34" charset="0"/>
              </a:rPr>
            </a:br>
            <a:endParaRPr lang="en-US" sz="2800" dirty="0" smtClean="0">
              <a:solidFill>
                <a:prstClr val="black"/>
              </a:solidFill>
              <a:latin typeface="Calibri" panose="020F0502020204030204" pitchFamily="34" charset="0"/>
              <a:cs typeface="Calibri" panose="020F0502020204030204" pitchFamily="34" charset="0"/>
            </a:endParaRPr>
          </a:p>
          <a:p>
            <a:pPr>
              <a:lnSpc>
                <a:spcPct val="100000"/>
              </a:lnSpc>
            </a:pPr>
            <a:r>
              <a:rPr lang="en-US" sz="2800" dirty="0" smtClean="0">
                <a:solidFill>
                  <a:prstClr val="black"/>
                </a:solidFill>
                <a:latin typeface="Calibri" panose="020F0502020204030204" pitchFamily="34" charset="0"/>
                <a:cs typeface="Calibri" panose="020F0502020204030204" pitchFamily="34" charset="0"/>
              </a:rPr>
              <a:t> </a:t>
            </a:r>
            <a:r>
              <a:rPr lang="en-US" sz="2800" i="1" dirty="0">
                <a:solidFill>
                  <a:srgbClr val="FE801A">
                    <a:lumMod val="60000"/>
                    <a:lumOff val="40000"/>
                  </a:srgbClr>
                </a:solidFill>
                <a:latin typeface="Georgia" panose="02040502050405020303" pitchFamily="18" charset="0"/>
              </a:rPr>
              <a:t>John 7:19  </a:t>
            </a:r>
            <a:r>
              <a:rPr lang="en-US" sz="2800" dirty="0">
                <a:solidFill>
                  <a:srgbClr val="0000CC"/>
                </a:solidFill>
                <a:latin typeface="Georgia" panose="02040502050405020303" pitchFamily="18" charset="0"/>
              </a:rPr>
              <a:t>“Did not </a:t>
            </a:r>
            <a:r>
              <a:rPr lang="en-US" sz="2800" dirty="0" err="1">
                <a:solidFill>
                  <a:srgbClr val="0000CC"/>
                </a:solidFill>
                <a:latin typeface="Georgia" panose="02040502050405020303" pitchFamily="18" charset="0"/>
              </a:rPr>
              <a:t>Mosheh</a:t>
            </a:r>
            <a:r>
              <a:rPr lang="en-US" sz="2800" dirty="0">
                <a:solidFill>
                  <a:srgbClr val="0000CC"/>
                </a:solidFill>
                <a:latin typeface="Georgia" panose="02040502050405020303" pitchFamily="18" charset="0"/>
              </a:rPr>
              <a:t> give you the Torah? </a:t>
            </a:r>
            <a:r>
              <a:rPr lang="en-US" sz="2800" dirty="0">
                <a:solidFill>
                  <a:prstClr val="black"/>
                </a:solidFill>
                <a:latin typeface="Georgia" panose="02040502050405020303" pitchFamily="18" charset="0"/>
              </a:rPr>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2800" dirty="0" smtClean="0">
                <a:solidFill>
                  <a:prstClr val="black"/>
                </a:solidFill>
                <a:latin typeface="Georgia" panose="02040502050405020303" pitchFamily="18" charset="0"/>
              </a:rPr>
              <a:t>    </a:t>
            </a:r>
            <a:r>
              <a:rPr lang="en-US" sz="4000" dirty="0" smtClean="0">
                <a:ln>
                  <a:solidFill>
                    <a:srgbClr val="FF00FF"/>
                  </a:solidFill>
                </a:ln>
                <a:solidFill>
                  <a:srgbClr val="002060"/>
                </a:solidFill>
                <a:latin typeface="Georgia" panose="02040502050405020303" pitchFamily="18" charset="0"/>
              </a:rPr>
              <a:t>Yet </a:t>
            </a:r>
            <a:r>
              <a:rPr lang="en-US" sz="5400" b="1" dirty="0">
                <a:ln>
                  <a:solidFill>
                    <a:srgbClr val="FF00FF"/>
                  </a:solidFill>
                </a:ln>
                <a:solidFill>
                  <a:srgbClr val="002060"/>
                </a:solidFill>
                <a:effectLst>
                  <a:glow rad="127000">
                    <a:srgbClr val="FFFF00"/>
                  </a:glow>
                </a:effectLst>
                <a:latin typeface="Georgia" panose="02040502050405020303" pitchFamily="18" charset="0"/>
              </a:rPr>
              <a:t>NOT ONE </a:t>
            </a:r>
            <a:r>
              <a:rPr lang="en-US" sz="4000" dirty="0">
                <a:ln>
                  <a:solidFill>
                    <a:srgbClr val="FF00FF"/>
                  </a:solidFill>
                </a:ln>
                <a:solidFill>
                  <a:srgbClr val="002060"/>
                </a:solidFill>
                <a:latin typeface="Georgia" panose="02040502050405020303" pitchFamily="18" charset="0"/>
              </a:rPr>
              <a:t>of you </a:t>
            </a:r>
            <a:r>
              <a:rPr lang="en-US" sz="4000" dirty="0">
                <a:ln>
                  <a:solidFill>
                    <a:srgbClr val="FF00FF"/>
                  </a:solidFill>
                </a:ln>
                <a:solidFill>
                  <a:srgbClr val="002060"/>
                </a:solidFill>
                <a:effectLst>
                  <a:glow rad="101600">
                    <a:srgbClr val="FF9999"/>
                  </a:glow>
                </a:effectLst>
                <a:latin typeface="Georgia" panose="02040502050405020303" pitchFamily="18" charset="0"/>
              </a:rPr>
              <a:t>does</a:t>
            </a:r>
            <a:r>
              <a:rPr lang="en-US" sz="4000" dirty="0">
                <a:ln>
                  <a:solidFill>
                    <a:srgbClr val="FF00FF"/>
                  </a:solidFill>
                </a:ln>
                <a:solidFill>
                  <a:srgbClr val="002060"/>
                </a:solidFill>
                <a:latin typeface="Georgia" panose="02040502050405020303" pitchFamily="18" charset="0"/>
              </a:rPr>
              <a:t> </a:t>
            </a:r>
            <a:r>
              <a:rPr lang="en-US" sz="4000" u="sng" dirty="0">
                <a:ln>
                  <a:solidFill>
                    <a:srgbClr val="FF00FF"/>
                  </a:solidFill>
                </a:ln>
                <a:solidFill>
                  <a:srgbClr val="002060"/>
                </a:solidFill>
                <a:latin typeface="Georgia" panose="02040502050405020303" pitchFamily="18" charset="0"/>
              </a:rPr>
              <a:t>the Torah</a:t>
            </a:r>
            <a:r>
              <a:rPr lang="en-US" sz="4000" dirty="0">
                <a:ln>
                  <a:solidFill>
                    <a:srgbClr val="FF00FF"/>
                  </a:solidFill>
                </a:ln>
                <a:solidFill>
                  <a:srgbClr val="002060"/>
                </a:solidFill>
                <a:latin typeface="Georgia" panose="02040502050405020303" pitchFamily="18" charset="0"/>
              </a:rPr>
              <a:t>!</a:t>
            </a:r>
            <a:r>
              <a:rPr lang="en-US" sz="2800" baseline="30000" dirty="0">
                <a:solidFill>
                  <a:srgbClr val="0000FF"/>
                </a:solidFill>
                <a:latin typeface="Georgia" panose="02040502050405020303" pitchFamily="18" charset="0"/>
              </a:rPr>
              <a:t/>
            </a:r>
            <a:br>
              <a:rPr lang="en-US" sz="2800" baseline="30000" dirty="0">
                <a:solidFill>
                  <a:srgbClr val="0000FF"/>
                </a:solidFill>
                <a:latin typeface="Georgia" panose="02040502050405020303" pitchFamily="18" charset="0"/>
              </a:rPr>
            </a:br>
            <a:r>
              <a:rPr lang="en-US" sz="2800" baseline="30000" dirty="0">
                <a:solidFill>
                  <a:srgbClr val="0000FF"/>
                </a:solidFill>
                <a:latin typeface="Georgia" panose="02040502050405020303" pitchFamily="18" charset="0"/>
              </a:rPr>
              <a:t>		</a:t>
            </a:r>
            <a:r>
              <a:rPr lang="en-US" sz="2800" baseline="30000" dirty="0" smtClean="0">
                <a:solidFill>
                  <a:srgbClr val="0000FF"/>
                </a:solidFill>
                <a:latin typeface="Georgia" panose="02040502050405020303" pitchFamily="18" charset="0"/>
              </a:rPr>
              <a:t> </a:t>
            </a:r>
            <a:r>
              <a:rPr lang="en-US" sz="2800" dirty="0" smtClean="0">
                <a:solidFill>
                  <a:srgbClr val="0000FF"/>
                </a:solidFill>
                <a:latin typeface="Georgia" panose="02040502050405020303" pitchFamily="18" charset="0"/>
              </a:rPr>
              <a:t>       </a:t>
            </a:r>
            <a:r>
              <a:rPr lang="en-US" sz="2800" dirty="0" smtClean="0">
                <a:solidFill>
                  <a:srgbClr val="0000CC"/>
                </a:solidFill>
                <a:latin typeface="Georgia" panose="02040502050405020303" pitchFamily="18" charset="0"/>
              </a:rPr>
              <a:t>Why </a:t>
            </a:r>
            <a:r>
              <a:rPr lang="en-US" sz="2800" dirty="0">
                <a:solidFill>
                  <a:srgbClr val="0000CC"/>
                </a:solidFill>
                <a:latin typeface="Georgia" panose="02040502050405020303" pitchFamily="18" charset="0"/>
              </a:rPr>
              <a:t>do you seek to kill Me?”</a:t>
            </a:r>
            <a:endParaRPr lang="en-US" sz="2800" dirty="0">
              <a:solidFill>
                <a:prstClr val="black"/>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a:xfrm>
            <a:off x="11361679" y="6337089"/>
            <a:ext cx="643748" cy="365125"/>
          </a:xfrm>
        </p:spPr>
        <p:txBody>
          <a:bodyPr/>
          <a:lstStyle/>
          <a:p>
            <a:fld id="{6D22F896-40B5-4ADD-8801-0D06FADFA095}" type="slidenum">
              <a:rPr lang="en-US" sz="1200" b="1" smtClean="0">
                <a:solidFill>
                  <a:schemeClr val="bg1"/>
                </a:solidFill>
              </a:rPr>
              <a:t>71</a:t>
            </a:fld>
            <a:endParaRPr lang="en-US" sz="1200" b="1" dirty="0">
              <a:solidFill>
                <a:schemeClr val="bg1"/>
              </a:solidFill>
            </a:endParaRPr>
          </a:p>
        </p:txBody>
      </p:sp>
      <p:grpSp>
        <p:nvGrpSpPr>
          <p:cNvPr id="25" name="Group 24"/>
          <p:cNvGrpSpPr/>
          <p:nvPr/>
        </p:nvGrpSpPr>
        <p:grpSpPr>
          <a:xfrm>
            <a:off x="167424" y="4690276"/>
            <a:ext cx="11769155" cy="1389621"/>
            <a:chOff x="167424" y="1307459"/>
            <a:chExt cx="11769155" cy="1389621"/>
          </a:xfrm>
        </p:grpSpPr>
        <p:sp>
          <p:nvSpPr>
            <p:cNvPr id="28" name="Rectangle 27"/>
            <p:cNvSpPr/>
            <p:nvPr/>
          </p:nvSpPr>
          <p:spPr>
            <a:xfrm>
              <a:off x="8331230" y="2089813"/>
              <a:ext cx="3605349" cy="574766"/>
            </a:xfrm>
            <a:prstGeom prst="rect">
              <a:avLst/>
            </a:prstGeom>
            <a:pattFill prst="pct80">
              <a:fgClr>
                <a:schemeClr val="accent5">
                  <a:lumMod val="20000"/>
                  <a:lumOff val="80000"/>
                </a:schemeClr>
              </a:fgClr>
              <a:bgClr>
                <a:schemeClr val="bg1"/>
              </a:bgClr>
            </a:patt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002060"/>
                  </a:solidFill>
                </a:rPr>
                <a:t>Abib 14 Light Season</a:t>
              </a:r>
              <a:endParaRPr lang="en-CA" sz="2400" b="1" dirty="0">
                <a:solidFill>
                  <a:srgbClr val="002060"/>
                </a:solidFill>
              </a:endParaRPr>
            </a:p>
          </p:txBody>
        </p:sp>
        <p:grpSp>
          <p:nvGrpSpPr>
            <p:cNvPr id="31" name="Group 30"/>
            <p:cNvGrpSpPr/>
            <p:nvPr/>
          </p:nvGrpSpPr>
          <p:grpSpPr>
            <a:xfrm>
              <a:off x="167424" y="1307459"/>
              <a:ext cx="8149423" cy="1389621"/>
              <a:chOff x="252392" y="3693611"/>
              <a:chExt cx="8149423" cy="1389621"/>
            </a:xfrm>
          </p:grpSpPr>
          <p:grpSp>
            <p:nvGrpSpPr>
              <p:cNvPr id="33" name="Group 32"/>
              <p:cNvGrpSpPr/>
              <p:nvPr/>
            </p:nvGrpSpPr>
            <p:grpSpPr>
              <a:xfrm>
                <a:off x="252392" y="3693611"/>
                <a:ext cx="7934346" cy="1389621"/>
                <a:chOff x="33988" y="3078595"/>
                <a:chExt cx="7934346" cy="1389621"/>
              </a:xfrm>
            </p:grpSpPr>
            <p:cxnSp>
              <p:nvCxnSpPr>
                <p:cNvPr id="37" name="Straight Connector 36"/>
                <p:cNvCxnSpPr/>
                <p:nvPr/>
              </p:nvCxnSpPr>
              <p:spPr>
                <a:xfrm flipV="1">
                  <a:off x="478563" y="3447136"/>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362985" y="3875314"/>
                  <a:ext cx="3605349" cy="562792"/>
                </a:xfrm>
                <a:prstGeom prst="rect">
                  <a:avLst/>
                </a:prstGeom>
                <a:solidFill>
                  <a:schemeClr val="bg1"/>
                </a:solidFill>
                <a:ln w="381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00CC"/>
                        </a:solidFill>
                      </a:ln>
                      <a:solidFill>
                        <a:srgbClr val="CC99FF"/>
                      </a:solidFill>
                      <a:effectLst>
                        <a:glow rad="63500">
                          <a:srgbClr val="00FFFF"/>
                        </a:glow>
                      </a:effectLst>
                    </a:rPr>
                    <a:t>Abib 14  Night</a:t>
                  </a:r>
                  <a:endParaRPr lang="en-CA" sz="3200" dirty="0">
                    <a:ln>
                      <a:solidFill>
                        <a:srgbClr val="0000CC"/>
                      </a:solidFill>
                    </a:ln>
                    <a:solidFill>
                      <a:srgbClr val="CC99FF"/>
                    </a:solidFill>
                    <a:effectLst>
                      <a:glow rad="63500">
                        <a:srgbClr val="00FFFF"/>
                      </a:glow>
                    </a:effectLst>
                  </a:endParaRPr>
                </a:p>
              </p:txBody>
            </p:sp>
            <p:sp>
              <p:nvSpPr>
                <p:cNvPr id="39" name="Rectangle 38"/>
                <p:cNvSpPr/>
                <p:nvPr/>
              </p:nvSpPr>
              <p:spPr>
                <a:xfrm>
                  <a:off x="627011" y="3875316"/>
                  <a:ext cx="3605349" cy="574766"/>
                </a:xfrm>
                <a:prstGeom prst="rect">
                  <a:avLst/>
                </a:prstGeom>
                <a:pattFill prst="pct80">
                  <a:fgClr>
                    <a:schemeClr val="accent6">
                      <a:lumMod val="20000"/>
                      <a:lumOff val="80000"/>
                    </a:schemeClr>
                  </a:fgClr>
                  <a:bgClr>
                    <a:schemeClr val="bg1"/>
                  </a:bgClr>
                </a:patt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Abib </a:t>
                  </a:r>
                  <a:r>
                    <a:rPr lang="en-CA" sz="3600" b="1" dirty="0" smtClean="0">
                      <a:solidFill>
                        <a:srgbClr val="002060"/>
                      </a:solidFill>
                      <a:effectLst>
                        <a:glow rad="254000">
                          <a:srgbClr val="FF9999"/>
                        </a:glow>
                      </a:effectLst>
                    </a:rPr>
                    <a:t>13</a:t>
                  </a:r>
                  <a:endParaRPr lang="en-CA" sz="3600" b="1" dirty="0">
                    <a:solidFill>
                      <a:srgbClr val="002060"/>
                    </a:solidFill>
                    <a:effectLst>
                      <a:glow rad="254000">
                        <a:srgbClr val="FF9999"/>
                      </a:glow>
                    </a:effectLst>
                  </a:endParaRPr>
                </a:p>
              </p:txBody>
            </p:sp>
            <p:cxnSp>
              <p:nvCxnSpPr>
                <p:cNvPr id="40" name="Straight Connector 39"/>
                <p:cNvCxnSpPr/>
                <p:nvPr/>
              </p:nvCxnSpPr>
              <p:spPr>
                <a:xfrm flipV="1">
                  <a:off x="4219239"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249776"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513803" y="3875313"/>
                  <a:ext cx="108796" cy="583467"/>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3865004" y="3137298"/>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44" name="Rectangle 43"/>
                <p:cNvSpPr/>
                <p:nvPr/>
              </p:nvSpPr>
              <p:spPr>
                <a:xfrm>
                  <a:off x="33988" y="3078595"/>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effectLst>
                        <a:glow rad="127000">
                          <a:srgbClr val="FFCC66"/>
                        </a:glow>
                      </a:effectLst>
                    </a:rPr>
                    <a:t>Dawn</a:t>
                  </a:r>
                  <a:endParaRPr lang="en-CA" b="1" dirty="0">
                    <a:solidFill>
                      <a:schemeClr val="bg1"/>
                    </a:solidFill>
                    <a:effectLst>
                      <a:glow rad="127000">
                        <a:srgbClr val="FFCC66"/>
                      </a:glow>
                    </a:effectLst>
                  </a:endParaRPr>
                </a:p>
              </p:txBody>
            </p:sp>
          </p:grpSp>
          <p:sp>
            <p:nvSpPr>
              <p:cNvPr id="34" name="Rectangle 33"/>
              <p:cNvSpPr/>
              <p:nvPr/>
            </p:nvSpPr>
            <p:spPr>
              <a:xfrm>
                <a:off x="8271189" y="4483801"/>
                <a:ext cx="130626" cy="574766"/>
              </a:xfrm>
              <a:prstGeom prst="rect">
                <a:avLst/>
              </a:prstGeom>
              <a:solidFill>
                <a:schemeClr val="tx1">
                  <a:lumMod val="75000"/>
                </a:schemeClr>
              </a:solidFill>
              <a:ln w="1905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30" name="Straight Connector 29"/>
            <p:cNvCxnSpPr/>
            <p:nvPr/>
          </p:nvCxnSpPr>
          <p:spPr>
            <a:xfrm flipH="1" flipV="1">
              <a:off x="3679007" y="1705162"/>
              <a:ext cx="8710" cy="984613"/>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47" name="Right Bracket 46"/>
          <p:cNvSpPr/>
          <p:nvPr/>
        </p:nvSpPr>
        <p:spPr>
          <a:xfrm rot="16200000" flipH="1">
            <a:off x="7952936" y="2521962"/>
            <a:ext cx="449910" cy="7533853"/>
          </a:xfrm>
          <a:prstGeom prst="rightBracket">
            <a:avLst>
              <a:gd name="adj" fmla="val 295861"/>
            </a:avLst>
          </a:prstGeom>
          <a:solidFill>
            <a:schemeClr val="accent4">
              <a:lumMod val="40000"/>
              <a:lumOff val="60000"/>
            </a:schemeClr>
          </a:solidFill>
          <a:ln w="57150">
            <a:solidFill>
              <a:schemeClr val="bg1"/>
            </a:solidFill>
          </a:ln>
          <a:effectLst>
            <a:glow rad="127000">
              <a:srgbClr val="FFFF00"/>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2" name="Rectangle 21"/>
          <p:cNvSpPr/>
          <p:nvPr/>
        </p:nvSpPr>
        <p:spPr>
          <a:xfrm>
            <a:off x="5075923" y="6070462"/>
            <a:ext cx="6322390" cy="4777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rgbClr val="FF0000"/>
                </a:solidFill>
              </a:rPr>
              <a:t>Passover Feast of the Yehudim!</a:t>
            </a:r>
            <a:endParaRPr lang="en-CA" sz="2800" b="1" dirty="0">
              <a:solidFill>
                <a:srgbClr val="FF0000"/>
              </a:solidFill>
            </a:endParaRPr>
          </a:p>
        </p:txBody>
      </p:sp>
      <p:sp>
        <p:nvSpPr>
          <p:cNvPr id="48" name="Rectangle 47"/>
          <p:cNvSpPr/>
          <p:nvPr/>
        </p:nvSpPr>
        <p:spPr>
          <a:xfrm>
            <a:off x="3910517" y="4668288"/>
            <a:ext cx="1089851" cy="484540"/>
          </a:xfrm>
          <a:prstGeom prst="rect">
            <a:avLst/>
          </a:prstGeom>
          <a:noFill/>
          <a:ln w="762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Notched Right Arrow 1"/>
          <p:cNvSpPr/>
          <p:nvPr/>
        </p:nvSpPr>
        <p:spPr>
          <a:xfrm rot="3092646">
            <a:off x="1722337" y="4507822"/>
            <a:ext cx="1625199" cy="573046"/>
          </a:xfrm>
          <a:prstGeom prst="notchedRightArrow">
            <a:avLst>
              <a:gd name="adj1" fmla="val 32038"/>
              <a:gd name="adj2" fmla="val 70777"/>
            </a:avLst>
          </a:prstGeom>
          <a:gradFill>
            <a:gsLst>
              <a:gs pos="35000">
                <a:srgbClr val="FF0000"/>
              </a:gs>
              <a:gs pos="46000">
                <a:srgbClr val="00FF99"/>
              </a:gs>
              <a:gs pos="66000">
                <a:srgbClr val="FF0000"/>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ular Callout 5"/>
          <p:cNvSpPr/>
          <p:nvPr/>
        </p:nvSpPr>
        <p:spPr>
          <a:xfrm>
            <a:off x="6888480" y="3429000"/>
            <a:ext cx="5178641" cy="1864474"/>
          </a:xfrm>
          <a:prstGeom prst="wedgeRoundRectCallout">
            <a:avLst>
              <a:gd name="adj1" fmla="val -23624"/>
              <a:gd name="adj2" fmla="val 74455"/>
              <a:gd name="adj3" fmla="val 16667"/>
            </a:avLst>
          </a:prstGeom>
          <a:solidFill>
            <a:schemeClr val="accent3">
              <a:lumMod val="60000"/>
              <a:lumOff val="40000"/>
            </a:schemeClr>
          </a:solidFill>
          <a:ln w="38100">
            <a:solidFill>
              <a:schemeClr val="accent1">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8080"/>
                </a:solidFill>
              </a:rPr>
              <a:t>The </a:t>
            </a:r>
            <a:r>
              <a:rPr lang="en-CA" sz="2800" dirty="0" smtClean="0">
                <a:solidFill>
                  <a:schemeClr val="bg1"/>
                </a:solidFill>
                <a:effectLst>
                  <a:glow rad="127000">
                    <a:srgbClr val="00FF99"/>
                  </a:glow>
                </a:effectLst>
              </a:rPr>
              <a:t>Next Morning </a:t>
            </a:r>
            <a:r>
              <a:rPr lang="en-CA" sz="2800" b="1" u="sng" dirty="0" smtClean="0">
                <a:ln>
                  <a:solidFill>
                    <a:srgbClr val="0000CC"/>
                  </a:solidFill>
                </a:ln>
                <a:solidFill>
                  <a:srgbClr val="FF0000"/>
                </a:solidFill>
                <a:effectLst/>
              </a:rPr>
              <a:t>in Pilate’s court</a:t>
            </a:r>
            <a:r>
              <a:rPr lang="en-CA" sz="2800" b="1" dirty="0" smtClean="0">
                <a:ln>
                  <a:solidFill>
                    <a:srgbClr val="0000CC"/>
                  </a:solidFill>
                </a:ln>
                <a:solidFill>
                  <a:srgbClr val="FF0000"/>
                </a:solidFill>
                <a:effectLst/>
              </a:rPr>
              <a:t>,</a:t>
            </a:r>
            <a:r>
              <a:rPr lang="en-CA" sz="2800" dirty="0" smtClean="0">
                <a:ln>
                  <a:solidFill>
                    <a:srgbClr val="0000CC"/>
                  </a:solidFill>
                </a:ln>
                <a:solidFill>
                  <a:srgbClr val="008080"/>
                </a:solidFill>
              </a:rPr>
              <a:t> </a:t>
            </a:r>
            <a:r>
              <a:rPr lang="en-CA" sz="2800" dirty="0" smtClean="0">
                <a:solidFill>
                  <a:srgbClr val="008080"/>
                </a:solidFill>
              </a:rPr>
              <a:t>the Jews were requesting 3 cycles guard on the tomb!</a:t>
            </a:r>
            <a:endParaRPr lang="en-CA" sz="2800" dirty="0">
              <a:solidFill>
                <a:srgbClr val="008080"/>
              </a:solidFill>
            </a:endParaRPr>
          </a:p>
        </p:txBody>
      </p:sp>
      <p:sp>
        <p:nvSpPr>
          <p:cNvPr id="5" name="Oval 4"/>
          <p:cNvSpPr/>
          <p:nvPr/>
        </p:nvSpPr>
        <p:spPr>
          <a:xfrm>
            <a:off x="1106572" y="2572264"/>
            <a:ext cx="1061916" cy="1713471"/>
          </a:xfrm>
          <a:prstGeom prst="ellipse">
            <a:avLst/>
          </a:prstGeom>
          <a:solidFill>
            <a:schemeClr val="tx1">
              <a:lumMod val="65000"/>
            </a:schemeClr>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ln w="28575">
                  <a:solidFill>
                    <a:srgbClr val="0000CC"/>
                  </a:solidFill>
                </a:ln>
                <a:solidFill>
                  <a:srgbClr val="FF00FF"/>
                </a:solidFill>
                <a:effectLst>
                  <a:glow rad="127000">
                    <a:srgbClr val="00FF99"/>
                  </a:glow>
                </a:effectLst>
                <a:latin typeface="Arial Black" panose="020B0A04020102020204" pitchFamily="34" charset="0"/>
              </a:rPr>
              <a:t>?</a:t>
            </a:r>
            <a:endParaRPr lang="en-CA" sz="9600" dirty="0">
              <a:ln w="28575">
                <a:solidFill>
                  <a:srgbClr val="0000CC"/>
                </a:solidFill>
              </a:ln>
              <a:solidFill>
                <a:srgbClr val="FF00FF"/>
              </a:solidFill>
              <a:effectLst>
                <a:glow rad="127000">
                  <a:srgbClr val="00FF99"/>
                </a:glow>
              </a:effectLst>
              <a:latin typeface="Arial Black" panose="020B0A04020102020204" pitchFamily="34" charset="0"/>
            </a:endParaRPr>
          </a:p>
        </p:txBody>
      </p:sp>
      <p:sp>
        <p:nvSpPr>
          <p:cNvPr id="7" name="Lightning Bolt 6"/>
          <p:cNvSpPr/>
          <p:nvPr/>
        </p:nvSpPr>
        <p:spPr>
          <a:xfrm rot="4595169">
            <a:off x="8790739" y="340045"/>
            <a:ext cx="1388343" cy="1253874"/>
          </a:xfrm>
          <a:prstGeom prst="lightningBolt">
            <a:avLst/>
          </a:prstGeom>
          <a:solidFill>
            <a:srgbClr val="00FF99"/>
          </a:solidFill>
          <a:ln w="57150">
            <a:solidFill>
              <a:srgbClr val="3333FF"/>
            </a:solidFill>
          </a:ln>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9" name="Straight Connector 28"/>
          <p:cNvCxnSpPr/>
          <p:nvPr/>
        </p:nvCxnSpPr>
        <p:spPr>
          <a:xfrm rot="-120000" flipV="1">
            <a:off x="8143055" y="5238602"/>
            <a:ext cx="26127" cy="826212"/>
          </a:xfrm>
          <a:prstGeom prst="line">
            <a:avLst/>
          </a:prstGeom>
          <a:ln w="76200">
            <a:solidFill>
              <a:srgbClr val="FF00FF"/>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232712" y="4836374"/>
            <a:ext cx="953509" cy="384810"/>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32" name="Notched Right Arrow 31"/>
          <p:cNvSpPr/>
          <p:nvPr/>
        </p:nvSpPr>
        <p:spPr>
          <a:xfrm rot="862764">
            <a:off x="2299611" y="4314389"/>
            <a:ext cx="7174932" cy="1013723"/>
          </a:xfrm>
          <a:prstGeom prst="notchedRightArrow">
            <a:avLst>
              <a:gd name="adj1" fmla="val 32038"/>
              <a:gd name="adj2" fmla="val 70777"/>
            </a:avLst>
          </a:prstGeom>
          <a:gradFill>
            <a:gsLst>
              <a:gs pos="35000">
                <a:srgbClr val="FF0000"/>
              </a:gs>
              <a:gs pos="46000">
                <a:srgbClr val="00FF99"/>
              </a:gs>
              <a:gs pos="66000">
                <a:srgbClr val="FF0000"/>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7540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repeatCount="3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18" presetClass="path" presetSubtype="0" repeatCount="3000" accel="50000" decel="50000" fill="hold" grpId="1" nodeType="withEffect">
                                  <p:stCondLst>
                                    <p:cond delay="0"/>
                                  </p:stCondLst>
                                  <p:childTnLst>
                                    <p:animMotion origin="layout" path="M 0 0 C 0.001 0.034 0.011 0.065 0.028 0.085 C 0.028 0.086 0.055 0.113 0.055 0.112 C 0.07 0.127 0.079 0.148 0.079 0.17 C 0.079 0.214 0.044 0.249 0 0.25 C -0.044 0.249 -0.079 0.214 -0.079 0.17 C -0.079 0.148 -0.07 0.127 -0.055 0.112 C -0.055 0.113 -0.028 0.086 -0.028 0.085 C -0.011 0.065 -0.001 0.034 0 0 Z" pathEditMode="relative" ptsTypes="">
                                      <p:cBhvr>
                                        <p:cTn id="22" dur="1000" fill="hold"/>
                                        <p:tgtEl>
                                          <p:spTgt spid="5"/>
                                        </p:tgtEl>
                                        <p:attrNameLst>
                                          <p:attrName>ppt_x</p:attrName>
                                          <p:attrName>ppt_y</p:attrName>
                                        </p:attrNameLst>
                                      </p:cBhvr>
                                    </p:animMotion>
                                  </p:childTnLst>
                                </p:cTn>
                              </p:par>
                            </p:childTnLst>
                          </p:cTn>
                        </p:par>
                        <p:par>
                          <p:cTn id="23" fill="hold">
                            <p:stCondLst>
                              <p:cond delay="6000"/>
                            </p:stCondLst>
                            <p:childTnLst>
                              <p:par>
                                <p:cTn id="24" presetID="2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275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75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1000"/>
                                        <p:tgtEl>
                                          <p:spTgt spid="3">
                                            <p:txEl>
                                              <p:pRg st="0" end="0"/>
                                            </p:txEl>
                                          </p:spTgt>
                                        </p:tgtEl>
                                      </p:cBhvr>
                                    </p:animEffect>
                                    <p:anim calcmode="lin" valueType="num">
                                      <p:cBhvr>
                                        <p:cTn id="3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4" presetID="14" presetClass="entr" presetSubtype="1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fade">
                                      <p:cBhvr>
                                        <p:cTn id="41" dur="1000"/>
                                        <p:tgtEl>
                                          <p:spTgt spid="3">
                                            <p:txEl>
                                              <p:pRg st="1" end="1"/>
                                            </p:txEl>
                                          </p:spTgt>
                                        </p:tgtEl>
                                      </p:cBhvr>
                                    </p:animEffect>
                                    <p:anim calcmode="lin" valueType="num">
                                      <p:cBhvr>
                                        <p:cTn id="4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3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CC99FF"/>
            </a:gs>
            <a:gs pos="100000">
              <a:schemeClr val="tx1">
                <a:lumMod val="6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25722" y="6480027"/>
            <a:ext cx="643748" cy="365125"/>
          </a:xfrm>
        </p:spPr>
        <p:txBody>
          <a:bodyPr/>
          <a:lstStyle/>
          <a:p>
            <a:fld id="{6D22F896-40B5-4ADD-8801-0D06FADFA095}" type="slidenum">
              <a:rPr lang="en-US" sz="1200" b="1" smtClean="0">
                <a:solidFill>
                  <a:schemeClr val="bg1"/>
                </a:solidFill>
              </a:rPr>
              <a:t>72</a:t>
            </a:fld>
            <a:endParaRPr lang="en-US" sz="1200" b="1" dirty="0">
              <a:solidFill>
                <a:schemeClr val="bg1"/>
              </a:solidFill>
            </a:endParaRPr>
          </a:p>
        </p:txBody>
      </p:sp>
      <p:sp>
        <p:nvSpPr>
          <p:cNvPr id="5" name="Cloud 4"/>
          <p:cNvSpPr/>
          <p:nvPr/>
        </p:nvSpPr>
        <p:spPr>
          <a:xfrm>
            <a:off x="262394" y="271604"/>
            <a:ext cx="11807686" cy="6216661"/>
          </a:xfrm>
          <a:prstGeom prst="cloud">
            <a:avLst/>
          </a:prstGeom>
          <a:gradFill flip="none" rotWithShape="1">
            <a:gsLst>
              <a:gs pos="66000">
                <a:srgbClr val="CC99FF"/>
              </a:gs>
              <a:gs pos="39000">
                <a:srgbClr val="00FF99"/>
              </a:gs>
              <a:gs pos="88000">
                <a:schemeClr val="bg2">
                  <a:lumMod val="40000"/>
                  <a:lumOff val="60000"/>
                </a:schemeClr>
              </a:gs>
              <a:gs pos="20000">
                <a:srgbClr val="FFFF00"/>
              </a:gs>
            </a:gsLst>
            <a:lin ang="2700000" scaled="1"/>
            <a:tileRect/>
          </a:gradFill>
          <a:ln w="38100">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ln>
                  <a:solidFill>
                    <a:srgbClr val="CC0066"/>
                  </a:solidFill>
                </a:ln>
                <a:solidFill>
                  <a:schemeClr val="bg1"/>
                </a:solidFill>
                <a:effectLst/>
                <a:latin typeface="Comic Sans MS" panose="030F0702030302020204" pitchFamily="66" charset="0"/>
              </a:rPr>
              <a:t>Is there another interesting comparison </a:t>
            </a:r>
            <a:r>
              <a:rPr lang="en-CA" sz="3600" dirty="0" smtClean="0">
                <a:ln>
                  <a:solidFill>
                    <a:srgbClr val="3333FF"/>
                  </a:solidFill>
                </a:ln>
                <a:solidFill>
                  <a:srgbClr val="FF0000"/>
                </a:solidFill>
                <a:effectLst/>
                <a:latin typeface="Comic Sans MS" panose="030F0702030302020204" pitchFamily="66" charset="0"/>
              </a:rPr>
              <a:t>(witness) </a:t>
            </a:r>
            <a:r>
              <a:rPr lang="en-CA" sz="3600" dirty="0" smtClean="0">
                <a:ln>
                  <a:solidFill>
                    <a:srgbClr val="CC0066"/>
                  </a:solidFill>
                </a:ln>
                <a:solidFill>
                  <a:schemeClr val="bg1"/>
                </a:solidFill>
                <a:effectLst/>
                <a:latin typeface="Comic Sans MS" panose="030F0702030302020204" pitchFamily="66" charset="0"/>
              </a:rPr>
              <a:t>of the </a:t>
            </a:r>
            <a:r>
              <a:rPr lang="en-CA" sz="3600" dirty="0" smtClean="0">
                <a:ln>
                  <a:solidFill>
                    <a:srgbClr val="CC0066"/>
                  </a:solidFill>
                </a:ln>
                <a:solidFill>
                  <a:schemeClr val="bg1"/>
                </a:solidFill>
                <a:latin typeface="Comic Sans MS" panose="030F0702030302020204" pitchFamily="66" charset="0"/>
              </a:rPr>
              <a:t>J</a:t>
            </a:r>
            <a:r>
              <a:rPr lang="en-CA" sz="3600" dirty="0" smtClean="0">
                <a:ln>
                  <a:solidFill>
                    <a:srgbClr val="CC0066"/>
                  </a:solidFill>
                </a:ln>
                <a:solidFill>
                  <a:schemeClr val="bg1"/>
                </a:solidFill>
                <a:effectLst/>
                <a:latin typeface="Comic Sans MS" panose="030F0702030302020204" pitchFamily="66" charset="0"/>
              </a:rPr>
              <a:t>ews’  traditional beliefs not coinciding with that of the Scriptures? </a:t>
            </a:r>
          </a:p>
          <a:p>
            <a:pPr algn="ctr"/>
            <a:r>
              <a:rPr lang="en-CA" sz="3600" dirty="0" smtClean="0">
                <a:ln>
                  <a:solidFill>
                    <a:srgbClr val="CC0066"/>
                  </a:solidFill>
                </a:ln>
                <a:solidFill>
                  <a:schemeClr val="bg1"/>
                </a:solidFill>
                <a:latin typeface="Comic Sans MS" panose="030F0702030302020204" pitchFamily="66" charset="0"/>
              </a:rPr>
              <a:t>Let’s look at the </a:t>
            </a:r>
            <a:r>
              <a:rPr lang="en-CA" sz="3600" dirty="0" smtClean="0">
                <a:ln>
                  <a:solidFill>
                    <a:srgbClr val="CC0066"/>
                  </a:solidFill>
                </a:ln>
                <a:solidFill>
                  <a:schemeClr val="bg1"/>
                </a:solidFill>
                <a:effectLst>
                  <a:glow rad="127000">
                    <a:srgbClr val="FFC000"/>
                  </a:glow>
                </a:effectLst>
                <a:latin typeface="Comic Sans MS" panose="030F0702030302020204" pitchFamily="66" charset="0"/>
              </a:rPr>
              <a:t>translator’s comment</a:t>
            </a:r>
            <a:r>
              <a:rPr lang="en-CA" sz="3600" dirty="0" smtClean="0">
                <a:ln>
                  <a:solidFill>
                    <a:srgbClr val="CC0066"/>
                  </a:solidFill>
                </a:ln>
                <a:solidFill>
                  <a:schemeClr val="bg1"/>
                </a:solidFill>
                <a:latin typeface="Comic Sans MS" panose="030F0702030302020204" pitchFamily="66" charset="0"/>
              </a:rPr>
              <a:t> beside Matthew 28:1 and the verse itself, from the </a:t>
            </a:r>
            <a:br>
              <a:rPr lang="en-CA" sz="3600" dirty="0" smtClean="0">
                <a:ln>
                  <a:solidFill>
                    <a:srgbClr val="CC0066"/>
                  </a:solidFill>
                </a:ln>
                <a:solidFill>
                  <a:schemeClr val="bg1"/>
                </a:solidFill>
                <a:latin typeface="Comic Sans MS" panose="030F0702030302020204" pitchFamily="66" charset="0"/>
              </a:rPr>
            </a:br>
            <a:r>
              <a:rPr lang="en-CA" sz="3600" dirty="0" smtClean="0">
                <a:ln>
                  <a:solidFill>
                    <a:srgbClr val="CC0066"/>
                  </a:solidFill>
                </a:ln>
                <a:solidFill>
                  <a:schemeClr val="bg1"/>
                </a:solidFill>
                <a:effectLst>
                  <a:glow rad="228600">
                    <a:schemeClr val="accent4">
                      <a:satMod val="175000"/>
                      <a:alpha val="40000"/>
                    </a:schemeClr>
                  </a:glow>
                </a:effectLst>
                <a:latin typeface="Comic Sans MS" panose="030F0702030302020204" pitchFamily="66" charset="0"/>
              </a:rPr>
              <a:t>Geneva Bible!</a:t>
            </a:r>
            <a:endParaRPr lang="en-CA" sz="3600" dirty="0">
              <a:ln>
                <a:solidFill>
                  <a:srgbClr val="CC0066"/>
                </a:solidFill>
              </a:ln>
              <a:solidFill>
                <a:schemeClr val="bg1"/>
              </a:solidFill>
              <a:effectLst>
                <a:glow rad="228600">
                  <a:schemeClr val="accent4">
                    <a:satMod val="175000"/>
                    <a:alpha val="40000"/>
                  </a:schemeClr>
                </a:glow>
              </a:effectLst>
              <a:latin typeface="Comic Sans MS" panose="030F0702030302020204" pitchFamily="66" charset="0"/>
            </a:endParaRPr>
          </a:p>
        </p:txBody>
      </p:sp>
    </p:spTree>
    <p:extLst>
      <p:ext uri="{BB962C8B-B14F-4D97-AF65-F5344CB8AC3E}">
        <p14:creationId xmlns:p14="http://schemas.microsoft.com/office/powerpoint/2010/main" val="40303901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25000">
              <a:schemeClr val="accent3">
                <a:lumMod val="60000"/>
                <a:lumOff val="40000"/>
              </a:schemeClr>
            </a:gs>
            <a:gs pos="59000">
              <a:srgbClr val="CC99FF"/>
            </a:gs>
            <a:gs pos="100000">
              <a:srgbClr val="00FFFF"/>
            </a:gs>
          </a:gsLst>
          <a:path path="shap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80152" y="6534457"/>
            <a:ext cx="643748" cy="365125"/>
          </a:xfrm>
        </p:spPr>
        <p:txBody>
          <a:bodyPr/>
          <a:lstStyle/>
          <a:p>
            <a:fld id="{6D22F896-40B5-4ADD-8801-0D06FADFA095}" type="slidenum">
              <a:rPr lang="en-US" sz="1200" b="1" smtClean="0">
                <a:solidFill>
                  <a:schemeClr val="bg1"/>
                </a:solidFill>
              </a:rPr>
              <a:t>73</a:t>
            </a:fld>
            <a:endParaRPr lang="en-US" sz="1200" b="1" dirty="0">
              <a:solidFill>
                <a:schemeClr val="bg1"/>
              </a:solidFill>
            </a:endParaRP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1059251" y="2038985"/>
            <a:ext cx="5911913" cy="2815627"/>
          </a:xfrm>
          <a:prstGeom prst="rect">
            <a:avLst/>
          </a:prstGeom>
        </p:spPr>
      </p:pic>
      <p:sp>
        <p:nvSpPr>
          <p:cNvPr id="3" name="Rounded Rectangle 2"/>
          <p:cNvSpPr/>
          <p:nvPr/>
        </p:nvSpPr>
        <p:spPr>
          <a:xfrm>
            <a:off x="5079750" y="425511"/>
            <a:ext cx="6978917" cy="2693033"/>
          </a:xfrm>
          <a:prstGeom prst="roundRect">
            <a:avLst/>
          </a:prstGeom>
          <a:solidFill>
            <a:srgbClr val="00FF99">
              <a:alpha val="89000"/>
            </a:srgbClr>
          </a:solidFill>
          <a:ln w="57150">
            <a:solidFill>
              <a:srgbClr val="FF99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ln>
                  <a:solidFill>
                    <a:srgbClr val="0000CC"/>
                  </a:solidFill>
                </a:ln>
                <a:solidFill>
                  <a:srgbClr val="CC99FF"/>
                </a:solidFill>
              </a:rPr>
              <a:t>This comment is written beside the verse of </a:t>
            </a:r>
            <a:r>
              <a:rPr lang="en-CA" sz="2800" b="1" dirty="0" smtClean="0">
                <a:ln>
                  <a:solidFill>
                    <a:srgbClr val="0000CC"/>
                  </a:solidFill>
                </a:ln>
                <a:solidFill>
                  <a:srgbClr val="3333FF"/>
                </a:solidFill>
              </a:rPr>
              <a:t>Matthew 28:1, </a:t>
            </a:r>
            <a:r>
              <a:rPr lang="en-CA" sz="2800" b="1" dirty="0" smtClean="0">
                <a:ln>
                  <a:solidFill>
                    <a:srgbClr val="0000CC"/>
                  </a:solidFill>
                </a:ln>
                <a:solidFill>
                  <a:srgbClr val="CC99FF"/>
                </a:solidFill>
              </a:rPr>
              <a:t>in the Geneva 1560 Edition of the Scriptures. </a:t>
            </a:r>
            <a:br>
              <a:rPr lang="en-CA" sz="2800" b="1" dirty="0" smtClean="0">
                <a:ln>
                  <a:solidFill>
                    <a:srgbClr val="0000CC"/>
                  </a:solidFill>
                </a:ln>
                <a:solidFill>
                  <a:srgbClr val="CC99FF"/>
                </a:solidFill>
              </a:rPr>
            </a:br>
            <a:r>
              <a:rPr lang="en-CA" sz="2800" b="1" dirty="0" smtClean="0">
                <a:ln>
                  <a:solidFill>
                    <a:srgbClr val="0000CC"/>
                  </a:solidFill>
                </a:ln>
                <a:solidFill>
                  <a:srgbClr val="CC99FF"/>
                </a:solidFill>
              </a:rPr>
              <a:t>Please note the </a:t>
            </a:r>
            <a:r>
              <a:rPr lang="en-CA" sz="2800" b="1" u="sng" dirty="0" smtClean="0">
                <a:ln>
                  <a:solidFill>
                    <a:srgbClr val="0000CC"/>
                  </a:solidFill>
                </a:ln>
                <a:solidFill>
                  <a:srgbClr val="CC99FF"/>
                </a:solidFill>
              </a:rPr>
              <a:t>translator’s comments</a:t>
            </a:r>
            <a:r>
              <a:rPr lang="en-CA" sz="2800" b="1" dirty="0" smtClean="0">
                <a:ln>
                  <a:solidFill>
                    <a:srgbClr val="0000CC"/>
                  </a:solidFill>
                </a:ln>
                <a:solidFill>
                  <a:srgbClr val="CC99FF"/>
                </a:solidFill>
              </a:rPr>
              <a:t> comparing Matthew’s writings to the </a:t>
            </a:r>
            <a:r>
              <a:rPr lang="en-CA" sz="2800" b="1" u="sng" dirty="0" smtClean="0">
                <a:ln>
                  <a:solidFill>
                    <a:srgbClr val="0000CC"/>
                  </a:solidFill>
                </a:ln>
                <a:solidFill>
                  <a:srgbClr val="FF00FF"/>
                </a:solidFill>
              </a:rPr>
              <a:t>TRADITIONS of the Jews</a:t>
            </a:r>
            <a:r>
              <a:rPr lang="en-CA" sz="2800" b="1" dirty="0" smtClean="0">
                <a:ln>
                  <a:solidFill>
                    <a:srgbClr val="0000CC"/>
                  </a:solidFill>
                </a:ln>
                <a:solidFill>
                  <a:srgbClr val="CC99FF"/>
                </a:solidFill>
              </a:rPr>
              <a:t>! </a:t>
            </a:r>
            <a:endParaRPr lang="en-CA" sz="2800" b="1" dirty="0">
              <a:ln>
                <a:solidFill>
                  <a:srgbClr val="0000CC"/>
                </a:solidFill>
              </a:ln>
              <a:solidFill>
                <a:srgbClr val="CC99FF"/>
              </a:solidFill>
            </a:endParaRPr>
          </a:p>
        </p:txBody>
      </p:sp>
      <p:sp>
        <p:nvSpPr>
          <p:cNvPr id="6" name="Rounded Rectangle 5"/>
          <p:cNvSpPr/>
          <p:nvPr/>
        </p:nvSpPr>
        <p:spPr>
          <a:xfrm>
            <a:off x="3693814" y="3303005"/>
            <a:ext cx="8392562" cy="2020434"/>
          </a:xfrm>
          <a:prstGeom prst="roundRect">
            <a:avLst/>
          </a:prstGeom>
          <a:solidFill>
            <a:srgbClr val="00FF99">
              <a:alpha val="89000"/>
            </a:srgbClr>
          </a:solidFill>
          <a:ln w="57150">
            <a:solidFill>
              <a:srgbClr val="00206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dirty="0" smtClean="0">
                <a:ln>
                  <a:solidFill>
                    <a:srgbClr val="0000CC"/>
                  </a:solidFill>
                </a:ln>
                <a:solidFill>
                  <a:schemeClr val="bg1"/>
                </a:solidFill>
                <a:latin typeface="Comic Sans MS" panose="030F0702030302020204" pitchFamily="66" charset="0"/>
              </a:rPr>
              <a:t>The words </a:t>
            </a:r>
            <a:r>
              <a:rPr lang="en-CA" sz="2800" dirty="0" smtClean="0">
                <a:ln>
                  <a:solidFill>
                    <a:srgbClr val="0000CC"/>
                  </a:solidFill>
                </a:ln>
                <a:solidFill>
                  <a:schemeClr val="bg1"/>
                </a:solidFill>
              </a:rPr>
              <a:t>-  </a:t>
            </a:r>
            <a:r>
              <a:rPr lang="en-CA" sz="2800" b="1" dirty="0" smtClean="0">
                <a:ln>
                  <a:solidFill>
                    <a:srgbClr val="0000CC"/>
                  </a:solidFill>
                </a:ln>
                <a:solidFill>
                  <a:srgbClr val="FF0000"/>
                </a:solidFill>
              </a:rPr>
              <a:t>a. Here the Evangelist </a:t>
            </a:r>
            <a:r>
              <a:rPr lang="en-CA" sz="2800" b="1" dirty="0" err="1" smtClean="0">
                <a:ln>
                  <a:solidFill>
                    <a:srgbClr val="0000CC"/>
                  </a:solidFill>
                </a:ln>
                <a:solidFill>
                  <a:srgbClr val="FF0000"/>
                </a:solidFill>
              </a:rPr>
              <a:t>reckoneth</a:t>
            </a:r>
            <a:r>
              <a:rPr lang="en-CA" sz="2800" b="1" dirty="0" smtClean="0">
                <a:ln>
                  <a:solidFill>
                    <a:srgbClr val="0000CC"/>
                  </a:solidFill>
                </a:ln>
                <a:solidFill>
                  <a:srgbClr val="FF0000"/>
                </a:solidFill>
              </a:rPr>
              <a:t> the natural day from the </a:t>
            </a:r>
            <a:r>
              <a:rPr lang="en-CA" sz="2800" b="1" u="sng" dirty="0" smtClean="0">
                <a:ln>
                  <a:solidFill>
                    <a:srgbClr val="0000CC"/>
                  </a:solidFill>
                </a:ln>
                <a:solidFill>
                  <a:srgbClr val="FF0000"/>
                </a:solidFill>
              </a:rPr>
              <a:t>sun risin</a:t>
            </a:r>
            <a:r>
              <a:rPr lang="en-CA" sz="2800" b="1" dirty="0" smtClean="0">
                <a:ln>
                  <a:solidFill>
                    <a:srgbClr val="0000CC"/>
                  </a:solidFill>
                </a:ln>
                <a:solidFill>
                  <a:srgbClr val="FF0000"/>
                </a:solidFill>
              </a:rPr>
              <a:t>g</a:t>
            </a:r>
            <a:r>
              <a:rPr lang="en-CA" sz="2800" b="1" u="sng" dirty="0" smtClean="0">
                <a:ln>
                  <a:solidFill>
                    <a:srgbClr val="0000CC"/>
                  </a:solidFill>
                </a:ln>
                <a:solidFill>
                  <a:srgbClr val="FF0000"/>
                </a:solidFill>
              </a:rPr>
              <a:t> to his risin</a:t>
            </a:r>
            <a:r>
              <a:rPr lang="en-CA" sz="2800" b="1" dirty="0" smtClean="0">
                <a:ln>
                  <a:solidFill>
                    <a:srgbClr val="0000CC"/>
                  </a:solidFill>
                </a:ln>
                <a:solidFill>
                  <a:srgbClr val="FF0000"/>
                </a:solidFill>
              </a:rPr>
              <a:t>g</a:t>
            </a:r>
            <a:r>
              <a:rPr lang="en-CA" sz="2800" b="1" u="sng" dirty="0" smtClean="0">
                <a:ln>
                  <a:solidFill>
                    <a:srgbClr val="0000CC"/>
                  </a:solidFill>
                </a:ln>
                <a:solidFill>
                  <a:srgbClr val="FF0000"/>
                </a:solidFill>
              </a:rPr>
              <a:t> a</a:t>
            </a:r>
            <a:r>
              <a:rPr lang="en-CA" sz="2800" b="1" dirty="0" smtClean="0">
                <a:ln>
                  <a:solidFill>
                    <a:srgbClr val="0000CC"/>
                  </a:solidFill>
                </a:ln>
                <a:solidFill>
                  <a:srgbClr val="FF0000"/>
                </a:solidFill>
              </a:rPr>
              <a:t>g</a:t>
            </a:r>
            <a:r>
              <a:rPr lang="en-CA" sz="2800" b="1" u="sng" dirty="0" smtClean="0">
                <a:ln>
                  <a:solidFill>
                    <a:srgbClr val="0000CC"/>
                  </a:solidFill>
                </a:ln>
                <a:solidFill>
                  <a:srgbClr val="FF0000"/>
                </a:solidFill>
              </a:rPr>
              <a:t>ain</a:t>
            </a:r>
            <a:r>
              <a:rPr lang="en-CA" sz="2800" b="1" dirty="0" smtClean="0">
                <a:ln>
                  <a:solidFill>
                    <a:srgbClr val="0000CC"/>
                  </a:solidFill>
                </a:ln>
                <a:solidFill>
                  <a:srgbClr val="FF0000"/>
                </a:solidFill>
              </a:rPr>
              <a:t>, &amp; </a:t>
            </a:r>
            <a:r>
              <a:rPr lang="en-CA" sz="2800" b="1" dirty="0" smtClean="0">
                <a:ln>
                  <a:solidFill>
                    <a:srgbClr val="0000CC"/>
                  </a:solidFill>
                </a:ln>
                <a:solidFill>
                  <a:schemeClr val="bg1"/>
                </a:solidFill>
                <a:effectLst>
                  <a:glow rad="228600">
                    <a:schemeClr val="accent2">
                      <a:satMod val="175000"/>
                      <a:alpha val="40000"/>
                    </a:schemeClr>
                  </a:glow>
                </a:effectLst>
              </a:rPr>
              <a:t>not as the Jews did, </a:t>
            </a:r>
            <a:r>
              <a:rPr lang="en-CA" sz="2800" dirty="0" smtClean="0">
                <a:ln>
                  <a:solidFill>
                    <a:srgbClr val="0000CC"/>
                  </a:solidFill>
                </a:ln>
                <a:solidFill>
                  <a:schemeClr val="bg1"/>
                </a:solidFill>
              </a:rPr>
              <a:t>[they] </a:t>
            </a:r>
            <a:r>
              <a:rPr lang="en-CA" sz="2800" b="1" dirty="0" smtClean="0">
                <a:ln>
                  <a:solidFill>
                    <a:srgbClr val="0000CC"/>
                  </a:solidFill>
                </a:ln>
                <a:solidFill>
                  <a:srgbClr val="FF0000"/>
                </a:solidFill>
              </a:rPr>
              <a:t>began to count at the first hour after the sunset.  </a:t>
            </a:r>
            <a:endParaRPr lang="en-CA" sz="2800" b="1" dirty="0">
              <a:ln>
                <a:solidFill>
                  <a:srgbClr val="0000CC"/>
                </a:solidFill>
              </a:ln>
              <a:solidFill>
                <a:srgbClr val="FF0000"/>
              </a:solidFill>
            </a:endParaRPr>
          </a:p>
        </p:txBody>
      </p:sp>
      <p:sp>
        <p:nvSpPr>
          <p:cNvPr id="7" name="Oval 6"/>
          <p:cNvSpPr/>
          <p:nvPr/>
        </p:nvSpPr>
        <p:spPr>
          <a:xfrm>
            <a:off x="2308636" y="4463357"/>
            <a:ext cx="479834" cy="438339"/>
          </a:xfrm>
          <a:prstGeom prst="ellipse">
            <a:avLst/>
          </a:prstGeom>
          <a:noFill/>
          <a:ln w="28575">
            <a:solidFill>
              <a:srgbClr val="FF00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778601" y="1647731"/>
            <a:ext cx="1706581" cy="334978"/>
          </a:xfrm>
          <a:prstGeom prst="roundRect">
            <a:avLst>
              <a:gd name="adj" fmla="val 50000"/>
            </a:avLst>
          </a:prstGeom>
          <a:noFill/>
          <a:ln w="28575">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ounded Rectangle 8"/>
          <p:cNvSpPr/>
          <p:nvPr/>
        </p:nvSpPr>
        <p:spPr>
          <a:xfrm>
            <a:off x="3693814" y="5495453"/>
            <a:ext cx="8392562" cy="1140737"/>
          </a:xfrm>
          <a:prstGeom prst="roundRect">
            <a:avLst/>
          </a:prstGeom>
          <a:solidFill>
            <a:schemeClr val="tx1">
              <a:lumMod val="65000"/>
              <a:alpha val="89000"/>
            </a:schemeClr>
          </a:solidFill>
          <a:ln w="5715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ln>
                  <a:solidFill>
                    <a:srgbClr val="0000CC"/>
                  </a:solidFill>
                </a:ln>
                <a:solidFill>
                  <a:srgbClr val="FF0000"/>
                </a:solidFill>
              </a:rPr>
              <a:t>Note: “the evening” – </a:t>
            </a:r>
            <a:r>
              <a:rPr lang="en-CA" sz="2400" b="1" dirty="0" smtClean="0">
                <a:ln>
                  <a:solidFill>
                    <a:srgbClr val="0000CC"/>
                  </a:solidFill>
                </a:ln>
                <a:solidFill>
                  <a:srgbClr val="FF0000"/>
                </a:solidFill>
                <a:effectLst>
                  <a:glow rad="127000">
                    <a:srgbClr val="FFFF00"/>
                  </a:glow>
                </a:effectLst>
              </a:rPr>
              <a:t>IS IN ITALICS!</a:t>
            </a:r>
            <a:br>
              <a:rPr lang="en-CA" sz="2400" b="1" dirty="0" smtClean="0">
                <a:ln>
                  <a:solidFill>
                    <a:srgbClr val="0000CC"/>
                  </a:solidFill>
                </a:ln>
                <a:solidFill>
                  <a:srgbClr val="FF0000"/>
                </a:solidFill>
                <a:effectLst>
                  <a:glow rad="127000">
                    <a:srgbClr val="FFFF00"/>
                  </a:glow>
                </a:effectLst>
              </a:rPr>
            </a:br>
            <a:r>
              <a:rPr lang="en-CA" sz="2000" dirty="0" smtClean="0">
                <a:ln>
                  <a:solidFill>
                    <a:srgbClr val="0000CC"/>
                  </a:solidFill>
                </a:ln>
                <a:solidFill>
                  <a:srgbClr val="FF0000"/>
                </a:solidFill>
                <a:effectLst/>
              </a:rPr>
              <a:t>Does anyone know what that symbol in the pink circle means?</a:t>
            </a:r>
            <a:endParaRPr lang="en-CA" sz="2000" dirty="0">
              <a:ln>
                <a:solidFill>
                  <a:srgbClr val="0000CC"/>
                </a:solidFill>
              </a:ln>
              <a:solidFill>
                <a:srgbClr val="FF0000"/>
              </a:solidFill>
              <a:effectLst/>
            </a:endParaRPr>
          </a:p>
        </p:txBody>
      </p:sp>
      <p:sp>
        <p:nvSpPr>
          <p:cNvPr id="10" name="Rounded Rectangle 9"/>
          <p:cNvSpPr/>
          <p:nvPr/>
        </p:nvSpPr>
        <p:spPr>
          <a:xfrm>
            <a:off x="667262" y="1982709"/>
            <a:ext cx="2141840" cy="2271673"/>
          </a:xfrm>
          <a:prstGeom prst="roundRect">
            <a:avLst/>
          </a:prstGeom>
          <a:noFill/>
          <a:ln w="5715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ular Callout 10"/>
          <p:cNvSpPr/>
          <p:nvPr/>
        </p:nvSpPr>
        <p:spPr>
          <a:xfrm>
            <a:off x="3304519" y="425512"/>
            <a:ext cx="1540475" cy="1724564"/>
          </a:xfrm>
          <a:prstGeom prst="wedgeRoundRectCallout">
            <a:avLst>
              <a:gd name="adj1" fmla="val -75826"/>
              <a:gd name="adj2" fmla="val 110035"/>
              <a:gd name="adj3" fmla="val 16667"/>
            </a:avLst>
          </a:prstGeom>
          <a:solidFill>
            <a:schemeClr val="accent3">
              <a:lumMod val="60000"/>
              <a:lumOff val="40000"/>
            </a:schemeClr>
          </a:solidFill>
          <a:ln w="38100">
            <a:solidFill>
              <a:srgbClr val="99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solidFill>
                  <a:srgbClr val="0000CC"/>
                </a:solidFill>
              </a:rPr>
              <a:t>Dawn to Dawn</a:t>
            </a:r>
            <a:endParaRPr lang="en-CA" sz="3200" b="1" dirty="0">
              <a:solidFill>
                <a:srgbClr val="0000CC"/>
              </a:solidFill>
            </a:endParaRPr>
          </a:p>
        </p:txBody>
      </p:sp>
    </p:spTree>
    <p:extLst>
      <p:ext uri="{BB962C8B-B14F-4D97-AF65-F5344CB8AC3E}">
        <p14:creationId xmlns:p14="http://schemas.microsoft.com/office/powerpoint/2010/main" val="131425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grpId="0" nodeType="withEffect">
                                  <p:stCondLst>
                                    <p:cond delay="25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14" presetClass="entr" presetSubtype="10" fill="hold" grpId="0" nodeType="withEffect">
                                  <p:stCondLst>
                                    <p:cond delay="175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125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2" presetClass="entr" presetSubtype="2" fill="hold" grpId="0" nodeType="withEffect">
                                  <p:stCondLst>
                                    <p:cond delay="100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1000" fill="hold"/>
                                        <p:tgtEl>
                                          <p:spTgt spid="8"/>
                                        </p:tgtEl>
                                        <p:attrNameLst>
                                          <p:attrName>ppt_x</p:attrName>
                                        </p:attrNameLst>
                                      </p:cBhvr>
                                      <p:tavLst>
                                        <p:tav tm="0">
                                          <p:val>
                                            <p:strVal val="1+#ppt_w/2"/>
                                          </p:val>
                                        </p:tav>
                                        <p:tav tm="100000">
                                          <p:val>
                                            <p:strVal val="#ppt_x"/>
                                          </p:val>
                                        </p:tav>
                                      </p:tavLst>
                                    </p:anim>
                                    <p:anim calcmode="lin" valueType="num">
                                      <p:cBhvr additive="base">
                                        <p:cTn id="35" dur="1000" fill="hold"/>
                                        <p:tgtEl>
                                          <p:spTgt spid="8"/>
                                        </p:tgtEl>
                                        <p:attrNameLst>
                                          <p:attrName>ppt_y</p:attrName>
                                        </p:attrNameLst>
                                      </p:cBhvr>
                                      <p:tavLst>
                                        <p:tav tm="0">
                                          <p:val>
                                            <p:strVal val="#ppt_y"/>
                                          </p:val>
                                        </p:tav>
                                        <p:tav tm="100000">
                                          <p:val>
                                            <p:strVal val="#ppt_y"/>
                                          </p:val>
                                        </p:tav>
                                      </p:tavLst>
                                    </p:anim>
                                  </p:childTnLst>
                                </p:cTn>
                              </p:par>
                              <p:par>
                                <p:cTn id="36" presetID="8" presetClass="emph" presetSubtype="0" repeatCount="2000" fill="hold" grpId="1" nodeType="withEffect">
                                  <p:stCondLst>
                                    <p:cond delay="1250"/>
                                  </p:stCondLst>
                                  <p:childTnLst>
                                    <p:animRot by="21600000">
                                      <p:cBhvr>
                                        <p:cTn id="37"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8" grpId="1" animBg="1"/>
      <p:bldP spid="9" grpId="0" animBg="1"/>
      <p:bldP spid="10" grpId="0" animBg="1"/>
      <p:bldP spid="1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41000">
              <a:srgbClr val="CC0066">
                <a:alpha val="44000"/>
              </a:srgbClr>
            </a:gs>
            <a:gs pos="72000">
              <a:srgbClr val="CC99FF"/>
            </a:gs>
            <a:gs pos="100000">
              <a:srgbClr val="00FF99">
                <a:alpha val="14000"/>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36608" y="6469141"/>
            <a:ext cx="643748" cy="365125"/>
          </a:xfrm>
        </p:spPr>
        <p:txBody>
          <a:bodyPr/>
          <a:lstStyle/>
          <a:p>
            <a:fld id="{6D22F896-40B5-4ADD-8801-0D06FADFA095}" type="slidenum">
              <a:rPr lang="en-US" sz="1200" b="1" smtClean="0">
                <a:solidFill>
                  <a:srgbClr val="FF0000"/>
                </a:solidFill>
              </a:rPr>
              <a:t>74</a:t>
            </a:fld>
            <a:endParaRPr lang="en-US" sz="1200" b="1" dirty="0">
              <a:solidFill>
                <a:srgbClr val="FF0000"/>
              </a:solidFill>
            </a:endParaRPr>
          </a:p>
        </p:txBody>
      </p:sp>
      <p:pic>
        <p:nvPicPr>
          <p:cNvPr id="6" name="Picture 5" descr="C:\Users\Timothy\Pictures\IMG_20181215_1319533.jpg"/>
          <p:cNvPicPr>
            <a:picLocks noChangeAspect="1"/>
          </p:cNvPicPr>
          <p:nvPr/>
        </p:nvPicPr>
        <p:blipFill rotWithShape="1">
          <a:blip r:embed="rId2" cstate="email">
            <a:extLst>
              <a:ext uri="{28A0092B-C50C-407E-A947-70E740481C1C}">
                <a14:useLocalDpi xmlns:a14="http://schemas.microsoft.com/office/drawing/2010/main"/>
              </a:ext>
            </a:extLst>
          </a:blip>
          <a:srcRect r="-3572"/>
          <a:stretch/>
        </p:blipFill>
        <p:spPr bwMode="auto">
          <a:xfrm>
            <a:off x="255385" y="126749"/>
            <a:ext cx="7105081" cy="5653663"/>
          </a:xfrm>
          <a:prstGeom prst="rect">
            <a:avLst/>
          </a:prstGeom>
          <a:noFill/>
          <a:ln>
            <a:noFill/>
          </a:ln>
          <a:extLst>
            <a:ext uri="{53640926-AAD7-44D8-BBD7-CCE9431645EC}">
              <a14:shadowObscured xmlns:a14="http://schemas.microsoft.com/office/drawing/2010/main"/>
            </a:ext>
          </a:extLst>
        </p:spPr>
      </p:pic>
      <p:sp>
        <p:nvSpPr>
          <p:cNvPr id="2" name="Rounded Rectangular Callout 1"/>
          <p:cNvSpPr/>
          <p:nvPr/>
        </p:nvSpPr>
        <p:spPr>
          <a:xfrm>
            <a:off x="7301189" y="126749"/>
            <a:ext cx="4767079" cy="5653663"/>
          </a:xfrm>
          <a:prstGeom prst="wedgeRoundRectCallout">
            <a:avLst>
              <a:gd name="adj1" fmla="val -61168"/>
              <a:gd name="adj2" fmla="val 11128"/>
              <a:gd name="adj3" fmla="val 16667"/>
            </a:avLst>
          </a:prstGeom>
          <a:solidFill>
            <a:srgbClr val="9933FF">
              <a:alpha val="73000"/>
            </a:srgbClr>
          </a:solidFill>
          <a:ln w="38100">
            <a:solidFill>
              <a:srgbClr val="99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FF99"/>
                </a:solidFill>
              </a:rPr>
              <a:t>The Geneva 1560 Scripture edition declares beyond any shadow of doubt that the timeframe exchange at Dawn included both the </a:t>
            </a:r>
            <a:r>
              <a:rPr lang="en-CA" sz="3200" b="1" u="sng" dirty="0" smtClean="0">
                <a:solidFill>
                  <a:schemeClr val="bg1"/>
                </a:solidFill>
              </a:rPr>
              <a:t>end</a:t>
            </a:r>
            <a:r>
              <a:rPr lang="en-CA" sz="3200" dirty="0" smtClean="0">
                <a:solidFill>
                  <a:srgbClr val="00FF99"/>
                </a:solidFill>
              </a:rPr>
              <a:t> </a:t>
            </a:r>
            <a:r>
              <a:rPr lang="en-CA" sz="3200" u="sng" dirty="0" smtClean="0">
                <a:solidFill>
                  <a:srgbClr val="00FF99"/>
                </a:solidFill>
              </a:rPr>
              <a:t>of the Shabbat </a:t>
            </a:r>
            <a:r>
              <a:rPr lang="en-CA" sz="3200" b="1" dirty="0" smtClean="0">
                <a:ln>
                  <a:solidFill>
                    <a:srgbClr val="0000CC"/>
                  </a:solidFill>
                </a:ln>
                <a:solidFill>
                  <a:srgbClr val="FFFF00"/>
                </a:solidFill>
              </a:rPr>
              <a:t>and</a:t>
            </a:r>
            <a:r>
              <a:rPr lang="en-CA" sz="3200" dirty="0" smtClean="0">
                <a:solidFill>
                  <a:srgbClr val="00FF99"/>
                </a:solidFill>
              </a:rPr>
              <a:t> the start of the first day of the week!  </a:t>
            </a:r>
            <a:endParaRPr lang="en-CA" sz="3200" dirty="0">
              <a:solidFill>
                <a:srgbClr val="00FF99"/>
              </a:solidFill>
            </a:endParaRPr>
          </a:p>
        </p:txBody>
      </p:sp>
      <p:cxnSp>
        <p:nvCxnSpPr>
          <p:cNvPr id="5" name="Straight Connector 4"/>
          <p:cNvCxnSpPr/>
          <p:nvPr/>
        </p:nvCxnSpPr>
        <p:spPr>
          <a:xfrm>
            <a:off x="1312752" y="3277354"/>
            <a:ext cx="53415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7789" y="3680749"/>
            <a:ext cx="4195786" cy="4629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61748" y="5885955"/>
            <a:ext cx="9741529" cy="918255"/>
          </a:xfrm>
          <a:prstGeom prst="rect">
            <a:avLst/>
          </a:prstGeom>
          <a:solidFill>
            <a:schemeClr val="tx1">
              <a:lumMod val="65000"/>
            </a:schemeClr>
          </a:solidFill>
          <a:ln w="28575">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t>Please tell me: </a:t>
            </a:r>
            <a:r>
              <a:rPr lang="en-CA" sz="2800" dirty="0" smtClean="0">
                <a:solidFill>
                  <a:srgbClr val="FFFF00"/>
                </a:solidFill>
              </a:rPr>
              <a:t>How did our spiritual leaders miss this </a:t>
            </a:r>
            <a:br>
              <a:rPr lang="en-CA" sz="2800" dirty="0" smtClean="0">
                <a:solidFill>
                  <a:srgbClr val="FFFF00"/>
                </a:solidFill>
              </a:rPr>
            </a:br>
            <a:r>
              <a:rPr lang="en-CA" sz="2800" dirty="0" smtClean="0">
                <a:solidFill>
                  <a:srgbClr val="FFFF00"/>
                </a:solidFill>
              </a:rPr>
              <a:t>and </a:t>
            </a:r>
            <a:r>
              <a:rPr lang="en-CA" sz="2800" b="1" u="sng" dirty="0" smtClean="0">
                <a:ln>
                  <a:solidFill>
                    <a:sysClr val="windowText" lastClr="000000"/>
                  </a:solidFill>
                </a:ln>
                <a:solidFill>
                  <a:srgbClr val="FFFF00"/>
                </a:solidFill>
              </a:rPr>
              <a:t>fail</a:t>
            </a:r>
            <a:r>
              <a:rPr lang="en-CA" sz="2800" dirty="0" smtClean="0">
                <a:solidFill>
                  <a:srgbClr val="FFFF00"/>
                </a:solidFill>
              </a:rPr>
              <a:t> to bring us to Torah’s Truth?</a:t>
            </a:r>
            <a:endParaRPr lang="en-CA" sz="2800" dirty="0">
              <a:solidFill>
                <a:srgbClr val="FFFF00"/>
              </a:solidFill>
            </a:endParaRPr>
          </a:p>
        </p:txBody>
      </p:sp>
    </p:spTree>
    <p:extLst>
      <p:ext uri="{BB962C8B-B14F-4D97-AF65-F5344CB8AC3E}">
        <p14:creationId xmlns:p14="http://schemas.microsoft.com/office/powerpoint/2010/main" val="771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470264"/>
            <a:ext cx="11861443" cy="5939246"/>
          </a:xfrm>
          <a:solidFill>
            <a:schemeClr val="tx1"/>
          </a:solidFill>
          <a:scene3d>
            <a:camera prst="orthographicFront"/>
            <a:lightRig rig="threePt" dir="t"/>
          </a:scene3d>
          <a:sp3d>
            <a:bevelT w="152400" h="50800" prst="softRound"/>
          </a:sp3d>
        </p:spPr>
        <p:txBody>
          <a:bodyPr>
            <a:normAutofit/>
          </a:bodyPr>
          <a:lstStyle/>
          <a:p>
            <a:endParaRPr lang="en-US" sz="1000" dirty="0" smtClean="0">
              <a:solidFill>
                <a:schemeClr val="bg1">
                  <a:lumMod val="95000"/>
                  <a:lumOff val="5000"/>
                </a:schemeClr>
              </a:solidFill>
              <a:latin typeface="Calibri" panose="020F0502020204030204" pitchFamily="34" charset="0"/>
            </a:endParaRPr>
          </a:p>
          <a:p>
            <a:r>
              <a:rPr lang="en-US" sz="3600" b="1" dirty="0" smtClean="0">
                <a:solidFill>
                  <a:schemeClr val="accent1"/>
                </a:solidFill>
                <a:latin typeface="Calibri" panose="020F0502020204030204" pitchFamily="34" charset="0"/>
              </a:rPr>
              <a:t>Summary thus far –</a:t>
            </a:r>
            <a:r>
              <a:rPr lang="en-US" sz="3600" dirty="0" smtClean="0">
                <a:solidFill>
                  <a:schemeClr val="bg1">
                    <a:lumMod val="95000"/>
                    <a:lumOff val="5000"/>
                  </a:schemeClr>
                </a:solidFill>
                <a:latin typeface="Calibri" panose="020F0502020204030204" pitchFamily="34" charset="0"/>
              </a:rPr>
              <a:t/>
            </a:r>
            <a:br>
              <a:rPr lang="en-US" sz="3600" dirty="0" smtClean="0">
                <a:solidFill>
                  <a:schemeClr val="bg1">
                    <a:lumMod val="95000"/>
                    <a:lumOff val="5000"/>
                  </a:schemeClr>
                </a:solidFill>
                <a:latin typeface="Calibri" panose="020F0502020204030204" pitchFamily="34" charset="0"/>
              </a:rPr>
            </a:br>
            <a:r>
              <a:rPr lang="en-US" sz="3600" dirty="0" smtClean="0">
                <a:solidFill>
                  <a:schemeClr val="bg1">
                    <a:lumMod val="95000"/>
                    <a:lumOff val="5000"/>
                  </a:schemeClr>
                </a:solidFill>
                <a:latin typeface="Calibri" panose="020F0502020204030204" pitchFamily="34" charset="0"/>
              </a:rPr>
              <a:t/>
            </a:r>
            <a:br>
              <a:rPr lang="en-US" sz="3600" dirty="0" smtClean="0">
                <a:solidFill>
                  <a:schemeClr val="bg1">
                    <a:lumMod val="95000"/>
                    <a:lumOff val="5000"/>
                  </a:schemeClr>
                </a:solidFill>
                <a:latin typeface="Calibri" panose="020F0502020204030204" pitchFamily="34" charset="0"/>
              </a:rPr>
            </a:br>
            <a:r>
              <a:rPr lang="en-US" sz="3600" dirty="0" smtClean="0">
                <a:solidFill>
                  <a:srgbClr val="FF00FF"/>
                </a:solidFill>
                <a:latin typeface="Calibri" panose="020F0502020204030204" pitchFamily="34" charset="0"/>
              </a:rPr>
              <a:t>1. </a:t>
            </a:r>
            <a:r>
              <a:rPr lang="en-US" sz="3600" dirty="0" smtClean="0">
                <a:solidFill>
                  <a:schemeClr val="bg1">
                    <a:lumMod val="95000"/>
                    <a:lumOff val="5000"/>
                  </a:schemeClr>
                </a:solidFill>
                <a:latin typeface="Calibri" panose="020F0502020204030204" pitchFamily="34" charset="0"/>
              </a:rPr>
              <a:t>	We have seen </a:t>
            </a:r>
            <a:r>
              <a:rPr lang="en-US" sz="3600" b="1" u="sng" dirty="0" smtClean="0">
                <a:solidFill>
                  <a:srgbClr val="9933FF"/>
                </a:solidFill>
                <a:latin typeface="Calibri" panose="020F0502020204030204" pitchFamily="34" charset="0"/>
              </a:rPr>
              <a:t>5 witnesses</a:t>
            </a:r>
            <a:r>
              <a:rPr lang="en-US" sz="3600" b="1" dirty="0" smtClean="0">
                <a:solidFill>
                  <a:srgbClr val="9933FF"/>
                </a:solidFill>
                <a:latin typeface="Calibri" panose="020F0502020204030204" pitchFamily="34" charset="0"/>
              </a:rPr>
              <a:t> </a:t>
            </a:r>
            <a:r>
              <a:rPr lang="en-US" sz="3600" dirty="0" smtClean="0">
                <a:solidFill>
                  <a:schemeClr val="bg1">
                    <a:lumMod val="95000"/>
                    <a:lumOff val="5000"/>
                  </a:schemeClr>
                </a:solidFill>
                <a:latin typeface="Calibri" panose="020F0502020204030204" pitchFamily="34" charset="0"/>
              </a:rPr>
              <a:t>for the Dawn to Dawn </a:t>
            </a:r>
            <a:r>
              <a:rPr lang="en-US" sz="3600" dirty="0" smtClean="0">
                <a:ln>
                  <a:solidFill>
                    <a:srgbClr val="9933FF"/>
                  </a:solidFill>
                </a:ln>
                <a:solidFill>
                  <a:srgbClr val="FF9999"/>
                </a:solidFill>
                <a:latin typeface="Calibri" panose="020F0502020204030204" pitchFamily="34" charset="0"/>
              </a:rPr>
              <a:t>start to 	</a:t>
            </a:r>
            <a:r>
              <a:rPr lang="en-US" sz="3600" dirty="0">
                <a:ln>
                  <a:solidFill>
                    <a:srgbClr val="9933FF"/>
                  </a:solidFill>
                </a:ln>
                <a:solidFill>
                  <a:srgbClr val="FF9999"/>
                </a:solidFill>
                <a:latin typeface="Calibri" panose="020F0502020204030204" pitchFamily="34" charset="0"/>
              </a:rPr>
              <a:t> </a:t>
            </a:r>
            <a:r>
              <a:rPr lang="en-US" sz="3600" dirty="0" smtClean="0">
                <a:ln>
                  <a:solidFill>
                    <a:srgbClr val="9933FF"/>
                  </a:solidFill>
                </a:ln>
                <a:solidFill>
                  <a:srgbClr val="FF9999"/>
                </a:solidFill>
                <a:latin typeface="Calibri" panose="020F0502020204030204" pitchFamily="34" charset="0"/>
              </a:rPr>
              <a:t>   finish</a:t>
            </a:r>
            <a:r>
              <a:rPr lang="en-US" sz="3600" dirty="0" smtClean="0">
                <a:solidFill>
                  <a:schemeClr val="bg1">
                    <a:lumMod val="95000"/>
                    <a:lumOff val="5000"/>
                  </a:schemeClr>
                </a:solidFill>
                <a:latin typeface="Calibri" panose="020F0502020204030204" pitchFamily="34" charset="0"/>
              </a:rPr>
              <a:t> of the Preparation of the Passover.</a:t>
            </a:r>
          </a:p>
          <a:p>
            <a:r>
              <a:rPr lang="en-US" sz="3600" dirty="0" smtClean="0">
                <a:solidFill>
                  <a:srgbClr val="FF00FF"/>
                </a:solidFill>
                <a:latin typeface="Calibri" panose="020F0502020204030204" pitchFamily="34" charset="0"/>
              </a:rPr>
              <a:t>2.</a:t>
            </a:r>
            <a:r>
              <a:rPr lang="en-US" sz="3600" dirty="0" smtClean="0">
                <a:solidFill>
                  <a:schemeClr val="bg1">
                    <a:lumMod val="95000"/>
                    <a:lumOff val="5000"/>
                  </a:schemeClr>
                </a:solidFill>
                <a:latin typeface="Calibri" panose="020F0502020204030204" pitchFamily="34" charset="0"/>
              </a:rPr>
              <a:t>	One witness of the ladies observing </a:t>
            </a:r>
            <a:r>
              <a:rPr lang="en-US" sz="3600" dirty="0" smtClean="0">
                <a:solidFill>
                  <a:srgbClr val="0000CC"/>
                </a:solidFill>
                <a:latin typeface="Calibri" panose="020F0502020204030204" pitchFamily="34" charset="0"/>
              </a:rPr>
              <a:t>Yahusha’s Body</a:t>
            </a:r>
            <a:r>
              <a:rPr lang="en-US" sz="3600" dirty="0" smtClean="0">
                <a:solidFill>
                  <a:schemeClr val="bg1">
                    <a:lumMod val="95000"/>
                    <a:lumOff val="5000"/>
                  </a:schemeClr>
                </a:solidFill>
                <a:latin typeface="Calibri" panose="020F0502020204030204" pitchFamily="34" charset="0"/>
              </a:rPr>
              <a:t> -	  	    before the dawn light appeared!  (Dawn to Dawn!)   </a:t>
            </a:r>
            <a:r>
              <a:rPr lang="en-US" sz="3600" b="1" dirty="0" smtClean="0">
                <a:solidFill>
                  <a:srgbClr val="9933FF"/>
                </a:solidFill>
                <a:latin typeface="Calibri" panose="020F0502020204030204" pitchFamily="34" charset="0"/>
                <a:sym typeface="Wingdings" panose="05000000000000000000" pitchFamily="2" charset="2"/>
              </a:rPr>
              <a:t></a:t>
            </a:r>
            <a:endParaRPr lang="en-US" sz="3600" b="1" dirty="0" smtClean="0">
              <a:solidFill>
                <a:srgbClr val="9933FF"/>
              </a:solidFill>
              <a:latin typeface="Calibri" panose="020F0502020204030204" pitchFamily="34" charset="0"/>
            </a:endParaRPr>
          </a:p>
          <a:p>
            <a:pPr marL="742950" indent="-742950">
              <a:buClr>
                <a:srgbClr val="FF00FF"/>
              </a:buClr>
              <a:buAutoNum type="arabicPeriod" startAt="3"/>
            </a:pPr>
            <a:r>
              <a:rPr lang="en-US" sz="3600" dirty="0" smtClean="0">
                <a:solidFill>
                  <a:schemeClr val="bg1">
                    <a:lumMod val="95000"/>
                    <a:lumOff val="5000"/>
                  </a:schemeClr>
                </a:solidFill>
                <a:latin typeface="Calibri" panose="020F0502020204030204" pitchFamily="34" charset="0"/>
              </a:rPr>
              <a:t>  One witness of the Jews observing Sunset to Sunset 	    	    Theory!</a:t>
            </a:r>
          </a:p>
          <a:p>
            <a:endParaRPr lang="en-US" sz="3600" dirty="0" smtClean="0">
              <a:solidFill>
                <a:schemeClr val="bg1">
                  <a:lumMod val="95000"/>
                  <a:lumOff val="5000"/>
                </a:schemeClr>
              </a:solidFill>
              <a:effectLst>
                <a:glow rad="63500">
                  <a:srgbClr val="00FF99"/>
                </a:glow>
              </a:effectLst>
              <a:latin typeface="Calibri" panose="020F0502020204030204" pitchFamily="34" charset="0"/>
            </a:endParaRPr>
          </a:p>
          <a:p>
            <a:r>
              <a:rPr lang="en-US" sz="3600" b="1" u="sng" dirty="0" smtClean="0">
                <a:solidFill>
                  <a:schemeClr val="bg1">
                    <a:lumMod val="95000"/>
                    <a:lumOff val="5000"/>
                  </a:schemeClr>
                </a:solidFill>
                <a:latin typeface="Calibri" panose="020F0502020204030204" pitchFamily="34" charset="0"/>
              </a:rPr>
              <a:t>Question</a:t>
            </a:r>
            <a:r>
              <a:rPr lang="en-US" sz="3600" b="1" dirty="0" smtClean="0">
                <a:solidFill>
                  <a:schemeClr val="bg1">
                    <a:lumMod val="95000"/>
                    <a:lumOff val="5000"/>
                  </a:schemeClr>
                </a:solidFill>
                <a:latin typeface="Calibri" panose="020F0502020204030204" pitchFamily="34" charset="0"/>
              </a:rPr>
              <a:t>:  </a:t>
            </a:r>
            <a:r>
              <a:rPr lang="en-US" sz="3600" b="1" dirty="0" smtClean="0">
                <a:ln>
                  <a:solidFill>
                    <a:schemeClr val="bg1">
                      <a:lumMod val="95000"/>
                      <a:lumOff val="5000"/>
                    </a:schemeClr>
                  </a:solidFill>
                </a:ln>
                <a:solidFill>
                  <a:srgbClr val="FF00FF"/>
                </a:solidFill>
                <a:effectLst>
                  <a:glow rad="127000">
                    <a:srgbClr val="00FF99"/>
                  </a:glow>
                </a:effectLst>
                <a:latin typeface="Calibri" panose="020F0502020204030204" pitchFamily="34" charset="0"/>
              </a:rPr>
              <a:t>What was the </a:t>
            </a:r>
            <a:r>
              <a:rPr lang="en-US" sz="3600" b="1" u="sng" dirty="0" smtClean="0">
                <a:ln>
                  <a:solidFill>
                    <a:schemeClr val="bg1">
                      <a:lumMod val="95000"/>
                      <a:lumOff val="5000"/>
                    </a:schemeClr>
                  </a:solidFill>
                </a:ln>
                <a:solidFill>
                  <a:srgbClr val="FF00FF"/>
                </a:solidFill>
                <a:effectLst>
                  <a:glow rad="127000">
                    <a:srgbClr val="00FF99"/>
                  </a:glow>
                </a:effectLst>
                <a:latin typeface="Calibri" panose="020F0502020204030204" pitchFamily="34" charset="0"/>
              </a:rPr>
              <a:t>next event</a:t>
            </a:r>
            <a:r>
              <a:rPr lang="en-US" sz="3600" b="1" dirty="0" smtClean="0">
                <a:ln>
                  <a:solidFill>
                    <a:schemeClr val="bg1">
                      <a:lumMod val="95000"/>
                      <a:lumOff val="5000"/>
                    </a:schemeClr>
                  </a:solidFill>
                </a:ln>
                <a:solidFill>
                  <a:srgbClr val="FF00FF"/>
                </a:solidFill>
                <a:effectLst>
                  <a:glow rad="127000">
                    <a:srgbClr val="00FF99"/>
                  </a:glow>
                </a:effectLst>
                <a:latin typeface="Calibri" panose="020F0502020204030204" pitchFamily="34" charset="0"/>
              </a:rPr>
              <a:t> taken on by the ladies?</a:t>
            </a:r>
            <a:endParaRPr lang="en-US" sz="3600" b="1" dirty="0">
              <a:ln>
                <a:solidFill>
                  <a:schemeClr val="bg1">
                    <a:lumMod val="95000"/>
                    <a:lumOff val="5000"/>
                  </a:schemeClr>
                </a:solidFill>
              </a:ln>
              <a:solidFill>
                <a:srgbClr val="FF00FF"/>
              </a:solidFill>
              <a:effectLst>
                <a:glow rad="127000">
                  <a:srgbClr val="00FF99"/>
                </a:glow>
              </a:effectLst>
              <a:latin typeface="Calibri" panose="020F0502020204030204" pitchFamily="34" charset="0"/>
            </a:endParaRPr>
          </a:p>
        </p:txBody>
      </p:sp>
      <p:sp>
        <p:nvSpPr>
          <p:cNvPr id="4" name="Slide Number Placeholder 3"/>
          <p:cNvSpPr>
            <a:spLocks noGrp="1"/>
          </p:cNvSpPr>
          <p:nvPr>
            <p:ph type="sldNum" sz="quarter" idx="12"/>
          </p:nvPr>
        </p:nvSpPr>
        <p:spPr>
          <a:xfrm>
            <a:off x="11361011" y="6021851"/>
            <a:ext cx="643748" cy="365125"/>
          </a:xfrm>
        </p:spPr>
        <p:txBody>
          <a:bodyPr/>
          <a:lstStyle/>
          <a:p>
            <a:fld id="{6D22F896-40B5-4ADD-8801-0D06FADFA095}" type="slidenum">
              <a:rPr lang="en-US" sz="1200" b="1" smtClean="0">
                <a:solidFill>
                  <a:schemeClr val="bg1"/>
                </a:solidFill>
              </a:rPr>
              <a:t>75</a:t>
            </a:fld>
            <a:endParaRPr lang="en-US" sz="1200" b="1" dirty="0">
              <a:solidFill>
                <a:schemeClr val="bg1"/>
              </a:solidFill>
            </a:endParaRPr>
          </a:p>
        </p:txBody>
      </p:sp>
    </p:spTree>
    <p:extLst>
      <p:ext uri="{BB962C8B-B14F-4D97-AF65-F5344CB8AC3E}">
        <p14:creationId xmlns:p14="http://schemas.microsoft.com/office/powerpoint/2010/main" val="20135239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a:gsLst>
            <a:gs pos="0">
              <a:srgbClr val="9933FF"/>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424" y="138071"/>
            <a:ext cx="11861443" cy="6581104"/>
          </a:xfrm>
          <a:gradFill>
            <a:gsLst>
              <a:gs pos="0">
                <a:schemeClr val="tx1">
                  <a:lumMod val="65000"/>
                </a:schemeClr>
              </a:gs>
              <a:gs pos="37000">
                <a:srgbClr val="00FF99"/>
              </a:gs>
              <a:gs pos="83000">
                <a:schemeClr val="accent1">
                  <a:lumMod val="45000"/>
                  <a:lumOff val="55000"/>
                </a:schemeClr>
              </a:gs>
              <a:gs pos="100000">
                <a:schemeClr val="accent1">
                  <a:lumMod val="30000"/>
                  <a:lumOff val="70000"/>
                </a:schemeClr>
              </a:gs>
            </a:gsLst>
            <a:lin ang="5400000" scaled="1"/>
          </a:gradFill>
        </p:spPr>
        <p:txBody>
          <a:bodyPr>
            <a:normAutofit/>
          </a:bodyPr>
          <a:lstStyle/>
          <a:p>
            <a:pPr lvl="0"/>
            <a:r>
              <a:rPr lang="en-US" sz="2800" dirty="0" smtClean="0">
                <a:ln>
                  <a:solidFill>
                    <a:schemeClr val="bg1">
                      <a:lumMod val="95000"/>
                      <a:lumOff val="5000"/>
                    </a:schemeClr>
                  </a:solidFill>
                </a:ln>
                <a:solidFill>
                  <a:srgbClr val="9933FF"/>
                </a:solidFill>
                <a:latin typeface="Calibri" panose="020F0502020204030204" pitchFamily="34" charset="0"/>
                <a:cs typeface="Calibri" panose="020F0502020204030204" pitchFamily="34" charset="0"/>
              </a:rPr>
              <a:t>5 Witnesses </a:t>
            </a:r>
            <a:r>
              <a:rPr lang="en-US" sz="2800" dirty="0" smtClean="0">
                <a:solidFill>
                  <a:srgbClr val="9933FF"/>
                </a:solidFill>
                <a:latin typeface="Calibri" panose="020F0502020204030204" pitchFamily="34" charset="0"/>
                <a:cs typeface="Calibri" panose="020F0502020204030204" pitchFamily="34" charset="0"/>
              </a:rPr>
              <a:t>– </a:t>
            </a:r>
            <a:r>
              <a:rPr lang="en-US" sz="2800" b="1" dirty="0" smtClean="0">
                <a:ln>
                  <a:solidFill>
                    <a:schemeClr val="bg1">
                      <a:lumMod val="95000"/>
                      <a:lumOff val="5000"/>
                    </a:schemeClr>
                  </a:solidFill>
                </a:ln>
                <a:solidFill>
                  <a:srgbClr val="9933FF"/>
                </a:solidFill>
                <a:effectLst>
                  <a:glow rad="127000">
                    <a:srgbClr val="FFFF00"/>
                  </a:glow>
                </a:effectLst>
                <a:latin typeface="Calibri" panose="020F0502020204030204" pitchFamily="34" charset="0"/>
                <a:cs typeface="Calibri" panose="020F0502020204030204" pitchFamily="34" charset="0"/>
              </a:rPr>
              <a:t>Dawn to Dawn!</a:t>
            </a:r>
            <a:br>
              <a:rPr lang="en-US" sz="2800" b="1" dirty="0" smtClean="0">
                <a:ln>
                  <a:solidFill>
                    <a:schemeClr val="bg1">
                      <a:lumMod val="95000"/>
                      <a:lumOff val="5000"/>
                    </a:schemeClr>
                  </a:solidFill>
                </a:ln>
                <a:solidFill>
                  <a:srgbClr val="9933FF"/>
                </a:solidFill>
                <a:effectLst>
                  <a:glow rad="127000">
                    <a:srgbClr val="FFFF00"/>
                  </a:glow>
                </a:effectLst>
                <a:latin typeface="Calibri" panose="020F0502020204030204" pitchFamily="34" charset="0"/>
                <a:cs typeface="Calibri" panose="020F0502020204030204" pitchFamily="34" charset="0"/>
              </a:rPr>
            </a:br>
            <a:r>
              <a:rPr lang="en-US" sz="2800" b="1" dirty="0" smtClean="0">
                <a:ln>
                  <a:solidFill>
                    <a:schemeClr val="bg1">
                      <a:lumMod val="95000"/>
                      <a:lumOff val="5000"/>
                    </a:schemeClr>
                  </a:solidFill>
                </a:ln>
                <a:solidFill>
                  <a:srgbClr val="9933FF"/>
                </a:solidFill>
                <a:effectLst>
                  <a:glow rad="127000">
                    <a:srgbClr val="FFFF00"/>
                  </a:glow>
                </a:effectLst>
                <a:latin typeface="Calibri" panose="020F0502020204030204" pitchFamily="34" charset="0"/>
                <a:cs typeface="Calibri" panose="020F0502020204030204" pitchFamily="34" charset="0"/>
              </a:rPr>
              <a:t>		</a:t>
            </a:r>
            <a:endParaRPr lang="en-US" sz="2800" dirty="0">
              <a:ln>
                <a:solidFill>
                  <a:schemeClr val="bg1">
                    <a:lumMod val="95000"/>
                    <a:lumOff val="5000"/>
                  </a:schemeClr>
                </a:solidFill>
              </a:ln>
              <a:solidFill>
                <a:srgbClr val="9933FF"/>
              </a:solidFill>
              <a:effectLst/>
              <a:latin typeface="Calibri" panose="020F0502020204030204" pitchFamily="34" charset="0"/>
              <a:cs typeface="Calibri" panose="020F0502020204030204" pitchFamily="34" charset="0"/>
            </a:endParaRPr>
          </a:p>
        </p:txBody>
      </p:sp>
      <p:sp>
        <p:nvSpPr>
          <p:cNvPr id="15" name="Right Brace 14"/>
          <p:cNvSpPr/>
          <p:nvPr/>
        </p:nvSpPr>
        <p:spPr>
          <a:xfrm rot="16200000">
            <a:off x="9636590" y="2388760"/>
            <a:ext cx="872173" cy="3948021"/>
          </a:xfrm>
          <a:prstGeom prst="rightBrace">
            <a:avLst>
              <a:gd name="adj1" fmla="val 65029"/>
              <a:gd name="adj2" fmla="val 50000"/>
            </a:avLst>
          </a:prstGeom>
          <a:solidFill>
            <a:srgbClr val="FFCC66"/>
          </a:solidFill>
          <a:ln w="28575">
            <a:solidFill>
              <a:srgbClr val="00808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ight Brace 10"/>
          <p:cNvSpPr/>
          <p:nvPr/>
        </p:nvSpPr>
        <p:spPr>
          <a:xfrm rot="16200000">
            <a:off x="5762710" y="2448298"/>
            <a:ext cx="739813" cy="3916179"/>
          </a:xfrm>
          <a:prstGeom prst="rightBrace">
            <a:avLst>
              <a:gd name="adj1" fmla="val 107678"/>
              <a:gd name="adj2" fmla="val 50000"/>
            </a:avLst>
          </a:prstGeom>
          <a:solidFill>
            <a:schemeClr val="accent5">
              <a:lumMod val="60000"/>
              <a:lumOff val="40000"/>
            </a:schemeClr>
          </a:solidFill>
          <a:ln w="28575">
            <a:solidFill>
              <a:srgbClr val="0000CC"/>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5" name="Right Bracket 44"/>
          <p:cNvSpPr/>
          <p:nvPr/>
        </p:nvSpPr>
        <p:spPr>
          <a:xfrm rot="16200000">
            <a:off x="2024292" y="2658698"/>
            <a:ext cx="351713" cy="3928611"/>
          </a:xfrm>
          <a:prstGeom prst="rightBracket">
            <a:avLst>
              <a:gd name="adj" fmla="val 295861"/>
            </a:avLst>
          </a:prstGeom>
          <a:solidFill>
            <a:srgbClr val="CC99FF"/>
          </a:solidFill>
          <a:ln w="57150">
            <a:solidFill>
              <a:srgbClr val="9933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nvGrpSpPr>
          <p:cNvPr id="25" name="Group 24"/>
          <p:cNvGrpSpPr/>
          <p:nvPr/>
        </p:nvGrpSpPr>
        <p:grpSpPr>
          <a:xfrm>
            <a:off x="167424" y="3992810"/>
            <a:ext cx="3983993" cy="1388472"/>
            <a:chOff x="167424" y="1307459"/>
            <a:chExt cx="3983993" cy="1388472"/>
          </a:xfrm>
        </p:grpSpPr>
        <p:grpSp>
          <p:nvGrpSpPr>
            <p:cNvPr id="29" name="Group 28"/>
            <p:cNvGrpSpPr/>
            <p:nvPr/>
          </p:nvGrpSpPr>
          <p:grpSpPr>
            <a:xfrm>
              <a:off x="167424" y="1307459"/>
              <a:ext cx="3983993" cy="1381562"/>
              <a:chOff x="252392" y="3693611"/>
              <a:chExt cx="3983993" cy="1381562"/>
            </a:xfrm>
          </p:grpSpPr>
          <p:grpSp>
            <p:nvGrpSpPr>
              <p:cNvPr id="33" name="Group 32"/>
              <p:cNvGrpSpPr/>
              <p:nvPr/>
            </p:nvGrpSpPr>
            <p:grpSpPr>
              <a:xfrm>
                <a:off x="252392" y="3693611"/>
                <a:ext cx="3983993" cy="1381562"/>
                <a:chOff x="33988" y="3078595"/>
                <a:chExt cx="3983993" cy="1381562"/>
              </a:xfrm>
            </p:grpSpPr>
            <p:cxnSp>
              <p:nvCxnSpPr>
                <p:cNvPr id="37" name="Straight Connector 36"/>
                <p:cNvCxnSpPr/>
                <p:nvPr/>
              </p:nvCxnSpPr>
              <p:spPr>
                <a:xfrm flipV="1">
                  <a:off x="9232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916805" y="3874845"/>
                  <a:ext cx="2101176" cy="574766"/>
                </a:xfrm>
                <a:prstGeom prst="rect">
                  <a:avLst/>
                </a:prstGeom>
                <a:solidFill>
                  <a:schemeClr val="bg1"/>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n>
                        <a:solidFill>
                          <a:srgbClr val="0000CC"/>
                        </a:solidFill>
                      </a:ln>
                      <a:solidFill>
                        <a:srgbClr val="CC99FF"/>
                      </a:solidFill>
                      <a:effectLst>
                        <a:glow rad="63500">
                          <a:srgbClr val="00FFFF"/>
                        </a:glow>
                      </a:effectLst>
                    </a:rPr>
                    <a:t>Abib 14</a:t>
                  </a:r>
                  <a:endParaRPr lang="en-CA" sz="2800" dirty="0">
                    <a:ln>
                      <a:solidFill>
                        <a:srgbClr val="0000CC"/>
                      </a:solidFill>
                    </a:ln>
                    <a:solidFill>
                      <a:srgbClr val="CC99FF"/>
                    </a:solidFill>
                    <a:effectLst>
                      <a:glow rad="63500">
                        <a:srgbClr val="00FFFF"/>
                      </a:glow>
                    </a:effectLst>
                  </a:endParaRPr>
                </a:p>
              </p:txBody>
            </p:sp>
            <p:sp>
              <p:nvSpPr>
                <p:cNvPr id="39" name="Rectangle 38"/>
                <p:cNvSpPr/>
                <p:nvPr/>
              </p:nvSpPr>
              <p:spPr>
                <a:xfrm>
                  <a:off x="198638" y="3875316"/>
                  <a:ext cx="1525601"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2060"/>
                      </a:solidFill>
                    </a:rPr>
                    <a:t>Abib </a:t>
                  </a:r>
                  <a:r>
                    <a:rPr lang="en-CA" sz="2800" b="1" dirty="0" smtClean="0">
                      <a:solidFill>
                        <a:srgbClr val="002060"/>
                      </a:solidFill>
                      <a:effectLst>
                        <a:glow rad="127000">
                          <a:srgbClr val="FFFF00"/>
                        </a:glow>
                      </a:effectLst>
                    </a:rPr>
                    <a:t>14</a:t>
                  </a:r>
                  <a:endParaRPr lang="en-CA" sz="2800" b="1" dirty="0">
                    <a:solidFill>
                      <a:srgbClr val="002060"/>
                    </a:solidFill>
                    <a:effectLst>
                      <a:glow rad="127000">
                        <a:srgbClr val="FFFF00"/>
                      </a:glow>
                    </a:effectLst>
                  </a:endParaRPr>
                </a:p>
              </p:txBody>
            </p:sp>
            <p:cxnSp>
              <p:nvCxnSpPr>
                <p:cNvPr id="40" name="Straight Connector 39"/>
                <p:cNvCxnSpPr/>
                <p:nvPr/>
              </p:nvCxnSpPr>
              <p:spPr>
                <a:xfrm flipV="1">
                  <a:off x="1756114"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1786651"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41"/>
                <p:cNvSpPr/>
                <p:nvPr/>
              </p:nvSpPr>
              <p:spPr>
                <a:xfrm>
                  <a:off x="110143" y="3875314"/>
                  <a:ext cx="82000"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1583115" y="3127173"/>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44" name="Rectangle 43"/>
                <p:cNvSpPr/>
                <p:nvPr/>
              </p:nvSpPr>
              <p:spPr>
                <a:xfrm>
                  <a:off x="33988" y="3078595"/>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grpSp>
          <p:sp>
            <p:nvSpPr>
              <p:cNvPr id="32" name="Rectangle 31"/>
              <p:cNvSpPr/>
              <p:nvPr/>
            </p:nvSpPr>
            <p:spPr>
              <a:xfrm>
                <a:off x="665800" y="4147948"/>
                <a:ext cx="1344774" cy="382086"/>
              </a:xfrm>
              <a:prstGeom prst="rect">
                <a:avLst/>
              </a:prstGeom>
              <a:no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ln>
                      <a:solidFill>
                        <a:srgbClr val="0000CC"/>
                      </a:solidFill>
                    </a:ln>
                  </a:rPr>
                  <a:t>The 9</a:t>
                </a:r>
                <a:r>
                  <a:rPr lang="en-CA" sz="2000" b="1" baseline="30000" dirty="0" smtClean="0">
                    <a:ln>
                      <a:solidFill>
                        <a:srgbClr val="0000CC"/>
                      </a:solidFill>
                    </a:ln>
                  </a:rPr>
                  <a:t>th </a:t>
                </a:r>
                <a:r>
                  <a:rPr lang="en-CA" sz="2000" b="1" dirty="0" smtClean="0">
                    <a:ln>
                      <a:solidFill>
                        <a:srgbClr val="0000CC"/>
                      </a:solidFill>
                    </a:ln>
                  </a:rPr>
                  <a:t> hr</a:t>
                </a:r>
                <a:endParaRPr lang="en-CA" sz="2000" b="1" dirty="0">
                  <a:ln>
                    <a:solidFill>
                      <a:srgbClr val="0000CC"/>
                    </a:solidFill>
                  </a:ln>
                </a:endParaRPr>
              </a:p>
            </p:txBody>
          </p:sp>
        </p:grpSp>
        <p:cxnSp>
          <p:nvCxnSpPr>
            <p:cNvPr id="30" name="Straight Connector 29"/>
            <p:cNvCxnSpPr/>
            <p:nvPr/>
          </p:nvCxnSpPr>
          <p:spPr>
            <a:xfrm flipH="1" flipV="1">
              <a:off x="1535315" y="1761796"/>
              <a:ext cx="1026" cy="934135"/>
            </a:xfrm>
            <a:prstGeom prst="line">
              <a:avLst/>
            </a:prstGeom>
            <a:ln w="76200">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869760" y="3052264"/>
            <a:ext cx="2796078" cy="874421"/>
          </a:xfrm>
          <a:prstGeom prst="roundRect">
            <a:avLst/>
          </a:prstGeom>
          <a:solidFill>
            <a:schemeClr val="accent4"/>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rgbClr val="0000CC"/>
                </a:solidFill>
              </a:rPr>
              <a:t>Preparation of the Passover</a:t>
            </a:r>
            <a:endParaRPr lang="en-CA" sz="2400" b="1" dirty="0">
              <a:solidFill>
                <a:srgbClr val="0000CC"/>
              </a:solidFill>
            </a:endParaRPr>
          </a:p>
        </p:txBody>
      </p:sp>
      <p:sp>
        <p:nvSpPr>
          <p:cNvPr id="6" name="Rounded Rectangle 5"/>
          <p:cNvSpPr/>
          <p:nvPr/>
        </p:nvSpPr>
        <p:spPr>
          <a:xfrm>
            <a:off x="1771135" y="986261"/>
            <a:ext cx="10384473" cy="1356850"/>
          </a:xfrm>
          <a:prstGeom prst="roundRect">
            <a:avLst/>
          </a:prstGeom>
          <a:solidFill>
            <a:srgbClr val="FFCC66"/>
          </a:solidFill>
          <a:ln w="38100">
            <a:solidFill>
              <a:srgbClr val="00808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dirty="0" smtClean="0">
                <a:solidFill>
                  <a:srgbClr val="9933FF"/>
                </a:solidFill>
                <a:effectLst>
                  <a:glow rad="76200">
                    <a:srgbClr val="00FFFF"/>
                  </a:glow>
                </a:effectLst>
              </a:rPr>
              <a:t>What </a:t>
            </a:r>
            <a:r>
              <a:rPr lang="en-CA" sz="3600" b="1" dirty="0" smtClean="0">
                <a:ln>
                  <a:solidFill>
                    <a:srgbClr val="0000CC"/>
                  </a:solidFill>
                </a:ln>
                <a:solidFill>
                  <a:srgbClr val="FF0000"/>
                </a:solidFill>
                <a:effectLst>
                  <a:glow rad="76200">
                    <a:srgbClr val="00FFFF"/>
                  </a:glow>
                </a:effectLst>
              </a:rPr>
              <a:t>preparation</a:t>
            </a:r>
            <a:r>
              <a:rPr lang="en-CA" sz="3600" dirty="0" smtClean="0">
                <a:solidFill>
                  <a:srgbClr val="9933FF"/>
                </a:solidFill>
                <a:effectLst>
                  <a:glow rad="76200">
                    <a:srgbClr val="00FFFF"/>
                  </a:glow>
                </a:effectLst>
              </a:rPr>
              <a:t>   did the ladies </a:t>
            </a:r>
            <a:r>
              <a:rPr lang="en-CA" sz="3600" b="1" u="sng" dirty="0" smtClean="0">
                <a:ln>
                  <a:solidFill>
                    <a:srgbClr val="00FF99"/>
                  </a:solidFill>
                </a:ln>
                <a:solidFill>
                  <a:srgbClr val="9933FF"/>
                </a:solidFill>
                <a:effectLst>
                  <a:glow rad="76200">
                    <a:srgbClr val="CC99FF"/>
                  </a:glow>
                </a:effectLst>
              </a:rPr>
              <a:t>do</a:t>
            </a:r>
            <a:r>
              <a:rPr lang="en-CA" sz="3600" dirty="0" smtClean="0">
                <a:solidFill>
                  <a:srgbClr val="9933FF"/>
                </a:solidFill>
                <a:effectLst>
                  <a:glow rad="76200">
                    <a:srgbClr val="00FFFF"/>
                  </a:glow>
                </a:effectLst>
              </a:rPr>
              <a:t> on the </a:t>
            </a:r>
            <a:r>
              <a:rPr lang="en-CA" sz="3600" b="1" u="sng" dirty="0" smtClean="0">
                <a:solidFill>
                  <a:schemeClr val="bg1"/>
                </a:solidFill>
                <a:effectLst>
                  <a:glow rad="215900">
                    <a:srgbClr val="00FF99"/>
                  </a:glow>
                </a:effectLst>
              </a:rPr>
              <a:t>6</a:t>
            </a:r>
            <a:r>
              <a:rPr lang="en-CA" sz="3600" b="1" u="sng" baseline="30000" dirty="0" smtClean="0">
                <a:solidFill>
                  <a:schemeClr val="bg1"/>
                </a:solidFill>
                <a:effectLst>
                  <a:glow rad="215900">
                    <a:srgbClr val="00FF99"/>
                  </a:glow>
                </a:effectLst>
              </a:rPr>
              <a:t>th</a:t>
            </a:r>
            <a:r>
              <a:rPr lang="en-CA" sz="3600" dirty="0" smtClean="0">
                <a:solidFill>
                  <a:schemeClr val="bg1"/>
                </a:solidFill>
                <a:effectLst>
                  <a:glow rad="215900">
                    <a:srgbClr val="00FF99"/>
                  </a:glow>
                </a:effectLst>
              </a:rPr>
              <a:t> cycle, </a:t>
            </a:r>
            <a:r>
              <a:rPr lang="en-CA" sz="3600" dirty="0" smtClean="0">
                <a:solidFill>
                  <a:srgbClr val="9933FF"/>
                </a:solidFill>
                <a:effectLst>
                  <a:glow rad="76200">
                    <a:srgbClr val="00FFFF"/>
                  </a:glow>
                </a:effectLst>
              </a:rPr>
              <a:t>to be </a:t>
            </a:r>
            <a:r>
              <a:rPr lang="en-CA" sz="3600" b="1" dirty="0" err="1" smtClean="0">
                <a:ln>
                  <a:solidFill>
                    <a:srgbClr val="0000CC"/>
                  </a:solidFill>
                </a:ln>
                <a:solidFill>
                  <a:srgbClr val="FF0000"/>
                </a:solidFill>
                <a:effectLst>
                  <a:glow rad="76200">
                    <a:srgbClr val="00FFFF"/>
                  </a:glow>
                </a:effectLst>
              </a:rPr>
              <a:t>pr</a:t>
            </a:r>
            <a:r>
              <a:rPr lang="en-CA" sz="3600" b="1" dirty="0" smtClean="0">
                <a:ln>
                  <a:solidFill>
                    <a:srgbClr val="0000CC"/>
                  </a:solidFill>
                </a:ln>
                <a:solidFill>
                  <a:srgbClr val="FF0000"/>
                </a:solidFill>
                <a:effectLst>
                  <a:glow rad="76200">
                    <a:srgbClr val="00FFFF"/>
                  </a:glow>
                </a:effectLst>
              </a:rPr>
              <a:t>   </a:t>
            </a:r>
            <a:r>
              <a:rPr lang="en-CA" sz="3600" b="1" dirty="0" err="1" smtClean="0">
                <a:ln>
                  <a:solidFill>
                    <a:srgbClr val="0000CC"/>
                  </a:solidFill>
                </a:ln>
                <a:solidFill>
                  <a:srgbClr val="FF0000"/>
                </a:solidFill>
                <a:effectLst>
                  <a:glow rad="76200">
                    <a:srgbClr val="00FFFF"/>
                  </a:glow>
                </a:effectLst>
              </a:rPr>
              <a:t>epared</a:t>
            </a:r>
            <a:r>
              <a:rPr lang="en-CA" sz="3600" b="1" dirty="0" smtClean="0">
                <a:ln>
                  <a:solidFill>
                    <a:srgbClr val="0000CC"/>
                  </a:solidFill>
                </a:ln>
                <a:solidFill>
                  <a:srgbClr val="FF0000"/>
                </a:solidFill>
                <a:effectLst>
                  <a:glow rad="76200">
                    <a:srgbClr val="00FFFF"/>
                  </a:glow>
                </a:effectLst>
              </a:rPr>
              <a:t> </a:t>
            </a:r>
            <a:r>
              <a:rPr lang="en-CA" sz="3600" dirty="0" smtClean="0">
                <a:solidFill>
                  <a:srgbClr val="9933FF"/>
                </a:solidFill>
                <a:effectLst>
                  <a:glow rad="76200">
                    <a:srgbClr val="00FFFF"/>
                  </a:glow>
                </a:effectLst>
              </a:rPr>
              <a:t>for the </a:t>
            </a:r>
            <a:r>
              <a:rPr lang="en-CA" sz="3600" b="1" u="sng" dirty="0" smtClean="0">
                <a:ln>
                  <a:solidFill>
                    <a:srgbClr val="0000CC"/>
                  </a:solidFill>
                </a:ln>
                <a:solidFill>
                  <a:srgbClr val="FF0000"/>
                </a:solidFill>
                <a:effectLst>
                  <a:glow rad="76200">
                    <a:srgbClr val="00FFFF"/>
                  </a:glow>
                </a:effectLst>
              </a:rPr>
              <a:t>1</a:t>
            </a:r>
            <a:r>
              <a:rPr lang="en-CA" sz="3600" b="1" u="sng" baseline="30000" dirty="0" smtClean="0">
                <a:ln>
                  <a:solidFill>
                    <a:srgbClr val="0000CC"/>
                  </a:solidFill>
                </a:ln>
                <a:solidFill>
                  <a:srgbClr val="FF0000"/>
                </a:solidFill>
                <a:effectLst>
                  <a:glow rad="76200">
                    <a:srgbClr val="00FFFF"/>
                  </a:glow>
                </a:effectLst>
              </a:rPr>
              <a:t>st</a:t>
            </a:r>
            <a:r>
              <a:rPr lang="en-CA" sz="3600" dirty="0" smtClean="0">
                <a:solidFill>
                  <a:srgbClr val="9933FF"/>
                </a:solidFill>
                <a:effectLst>
                  <a:glow rad="76200">
                    <a:srgbClr val="00FFFF"/>
                  </a:glow>
                </a:effectLst>
              </a:rPr>
              <a:t> cycle ?</a:t>
            </a:r>
            <a:endParaRPr lang="en-CA" sz="3600" dirty="0">
              <a:solidFill>
                <a:srgbClr val="9933FF"/>
              </a:solidFill>
              <a:effectLst>
                <a:glow rad="76200">
                  <a:srgbClr val="00FFFF"/>
                </a:glow>
              </a:effectLst>
            </a:endParaRPr>
          </a:p>
        </p:txBody>
      </p:sp>
      <p:sp>
        <p:nvSpPr>
          <p:cNvPr id="63" name="Rectangle 62"/>
          <p:cNvSpPr/>
          <p:nvPr/>
        </p:nvSpPr>
        <p:spPr>
          <a:xfrm>
            <a:off x="6006971" y="4784952"/>
            <a:ext cx="2101176" cy="574766"/>
          </a:xfrm>
          <a:prstGeom prst="rect">
            <a:avLst/>
          </a:prstGeom>
          <a:solidFill>
            <a:schemeClr val="bg1"/>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n>
                  <a:solidFill>
                    <a:srgbClr val="0000CC"/>
                  </a:solidFill>
                </a:ln>
                <a:solidFill>
                  <a:srgbClr val="CC99FF"/>
                </a:solidFill>
                <a:effectLst>
                  <a:glow rad="63500">
                    <a:srgbClr val="00FFFF"/>
                  </a:glow>
                </a:effectLst>
              </a:rPr>
              <a:t>Abib 15</a:t>
            </a:r>
            <a:endParaRPr lang="en-CA" sz="2800" dirty="0">
              <a:ln>
                <a:solidFill>
                  <a:srgbClr val="0000CC"/>
                </a:solidFill>
              </a:ln>
              <a:solidFill>
                <a:srgbClr val="CC99FF"/>
              </a:solidFill>
              <a:effectLst>
                <a:glow rad="63500">
                  <a:srgbClr val="00FFFF"/>
                </a:glow>
              </a:effectLst>
            </a:endParaRPr>
          </a:p>
        </p:txBody>
      </p:sp>
      <p:sp>
        <p:nvSpPr>
          <p:cNvPr id="64" name="Rectangle 63"/>
          <p:cNvSpPr/>
          <p:nvPr/>
        </p:nvSpPr>
        <p:spPr>
          <a:xfrm>
            <a:off x="4288804" y="4785423"/>
            <a:ext cx="1525601"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2060"/>
                </a:solidFill>
              </a:rPr>
              <a:t>Abib </a:t>
            </a:r>
            <a:r>
              <a:rPr lang="en-CA" sz="2800" b="1" dirty="0" smtClean="0">
                <a:solidFill>
                  <a:srgbClr val="002060"/>
                </a:solidFill>
                <a:effectLst>
                  <a:glow rad="127000">
                    <a:srgbClr val="00FFFF"/>
                  </a:glow>
                </a:effectLst>
              </a:rPr>
              <a:t>15</a:t>
            </a:r>
            <a:endParaRPr lang="en-CA" sz="2800" b="1" dirty="0">
              <a:solidFill>
                <a:srgbClr val="002060"/>
              </a:solidFill>
              <a:effectLst>
                <a:glow rad="127000">
                  <a:srgbClr val="00FFFF"/>
                </a:glow>
              </a:effectLst>
            </a:endParaRPr>
          </a:p>
        </p:txBody>
      </p:sp>
      <p:cxnSp>
        <p:nvCxnSpPr>
          <p:cNvPr id="65" name="Straight Connector 64"/>
          <p:cNvCxnSpPr>
            <a:endCxn id="68" idx="0"/>
          </p:cNvCxnSpPr>
          <p:nvPr/>
        </p:nvCxnSpPr>
        <p:spPr>
          <a:xfrm flipH="1" flipV="1">
            <a:off x="5837825" y="4405259"/>
            <a:ext cx="217" cy="965005"/>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5876817" y="4785421"/>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p:cNvSpPr/>
          <p:nvPr/>
        </p:nvSpPr>
        <p:spPr>
          <a:xfrm>
            <a:off x="4200309" y="4785421"/>
            <a:ext cx="82000"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ectangle 68"/>
          <p:cNvSpPr/>
          <p:nvPr/>
        </p:nvSpPr>
        <p:spPr>
          <a:xfrm>
            <a:off x="3736972" y="3988702"/>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68" name="Rectangle 67"/>
          <p:cNvSpPr/>
          <p:nvPr/>
        </p:nvSpPr>
        <p:spPr>
          <a:xfrm>
            <a:off x="5378950" y="4405259"/>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71" name="Rectangle 70"/>
          <p:cNvSpPr/>
          <p:nvPr/>
        </p:nvSpPr>
        <p:spPr>
          <a:xfrm>
            <a:off x="9945726" y="4776294"/>
            <a:ext cx="2101176" cy="574766"/>
          </a:xfrm>
          <a:prstGeom prst="rect">
            <a:avLst/>
          </a:prstGeom>
          <a:solidFill>
            <a:schemeClr val="bg1"/>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n>
                  <a:solidFill>
                    <a:srgbClr val="0000CC"/>
                  </a:solidFill>
                </a:ln>
                <a:solidFill>
                  <a:srgbClr val="CC99FF"/>
                </a:solidFill>
                <a:effectLst>
                  <a:glow rad="63500">
                    <a:srgbClr val="FF9999"/>
                  </a:glow>
                </a:effectLst>
              </a:rPr>
              <a:t>Abib</a:t>
            </a:r>
            <a:r>
              <a:rPr lang="en-CA" sz="2800" dirty="0" smtClean="0">
                <a:ln>
                  <a:solidFill>
                    <a:srgbClr val="0000CC"/>
                  </a:solidFill>
                </a:ln>
                <a:solidFill>
                  <a:srgbClr val="CC99FF"/>
                </a:solidFill>
                <a:effectLst>
                  <a:glow rad="63500">
                    <a:srgbClr val="00FFFF"/>
                  </a:glow>
                </a:effectLst>
              </a:rPr>
              <a:t> </a:t>
            </a:r>
            <a:r>
              <a:rPr lang="en-CA" sz="2800" dirty="0" smtClean="0">
                <a:ln>
                  <a:solidFill>
                    <a:srgbClr val="0000CC"/>
                  </a:solidFill>
                </a:ln>
                <a:solidFill>
                  <a:srgbClr val="CC99FF"/>
                </a:solidFill>
                <a:effectLst>
                  <a:glow rad="63500">
                    <a:srgbClr val="FF9999"/>
                  </a:glow>
                </a:effectLst>
              </a:rPr>
              <a:t>16</a:t>
            </a:r>
            <a:endParaRPr lang="en-CA" sz="2800" dirty="0">
              <a:ln>
                <a:solidFill>
                  <a:srgbClr val="0000CC"/>
                </a:solidFill>
              </a:ln>
              <a:solidFill>
                <a:srgbClr val="CC99FF"/>
              </a:solidFill>
              <a:effectLst>
                <a:glow rad="63500">
                  <a:srgbClr val="FF9999"/>
                </a:glow>
              </a:effectLst>
            </a:endParaRPr>
          </a:p>
        </p:txBody>
      </p:sp>
      <p:sp>
        <p:nvSpPr>
          <p:cNvPr id="72" name="Rectangle 71"/>
          <p:cNvSpPr/>
          <p:nvPr/>
        </p:nvSpPr>
        <p:spPr>
          <a:xfrm>
            <a:off x="8227559" y="4776765"/>
            <a:ext cx="1525601"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2060"/>
                </a:solidFill>
              </a:rPr>
              <a:t>Abib </a:t>
            </a:r>
            <a:r>
              <a:rPr lang="en-CA" sz="2800" b="1" dirty="0" smtClean="0">
                <a:solidFill>
                  <a:srgbClr val="002060"/>
                </a:solidFill>
                <a:effectLst>
                  <a:glow rad="177800">
                    <a:srgbClr val="FFCC66"/>
                  </a:glow>
                </a:effectLst>
              </a:rPr>
              <a:t>16</a:t>
            </a:r>
            <a:endParaRPr lang="en-CA" sz="2800" b="1" dirty="0">
              <a:solidFill>
                <a:srgbClr val="002060"/>
              </a:solidFill>
              <a:effectLst>
                <a:glow rad="177800">
                  <a:srgbClr val="FFCC66"/>
                </a:glow>
              </a:effectLst>
            </a:endParaRPr>
          </a:p>
        </p:txBody>
      </p:sp>
      <p:cxnSp>
        <p:nvCxnSpPr>
          <p:cNvPr id="73" name="Straight Connector 72"/>
          <p:cNvCxnSpPr/>
          <p:nvPr/>
        </p:nvCxnSpPr>
        <p:spPr>
          <a:xfrm rot="120000" flipH="1" flipV="1">
            <a:off x="9762213" y="4506096"/>
            <a:ext cx="31875" cy="87261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9815572" y="4776763"/>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74"/>
          <p:cNvSpPr/>
          <p:nvPr/>
        </p:nvSpPr>
        <p:spPr>
          <a:xfrm>
            <a:off x="8139064" y="4776762"/>
            <a:ext cx="88062" cy="582955"/>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ectangle 75"/>
          <p:cNvSpPr/>
          <p:nvPr/>
        </p:nvSpPr>
        <p:spPr>
          <a:xfrm>
            <a:off x="9365929" y="4396409"/>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77" name="Rectangle 76"/>
          <p:cNvSpPr/>
          <p:nvPr/>
        </p:nvSpPr>
        <p:spPr>
          <a:xfrm>
            <a:off x="7651018" y="3980044"/>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2" name="Curved Down Arrow 1"/>
          <p:cNvSpPr/>
          <p:nvPr/>
        </p:nvSpPr>
        <p:spPr>
          <a:xfrm>
            <a:off x="252548" y="2476353"/>
            <a:ext cx="4475971" cy="1495363"/>
          </a:xfrm>
          <a:prstGeom prst="curvedDownArrow">
            <a:avLst>
              <a:gd name="adj1" fmla="val 13298"/>
              <a:gd name="adj2" fmla="val 74966"/>
              <a:gd name="adj3" fmla="val 25000"/>
            </a:avLst>
          </a:prstGeom>
          <a:gradFill>
            <a:gsLst>
              <a:gs pos="0">
                <a:srgbClr val="FF0000"/>
              </a:gs>
              <a:gs pos="37000">
                <a:srgbClr val="00FF99"/>
              </a:gs>
              <a:gs pos="78000">
                <a:schemeClr val="accent1">
                  <a:lumMod val="45000"/>
                  <a:lumOff val="55000"/>
                </a:schemeClr>
              </a:gs>
              <a:gs pos="89000">
                <a:srgbClr val="00FFFF"/>
              </a:gs>
            </a:gsLst>
            <a:lin ang="5400000" scaled="1"/>
          </a:gradFill>
          <a:ln w="38100">
            <a:solidFill>
              <a:srgbClr val="0000CC"/>
            </a:solidFill>
          </a:ln>
          <a:effectLst>
            <a:glow rad="127000">
              <a:srgbClr val="00FF99"/>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8" name="Rounded Rectangle 77"/>
          <p:cNvSpPr/>
          <p:nvPr/>
        </p:nvSpPr>
        <p:spPr>
          <a:xfrm>
            <a:off x="4603990" y="3052265"/>
            <a:ext cx="3077418" cy="1026772"/>
          </a:xfrm>
          <a:prstGeom prst="roundRect">
            <a:avLst/>
          </a:prstGeom>
          <a:solidFill>
            <a:schemeClr val="accent5">
              <a:lumMod val="60000"/>
              <a:lumOff val="40000"/>
            </a:schemeClr>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u="sng" dirty="0" smtClean="0">
                <a:solidFill>
                  <a:srgbClr val="0000CC"/>
                </a:solidFill>
              </a:rPr>
              <a:t>Hi</a:t>
            </a:r>
            <a:r>
              <a:rPr lang="en-CA" sz="2400" b="1" dirty="0" smtClean="0">
                <a:solidFill>
                  <a:srgbClr val="0000CC"/>
                </a:solidFill>
              </a:rPr>
              <a:t>g</a:t>
            </a:r>
            <a:r>
              <a:rPr lang="en-CA" sz="2400" b="1" u="sng" dirty="0" smtClean="0">
                <a:solidFill>
                  <a:srgbClr val="0000CC"/>
                </a:solidFill>
              </a:rPr>
              <a:t>h Shabbat</a:t>
            </a:r>
            <a:r>
              <a:rPr lang="en-CA" sz="2400" b="1" dirty="0" smtClean="0">
                <a:solidFill>
                  <a:srgbClr val="0000CC"/>
                </a:solidFill>
              </a:rPr>
              <a:t> </a:t>
            </a:r>
            <a:r>
              <a:rPr lang="en-CA" sz="2400" b="1" dirty="0" smtClean="0">
                <a:ln w="12700">
                  <a:solidFill>
                    <a:schemeClr val="bg1">
                      <a:lumMod val="95000"/>
                      <a:lumOff val="5000"/>
                    </a:schemeClr>
                  </a:solidFill>
                </a:ln>
                <a:solidFill>
                  <a:schemeClr val="accent2">
                    <a:lumMod val="75000"/>
                  </a:schemeClr>
                </a:solidFill>
              </a:rPr>
              <a:t>of Unleavened Bread</a:t>
            </a:r>
            <a:endParaRPr lang="en-CA" sz="2400" b="1" dirty="0">
              <a:ln w="12700">
                <a:solidFill>
                  <a:schemeClr val="bg1">
                    <a:lumMod val="95000"/>
                    <a:lumOff val="5000"/>
                  </a:schemeClr>
                </a:solidFill>
              </a:ln>
              <a:solidFill>
                <a:schemeClr val="accent2">
                  <a:lumMod val="75000"/>
                </a:schemeClr>
              </a:solidFill>
            </a:endParaRPr>
          </a:p>
        </p:txBody>
      </p:sp>
      <p:sp>
        <p:nvSpPr>
          <p:cNvPr id="16" name="Rounded Rectangle 15"/>
          <p:cNvSpPr/>
          <p:nvPr/>
        </p:nvSpPr>
        <p:spPr>
          <a:xfrm>
            <a:off x="8437830" y="3049989"/>
            <a:ext cx="3608857" cy="1021929"/>
          </a:xfrm>
          <a:prstGeom prst="roundRect">
            <a:avLst/>
          </a:prstGeom>
          <a:solidFill>
            <a:srgbClr val="FFCC66"/>
          </a:solidFill>
          <a:ln w="38100">
            <a:solidFill>
              <a:srgbClr val="00808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FF99"/>
                </a:solidFill>
                <a:effectLst>
                  <a:glow rad="127000">
                    <a:srgbClr val="0000CC"/>
                  </a:glow>
                </a:effectLst>
              </a:rPr>
              <a:t>Preparation</a:t>
            </a:r>
            <a:r>
              <a:rPr lang="en-CA" sz="2800" dirty="0" smtClean="0">
                <a:solidFill>
                  <a:schemeClr val="bg1"/>
                </a:solidFill>
              </a:rPr>
              <a:t> for the 7</a:t>
            </a:r>
            <a:r>
              <a:rPr lang="en-CA" sz="2800" baseline="30000" dirty="0" smtClean="0">
                <a:solidFill>
                  <a:schemeClr val="bg1"/>
                </a:solidFill>
              </a:rPr>
              <a:t>th</a:t>
            </a:r>
            <a:r>
              <a:rPr lang="en-CA" sz="2800" dirty="0" smtClean="0">
                <a:solidFill>
                  <a:schemeClr val="bg1"/>
                </a:solidFill>
              </a:rPr>
              <a:t> Day </a:t>
            </a:r>
            <a:r>
              <a:rPr lang="en-CA" sz="2800" b="1" dirty="0" smtClean="0">
                <a:solidFill>
                  <a:srgbClr val="0000CC"/>
                </a:solidFill>
              </a:rPr>
              <a:t>Shabbat</a:t>
            </a:r>
            <a:endParaRPr lang="en-CA" sz="2800" b="1" dirty="0">
              <a:solidFill>
                <a:srgbClr val="0000CC"/>
              </a:solidFill>
            </a:endParaRPr>
          </a:p>
        </p:txBody>
      </p:sp>
      <p:sp>
        <p:nvSpPr>
          <p:cNvPr id="17" name="Curved Down Arrow 16"/>
          <p:cNvSpPr/>
          <p:nvPr/>
        </p:nvSpPr>
        <p:spPr>
          <a:xfrm>
            <a:off x="4005002" y="2535396"/>
            <a:ext cx="4563765" cy="1444177"/>
          </a:xfrm>
          <a:prstGeom prst="curvedDownArrow">
            <a:avLst>
              <a:gd name="adj1" fmla="val 14580"/>
              <a:gd name="adj2" fmla="val 62006"/>
              <a:gd name="adj3" fmla="val 25000"/>
            </a:avLst>
          </a:prstGeom>
          <a:gradFill>
            <a:gsLst>
              <a:gs pos="31000">
                <a:srgbClr val="FFFF00"/>
              </a:gs>
              <a:gs pos="53000">
                <a:srgbClr val="00FF99"/>
              </a:gs>
              <a:gs pos="83000">
                <a:srgbClr val="9933FF"/>
              </a:gs>
            </a:gsLst>
            <a:lin ang="5400000" scaled="1"/>
          </a:gradFill>
          <a:ln w="28575"/>
          <a:effectLst>
            <a:glow rad="228600">
              <a:schemeClr val="accent4">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2" name="Notched Right Arrow 81"/>
          <p:cNvSpPr/>
          <p:nvPr/>
        </p:nvSpPr>
        <p:spPr>
          <a:xfrm rot="4196236">
            <a:off x="212923" y="1059949"/>
            <a:ext cx="1862108" cy="902192"/>
          </a:xfrm>
          <a:prstGeom prst="notchedRightArrow">
            <a:avLst>
              <a:gd name="adj1" fmla="val 32038"/>
              <a:gd name="adj2" fmla="val 70777"/>
            </a:avLst>
          </a:prstGeom>
          <a:gradFill>
            <a:gsLst>
              <a:gs pos="35000">
                <a:srgbClr val="FF0000"/>
              </a:gs>
              <a:gs pos="46000">
                <a:srgbClr val="00FF99"/>
              </a:gs>
              <a:gs pos="66000">
                <a:srgbClr val="FF0000"/>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Notched Right Arrow 82"/>
          <p:cNvSpPr/>
          <p:nvPr/>
        </p:nvSpPr>
        <p:spPr>
          <a:xfrm rot="5400000">
            <a:off x="4903647" y="1583634"/>
            <a:ext cx="2275027" cy="936560"/>
          </a:xfrm>
          <a:prstGeom prst="notchedRightArrow">
            <a:avLst>
              <a:gd name="adj1" fmla="val 32038"/>
              <a:gd name="adj2" fmla="val 70777"/>
            </a:avLst>
          </a:prstGeom>
          <a:gradFill>
            <a:gsLst>
              <a:gs pos="35000">
                <a:srgbClr val="FF0000"/>
              </a:gs>
              <a:gs pos="48000">
                <a:srgbClr val="00FFFF"/>
              </a:gs>
              <a:gs pos="67000">
                <a:srgbClr val="FF0000"/>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ular Callout 4"/>
          <p:cNvSpPr/>
          <p:nvPr/>
        </p:nvSpPr>
        <p:spPr>
          <a:xfrm>
            <a:off x="1" y="5554341"/>
            <a:ext cx="12192000" cy="1298076"/>
          </a:xfrm>
          <a:prstGeom prst="wedgeRoundRectCallout">
            <a:avLst>
              <a:gd name="adj1" fmla="val 25252"/>
              <a:gd name="adj2" fmla="val -70166"/>
              <a:gd name="adj3" fmla="val 16667"/>
            </a:avLst>
          </a:prstGeom>
          <a:solidFill>
            <a:schemeClr val="accent3">
              <a:lumMod val="60000"/>
              <a:lumOff val="40000"/>
            </a:schemeClr>
          </a:solidFill>
          <a:ln w="38100">
            <a:solidFill>
              <a:srgbClr val="00808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0000CC"/>
                </a:solidFill>
              </a:rPr>
              <a:t>And </a:t>
            </a:r>
            <a:r>
              <a:rPr lang="en-US" sz="2800" dirty="0">
                <a:ln>
                  <a:solidFill>
                    <a:srgbClr val="FF00FF"/>
                  </a:solidFill>
                </a:ln>
                <a:solidFill>
                  <a:srgbClr val="0000CC"/>
                </a:solidFill>
                <a:effectLst>
                  <a:glow rad="127000">
                    <a:srgbClr val="00FF99"/>
                  </a:glow>
                </a:effectLst>
                <a:latin typeface="Arial Black" panose="020B0A04020102020204" pitchFamily="34" charset="0"/>
              </a:rPr>
              <a:t>when the </a:t>
            </a:r>
            <a:r>
              <a:rPr lang="en-US" sz="2800" u="sng" dirty="0" smtClean="0">
                <a:ln>
                  <a:solidFill>
                    <a:srgbClr val="FF00FF"/>
                  </a:solidFill>
                </a:ln>
                <a:solidFill>
                  <a:srgbClr val="0000CC"/>
                </a:solidFill>
                <a:effectLst>
                  <a:glow rad="127000">
                    <a:srgbClr val="00FF99"/>
                  </a:glow>
                </a:effectLst>
                <a:latin typeface="Arial Black" panose="020B0A04020102020204" pitchFamily="34" charset="0"/>
              </a:rPr>
              <a:t>Shabbat was </a:t>
            </a:r>
            <a:r>
              <a:rPr lang="en-US" sz="2800" dirty="0">
                <a:ln>
                  <a:solidFill>
                    <a:srgbClr val="FF00FF"/>
                  </a:solidFill>
                </a:ln>
                <a:solidFill>
                  <a:srgbClr val="0000CC"/>
                </a:solidFill>
                <a:effectLst>
                  <a:glow rad="127000">
                    <a:srgbClr val="00FF99"/>
                  </a:glow>
                </a:effectLst>
                <a:latin typeface="Arial Black" panose="020B0A04020102020204" pitchFamily="34" charset="0"/>
              </a:rPr>
              <a:t>p</a:t>
            </a:r>
            <a:r>
              <a:rPr lang="en-US" sz="2800" u="sng" dirty="0">
                <a:ln>
                  <a:solidFill>
                    <a:srgbClr val="FF00FF"/>
                  </a:solidFill>
                </a:ln>
                <a:solidFill>
                  <a:srgbClr val="0000CC"/>
                </a:solidFill>
                <a:effectLst>
                  <a:glow rad="127000">
                    <a:srgbClr val="00FF99"/>
                  </a:glow>
                </a:effectLst>
                <a:latin typeface="Arial Black" panose="020B0A04020102020204" pitchFamily="34" charset="0"/>
              </a:rPr>
              <a:t>ast</a:t>
            </a:r>
            <a:r>
              <a:rPr lang="en-US" sz="2800" dirty="0" smtClean="0">
                <a:ln>
                  <a:solidFill>
                    <a:srgbClr val="FF00FF"/>
                  </a:solidFill>
                </a:ln>
                <a:solidFill>
                  <a:srgbClr val="0000CC"/>
                </a:solidFill>
                <a:effectLst>
                  <a:glow rad="127000">
                    <a:srgbClr val="00FF99"/>
                  </a:glow>
                </a:effectLst>
                <a:latin typeface="Arial Black" panose="020B0A04020102020204" pitchFamily="34" charset="0"/>
              </a:rPr>
              <a:t>,											 </a:t>
            </a:r>
          </a:p>
          <a:p>
            <a:endParaRPr lang="en-US" sz="2800" dirty="0">
              <a:ln>
                <a:solidFill>
                  <a:srgbClr val="FF00FF"/>
                </a:solidFill>
              </a:ln>
              <a:solidFill>
                <a:srgbClr val="0000CC"/>
              </a:solidFill>
              <a:effectLst>
                <a:glow rad="127000">
                  <a:srgbClr val="00FF99"/>
                </a:glow>
              </a:effectLst>
              <a:latin typeface="Arial Black" panose="020B0A04020102020204" pitchFamily="34" charset="0"/>
            </a:endParaRPr>
          </a:p>
          <a:p>
            <a:pPr algn="ctr"/>
            <a:endParaRPr lang="en-US" sz="2800" dirty="0" smtClean="0">
              <a:ln>
                <a:solidFill>
                  <a:srgbClr val="FF00FF"/>
                </a:solidFill>
              </a:ln>
              <a:solidFill>
                <a:srgbClr val="0000CC"/>
              </a:solidFill>
              <a:effectLst>
                <a:glow rad="127000">
                  <a:srgbClr val="00FF99"/>
                </a:glow>
              </a:effectLst>
              <a:latin typeface="Arial Black" panose="020B0A04020102020204" pitchFamily="34" charset="0"/>
            </a:endParaRPr>
          </a:p>
        </p:txBody>
      </p:sp>
      <p:sp>
        <p:nvSpPr>
          <p:cNvPr id="18" name="Rectangle 17"/>
          <p:cNvSpPr/>
          <p:nvPr/>
        </p:nvSpPr>
        <p:spPr>
          <a:xfrm>
            <a:off x="1292457" y="505638"/>
            <a:ext cx="9700483" cy="513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en-US" sz="2800" dirty="0">
                <a:ln>
                  <a:solidFill>
                    <a:prstClr val="black">
                      <a:lumMod val="95000"/>
                      <a:lumOff val="5000"/>
                    </a:prstClr>
                  </a:solidFill>
                </a:ln>
                <a:solidFill>
                  <a:srgbClr val="9933FF"/>
                </a:solidFill>
                <a:latin typeface="Calibri" panose="020F0502020204030204" pitchFamily="34" charset="0"/>
                <a:cs typeface="Calibri" panose="020F0502020204030204" pitchFamily="34" charset="0"/>
              </a:rPr>
              <a:t>The Ladies observed the </a:t>
            </a:r>
            <a:r>
              <a:rPr lang="en-US" sz="2800" b="1" dirty="0">
                <a:ln>
                  <a:solidFill>
                    <a:prstClr val="black">
                      <a:lumMod val="95000"/>
                      <a:lumOff val="5000"/>
                    </a:prstClr>
                  </a:solidFill>
                </a:ln>
                <a:solidFill>
                  <a:srgbClr val="9933FF"/>
                </a:solidFill>
                <a:effectLst>
                  <a:glow rad="127000">
                    <a:srgbClr val="FFFF00"/>
                  </a:glow>
                </a:effectLst>
                <a:latin typeface="Calibri" panose="020F0502020204030204" pitchFamily="34" charset="0"/>
                <a:cs typeface="Calibri" panose="020F0502020204030204" pitchFamily="34" charset="0"/>
              </a:rPr>
              <a:t>H</a:t>
            </a:r>
            <a:r>
              <a:rPr lang="en-US" sz="2800" b="1" dirty="0" smtClean="0">
                <a:ln>
                  <a:solidFill>
                    <a:prstClr val="black">
                      <a:lumMod val="95000"/>
                      <a:lumOff val="5000"/>
                    </a:prstClr>
                  </a:solidFill>
                </a:ln>
                <a:solidFill>
                  <a:srgbClr val="9933FF"/>
                </a:solidFill>
                <a:effectLst>
                  <a:glow rad="127000">
                    <a:srgbClr val="FFFF00"/>
                  </a:glow>
                </a:effectLst>
                <a:latin typeface="Calibri" panose="020F0502020204030204" pitchFamily="34" charset="0"/>
                <a:cs typeface="Calibri" panose="020F0502020204030204" pitchFamily="34" charset="0"/>
              </a:rPr>
              <a:t>igh Shabbat </a:t>
            </a:r>
            <a:r>
              <a:rPr lang="en-US" sz="2800" dirty="0">
                <a:ln>
                  <a:solidFill>
                    <a:prstClr val="black">
                      <a:lumMod val="95000"/>
                      <a:lumOff val="5000"/>
                    </a:prstClr>
                  </a:solidFill>
                </a:ln>
                <a:solidFill>
                  <a:srgbClr val="9933FF"/>
                </a:solidFill>
                <a:latin typeface="Calibri" panose="020F0502020204030204" pitchFamily="34" charset="0"/>
                <a:cs typeface="Calibri" panose="020F0502020204030204" pitchFamily="34" charset="0"/>
              </a:rPr>
              <a:t>according to the Torah!</a:t>
            </a:r>
          </a:p>
        </p:txBody>
      </p:sp>
      <p:sp>
        <p:nvSpPr>
          <p:cNvPr id="84" name="Notched Right Arrow 83"/>
          <p:cNvSpPr/>
          <p:nvPr/>
        </p:nvSpPr>
        <p:spPr>
          <a:xfrm rot="5400000">
            <a:off x="8624898" y="2215897"/>
            <a:ext cx="1007185" cy="939878"/>
          </a:xfrm>
          <a:prstGeom prst="notchedRightArrow">
            <a:avLst>
              <a:gd name="adj1" fmla="val 32038"/>
              <a:gd name="adj2" fmla="val 55025"/>
            </a:avLst>
          </a:prstGeom>
          <a:gradFill>
            <a:gsLst>
              <a:gs pos="35000">
                <a:srgbClr val="00FFFF"/>
              </a:gs>
              <a:gs pos="48000">
                <a:srgbClr val="9933FF"/>
              </a:gs>
              <a:gs pos="67000">
                <a:srgbClr val="CCECFF"/>
              </a:gs>
            </a:gsLst>
            <a:lin ang="5400000" scaled="1"/>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92944" y="5503234"/>
            <a:ext cx="11730687" cy="1385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CC"/>
                </a:solidFill>
              </a:rPr>
              <a:t>												    Miryam </a:t>
            </a:r>
            <a:r>
              <a:rPr lang="en-US" sz="2800" dirty="0">
                <a:solidFill>
                  <a:srgbClr val="0000CC"/>
                </a:solidFill>
              </a:rPr>
              <a:t>from </a:t>
            </a:r>
            <a:r>
              <a:rPr lang="en-US" sz="2800" dirty="0" err="1">
                <a:solidFill>
                  <a:srgbClr val="0000CC"/>
                </a:solidFill>
              </a:rPr>
              <a:t>Maḡdala</a:t>
            </a:r>
            <a:r>
              <a:rPr lang="en-US" sz="2800" dirty="0">
                <a:solidFill>
                  <a:srgbClr val="0000CC"/>
                </a:solidFill>
              </a:rPr>
              <a:t>, and Miryam the </a:t>
            </a:r>
            <a:r>
              <a:rPr lang="en-US" sz="2800" i="1" dirty="0">
                <a:solidFill>
                  <a:srgbClr val="0000CC"/>
                </a:solidFill>
              </a:rPr>
              <a:t>mother</a:t>
            </a:r>
            <a:r>
              <a:rPr lang="en-US" sz="2800" dirty="0">
                <a:solidFill>
                  <a:srgbClr val="0000CC"/>
                </a:solidFill>
              </a:rPr>
              <a:t> of Yaʽaqob, and </a:t>
            </a:r>
            <a:r>
              <a:rPr lang="en-US" sz="2800" dirty="0" err="1">
                <a:solidFill>
                  <a:srgbClr val="0000CC"/>
                </a:solidFill>
              </a:rPr>
              <a:t>Shelomah</a:t>
            </a:r>
            <a:r>
              <a:rPr lang="en-US" sz="2800" dirty="0">
                <a:solidFill>
                  <a:srgbClr val="0000CC"/>
                </a:solidFill>
              </a:rPr>
              <a:t> </a:t>
            </a:r>
            <a:r>
              <a:rPr lang="en-US" sz="2800" u="sng" dirty="0" smtClean="0">
                <a:ln w="28575">
                  <a:solidFill>
                    <a:srgbClr val="0000CC"/>
                  </a:solidFill>
                </a:ln>
                <a:solidFill>
                  <a:srgbClr val="FF0000"/>
                </a:solidFill>
                <a:latin typeface="Arial Black" panose="020B0A04020102020204" pitchFamily="34" charset="0"/>
              </a:rPr>
              <a:t>BOUGHT SPICES</a:t>
            </a:r>
            <a:r>
              <a:rPr lang="en-US" sz="2800" dirty="0" smtClean="0">
                <a:ln w="28575">
                  <a:solidFill>
                    <a:srgbClr val="0000CC"/>
                  </a:solidFill>
                </a:ln>
                <a:solidFill>
                  <a:srgbClr val="FF0000"/>
                </a:solidFill>
                <a:latin typeface="Arial Black" panose="020B0A04020102020204" pitchFamily="34" charset="0"/>
              </a:rPr>
              <a:t>, </a:t>
            </a:r>
            <a:r>
              <a:rPr lang="en-US" sz="2800" dirty="0" smtClean="0">
                <a:solidFill>
                  <a:srgbClr val="0000CC"/>
                </a:solidFill>
              </a:rPr>
              <a:t>to </a:t>
            </a:r>
            <a:r>
              <a:rPr lang="en-US" sz="2800" dirty="0">
                <a:solidFill>
                  <a:srgbClr val="0000CC"/>
                </a:solidFill>
              </a:rPr>
              <a:t>go and anoint Him.  </a:t>
            </a:r>
            <a:r>
              <a:rPr lang="en-US" dirty="0">
                <a:solidFill>
                  <a:prstClr val="black"/>
                </a:solidFill>
              </a:rPr>
              <a:t>Mark </a:t>
            </a:r>
            <a:r>
              <a:rPr lang="en-US" dirty="0" smtClean="0">
                <a:solidFill>
                  <a:prstClr val="black"/>
                </a:solidFill>
              </a:rPr>
              <a:t>16:1</a:t>
            </a:r>
            <a:endParaRPr lang="en-CA" dirty="0"/>
          </a:p>
        </p:txBody>
      </p:sp>
      <p:sp>
        <p:nvSpPr>
          <p:cNvPr id="21" name="Right Brace 20"/>
          <p:cNvSpPr/>
          <p:nvPr/>
        </p:nvSpPr>
        <p:spPr>
          <a:xfrm rot="5400000">
            <a:off x="5955546" y="3565862"/>
            <a:ext cx="310434" cy="3927459"/>
          </a:xfrm>
          <a:prstGeom prst="rightBrace">
            <a:avLst>
              <a:gd name="adj1" fmla="val 50583"/>
              <a:gd name="adj2" fmla="val 84158"/>
            </a:avLst>
          </a:prstGeom>
          <a:solidFill>
            <a:srgbClr val="0000CC"/>
          </a:solidFill>
          <a:ln w="28575">
            <a:solidFill>
              <a:srgbClr val="FF0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Slide Number Placeholder 3"/>
          <p:cNvSpPr>
            <a:spLocks noGrp="1"/>
          </p:cNvSpPr>
          <p:nvPr>
            <p:ph type="sldNum" sz="quarter" idx="12"/>
          </p:nvPr>
        </p:nvSpPr>
        <p:spPr>
          <a:xfrm>
            <a:off x="11350793" y="6435063"/>
            <a:ext cx="643748" cy="365125"/>
          </a:xfrm>
        </p:spPr>
        <p:txBody>
          <a:bodyPr/>
          <a:lstStyle/>
          <a:p>
            <a:fld id="{6D22F896-40B5-4ADD-8801-0D06FADFA095}" type="slidenum">
              <a:rPr lang="en-US" sz="1200" b="1" smtClean="0">
                <a:solidFill>
                  <a:schemeClr val="bg1"/>
                </a:solidFill>
              </a:rPr>
              <a:t>76</a:t>
            </a:fld>
            <a:endParaRPr lang="en-US" sz="1200" b="1" dirty="0">
              <a:solidFill>
                <a:schemeClr val="bg1"/>
              </a:solidFill>
            </a:endParaRPr>
          </a:p>
        </p:txBody>
      </p:sp>
      <p:cxnSp>
        <p:nvCxnSpPr>
          <p:cNvPr id="62" name="Straight Connector 61"/>
          <p:cNvCxnSpPr/>
          <p:nvPr/>
        </p:nvCxnSpPr>
        <p:spPr>
          <a:xfrm flipV="1">
            <a:off x="4163633" y="4347816"/>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8121242" y="4339158"/>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4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750"/>
                                        <p:tgtEl>
                                          <p:spTgt spid="45"/>
                                        </p:tgtEl>
                                      </p:cBhvr>
                                    </p:animEffect>
                                  </p:childTnLst>
                                </p:cTn>
                              </p:par>
                              <p:par>
                                <p:cTn id="8" presetID="14" presetClass="entr" presetSubtype="10" fill="hold" grpId="0" nodeType="withEffect">
                                  <p:stCondLst>
                                    <p:cond delay="125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750"/>
                                        <p:tgtEl>
                                          <p:spTgt spid="19"/>
                                        </p:tgtEl>
                                      </p:cBhvr>
                                    </p:animEffect>
                                  </p:childTnLst>
                                </p:cTn>
                              </p:par>
                              <p:par>
                                <p:cTn id="11" presetID="22" presetClass="entr" presetSubtype="8" fill="hold" grpId="0" nodeType="withEffect">
                                  <p:stCondLst>
                                    <p:cond delay="225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1000"/>
                                        <p:tgtEl>
                                          <p:spTgt spid="2"/>
                                        </p:tgtEl>
                                      </p:cBhvr>
                                    </p:animEffect>
                                  </p:childTnLst>
                                </p:cTn>
                              </p:par>
                              <p:par>
                                <p:cTn id="14" presetID="22" presetClass="entr" presetSubtype="1" fill="hold" nodeType="withEffect">
                                  <p:stCondLst>
                                    <p:cond delay="35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1000"/>
                                        <p:tgtEl>
                                          <p:spTgt spid="3">
                                            <p:txEl>
                                              <p:pRg st="0" end="0"/>
                                            </p:txEl>
                                          </p:spTgt>
                                        </p:tgtEl>
                                      </p:cBhvr>
                                    </p:animEffect>
                                  </p:childTnLst>
                                </p:cTn>
                              </p:par>
                              <p:par>
                                <p:cTn id="17" presetID="2" presetClass="entr" presetSubtype="9" fill="hold" grpId="0" nodeType="withEffect">
                                  <p:stCondLst>
                                    <p:cond delay="35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750" fill="hold"/>
                                        <p:tgtEl>
                                          <p:spTgt spid="82"/>
                                        </p:tgtEl>
                                        <p:attrNameLst>
                                          <p:attrName>ppt_x</p:attrName>
                                        </p:attrNameLst>
                                      </p:cBhvr>
                                      <p:tavLst>
                                        <p:tav tm="0">
                                          <p:val>
                                            <p:strVal val="0-#ppt_w/2"/>
                                          </p:val>
                                        </p:tav>
                                        <p:tav tm="100000">
                                          <p:val>
                                            <p:strVal val="#ppt_x"/>
                                          </p:val>
                                        </p:tav>
                                      </p:tavLst>
                                    </p:anim>
                                    <p:anim calcmode="lin" valueType="num">
                                      <p:cBhvr additive="base">
                                        <p:cTn id="20" dur="1750" fill="hold"/>
                                        <p:tgtEl>
                                          <p:spTgt spid="8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fade">
                                      <p:cBhvr>
                                        <p:cTn id="25" dur="1000"/>
                                        <p:tgtEl>
                                          <p:spTgt spid="69"/>
                                        </p:tgtEl>
                                      </p:cBhvr>
                                    </p:animEffect>
                                    <p:anim calcmode="lin" valueType="num">
                                      <p:cBhvr>
                                        <p:cTn id="26" dur="1000" fill="hold"/>
                                        <p:tgtEl>
                                          <p:spTgt spid="69"/>
                                        </p:tgtEl>
                                        <p:attrNameLst>
                                          <p:attrName>ppt_x</p:attrName>
                                        </p:attrNameLst>
                                      </p:cBhvr>
                                      <p:tavLst>
                                        <p:tav tm="0">
                                          <p:val>
                                            <p:strVal val="#ppt_x"/>
                                          </p:val>
                                        </p:tav>
                                        <p:tav tm="100000">
                                          <p:val>
                                            <p:strVal val="#ppt_x"/>
                                          </p:val>
                                        </p:tav>
                                      </p:tavLst>
                                    </p:anim>
                                    <p:anim calcmode="lin" valueType="num">
                                      <p:cBhvr>
                                        <p:cTn id="27" dur="1000" fill="hold"/>
                                        <p:tgtEl>
                                          <p:spTgt spid="6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1000" fill="hold"/>
                                        <p:tgtEl>
                                          <p:spTgt spid="6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1000"/>
                                        <p:tgtEl>
                                          <p:spTgt spid="67"/>
                                        </p:tgtEl>
                                      </p:cBhvr>
                                    </p:animEffect>
                                    <p:anim calcmode="lin" valueType="num">
                                      <p:cBhvr>
                                        <p:cTn id="41" dur="1000" fill="hold"/>
                                        <p:tgtEl>
                                          <p:spTgt spid="67"/>
                                        </p:tgtEl>
                                        <p:attrNameLst>
                                          <p:attrName>ppt_x</p:attrName>
                                        </p:attrNameLst>
                                      </p:cBhvr>
                                      <p:tavLst>
                                        <p:tav tm="0">
                                          <p:val>
                                            <p:strVal val="#ppt_x"/>
                                          </p:val>
                                        </p:tav>
                                        <p:tav tm="100000">
                                          <p:val>
                                            <p:strVal val="#ppt_x"/>
                                          </p:val>
                                        </p:tav>
                                      </p:tavLst>
                                    </p:anim>
                                    <p:anim calcmode="lin" valueType="num">
                                      <p:cBhvr>
                                        <p:cTn id="42" dur="1000" fill="hold"/>
                                        <p:tgtEl>
                                          <p:spTgt spid="6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1000"/>
                                        <p:tgtEl>
                                          <p:spTgt spid="65"/>
                                        </p:tgtEl>
                                      </p:cBhvr>
                                    </p:animEffect>
                                    <p:anim calcmode="lin" valueType="num">
                                      <p:cBhvr>
                                        <p:cTn id="46" dur="1000" fill="hold"/>
                                        <p:tgtEl>
                                          <p:spTgt spid="65"/>
                                        </p:tgtEl>
                                        <p:attrNameLst>
                                          <p:attrName>ppt_x</p:attrName>
                                        </p:attrNameLst>
                                      </p:cBhvr>
                                      <p:tavLst>
                                        <p:tav tm="0">
                                          <p:val>
                                            <p:strVal val="#ppt_x"/>
                                          </p:val>
                                        </p:tav>
                                        <p:tav tm="100000">
                                          <p:val>
                                            <p:strVal val="#ppt_x"/>
                                          </p:val>
                                        </p:tav>
                                      </p:tavLst>
                                    </p:anim>
                                    <p:anim calcmode="lin" valueType="num">
                                      <p:cBhvr>
                                        <p:cTn id="47" dur="1000" fill="hold"/>
                                        <p:tgtEl>
                                          <p:spTgt spid="6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1000"/>
                                        <p:tgtEl>
                                          <p:spTgt spid="66"/>
                                        </p:tgtEl>
                                      </p:cBhvr>
                                    </p:animEffect>
                                    <p:anim calcmode="lin" valueType="num">
                                      <p:cBhvr>
                                        <p:cTn id="51" dur="1000" fill="hold"/>
                                        <p:tgtEl>
                                          <p:spTgt spid="66"/>
                                        </p:tgtEl>
                                        <p:attrNameLst>
                                          <p:attrName>ppt_x</p:attrName>
                                        </p:attrNameLst>
                                      </p:cBhvr>
                                      <p:tavLst>
                                        <p:tav tm="0">
                                          <p:val>
                                            <p:strVal val="#ppt_x"/>
                                          </p:val>
                                        </p:tav>
                                        <p:tav tm="100000">
                                          <p:val>
                                            <p:strVal val="#ppt_x"/>
                                          </p:val>
                                        </p:tav>
                                      </p:tavLst>
                                    </p:anim>
                                    <p:anim calcmode="lin" valueType="num">
                                      <p:cBhvr>
                                        <p:cTn id="52" dur="1000" fill="hold"/>
                                        <p:tgtEl>
                                          <p:spTgt spid="6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1000"/>
                                        <p:tgtEl>
                                          <p:spTgt spid="68"/>
                                        </p:tgtEl>
                                      </p:cBhvr>
                                    </p:animEffect>
                                    <p:anim calcmode="lin" valueType="num">
                                      <p:cBhvr>
                                        <p:cTn id="56" dur="1000" fill="hold"/>
                                        <p:tgtEl>
                                          <p:spTgt spid="68"/>
                                        </p:tgtEl>
                                        <p:attrNameLst>
                                          <p:attrName>ppt_x</p:attrName>
                                        </p:attrNameLst>
                                      </p:cBhvr>
                                      <p:tavLst>
                                        <p:tav tm="0">
                                          <p:val>
                                            <p:strVal val="#ppt_x"/>
                                          </p:val>
                                        </p:tav>
                                        <p:tav tm="100000">
                                          <p:val>
                                            <p:strVal val="#ppt_x"/>
                                          </p:val>
                                        </p:tav>
                                      </p:tavLst>
                                    </p:anim>
                                    <p:anim calcmode="lin" valueType="num">
                                      <p:cBhvr>
                                        <p:cTn id="57" dur="1000" fill="hold"/>
                                        <p:tgtEl>
                                          <p:spTgt spid="6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1000" fill="hold"/>
                                        <p:tgtEl>
                                          <p:spTgt spid="6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1000"/>
                                        <p:tgtEl>
                                          <p:spTgt spid="63"/>
                                        </p:tgtEl>
                                      </p:cBhvr>
                                    </p:animEffect>
                                    <p:anim calcmode="lin" valueType="num">
                                      <p:cBhvr>
                                        <p:cTn id="66" dur="1000" fill="hold"/>
                                        <p:tgtEl>
                                          <p:spTgt spid="63"/>
                                        </p:tgtEl>
                                        <p:attrNameLst>
                                          <p:attrName>ppt_x</p:attrName>
                                        </p:attrNameLst>
                                      </p:cBhvr>
                                      <p:tavLst>
                                        <p:tav tm="0">
                                          <p:val>
                                            <p:strVal val="#ppt_x"/>
                                          </p:val>
                                        </p:tav>
                                        <p:tav tm="100000">
                                          <p:val>
                                            <p:strVal val="#ppt_x"/>
                                          </p:val>
                                        </p:tav>
                                      </p:tavLst>
                                    </p:anim>
                                    <p:anim calcmode="lin" valueType="num">
                                      <p:cBhvr>
                                        <p:cTn id="67" dur="1000" fill="hold"/>
                                        <p:tgtEl>
                                          <p:spTgt spid="63"/>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125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1000"/>
                                        <p:tgtEl>
                                          <p:spTgt spid="78"/>
                                        </p:tgtEl>
                                      </p:cBhvr>
                                    </p:animEffect>
                                    <p:anim calcmode="lin" valueType="num">
                                      <p:cBhvr>
                                        <p:cTn id="71" dur="1000" fill="hold"/>
                                        <p:tgtEl>
                                          <p:spTgt spid="78"/>
                                        </p:tgtEl>
                                        <p:attrNameLst>
                                          <p:attrName>ppt_x</p:attrName>
                                        </p:attrNameLst>
                                      </p:cBhvr>
                                      <p:tavLst>
                                        <p:tav tm="0">
                                          <p:val>
                                            <p:strVal val="#ppt_x"/>
                                          </p:val>
                                        </p:tav>
                                        <p:tav tm="100000">
                                          <p:val>
                                            <p:strVal val="#ppt_x"/>
                                          </p:val>
                                        </p:tav>
                                      </p:tavLst>
                                    </p:anim>
                                    <p:anim calcmode="lin" valueType="num">
                                      <p:cBhvr>
                                        <p:cTn id="72" dur="1000" fill="hold"/>
                                        <p:tgtEl>
                                          <p:spTgt spid="78"/>
                                        </p:tgtEl>
                                        <p:attrNameLst>
                                          <p:attrName>ppt_y</p:attrName>
                                        </p:attrNameLst>
                                      </p:cBhvr>
                                      <p:tavLst>
                                        <p:tav tm="0">
                                          <p:val>
                                            <p:strVal val="#ppt_y-.1"/>
                                          </p:val>
                                        </p:tav>
                                        <p:tav tm="100000">
                                          <p:val>
                                            <p:strVal val="#ppt_y"/>
                                          </p:val>
                                        </p:tav>
                                      </p:tavLst>
                                    </p:anim>
                                  </p:childTnLst>
                                </p:cTn>
                              </p:par>
                              <p:par>
                                <p:cTn id="73" presetID="22" presetClass="entr" presetSubtype="8" fill="hold" grpId="0" nodeType="withEffect">
                                  <p:stCondLst>
                                    <p:cond delay="200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1500"/>
                                        <p:tgtEl>
                                          <p:spTgt spid="17"/>
                                        </p:tgtEl>
                                      </p:cBhvr>
                                    </p:animEffect>
                                  </p:childTnLst>
                                </p:cTn>
                              </p:par>
                              <p:par>
                                <p:cTn id="76" presetID="22" presetClass="entr" presetSubtype="8" fill="hold" grpId="0" nodeType="withEffect">
                                  <p:stCondLst>
                                    <p:cond delay="325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1750"/>
                                        <p:tgtEl>
                                          <p:spTgt spid="18"/>
                                        </p:tgtEl>
                                      </p:cBhvr>
                                    </p:animEffect>
                                  </p:childTnLst>
                                </p:cTn>
                              </p:par>
                              <p:par>
                                <p:cTn id="79" presetID="22" presetClass="entr" presetSubtype="1" fill="hold" grpId="0" nodeType="withEffect">
                                  <p:stCondLst>
                                    <p:cond delay="4250"/>
                                  </p:stCondLst>
                                  <p:childTnLst>
                                    <p:set>
                                      <p:cBhvr>
                                        <p:cTn id="80" dur="1" fill="hold">
                                          <p:stCondLst>
                                            <p:cond delay="0"/>
                                          </p:stCondLst>
                                        </p:cTn>
                                        <p:tgtEl>
                                          <p:spTgt spid="83"/>
                                        </p:tgtEl>
                                        <p:attrNameLst>
                                          <p:attrName>style.visibility</p:attrName>
                                        </p:attrNameLst>
                                      </p:cBhvr>
                                      <p:to>
                                        <p:strVal val="visible"/>
                                      </p:to>
                                    </p:set>
                                    <p:animEffect transition="in" filter="wipe(up)">
                                      <p:cBhvr>
                                        <p:cTn id="81" dur="1500"/>
                                        <p:tgtEl>
                                          <p:spTgt spid="83"/>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1000"/>
                                        <p:tgtEl>
                                          <p:spTgt spid="77"/>
                                        </p:tgtEl>
                                      </p:cBhvr>
                                    </p:animEffect>
                                    <p:anim calcmode="lin" valueType="num">
                                      <p:cBhvr>
                                        <p:cTn id="87" dur="1000" fill="hold"/>
                                        <p:tgtEl>
                                          <p:spTgt spid="77"/>
                                        </p:tgtEl>
                                        <p:attrNameLst>
                                          <p:attrName>ppt_x</p:attrName>
                                        </p:attrNameLst>
                                      </p:cBhvr>
                                      <p:tavLst>
                                        <p:tav tm="0">
                                          <p:val>
                                            <p:strVal val="#ppt_x"/>
                                          </p:val>
                                        </p:tav>
                                        <p:tav tm="100000">
                                          <p:val>
                                            <p:strVal val="#ppt_x"/>
                                          </p:val>
                                        </p:tav>
                                      </p:tavLst>
                                    </p:anim>
                                    <p:anim calcmode="lin" valueType="num">
                                      <p:cBhvr>
                                        <p:cTn id="88" dur="1000" fill="hold"/>
                                        <p:tgtEl>
                                          <p:spTgt spid="77"/>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1000"/>
                                        <p:tgtEl>
                                          <p:spTgt spid="70"/>
                                        </p:tgtEl>
                                      </p:cBhvr>
                                    </p:animEffect>
                                    <p:anim calcmode="lin" valueType="num">
                                      <p:cBhvr>
                                        <p:cTn id="92" dur="1000" fill="hold"/>
                                        <p:tgtEl>
                                          <p:spTgt spid="70"/>
                                        </p:tgtEl>
                                        <p:attrNameLst>
                                          <p:attrName>ppt_x</p:attrName>
                                        </p:attrNameLst>
                                      </p:cBhvr>
                                      <p:tavLst>
                                        <p:tav tm="0">
                                          <p:val>
                                            <p:strVal val="#ppt_x"/>
                                          </p:val>
                                        </p:tav>
                                        <p:tav tm="100000">
                                          <p:val>
                                            <p:strVal val="#ppt_x"/>
                                          </p:val>
                                        </p:tav>
                                      </p:tavLst>
                                    </p:anim>
                                    <p:anim calcmode="lin" valueType="num">
                                      <p:cBhvr>
                                        <p:cTn id="93" dur="1000" fill="hold"/>
                                        <p:tgtEl>
                                          <p:spTgt spid="7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fade">
                                      <p:cBhvr>
                                        <p:cTn id="96" dur="1000"/>
                                        <p:tgtEl>
                                          <p:spTgt spid="75"/>
                                        </p:tgtEl>
                                      </p:cBhvr>
                                    </p:animEffect>
                                    <p:anim calcmode="lin" valueType="num">
                                      <p:cBhvr>
                                        <p:cTn id="97" dur="1000" fill="hold"/>
                                        <p:tgtEl>
                                          <p:spTgt spid="75"/>
                                        </p:tgtEl>
                                        <p:attrNameLst>
                                          <p:attrName>ppt_x</p:attrName>
                                        </p:attrNameLst>
                                      </p:cBhvr>
                                      <p:tavLst>
                                        <p:tav tm="0">
                                          <p:val>
                                            <p:strVal val="#ppt_x"/>
                                          </p:val>
                                        </p:tav>
                                        <p:tav tm="100000">
                                          <p:val>
                                            <p:strVal val="#ppt_x"/>
                                          </p:val>
                                        </p:tav>
                                      </p:tavLst>
                                    </p:anim>
                                    <p:anim calcmode="lin" valueType="num">
                                      <p:cBhvr>
                                        <p:cTn id="98" dur="1000" fill="hold"/>
                                        <p:tgtEl>
                                          <p:spTgt spid="7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72"/>
                                        </p:tgtEl>
                                        <p:attrNameLst>
                                          <p:attrName>style.visibility</p:attrName>
                                        </p:attrNameLst>
                                      </p:cBhvr>
                                      <p:to>
                                        <p:strVal val="visible"/>
                                      </p:to>
                                    </p:set>
                                    <p:animEffect transition="in" filter="fade">
                                      <p:cBhvr>
                                        <p:cTn id="101" dur="1000"/>
                                        <p:tgtEl>
                                          <p:spTgt spid="72"/>
                                        </p:tgtEl>
                                      </p:cBhvr>
                                    </p:animEffect>
                                    <p:anim calcmode="lin" valueType="num">
                                      <p:cBhvr>
                                        <p:cTn id="102" dur="1000" fill="hold"/>
                                        <p:tgtEl>
                                          <p:spTgt spid="72"/>
                                        </p:tgtEl>
                                        <p:attrNameLst>
                                          <p:attrName>ppt_x</p:attrName>
                                        </p:attrNameLst>
                                      </p:cBhvr>
                                      <p:tavLst>
                                        <p:tav tm="0">
                                          <p:val>
                                            <p:strVal val="#ppt_x"/>
                                          </p:val>
                                        </p:tav>
                                        <p:tav tm="100000">
                                          <p:val>
                                            <p:strVal val="#ppt_x"/>
                                          </p:val>
                                        </p:tav>
                                      </p:tavLst>
                                    </p:anim>
                                    <p:anim calcmode="lin" valueType="num">
                                      <p:cBhvr>
                                        <p:cTn id="103" dur="1000" fill="hold"/>
                                        <p:tgtEl>
                                          <p:spTgt spid="72"/>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000"/>
                                        <p:tgtEl>
                                          <p:spTgt spid="15"/>
                                        </p:tgtEl>
                                      </p:cBhvr>
                                    </p:animEffect>
                                    <p:anim calcmode="lin" valueType="num">
                                      <p:cBhvr>
                                        <p:cTn id="107" dur="1000" fill="hold"/>
                                        <p:tgtEl>
                                          <p:spTgt spid="15"/>
                                        </p:tgtEl>
                                        <p:attrNameLst>
                                          <p:attrName>ppt_x</p:attrName>
                                        </p:attrNameLst>
                                      </p:cBhvr>
                                      <p:tavLst>
                                        <p:tav tm="0">
                                          <p:val>
                                            <p:strVal val="#ppt_x"/>
                                          </p:val>
                                        </p:tav>
                                        <p:tav tm="100000">
                                          <p:val>
                                            <p:strVal val="#ppt_x"/>
                                          </p:val>
                                        </p:tav>
                                      </p:tavLst>
                                    </p:anim>
                                    <p:anim calcmode="lin" valueType="num">
                                      <p:cBhvr>
                                        <p:cTn id="108" dur="1000" fill="hold"/>
                                        <p:tgtEl>
                                          <p:spTgt spid="15"/>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fade">
                                      <p:cBhvr>
                                        <p:cTn id="116" dur="1000"/>
                                        <p:tgtEl>
                                          <p:spTgt spid="76"/>
                                        </p:tgtEl>
                                      </p:cBhvr>
                                    </p:animEffect>
                                    <p:anim calcmode="lin" valueType="num">
                                      <p:cBhvr>
                                        <p:cTn id="117" dur="1000" fill="hold"/>
                                        <p:tgtEl>
                                          <p:spTgt spid="76"/>
                                        </p:tgtEl>
                                        <p:attrNameLst>
                                          <p:attrName>ppt_x</p:attrName>
                                        </p:attrNameLst>
                                      </p:cBhvr>
                                      <p:tavLst>
                                        <p:tav tm="0">
                                          <p:val>
                                            <p:strVal val="#ppt_x"/>
                                          </p:val>
                                        </p:tav>
                                        <p:tav tm="100000">
                                          <p:val>
                                            <p:strVal val="#ppt_x"/>
                                          </p:val>
                                        </p:tav>
                                      </p:tavLst>
                                    </p:anim>
                                    <p:anim calcmode="lin" valueType="num">
                                      <p:cBhvr>
                                        <p:cTn id="118" dur="1000" fill="hold"/>
                                        <p:tgtEl>
                                          <p:spTgt spid="76"/>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74"/>
                                        </p:tgtEl>
                                        <p:attrNameLst>
                                          <p:attrName>style.visibility</p:attrName>
                                        </p:attrNameLst>
                                      </p:cBhvr>
                                      <p:to>
                                        <p:strVal val="visible"/>
                                      </p:to>
                                    </p:set>
                                    <p:animEffect transition="in" filter="fade">
                                      <p:cBhvr>
                                        <p:cTn id="121" dur="1000"/>
                                        <p:tgtEl>
                                          <p:spTgt spid="74"/>
                                        </p:tgtEl>
                                      </p:cBhvr>
                                    </p:animEffect>
                                    <p:anim calcmode="lin" valueType="num">
                                      <p:cBhvr>
                                        <p:cTn id="122" dur="1000" fill="hold"/>
                                        <p:tgtEl>
                                          <p:spTgt spid="74"/>
                                        </p:tgtEl>
                                        <p:attrNameLst>
                                          <p:attrName>ppt_x</p:attrName>
                                        </p:attrNameLst>
                                      </p:cBhvr>
                                      <p:tavLst>
                                        <p:tav tm="0">
                                          <p:val>
                                            <p:strVal val="#ppt_x"/>
                                          </p:val>
                                        </p:tav>
                                        <p:tav tm="100000">
                                          <p:val>
                                            <p:strVal val="#ppt_x"/>
                                          </p:val>
                                        </p:tav>
                                      </p:tavLst>
                                    </p:anim>
                                    <p:anim calcmode="lin" valueType="num">
                                      <p:cBhvr>
                                        <p:cTn id="123" dur="1000" fill="hold"/>
                                        <p:tgtEl>
                                          <p:spTgt spid="7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71"/>
                                        </p:tgtEl>
                                        <p:attrNameLst>
                                          <p:attrName>style.visibility</p:attrName>
                                        </p:attrNameLst>
                                      </p:cBhvr>
                                      <p:to>
                                        <p:strVal val="visible"/>
                                      </p:to>
                                    </p:set>
                                    <p:animEffect transition="in" filter="fade">
                                      <p:cBhvr>
                                        <p:cTn id="126" dur="1000"/>
                                        <p:tgtEl>
                                          <p:spTgt spid="71"/>
                                        </p:tgtEl>
                                      </p:cBhvr>
                                    </p:animEffect>
                                    <p:anim calcmode="lin" valueType="num">
                                      <p:cBhvr>
                                        <p:cTn id="127" dur="1000" fill="hold"/>
                                        <p:tgtEl>
                                          <p:spTgt spid="71"/>
                                        </p:tgtEl>
                                        <p:attrNameLst>
                                          <p:attrName>ppt_x</p:attrName>
                                        </p:attrNameLst>
                                      </p:cBhvr>
                                      <p:tavLst>
                                        <p:tav tm="0">
                                          <p:val>
                                            <p:strVal val="#ppt_x"/>
                                          </p:val>
                                        </p:tav>
                                        <p:tav tm="100000">
                                          <p:val>
                                            <p:strVal val="#ppt_x"/>
                                          </p:val>
                                        </p:tav>
                                      </p:tavLst>
                                    </p:anim>
                                    <p:anim calcmode="lin" valueType="num">
                                      <p:cBhvr>
                                        <p:cTn id="128" dur="1000" fill="hold"/>
                                        <p:tgtEl>
                                          <p:spTgt spid="71"/>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fade">
                                      <p:cBhvr>
                                        <p:cTn id="131" dur="1000"/>
                                        <p:tgtEl>
                                          <p:spTgt spid="16"/>
                                        </p:tgtEl>
                                      </p:cBhvr>
                                    </p:animEffect>
                                    <p:anim calcmode="lin" valueType="num">
                                      <p:cBhvr>
                                        <p:cTn id="132" dur="1000" fill="hold"/>
                                        <p:tgtEl>
                                          <p:spTgt spid="16"/>
                                        </p:tgtEl>
                                        <p:attrNameLst>
                                          <p:attrName>ppt_x</p:attrName>
                                        </p:attrNameLst>
                                      </p:cBhvr>
                                      <p:tavLst>
                                        <p:tav tm="0">
                                          <p:val>
                                            <p:strVal val="#ppt_x"/>
                                          </p:val>
                                        </p:tav>
                                        <p:tav tm="100000">
                                          <p:val>
                                            <p:strVal val="#ppt_x"/>
                                          </p:val>
                                        </p:tav>
                                      </p:tavLst>
                                    </p:anim>
                                    <p:anim calcmode="lin" valueType="num">
                                      <p:cBhvr>
                                        <p:cTn id="133" dur="1000" fill="hold"/>
                                        <p:tgtEl>
                                          <p:spTgt spid="16"/>
                                        </p:tgtEl>
                                        <p:attrNameLst>
                                          <p:attrName>ppt_y</p:attrName>
                                        </p:attrNameLst>
                                      </p:cBhvr>
                                      <p:tavLst>
                                        <p:tav tm="0">
                                          <p:val>
                                            <p:strVal val="#ppt_y+.1"/>
                                          </p:val>
                                        </p:tav>
                                        <p:tav tm="100000">
                                          <p:val>
                                            <p:strVal val="#ppt_y"/>
                                          </p:val>
                                        </p:tav>
                                      </p:tavLst>
                                    </p:anim>
                                  </p:childTnLst>
                                </p:cTn>
                              </p:par>
                              <p:par>
                                <p:cTn id="134" presetID="6" presetClass="entr" presetSubtype="16" fill="hold" grpId="0" nodeType="withEffect">
                                  <p:stCondLst>
                                    <p:cond delay="3250"/>
                                  </p:stCondLst>
                                  <p:childTnLst>
                                    <p:set>
                                      <p:cBhvr>
                                        <p:cTn id="135" dur="1" fill="hold">
                                          <p:stCondLst>
                                            <p:cond delay="0"/>
                                          </p:stCondLst>
                                        </p:cTn>
                                        <p:tgtEl>
                                          <p:spTgt spid="6"/>
                                        </p:tgtEl>
                                        <p:attrNameLst>
                                          <p:attrName>style.visibility</p:attrName>
                                        </p:attrNameLst>
                                      </p:cBhvr>
                                      <p:to>
                                        <p:strVal val="visible"/>
                                      </p:to>
                                    </p:set>
                                    <p:animEffect transition="in" filter="circle(in)">
                                      <p:cBhvr>
                                        <p:cTn id="136" dur="1500"/>
                                        <p:tgtEl>
                                          <p:spTgt spid="6"/>
                                        </p:tgtEl>
                                      </p:cBhvr>
                                    </p:animEffect>
                                  </p:childTnLst>
                                </p:cTn>
                              </p:par>
                              <p:par>
                                <p:cTn id="137" presetID="22" presetClass="entr" presetSubtype="1" fill="hold" grpId="0" nodeType="withEffect">
                                  <p:stCondLst>
                                    <p:cond delay="3500"/>
                                  </p:stCondLst>
                                  <p:childTnLst>
                                    <p:set>
                                      <p:cBhvr>
                                        <p:cTn id="138" dur="1" fill="hold">
                                          <p:stCondLst>
                                            <p:cond delay="0"/>
                                          </p:stCondLst>
                                        </p:cTn>
                                        <p:tgtEl>
                                          <p:spTgt spid="84"/>
                                        </p:tgtEl>
                                        <p:attrNameLst>
                                          <p:attrName>style.visibility</p:attrName>
                                        </p:attrNameLst>
                                      </p:cBhvr>
                                      <p:to>
                                        <p:strVal val="visible"/>
                                      </p:to>
                                    </p:set>
                                    <p:animEffect transition="in" filter="wipe(up)">
                                      <p:cBhvr>
                                        <p:cTn id="139" dur="1500"/>
                                        <p:tgtEl>
                                          <p:spTgt spid="84"/>
                                        </p:tgtEl>
                                      </p:cBhvr>
                                    </p:animEffect>
                                  </p:childTnLst>
                                </p:cTn>
                              </p:par>
                            </p:childTnLst>
                          </p:cTn>
                        </p:par>
                      </p:childTnLst>
                    </p:cTn>
                  </p:par>
                  <p:par>
                    <p:cTn id="140" fill="hold">
                      <p:stCondLst>
                        <p:cond delay="indefinite"/>
                      </p:stCondLst>
                      <p:childTnLst>
                        <p:par>
                          <p:cTn id="141" fill="hold">
                            <p:stCondLst>
                              <p:cond delay="0"/>
                            </p:stCondLst>
                            <p:childTnLst>
                              <p:par>
                                <p:cTn id="142" presetID="14" presetClass="entr" presetSubtype="10" fill="hold" grpId="0" nodeType="clickEffect">
                                  <p:stCondLst>
                                    <p:cond delay="0"/>
                                  </p:stCondLst>
                                  <p:childTnLst>
                                    <p:set>
                                      <p:cBhvr>
                                        <p:cTn id="143" dur="1" fill="hold">
                                          <p:stCondLst>
                                            <p:cond delay="0"/>
                                          </p:stCondLst>
                                        </p:cTn>
                                        <p:tgtEl>
                                          <p:spTgt spid="5"/>
                                        </p:tgtEl>
                                        <p:attrNameLst>
                                          <p:attrName>style.visibility</p:attrName>
                                        </p:attrNameLst>
                                      </p:cBhvr>
                                      <p:to>
                                        <p:strVal val="visible"/>
                                      </p:to>
                                    </p:set>
                                    <p:animEffect transition="in" filter="randombar(horizontal)">
                                      <p:cBhvr>
                                        <p:cTn id="144" dur="500"/>
                                        <p:tgtEl>
                                          <p:spTgt spid="5"/>
                                        </p:tgtEl>
                                      </p:cBhvr>
                                    </p:animEffect>
                                  </p:childTnLst>
                                </p:cTn>
                              </p:par>
                              <p:par>
                                <p:cTn id="145" presetID="22" presetClass="entr" presetSubtype="1" fill="hold" grpId="0" nodeType="withEffect">
                                  <p:stCondLst>
                                    <p:cond delay="1750"/>
                                  </p:stCondLst>
                                  <p:childTnLst>
                                    <p:set>
                                      <p:cBhvr>
                                        <p:cTn id="146" dur="1" fill="hold">
                                          <p:stCondLst>
                                            <p:cond delay="0"/>
                                          </p:stCondLst>
                                        </p:cTn>
                                        <p:tgtEl>
                                          <p:spTgt spid="21"/>
                                        </p:tgtEl>
                                        <p:attrNameLst>
                                          <p:attrName>style.visibility</p:attrName>
                                        </p:attrNameLst>
                                      </p:cBhvr>
                                      <p:to>
                                        <p:strVal val="visible"/>
                                      </p:to>
                                    </p:set>
                                    <p:animEffect transition="in" filter="wipe(up)">
                                      <p:cBhvr>
                                        <p:cTn id="147" dur="2250"/>
                                        <p:tgtEl>
                                          <p:spTgt spid="2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20"/>
                                        </p:tgtEl>
                                        <p:attrNameLst>
                                          <p:attrName>style.visibility</p:attrName>
                                        </p:attrNameLst>
                                      </p:cBhvr>
                                      <p:to>
                                        <p:strVal val="visible"/>
                                      </p:to>
                                    </p:set>
                                    <p:animEffect transition="in" filter="wipe(up)">
                                      <p:cBhvr>
                                        <p:cTn id="152"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45" grpId="0" animBg="1"/>
      <p:bldP spid="19" grpId="0" animBg="1"/>
      <p:bldP spid="6" grpId="0" animBg="1"/>
      <p:bldP spid="63" grpId="0" animBg="1"/>
      <p:bldP spid="64" grpId="0" animBg="1"/>
      <p:bldP spid="66" grpId="0" animBg="1"/>
      <p:bldP spid="67" grpId="0" animBg="1"/>
      <p:bldP spid="69" grpId="0" animBg="1"/>
      <p:bldP spid="68" grpId="0" animBg="1"/>
      <p:bldP spid="71" grpId="0" animBg="1"/>
      <p:bldP spid="72" grpId="0" animBg="1"/>
      <p:bldP spid="74" grpId="0" animBg="1"/>
      <p:bldP spid="75" grpId="0" animBg="1"/>
      <p:bldP spid="76" grpId="0" animBg="1"/>
      <p:bldP spid="77" grpId="0" animBg="1"/>
      <p:bldP spid="2" grpId="0" animBg="1"/>
      <p:bldP spid="78" grpId="0" animBg="1"/>
      <p:bldP spid="16" grpId="0" animBg="1"/>
      <p:bldP spid="17" grpId="0" animBg="1"/>
      <p:bldP spid="82" grpId="0" animBg="1"/>
      <p:bldP spid="83" grpId="0" animBg="1"/>
      <p:bldP spid="5" grpId="0" animBg="1"/>
      <p:bldP spid="18" grpId="0"/>
      <p:bldP spid="84" grpId="0" animBg="1"/>
      <p:bldP spid="20" grpId="0"/>
      <p:bldP spid="21"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80304" y="153909"/>
            <a:ext cx="11848564" cy="6607109"/>
          </a:xfrm>
          <a:solidFill>
            <a:schemeClr val="tx1"/>
          </a:solidFill>
          <a:ln>
            <a:solidFill>
              <a:srgbClr val="CC99FF"/>
            </a:solidFill>
          </a:ln>
          <a:scene3d>
            <a:camera prst="orthographicFront"/>
            <a:lightRig rig="threePt" dir="t"/>
          </a:scene3d>
          <a:sp3d>
            <a:bevelT w="152400" h="50800" prst="softRound"/>
          </a:sp3d>
        </p:spPr>
        <p:txBody>
          <a:bodyPr>
            <a:noAutofit/>
          </a:bodyPr>
          <a:lstStyle/>
          <a:p>
            <a:r>
              <a:rPr lang="en-US" sz="5400" b="1" dirty="0" smtClean="0">
                <a:ln>
                  <a:solidFill>
                    <a:srgbClr val="002060"/>
                  </a:solidFill>
                </a:ln>
                <a:solidFill>
                  <a:srgbClr val="C00000"/>
                </a:solidFill>
                <a:effectLst>
                  <a:outerShdw blurRad="38100" dist="38100" dir="2700000" algn="tl">
                    <a:srgbClr val="000000">
                      <a:alpha val="43137"/>
                    </a:srgbClr>
                  </a:outerShdw>
                </a:effectLst>
                <a:latin typeface="Calibri" panose="020F0502020204030204" pitchFamily="34" charset="0"/>
              </a:rPr>
              <a:t>What?</a:t>
            </a:r>
            <a:r>
              <a:rPr lang="en-US" sz="5400" b="1" dirty="0" smtClean="0">
                <a:solidFill>
                  <a:srgbClr val="C00000"/>
                </a:solidFill>
                <a:latin typeface="Calibri" panose="020F0502020204030204" pitchFamily="34" charset="0"/>
              </a:rPr>
              <a:t>  </a:t>
            </a:r>
            <a:r>
              <a:rPr lang="en-US" sz="5400" b="1" dirty="0" smtClean="0">
                <a:ln w="38100">
                  <a:solidFill>
                    <a:srgbClr val="0000CC"/>
                  </a:solidFill>
                </a:ln>
                <a:solidFill>
                  <a:srgbClr val="C00000"/>
                </a:solidFill>
                <a:effectLst>
                  <a:glow rad="228600">
                    <a:schemeClr val="accent4">
                      <a:satMod val="175000"/>
                      <a:alpha val="40000"/>
                    </a:schemeClr>
                  </a:glow>
                </a:effectLst>
                <a:latin typeface="Calibri" panose="020F0502020204030204" pitchFamily="34" charset="0"/>
              </a:rPr>
              <a:t>More</a:t>
            </a:r>
            <a:r>
              <a:rPr lang="en-US" sz="5400" b="1" dirty="0" smtClean="0">
                <a:solidFill>
                  <a:srgbClr val="C00000"/>
                </a:solidFill>
                <a:latin typeface="Calibri" panose="020F0502020204030204" pitchFamily="34" charset="0"/>
              </a:rPr>
              <a:t> </a:t>
            </a:r>
            <a:r>
              <a:rPr lang="en-US" sz="5400" b="1" dirty="0" smtClean="0">
                <a:ln>
                  <a:solidFill>
                    <a:srgbClr val="002060"/>
                  </a:solidFill>
                </a:ln>
                <a:solidFill>
                  <a:srgbClr val="C00000"/>
                </a:solidFill>
                <a:effectLst>
                  <a:outerShdw blurRad="38100" dist="38100" dir="2700000" algn="tl">
                    <a:srgbClr val="000000">
                      <a:alpha val="43137"/>
                    </a:srgbClr>
                  </a:outerShdw>
                </a:effectLst>
                <a:latin typeface="Calibri" panose="020F0502020204030204" pitchFamily="34" charset="0"/>
              </a:rPr>
              <a:t>spices after Nicodemus? </a:t>
            </a:r>
          </a:p>
          <a:p>
            <a:pPr>
              <a:lnSpc>
                <a:spcPct val="100000"/>
              </a:lnSpc>
            </a:pPr>
            <a:r>
              <a:rPr lang="en-US" sz="2800" i="1" dirty="0" smtClean="0">
                <a:solidFill>
                  <a:schemeClr val="accent1">
                    <a:lumMod val="60000"/>
                    <a:lumOff val="40000"/>
                  </a:schemeClr>
                </a:solidFill>
                <a:latin typeface="Georgia" panose="02040502050405020303" pitchFamily="18" charset="0"/>
              </a:rPr>
              <a:t>There are </a:t>
            </a:r>
            <a:r>
              <a:rPr lang="en-US" sz="2800" i="1" u="sng" dirty="0" smtClean="0">
                <a:solidFill>
                  <a:srgbClr val="9933FF"/>
                </a:solidFill>
                <a:latin typeface="Georgia" panose="02040502050405020303" pitchFamily="18" charset="0"/>
              </a:rPr>
              <a:t>TWO SETS</a:t>
            </a:r>
            <a:r>
              <a:rPr lang="en-US" sz="2800" i="1" dirty="0" smtClean="0">
                <a:solidFill>
                  <a:srgbClr val="9933FF"/>
                </a:solidFill>
                <a:latin typeface="Georgia" panose="02040502050405020303" pitchFamily="18" charset="0"/>
              </a:rPr>
              <a:t> </a:t>
            </a:r>
            <a:r>
              <a:rPr lang="en-US" sz="2800" i="1" dirty="0" smtClean="0">
                <a:solidFill>
                  <a:schemeClr val="accent1">
                    <a:lumMod val="60000"/>
                    <a:lumOff val="40000"/>
                  </a:schemeClr>
                </a:solidFill>
                <a:latin typeface="Georgia" panose="02040502050405020303" pitchFamily="18" charset="0"/>
              </a:rPr>
              <a:t>of spices!   The first batch was supplied by</a:t>
            </a:r>
            <a:r>
              <a:rPr lang="en-US" sz="2800" i="1" dirty="0" smtClean="0">
                <a:solidFill>
                  <a:schemeClr val="bg1"/>
                </a:solidFill>
                <a:latin typeface="Georgia" panose="02040502050405020303" pitchFamily="18" charset="0"/>
              </a:rPr>
              <a:t> </a:t>
            </a:r>
            <a:r>
              <a:rPr lang="en-US" sz="2800" i="1" dirty="0" smtClean="0">
                <a:solidFill>
                  <a:schemeClr val="accent1">
                    <a:lumMod val="60000"/>
                    <a:lumOff val="40000"/>
                  </a:schemeClr>
                </a:solidFill>
                <a:latin typeface="Georgia" panose="02040502050405020303" pitchFamily="18" charset="0"/>
              </a:rPr>
              <a:t>Nicodemus for the wrapping of  Yahusha’s Body in the linen!  THEN …</a:t>
            </a:r>
          </a:p>
          <a:p>
            <a:r>
              <a:rPr lang="en-US" sz="2800" i="1" dirty="0" smtClean="0">
                <a:solidFill>
                  <a:schemeClr val="accent1">
                    <a:lumMod val="60000"/>
                    <a:lumOff val="40000"/>
                  </a:schemeClr>
                </a:solidFill>
                <a:latin typeface="Georgia" panose="02040502050405020303" pitchFamily="18" charset="0"/>
              </a:rPr>
              <a:t>Luke </a:t>
            </a:r>
            <a:r>
              <a:rPr lang="en-US" sz="2800" i="1" dirty="0">
                <a:solidFill>
                  <a:schemeClr val="accent1">
                    <a:lumMod val="60000"/>
                    <a:lumOff val="40000"/>
                  </a:schemeClr>
                </a:solidFill>
                <a:latin typeface="Georgia" panose="02040502050405020303" pitchFamily="18" charset="0"/>
              </a:rPr>
              <a:t>23:55   </a:t>
            </a:r>
            <a:r>
              <a:rPr lang="en-US" sz="2800" i="1" dirty="0" smtClean="0">
                <a:solidFill>
                  <a:schemeClr val="accent1">
                    <a:lumMod val="60000"/>
                    <a:lumOff val="40000"/>
                  </a:schemeClr>
                </a:solidFill>
                <a:latin typeface="Georgia" panose="02040502050405020303" pitchFamily="18" charset="0"/>
              </a:rPr>
              <a:t>  </a:t>
            </a:r>
            <a:r>
              <a:rPr lang="en-US" sz="2800" dirty="0" smtClean="0">
                <a:solidFill>
                  <a:srgbClr val="008080"/>
                </a:solidFill>
              </a:rPr>
              <a:t>And </a:t>
            </a:r>
            <a:r>
              <a:rPr lang="en-US" sz="2800" dirty="0">
                <a:solidFill>
                  <a:srgbClr val="008080"/>
                </a:solidFill>
              </a:rPr>
              <a:t>the women who had come with Him </a:t>
            </a:r>
            <a:r>
              <a:rPr lang="en-US" sz="2800" b="1" u="sng" dirty="0">
                <a:solidFill>
                  <a:srgbClr val="9933FF"/>
                </a:solidFill>
              </a:rPr>
              <a:t>from </a:t>
            </a:r>
            <a:r>
              <a:rPr lang="en-US" sz="2800" b="1" u="sng" dirty="0" err="1">
                <a:solidFill>
                  <a:srgbClr val="9933FF"/>
                </a:solidFill>
              </a:rPr>
              <a:t>Galil</a:t>
            </a:r>
            <a:r>
              <a:rPr lang="en-US" sz="2800" b="1" u="sng" dirty="0">
                <a:solidFill>
                  <a:srgbClr val="9933FF"/>
                </a:solidFill>
              </a:rPr>
              <a:t> </a:t>
            </a:r>
            <a:r>
              <a:rPr lang="en-US" sz="2800" dirty="0" smtClean="0">
                <a:solidFill>
                  <a:srgbClr val="008080"/>
                </a:solidFill>
              </a:rPr>
              <a:t>		    followed </a:t>
            </a:r>
            <a:r>
              <a:rPr lang="en-US" sz="2800" dirty="0">
                <a:solidFill>
                  <a:srgbClr val="008080"/>
                </a:solidFill>
              </a:rPr>
              <a:t>after, </a:t>
            </a:r>
            <a:r>
              <a:rPr lang="en-US" sz="2800" dirty="0" smtClean="0">
                <a:solidFill>
                  <a:srgbClr val="008080"/>
                </a:solidFill>
              </a:rPr>
              <a:t>and </a:t>
            </a:r>
            <a:r>
              <a:rPr lang="en-US" sz="2800" dirty="0">
                <a:solidFill>
                  <a:srgbClr val="008080"/>
                </a:solidFill>
              </a:rPr>
              <a:t>saw the tomb and how His </a:t>
            </a:r>
            <a:r>
              <a:rPr lang="en-US" sz="2800" dirty="0" smtClean="0">
                <a:solidFill>
                  <a:srgbClr val="008080"/>
                </a:solidFill>
              </a:rPr>
              <a:t>Body 		    was </a:t>
            </a:r>
            <a:r>
              <a:rPr lang="en-US" sz="2800" dirty="0">
                <a:solidFill>
                  <a:srgbClr val="008080"/>
                </a:solidFill>
              </a:rPr>
              <a:t>laid. </a:t>
            </a:r>
            <a:r>
              <a:rPr lang="en-US" sz="2800" dirty="0" smtClean="0">
                <a:solidFill>
                  <a:srgbClr val="008080"/>
                </a:solidFill>
              </a:rPr>
              <a:t> </a:t>
            </a:r>
            <a:r>
              <a:rPr lang="en-US" sz="2800" dirty="0" smtClean="0">
                <a:solidFill>
                  <a:schemeClr val="bg1">
                    <a:lumMod val="65000"/>
                    <a:lumOff val="35000"/>
                  </a:schemeClr>
                </a:solidFill>
              </a:rPr>
              <a:t>{Note the next events </a:t>
            </a:r>
            <a:r>
              <a:rPr lang="en-US" sz="2800" u="sng" dirty="0" smtClean="0">
                <a:solidFill>
                  <a:schemeClr val="bg1">
                    <a:lumMod val="65000"/>
                    <a:lumOff val="35000"/>
                  </a:schemeClr>
                </a:solidFill>
              </a:rPr>
              <a:t>carefull</a:t>
            </a:r>
            <a:r>
              <a:rPr lang="en-US" sz="2800" dirty="0" smtClean="0">
                <a:solidFill>
                  <a:schemeClr val="bg1">
                    <a:lumMod val="65000"/>
                    <a:lumOff val="35000"/>
                  </a:schemeClr>
                </a:solidFill>
              </a:rPr>
              <a:t>y remembering the events have brought the time very close to the daybreak.}</a:t>
            </a:r>
            <a:endParaRPr lang="en-US" sz="2800" dirty="0">
              <a:solidFill>
                <a:srgbClr val="008080"/>
              </a:solidFill>
            </a:endParaRPr>
          </a:p>
          <a:p>
            <a:r>
              <a:rPr lang="en-US" sz="2800" i="1" dirty="0" smtClean="0">
                <a:solidFill>
                  <a:schemeClr val="accent1">
                    <a:lumMod val="60000"/>
                    <a:lumOff val="40000"/>
                  </a:schemeClr>
                </a:solidFill>
                <a:latin typeface="Georgia" panose="02040502050405020303" pitchFamily="18" charset="0"/>
              </a:rPr>
              <a:t>Luke </a:t>
            </a:r>
            <a:r>
              <a:rPr lang="en-US" sz="2800" i="1" dirty="0">
                <a:solidFill>
                  <a:schemeClr val="accent1">
                    <a:lumMod val="60000"/>
                    <a:lumOff val="40000"/>
                  </a:schemeClr>
                </a:solidFill>
                <a:latin typeface="Georgia" panose="02040502050405020303" pitchFamily="18" charset="0"/>
              </a:rPr>
              <a:t>23:56   </a:t>
            </a:r>
            <a:r>
              <a:rPr lang="en-US" sz="2800" i="1" dirty="0" smtClean="0">
                <a:solidFill>
                  <a:schemeClr val="accent1">
                    <a:lumMod val="60000"/>
                    <a:lumOff val="40000"/>
                  </a:schemeClr>
                </a:solidFill>
                <a:latin typeface="Georgia" panose="02040502050405020303" pitchFamily="18" charset="0"/>
              </a:rPr>
              <a:t>  </a:t>
            </a:r>
            <a:r>
              <a:rPr lang="en-US" sz="2800" dirty="0" smtClean="0">
                <a:ln>
                  <a:solidFill>
                    <a:srgbClr val="0000CC"/>
                  </a:solidFill>
                </a:ln>
                <a:solidFill>
                  <a:srgbClr val="FF00FF"/>
                </a:solidFill>
              </a:rPr>
              <a:t>And </a:t>
            </a:r>
            <a:r>
              <a:rPr lang="en-US" sz="2800" dirty="0">
                <a:ln>
                  <a:solidFill>
                    <a:srgbClr val="0000CC"/>
                  </a:solidFill>
                </a:ln>
                <a:solidFill>
                  <a:srgbClr val="FF00FF"/>
                </a:solidFill>
              </a:rPr>
              <a:t>having </a:t>
            </a:r>
            <a:r>
              <a:rPr lang="en-US" sz="2800" dirty="0" smtClean="0">
                <a:ln>
                  <a:solidFill>
                    <a:srgbClr val="0000CC"/>
                  </a:solidFill>
                </a:ln>
                <a:solidFill>
                  <a:srgbClr val="FF00FF"/>
                </a:solidFill>
              </a:rPr>
              <a:t>returned </a:t>
            </a:r>
            <a:r>
              <a:rPr lang="en-US" sz="2000" dirty="0" smtClean="0">
                <a:ln>
                  <a:solidFill>
                    <a:srgbClr val="0000CC"/>
                  </a:solidFill>
                </a:ln>
                <a:solidFill>
                  <a:srgbClr val="FF00FF"/>
                </a:solidFill>
              </a:rPr>
              <a:t>[to honor ULB Shabbat]</a:t>
            </a:r>
            <a:r>
              <a:rPr lang="en-US" sz="2800" dirty="0" smtClean="0">
                <a:ln>
                  <a:solidFill>
                    <a:srgbClr val="0000CC"/>
                  </a:solidFill>
                </a:ln>
                <a:solidFill>
                  <a:srgbClr val="FF00FF"/>
                </a:solidFill>
              </a:rPr>
              <a:t>, </a:t>
            </a:r>
            <a:r>
              <a:rPr lang="en-US" sz="2800" b="1" dirty="0">
                <a:ln>
                  <a:solidFill>
                    <a:srgbClr val="0000CC"/>
                  </a:solidFill>
                </a:ln>
                <a:solidFill>
                  <a:srgbClr val="00FF99"/>
                </a:solidFill>
              </a:rPr>
              <a:t>they prepared spices </a:t>
            </a:r>
            <a:r>
              <a:rPr lang="en-US" sz="2800" b="1" dirty="0" smtClean="0">
                <a:ln>
                  <a:solidFill>
                    <a:srgbClr val="0000CC"/>
                  </a:solidFill>
                </a:ln>
                <a:solidFill>
                  <a:srgbClr val="00FF99"/>
                </a:solidFill>
              </a:rPr>
              <a:t>and perfumes </a:t>
            </a:r>
            <a:r>
              <a:rPr lang="en-US" sz="2000" b="1" dirty="0" smtClean="0">
                <a:ln>
                  <a:solidFill>
                    <a:srgbClr val="0000CC"/>
                  </a:solidFill>
                </a:ln>
                <a:solidFill>
                  <a:srgbClr val="00FF99"/>
                </a:solidFill>
              </a:rPr>
              <a:t>[on Friday]</a:t>
            </a:r>
            <a:r>
              <a:rPr lang="en-US" sz="2800" b="1" dirty="0" smtClean="0">
                <a:ln>
                  <a:solidFill>
                    <a:srgbClr val="0000CC"/>
                  </a:solidFill>
                </a:ln>
                <a:solidFill>
                  <a:srgbClr val="00FF99"/>
                </a:solidFill>
              </a:rPr>
              <a:t>.</a:t>
            </a:r>
            <a:r>
              <a:rPr lang="en-US" sz="2800" b="1" dirty="0" smtClean="0">
                <a:ln>
                  <a:solidFill>
                    <a:srgbClr val="0000CC"/>
                  </a:solidFill>
                </a:ln>
                <a:solidFill>
                  <a:srgbClr val="FF00FF"/>
                </a:solidFill>
              </a:rPr>
              <a:t> </a:t>
            </a:r>
            <a:r>
              <a:rPr lang="en-US" sz="2800" b="1" u="sng" dirty="0">
                <a:ln>
                  <a:solidFill>
                    <a:srgbClr val="0000CC"/>
                  </a:solidFill>
                </a:ln>
                <a:solidFill>
                  <a:srgbClr val="FF00FF"/>
                </a:solidFill>
              </a:rPr>
              <a:t>And </a:t>
            </a:r>
            <a:r>
              <a:rPr lang="en-US" sz="2800" b="1" u="sng" dirty="0" smtClean="0">
                <a:ln>
                  <a:solidFill>
                    <a:srgbClr val="0000CC"/>
                  </a:solidFill>
                </a:ln>
                <a:solidFill>
                  <a:srgbClr val="FF00FF"/>
                </a:solidFill>
              </a:rPr>
              <a:t>the</a:t>
            </a:r>
            <a:r>
              <a:rPr lang="en-US" sz="2800" b="1" dirty="0" smtClean="0">
                <a:ln>
                  <a:solidFill>
                    <a:srgbClr val="0000CC"/>
                  </a:solidFill>
                </a:ln>
                <a:solidFill>
                  <a:srgbClr val="FF00FF"/>
                </a:solidFill>
              </a:rPr>
              <a:t>y </a:t>
            </a:r>
            <a:r>
              <a:rPr lang="en-US" sz="2800" b="1" u="sng" dirty="0">
                <a:ln>
                  <a:solidFill>
                    <a:srgbClr val="0000CC"/>
                  </a:solidFill>
                </a:ln>
                <a:solidFill>
                  <a:srgbClr val="FF00FF"/>
                </a:solidFill>
              </a:rPr>
              <a:t>rested on </a:t>
            </a:r>
            <a:r>
              <a:rPr lang="en-US" sz="2800" b="1" u="sng" dirty="0" smtClean="0">
                <a:ln>
                  <a:solidFill>
                    <a:srgbClr val="0000CC"/>
                  </a:solidFill>
                </a:ln>
                <a:solidFill>
                  <a:srgbClr val="FF00FF"/>
                </a:solidFill>
              </a:rPr>
              <a:t>the</a:t>
            </a:r>
            <a:r>
              <a:rPr lang="en-US" sz="2800" b="1" dirty="0" smtClean="0">
                <a:ln>
                  <a:solidFill>
                    <a:srgbClr val="0000CC"/>
                  </a:solidFill>
                </a:ln>
                <a:solidFill>
                  <a:srgbClr val="FF00FF"/>
                </a:solidFill>
              </a:rPr>
              <a:t> </a:t>
            </a:r>
            <a:r>
              <a:rPr lang="en-US" sz="2000" b="1" dirty="0" smtClean="0">
                <a:ln>
                  <a:solidFill>
                    <a:srgbClr val="0000CC"/>
                  </a:solidFill>
                </a:ln>
                <a:solidFill>
                  <a:srgbClr val="FF00FF"/>
                </a:solidFill>
              </a:rPr>
              <a:t>[weekly] </a:t>
            </a:r>
            <a:r>
              <a:rPr lang="en-US" sz="2800" b="1" u="sng" dirty="0" smtClean="0">
                <a:ln>
                  <a:solidFill>
                    <a:srgbClr val="0000CC"/>
                  </a:solidFill>
                </a:ln>
                <a:solidFill>
                  <a:srgbClr val="FF00FF"/>
                </a:solidFill>
              </a:rPr>
              <a:t>Shabbat </a:t>
            </a:r>
            <a:r>
              <a:rPr lang="en-US" sz="2800" b="1" u="sng" dirty="0">
                <a:ln>
                  <a:solidFill>
                    <a:srgbClr val="0000CC"/>
                  </a:solidFill>
                </a:ln>
                <a:solidFill>
                  <a:srgbClr val="FF00FF"/>
                </a:solidFill>
              </a:rPr>
              <a:t>accordin</a:t>
            </a:r>
            <a:r>
              <a:rPr lang="en-US" sz="2800" b="1" dirty="0">
                <a:ln>
                  <a:solidFill>
                    <a:srgbClr val="0000CC"/>
                  </a:solidFill>
                </a:ln>
                <a:solidFill>
                  <a:srgbClr val="FF00FF"/>
                </a:solidFill>
              </a:rPr>
              <a:t>g</a:t>
            </a:r>
            <a:r>
              <a:rPr lang="en-US" sz="2800" b="1" u="sng" dirty="0">
                <a:ln>
                  <a:solidFill>
                    <a:srgbClr val="0000CC"/>
                  </a:solidFill>
                </a:ln>
                <a:solidFill>
                  <a:srgbClr val="FF00FF"/>
                </a:solidFill>
              </a:rPr>
              <a:t> </a:t>
            </a:r>
            <a:r>
              <a:rPr lang="en-US" sz="2800" b="1" u="sng" dirty="0" smtClean="0">
                <a:ln>
                  <a:solidFill>
                    <a:srgbClr val="0000CC"/>
                  </a:solidFill>
                </a:ln>
                <a:solidFill>
                  <a:srgbClr val="FF00FF"/>
                </a:solidFill>
              </a:rPr>
              <a:t>to </a:t>
            </a:r>
            <a:r>
              <a:rPr lang="en-US" sz="2800" b="1" u="sng" dirty="0">
                <a:ln>
                  <a:solidFill>
                    <a:srgbClr val="0000CC"/>
                  </a:solidFill>
                </a:ln>
                <a:solidFill>
                  <a:srgbClr val="FF00FF"/>
                </a:solidFill>
              </a:rPr>
              <a:t>the command</a:t>
            </a:r>
            <a:r>
              <a:rPr lang="en-US" sz="2800" b="1" dirty="0">
                <a:ln>
                  <a:solidFill>
                    <a:srgbClr val="0000CC"/>
                  </a:solidFill>
                </a:ln>
                <a:solidFill>
                  <a:srgbClr val="FF00FF"/>
                </a:solidFill>
              </a:rPr>
              <a:t>.</a:t>
            </a:r>
            <a:r>
              <a:rPr lang="en-US" sz="2800" b="1" u="sng" dirty="0">
                <a:ln>
                  <a:solidFill>
                    <a:srgbClr val="0000CC"/>
                  </a:solidFill>
                </a:ln>
                <a:solidFill>
                  <a:srgbClr val="FF00FF"/>
                </a:solidFill>
              </a:rPr>
              <a:t> </a:t>
            </a:r>
            <a:endParaRPr lang="en-US" sz="2800" b="1" u="sng" dirty="0" smtClean="0">
              <a:ln>
                <a:solidFill>
                  <a:srgbClr val="0000CC"/>
                </a:solidFill>
              </a:ln>
              <a:solidFill>
                <a:srgbClr val="FF00FF"/>
              </a:solidFill>
            </a:endParaRPr>
          </a:p>
          <a:p>
            <a:r>
              <a:rPr lang="en-US" sz="2800" i="1" dirty="0" smtClean="0">
                <a:solidFill>
                  <a:schemeClr val="accent1">
                    <a:lumMod val="60000"/>
                    <a:lumOff val="40000"/>
                  </a:schemeClr>
                </a:solidFill>
                <a:latin typeface="Georgia" panose="02040502050405020303" pitchFamily="18" charset="0"/>
              </a:rPr>
              <a:t>The </a:t>
            </a:r>
            <a:r>
              <a:rPr lang="en-US" sz="2800" i="1" u="sng" dirty="0" smtClean="0">
                <a:solidFill>
                  <a:srgbClr val="9933FF"/>
                </a:solidFill>
                <a:effectLst>
                  <a:glow rad="76200">
                    <a:srgbClr val="FFFF00"/>
                  </a:glow>
                </a:effectLst>
                <a:latin typeface="Georgia" panose="02040502050405020303" pitchFamily="18" charset="0"/>
              </a:rPr>
              <a:t>SECOND</a:t>
            </a:r>
            <a:r>
              <a:rPr lang="en-US" sz="2800" i="1" u="sng" dirty="0" smtClean="0">
                <a:solidFill>
                  <a:srgbClr val="9933FF"/>
                </a:solidFill>
                <a:latin typeface="Georgia" panose="02040502050405020303" pitchFamily="18" charset="0"/>
              </a:rPr>
              <a:t> BATCH OF SPICES</a:t>
            </a:r>
            <a:r>
              <a:rPr lang="en-US" sz="2800" i="1" dirty="0" smtClean="0">
                <a:solidFill>
                  <a:srgbClr val="9933FF"/>
                </a:solidFill>
                <a:latin typeface="Georgia" panose="02040502050405020303" pitchFamily="18" charset="0"/>
              </a:rPr>
              <a:t> </a:t>
            </a:r>
            <a:r>
              <a:rPr lang="en-US" sz="2800" i="1" dirty="0" smtClean="0">
                <a:solidFill>
                  <a:schemeClr val="accent1">
                    <a:lumMod val="60000"/>
                    <a:lumOff val="40000"/>
                  </a:schemeClr>
                </a:solidFill>
                <a:latin typeface="Georgia" panose="02040502050405020303" pitchFamily="18" charset="0"/>
              </a:rPr>
              <a:t>were purchased  by the ladies </a:t>
            </a:r>
            <a:r>
              <a:rPr lang="en-US" sz="2800" i="1" u="sng" dirty="0" smtClean="0">
                <a:solidFill>
                  <a:schemeClr val="accent1">
                    <a:lumMod val="60000"/>
                    <a:lumOff val="40000"/>
                  </a:schemeClr>
                </a:solidFill>
                <a:latin typeface="Georgia" panose="02040502050405020303" pitchFamily="18" charset="0"/>
              </a:rPr>
              <a:t>AFTER THE 1</a:t>
            </a:r>
            <a:r>
              <a:rPr lang="en-US" sz="2800" i="1" u="sng" baseline="30000" dirty="0" smtClean="0">
                <a:solidFill>
                  <a:schemeClr val="accent1">
                    <a:lumMod val="60000"/>
                    <a:lumOff val="40000"/>
                  </a:schemeClr>
                </a:solidFill>
                <a:latin typeface="Georgia" panose="02040502050405020303" pitchFamily="18" charset="0"/>
              </a:rPr>
              <a:t>st</a:t>
            </a:r>
            <a:r>
              <a:rPr lang="en-US" sz="2800" i="1" u="sng" dirty="0" smtClean="0">
                <a:solidFill>
                  <a:schemeClr val="accent1">
                    <a:lumMod val="60000"/>
                    <a:lumOff val="40000"/>
                  </a:schemeClr>
                </a:solidFill>
                <a:latin typeface="Georgia" panose="02040502050405020303" pitchFamily="18" charset="0"/>
              </a:rPr>
              <a:t> SHABBAT</a:t>
            </a:r>
            <a:r>
              <a:rPr lang="en-US" sz="2800" i="1" dirty="0" smtClean="0">
                <a:solidFill>
                  <a:schemeClr val="accent1">
                    <a:lumMod val="60000"/>
                    <a:lumOff val="40000"/>
                  </a:schemeClr>
                </a:solidFill>
                <a:latin typeface="Georgia" panose="02040502050405020303" pitchFamily="18" charset="0"/>
              </a:rPr>
              <a:t> of Unleavened Bread </a:t>
            </a:r>
            <a:r>
              <a:rPr lang="en-US" sz="2800" b="1" i="1" u="sng" dirty="0" smtClean="0">
                <a:solidFill>
                  <a:schemeClr val="accent1">
                    <a:lumMod val="60000"/>
                    <a:lumOff val="40000"/>
                  </a:schemeClr>
                </a:solidFill>
                <a:latin typeface="Georgia" panose="02040502050405020303" pitchFamily="18" charset="0"/>
              </a:rPr>
              <a:t>had </a:t>
            </a:r>
            <a:r>
              <a:rPr lang="en-US" sz="2800" b="1" i="1" dirty="0" smtClean="0">
                <a:solidFill>
                  <a:schemeClr val="accent1">
                    <a:lumMod val="60000"/>
                    <a:lumOff val="40000"/>
                  </a:schemeClr>
                </a:solidFill>
                <a:latin typeface="Georgia" panose="02040502050405020303" pitchFamily="18" charset="0"/>
              </a:rPr>
              <a:t>p</a:t>
            </a:r>
            <a:r>
              <a:rPr lang="en-US" sz="2800" b="1" i="1" u="sng" dirty="0" smtClean="0">
                <a:solidFill>
                  <a:schemeClr val="accent1">
                    <a:lumMod val="60000"/>
                    <a:lumOff val="40000"/>
                  </a:schemeClr>
                </a:solidFill>
                <a:latin typeface="Georgia" panose="02040502050405020303" pitchFamily="18" charset="0"/>
              </a:rPr>
              <a:t>assed</a:t>
            </a:r>
            <a:r>
              <a:rPr lang="en-US" sz="2800" b="1" i="1" dirty="0" smtClean="0">
                <a:solidFill>
                  <a:schemeClr val="accent1">
                    <a:lumMod val="60000"/>
                    <a:lumOff val="40000"/>
                  </a:schemeClr>
                </a:solidFill>
                <a:latin typeface="Georgia" panose="02040502050405020303" pitchFamily="18" charset="0"/>
              </a:rPr>
              <a:t>! </a:t>
            </a:r>
          </a:p>
          <a:p>
            <a:r>
              <a:rPr lang="en-US" sz="2800" i="1" dirty="0" smtClean="0">
                <a:ln>
                  <a:solidFill>
                    <a:srgbClr val="0000CC"/>
                  </a:solidFill>
                </a:ln>
                <a:solidFill>
                  <a:schemeClr val="accent1">
                    <a:lumMod val="60000"/>
                    <a:lumOff val="40000"/>
                  </a:schemeClr>
                </a:solidFill>
                <a:latin typeface="Georgia" panose="02040502050405020303" pitchFamily="18" charset="0"/>
              </a:rPr>
              <a:t>Note that the ladies were from </a:t>
            </a:r>
            <a:r>
              <a:rPr lang="en-US" sz="2800" i="1" dirty="0" smtClean="0">
                <a:ln>
                  <a:solidFill>
                    <a:srgbClr val="0000CC"/>
                  </a:solidFill>
                </a:ln>
                <a:solidFill>
                  <a:schemeClr val="accent1">
                    <a:lumMod val="60000"/>
                    <a:lumOff val="40000"/>
                  </a:schemeClr>
                </a:solidFill>
                <a:effectLst>
                  <a:glow rad="63500">
                    <a:srgbClr val="00FFFF"/>
                  </a:glow>
                </a:effectLst>
                <a:latin typeface="Georgia" panose="02040502050405020303" pitchFamily="18" charset="0"/>
              </a:rPr>
              <a:t>Galilee!</a:t>
            </a:r>
            <a:r>
              <a:rPr lang="en-US" sz="2800" i="1" dirty="0" smtClean="0">
                <a:ln>
                  <a:solidFill>
                    <a:srgbClr val="0000CC"/>
                  </a:solidFill>
                </a:ln>
                <a:solidFill>
                  <a:schemeClr val="accent1">
                    <a:lumMod val="60000"/>
                    <a:lumOff val="40000"/>
                  </a:schemeClr>
                </a:solidFill>
                <a:latin typeface="Georgia" panose="02040502050405020303" pitchFamily="18" charset="0"/>
              </a:rPr>
              <a:t>  </a:t>
            </a:r>
            <a:br>
              <a:rPr lang="en-US" sz="2800" i="1" dirty="0" smtClean="0">
                <a:ln>
                  <a:solidFill>
                    <a:srgbClr val="0000CC"/>
                  </a:solidFill>
                </a:ln>
                <a:solidFill>
                  <a:schemeClr val="accent1">
                    <a:lumMod val="60000"/>
                    <a:lumOff val="40000"/>
                  </a:schemeClr>
                </a:solidFill>
                <a:latin typeface="Georgia" panose="02040502050405020303" pitchFamily="18" charset="0"/>
              </a:rPr>
            </a:br>
            <a:r>
              <a:rPr lang="en-US" sz="2800" i="1" dirty="0" smtClean="0">
                <a:ln>
                  <a:solidFill>
                    <a:srgbClr val="0000CC"/>
                  </a:solidFill>
                </a:ln>
                <a:solidFill>
                  <a:schemeClr val="accent1">
                    <a:lumMod val="60000"/>
                    <a:lumOff val="40000"/>
                  </a:schemeClr>
                </a:solidFill>
                <a:latin typeface="Georgia" panose="02040502050405020303" pitchFamily="18" charset="0"/>
              </a:rPr>
              <a:t>Why is this recorded in the Scriptures?</a:t>
            </a:r>
            <a:endParaRPr lang="en-US" sz="2800" dirty="0" smtClean="0">
              <a:ln>
                <a:solidFill>
                  <a:srgbClr val="0000CC"/>
                </a:solidFill>
              </a:ln>
              <a:solidFill>
                <a:srgbClr val="FF00FF"/>
              </a:solidFill>
            </a:endParaRPr>
          </a:p>
        </p:txBody>
      </p:sp>
      <p:sp>
        <p:nvSpPr>
          <p:cNvPr id="6" name="Slide Number Placeholder 5"/>
          <p:cNvSpPr>
            <a:spLocks noGrp="1"/>
          </p:cNvSpPr>
          <p:nvPr>
            <p:ph type="sldNum" sz="quarter" idx="12"/>
          </p:nvPr>
        </p:nvSpPr>
        <p:spPr>
          <a:xfrm>
            <a:off x="11352462" y="6384015"/>
            <a:ext cx="643748" cy="365125"/>
          </a:xfrm>
        </p:spPr>
        <p:txBody>
          <a:bodyPr/>
          <a:lstStyle/>
          <a:p>
            <a:fld id="{6D22F896-40B5-4ADD-8801-0D06FADFA095}" type="slidenum">
              <a:rPr lang="en-US" sz="1200" b="1" smtClean="0">
                <a:solidFill>
                  <a:schemeClr val="bg1"/>
                </a:solidFill>
              </a:rPr>
              <a:t>77</a:t>
            </a:fld>
            <a:endParaRPr lang="en-US" sz="1200" b="1" dirty="0">
              <a:solidFill>
                <a:schemeClr val="bg1"/>
              </a:solidFill>
            </a:endParaRPr>
          </a:p>
        </p:txBody>
      </p:sp>
      <p:sp>
        <p:nvSpPr>
          <p:cNvPr id="2" name="Oval 1"/>
          <p:cNvSpPr/>
          <p:nvPr/>
        </p:nvSpPr>
        <p:spPr>
          <a:xfrm>
            <a:off x="8846712" y="5329303"/>
            <a:ext cx="1276865" cy="1318161"/>
          </a:xfrm>
          <a:prstGeom prst="ellipse">
            <a:avLst/>
          </a:prstGeom>
          <a:solidFill>
            <a:schemeClr val="tx1">
              <a:lumMod val="5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800" dirty="0" smtClean="0">
                <a:ln>
                  <a:solidFill>
                    <a:srgbClr val="00FF99"/>
                  </a:solidFill>
                </a:ln>
                <a:solidFill>
                  <a:srgbClr val="9933FF"/>
                </a:solidFill>
                <a:effectLst>
                  <a:glow rad="127000">
                    <a:srgbClr val="FFFF00"/>
                  </a:glow>
                </a:effectLst>
              </a:rPr>
              <a:t>?</a:t>
            </a:r>
            <a:endParaRPr lang="en-CA" sz="8800" dirty="0">
              <a:ln>
                <a:solidFill>
                  <a:srgbClr val="00FF99"/>
                </a:solidFill>
              </a:ln>
              <a:solidFill>
                <a:srgbClr val="9933FF"/>
              </a:solidFill>
              <a:effectLst>
                <a:glow rad="127000">
                  <a:srgbClr val="FFFF00"/>
                </a:glow>
              </a:effectLst>
            </a:endParaRPr>
          </a:p>
        </p:txBody>
      </p:sp>
    </p:spTree>
    <p:extLst>
      <p:ext uri="{BB962C8B-B14F-4D97-AF65-F5344CB8AC3E}">
        <p14:creationId xmlns:p14="http://schemas.microsoft.com/office/powerpoint/2010/main" val="34972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21" presetClass="entr" presetSubtype="8" fill="hold" grpId="0" nodeType="withEffect">
                                  <p:stCondLst>
                                    <p:cond delay="4000"/>
                                  </p:stCondLst>
                                  <p:childTnLst>
                                    <p:set>
                                      <p:cBhvr>
                                        <p:cTn id="16" dur="1" fill="hold">
                                          <p:stCondLst>
                                            <p:cond delay="0"/>
                                          </p:stCondLst>
                                        </p:cTn>
                                        <p:tgtEl>
                                          <p:spTgt spid="2"/>
                                        </p:tgtEl>
                                        <p:attrNameLst>
                                          <p:attrName>style.visibility</p:attrName>
                                        </p:attrNameLst>
                                      </p:cBhvr>
                                      <p:to>
                                        <p:strVal val="visible"/>
                                      </p:to>
                                    </p:set>
                                    <p:animEffect transition="in" filter="wheel(8)">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80304" y="90616"/>
            <a:ext cx="11848564" cy="6670403"/>
          </a:xfrm>
          <a:solidFill>
            <a:schemeClr val="tx1"/>
          </a:solidFill>
          <a:ln>
            <a:solidFill>
              <a:srgbClr val="CC99FF"/>
            </a:solidFill>
          </a:ln>
          <a:scene3d>
            <a:camera prst="orthographicFront"/>
            <a:lightRig rig="threePt" dir="t"/>
          </a:scene3d>
          <a:sp3d>
            <a:bevelT w="152400" h="50800" prst="softRound"/>
          </a:sp3d>
        </p:spPr>
        <p:txBody>
          <a:bodyPr>
            <a:noAutofit/>
          </a:bodyPr>
          <a:lstStyle/>
          <a:p>
            <a:pPr>
              <a:lnSpc>
                <a:spcPct val="150000"/>
              </a:lnSpc>
            </a:pPr>
            <a:r>
              <a:rPr lang="en-US" sz="2800" i="1" u="sng" dirty="0">
                <a:ln>
                  <a:solidFill>
                    <a:srgbClr val="0000CC"/>
                  </a:solidFill>
                </a:ln>
                <a:solidFill>
                  <a:srgbClr val="00FF99"/>
                </a:solidFill>
                <a:latin typeface="Georgia" panose="02040502050405020303" pitchFamily="18" charset="0"/>
              </a:rPr>
              <a:t>T</a:t>
            </a:r>
            <a:r>
              <a:rPr lang="en-US" sz="2800" i="1" u="sng" dirty="0" smtClean="0">
                <a:ln>
                  <a:solidFill>
                    <a:srgbClr val="0000CC"/>
                  </a:solidFill>
                </a:ln>
                <a:solidFill>
                  <a:srgbClr val="00FF99"/>
                </a:solidFill>
                <a:latin typeface="Georgia" panose="02040502050405020303" pitchFamily="18" charset="0"/>
              </a:rPr>
              <a:t>he ladies were</a:t>
            </a:r>
            <a:r>
              <a:rPr lang="en-US" sz="2800" i="1" dirty="0" smtClean="0">
                <a:ln>
                  <a:solidFill>
                    <a:srgbClr val="0000CC"/>
                  </a:solidFill>
                </a:ln>
                <a:solidFill>
                  <a:srgbClr val="00FF99"/>
                </a:solidFill>
                <a:latin typeface="Georgia" panose="02040502050405020303" pitchFamily="18" charset="0"/>
              </a:rPr>
              <a:t> f</a:t>
            </a:r>
            <a:r>
              <a:rPr lang="en-US" sz="2800" i="1" u="sng" dirty="0" smtClean="0">
                <a:ln>
                  <a:solidFill>
                    <a:srgbClr val="0000CC"/>
                  </a:solidFill>
                </a:ln>
                <a:solidFill>
                  <a:srgbClr val="00FF99"/>
                </a:solidFill>
                <a:latin typeface="Georgia" panose="02040502050405020303" pitchFamily="18" charset="0"/>
              </a:rPr>
              <a:t>rom Galilee</a:t>
            </a:r>
            <a:r>
              <a:rPr lang="en-US" sz="2800" i="1" dirty="0" smtClean="0">
                <a:ln>
                  <a:solidFill>
                    <a:srgbClr val="0000CC"/>
                  </a:solidFill>
                </a:ln>
                <a:solidFill>
                  <a:srgbClr val="00FF99"/>
                </a:solidFill>
                <a:latin typeface="Georgia" panose="02040502050405020303" pitchFamily="18" charset="0"/>
              </a:rPr>
              <a:t>!</a:t>
            </a:r>
            <a:r>
              <a:rPr lang="en-US" sz="2800" i="1" u="sng" dirty="0" smtClean="0">
                <a:ln>
                  <a:solidFill>
                    <a:srgbClr val="0000CC"/>
                  </a:solidFill>
                </a:ln>
                <a:solidFill>
                  <a:srgbClr val="00FF99"/>
                </a:solidFill>
                <a:latin typeface="Georgia" panose="02040502050405020303" pitchFamily="18" charset="0"/>
              </a:rPr>
              <a:t>  </a:t>
            </a:r>
            <a:r>
              <a:rPr lang="en-US" sz="2800" i="1" dirty="0" smtClean="0">
                <a:ln>
                  <a:solidFill>
                    <a:srgbClr val="0000CC"/>
                  </a:solidFill>
                </a:ln>
                <a:solidFill>
                  <a:schemeClr val="accent1">
                    <a:lumMod val="60000"/>
                    <a:lumOff val="40000"/>
                  </a:schemeClr>
                </a:solidFill>
                <a:latin typeface="Georgia" panose="02040502050405020303" pitchFamily="18" charset="0"/>
              </a:rPr>
              <a:t/>
            </a:r>
            <a:br>
              <a:rPr lang="en-US" sz="2800" i="1" dirty="0" smtClean="0">
                <a:ln>
                  <a:solidFill>
                    <a:srgbClr val="0000CC"/>
                  </a:solidFill>
                </a:ln>
                <a:solidFill>
                  <a:schemeClr val="accent1">
                    <a:lumMod val="60000"/>
                    <a:lumOff val="40000"/>
                  </a:schemeClr>
                </a:solidFill>
                <a:latin typeface="Georgia" panose="02040502050405020303" pitchFamily="18" charset="0"/>
              </a:rPr>
            </a:br>
            <a:r>
              <a:rPr lang="en-US" sz="2800" i="1" dirty="0" smtClean="0">
                <a:ln>
                  <a:solidFill>
                    <a:srgbClr val="0000CC"/>
                  </a:solidFill>
                </a:ln>
                <a:solidFill>
                  <a:schemeClr val="accent1">
                    <a:lumMod val="60000"/>
                    <a:lumOff val="40000"/>
                  </a:schemeClr>
                </a:solidFill>
                <a:latin typeface="Georgia" panose="02040502050405020303" pitchFamily="18" charset="0"/>
              </a:rPr>
              <a:t>What does this tell us about their custom for observing the Shabbat?</a:t>
            </a:r>
            <a:br>
              <a:rPr lang="en-US" sz="2800" i="1" dirty="0" smtClean="0">
                <a:ln>
                  <a:solidFill>
                    <a:srgbClr val="0000CC"/>
                  </a:solidFill>
                </a:ln>
                <a:solidFill>
                  <a:schemeClr val="accent1">
                    <a:lumMod val="60000"/>
                    <a:lumOff val="40000"/>
                  </a:schemeClr>
                </a:solidFill>
                <a:latin typeface="Georgia" panose="02040502050405020303" pitchFamily="18" charset="0"/>
              </a:rPr>
            </a:br>
            <a:r>
              <a:rPr lang="en-US" sz="2800" i="1" dirty="0" smtClean="0">
                <a:ln>
                  <a:solidFill>
                    <a:srgbClr val="0000CC"/>
                  </a:solidFill>
                </a:ln>
                <a:solidFill>
                  <a:schemeClr val="accent1">
                    <a:lumMod val="60000"/>
                    <a:lumOff val="40000"/>
                  </a:schemeClr>
                </a:solidFill>
                <a:latin typeface="Georgia" panose="02040502050405020303" pitchFamily="18" charset="0"/>
              </a:rPr>
              <a:t>The people of Galilee observed </a:t>
            </a:r>
            <a:r>
              <a:rPr lang="en-US" sz="2800" i="1" dirty="0" smtClean="0">
                <a:ln>
                  <a:solidFill>
                    <a:srgbClr val="0000CC"/>
                  </a:solidFill>
                </a:ln>
                <a:solidFill>
                  <a:srgbClr val="FFFF00"/>
                </a:solidFill>
                <a:latin typeface="Georgia" panose="02040502050405020303" pitchFamily="18" charset="0"/>
              </a:rPr>
              <a:t>Dawn to Dawn!  </a:t>
            </a:r>
            <a:r>
              <a:rPr lang="en-US" sz="2800" i="1" dirty="0" smtClean="0">
                <a:ln>
                  <a:solidFill>
                    <a:srgbClr val="0000CC"/>
                  </a:solidFill>
                </a:ln>
                <a:solidFill>
                  <a:schemeClr val="accent1">
                    <a:lumMod val="60000"/>
                    <a:lumOff val="40000"/>
                  </a:schemeClr>
                </a:solidFill>
                <a:latin typeface="Georgia" panose="02040502050405020303" pitchFamily="18" charset="0"/>
              </a:rPr>
              <a:t>This is just one of </a:t>
            </a:r>
            <a:br>
              <a:rPr lang="en-US" sz="2800" i="1" dirty="0" smtClean="0">
                <a:ln>
                  <a:solidFill>
                    <a:srgbClr val="0000CC"/>
                  </a:solidFill>
                </a:ln>
                <a:solidFill>
                  <a:schemeClr val="accent1">
                    <a:lumMod val="60000"/>
                    <a:lumOff val="40000"/>
                  </a:schemeClr>
                </a:solidFill>
                <a:latin typeface="Georgia" panose="02040502050405020303" pitchFamily="18" charset="0"/>
              </a:rPr>
            </a:br>
            <a:r>
              <a:rPr lang="en-US" sz="2800" i="1" dirty="0" smtClean="0">
                <a:ln>
                  <a:solidFill>
                    <a:srgbClr val="0000CC"/>
                  </a:solidFill>
                </a:ln>
                <a:solidFill>
                  <a:schemeClr val="accent1">
                    <a:lumMod val="60000"/>
                    <a:lumOff val="40000"/>
                  </a:schemeClr>
                </a:solidFill>
                <a:latin typeface="Georgia" panose="02040502050405020303" pitchFamily="18" charset="0"/>
              </a:rPr>
              <a:t>the reasons why they were despised and trampled on by the Jews!</a:t>
            </a:r>
          </a:p>
          <a:p>
            <a:pPr>
              <a:lnSpc>
                <a:spcPct val="150000"/>
              </a:lnSpc>
            </a:pPr>
            <a:r>
              <a:rPr lang="en-US" sz="2800" i="1" dirty="0" smtClean="0">
                <a:ln>
                  <a:solidFill>
                    <a:srgbClr val="0000CC"/>
                  </a:solidFill>
                </a:ln>
                <a:solidFill>
                  <a:schemeClr val="accent1">
                    <a:lumMod val="60000"/>
                    <a:lumOff val="40000"/>
                  </a:schemeClr>
                </a:solidFill>
                <a:latin typeface="Georgia" panose="02040502050405020303" pitchFamily="18" charset="0"/>
              </a:rPr>
              <a:t>This is </a:t>
            </a:r>
            <a:r>
              <a:rPr lang="en-US" sz="2800" i="1" dirty="0" smtClean="0">
                <a:ln>
                  <a:solidFill>
                    <a:srgbClr val="0000CC"/>
                  </a:solidFill>
                </a:ln>
                <a:solidFill>
                  <a:schemeClr val="accent1">
                    <a:lumMod val="60000"/>
                    <a:lumOff val="40000"/>
                  </a:schemeClr>
                </a:solidFill>
                <a:effectLst>
                  <a:glow rad="127000">
                    <a:srgbClr val="FFCC66"/>
                  </a:glow>
                </a:effectLst>
                <a:latin typeface="Georgia" panose="02040502050405020303" pitchFamily="18" charset="0"/>
              </a:rPr>
              <a:t>another witness </a:t>
            </a:r>
            <a:r>
              <a:rPr lang="en-US" sz="2800" i="1" dirty="0" smtClean="0">
                <a:ln>
                  <a:solidFill>
                    <a:srgbClr val="0000CC"/>
                  </a:solidFill>
                </a:ln>
                <a:solidFill>
                  <a:schemeClr val="accent1">
                    <a:lumMod val="60000"/>
                    <a:lumOff val="40000"/>
                  </a:schemeClr>
                </a:solidFill>
                <a:latin typeface="Georgia" panose="02040502050405020303" pitchFamily="18" charset="0"/>
              </a:rPr>
              <a:t>that the ladies rested on the Feast Shabbat </a:t>
            </a:r>
            <a:r>
              <a:rPr lang="en-US" sz="2800" i="1" dirty="0">
                <a:ln>
                  <a:solidFill>
                    <a:srgbClr val="0000CC"/>
                  </a:solidFill>
                </a:ln>
                <a:solidFill>
                  <a:schemeClr val="accent1">
                    <a:lumMod val="60000"/>
                    <a:lumOff val="40000"/>
                  </a:schemeClr>
                </a:solidFill>
                <a:latin typeface="Georgia" panose="02040502050405020303" pitchFamily="18" charset="0"/>
              </a:rPr>
              <a:t>from </a:t>
            </a:r>
            <a:r>
              <a:rPr lang="en-US" sz="2800" i="1" dirty="0">
                <a:ln>
                  <a:solidFill>
                    <a:srgbClr val="0000CC"/>
                  </a:solidFill>
                </a:ln>
                <a:solidFill>
                  <a:srgbClr val="FFFF00"/>
                </a:solidFill>
                <a:latin typeface="Georgia" panose="02040502050405020303" pitchFamily="18" charset="0"/>
              </a:rPr>
              <a:t>Dawn to Dawn </a:t>
            </a:r>
            <a:r>
              <a:rPr lang="en-US" sz="2800" i="1" dirty="0" smtClean="0">
                <a:ln>
                  <a:solidFill>
                    <a:srgbClr val="0000CC"/>
                  </a:solidFill>
                </a:ln>
                <a:solidFill>
                  <a:schemeClr val="accent1">
                    <a:lumMod val="60000"/>
                    <a:lumOff val="40000"/>
                  </a:schemeClr>
                </a:solidFill>
                <a:latin typeface="Georgia" panose="02040502050405020303" pitchFamily="18" charset="0"/>
              </a:rPr>
              <a:t>according to the Torah! </a:t>
            </a:r>
            <a:r>
              <a:rPr lang="en-US" sz="2800" i="1" dirty="0">
                <a:ln>
                  <a:solidFill>
                    <a:srgbClr val="0000CC"/>
                  </a:solidFill>
                </a:ln>
                <a:solidFill>
                  <a:schemeClr val="accent1">
                    <a:lumMod val="60000"/>
                    <a:lumOff val="40000"/>
                  </a:schemeClr>
                </a:solidFill>
                <a:latin typeface="Georgia" panose="02040502050405020303" pitchFamily="18" charset="0"/>
              </a:rPr>
              <a:t>T</a:t>
            </a:r>
            <a:r>
              <a:rPr lang="en-US" sz="2800" i="1" dirty="0" smtClean="0">
                <a:ln>
                  <a:solidFill>
                    <a:srgbClr val="0000CC"/>
                  </a:solidFill>
                </a:ln>
                <a:solidFill>
                  <a:schemeClr val="accent1">
                    <a:lumMod val="60000"/>
                    <a:lumOff val="40000"/>
                  </a:schemeClr>
                </a:solidFill>
                <a:latin typeface="Georgia" panose="02040502050405020303" pitchFamily="18" charset="0"/>
              </a:rPr>
              <a:t>he </a:t>
            </a:r>
            <a:r>
              <a:rPr lang="en-US" sz="2800" i="1" u="sng" dirty="0" smtClean="0">
                <a:ln>
                  <a:solidFill>
                    <a:srgbClr val="0000CC"/>
                  </a:solidFill>
                </a:ln>
                <a:solidFill>
                  <a:srgbClr val="FF00FF"/>
                </a:solidFill>
                <a:latin typeface="Georgia" panose="02040502050405020303" pitchFamily="18" charset="0"/>
              </a:rPr>
              <a:t>Pre</a:t>
            </a:r>
            <a:r>
              <a:rPr lang="en-US" sz="2800" i="1" dirty="0" smtClean="0">
                <a:ln>
                  <a:solidFill>
                    <a:srgbClr val="0000CC"/>
                  </a:solidFill>
                </a:ln>
                <a:solidFill>
                  <a:srgbClr val="FF00FF"/>
                </a:solidFill>
                <a:latin typeface="Georgia" panose="02040502050405020303" pitchFamily="18" charset="0"/>
              </a:rPr>
              <a:t>p</a:t>
            </a:r>
            <a:r>
              <a:rPr lang="en-US" sz="2800" i="1" u="sng" dirty="0" smtClean="0">
                <a:ln>
                  <a:solidFill>
                    <a:srgbClr val="0000CC"/>
                  </a:solidFill>
                </a:ln>
                <a:solidFill>
                  <a:srgbClr val="FF00FF"/>
                </a:solidFill>
                <a:latin typeface="Georgia" panose="02040502050405020303" pitchFamily="18" charset="0"/>
              </a:rPr>
              <a:t>aration o</a:t>
            </a:r>
            <a:r>
              <a:rPr lang="en-US" sz="2800" i="1" dirty="0" smtClean="0">
                <a:ln>
                  <a:solidFill>
                    <a:srgbClr val="0000CC"/>
                  </a:solidFill>
                </a:ln>
                <a:solidFill>
                  <a:srgbClr val="FF00FF"/>
                </a:solidFill>
                <a:latin typeface="Georgia" panose="02040502050405020303" pitchFamily="18" charset="0"/>
              </a:rPr>
              <a:t>f </a:t>
            </a:r>
            <a:r>
              <a:rPr lang="en-US" sz="2800" i="1" u="sng" dirty="0" smtClean="0">
                <a:ln>
                  <a:solidFill>
                    <a:srgbClr val="0000CC"/>
                  </a:solidFill>
                </a:ln>
                <a:solidFill>
                  <a:srgbClr val="FF00FF"/>
                </a:solidFill>
                <a:latin typeface="Georgia" panose="02040502050405020303" pitchFamily="18" charset="0"/>
              </a:rPr>
              <a:t>the 6</a:t>
            </a:r>
            <a:r>
              <a:rPr lang="en-US" sz="2800" i="1" u="sng" baseline="30000" dirty="0" smtClean="0">
                <a:ln>
                  <a:solidFill>
                    <a:srgbClr val="0000CC"/>
                  </a:solidFill>
                </a:ln>
                <a:solidFill>
                  <a:srgbClr val="FF00FF"/>
                </a:solidFill>
                <a:latin typeface="Georgia" panose="02040502050405020303" pitchFamily="18" charset="0"/>
              </a:rPr>
              <a:t>th</a:t>
            </a:r>
            <a:r>
              <a:rPr lang="en-US" sz="2800" i="1" dirty="0" smtClean="0">
                <a:ln>
                  <a:solidFill>
                    <a:srgbClr val="0000CC"/>
                  </a:solidFill>
                </a:ln>
                <a:solidFill>
                  <a:srgbClr val="FF00FF"/>
                </a:solidFill>
                <a:latin typeface="Georgia" panose="02040502050405020303" pitchFamily="18" charset="0"/>
              </a:rPr>
              <a:t> </a:t>
            </a:r>
            <a:r>
              <a:rPr lang="en-US" sz="2800" i="1" dirty="0" smtClean="0">
                <a:ln>
                  <a:solidFill>
                    <a:srgbClr val="0000CC"/>
                  </a:solidFill>
                </a:ln>
                <a:solidFill>
                  <a:schemeClr val="accent1">
                    <a:lumMod val="60000"/>
                    <a:lumOff val="40000"/>
                  </a:schemeClr>
                </a:solidFill>
                <a:latin typeface="Georgia" panose="02040502050405020303" pitchFamily="18" charset="0"/>
              </a:rPr>
              <a:t>cycle </a:t>
            </a:r>
            <a:r>
              <a:rPr lang="en-US" sz="2800" i="1" dirty="0" smtClean="0">
                <a:ln>
                  <a:solidFill>
                    <a:srgbClr val="0000CC"/>
                  </a:solidFill>
                </a:ln>
                <a:solidFill>
                  <a:schemeClr val="bg1"/>
                </a:solidFill>
                <a:latin typeface="Georgia" panose="02040502050405020303" pitchFamily="18" charset="0"/>
              </a:rPr>
              <a:t>(Friday) </a:t>
            </a:r>
            <a:r>
              <a:rPr lang="en-US" sz="2800" i="1" dirty="0" smtClean="0">
                <a:ln>
                  <a:solidFill>
                    <a:srgbClr val="0000CC"/>
                  </a:solidFill>
                </a:ln>
                <a:solidFill>
                  <a:schemeClr val="accent1">
                    <a:lumMod val="60000"/>
                    <a:lumOff val="40000"/>
                  </a:schemeClr>
                </a:solidFill>
                <a:latin typeface="Georgia" panose="02040502050405020303" pitchFamily="18" charset="0"/>
              </a:rPr>
              <a:t>began at </a:t>
            </a:r>
            <a:r>
              <a:rPr lang="en-US" sz="2800" i="1" dirty="0" smtClean="0">
                <a:ln>
                  <a:solidFill>
                    <a:srgbClr val="0000CC"/>
                  </a:solidFill>
                </a:ln>
                <a:solidFill>
                  <a:srgbClr val="FFFF00"/>
                </a:solidFill>
                <a:latin typeface="Georgia" panose="02040502050405020303" pitchFamily="18" charset="0"/>
              </a:rPr>
              <a:t>Dawn. </a:t>
            </a:r>
            <a:r>
              <a:rPr lang="en-US" sz="2800" i="1" dirty="0" smtClean="0">
                <a:ln>
                  <a:solidFill>
                    <a:srgbClr val="0000CC"/>
                  </a:solidFill>
                </a:ln>
                <a:solidFill>
                  <a:srgbClr val="DF2E28">
                    <a:lumMod val="60000"/>
                    <a:lumOff val="40000"/>
                  </a:srgbClr>
                </a:solidFill>
                <a:latin typeface="Georgia" panose="02040502050405020303" pitchFamily="18" charset="0"/>
              </a:rPr>
              <a:t> </a:t>
            </a:r>
            <a:r>
              <a:rPr lang="en-US" sz="2800" i="1" dirty="0" smtClean="0">
                <a:ln>
                  <a:solidFill>
                    <a:srgbClr val="0000CC"/>
                  </a:solidFill>
                </a:ln>
                <a:solidFill>
                  <a:schemeClr val="accent1">
                    <a:lumMod val="60000"/>
                    <a:lumOff val="40000"/>
                  </a:schemeClr>
                </a:solidFill>
                <a:latin typeface="Georgia" panose="02040502050405020303" pitchFamily="18" charset="0"/>
              </a:rPr>
              <a:t>Now, a full 24 hours was at their disposal to purchase and mix a sufficient quantity of spices to add their fragrant perfumes to the tomb of </a:t>
            </a:r>
            <a:r>
              <a:rPr lang="en-US" sz="2800" i="1" dirty="0" smtClean="0">
                <a:ln>
                  <a:solidFill>
                    <a:srgbClr val="0000CC"/>
                  </a:solidFill>
                </a:ln>
                <a:solidFill>
                  <a:srgbClr val="00FFFF"/>
                </a:solidFill>
                <a:latin typeface="Georgia" panose="02040502050405020303" pitchFamily="18" charset="0"/>
              </a:rPr>
              <a:t>Yahusha Ha Mashiach </a:t>
            </a:r>
            <a:r>
              <a:rPr lang="en-US" sz="2800" i="1" dirty="0" smtClean="0">
                <a:ln>
                  <a:solidFill>
                    <a:srgbClr val="0000CC"/>
                  </a:solidFill>
                </a:ln>
                <a:solidFill>
                  <a:schemeClr val="accent1">
                    <a:lumMod val="60000"/>
                    <a:lumOff val="40000"/>
                  </a:schemeClr>
                </a:solidFill>
                <a:latin typeface="Georgia" panose="02040502050405020303" pitchFamily="18" charset="0"/>
              </a:rPr>
              <a:t>after 3 days once the guard was removed!</a:t>
            </a:r>
            <a:r>
              <a:rPr lang="en-US" sz="2800" i="1" dirty="0" smtClean="0">
                <a:ln>
                  <a:solidFill>
                    <a:srgbClr val="0000CC"/>
                  </a:solidFill>
                </a:ln>
                <a:solidFill>
                  <a:srgbClr val="00FFFF"/>
                </a:solidFill>
                <a:latin typeface="Georgia" panose="02040502050405020303" pitchFamily="18" charset="0"/>
              </a:rPr>
              <a:t>   </a:t>
            </a:r>
          </a:p>
        </p:txBody>
      </p:sp>
      <p:sp>
        <p:nvSpPr>
          <p:cNvPr id="6" name="Slide Number Placeholder 5"/>
          <p:cNvSpPr>
            <a:spLocks noGrp="1"/>
          </p:cNvSpPr>
          <p:nvPr>
            <p:ph type="sldNum" sz="quarter" idx="12"/>
          </p:nvPr>
        </p:nvSpPr>
        <p:spPr>
          <a:xfrm>
            <a:off x="11363348" y="6394901"/>
            <a:ext cx="643748" cy="365125"/>
          </a:xfrm>
        </p:spPr>
        <p:txBody>
          <a:bodyPr/>
          <a:lstStyle/>
          <a:p>
            <a:fld id="{6D22F896-40B5-4ADD-8801-0D06FADFA095}" type="slidenum">
              <a:rPr lang="en-US" sz="1200" b="1" smtClean="0">
                <a:solidFill>
                  <a:schemeClr val="bg1"/>
                </a:solidFill>
              </a:rPr>
              <a:t>78</a:t>
            </a:fld>
            <a:endParaRPr lang="en-US" sz="1200" b="1" dirty="0">
              <a:solidFill>
                <a:schemeClr val="bg1"/>
              </a:solidFill>
            </a:endParaRPr>
          </a:p>
        </p:txBody>
      </p:sp>
      <p:sp>
        <p:nvSpPr>
          <p:cNvPr id="2" name="Oval 1"/>
          <p:cNvSpPr/>
          <p:nvPr/>
        </p:nvSpPr>
        <p:spPr>
          <a:xfrm>
            <a:off x="10990914" y="1427062"/>
            <a:ext cx="776697" cy="1375719"/>
          </a:xfrm>
          <a:prstGeom prst="ellipse">
            <a:avLst/>
          </a:prstGeom>
          <a:solidFill>
            <a:schemeClr val="tx1">
              <a:lumMod val="50000"/>
            </a:schemeClr>
          </a:solidFill>
          <a:ln w="38100">
            <a:solidFill>
              <a:srgbClr val="FF00FF"/>
            </a:solid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800" dirty="0" smtClean="0">
                <a:ln>
                  <a:solidFill>
                    <a:srgbClr val="00FF99"/>
                  </a:solidFill>
                </a:ln>
                <a:solidFill>
                  <a:srgbClr val="9933FF"/>
                </a:solidFill>
                <a:effectLst>
                  <a:glow rad="127000">
                    <a:srgbClr val="FFFF00"/>
                  </a:glow>
                </a:effectLst>
              </a:rPr>
              <a:t>!</a:t>
            </a:r>
            <a:endParaRPr lang="en-CA" sz="8800" dirty="0">
              <a:ln>
                <a:solidFill>
                  <a:srgbClr val="00FF99"/>
                </a:solidFill>
              </a:ln>
              <a:solidFill>
                <a:srgbClr val="9933FF"/>
              </a:solidFill>
              <a:effectLst>
                <a:glow rad="127000">
                  <a:srgbClr val="FFFF00"/>
                </a:glow>
              </a:effectLst>
            </a:endParaRPr>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80671" y="149289"/>
            <a:ext cx="798671" cy="79184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2292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80304" y="307819"/>
            <a:ext cx="11848564" cy="6453200"/>
          </a:xfrm>
          <a:solidFill>
            <a:schemeClr val="tx1"/>
          </a:solidFill>
          <a:ln>
            <a:solidFill>
              <a:srgbClr val="CC99FF"/>
            </a:solidFill>
          </a:ln>
          <a:scene3d>
            <a:camera prst="orthographicFront"/>
            <a:lightRig rig="threePt" dir="t"/>
          </a:scene3d>
          <a:sp3d>
            <a:bevelT w="152400" h="50800" prst="softRound"/>
          </a:sp3d>
        </p:spPr>
        <p:txBody>
          <a:bodyPr>
            <a:noAutofit/>
            <a:sp3d extrusionH="57150">
              <a:bevelT w="38100" h="38100" prst="angle"/>
            </a:sp3d>
          </a:bodyPr>
          <a:lstStyle/>
          <a:p>
            <a:pPr>
              <a:lnSpc>
                <a:spcPct val="100000"/>
              </a:lnSpc>
            </a:pPr>
            <a:r>
              <a:rPr lang="en-US" sz="2800" i="1" dirty="0" smtClean="0">
                <a:ln>
                  <a:solidFill>
                    <a:srgbClr val="0000CC"/>
                  </a:solidFill>
                </a:ln>
                <a:solidFill>
                  <a:srgbClr val="00FFFF"/>
                </a:solidFill>
                <a:latin typeface="Georgia" panose="02040502050405020303" pitchFamily="18" charset="0"/>
              </a:rPr>
              <a:t>A question for you!  </a:t>
            </a:r>
            <a:br>
              <a:rPr lang="en-US" sz="2800" i="1" dirty="0" smtClean="0">
                <a:ln>
                  <a:solidFill>
                    <a:srgbClr val="0000CC"/>
                  </a:solidFill>
                </a:ln>
                <a:solidFill>
                  <a:srgbClr val="00FFFF"/>
                </a:solidFill>
                <a:latin typeface="Georgia" panose="02040502050405020303" pitchFamily="18" charset="0"/>
              </a:rPr>
            </a:br>
            <a:r>
              <a:rPr lang="en-US" sz="2800" i="1" dirty="0" smtClean="0">
                <a:ln>
                  <a:solidFill>
                    <a:srgbClr val="0000CC"/>
                  </a:solidFill>
                </a:ln>
                <a:solidFill>
                  <a:srgbClr val="FF0000"/>
                </a:solidFill>
                <a:latin typeface="Georgia" panose="02040502050405020303" pitchFamily="18" charset="0"/>
              </a:rPr>
              <a:t>How is a Friday Crucifixion possible if: </a:t>
            </a:r>
            <a:br>
              <a:rPr lang="en-US" sz="2800" i="1" dirty="0" smtClean="0">
                <a:ln>
                  <a:solidFill>
                    <a:srgbClr val="0000CC"/>
                  </a:solidFill>
                </a:ln>
                <a:solidFill>
                  <a:srgbClr val="FF0000"/>
                </a:solidFill>
                <a:latin typeface="Georgia" panose="02040502050405020303" pitchFamily="18" charset="0"/>
              </a:rPr>
            </a:br>
            <a:r>
              <a:rPr lang="en-US" sz="2800" i="1" dirty="0" smtClean="0">
                <a:ln>
                  <a:solidFill>
                    <a:srgbClr val="0000CC"/>
                  </a:solidFill>
                </a:ln>
                <a:solidFill>
                  <a:srgbClr val="FF0000"/>
                </a:solidFill>
                <a:latin typeface="Georgia" panose="02040502050405020303" pitchFamily="18" charset="0"/>
              </a:rPr>
              <a:t>	1.  </a:t>
            </a:r>
            <a:r>
              <a:rPr lang="en-US" sz="2800" i="1" dirty="0">
                <a:ln>
                  <a:solidFill>
                    <a:srgbClr val="0000CC"/>
                  </a:solidFill>
                </a:ln>
                <a:solidFill>
                  <a:srgbClr val="00FFFF"/>
                </a:solidFill>
                <a:latin typeface="Georgia" panose="02040502050405020303" pitchFamily="18" charset="0"/>
              </a:rPr>
              <a:t>T</a:t>
            </a:r>
            <a:r>
              <a:rPr lang="en-US" sz="2800" i="1" dirty="0" smtClean="0">
                <a:ln>
                  <a:solidFill>
                    <a:srgbClr val="0000CC"/>
                  </a:solidFill>
                </a:ln>
                <a:solidFill>
                  <a:srgbClr val="00FFFF"/>
                </a:solidFill>
                <a:latin typeface="Georgia" panose="02040502050405020303" pitchFamily="18" charset="0"/>
              </a:rPr>
              <a:t>he ladies observe Yahusha’s Body just before Dawn of Shabbat … then according to the Gospel account - </a:t>
            </a:r>
            <a:br>
              <a:rPr lang="en-US" sz="2800" i="1" dirty="0" smtClean="0">
                <a:ln>
                  <a:solidFill>
                    <a:srgbClr val="0000CC"/>
                  </a:solidFill>
                </a:ln>
                <a:solidFill>
                  <a:srgbClr val="00FFFF"/>
                </a:solidFill>
                <a:latin typeface="Georgia" panose="02040502050405020303" pitchFamily="18" charset="0"/>
              </a:rPr>
            </a:br>
            <a:r>
              <a:rPr lang="en-US" sz="2800" i="1" dirty="0" smtClean="0">
                <a:ln>
                  <a:solidFill>
                    <a:srgbClr val="0000CC"/>
                  </a:solidFill>
                </a:ln>
                <a:solidFill>
                  <a:srgbClr val="00FFFF"/>
                </a:solidFill>
                <a:latin typeface="Georgia" panose="02040502050405020303" pitchFamily="18" charset="0"/>
              </a:rPr>
              <a:t>	</a:t>
            </a:r>
            <a:r>
              <a:rPr lang="en-US" sz="2800" i="1" dirty="0" smtClean="0">
                <a:ln>
                  <a:solidFill>
                    <a:srgbClr val="0000CC"/>
                  </a:solidFill>
                </a:ln>
                <a:solidFill>
                  <a:srgbClr val="FF0000"/>
                </a:solidFill>
                <a:latin typeface="Georgia" panose="02040502050405020303" pitchFamily="18" charset="0"/>
              </a:rPr>
              <a:t>2.</a:t>
            </a:r>
            <a:r>
              <a:rPr lang="en-US" sz="2800" i="1" dirty="0" smtClean="0">
                <a:ln>
                  <a:solidFill>
                    <a:srgbClr val="0000CC"/>
                  </a:solidFill>
                </a:ln>
                <a:solidFill>
                  <a:srgbClr val="00FFFF"/>
                </a:solidFill>
                <a:latin typeface="Georgia" panose="02040502050405020303" pitchFamily="18" charset="0"/>
              </a:rPr>
              <a:t>  They are recorded as preparing </a:t>
            </a:r>
            <a:r>
              <a:rPr lang="en-US" sz="2800" i="1" dirty="0" smtClean="0">
                <a:ln>
                  <a:solidFill>
                    <a:srgbClr val="0000CC"/>
                  </a:solidFill>
                </a:ln>
                <a:solidFill>
                  <a:srgbClr val="FF00FF"/>
                </a:solidFill>
                <a:latin typeface="Georgia" panose="02040502050405020303" pitchFamily="18" charset="0"/>
              </a:rPr>
              <a:t>spices before the 7</a:t>
            </a:r>
            <a:r>
              <a:rPr lang="en-US" sz="2800" i="1" baseline="30000" dirty="0" smtClean="0">
                <a:ln>
                  <a:solidFill>
                    <a:srgbClr val="0000CC"/>
                  </a:solidFill>
                </a:ln>
                <a:solidFill>
                  <a:srgbClr val="FF00FF"/>
                </a:solidFill>
                <a:latin typeface="Georgia" panose="02040502050405020303" pitchFamily="18" charset="0"/>
              </a:rPr>
              <a:t>th</a:t>
            </a:r>
            <a:r>
              <a:rPr lang="en-US" sz="2800" i="1" dirty="0" smtClean="0">
                <a:ln>
                  <a:solidFill>
                    <a:srgbClr val="0000CC"/>
                  </a:solidFill>
                </a:ln>
                <a:solidFill>
                  <a:srgbClr val="FF00FF"/>
                </a:solidFill>
                <a:latin typeface="Georgia" panose="02040502050405020303" pitchFamily="18" charset="0"/>
              </a:rPr>
              <a:t> day Shabbat? … and also - </a:t>
            </a:r>
            <a:r>
              <a:rPr lang="en-US" sz="2800" i="1" dirty="0" smtClean="0">
                <a:ln>
                  <a:solidFill>
                    <a:srgbClr val="0000CC"/>
                  </a:solidFill>
                </a:ln>
                <a:solidFill>
                  <a:srgbClr val="00FFFF"/>
                </a:solidFill>
                <a:latin typeface="Georgia" panose="02040502050405020303" pitchFamily="18" charset="0"/>
              </a:rPr>
              <a:t/>
            </a:r>
            <a:br>
              <a:rPr lang="en-US" sz="2800" i="1" dirty="0" smtClean="0">
                <a:ln>
                  <a:solidFill>
                    <a:srgbClr val="0000CC"/>
                  </a:solidFill>
                </a:ln>
                <a:solidFill>
                  <a:srgbClr val="00FFFF"/>
                </a:solidFill>
                <a:latin typeface="Georgia" panose="02040502050405020303" pitchFamily="18" charset="0"/>
              </a:rPr>
            </a:br>
            <a:r>
              <a:rPr lang="en-US" sz="2800" i="1" dirty="0" smtClean="0">
                <a:ln>
                  <a:solidFill>
                    <a:srgbClr val="0000CC"/>
                  </a:solidFill>
                </a:ln>
                <a:solidFill>
                  <a:srgbClr val="00FFFF"/>
                </a:solidFill>
                <a:latin typeface="Georgia" panose="02040502050405020303" pitchFamily="18" charset="0"/>
              </a:rPr>
              <a:t>	</a:t>
            </a:r>
            <a:r>
              <a:rPr lang="en-US" sz="2800" i="1" dirty="0" smtClean="0">
                <a:ln>
                  <a:solidFill>
                    <a:srgbClr val="0000CC"/>
                  </a:solidFill>
                </a:ln>
                <a:solidFill>
                  <a:srgbClr val="FF0000"/>
                </a:solidFill>
                <a:latin typeface="Georgia" panose="02040502050405020303" pitchFamily="18" charset="0"/>
              </a:rPr>
              <a:t>3.  </a:t>
            </a:r>
            <a:r>
              <a:rPr lang="en-US" sz="2800" i="1" dirty="0">
                <a:ln>
                  <a:solidFill>
                    <a:srgbClr val="0000CC"/>
                  </a:solidFill>
                </a:ln>
                <a:solidFill>
                  <a:srgbClr val="00FFFF"/>
                </a:solidFill>
                <a:latin typeface="Georgia" panose="02040502050405020303" pitchFamily="18" charset="0"/>
              </a:rPr>
              <a:t>R</a:t>
            </a:r>
            <a:r>
              <a:rPr lang="en-US" sz="2800" i="1" dirty="0" smtClean="0">
                <a:ln>
                  <a:solidFill>
                    <a:srgbClr val="0000CC"/>
                  </a:solidFill>
                </a:ln>
                <a:solidFill>
                  <a:srgbClr val="00FFFF"/>
                </a:solidFill>
                <a:latin typeface="Georgia" panose="02040502050405020303" pitchFamily="18" charset="0"/>
              </a:rPr>
              <a:t>est on the Shabbat according to the Torah? -</a:t>
            </a:r>
            <a:br>
              <a:rPr lang="en-US" sz="2800" i="1" dirty="0" smtClean="0">
                <a:ln>
                  <a:solidFill>
                    <a:srgbClr val="0000CC"/>
                  </a:solidFill>
                </a:ln>
                <a:solidFill>
                  <a:srgbClr val="00FFFF"/>
                </a:solidFill>
                <a:latin typeface="Georgia" panose="02040502050405020303" pitchFamily="18" charset="0"/>
              </a:rPr>
            </a:br>
            <a:r>
              <a:rPr lang="en-US" sz="2800" i="1" dirty="0" smtClean="0">
                <a:ln>
                  <a:solidFill>
                    <a:srgbClr val="0000CC"/>
                  </a:solidFill>
                </a:ln>
                <a:solidFill>
                  <a:srgbClr val="00FFFF"/>
                </a:solidFill>
                <a:latin typeface="Georgia" panose="02040502050405020303" pitchFamily="18" charset="0"/>
              </a:rPr>
              <a:t>	</a:t>
            </a:r>
            <a:r>
              <a:rPr lang="en-US" sz="2800" i="1" dirty="0" smtClean="0">
                <a:ln>
                  <a:solidFill>
                    <a:srgbClr val="0000CC"/>
                  </a:solidFill>
                </a:ln>
                <a:solidFill>
                  <a:srgbClr val="FF0000"/>
                </a:solidFill>
                <a:latin typeface="Georgia" panose="02040502050405020303" pitchFamily="18" charset="0"/>
              </a:rPr>
              <a:t>4.  </a:t>
            </a:r>
            <a:r>
              <a:rPr lang="en-US" sz="2800" i="1" dirty="0" smtClean="0">
                <a:ln>
                  <a:solidFill>
                    <a:srgbClr val="0000CC"/>
                  </a:solidFill>
                </a:ln>
                <a:solidFill>
                  <a:srgbClr val="00FFFF"/>
                </a:solidFill>
                <a:latin typeface="Georgia" panose="02040502050405020303" pitchFamily="18" charset="0"/>
              </a:rPr>
              <a:t>And they manage all of this </a:t>
            </a:r>
            <a:r>
              <a:rPr lang="en-US" sz="2800" i="1" u="sng" dirty="0" smtClean="0">
                <a:ln>
                  <a:solidFill>
                    <a:srgbClr val="0000CC"/>
                  </a:solidFill>
                </a:ln>
                <a:solidFill>
                  <a:srgbClr val="00FFFF"/>
                </a:solidFill>
                <a:latin typeface="Georgia" panose="02040502050405020303" pitchFamily="18" charset="0"/>
              </a:rPr>
              <a:t>without breakin</a:t>
            </a:r>
            <a:r>
              <a:rPr lang="en-US" sz="2800" i="1" dirty="0" smtClean="0">
                <a:ln>
                  <a:solidFill>
                    <a:srgbClr val="0000CC"/>
                  </a:solidFill>
                </a:ln>
                <a:solidFill>
                  <a:srgbClr val="00FFFF"/>
                </a:solidFill>
                <a:latin typeface="Georgia" panose="02040502050405020303" pitchFamily="18" charset="0"/>
              </a:rPr>
              <a:t>g</a:t>
            </a:r>
            <a:r>
              <a:rPr lang="en-US" sz="2800" i="1" u="sng" dirty="0" smtClean="0">
                <a:ln>
                  <a:solidFill>
                    <a:srgbClr val="0000CC"/>
                  </a:solidFill>
                </a:ln>
                <a:solidFill>
                  <a:srgbClr val="00FFFF"/>
                </a:solidFill>
                <a:latin typeface="Georgia" panose="02040502050405020303" pitchFamily="18" charset="0"/>
              </a:rPr>
              <a:t> the Shabbat</a:t>
            </a:r>
            <a:r>
              <a:rPr lang="en-US" sz="2800" i="1" dirty="0" smtClean="0">
                <a:ln>
                  <a:solidFill>
                    <a:srgbClr val="0000CC"/>
                  </a:solidFill>
                </a:ln>
                <a:solidFill>
                  <a:srgbClr val="00FFFF"/>
                </a:solidFill>
                <a:latin typeface="Georgia" panose="02040502050405020303" pitchFamily="18" charset="0"/>
              </a:rPr>
              <a:t>? ? - </a:t>
            </a:r>
            <a:br>
              <a:rPr lang="en-US" sz="2800" i="1" dirty="0" smtClean="0">
                <a:ln>
                  <a:solidFill>
                    <a:srgbClr val="0000CC"/>
                  </a:solidFill>
                </a:ln>
                <a:solidFill>
                  <a:srgbClr val="00FFFF"/>
                </a:solidFill>
                <a:latin typeface="Georgia" panose="02040502050405020303" pitchFamily="18" charset="0"/>
              </a:rPr>
            </a:br>
            <a:r>
              <a:rPr lang="en-US" sz="2800" i="1" dirty="0" smtClean="0">
                <a:ln>
                  <a:solidFill>
                    <a:srgbClr val="0000CC"/>
                  </a:solidFill>
                </a:ln>
                <a:solidFill>
                  <a:srgbClr val="00FFFF"/>
                </a:solidFill>
                <a:latin typeface="Georgia" panose="02040502050405020303" pitchFamily="18" charset="0"/>
              </a:rPr>
              <a:t>	</a:t>
            </a:r>
            <a:r>
              <a:rPr lang="en-US" sz="2800" i="1" dirty="0" smtClean="0">
                <a:ln>
                  <a:solidFill>
                    <a:srgbClr val="0000CC"/>
                  </a:solidFill>
                </a:ln>
                <a:solidFill>
                  <a:srgbClr val="FF0000"/>
                </a:solidFill>
                <a:latin typeface="Georgia" panose="02040502050405020303" pitchFamily="18" charset="0"/>
              </a:rPr>
              <a:t>5.  </a:t>
            </a:r>
            <a:r>
              <a:rPr lang="en-US" sz="2800" i="1" dirty="0" smtClean="0">
                <a:ln>
                  <a:solidFill>
                    <a:srgbClr val="0000CC"/>
                  </a:solidFill>
                </a:ln>
                <a:solidFill>
                  <a:srgbClr val="00FFFF"/>
                </a:solidFill>
                <a:latin typeface="Georgia" panose="02040502050405020303" pitchFamily="18" charset="0"/>
              </a:rPr>
              <a:t>And arrive at the tomb on the 1</a:t>
            </a:r>
            <a:r>
              <a:rPr lang="en-US" sz="2800" i="1" baseline="30000" dirty="0" smtClean="0">
                <a:ln>
                  <a:solidFill>
                    <a:srgbClr val="0000CC"/>
                  </a:solidFill>
                </a:ln>
                <a:solidFill>
                  <a:srgbClr val="00FFFF"/>
                </a:solidFill>
                <a:latin typeface="Georgia" panose="02040502050405020303" pitchFamily="18" charset="0"/>
              </a:rPr>
              <a:t>st</a:t>
            </a:r>
            <a:r>
              <a:rPr lang="en-US" sz="2800" i="1" dirty="0" smtClean="0">
                <a:ln>
                  <a:solidFill>
                    <a:srgbClr val="0000CC"/>
                  </a:solidFill>
                </a:ln>
                <a:solidFill>
                  <a:srgbClr val="00FFFF"/>
                </a:solidFill>
                <a:latin typeface="Georgia" panose="02040502050405020303" pitchFamily="18" charset="0"/>
              </a:rPr>
              <a:t> cycle after the sun has risen …</a:t>
            </a:r>
            <a:br>
              <a:rPr lang="en-US" sz="2800" i="1" dirty="0" smtClean="0">
                <a:ln>
                  <a:solidFill>
                    <a:srgbClr val="0000CC"/>
                  </a:solidFill>
                </a:ln>
                <a:solidFill>
                  <a:srgbClr val="00FFFF"/>
                </a:solidFill>
                <a:latin typeface="Georgia" panose="02040502050405020303" pitchFamily="18" charset="0"/>
              </a:rPr>
            </a:br>
            <a:r>
              <a:rPr lang="en-US" sz="2800" i="1" dirty="0" smtClean="0">
                <a:ln>
                  <a:solidFill>
                    <a:srgbClr val="0000CC"/>
                  </a:solidFill>
                </a:ln>
                <a:solidFill>
                  <a:srgbClr val="00FFFF"/>
                </a:solidFill>
                <a:latin typeface="Georgia" panose="02040502050405020303" pitchFamily="18" charset="0"/>
              </a:rPr>
              <a:t>	</a:t>
            </a:r>
            <a:r>
              <a:rPr lang="en-US" sz="2800" i="1" dirty="0" smtClean="0">
                <a:ln>
                  <a:solidFill>
                    <a:srgbClr val="0000CC"/>
                  </a:solidFill>
                </a:ln>
                <a:solidFill>
                  <a:srgbClr val="FF0000"/>
                </a:solidFill>
                <a:latin typeface="Georgia" panose="02040502050405020303" pitchFamily="18" charset="0"/>
              </a:rPr>
              <a:t>6. </a:t>
            </a:r>
            <a:r>
              <a:rPr lang="en-US" sz="2800" b="1" i="1" u="sng" dirty="0" smtClean="0">
                <a:ln>
                  <a:solidFill>
                    <a:srgbClr val="0000CC"/>
                  </a:solidFill>
                </a:ln>
                <a:solidFill>
                  <a:srgbClr val="9933FF"/>
                </a:solidFill>
                <a:latin typeface="Georgia" panose="02040502050405020303" pitchFamily="18" charset="0"/>
              </a:rPr>
              <a:t>With the s</a:t>
            </a:r>
            <a:r>
              <a:rPr lang="en-US" sz="2800" b="1" i="1" dirty="0" smtClean="0">
                <a:ln>
                  <a:solidFill>
                    <a:srgbClr val="0000CC"/>
                  </a:solidFill>
                </a:ln>
                <a:solidFill>
                  <a:srgbClr val="9933FF"/>
                </a:solidFill>
                <a:latin typeface="Georgia" panose="02040502050405020303" pitchFamily="18" charset="0"/>
              </a:rPr>
              <a:t>p</a:t>
            </a:r>
            <a:r>
              <a:rPr lang="en-US" sz="2800" b="1" i="1" u="sng" dirty="0" smtClean="0">
                <a:ln>
                  <a:solidFill>
                    <a:srgbClr val="0000CC"/>
                  </a:solidFill>
                </a:ln>
                <a:solidFill>
                  <a:srgbClr val="9933FF"/>
                </a:solidFill>
                <a:latin typeface="Georgia" panose="02040502050405020303" pitchFamily="18" charset="0"/>
              </a:rPr>
              <a:t>ices alread</a:t>
            </a:r>
            <a:r>
              <a:rPr lang="en-US" sz="2800" b="1" i="1" dirty="0" smtClean="0">
                <a:ln>
                  <a:solidFill>
                    <a:srgbClr val="0000CC"/>
                  </a:solidFill>
                </a:ln>
                <a:solidFill>
                  <a:srgbClr val="9933FF"/>
                </a:solidFill>
                <a:latin typeface="Georgia" panose="02040502050405020303" pitchFamily="18" charset="0"/>
              </a:rPr>
              <a:t>y p</a:t>
            </a:r>
            <a:r>
              <a:rPr lang="en-US" sz="2800" b="1" i="1" u="sng" dirty="0" smtClean="0">
                <a:ln>
                  <a:solidFill>
                    <a:srgbClr val="0000CC"/>
                  </a:solidFill>
                </a:ln>
                <a:solidFill>
                  <a:srgbClr val="9933FF"/>
                </a:solidFill>
                <a:latin typeface="Georgia" panose="02040502050405020303" pitchFamily="18" charset="0"/>
              </a:rPr>
              <a:t>re</a:t>
            </a:r>
            <a:r>
              <a:rPr lang="en-US" sz="2800" b="1" i="1" dirty="0" smtClean="0">
                <a:ln>
                  <a:solidFill>
                    <a:srgbClr val="0000CC"/>
                  </a:solidFill>
                </a:ln>
                <a:solidFill>
                  <a:srgbClr val="9933FF"/>
                </a:solidFill>
                <a:latin typeface="Georgia" panose="02040502050405020303" pitchFamily="18" charset="0"/>
              </a:rPr>
              <a:t>p</a:t>
            </a:r>
            <a:r>
              <a:rPr lang="en-US" sz="2800" b="1" i="1" u="sng" dirty="0" smtClean="0">
                <a:ln>
                  <a:solidFill>
                    <a:srgbClr val="0000CC"/>
                  </a:solidFill>
                </a:ln>
                <a:solidFill>
                  <a:srgbClr val="9933FF"/>
                </a:solidFill>
                <a:latin typeface="Georgia" panose="02040502050405020303" pitchFamily="18" charset="0"/>
              </a:rPr>
              <a:t>ared</a:t>
            </a:r>
            <a:r>
              <a:rPr lang="en-US" sz="2800" b="1" i="1" dirty="0" smtClean="0">
                <a:ln>
                  <a:solidFill>
                    <a:srgbClr val="0000CC"/>
                  </a:solidFill>
                </a:ln>
                <a:solidFill>
                  <a:srgbClr val="9933FF"/>
                </a:solidFill>
                <a:latin typeface="Georgia" panose="02040502050405020303" pitchFamily="18" charset="0"/>
              </a:rPr>
              <a:t>?</a:t>
            </a:r>
            <a:r>
              <a:rPr lang="en-US" sz="2800" i="1" dirty="0" smtClean="0">
                <a:ln>
                  <a:solidFill>
                    <a:srgbClr val="0000CC"/>
                  </a:solidFill>
                </a:ln>
                <a:solidFill>
                  <a:srgbClr val="9933FF"/>
                </a:solidFill>
                <a:latin typeface="Georgia" panose="02040502050405020303" pitchFamily="18" charset="0"/>
              </a:rPr>
              <a:t/>
            </a:r>
            <a:br>
              <a:rPr lang="en-US" sz="2800" i="1" dirty="0" smtClean="0">
                <a:ln>
                  <a:solidFill>
                    <a:srgbClr val="0000CC"/>
                  </a:solidFill>
                </a:ln>
                <a:solidFill>
                  <a:srgbClr val="9933FF"/>
                </a:solidFill>
                <a:latin typeface="Georgia" panose="02040502050405020303" pitchFamily="18" charset="0"/>
              </a:rPr>
            </a:br>
            <a:endParaRPr lang="en-US" sz="2800" i="1" dirty="0" smtClean="0">
              <a:ln>
                <a:solidFill>
                  <a:srgbClr val="0000CC"/>
                </a:solidFill>
              </a:ln>
              <a:solidFill>
                <a:srgbClr val="9933FF"/>
              </a:solidFill>
              <a:latin typeface="Georgia" panose="02040502050405020303" pitchFamily="18" charset="0"/>
            </a:endParaRPr>
          </a:p>
          <a:p>
            <a:pPr>
              <a:lnSpc>
                <a:spcPct val="100000"/>
              </a:lnSpc>
            </a:pPr>
            <a:r>
              <a:rPr lang="en-US" sz="2800" dirty="0" smtClean="0">
                <a:ln>
                  <a:solidFill>
                    <a:srgbClr val="0000CC"/>
                  </a:solidFill>
                </a:ln>
                <a:solidFill>
                  <a:schemeClr val="bg1"/>
                </a:solidFill>
              </a:rPr>
              <a:t>To understand this </a:t>
            </a:r>
            <a:r>
              <a:rPr lang="en-US" sz="2800" u="sng" dirty="0" smtClean="0">
                <a:ln>
                  <a:solidFill>
                    <a:srgbClr val="0000CC"/>
                  </a:solidFill>
                </a:ln>
                <a:solidFill>
                  <a:schemeClr val="bg1"/>
                </a:solidFill>
              </a:rPr>
              <a:t>trick</a:t>
            </a:r>
            <a:r>
              <a:rPr lang="en-US" sz="2800" dirty="0" smtClean="0">
                <a:ln>
                  <a:solidFill>
                    <a:srgbClr val="0000CC"/>
                  </a:solidFill>
                </a:ln>
                <a:solidFill>
                  <a:schemeClr val="bg1"/>
                </a:solidFill>
              </a:rPr>
              <a:t>y dilemma in detail, ask for the study </a:t>
            </a:r>
            <a:br>
              <a:rPr lang="en-US" sz="2800" dirty="0" smtClean="0">
                <a:ln>
                  <a:solidFill>
                    <a:srgbClr val="0000CC"/>
                  </a:solidFill>
                </a:ln>
                <a:solidFill>
                  <a:schemeClr val="bg1"/>
                </a:solidFill>
              </a:rPr>
            </a:br>
            <a:r>
              <a:rPr lang="en-US" sz="2800" dirty="0">
                <a:ln>
                  <a:solidFill>
                    <a:srgbClr val="0000CC"/>
                  </a:solidFill>
                </a:ln>
                <a:solidFill>
                  <a:schemeClr val="bg1"/>
                </a:solidFill>
              </a:rPr>
              <a:t> </a:t>
            </a:r>
            <a:r>
              <a:rPr lang="en-US" sz="2800" dirty="0" smtClean="0">
                <a:ln>
                  <a:solidFill>
                    <a:srgbClr val="0000CC"/>
                  </a:solidFill>
                </a:ln>
                <a:solidFill>
                  <a:schemeClr val="bg1"/>
                </a:solidFill>
              </a:rPr>
              <a:t>             </a:t>
            </a:r>
            <a:r>
              <a:rPr lang="en-US" sz="4800" b="1" dirty="0" smtClean="0">
                <a:ln>
                  <a:solidFill>
                    <a:srgbClr val="0000CC"/>
                  </a:solidFill>
                </a:ln>
                <a:solidFill>
                  <a:srgbClr val="00FFFF"/>
                </a:solidFill>
              </a:rPr>
              <a:t>A 6</a:t>
            </a:r>
            <a:r>
              <a:rPr lang="en-US" sz="4800" b="1" baseline="30000" dirty="0" smtClean="0">
                <a:ln>
                  <a:solidFill>
                    <a:srgbClr val="0000CC"/>
                  </a:solidFill>
                </a:ln>
                <a:solidFill>
                  <a:srgbClr val="00FFFF"/>
                </a:solidFill>
              </a:rPr>
              <a:t>th</a:t>
            </a:r>
            <a:r>
              <a:rPr lang="en-US" sz="4800" b="1" dirty="0" smtClean="0">
                <a:ln>
                  <a:solidFill>
                    <a:srgbClr val="0000CC"/>
                  </a:solidFill>
                </a:ln>
                <a:solidFill>
                  <a:srgbClr val="00FFFF"/>
                </a:solidFill>
              </a:rPr>
              <a:t> Cycle </a:t>
            </a:r>
            <a:r>
              <a:rPr lang="en-US" sz="4800" b="1" dirty="0" err="1" smtClean="0">
                <a:ln>
                  <a:solidFill>
                    <a:srgbClr val="0000CC"/>
                  </a:solidFill>
                </a:ln>
                <a:solidFill>
                  <a:srgbClr val="FF0000"/>
                </a:solidFill>
              </a:rPr>
              <a:t>Cruci</a:t>
            </a:r>
            <a:r>
              <a:rPr lang="en-US" sz="4800" b="1" dirty="0" smtClean="0">
                <a:ln>
                  <a:solidFill>
                    <a:srgbClr val="0000CC"/>
                  </a:solidFill>
                </a:ln>
                <a:solidFill>
                  <a:srgbClr val="FF0000"/>
                </a:solidFill>
              </a:rPr>
              <a:t>-</a:t>
            </a:r>
            <a:r>
              <a:rPr lang="en-US" sz="4800" b="1" i="1" dirty="0" smtClean="0">
                <a:ln>
                  <a:solidFill>
                    <a:srgbClr val="0000CC"/>
                  </a:solidFill>
                </a:ln>
                <a:solidFill>
                  <a:schemeClr val="bg1"/>
                </a:solidFill>
                <a:latin typeface="Georgia" panose="02040502050405020303" pitchFamily="18" charset="0"/>
              </a:rPr>
              <a:t>f</a:t>
            </a:r>
            <a:r>
              <a:rPr lang="en-US" sz="4800" b="1" i="1" u="sng" dirty="0" smtClean="0">
                <a:ln>
                  <a:solidFill>
                    <a:srgbClr val="0000CC"/>
                  </a:solidFill>
                </a:ln>
                <a:solidFill>
                  <a:schemeClr val="bg1"/>
                </a:solidFill>
                <a:latin typeface="Georgia" panose="02040502050405020303" pitchFamily="18" charset="0"/>
              </a:rPr>
              <a:t>iction</a:t>
            </a:r>
            <a:r>
              <a:rPr lang="en-US" sz="4800" b="1" dirty="0" smtClean="0">
                <a:ln>
                  <a:solidFill>
                    <a:srgbClr val="0000CC"/>
                  </a:solidFill>
                </a:ln>
                <a:solidFill>
                  <a:srgbClr val="00FFFF"/>
                </a:solidFill>
              </a:rPr>
              <a:t>!</a:t>
            </a:r>
          </a:p>
        </p:txBody>
      </p:sp>
      <p:sp>
        <p:nvSpPr>
          <p:cNvPr id="6" name="Slide Number Placeholder 5"/>
          <p:cNvSpPr>
            <a:spLocks noGrp="1"/>
          </p:cNvSpPr>
          <p:nvPr>
            <p:ph type="sldNum" sz="quarter" idx="12"/>
          </p:nvPr>
        </p:nvSpPr>
        <p:spPr>
          <a:xfrm>
            <a:off x="11352462" y="6384015"/>
            <a:ext cx="643748" cy="365125"/>
          </a:xfrm>
        </p:spPr>
        <p:txBody>
          <a:bodyPr/>
          <a:lstStyle/>
          <a:p>
            <a:fld id="{6D22F896-40B5-4ADD-8801-0D06FADFA095}" type="slidenum">
              <a:rPr lang="en-US" sz="1200" b="1" smtClean="0">
                <a:solidFill>
                  <a:schemeClr val="bg1"/>
                </a:solidFill>
              </a:rPr>
              <a:t>79</a:t>
            </a:fld>
            <a:endParaRPr lang="en-US" sz="1200" b="1" dirty="0">
              <a:solidFill>
                <a:schemeClr val="bg1"/>
              </a:solidFill>
            </a:endParaRPr>
          </a:p>
        </p:txBody>
      </p:sp>
      <p:sp>
        <p:nvSpPr>
          <p:cNvPr id="2" name="Oval 1"/>
          <p:cNvSpPr/>
          <p:nvPr/>
        </p:nvSpPr>
        <p:spPr>
          <a:xfrm>
            <a:off x="10760346" y="5114086"/>
            <a:ext cx="776697" cy="1375719"/>
          </a:xfrm>
          <a:prstGeom prst="ellipse">
            <a:avLst/>
          </a:prstGeom>
          <a:solidFill>
            <a:schemeClr val="tx1">
              <a:lumMod val="50000"/>
            </a:schemeClr>
          </a:solidFill>
          <a:ln w="38100">
            <a:solidFill>
              <a:srgbClr val="FF00FF"/>
            </a:solid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800" dirty="0" smtClean="0">
                <a:ln>
                  <a:solidFill>
                    <a:srgbClr val="00FF99"/>
                  </a:solidFill>
                </a:ln>
                <a:solidFill>
                  <a:srgbClr val="9933FF"/>
                </a:solidFill>
                <a:effectLst>
                  <a:glow rad="127000">
                    <a:srgbClr val="FFFF00"/>
                  </a:glow>
                </a:effectLst>
              </a:rPr>
              <a:t>!</a:t>
            </a:r>
            <a:endParaRPr lang="en-CA" sz="8800" dirty="0">
              <a:ln>
                <a:solidFill>
                  <a:srgbClr val="00FF99"/>
                </a:solidFill>
              </a:ln>
              <a:solidFill>
                <a:srgbClr val="9933FF"/>
              </a:solidFill>
              <a:effectLst>
                <a:glow rad="127000">
                  <a:srgbClr val="FFFF00"/>
                </a:glow>
              </a:effectLst>
            </a:endParaRPr>
          </a:p>
        </p:txBody>
      </p:sp>
    </p:spTree>
    <p:extLst>
      <p:ext uri="{BB962C8B-B14F-4D97-AF65-F5344CB8AC3E}">
        <p14:creationId xmlns:p14="http://schemas.microsoft.com/office/powerpoint/2010/main" val="284121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1000"/>
                                        <p:tgtEl>
                                          <p:spTgt spid="3">
                                            <p:txEl>
                                              <p:pRg st="1" end="1"/>
                                            </p:txEl>
                                          </p:spTgt>
                                        </p:tgtEl>
                                      </p:cBhvr>
                                    </p:animEffect>
                                  </p:childTnLst>
                                </p:cTn>
                              </p:par>
                              <p:par>
                                <p:cTn id="8" presetID="14" presetClass="entr" presetSubtype="10" fill="hold" grpId="0" nodeType="withEffect">
                                  <p:stCondLst>
                                    <p:cond delay="200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839" y="502508"/>
            <a:ext cx="11874321" cy="5898291"/>
          </a:xfrm>
          <a:solidFill>
            <a:schemeClr val="accent4">
              <a:lumMod val="60000"/>
              <a:lumOff val="40000"/>
            </a:schemeClr>
          </a:solidFill>
          <a:ln w="76200">
            <a:solidFill>
              <a:srgbClr val="CCECFF"/>
            </a:solidFill>
          </a:ln>
          <a:scene3d>
            <a:camera prst="orthographicFront"/>
            <a:lightRig rig="threePt" dir="t"/>
          </a:scene3d>
          <a:sp3d>
            <a:bevelT w="152400" h="50800" prst="softRound"/>
          </a:sp3d>
        </p:spPr>
        <p:txBody>
          <a:bodyPr anchor="ctr">
            <a:normAutofit/>
          </a:bodyPr>
          <a:lstStyle/>
          <a:p>
            <a:pPr marL="0" indent="0" algn="ctr">
              <a:buNone/>
            </a:pPr>
            <a:r>
              <a:rPr lang="en-US" sz="3200" dirty="0" smtClean="0">
                <a:solidFill>
                  <a:schemeClr val="bg1"/>
                </a:solidFill>
                <a:latin typeface="Georgia" panose="02040502050405020303" pitchFamily="18" charset="0"/>
              </a:rPr>
              <a:t>To properly understand this text, we must first understand the Scripture’s witnesses on the topic of the </a:t>
            </a:r>
            <a:r>
              <a:rPr lang="en-US" sz="3200" b="1" dirty="0" smtClean="0">
                <a:ln w="12700">
                  <a:solidFill>
                    <a:srgbClr val="0000CC"/>
                  </a:solidFill>
                </a:ln>
                <a:solidFill>
                  <a:srgbClr val="FF00FF"/>
                </a:solidFill>
                <a:latin typeface="Georgia" panose="02040502050405020303" pitchFamily="18" charset="0"/>
              </a:rPr>
              <a:t>“evening”! </a:t>
            </a:r>
          </a:p>
          <a:p>
            <a:pPr marL="0" indent="0" algn="ctr">
              <a:buNone/>
            </a:pPr>
            <a:endParaRPr lang="en-US" sz="3200" dirty="0">
              <a:solidFill>
                <a:schemeClr val="bg1"/>
              </a:solidFill>
              <a:latin typeface="Georgia" panose="02040502050405020303" pitchFamily="18" charset="0"/>
            </a:endParaRPr>
          </a:p>
          <a:p>
            <a:pPr marL="0" indent="0" algn="ctr">
              <a:buNone/>
            </a:pPr>
            <a:r>
              <a:rPr lang="en-US" sz="3200" dirty="0" smtClean="0">
                <a:solidFill>
                  <a:schemeClr val="bg1"/>
                </a:solidFill>
                <a:latin typeface="Georgia" panose="02040502050405020303" pitchFamily="18" charset="0"/>
              </a:rPr>
              <a:t>Also we will look at several witnesses that will positively determine the format of the 24 hour cycles leading up to Matthew 28:1, </a:t>
            </a:r>
            <a:r>
              <a:rPr lang="en-US" sz="3200" u="sng" dirty="0" smtClean="0">
                <a:ln>
                  <a:solidFill>
                    <a:srgbClr val="0000CC"/>
                  </a:solidFill>
                </a:ln>
                <a:solidFill>
                  <a:srgbClr val="CC99FF"/>
                </a:solidFill>
                <a:latin typeface="Georgia" panose="02040502050405020303" pitchFamily="18" charset="0"/>
              </a:rPr>
              <a:t>describin</a:t>
            </a:r>
            <a:r>
              <a:rPr lang="en-US" sz="3200" dirty="0" smtClean="0">
                <a:ln>
                  <a:solidFill>
                    <a:srgbClr val="0000CC"/>
                  </a:solidFill>
                </a:ln>
                <a:solidFill>
                  <a:srgbClr val="CC99FF"/>
                </a:solidFill>
                <a:latin typeface="Georgia" panose="02040502050405020303" pitchFamily="18" charset="0"/>
              </a:rPr>
              <a:t>g</a:t>
            </a:r>
            <a:r>
              <a:rPr lang="en-US" sz="3200" u="sng" dirty="0" smtClean="0">
                <a:ln>
                  <a:solidFill>
                    <a:srgbClr val="0000CC"/>
                  </a:solidFill>
                </a:ln>
                <a:solidFill>
                  <a:srgbClr val="CC99FF"/>
                </a:solidFill>
                <a:latin typeface="Georgia" panose="02040502050405020303" pitchFamily="18" charset="0"/>
              </a:rPr>
              <a:t> final minutes</a:t>
            </a:r>
            <a:r>
              <a:rPr lang="en-US" sz="3200" dirty="0" smtClean="0">
                <a:ln>
                  <a:solidFill>
                    <a:srgbClr val="0000CC"/>
                  </a:solidFill>
                </a:ln>
                <a:solidFill>
                  <a:srgbClr val="CC99FF"/>
                </a:solidFill>
                <a:latin typeface="Georgia" panose="02040502050405020303" pitchFamily="18" charset="0"/>
              </a:rPr>
              <a:t> </a:t>
            </a:r>
            <a:r>
              <a:rPr lang="en-US" sz="3200" dirty="0" smtClean="0">
                <a:solidFill>
                  <a:schemeClr val="bg1"/>
                </a:solidFill>
                <a:latin typeface="Georgia" panose="02040502050405020303" pitchFamily="18" charset="0"/>
              </a:rPr>
              <a:t>of the Shabbat.</a:t>
            </a:r>
          </a:p>
          <a:p>
            <a:pPr marL="0" indent="0" algn="ctr">
              <a:buNone/>
            </a:pPr>
            <a:endParaRPr lang="en-US" sz="3200" dirty="0">
              <a:solidFill>
                <a:schemeClr val="bg1"/>
              </a:solidFill>
              <a:latin typeface="Georgia" panose="02040502050405020303" pitchFamily="18" charset="0"/>
            </a:endParaRPr>
          </a:p>
          <a:p>
            <a:pPr marL="0" indent="0" algn="ctr">
              <a:buNone/>
            </a:pPr>
            <a:r>
              <a:rPr lang="en-US" sz="3200" dirty="0" smtClean="0">
                <a:solidFill>
                  <a:schemeClr val="bg1"/>
                </a:solidFill>
                <a:latin typeface="Georgia" panose="02040502050405020303" pitchFamily="18" charset="0"/>
              </a:rPr>
              <a:t>There is a certain necessity to understand </a:t>
            </a:r>
            <a:r>
              <a:rPr lang="en-US" sz="3200" b="1" dirty="0" smtClean="0">
                <a:ln w="12700">
                  <a:solidFill>
                    <a:srgbClr val="0000CC"/>
                  </a:solidFill>
                </a:ln>
                <a:solidFill>
                  <a:srgbClr val="FF00FF"/>
                </a:solidFill>
                <a:latin typeface="Georgia" panose="02040502050405020303" pitchFamily="18" charset="0"/>
              </a:rPr>
              <a:t>“</a:t>
            </a:r>
            <a:r>
              <a:rPr lang="en-US" sz="3200" b="1" dirty="0" err="1" smtClean="0">
                <a:ln w="12700">
                  <a:solidFill>
                    <a:srgbClr val="0000CC"/>
                  </a:solidFill>
                </a:ln>
                <a:solidFill>
                  <a:srgbClr val="FF00FF"/>
                </a:solidFill>
                <a:latin typeface="Georgia" panose="02040502050405020303" pitchFamily="18" charset="0"/>
              </a:rPr>
              <a:t>ereb</a:t>
            </a:r>
            <a:r>
              <a:rPr lang="en-US" sz="3200" b="1" dirty="0" smtClean="0">
                <a:ln w="12700">
                  <a:solidFill>
                    <a:srgbClr val="0000CC"/>
                  </a:solidFill>
                </a:ln>
                <a:solidFill>
                  <a:srgbClr val="FF00FF"/>
                </a:solidFill>
                <a:latin typeface="Georgia" panose="02040502050405020303" pitchFamily="18" charset="0"/>
              </a:rPr>
              <a:t>” </a:t>
            </a:r>
            <a:r>
              <a:rPr lang="en-US" sz="3200" dirty="0" smtClean="0">
                <a:solidFill>
                  <a:schemeClr val="bg1"/>
                </a:solidFill>
                <a:latin typeface="Georgia" panose="02040502050405020303" pitchFamily="18" charset="0"/>
              </a:rPr>
              <a:t>correctly. </a:t>
            </a:r>
            <a:br>
              <a:rPr lang="en-US" sz="3200" dirty="0" smtClean="0">
                <a:solidFill>
                  <a:schemeClr val="bg1"/>
                </a:solidFill>
                <a:latin typeface="Georgia" panose="02040502050405020303" pitchFamily="18" charset="0"/>
              </a:rPr>
            </a:br>
            <a:r>
              <a:rPr lang="en-US" sz="3200" dirty="0" smtClean="0">
                <a:solidFill>
                  <a:schemeClr val="bg1"/>
                </a:solidFill>
                <a:latin typeface="Georgia" panose="02040502050405020303" pitchFamily="18" charset="0"/>
              </a:rPr>
              <a:t>When the verb </a:t>
            </a:r>
            <a:r>
              <a:rPr lang="en-US" sz="3200" b="1" dirty="0" smtClean="0">
                <a:ln>
                  <a:solidFill>
                    <a:srgbClr val="0000CC"/>
                  </a:solidFill>
                </a:ln>
                <a:solidFill>
                  <a:srgbClr val="FF00FF"/>
                </a:solidFill>
                <a:latin typeface="Georgia" panose="02040502050405020303" pitchFamily="18" charset="0"/>
              </a:rPr>
              <a:t>“</a:t>
            </a:r>
            <a:r>
              <a:rPr lang="en-US" sz="3200" b="1" dirty="0" err="1" smtClean="0">
                <a:ln>
                  <a:solidFill>
                    <a:srgbClr val="0000CC"/>
                  </a:solidFill>
                </a:ln>
                <a:solidFill>
                  <a:srgbClr val="FF00FF"/>
                </a:solidFill>
                <a:latin typeface="Georgia" panose="02040502050405020303" pitchFamily="18" charset="0"/>
              </a:rPr>
              <a:t>ereb</a:t>
            </a:r>
            <a:r>
              <a:rPr lang="en-US" sz="3200" b="1" dirty="0" smtClean="0">
                <a:ln>
                  <a:solidFill>
                    <a:srgbClr val="0000CC"/>
                  </a:solidFill>
                </a:ln>
                <a:solidFill>
                  <a:srgbClr val="FF00FF"/>
                </a:solidFill>
                <a:latin typeface="Georgia" panose="02040502050405020303" pitchFamily="18" charset="0"/>
              </a:rPr>
              <a:t>” </a:t>
            </a:r>
            <a:r>
              <a:rPr lang="en-US" sz="3200" dirty="0" smtClean="0">
                <a:solidFill>
                  <a:schemeClr val="bg1"/>
                </a:solidFill>
                <a:latin typeface="Georgia" panose="02040502050405020303" pitchFamily="18" charset="0"/>
              </a:rPr>
              <a:t>is applied to the context of time </a:t>
            </a:r>
            <a:br>
              <a:rPr lang="en-US" sz="3200" dirty="0" smtClean="0">
                <a:solidFill>
                  <a:schemeClr val="bg1"/>
                </a:solidFill>
                <a:latin typeface="Georgia" panose="02040502050405020303" pitchFamily="18" charset="0"/>
              </a:rPr>
            </a:br>
            <a:r>
              <a:rPr lang="en-US" sz="3200" dirty="0" smtClean="0">
                <a:ln>
                  <a:solidFill>
                    <a:srgbClr val="0000CC"/>
                  </a:solidFill>
                </a:ln>
                <a:solidFill>
                  <a:srgbClr val="CC99FF"/>
                </a:solidFill>
                <a:latin typeface="Georgia" panose="02040502050405020303" pitchFamily="18" charset="0"/>
              </a:rPr>
              <a:t>– specifically the 7 cycles of the week –</a:t>
            </a:r>
            <a:r>
              <a:rPr lang="en-US" sz="3200" dirty="0" smtClean="0">
                <a:solidFill>
                  <a:schemeClr val="bg1"/>
                </a:solidFill>
                <a:latin typeface="Georgia" panose="02040502050405020303" pitchFamily="18" charset="0"/>
              </a:rPr>
              <a:t/>
            </a:r>
            <a:br>
              <a:rPr lang="en-US" sz="3200" dirty="0" smtClean="0">
                <a:solidFill>
                  <a:schemeClr val="bg1"/>
                </a:solidFill>
                <a:latin typeface="Georgia" panose="02040502050405020303" pitchFamily="18" charset="0"/>
              </a:rPr>
            </a:br>
            <a:r>
              <a:rPr lang="en-US" sz="3200" dirty="0" smtClean="0">
                <a:solidFill>
                  <a:schemeClr val="bg1"/>
                </a:solidFill>
                <a:latin typeface="Georgia" panose="02040502050405020303" pitchFamily="18" charset="0"/>
              </a:rPr>
              <a:t>what is the “real time result”? </a:t>
            </a:r>
          </a:p>
        </p:txBody>
      </p:sp>
      <p:sp>
        <p:nvSpPr>
          <p:cNvPr id="4" name="Slide Number Placeholder 3"/>
          <p:cNvSpPr>
            <a:spLocks noGrp="1"/>
          </p:cNvSpPr>
          <p:nvPr>
            <p:ph type="sldNum" sz="quarter" idx="12"/>
          </p:nvPr>
        </p:nvSpPr>
        <p:spPr>
          <a:xfrm>
            <a:off x="11713028" y="6460217"/>
            <a:ext cx="457200" cy="365125"/>
          </a:xfrm>
        </p:spPr>
        <p:txBody>
          <a:bodyPr/>
          <a:lstStyle/>
          <a:p>
            <a:fld id="{6D22F896-40B5-4ADD-8801-0D06FADFA095}" type="slidenum">
              <a:rPr lang="en-US" sz="1200" b="1" smtClean="0"/>
              <a:t>8</a:t>
            </a:fld>
            <a:endParaRPr lang="en-US" sz="1200" b="1" dirty="0"/>
          </a:p>
        </p:txBody>
      </p:sp>
    </p:spTree>
    <p:extLst>
      <p:ext uri="{BB962C8B-B14F-4D97-AF65-F5344CB8AC3E}">
        <p14:creationId xmlns:p14="http://schemas.microsoft.com/office/powerpoint/2010/main" val="371918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pattFill prst="dkDnDiag">
          <a:fgClr>
            <a:srgbClr val="008080"/>
          </a:fgClr>
          <a:bgClr>
            <a:schemeClr val="bg1"/>
          </a:bgClr>
        </a:patt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42585" y="6490815"/>
            <a:ext cx="643748" cy="365125"/>
          </a:xfrm>
        </p:spPr>
        <p:txBody>
          <a:bodyPr/>
          <a:lstStyle/>
          <a:p>
            <a:fld id="{6D22F896-40B5-4ADD-8801-0D06FADFA095}" type="slidenum">
              <a:rPr lang="en-US" sz="1200" b="1" smtClean="0">
                <a:solidFill>
                  <a:schemeClr val="tx1"/>
                </a:solidFill>
              </a:rPr>
              <a:t>80</a:t>
            </a:fld>
            <a:endParaRPr lang="en-US" sz="1200" b="1" dirty="0">
              <a:solidFill>
                <a:schemeClr val="tx1"/>
              </a:solidFill>
            </a:endParaRPr>
          </a:p>
        </p:txBody>
      </p:sp>
      <p:sp>
        <p:nvSpPr>
          <p:cNvPr id="4" name="Rounded Rectangle 3"/>
          <p:cNvSpPr/>
          <p:nvPr/>
        </p:nvSpPr>
        <p:spPr>
          <a:xfrm>
            <a:off x="2039176" y="171638"/>
            <a:ext cx="8175272" cy="675503"/>
          </a:xfrm>
          <a:prstGeom prst="roundRect">
            <a:avLst/>
          </a:prstGeom>
          <a:solidFill>
            <a:srgbClr val="00B050"/>
          </a:solidFill>
          <a:ln w="76200">
            <a:solidFill>
              <a:srgbClr val="9933FF"/>
            </a:solidFill>
          </a:ln>
          <a:effectLst>
            <a:glow rad="508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defTabSz="914400">
              <a:spcBef>
                <a:spcPts val="1000"/>
              </a:spcBef>
            </a:pPr>
            <a:r>
              <a:rPr lang="en-US" sz="4000" b="1" dirty="0" smtClean="0">
                <a:ln w="28575">
                  <a:solidFill>
                    <a:srgbClr val="C00000"/>
                  </a:solidFill>
                </a:ln>
                <a:solidFill>
                  <a:srgbClr val="00FFFF"/>
                </a:solidFill>
              </a:rPr>
              <a:t>A Visual Witness from </a:t>
            </a:r>
            <a:r>
              <a:rPr lang="en-US" sz="4000" b="1" dirty="0">
                <a:ln w="28575">
                  <a:solidFill>
                    <a:srgbClr val="C00000"/>
                  </a:solidFill>
                </a:ln>
                <a:solidFill>
                  <a:srgbClr val="00FFFF"/>
                </a:solidFill>
              </a:rPr>
              <a:t>the Ladies</a:t>
            </a:r>
          </a:p>
        </p:txBody>
      </p:sp>
      <p:grpSp>
        <p:nvGrpSpPr>
          <p:cNvPr id="10" name="Group 9"/>
          <p:cNvGrpSpPr/>
          <p:nvPr/>
        </p:nvGrpSpPr>
        <p:grpSpPr>
          <a:xfrm>
            <a:off x="21758" y="3992810"/>
            <a:ext cx="4088469" cy="1381562"/>
            <a:chOff x="-70488" y="3078595"/>
            <a:chExt cx="4088469" cy="1381562"/>
          </a:xfrm>
        </p:grpSpPr>
        <p:sp>
          <p:nvSpPr>
            <p:cNvPr id="13" name="Rectangle 12"/>
            <p:cNvSpPr/>
            <p:nvPr/>
          </p:nvSpPr>
          <p:spPr>
            <a:xfrm>
              <a:off x="1916805" y="3874845"/>
              <a:ext cx="2101176" cy="574766"/>
            </a:xfrm>
            <a:prstGeom prst="rect">
              <a:avLst/>
            </a:prstGeom>
            <a:solidFill>
              <a:schemeClr val="bg1"/>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n>
                    <a:solidFill>
                      <a:srgbClr val="0000CC"/>
                    </a:solidFill>
                  </a:ln>
                  <a:solidFill>
                    <a:srgbClr val="CC99FF"/>
                  </a:solidFill>
                  <a:effectLst>
                    <a:glow rad="63500">
                      <a:srgbClr val="00FFFF"/>
                    </a:glow>
                  </a:effectLst>
                </a:rPr>
                <a:t>Abib 15</a:t>
              </a:r>
              <a:endParaRPr lang="en-CA" sz="2800" dirty="0">
                <a:ln>
                  <a:solidFill>
                    <a:srgbClr val="0000CC"/>
                  </a:solidFill>
                </a:ln>
                <a:solidFill>
                  <a:srgbClr val="CC99FF"/>
                </a:solidFill>
                <a:effectLst>
                  <a:glow rad="63500">
                    <a:srgbClr val="00FFFF"/>
                  </a:glow>
                </a:effectLst>
              </a:endParaRPr>
            </a:p>
          </p:txBody>
        </p:sp>
        <p:sp>
          <p:nvSpPr>
            <p:cNvPr id="14" name="Rectangle 13"/>
            <p:cNvSpPr/>
            <p:nvPr/>
          </p:nvSpPr>
          <p:spPr>
            <a:xfrm>
              <a:off x="198638" y="3875316"/>
              <a:ext cx="1525601"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2060"/>
                  </a:solidFill>
                </a:rPr>
                <a:t>Abib </a:t>
              </a:r>
              <a:r>
                <a:rPr lang="en-CA" sz="2800" b="1" dirty="0" smtClean="0">
                  <a:solidFill>
                    <a:srgbClr val="002060"/>
                  </a:solidFill>
                  <a:effectLst>
                    <a:glow rad="127000">
                      <a:srgbClr val="FFFF00"/>
                    </a:glow>
                  </a:effectLst>
                </a:rPr>
                <a:t>15</a:t>
              </a:r>
              <a:endParaRPr lang="en-CA" sz="2800" b="1" dirty="0">
                <a:solidFill>
                  <a:srgbClr val="002060"/>
                </a:solidFill>
                <a:effectLst>
                  <a:glow rad="127000">
                    <a:srgbClr val="FFFF00"/>
                  </a:glow>
                </a:effectLst>
              </a:endParaRPr>
            </a:p>
          </p:txBody>
        </p:sp>
        <p:cxnSp>
          <p:nvCxnSpPr>
            <p:cNvPr id="15" name="Straight Connector 14"/>
            <p:cNvCxnSpPr/>
            <p:nvPr/>
          </p:nvCxnSpPr>
          <p:spPr>
            <a:xfrm flipV="1">
              <a:off x="1756114" y="3439077"/>
              <a:ext cx="0" cy="1021080"/>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86651"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110143" y="3875314"/>
              <a:ext cx="82000"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1562145" y="3145430"/>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19" name="Rectangle 18"/>
            <p:cNvSpPr/>
            <p:nvPr/>
          </p:nvSpPr>
          <p:spPr>
            <a:xfrm>
              <a:off x="-70488" y="3078595"/>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cxnSp>
          <p:nvCxnSpPr>
            <p:cNvPr id="12" name="Straight Connector 11"/>
            <p:cNvCxnSpPr/>
            <p:nvPr/>
          </p:nvCxnSpPr>
          <p:spPr>
            <a:xfrm flipV="1">
              <a:off x="9232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grpSp>
      <p:sp>
        <p:nvSpPr>
          <p:cNvPr id="5" name="Right Bracket 4"/>
          <p:cNvSpPr/>
          <p:nvPr/>
        </p:nvSpPr>
        <p:spPr>
          <a:xfrm rot="5400000">
            <a:off x="1942018" y="3602112"/>
            <a:ext cx="394179" cy="3917609"/>
          </a:xfrm>
          <a:prstGeom prst="rightBracket">
            <a:avLst>
              <a:gd name="adj" fmla="val 78489"/>
            </a:avLst>
          </a:prstGeom>
          <a:solidFill>
            <a:srgbClr val="CC99FF"/>
          </a:solidFill>
          <a:ln w="38100">
            <a:solidFill>
              <a:srgbClr val="9933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6" name="Rectangle 45"/>
          <p:cNvSpPr/>
          <p:nvPr/>
        </p:nvSpPr>
        <p:spPr>
          <a:xfrm>
            <a:off x="884857" y="5383528"/>
            <a:ext cx="2381062" cy="356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ln>
                  <a:solidFill>
                    <a:srgbClr val="0000CC"/>
                  </a:solidFill>
                </a:ln>
                <a:solidFill>
                  <a:srgbClr val="00FFFF"/>
                </a:solidFill>
              </a:rPr>
              <a:t>U/B Shabbat</a:t>
            </a:r>
            <a:endParaRPr lang="en-CA" sz="2400" b="1" dirty="0">
              <a:ln>
                <a:solidFill>
                  <a:srgbClr val="0000CC"/>
                </a:solidFill>
              </a:ln>
              <a:solidFill>
                <a:srgbClr val="00FFFF"/>
              </a:solidFill>
            </a:endParaRPr>
          </a:p>
        </p:txBody>
      </p:sp>
      <p:sp>
        <p:nvSpPr>
          <p:cNvPr id="3" name="Rounded Rectangular Callout 2"/>
          <p:cNvSpPr/>
          <p:nvPr/>
        </p:nvSpPr>
        <p:spPr>
          <a:xfrm>
            <a:off x="202389" y="984069"/>
            <a:ext cx="3834152" cy="2975512"/>
          </a:xfrm>
          <a:prstGeom prst="wedgeRoundRectCallout">
            <a:avLst>
              <a:gd name="adj1" fmla="val -23325"/>
              <a:gd name="adj2" fmla="val 67679"/>
              <a:gd name="adj3" fmla="val 16667"/>
            </a:avLst>
          </a:prstGeom>
          <a:solidFill>
            <a:srgbClr val="CC99FF"/>
          </a:solidFill>
          <a:ln w="5715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ln>
                  <a:solidFill>
                    <a:srgbClr val="0000CC"/>
                  </a:solidFill>
                </a:ln>
              </a:rPr>
              <a:t>The ladies observed the Body of Yahusha. </a:t>
            </a:r>
            <a:r>
              <a:rPr lang="en-CA" sz="2400" b="1" dirty="0" smtClean="0">
                <a:ln>
                  <a:solidFill>
                    <a:srgbClr val="0000CC"/>
                  </a:solidFill>
                </a:ln>
                <a:solidFill>
                  <a:srgbClr val="FF00FF"/>
                </a:solidFill>
                <a:effectLst>
                  <a:glow rad="127000">
                    <a:srgbClr val="FFFF00"/>
                  </a:glow>
                </a:effectLst>
              </a:rPr>
              <a:t>Dawn</a:t>
            </a:r>
            <a:r>
              <a:rPr lang="en-CA" sz="2400" b="1" dirty="0" smtClean="0">
                <a:ln>
                  <a:solidFill>
                    <a:srgbClr val="0000CC"/>
                  </a:solidFill>
                </a:ln>
              </a:rPr>
              <a:t> arrived and they </a:t>
            </a:r>
            <a:r>
              <a:rPr lang="en-CA" sz="2400" b="1" dirty="0" smtClean="0">
                <a:ln>
                  <a:solidFill>
                    <a:srgbClr val="0000CC"/>
                  </a:solidFill>
                </a:ln>
                <a:solidFill>
                  <a:srgbClr val="FF00FF"/>
                </a:solidFill>
                <a:effectLst>
                  <a:glow rad="127000">
                    <a:srgbClr val="00FFFF"/>
                  </a:glow>
                </a:effectLst>
              </a:rPr>
              <a:t>rested</a:t>
            </a:r>
            <a:r>
              <a:rPr lang="en-CA" sz="2400" b="1" dirty="0" smtClean="0">
                <a:ln>
                  <a:solidFill>
                    <a:srgbClr val="0000CC"/>
                  </a:solidFill>
                </a:ln>
              </a:rPr>
              <a:t> on the </a:t>
            </a:r>
            <a:br>
              <a:rPr lang="en-CA" sz="2400" b="1" dirty="0" smtClean="0">
                <a:ln>
                  <a:solidFill>
                    <a:srgbClr val="0000CC"/>
                  </a:solidFill>
                </a:ln>
              </a:rPr>
            </a:br>
            <a:r>
              <a:rPr lang="en-CA" sz="2400" b="1" dirty="0" smtClean="0">
                <a:ln>
                  <a:solidFill>
                    <a:srgbClr val="0000CC"/>
                  </a:solidFill>
                </a:ln>
                <a:solidFill>
                  <a:srgbClr val="00FFFF"/>
                </a:solidFill>
              </a:rPr>
              <a:t>1</a:t>
            </a:r>
            <a:r>
              <a:rPr lang="en-CA" sz="2400" b="1" baseline="30000" dirty="0" smtClean="0">
                <a:ln>
                  <a:solidFill>
                    <a:srgbClr val="0000CC"/>
                  </a:solidFill>
                </a:ln>
                <a:solidFill>
                  <a:srgbClr val="00FFFF"/>
                </a:solidFill>
              </a:rPr>
              <a:t>st</a:t>
            </a:r>
            <a:r>
              <a:rPr lang="en-CA" sz="2400" b="1" dirty="0" smtClean="0">
                <a:ln>
                  <a:solidFill>
                    <a:srgbClr val="0000CC"/>
                  </a:solidFill>
                </a:ln>
                <a:solidFill>
                  <a:srgbClr val="00FFFF"/>
                </a:solidFill>
              </a:rPr>
              <a:t> Shabbat </a:t>
            </a:r>
            <a:r>
              <a:rPr lang="en-CA" sz="2400" b="1" dirty="0" smtClean="0">
                <a:ln>
                  <a:solidFill>
                    <a:srgbClr val="0000CC"/>
                  </a:solidFill>
                </a:ln>
              </a:rPr>
              <a:t>of U/B </a:t>
            </a:r>
            <a:r>
              <a:rPr lang="en-CA" sz="2400" b="1" dirty="0" smtClean="0">
                <a:ln>
                  <a:solidFill>
                    <a:srgbClr val="0000CC"/>
                  </a:solidFill>
                </a:ln>
                <a:solidFill>
                  <a:srgbClr val="00FF99"/>
                </a:solidFill>
                <a:effectLst>
                  <a:glow rad="228600">
                    <a:schemeClr val="accent3">
                      <a:satMod val="175000"/>
                      <a:alpha val="40000"/>
                    </a:schemeClr>
                  </a:glow>
                </a:effectLst>
              </a:rPr>
              <a:t>according to the </a:t>
            </a:r>
            <a:r>
              <a:rPr lang="en-CA" sz="4000" b="1" u="sng" dirty="0" smtClean="0">
                <a:ln w="28575">
                  <a:solidFill>
                    <a:srgbClr val="3333FF"/>
                  </a:solidFill>
                </a:ln>
                <a:solidFill>
                  <a:srgbClr val="00FF99"/>
                </a:solidFill>
                <a:effectLst>
                  <a:glow rad="228600">
                    <a:schemeClr val="accent3">
                      <a:satMod val="175000"/>
                      <a:alpha val="40000"/>
                    </a:schemeClr>
                  </a:glow>
                </a:effectLst>
                <a:latin typeface="Arial Black" panose="020B0A04020102020204" pitchFamily="34" charset="0"/>
              </a:rPr>
              <a:t>Torah</a:t>
            </a:r>
            <a:r>
              <a:rPr lang="en-CA" sz="4000" b="1" dirty="0" smtClean="0">
                <a:ln w="28575">
                  <a:solidFill>
                    <a:srgbClr val="3333FF"/>
                  </a:solidFill>
                </a:ln>
                <a:solidFill>
                  <a:srgbClr val="00FF99"/>
                </a:solidFill>
                <a:effectLst>
                  <a:glow rad="228600">
                    <a:schemeClr val="accent3">
                      <a:satMod val="175000"/>
                      <a:alpha val="40000"/>
                    </a:schemeClr>
                  </a:glow>
                </a:effectLst>
                <a:latin typeface="Arial Black" panose="020B0A04020102020204" pitchFamily="34" charset="0"/>
              </a:rPr>
              <a:t>!</a:t>
            </a:r>
            <a:r>
              <a:rPr lang="en-CA" sz="2400" b="1" dirty="0" smtClean="0">
                <a:ln w="28575">
                  <a:solidFill>
                    <a:srgbClr val="3333FF"/>
                  </a:solidFill>
                </a:ln>
                <a:solidFill>
                  <a:srgbClr val="00FF99"/>
                </a:solidFill>
                <a:effectLst>
                  <a:glow rad="228600">
                    <a:schemeClr val="accent3">
                      <a:satMod val="175000"/>
                      <a:alpha val="40000"/>
                    </a:schemeClr>
                  </a:glow>
                </a:effectLst>
              </a:rPr>
              <a:t> </a:t>
            </a:r>
            <a:endParaRPr lang="en-CA" sz="2400" b="1" dirty="0">
              <a:ln w="28575">
                <a:solidFill>
                  <a:srgbClr val="3333FF"/>
                </a:solidFill>
              </a:ln>
              <a:solidFill>
                <a:srgbClr val="00FF99"/>
              </a:solidFill>
              <a:effectLst>
                <a:glow rad="228600">
                  <a:schemeClr val="accent3">
                    <a:satMod val="175000"/>
                    <a:alpha val="40000"/>
                  </a:schemeClr>
                </a:glow>
              </a:effectLst>
            </a:endParaRPr>
          </a:p>
        </p:txBody>
      </p:sp>
      <p:sp>
        <p:nvSpPr>
          <p:cNvPr id="51" name="Rounded Rectangular Callout 50"/>
          <p:cNvSpPr/>
          <p:nvPr/>
        </p:nvSpPr>
        <p:spPr>
          <a:xfrm>
            <a:off x="4484915" y="1095314"/>
            <a:ext cx="7549660" cy="5331612"/>
          </a:xfrm>
          <a:prstGeom prst="wedgeRoundRectCallout">
            <a:avLst>
              <a:gd name="adj1" fmla="val -69087"/>
              <a:gd name="adj2" fmla="val 474"/>
              <a:gd name="adj3" fmla="val 16667"/>
            </a:avLst>
          </a:prstGeom>
          <a:solidFill>
            <a:schemeClr val="accent4">
              <a:lumMod val="60000"/>
              <a:lumOff val="40000"/>
            </a:schemeClr>
          </a:solidFill>
          <a:ln w="57150">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n>
                  <a:solidFill>
                    <a:srgbClr val="FF00FF"/>
                  </a:solidFill>
                </a:ln>
                <a:solidFill>
                  <a:sysClr val="windowText" lastClr="000000"/>
                </a:solidFill>
              </a:rPr>
              <a:t>Luke &amp; Mark reveal the </a:t>
            </a:r>
            <a:r>
              <a:rPr lang="en-CA" sz="2800" u="sng" dirty="0" smtClean="0">
                <a:ln>
                  <a:solidFill>
                    <a:srgbClr val="FF00FF"/>
                  </a:solidFill>
                </a:ln>
                <a:solidFill>
                  <a:sysClr val="windowText" lastClr="000000"/>
                </a:solidFill>
              </a:rPr>
              <a:t>start of the da</a:t>
            </a:r>
            <a:r>
              <a:rPr lang="en-CA" sz="2800" dirty="0" smtClean="0">
                <a:ln>
                  <a:solidFill>
                    <a:srgbClr val="FF00FF"/>
                  </a:solidFill>
                </a:ln>
                <a:solidFill>
                  <a:sysClr val="windowText" lastClr="000000"/>
                </a:solidFill>
              </a:rPr>
              <a:t>y</a:t>
            </a:r>
            <a:r>
              <a:rPr lang="en-CA" sz="2800" u="sng" dirty="0" smtClean="0">
                <a:ln>
                  <a:solidFill>
                    <a:srgbClr val="FF00FF"/>
                  </a:solidFill>
                </a:ln>
                <a:solidFill>
                  <a:sysClr val="windowText" lastClr="000000"/>
                </a:solidFill>
              </a:rPr>
              <a:t> controvers</a:t>
            </a:r>
            <a:r>
              <a:rPr lang="en-CA" sz="2800" dirty="0" smtClean="0">
                <a:ln>
                  <a:solidFill>
                    <a:srgbClr val="FF00FF"/>
                  </a:solidFill>
                </a:ln>
                <a:solidFill>
                  <a:sysClr val="windowText" lastClr="000000"/>
                </a:solidFill>
              </a:rPr>
              <a:t>y when </a:t>
            </a:r>
            <a:r>
              <a:rPr lang="en-CA" sz="2800" dirty="0" smtClean="0">
                <a:ln>
                  <a:solidFill>
                    <a:srgbClr val="3333FF"/>
                  </a:solidFill>
                </a:ln>
                <a:solidFill>
                  <a:srgbClr val="3333FF"/>
                </a:solidFill>
              </a:rPr>
              <a:t>Yahusha</a:t>
            </a:r>
            <a:r>
              <a:rPr lang="en-CA" sz="2800" dirty="0" smtClean="0">
                <a:ln>
                  <a:solidFill>
                    <a:srgbClr val="FF00FF"/>
                  </a:solidFill>
                </a:ln>
                <a:solidFill>
                  <a:sysClr val="windowText" lastClr="000000"/>
                </a:solidFill>
              </a:rPr>
              <a:t> was on the earth!  Luke is revealing this factor very clearly in documenting that the ladies </a:t>
            </a:r>
            <a:br>
              <a:rPr lang="en-CA" sz="2800" dirty="0" smtClean="0">
                <a:ln>
                  <a:solidFill>
                    <a:srgbClr val="FF00FF"/>
                  </a:solidFill>
                </a:ln>
                <a:solidFill>
                  <a:sysClr val="windowText" lastClr="000000"/>
                </a:solidFill>
              </a:rPr>
            </a:br>
            <a:r>
              <a:rPr lang="en-CA" sz="2800" b="1" dirty="0" smtClean="0">
                <a:ln>
                  <a:solidFill>
                    <a:schemeClr val="bg1"/>
                  </a:solidFill>
                </a:ln>
                <a:solidFill>
                  <a:srgbClr val="FFFF00"/>
                </a:solidFill>
              </a:rPr>
              <a:t>-</a:t>
            </a:r>
            <a:r>
              <a:rPr lang="en-CA" sz="2800" dirty="0" smtClean="0">
                <a:ln>
                  <a:solidFill>
                    <a:srgbClr val="FF00FF"/>
                  </a:solidFill>
                </a:ln>
                <a:solidFill>
                  <a:sysClr val="windowText" lastClr="000000"/>
                </a:solidFill>
              </a:rPr>
              <a:t> </a:t>
            </a:r>
            <a:r>
              <a:rPr lang="en-CA" sz="2800" b="1" i="1" u="sng" dirty="0" smtClean="0">
                <a:ln>
                  <a:solidFill>
                    <a:schemeClr val="bg1"/>
                  </a:solidFill>
                </a:ln>
                <a:solidFill>
                  <a:srgbClr val="FFFF00"/>
                </a:solidFill>
                <a:latin typeface="Comic Sans MS" panose="030F0702030302020204" pitchFamily="66" charset="0"/>
              </a:rPr>
              <a:t>from Galilee</a:t>
            </a:r>
            <a:r>
              <a:rPr lang="en-CA" sz="2800" b="1" i="1" dirty="0" smtClean="0">
                <a:ln>
                  <a:solidFill>
                    <a:schemeClr val="bg1"/>
                  </a:solidFill>
                </a:ln>
                <a:solidFill>
                  <a:srgbClr val="FFFF00"/>
                </a:solidFill>
                <a:latin typeface="Comic Sans MS" panose="030F0702030302020204" pitchFamily="66" charset="0"/>
              </a:rPr>
              <a:t> </a:t>
            </a:r>
            <a:r>
              <a:rPr lang="en-CA" sz="2800" b="1" dirty="0" smtClean="0">
                <a:ln>
                  <a:solidFill>
                    <a:schemeClr val="bg1"/>
                  </a:solidFill>
                </a:ln>
                <a:solidFill>
                  <a:srgbClr val="FFFF00"/>
                </a:solidFill>
              </a:rPr>
              <a:t>- </a:t>
            </a:r>
            <a:r>
              <a:rPr lang="en-CA" sz="2800" dirty="0" smtClean="0">
                <a:ln>
                  <a:solidFill>
                    <a:srgbClr val="FF00FF"/>
                  </a:solidFill>
                </a:ln>
                <a:solidFill>
                  <a:sysClr val="windowText" lastClr="000000"/>
                </a:solidFill>
              </a:rPr>
              <a:t>were conducting their lives according to </a:t>
            </a:r>
            <a:r>
              <a:rPr lang="en-CA" sz="2800" dirty="0" err="1" smtClean="0">
                <a:ln>
                  <a:solidFill>
                    <a:srgbClr val="3333FF"/>
                  </a:solidFill>
                </a:ln>
                <a:solidFill>
                  <a:srgbClr val="3333FF"/>
                </a:solidFill>
              </a:rPr>
              <a:t>Yahuah’s</a:t>
            </a:r>
            <a:r>
              <a:rPr lang="en-CA" sz="2800" dirty="0" smtClean="0">
                <a:ln>
                  <a:solidFill>
                    <a:srgbClr val="FF00FF"/>
                  </a:solidFill>
                </a:ln>
                <a:solidFill>
                  <a:sysClr val="windowText" lastClr="000000"/>
                </a:solidFill>
              </a:rPr>
              <a:t> </a:t>
            </a:r>
            <a:r>
              <a:rPr lang="en-CA" sz="2800" dirty="0" smtClean="0">
                <a:ln>
                  <a:solidFill>
                    <a:srgbClr val="3333FF"/>
                  </a:solidFill>
                </a:ln>
                <a:solidFill>
                  <a:srgbClr val="3333FF"/>
                </a:solidFill>
              </a:rPr>
              <a:t>statute</a:t>
            </a:r>
            <a:r>
              <a:rPr lang="en-CA" sz="2800" dirty="0" smtClean="0">
                <a:ln>
                  <a:solidFill>
                    <a:srgbClr val="FF00FF"/>
                  </a:solidFill>
                </a:ln>
                <a:solidFill>
                  <a:sysClr val="windowText" lastClr="000000"/>
                </a:solidFill>
              </a:rPr>
              <a:t> commands in the </a:t>
            </a:r>
            <a:br>
              <a:rPr lang="en-CA" sz="2800" dirty="0" smtClean="0">
                <a:ln>
                  <a:solidFill>
                    <a:srgbClr val="FF00FF"/>
                  </a:solidFill>
                </a:ln>
                <a:solidFill>
                  <a:sysClr val="windowText" lastClr="000000"/>
                </a:solidFill>
              </a:rPr>
            </a:br>
            <a:r>
              <a:rPr lang="en-CA" sz="2800" b="1" u="sng" dirty="0" smtClean="0">
                <a:ln>
                  <a:solidFill>
                    <a:srgbClr val="FF00FF"/>
                  </a:solidFill>
                </a:ln>
                <a:solidFill>
                  <a:sysClr val="windowText" lastClr="000000"/>
                </a:solidFill>
              </a:rPr>
              <a:t>Blood </a:t>
            </a:r>
            <a:r>
              <a:rPr lang="en-CA" sz="2800" b="1" u="sng" dirty="0">
                <a:ln>
                  <a:solidFill>
                    <a:srgbClr val="FF00FF"/>
                  </a:solidFill>
                </a:ln>
                <a:solidFill>
                  <a:sysClr val="windowText" lastClr="000000"/>
                </a:solidFill>
              </a:rPr>
              <a:t>R</a:t>
            </a:r>
            <a:r>
              <a:rPr lang="en-CA" sz="2800" b="1" u="sng" dirty="0" smtClean="0">
                <a:ln>
                  <a:solidFill>
                    <a:srgbClr val="FF00FF"/>
                  </a:solidFill>
                </a:ln>
                <a:solidFill>
                  <a:sysClr val="windowText" lastClr="000000"/>
                </a:solidFill>
              </a:rPr>
              <a:t>atified Covenant</a:t>
            </a:r>
            <a:r>
              <a:rPr lang="en-CA" sz="2800" b="1" dirty="0" smtClean="0">
                <a:ln>
                  <a:solidFill>
                    <a:srgbClr val="FF00FF"/>
                  </a:solidFill>
                </a:ln>
                <a:solidFill>
                  <a:sysClr val="windowText" lastClr="000000"/>
                </a:solidFill>
              </a:rPr>
              <a:t>! {Exodus}</a:t>
            </a:r>
            <a:r>
              <a:rPr lang="en-CA" sz="2800" b="1" u="sng" dirty="0" smtClean="0">
                <a:ln>
                  <a:solidFill>
                    <a:srgbClr val="FF00FF"/>
                  </a:solidFill>
                </a:ln>
                <a:solidFill>
                  <a:sysClr val="windowText" lastClr="000000"/>
                </a:solidFill>
              </a:rPr>
              <a:t>  </a:t>
            </a:r>
          </a:p>
          <a:p>
            <a:pPr algn="ctr"/>
            <a:r>
              <a:rPr lang="en-CA" sz="2800" dirty="0" smtClean="0">
                <a:ln>
                  <a:solidFill>
                    <a:srgbClr val="FF00FF"/>
                  </a:solidFill>
                </a:ln>
                <a:solidFill>
                  <a:sysClr val="windowText" lastClr="000000"/>
                </a:solidFill>
              </a:rPr>
              <a:t>These ladies </a:t>
            </a:r>
            <a:r>
              <a:rPr lang="en-CA" sz="2800" u="sng" dirty="0" smtClean="0">
                <a:ln>
                  <a:solidFill>
                    <a:schemeClr val="bg1"/>
                  </a:solidFill>
                </a:ln>
                <a:solidFill>
                  <a:schemeClr val="bg1"/>
                </a:solidFill>
                <a:latin typeface="Arial Black" panose="020B0A04020102020204" pitchFamily="34" charset="0"/>
              </a:rPr>
              <a:t>DID NOT</a:t>
            </a:r>
            <a:r>
              <a:rPr lang="en-CA" sz="2800" dirty="0" smtClean="0">
                <a:ln>
                  <a:solidFill>
                    <a:schemeClr val="bg1"/>
                  </a:solidFill>
                </a:ln>
                <a:solidFill>
                  <a:schemeClr val="bg1"/>
                </a:solidFill>
                <a:latin typeface="Arial Black" panose="020B0A04020102020204" pitchFamily="34" charset="0"/>
              </a:rPr>
              <a:t> </a:t>
            </a:r>
            <a:r>
              <a:rPr lang="en-CA" sz="2800" dirty="0" smtClean="0">
                <a:ln>
                  <a:solidFill>
                    <a:srgbClr val="FF00FF"/>
                  </a:solidFill>
                </a:ln>
                <a:solidFill>
                  <a:sysClr val="windowText" lastClr="000000"/>
                </a:solidFill>
              </a:rPr>
              <a:t>consider the </a:t>
            </a:r>
            <a:r>
              <a:rPr lang="en-CA" sz="2800" b="1" u="sng" dirty="0" smtClean="0">
                <a:ln>
                  <a:solidFill>
                    <a:schemeClr val="bg1"/>
                  </a:solidFill>
                </a:ln>
                <a:solidFill>
                  <a:srgbClr val="FF0000"/>
                </a:solidFill>
              </a:rPr>
              <a:t>TRADITION</a:t>
            </a:r>
            <a:r>
              <a:rPr lang="en-CA" sz="2800" b="1" dirty="0" smtClean="0">
                <a:ln>
                  <a:solidFill>
                    <a:schemeClr val="bg1"/>
                  </a:solidFill>
                </a:ln>
                <a:solidFill>
                  <a:srgbClr val="FF0000"/>
                </a:solidFill>
              </a:rPr>
              <a:t> </a:t>
            </a:r>
            <a:r>
              <a:rPr lang="en-CA" sz="2800" b="1" u="sng" dirty="0" smtClean="0">
                <a:ln>
                  <a:solidFill>
                    <a:schemeClr val="bg1"/>
                  </a:solidFill>
                </a:ln>
                <a:solidFill>
                  <a:schemeClr val="bg1"/>
                </a:solidFill>
              </a:rPr>
              <a:t>OF THE YEHUDIM</a:t>
            </a:r>
            <a:r>
              <a:rPr lang="en-CA" sz="2800" b="1" dirty="0" smtClean="0">
                <a:ln>
                  <a:solidFill>
                    <a:schemeClr val="bg1"/>
                  </a:solidFill>
                </a:ln>
                <a:solidFill>
                  <a:schemeClr val="bg1"/>
                </a:solidFill>
              </a:rPr>
              <a:t> </a:t>
            </a:r>
            <a:br>
              <a:rPr lang="en-CA" sz="2800" b="1" dirty="0" smtClean="0">
                <a:ln>
                  <a:solidFill>
                    <a:schemeClr val="bg1"/>
                  </a:solidFill>
                </a:ln>
                <a:solidFill>
                  <a:schemeClr val="bg1"/>
                </a:solidFill>
              </a:rPr>
            </a:br>
            <a:r>
              <a:rPr lang="en-CA" sz="2800" b="1" dirty="0" smtClean="0">
                <a:ln>
                  <a:solidFill>
                    <a:schemeClr val="bg1"/>
                  </a:solidFill>
                </a:ln>
                <a:solidFill>
                  <a:schemeClr val="bg1"/>
                </a:solidFill>
              </a:rPr>
              <a:t>AS THEIR AUTHORITY! </a:t>
            </a:r>
            <a:endParaRPr lang="en-CA" sz="2800" b="1" dirty="0">
              <a:ln>
                <a:solidFill>
                  <a:schemeClr val="bg1"/>
                </a:solidFill>
              </a:ln>
              <a:solidFill>
                <a:schemeClr val="bg1"/>
              </a:solidFill>
            </a:endParaRPr>
          </a:p>
        </p:txBody>
      </p:sp>
    </p:spTree>
    <p:extLst>
      <p:ext uri="{BB962C8B-B14F-4D97-AF65-F5344CB8AC3E}">
        <p14:creationId xmlns:p14="http://schemas.microsoft.com/office/powerpoint/2010/main" val="80717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175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75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wheel(3)">
                                      <p:cBhvr>
                                        <p:cTn id="1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1"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pattFill prst="dkDnDiag">
          <a:fgClr>
            <a:srgbClr val="008080"/>
          </a:fgClr>
          <a:bgClr>
            <a:schemeClr val="bg1"/>
          </a:bgClr>
        </a:patt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09927" y="6490815"/>
            <a:ext cx="643748" cy="365125"/>
          </a:xfrm>
        </p:spPr>
        <p:txBody>
          <a:bodyPr/>
          <a:lstStyle/>
          <a:p>
            <a:fld id="{6D22F896-40B5-4ADD-8801-0D06FADFA095}" type="slidenum">
              <a:rPr lang="en-US" sz="1200" b="1" smtClean="0">
                <a:solidFill>
                  <a:schemeClr val="tx1"/>
                </a:solidFill>
              </a:rPr>
              <a:t>81</a:t>
            </a:fld>
            <a:endParaRPr lang="en-US" sz="1200" b="1" dirty="0">
              <a:solidFill>
                <a:schemeClr val="tx1"/>
              </a:solidFill>
            </a:endParaRPr>
          </a:p>
        </p:txBody>
      </p:sp>
      <p:sp>
        <p:nvSpPr>
          <p:cNvPr id="4" name="Rounded Rectangle 3"/>
          <p:cNvSpPr/>
          <p:nvPr/>
        </p:nvSpPr>
        <p:spPr>
          <a:xfrm>
            <a:off x="4364364" y="136603"/>
            <a:ext cx="1912868" cy="341192"/>
          </a:xfrm>
          <a:prstGeom prst="roundRect">
            <a:avLst/>
          </a:prstGeom>
          <a:solidFill>
            <a:srgbClr val="00B050"/>
          </a:solidFill>
          <a:ln w="76200">
            <a:solidFill>
              <a:srgbClr val="9933FF"/>
            </a:solidFill>
          </a:ln>
          <a:effectLst>
            <a:glow rad="508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defTabSz="914400">
              <a:spcBef>
                <a:spcPts val="1000"/>
              </a:spcBef>
            </a:pPr>
            <a:r>
              <a:rPr lang="en-US" sz="2800" b="1" dirty="0" smtClean="0">
                <a:ln>
                  <a:solidFill>
                    <a:srgbClr val="0000CC"/>
                  </a:solidFill>
                </a:ln>
                <a:solidFill>
                  <a:srgbClr val="CC0066"/>
                </a:solidFill>
              </a:rPr>
              <a:t>Attention!</a:t>
            </a:r>
            <a:endParaRPr lang="en-US" sz="2800" b="1" dirty="0">
              <a:ln>
                <a:solidFill>
                  <a:srgbClr val="0000CC"/>
                </a:solidFill>
              </a:ln>
              <a:solidFill>
                <a:srgbClr val="CC0066"/>
              </a:solidFill>
            </a:endParaRPr>
          </a:p>
        </p:txBody>
      </p:sp>
      <p:sp>
        <p:nvSpPr>
          <p:cNvPr id="51" name="Rounded Rectangular Callout 50"/>
          <p:cNvSpPr/>
          <p:nvPr/>
        </p:nvSpPr>
        <p:spPr>
          <a:xfrm>
            <a:off x="98854" y="593124"/>
            <a:ext cx="11968670" cy="6156455"/>
          </a:xfrm>
          <a:prstGeom prst="wedgeRoundRectCallout">
            <a:avLst>
              <a:gd name="adj1" fmla="val -50169"/>
              <a:gd name="adj2" fmla="val 6819"/>
              <a:gd name="adj3"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00B05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dirty="0" smtClean="0">
                <a:ln>
                  <a:solidFill>
                    <a:schemeClr val="bg1"/>
                  </a:solidFill>
                </a:ln>
                <a:solidFill>
                  <a:schemeClr val="bg1"/>
                </a:solidFill>
              </a:rPr>
              <a:t>  In your Scriptures, when you read these phrases, </a:t>
            </a:r>
            <a:br>
              <a:rPr lang="en-CA" sz="2800" dirty="0" smtClean="0">
                <a:ln>
                  <a:solidFill>
                    <a:schemeClr val="bg1"/>
                  </a:solidFill>
                </a:ln>
                <a:solidFill>
                  <a:schemeClr val="bg1"/>
                </a:solidFill>
              </a:rPr>
            </a:br>
            <a:r>
              <a:rPr lang="en-CA" sz="2800" dirty="0" smtClean="0">
                <a:ln>
                  <a:solidFill>
                    <a:schemeClr val="bg1"/>
                  </a:solidFill>
                </a:ln>
                <a:solidFill>
                  <a:schemeClr val="bg1"/>
                </a:solidFill>
              </a:rPr>
              <a:t>     or, </a:t>
            </a:r>
            <a:r>
              <a:rPr lang="en-CA" sz="2800" u="sng" dirty="0" smtClean="0">
                <a:ln>
                  <a:solidFill>
                    <a:schemeClr val="bg1"/>
                  </a:solidFill>
                </a:ln>
                <a:solidFill>
                  <a:schemeClr val="bg1"/>
                </a:solidFill>
              </a:rPr>
              <a:t>in an edition similar</a:t>
            </a:r>
            <a:r>
              <a:rPr lang="en-CA" sz="2800" dirty="0" smtClean="0">
                <a:ln>
                  <a:solidFill>
                    <a:schemeClr val="bg1"/>
                  </a:solidFill>
                </a:ln>
                <a:solidFill>
                  <a:schemeClr val="bg1"/>
                </a:solidFill>
              </a:rPr>
              <a:t> –</a:t>
            </a:r>
          </a:p>
          <a:p>
            <a:r>
              <a:rPr lang="en-CA" dirty="0">
                <a:ln>
                  <a:solidFill>
                    <a:schemeClr val="bg1"/>
                  </a:solidFill>
                </a:ln>
                <a:solidFill>
                  <a:schemeClr val="bg1"/>
                </a:solidFill>
              </a:rPr>
              <a:t> </a:t>
            </a:r>
            <a:r>
              <a:rPr lang="en-CA" dirty="0" smtClean="0">
                <a:ln>
                  <a:solidFill>
                    <a:schemeClr val="bg1"/>
                  </a:solidFill>
                </a:ln>
                <a:solidFill>
                  <a:schemeClr val="bg1"/>
                </a:solidFill>
              </a:rPr>
              <a:t>  </a:t>
            </a:r>
            <a:r>
              <a:rPr lang="en-CA" sz="2800" dirty="0" smtClean="0">
                <a:ln>
                  <a:solidFill>
                    <a:schemeClr val="bg1"/>
                  </a:solidFill>
                </a:ln>
                <a:solidFill>
                  <a:schemeClr val="bg1"/>
                </a:solidFill>
              </a:rPr>
              <a:t/>
            </a:r>
            <a:br>
              <a:rPr lang="en-CA" sz="2800" dirty="0" smtClean="0">
                <a:ln>
                  <a:solidFill>
                    <a:schemeClr val="bg1"/>
                  </a:solidFill>
                </a:ln>
                <a:solidFill>
                  <a:schemeClr val="bg1"/>
                </a:solidFill>
              </a:rPr>
            </a:br>
            <a:r>
              <a:rPr lang="en-CA" sz="2800" dirty="0" smtClean="0">
                <a:ln>
                  <a:solidFill>
                    <a:schemeClr val="bg1"/>
                  </a:solidFill>
                </a:ln>
                <a:solidFill>
                  <a:schemeClr val="bg1"/>
                </a:solidFill>
              </a:rPr>
              <a:t>	</a:t>
            </a:r>
            <a:r>
              <a:rPr lang="en-CA" sz="2800" b="1" dirty="0" smtClean="0">
                <a:ln>
                  <a:solidFill>
                    <a:schemeClr val="bg1"/>
                  </a:solidFill>
                </a:ln>
                <a:solidFill>
                  <a:srgbClr val="CC0066"/>
                </a:solidFill>
              </a:rPr>
              <a:t>1. </a:t>
            </a:r>
            <a:r>
              <a:rPr lang="en-CA" sz="2800" dirty="0" smtClean="0">
                <a:ln>
                  <a:solidFill>
                    <a:schemeClr val="bg1"/>
                  </a:solidFill>
                </a:ln>
                <a:solidFill>
                  <a:srgbClr val="9933FF"/>
                </a:solidFill>
              </a:rPr>
              <a:t>– </a:t>
            </a:r>
            <a:r>
              <a:rPr lang="en-CA" sz="2800" dirty="0" smtClean="0">
                <a:ln>
                  <a:solidFill>
                    <a:srgbClr val="3333FF"/>
                  </a:solidFill>
                </a:ln>
                <a:solidFill>
                  <a:srgbClr val="0000CC"/>
                </a:solidFill>
              </a:rPr>
              <a:t>according to the usual practice </a:t>
            </a:r>
            <a:r>
              <a:rPr lang="en-CA" sz="2800" u="sng" dirty="0" smtClean="0">
                <a:ln>
                  <a:solidFill>
                    <a:srgbClr val="3333FF"/>
                  </a:solidFill>
                </a:ln>
                <a:solidFill>
                  <a:srgbClr val="0000CC"/>
                </a:solidFill>
              </a:rPr>
              <a:t>of the Torah</a:t>
            </a:r>
            <a:r>
              <a:rPr lang="en-CA" sz="2800" dirty="0" smtClean="0">
                <a:ln>
                  <a:solidFill>
                    <a:srgbClr val="3333FF"/>
                  </a:solidFill>
                </a:ln>
                <a:solidFill>
                  <a:srgbClr val="0000CC"/>
                </a:solidFill>
              </a:rPr>
              <a:t> </a:t>
            </a:r>
            <a:r>
              <a:rPr lang="en-CA" sz="2800" dirty="0" smtClean="0">
                <a:ln>
                  <a:solidFill>
                    <a:schemeClr val="bg1"/>
                  </a:solidFill>
                </a:ln>
                <a:solidFill>
                  <a:srgbClr val="9933FF"/>
                </a:solidFill>
              </a:rPr>
              <a:t>(Luke 2:27)</a:t>
            </a:r>
            <a:br>
              <a:rPr lang="en-CA" sz="2800" dirty="0" smtClean="0">
                <a:ln>
                  <a:solidFill>
                    <a:schemeClr val="bg1"/>
                  </a:solidFill>
                </a:ln>
                <a:solidFill>
                  <a:srgbClr val="9933FF"/>
                </a:solidFill>
              </a:rPr>
            </a:br>
            <a:r>
              <a:rPr lang="en-CA" sz="2800" dirty="0" smtClean="0">
                <a:ln>
                  <a:solidFill>
                    <a:schemeClr val="bg1"/>
                  </a:solidFill>
                </a:ln>
                <a:solidFill>
                  <a:srgbClr val="9933FF"/>
                </a:solidFill>
              </a:rPr>
              <a:t>          </a:t>
            </a:r>
            <a:r>
              <a:rPr lang="en-CA" sz="2800" dirty="0" smtClean="0">
                <a:ln>
                  <a:solidFill>
                    <a:srgbClr val="9933FF"/>
                  </a:solidFill>
                </a:ln>
                <a:solidFill>
                  <a:srgbClr val="9933FF"/>
                </a:solidFill>
              </a:rPr>
              <a:t>a. </a:t>
            </a:r>
            <a:r>
              <a:rPr lang="en-CA" sz="2800" dirty="0" smtClean="0">
                <a:ln>
                  <a:solidFill>
                    <a:schemeClr val="bg1"/>
                  </a:solidFill>
                </a:ln>
                <a:solidFill>
                  <a:schemeClr val="bg1"/>
                </a:solidFill>
              </a:rPr>
              <a:t>- </a:t>
            </a:r>
            <a:r>
              <a:rPr lang="en-CA" sz="2800" u="sng" dirty="0" smtClean="0">
                <a:ln>
                  <a:solidFill>
                    <a:srgbClr val="3333FF"/>
                  </a:solidFill>
                </a:ln>
                <a:solidFill>
                  <a:srgbClr val="0000CC"/>
                </a:solidFill>
              </a:rPr>
              <a:t>accordin</a:t>
            </a:r>
            <a:r>
              <a:rPr lang="en-CA" sz="2800" dirty="0" smtClean="0">
                <a:ln>
                  <a:solidFill>
                    <a:srgbClr val="3333FF"/>
                  </a:solidFill>
                </a:ln>
                <a:solidFill>
                  <a:srgbClr val="0000CC"/>
                </a:solidFill>
              </a:rPr>
              <a:t>g</a:t>
            </a:r>
            <a:r>
              <a:rPr lang="en-CA" sz="2800" u="sng" dirty="0" smtClean="0">
                <a:ln>
                  <a:solidFill>
                    <a:srgbClr val="3333FF"/>
                  </a:solidFill>
                </a:ln>
                <a:solidFill>
                  <a:srgbClr val="0000CC"/>
                </a:solidFill>
              </a:rPr>
              <a:t> to the Torah</a:t>
            </a:r>
            <a:r>
              <a:rPr lang="en-CA" sz="2800" dirty="0" smtClean="0">
                <a:ln>
                  <a:solidFill>
                    <a:srgbClr val="3333FF"/>
                  </a:solidFill>
                </a:ln>
                <a:solidFill>
                  <a:srgbClr val="0000CC"/>
                </a:solidFill>
              </a:rPr>
              <a:t> </a:t>
            </a:r>
            <a:r>
              <a:rPr lang="en-CA" sz="2000" dirty="0" smtClean="0">
                <a:ln>
                  <a:solidFill>
                    <a:srgbClr val="3333FF"/>
                  </a:solidFill>
                </a:ln>
                <a:solidFill>
                  <a:srgbClr val="0000CC"/>
                </a:solidFill>
              </a:rPr>
              <a:t>(Law) </a:t>
            </a:r>
            <a:r>
              <a:rPr lang="en-CA" sz="2800" u="sng" dirty="0" smtClean="0">
                <a:ln>
                  <a:solidFill>
                    <a:srgbClr val="3333FF"/>
                  </a:solidFill>
                </a:ln>
                <a:solidFill>
                  <a:srgbClr val="0000CC"/>
                </a:solidFill>
              </a:rPr>
              <a:t>of Yahuah</a:t>
            </a:r>
            <a:r>
              <a:rPr lang="en-CA" sz="2800" dirty="0" smtClean="0">
                <a:ln>
                  <a:solidFill>
                    <a:srgbClr val="3333FF"/>
                  </a:solidFill>
                </a:ln>
                <a:solidFill>
                  <a:srgbClr val="0000CC"/>
                </a:solidFill>
              </a:rPr>
              <a:t>  </a:t>
            </a:r>
            <a:r>
              <a:rPr lang="en-CA" sz="2400" dirty="0" smtClean="0">
                <a:ln>
                  <a:solidFill>
                    <a:schemeClr val="bg1"/>
                  </a:solidFill>
                </a:ln>
                <a:solidFill>
                  <a:srgbClr val="9933FF"/>
                </a:solidFill>
              </a:rPr>
              <a:t>(Luke 2:39/ 23:56)</a:t>
            </a:r>
            <a:r>
              <a:rPr lang="en-CA" sz="4400" dirty="0" smtClean="0">
                <a:ln>
                  <a:solidFill>
                    <a:srgbClr val="3333FF"/>
                  </a:solidFill>
                </a:ln>
                <a:solidFill>
                  <a:srgbClr val="3333FF"/>
                </a:solidFill>
              </a:rPr>
              <a:t>	</a:t>
            </a:r>
            <a:r>
              <a:rPr lang="en-CA" sz="2800" dirty="0" smtClean="0">
                <a:ln>
                  <a:solidFill>
                    <a:srgbClr val="3333FF"/>
                  </a:solidFill>
                </a:ln>
                <a:solidFill>
                  <a:srgbClr val="3333FF"/>
                </a:solidFill>
              </a:rPr>
              <a:t>										</a:t>
            </a:r>
            <a:r>
              <a:rPr lang="en-CA" sz="2800" dirty="0" smtClean="0">
                <a:ln>
                  <a:solidFill>
                    <a:schemeClr val="bg1"/>
                  </a:solidFill>
                </a:ln>
                <a:solidFill>
                  <a:schemeClr val="bg1"/>
                </a:solidFill>
              </a:rPr>
              <a:t/>
            </a:r>
            <a:br>
              <a:rPr lang="en-CA" sz="2800" dirty="0" smtClean="0">
                <a:ln>
                  <a:solidFill>
                    <a:schemeClr val="bg1"/>
                  </a:solidFill>
                </a:ln>
                <a:solidFill>
                  <a:schemeClr val="bg1"/>
                </a:solidFill>
              </a:rPr>
            </a:br>
            <a:r>
              <a:rPr lang="en-CA" sz="2800" dirty="0" smtClean="0">
                <a:ln>
                  <a:solidFill>
                    <a:schemeClr val="bg1"/>
                  </a:solidFill>
                </a:ln>
                <a:solidFill>
                  <a:schemeClr val="bg1"/>
                </a:solidFill>
              </a:rPr>
              <a:t>	</a:t>
            </a:r>
          </a:p>
          <a:p>
            <a:endParaRPr lang="en-CA" sz="2800" dirty="0">
              <a:ln>
                <a:solidFill>
                  <a:schemeClr val="bg1"/>
                </a:solidFill>
              </a:ln>
              <a:solidFill>
                <a:schemeClr val="bg1"/>
              </a:solidFill>
            </a:endParaRPr>
          </a:p>
          <a:p>
            <a:r>
              <a:rPr lang="en-CA" sz="2800" dirty="0" smtClean="0">
                <a:ln>
                  <a:solidFill>
                    <a:schemeClr val="bg1"/>
                  </a:solidFill>
                </a:ln>
                <a:solidFill>
                  <a:schemeClr val="bg1"/>
                </a:solidFill>
              </a:rPr>
              <a:t/>
            </a:r>
            <a:br>
              <a:rPr lang="en-CA" sz="2800" dirty="0" smtClean="0">
                <a:ln>
                  <a:solidFill>
                    <a:schemeClr val="bg1"/>
                  </a:solidFill>
                </a:ln>
                <a:solidFill>
                  <a:schemeClr val="bg1"/>
                </a:solidFill>
              </a:rPr>
            </a:br>
            <a:endParaRPr lang="en-CA" sz="2800" dirty="0" smtClean="0">
              <a:ln>
                <a:solidFill>
                  <a:schemeClr val="bg1"/>
                </a:solidFill>
              </a:ln>
              <a:solidFill>
                <a:schemeClr val="bg1"/>
              </a:solidFill>
            </a:endParaRPr>
          </a:p>
          <a:p>
            <a:r>
              <a:rPr lang="en-CA" sz="2800" dirty="0" smtClean="0">
                <a:ln>
                  <a:solidFill>
                    <a:schemeClr val="bg1"/>
                  </a:solidFill>
                </a:ln>
                <a:solidFill>
                  <a:schemeClr val="bg1"/>
                </a:solidFill>
              </a:rPr>
              <a:t/>
            </a:r>
            <a:br>
              <a:rPr lang="en-CA" sz="2800" dirty="0" smtClean="0">
                <a:ln>
                  <a:solidFill>
                    <a:schemeClr val="bg1"/>
                  </a:solidFill>
                </a:ln>
                <a:solidFill>
                  <a:schemeClr val="bg1"/>
                </a:solidFill>
              </a:rPr>
            </a:br>
            <a:r>
              <a:rPr lang="en-CA" sz="2800" dirty="0" smtClean="0">
                <a:ln>
                  <a:solidFill>
                    <a:schemeClr val="bg1"/>
                  </a:solidFill>
                </a:ln>
                <a:solidFill>
                  <a:schemeClr val="bg1"/>
                </a:solidFill>
              </a:rPr>
              <a:t> Let it be known that Luke is </a:t>
            </a:r>
            <a:r>
              <a:rPr lang="en-CA" sz="2800" b="1" dirty="0" smtClean="0">
                <a:ln>
                  <a:solidFill>
                    <a:schemeClr val="bg1"/>
                  </a:solidFill>
                </a:ln>
                <a:solidFill>
                  <a:srgbClr val="FFFF00"/>
                </a:solidFill>
              </a:rPr>
              <a:t>clearly distinguishing &amp; exposing </a:t>
            </a:r>
            <a:r>
              <a:rPr lang="en-CA" sz="2800" dirty="0" smtClean="0">
                <a:ln>
                  <a:solidFill>
                    <a:schemeClr val="bg1"/>
                  </a:solidFill>
                </a:ln>
                <a:solidFill>
                  <a:schemeClr val="bg1"/>
                </a:solidFill>
              </a:rPr>
              <a:t>the </a:t>
            </a:r>
            <a:br>
              <a:rPr lang="en-CA" sz="2800" dirty="0" smtClean="0">
                <a:ln>
                  <a:solidFill>
                    <a:schemeClr val="bg1"/>
                  </a:solidFill>
                </a:ln>
                <a:solidFill>
                  <a:schemeClr val="bg1"/>
                </a:solidFill>
              </a:rPr>
            </a:br>
            <a:r>
              <a:rPr lang="en-CA" sz="2800" dirty="0" smtClean="0">
                <a:ln>
                  <a:solidFill>
                    <a:schemeClr val="bg1"/>
                  </a:solidFill>
                </a:ln>
                <a:solidFill>
                  <a:schemeClr val="bg1"/>
                </a:solidFill>
              </a:rPr>
              <a:t> </a:t>
            </a:r>
            <a:r>
              <a:rPr lang="en-CA" sz="2800" dirty="0" smtClean="0">
                <a:ln>
                  <a:solidFill>
                    <a:srgbClr val="00FFFF"/>
                  </a:solidFill>
                </a:ln>
                <a:solidFill>
                  <a:srgbClr val="CC0066"/>
                </a:solidFill>
                <a:latin typeface="Arial Black" panose="020B0A04020102020204" pitchFamily="34" charset="0"/>
              </a:rPr>
              <a:t>opposing (Lunar based) Calendar beliefs </a:t>
            </a:r>
            <a:r>
              <a:rPr lang="en-CA" sz="2800" dirty="0" smtClean="0">
                <a:ln>
                  <a:solidFill>
                    <a:schemeClr val="bg1"/>
                  </a:solidFill>
                </a:ln>
                <a:solidFill>
                  <a:schemeClr val="bg1"/>
                </a:solidFill>
              </a:rPr>
              <a:t>as practiced by</a:t>
            </a:r>
            <a:br>
              <a:rPr lang="en-CA" sz="2800" dirty="0" smtClean="0">
                <a:ln>
                  <a:solidFill>
                    <a:schemeClr val="bg1"/>
                  </a:solidFill>
                </a:ln>
                <a:solidFill>
                  <a:schemeClr val="bg1"/>
                </a:solidFill>
              </a:rPr>
            </a:br>
            <a:r>
              <a:rPr lang="en-CA" sz="2800" dirty="0" smtClean="0">
                <a:ln>
                  <a:solidFill>
                    <a:schemeClr val="bg1"/>
                  </a:solidFill>
                </a:ln>
                <a:solidFill>
                  <a:schemeClr val="bg1"/>
                </a:solidFill>
              </a:rPr>
              <a:t> the – </a:t>
            </a:r>
            <a:r>
              <a:rPr lang="en-CA" sz="2800" b="1" i="1" dirty="0" smtClean="0">
                <a:ln w="19050">
                  <a:solidFill>
                    <a:srgbClr val="C00000"/>
                  </a:solidFill>
                </a:ln>
                <a:solidFill>
                  <a:srgbClr val="00B050"/>
                </a:solidFill>
                <a:latin typeface="Georgia" panose="02040502050405020303" pitchFamily="18" charset="0"/>
              </a:rPr>
              <a:t>“Brood of Adders”</a:t>
            </a:r>
            <a:r>
              <a:rPr lang="en-CA" sz="2800" i="1" dirty="0" smtClean="0">
                <a:ln w="19050">
                  <a:solidFill>
                    <a:srgbClr val="C00000"/>
                  </a:solidFill>
                </a:ln>
                <a:solidFill>
                  <a:srgbClr val="00B050"/>
                </a:solidFill>
                <a:latin typeface="Georgia" panose="02040502050405020303" pitchFamily="18" charset="0"/>
              </a:rPr>
              <a:t> </a:t>
            </a:r>
            <a:r>
              <a:rPr lang="en-CA" sz="2000" dirty="0" smtClean="0">
                <a:ln>
                  <a:solidFill>
                    <a:schemeClr val="bg1"/>
                  </a:solidFill>
                </a:ln>
                <a:solidFill>
                  <a:srgbClr val="9933FF"/>
                </a:solidFill>
              </a:rPr>
              <a:t>(Matt 3:7) </a:t>
            </a:r>
            <a:r>
              <a:rPr lang="en-CA" sz="2800" dirty="0" smtClean="0">
                <a:ln>
                  <a:solidFill>
                    <a:schemeClr val="bg1"/>
                  </a:solidFill>
                </a:ln>
                <a:solidFill>
                  <a:schemeClr val="bg1"/>
                </a:solidFill>
              </a:rPr>
              <a:t>- </a:t>
            </a:r>
            <a:r>
              <a:rPr lang="en-CA" sz="2700" dirty="0" smtClean="0">
                <a:ln>
                  <a:solidFill>
                    <a:schemeClr val="bg1"/>
                  </a:solidFill>
                </a:ln>
                <a:solidFill>
                  <a:schemeClr val="bg1"/>
                </a:solidFill>
              </a:rPr>
              <a:t>the Pharisees and Sadducees!    </a:t>
            </a:r>
            <a:endParaRPr lang="en-CA" sz="2700" dirty="0">
              <a:ln>
                <a:solidFill>
                  <a:schemeClr val="bg1"/>
                </a:solidFill>
              </a:ln>
              <a:solidFill>
                <a:schemeClr val="bg1"/>
              </a:solidFill>
            </a:endParaRPr>
          </a:p>
        </p:txBody>
      </p:sp>
      <p:sp>
        <p:nvSpPr>
          <p:cNvPr id="20" name="Oval 19"/>
          <p:cNvSpPr/>
          <p:nvPr/>
        </p:nvSpPr>
        <p:spPr>
          <a:xfrm>
            <a:off x="10783769" y="84092"/>
            <a:ext cx="1364932" cy="1695282"/>
          </a:xfrm>
          <a:prstGeom prst="ellipse">
            <a:avLst/>
          </a:prstGeom>
          <a:solidFill>
            <a:schemeClr val="tx1">
              <a:lumMod val="50000"/>
            </a:schemeClr>
          </a:solidFill>
          <a:ln w="38100">
            <a:solidFill>
              <a:srgbClr val="FF00FF"/>
            </a:solid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0" dirty="0" smtClean="0">
                <a:ln>
                  <a:solidFill>
                    <a:srgbClr val="00FF99"/>
                  </a:solidFill>
                </a:ln>
                <a:solidFill>
                  <a:srgbClr val="9933FF"/>
                </a:solidFill>
                <a:effectLst>
                  <a:glow rad="127000">
                    <a:srgbClr val="FFFF00"/>
                  </a:glow>
                </a:effectLst>
                <a:latin typeface="Arial Black" panose="020B0A04020102020204" pitchFamily="34" charset="0"/>
              </a:rPr>
              <a:t>!</a:t>
            </a:r>
            <a:endParaRPr lang="en-CA" sz="14000" dirty="0">
              <a:ln>
                <a:solidFill>
                  <a:srgbClr val="00FF99"/>
                </a:solidFill>
              </a:ln>
              <a:solidFill>
                <a:srgbClr val="9933FF"/>
              </a:solidFill>
              <a:effectLst>
                <a:glow rad="127000">
                  <a:srgbClr val="FFFF00"/>
                </a:glow>
              </a:effectLst>
              <a:latin typeface="Arial Black" panose="020B0A04020102020204" pitchFamily="34" charset="0"/>
            </a:endParaRPr>
          </a:p>
        </p:txBody>
      </p:sp>
      <p:sp>
        <p:nvSpPr>
          <p:cNvPr id="7" name="Rectangle 6"/>
          <p:cNvSpPr/>
          <p:nvPr/>
        </p:nvSpPr>
        <p:spPr>
          <a:xfrm>
            <a:off x="1898192" y="2769387"/>
            <a:ext cx="7727093" cy="726392"/>
          </a:xfrm>
          <a:prstGeom prst="rect">
            <a:avLst/>
          </a:prstGeom>
          <a:solidFill>
            <a:schemeClr val="bg1"/>
          </a:solidFill>
          <a:ln w="28575">
            <a:solidFill>
              <a:srgbClr val="00FF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dirty="0" smtClean="0">
                <a:ln>
                  <a:solidFill>
                    <a:srgbClr val="0000CC"/>
                  </a:solidFill>
                </a:ln>
                <a:solidFill>
                  <a:srgbClr val="FFFF00"/>
                </a:solidFill>
                <a:latin typeface="Arial Black" panose="020B0A04020102020204" pitchFamily="34" charset="0"/>
              </a:rPr>
              <a:t>Or - in a stark contrast - </a:t>
            </a:r>
            <a:endParaRPr lang="en-CA" sz="4400" dirty="0"/>
          </a:p>
        </p:txBody>
      </p:sp>
      <p:sp>
        <p:nvSpPr>
          <p:cNvPr id="8" name="Rectangle 7"/>
          <p:cNvSpPr/>
          <p:nvPr/>
        </p:nvSpPr>
        <p:spPr>
          <a:xfrm>
            <a:off x="164754" y="3642000"/>
            <a:ext cx="11656543" cy="1671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b="1" dirty="0" smtClean="0">
                <a:ln>
                  <a:solidFill>
                    <a:prstClr val="black"/>
                  </a:solidFill>
                </a:ln>
                <a:solidFill>
                  <a:srgbClr val="CC0066"/>
                </a:solidFill>
              </a:rPr>
              <a:t>	   2</a:t>
            </a:r>
            <a:r>
              <a:rPr lang="en-CA" sz="2800" b="1" dirty="0">
                <a:ln>
                  <a:solidFill>
                    <a:prstClr val="black"/>
                  </a:solidFill>
                </a:ln>
                <a:solidFill>
                  <a:srgbClr val="CC0066"/>
                </a:solidFill>
              </a:rPr>
              <a:t>.   </a:t>
            </a:r>
            <a:r>
              <a:rPr lang="en-CA" sz="2800" dirty="0">
                <a:ln>
                  <a:solidFill>
                    <a:prstClr val="black"/>
                  </a:solidFill>
                </a:ln>
                <a:solidFill>
                  <a:prstClr val="black"/>
                </a:solidFill>
              </a:rPr>
              <a:t>- according </a:t>
            </a:r>
            <a:r>
              <a:rPr lang="en-CA" sz="2800" u="sng" dirty="0">
                <a:ln>
                  <a:solidFill>
                    <a:prstClr val="black"/>
                  </a:solidFill>
                </a:ln>
                <a:solidFill>
                  <a:prstClr val="black"/>
                </a:solidFill>
              </a:rPr>
              <a:t>to the </a:t>
            </a:r>
            <a:r>
              <a:rPr lang="en-CA" sz="2800" u="sng" dirty="0" smtClean="0">
                <a:ln>
                  <a:solidFill>
                    <a:prstClr val="black"/>
                  </a:solidFill>
                </a:ln>
                <a:solidFill>
                  <a:prstClr val="black"/>
                </a:solidFill>
              </a:rPr>
              <a:t>Yehudim</a:t>
            </a:r>
            <a:r>
              <a:rPr lang="en-CA" sz="2800" dirty="0" smtClean="0">
                <a:ln>
                  <a:solidFill>
                    <a:prstClr val="black"/>
                  </a:solidFill>
                </a:ln>
                <a:solidFill>
                  <a:prstClr val="black"/>
                </a:solidFill>
              </a:rPr>
              <a:t> </a:t>
            </a:r>
            <a:r>
              <a:rPr lang="en-CA" sz="2800" dirty="0">
                <a:ln>
                  <a:solidFill>
                    <a:prstClr val="black"/>
                  </a:solidFill>
                </a:ln>
                <a:solidFill>
                  <a:prstClr val="black"/>
                </a:solidFill>
              </a:rPr>
              <a:t>– </a:t>
            </a:r>
            <a:r>
              <a:rPr lang="en-CA" sz="2800" dirty="0">
                <a:ln>
                  <a:solidFill>
                    <a:srgbClr val="9933FF"/>
                  </a:solidFill>
                </a:ln>
                <a:solidFill>
                  <a:srgbClr val="9933FF"/>
                </a:solidFill>
              </a:rPr>
              <a:t>or</a:t>
            </a:r>
            <a:r>
              <a:rPr lang="en-CA" sz="2800" dirty="0">
                <a:ln>
                  <a:solidFill>
                    <a:prstClr val="black"/>
                  </a:solidFill>
                </a:ln>
                <a:solidFill>
                  <a:prstClr val="black"/>
                </a:solidFill>
              </a:rPr>
              <a:t> </a:t>
            </a:r>
            <a:br>
              <a:rPr lang="en-CA" sz="2800" dirty="0">
                <a:ln>
                  <a:solidFill>
                    <a:prstClr val="black"/>
                  </a:solidFill>
                </a:ln>
                <a:solidFill>
                  <a:prstClr val="black"/>
                </a:solidFill>
              </a:rPr>
            </a:br>
            <a:r>
              <a:rPr lang="en-CA" sz="2800" dirty="0">
                <a:ln>
                  <a:solidFill>
                    <a:prstClr val="black"/>
                  </a:solidFill>
                </a:ln>
                <a:solidFill>
                  <a:prstClr val="black"/>
                </a:solidFill>
              </a:rPr>
              <a:t>		</a:t>
            </a:r>
            <a:r>
              <a:rPr lang="en-CA" sz="2800" dirty="0" smtClean="0">
                <a:ln>
                  <a:solidFill>
                    <a:prstClr val="black"/>
                  </a:solidFill>
                </a:ln>
                <a:solidFill>
                  <a:prstClr val="black"/>
                </a:solidFill>
              </a:rPr>
              <a:t>   </a:t>
            </a:r>
            <a:r>
              <a:rPr lang="en-CA" sz="2800" dirty="0" smtClean="0">
                <a:ln>
                  <a:solidFill>
                    <a:srgbClr val="9933FF"/>
                  </a:solidFill>
                </a:ln>
                <a:solidFill>
                  <a:srgbClr val="9933FF"/>
                </a:solidFill>
              </a:rPr>
              <a:t>a</a:t>
            </a:r>
            <a:r>
              <a:rPr lang="en-CA" sz="2800" dirty="0">
                <a:ln>
                  <a:solidFill>
                    <a:srgbClr val="9933FF"/>
                  </a:solidFill>
                </a:ln>
                <a:solidFill>
                  <a:srgbClr val="9933FF"/>
                </a:solidFill>
              </a:rPr>
              <a:t>. </a:t>
            </a:r>
            <a:r>
              <a:rPr lang="en-CA" sz="2800" dirty="0">
                <a:ln>
                  <a:solidFill>
                    <a:prstClr val="black"/>
                  </a:solidFill>
                </a:ln>
                <a:solidFill>
                  <a:prstClr val="black"/>
                </a:solidFill>
              </a:rPr>
              <a:t>- according to the practice of </a:t>
            </a:r>
            <a:r>
              <a:rPr lang="en-CA" sz="2800" u="sng" dirty="0">
                <a:ln>
                  <a:solidFill>
                    <a:prstClr val="black"/>
                  </a:solidFill>
                </a:ln>
                <a:solidFill>
                  <a:prstClr val="black"/>
                </a:solidFill>
              </a:rPr>
              <a:t>the Festival</a:t>
            </a:r>
            <a:r>
              <a:rPr lang="en-CA" sz="2800" dirty="0">
                <a:ln>
                  <a:solidFill>
                    <a:prstClr val="black"/>
                  </a:solidFill>
                </a:ln>
                <a:solidFill>
                  <a:prstClr val="black"/>
                </a:solidFill>
              </a:rPr>
              <a:t>,  </a:t>
            </a:r>
            <a:r>
              <a:rPr lang="en-CA" sz="2800" dirty="0">
                <a:ln>
                  <a:solidFill>
                    <a:prstClr val="black"/>
                  </a:solidFill>
                </a:ln>
                <a:solidFill>
                  <a:srgbClr val="9933FF"/>
                </a:solidFill>
              </a:rPr>
              <a:t>(Luke 2:42)</a:t>
            </a:r>
            <a:br>
              <a:rPr lang="en-CA" sz="2800" dirty="0">
                <a:ln>
                  <a:solidFill>
                    <a:prstClr val="black"/>
                  </a:solidFill>
                </a:ln>
                <a:solidFill>
                  <a:srgbClr val="9933FF"/>
                </a:solidFill>
              </a:rPr>
            </a:br>
            <a:r>
              <a:rPr lang="en-CA" sz="2800" dirty="0">
                <a:ln>
                  <a:solidFill>
                    <a:prstClr val="black"/>
                  </a:solidFill>
                </a:ln>
                <a:solidFill>
                  <a:prstClr val="black"/>
                </a:solidFill>
              </a:rPr>
              <a:t>		</a:t>
            </a:r>
            <a:r>
              <a:rPr lang="en-CA" sz="2800" dirty="0" smtClean="0">
                <a:ln>
                  <a:solidFill>
                    <a:prstClr val="black"/>
                  </a:solidFill>
                </a:ln>
                <a:solidFill>
                  <a:prstClr val="black"/>
                </a:solidFill>
              </a:rPr>
              <a:t>   </a:t>
            </a:r>
            <a:r>
              <a:rPr lang="en-CA" sz="2800" dirty="0" smtClean="0">
                <a:ln>
                  <a:solidFill>
                    <a:srgbClr val="9933FF"/>
                  </a:solidFill>
                </a:ln>
                <a:solidFill>
                  <a:srgbClr val="9933FF"/>
                </a:solidFill>
              </a:rPr>
              <a:t>b</a:t>
            </a:r>
            <a:r>
              <a:rPr lang="en-CA" sz="2800" dirty="0">
                <a:ln>
                  <a:solidFill>
                    <a:srgbClr val="9933FF"/>
                  </a:solidFill>
                </a:ln>
                <a:solidFill>
                  <a:srgbClr val="9933FF"/>
                </a:solidFill>
              </a:rPr>
              <a:t>. </a:t>
            </a:r>
            <a:r>
              <a:rPr lang="en-CA" sz="2800" dirty="0">
                <a:ln>
                  <a:solidFill>
                    <a:srgbClr val="9933FF"/>
                  </a:solidFill>
                </a:ln>
                <a:solidFill>
                  <a:prstClr val="black"/>
                </a:solidFill>
              </a:rPr>
              <a:t>-</a:t>
            </a:r>
            <a:r>
              <a:rPr lang="en-CA" sz="2800" dirty="0">
                <a:ln>
                  <a:solidFill>
                    <a:srgbClr val="9933FF"/>
                  </a:solidFill>
                </a:ln>
                <a:solidFill>
                  <a:srgbClr val="9933FF"/>
                </a:solidFill>
              </a:rPr>
              <a:t> </a:t>
            </a:r>
            <a:r>
              <a:rPr lang="en-CA" sz="2800" dirty="0">
                <a:ln>
                  <a:solidFill>
                    <a:prstClr val="black"/>
                  </a:solidFill>
                </a:ln>
                <a:solidFill>
                  <a:prstClr val="black"/>
                </a:solidFill>
              </a:rPr>
              <a:t>as the custom of </a:t>
            </a:r>
            <a:r>
              <a:rPr lang="en-CA" sz="2800" u="sng" dirty="0">
                <a:ln>
                  <a:solidFill>
                    <a:prstClr val="black"/>
                  </a:solidFill>
                </a:ln>
                <a:solidFill>
                  <a:prstClr val="black"/>
                </a:solidFill>
              </a:rPr>
              <a:t>the Festival</a:t>
            </a:r>
            <a:r>
              <a:rPr lang="en-CA" sz="2800" dirty="0">
                <a:ln>
                  <a:solidFill>
                    <a:prstClr val="black"/>
                  </a:solidFill>
                </a:ln>
                <a:solidFill>
                  <a:prstClr val="black"/>
                </a:solidFill>
              </a:rPr>
              <a:t>  - </a:t>
            </a:r>
            <a:r>
              <a:rPr lang="en-CA" sz="2800" dirty="0" smtClean="0">
                <a:ln>
                  <a:solidFill>
                    <a:prstClr val="black"/>
                  </a:solidFill>
                </a:ln>
                <a:solidFill>
                  <a:prstClr val="black"/>
                </a:solidFill>
              </a:rPr>
              <a:t>etc.</a:t>
            </a:r>
            <a:br>
              <a:rPr lang="en-CA" sz="2800" dirty="0" smtClean="0">
                <a:ln>
                  <a:solidFill>
                    <a:prstClr val="black"/>
                  </a:solidFill>
                </a:ln>
                <a:solidFill>
                  <a:prstClr val="black"/>
                </a:solidFill>
              </a:rPr>
            </a:br>
            <a:r>
              <a:rPr lang="en-CA" sz="2800" dirty="0" smtClean="0">
                <a:ln>
                  <a:solidFill>
                    <a:prstClr val="black"/>
                  </a:solidFill>
                </a:ln>
                <a:solidFill>
                  <a:prstClr val="black"/>
                </a:solidFill>
              </a:rPr>
              <a:t>		   </a:t>
            </a:r>
            <a:r>
              <a:rPr lang="en-CA" sz="2800" dirty="0" smtClean="0">
                <a:ln>
                  <a:solidFill>
                    <a:srgbClr val="9933FF"/>
                  </a:solidFill>
                </a:ln>
                <a:solidFill>
                  <a:srgbClr val="9933FF"/>
                </a:solidFill>
              </a:rPr>
              <a:t>c. </a:t>
            </a:r>
            <a:r>
              <a:rPr lang="en-CA" sz="2800" dirty="0">
                <a:ln>
                  <a:solidFill>
                    <a:prstClr val="black"/>
                  </a:solidFill>
                </a:ln>
                <a:solidFill>
                  <a:prstClr val="black"/>
                </a:solidFill>
              </a:rPr>
              <a:t>-</a:t>
            </a:r>
            <a:r>
              <a:rPr lang="en-CA" sz="2800" dirty="0" smtClean="0">
                <a:ln>
                  <a:solidFill>
                    <a:prstClr val="black"/>
                  </a:solidFill>
                </a:ln>
                <a:solidFill>
                  <a:prstClr val="black"/>
                </a:solidFill>
              </a:rPr>
              <a:t> according to the custom </a:t>
            </a:r>
            <a:r>
              <a:rPr lang="en-CA" sz="2800" u="sng" dirty="0" smtClean="0">
                <a:ln>
                  <a:solidFill>
                    <a:prstClr val="black"/>
                  </a:solidFill>
                </a:ln>
                <a:solidFill>
                  <a:prstClr val="black"/>
                </a:solidFill>
              </a:rPr>
              <a:t>of the</a:t>
            </a:r>
            <a:r>
              <a:rPr lang="en-CA" sz="2800" dirty="0" smtClean="0">
                <a:ln>
                  <a:solidFill>
                    <a:prstClr val="black"/>
                  </a:solidFill>
                </a:ln>
                <a:solidFill>
                  <a:prstClr val="black"/>
                </a:solidFill>
              </a:rPr>
              <a:t> p</a:t>
            </a:r>
            <a:r>
              <a:rPr lang="en-CA" sz="2800" u="sng" dirty="0" smtClean="0">
                <a:ln>
                  <a:solidFill>
                    <a:prstClr val="black"/>
                  </a:solidFill>
                </a:ln>
                <a:solidFill>
                  <a:prstClr val="black"/>
                </a:solidFill>
              </a:rPr>
              <a:t>riest’s office</a:t>
            </a:r>
            <a:r>
              <a:rPr lang="en-CA" sz="2800" dirty="0" smtClean="0">
                <a:ln>
                  <a:solidFill>
                    <a:prstClr val="black"/>
                  </a:solidFill>
                </a:ln>
                <a:solidFill>
                  <a:prstClr val="black"/>
                </a:solidFill>
              </a:rPr>
              <a:t> </a:t>
            </a:r>
            <a:r>
              <a:rPr lang="en-CA" sz="2800" dirty="0" smtClean="0">
                <a:ln>
                  <a:solidFill>
                    <a:prstClr val="black"/>
                  </a:solidFill>
                </a:ln>
                <a:solidFill>
                  <a:srgbClr val="9933FF"/>
                </a:solidFill>
              </a:rPr>
              <a:t>(Luke 1:9)</a:t>
            </a:r>
            <a:endParaRPr lang="en-CA" dirty="0">
              <a:solidFill>
                <a:srgbClr val="9933FF"/>
              </a:solidFill>
            </a:endParaRPr>
          </a:p>
        </p:txBody>
      </p:sp>
    </p:spTree>
    <p:extLst>
      <p:ext uri="{BB962C8B-B14F-4D97-AF65-F5344CB8AC3E}">
        <p14:creationId xmlns:p14="http://schemas.microsoft.com/office/powerpoint/2010/main" val="286156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1">
                                            <p:txEl>
                                              <p:pRg st="4" end="4"/>
                                            </p:txEl>
                                          </p:spTgt>
                                        </p:tgtEl>
                                        <p:attrNameLst>
                                          <p:attrName>style.visibility</p:attrName>
                                        </p:attrNameLst>
                                      </p:cBhvr>
                                      <p:to>
                                        <p:strVal val="visible"/>
                                      </p:to>
                                    </p:set>
                                    <p:animEffect transition="in" filter="circle(in)">
                                      <p:cBhvr>
                                        <p:cTn id="15" dur="1250"/>
                                        <p:tgtEl>
                                          <p:spTgt spid="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pattFill prst="dkDnDiag">
          <a:fgClr>
            <a:srgbClr val="008080"/>
          </a:fgClr>
          <a:bgClr>
            <a:schemeClr val="bg1"/>
          </a:bgClr>
        </a:patt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72552" y="5607306"/>
            <a:ext cx="643748" cy="365125"/>
          </a:xfrm>
        </p:spPr>
        <p:txBody>
          <a:bodyPr/>
          <a:lstStyle/>
          <a:p>
            <a:fld id="{6D22F896-40B5-4ADD-8801-0D06FADFA095}" type="slidenum">
              <a:rPr lang="en-US" sz="1200" b="1" smtClean="0">
                <a:solidFill>
                  <a:schemeClr val="tx1"/>
                </a:solidFill>
              </a:rPr>
              <a:t>82</a:t>
            </a:fld>
            <a:endParaRPr lang="en-US" sz="1200" b="1" dirty="0">
              <a:solidFill>
                <a:schemeClr val="tx1"/>
              </a:solidFill>
            </a:endParaRPr>
          </a:p>
        </p:txBody>
      </p:sp>
      <p:sp>
        <p:nvSpPr>
          <p:cNvPr id="4" name="Rounded Rectangle 3"/>
          <p:cNvSpPr/>
          <p:nvPr/>
        </p:nvSpPr>
        <p:spPr>
          <a:xfrm>
            <a:off x="1200773" y="171638"/>
            <a:ext cx="9516075" cy="675503"/>
          </a:xfrm>
          <a:prstGeom prst="roundRect">
            <a:avLst/>
          </a:prstGeom>
          <a:solidFill>
            <a:srgbClr val="00B050"/>
          </a:solidFill>
          <a:ln w="76200">
            <a:solidFill>
              <a:srgbClr val="9933FF"/>
            </a:solidFill>
          </a:ln>
          <a:effectLst>
            <a:glow rad="508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defTabSz="914400">
              <a:spcBef>
                <a:spcPts val="1000"/>
              </a:spcBef>
            </a:pPr>
            <a:r>
              <a:rPr lang="en-US" sz="4000" b="1" dirty="0" smtClean="0">
                <a:ln>
                  <a:solidFill>
                    <a:srgbClr val="0000CC"/>
                  </a:solidFill>
                </a:ln>
                <a:solidFill>
                  <a:srgbClr val="00FFFF"/>
                </a:solidFill>
              </a:rPr>
              <a:t>A Visual Witness from </a:t>
            </a:r>
            <a:r>
              <a:rPr lang="en-US" sz="4000" b="1" dirty="0">
                <a:ln>
                  <a:solidFill>
                    <a:srgbClr val="0000CC"/>
                  </a:solidFill>
                </a:ln>
                <a:solidFill>
                  <a:srgbClr val="00FFFF"/>
                </a:solidFill>
              </a:rPr>
              <a:t>the </a:t>
            </a:r>
            <a:r>
              <a:rPr lang="en-US" sz="4000" b="1" dirty="0" smtClean="0">
                <a:ln>
                  <a:solidFill>
                    <a:srgbClr val="0000CC"/>
                  </a:solidFill>
                </a:ln>
                <a:solidFill>
                  <a:srgbClr val="00FFFF"/>
                </a:solidFill>
              </a:rPr>
              <a:t>Ladies</a:t>
            </a:r>
            <a:endParaRPr lang="en-US" sz="4000" b="1" dirty="0">
              <a:ln>
                <a:solidFill>
                  <a:srgbClr val="0000CC"/>
                </a:solidFill>
              </a:ln>
              <a:solidFill>
                <a:srgbClr val="FF0000"/>
              </a:solidFill>
            </a:endParaRPr>
          </a:p>
        </p:txBody>
      </p:sp>
      <p:grpSp>
        <p:nvGrpSpPr>
          <p:cNvPr id="10" name="Group 9"/>
          <p:cNvGrpSpPr/>
          <p:nvPr/>
        </p:nvGrpSpPr>
        <p:grpSpPr>
          <a:xfrm>
            <a:off x="21758" y="3992810"/>
            <a:ext cx="4088469" cy="1381562"/>
            <a:chOff x="-70488" y="3078595"/>
            <a:chExt cx="4088469" cy="1381562"/>
          </a:xfrm>
        </p:grpSpPr>
        <p:sp>
          <p:nvSpPr>
            <p:cNvPr id="13" name="Rectangle 12"/>
            <p:cNvSpPr/>
            <p:nvPr/>
          </p:nvSpPr>
          <p:spPr>
            <a:xfrm>
              <a:off x="1916805" y="3874845"/>
              <a:ext cx="2101176" cy="574766"/>
            </a:xfrm>
            <a:prstGeom prst="rect">
              <a:avLst/>
            </a:prstGeom>
            <a:solidFill>
              <a:schemeClr val="bg1"/>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n>
                    <a:solidFill>
                      <a:srgbClr val="0000CC"/>
                    </a:solidFill>
                  </a:ln>
                  <a:solidFill>
                    <a:srgbClr val="CC99FF"/>
                  </a:solidFill>
                  <a:effectLst>
                    <a:glow rad="63500">
                      <a:srgbClr val="00FFFF"/>
                    </a:glow>
                  </a:effectLst>
                </a:rPr>
                <a:t>Abib 15</a:t>
              </a:r>
              <a:endParaRPr lang="en-CA" sz="2800" dirty="0">
                <a:ln>
                  <a:solidFill>
                    <a:srgbClr val="0000CC"/>
                  </a:solidFill>
                </a:ln>
                <a:solidFill>
                  <a:srgbClr val="CC99FF"/>
                </a:solidFill>
                <a:effectLst>
                  <a:glow rad="63500">
                    <a:srgbClr val="00FFFF"/>
                  </a:glow>
                </a:effectLst>
              </a:endParaRPr>
            </a:p>
          </p:txBody>
        </p:sp>
        <p:sp>
          <p:nvSpPr>
            <p:cNvPr id="14" name="Rectangle 13"/>
            <p:cNvSpPr/>
            <p:nvPr/>
          </p:nvSpPr>
          <p:spPr>
            <a:xfrm>
              <a:off x="198638" y="3875316"/>
              <a:ext cx="1525601"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2060"/>
                  </a:solidFill>
                </a:rPr>
                <a:t>Abib </a:t>
              </a:r>
              <a:r>
                <a:rPr lang="en-CA" sz="2800" b="1" dirty="0" smtClean="0">
                  <a:solidFill>
                    <a:srgbClr val="002060"/>
                  </a:solidFill>
                  <a:effectLst>
                    <a:glow rad="127000">
                      <a:srgbClr val="FFFF00"/>
                    </a:glow>
                  </a:effectLst>
                </a:rPr>
                <a:t>15</a:t>
              </a:r>
              <a:endParaRPr lang="en-CA" sz="2800" b="1" dirty="0">
                <a:solidFill>
                  <a:srgbClr val="002060"/>
                </a:solidFill>
                <a:effectLst>
                  <a:glow rad="127000">
                    <a:srgbClr val="FFFF00"/>
                  </a:glow>
                </a:effectLst>
              </a:endParaRPr>
            </a:p>
          </p:txBody>
        </p:sp>
        <p:sp>
          <p:nvSpPr>
            <p:cNvPr id="16" name="Rectangle 15"/>
            <p:cNvSpPr/>
            <p:nvPr/>
          </p:nvSpPr>
          <p:spPr>
            <a:xfrm>
              <a:off x="1786651"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110143" y="3875314"/>
              <a:ext cx="82000"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70488" y="3078595"/>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cxnSp>
          <p:nvCxnSpPr>
            <p:cNvPr id="12" name="Straight Connector 11"/>
            <p:cNvCxnSpPr/>
            <p:nvPr/>
          </p:nvCxnSpPr>
          <p:spPr>
            <a:xfrm flipV="1">
              <a:off x="9232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20000" flipH="1" flipV="1">
              <a:off x="1745021" y="3532932"/>
              <a:ext cx="31875" cy="927225"/>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27012" y="3446769"/>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grpSp>
      <p:grpSp>
        <p:nvGrpSpPr>
          <p:cNvPr id="23" name="Group 22"/>
          <p:cNvGrpSpPr/>
          <p:nvPr/>
        </p:nvGrpSpPr>
        <p:grpSpPr>
          <a:xfrm>
            <a:off x="3702490" y="3992810"/>
            <a:ext cx="4379415" cy="1381562"/>
            <a:chOff x="-361434" y="3078595"/>
            <a:chExt cx="4379415" cy="1381562"/>
          </a:xfrm>
        </p:grpSpPr>
        <p:cxnSp>
          <p:nvCxnSpPr>
            <p:cNvPr id="25" name="Straight Connector 24"/>
            <p:cNvCxnSpPr/>
            <p:nvPr/>
          </p:nvCxnSpPr>
          <p:spPr>
            <a:xfrm flipV="1">
              <a:off x="9232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916805" y="3874845"/>
              <a:ext cx="2101176" cy="574766"/>
            </a:xfrm>
            <a:prstGeom prst="rect">
              <a:avLst/>
            </a:prstGeom>
            <a:solidFill>
              <a:schemeClr val="bg1"/>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n>
                    <a:solidFill>
                      <a:srgbClr val="0000CC"/>
                    </a:solidFill>
                  </a:ln>
                  <a:solidFill>
                    <a:srgbClr val="CC99FF"/>
                  </a:solidFill>
                  <a:effectLst>
                    <a:glow rad="63500">
                      <a:srgbClr val="00FFFF"/>
                    </a:glow>
                  </a:effectLst>
                </a:rPr>
                <a:t>Abib 16</a:t>
              </a:r>
              <a:endParaRPr lang="en-CA" sz="2800" dirty="0">
                <a:ln>
                  <a:solidFill>
                    <a:srgbClr val="0000CC"/>
                  </a:solidFill>
                </a:ln>
                <a:solidFill>
                  <a:srgbClr val="CC99FF"/>
                </a:solidFill>
                <a:effectLst>
                  <a:glow rad="63500">
                    <a:srgbClr val="00FFFF"/>
                  </a:glow>
                </a:effectLst>
              </a:endParaRPr>
            </a:p>
          </p:txBody>
        </p:sp>
        <p:sp>
          <p:nvSpPr>
            <p:cNvPr id="27" name="Rectangle 26"/>
            <p:cNvSpPr/>
            <p:nvPr/>
          </p:nvSpPr>
          <p:spPr>
            <a:xfrm>
              <a:off x="198638" y="3875316"/>
              <a:ext cx="1525601"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2060"/>
                  </a:solidFill>
                </a:rPr>
                <a:t>Abib </a:t>
              </a:r>
              <a:r>
                <a:rPr lang="en-CA" sz="2800" b="1" dirty="0" smtClean="0">
                  <a:solidFill>
                    <a:srgbClr val="002060"/>
                  </a:solidFill>
                  <a:effectLst>
                    <a:glow rad="127000">
                      <a:srgbClr val="FFFF00"/>
                    </a:glow>
                  </a:effectLst>
                </a:rPr>
                <a:t>16</a:t>
              </a:r>
              <a:endParaRPr lang="en-CA" sz="2800" b="1" dirty="0">
                <a:solidFill>
                  <a:srgbClr val="002060"/>
                </a:solidFill>
                <a:effectLst>
                  <a:glow rad="127000">
                    <a:srgbClr val="FFFF00"/>
                  </a:glow>
                </a:effectLst>
              </a:endParaRPr>
            </a:p>
          </p:txBody>
        </p:sp>
        <p:sp>
          <p:nvSpPr>
            <p:cNvPr id="29" name="Rectangle 28"/>
            <p:cNvSpPr/>
            <p:nvPr/>
          </p:nvSpPr>
          <p:spPr>
            <a:xfrm>
              <a:off x="1786651"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110143" y="3875314"/>
              <a:ext cx="82000"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361434" y="3078595"/>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cxnSp>
          <p:nvCxnSpPr>
            <p:cNvPr id="28" name="Straight Connector 27"/>
            <p:cNvCxnSpPr/>
            <p:nvPr/>
          </p:nvCxnSpPr>
          <p:spPr>
            <a:xfrm rot="21480000" flipV="1">
              <a:off x="1745723" y="3649076"/>
              <a:ext cx="30537" cy="81108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607828" y="3458101"/>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grpSp>
      <p:sp>
        <p:nvSpPr>
          <p:cNvPr id="5" name="Right Bracket 4"/>
          <p:cNvSpPr/>
          <p:nvPr/>
        </p:nvSpPr>
        <p:spPr>
          <a:xfrm rot="5400000">
            <a:off x="1942018" y="3602112"/>
            <a:ext cx="394179" cy="3917609"/>
          </a:xfrm>
          <a:prstGeom prst="rightBracket">
            <a:avLst>
              <a:gd name="adj" fmla="val 78489"/>
            </a:avLst>
          </a:prstGeom>
          <a:solidFill>
            <a:srgbClr val="CC99FF"/>
          </a:solidFill>
          <a:ln w="28575">
            <a:solidFill>
              <a:srgbClr val="9933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6" name="Rectangle 45"/>
          <p:cNvSpPr/>
          <p:nvPr/>
        </p:nvSpPr>
        <p:spPr>
          <a:xfrm>
            <a:off x="884857" y="5383528"/>
            <a:ext cx="2381062" cy="356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ln>
                  <a:solidFill>
                    <a:srgbClr val="0000CC"/>
                  </a:solidFill>
                </a:ln>
                <a:solidFill>
                  <a:srgbClr val="00FFFF"/>
                </a:solidFill>
              </a:rPr>
              <a:t>U/B Shabbat</a:t>
            </a:r>
            <a:endParaRPr lang="en-CA" sz="2400" b="1" dirty="0">
              <a:ln>
                <a:solidFill>
                  <a:srgbClr val="0000CC"/>
                </a:solidFill>
              </a:ln>
              <a:solidFill>
                <a:srgbClr val="00FFFF"/>
              </a:solidFill>
            </a:endParaRPr>
          </a:p>
        </p:txBody>
      </p:sp>
      <p:sp>
        <p:nvSpPr>
          <p:cNvPr id="48" name="Right Bracket 47"/>
          <p:cNvSpPr/>
          <p:nvPr/>
        </p:nvSpPr>
        <p:spPr>
          <a:xfrm rot="5400000">
            <a:off x="5914206" y="3578811"/>
            <a:ext cx="358618" cy="3963559"/>
          </a:xfrm>
          <a:prstGeom prst="rightBracket">
            <a:avLst>
              <a:gd name="adj" fmla="val 109315"/>
            </a:avLst>
          </a:prstGeom>
          <a:solidFill>
            <a:srgbClr val="FFCC66">
              <a:alpha val="75000"/>
            </a:srgbClr>
          </a:solidFill>
          <a:ln w="38100">
            <a:solidFill>
              <a:srgbClr val="FF99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7" name="Rectangle 46"/>
          <p:cNvSpPr/>
          <p:nvPr/>
        </p:nvSpPr>
        <p:spPr>
          <a:xfrm>
            <a:off x="4262263" y="5370735"/>
            <a:ext cx="3720203" cy="356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u="sng" dirty="0" smtClean="0">
                <a:ln>
                  <a:solidFill>
                    <a:srgbClr val="00FF99"/>
                  </a:solidFill>
                </a:ln>
                <a:solidFill>
                  <a:sysClr val="windowText" lastClr="000000"/>
                </a:solidFill>
              </a:rPr>
              <a:t>Pre</a:t>
            </a:r>
            <a:r>
              <a:rPr lang="en-CA" sz="2400" b="1" dirty="0" smtClean="0">
                <a:ln>
                  <a:solidFill>
                    <a:srgbClr val="00FF99"/>
                  </a:solidFill>
                </a:ln>
                <a:solidFill>
                  <a:sysClr val="windowText" lastClr="000000"/>
                </a:solidFill>
              </a:rPr>
              <a:t>p</a:t>
            </a:r>
            <a:r>
              <a:rPr lang="en-CA" sz="2400" b="1" u="sng" dirty="0" smtClean="0">
                <a:ln>
                  <a:solidFill>
                    <a:srgbClr val="00FF99"/>
                  </a:solidFill>
                </a:ln>
                <a:solidFill>
                  <a:sysClr val="windowText" lastClr="000000"/>
                </a:solidFill>
              </a:rPr>
              <a:t>aration</a:t>
            </a:r>
            <a:r>
              <a:rPr lang="en-CA" sz="2400" b="1" dirty="0" smtClean="0">
                <a:ln>
                  <a:solidFill>
                    <a:srgbClr val="00FF99"/>
                  </a:solidFill>
                </a:ln>
                <a:solidFill>
                  <a:sysClr val="windowText" lastClr="000000"/>
                </a:solidFill>
              </a:rPr>
              <a:t> for </a:t>
            </a:r>
            <a:r>
              <a:rPr lang="en-CA" sz="2400" b="1" dirty="0" smtClean="0">
                <a:ln>
                  <a:solidFill>
                    <a:srgbClr val="00FF99"/>
                  </a:solidFill>
                </a:ln>
                <a:solidFill>
                  <a:srgbClr val="FF00FF"/>
                </a:solidFill>
              </a:rPr>
              <a:t>Shabbat</a:t>
            </a:r>
            <a:endParaRPr lang="en-CA" sz="2400" b="1" dirty="0">
              <a:ln>
                <a:solidFill>
                  <a:srgbClr val="00FF99"/>
                </a:solidFill>
              </a:ln>
              <a:solidFill>
                <a:srgbClr val="FF00FF"/>
              </a:solidFill>
            </a:endParaRPr>
          </a:p>
        </p:txBody>
      </p:sp>
      <p:sp>
        <p:nvSpPr>
          <p:cNvPr id="3" name="Rounded Rectangular Callout 2"/>
          <p:cNvSpPr/>
          <p:nvPr/>
        </p:nvSpPr>
        <p:spPr>
          <a:xfrm>
            <a:off x="130630" y="1095314"/>
            <a:ext cx="3932038" cy="2734302"/>
          </a:xfrm>
          <a:prstGeom prst="wedgeRoundRectCallout">
            <a:avLst>
              <a:gd name="adj1" fmla="val -21735"/>
              <a:gd name="adj2" fmla="val 67386"/>
              <a:gd name="adj3" fmla="val 16667"/>
            </a:avLst>
          </a:prstGeom>
          <a:solidFill>
            <a:srgbClr val="CC99FF"/>
          </a:solidFill>
          <a:ln w="5715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0000CC"/>
                  </a:solidFill>
                </a:ln>
              </a:rPr>
              <a:t>The ladies observed the Body of Yahusha. </a:t>
            </a:r>
            <a:r>
              <a:rPr lang="en-CA" sz="2400" b="1" dirty="0" smtClean="0">
                <a:ln>
                  <a:solidFill>
                    <a:srgbClr val="0000CC"/>
                  </a:solidFill>
                </a:ln>
                <a:solidFill>
                  <a:srgbClr val="FF00FF"/>
                </a:solidFill>
                <a:effectLst>
                  <a:glow rad="127000">
                    <a:srgbClr val="FFFF00"/>
                  </a:glow>
                </a:effectLst>
              </a:rPr>
              <a:t>Dawn</a:t>
            </a:r>
            <a:r>
              <a:rPr lang="en-CA" sz="2400" b="1" dirty="0" smtClean="0">
                <a:ln>
                  <a:solidFill>
                    <a:srgbClr val="0000CC"/>
                  </a:solidFill>
                </a:ln>
              </a:rPr>
              <a:t> arrived and they </a:t>
            </a:r>
            <a:r>
              <a:rPr lang="en-CA" sz="2400" b="1" dirty="0" smtClean="0">
                <a:ln>
                  <a:solidFill>
                    <a:srgbClr val="0000CC"/>
                  </a:solidFill>
                </a:ln>
                <a:solidFill>
                  <a:srgbClr val="FF00FF"/>
                </a:solidFill>
                <a:effectLst>
                  <a:glow rad="127000">
                    <a:srgbClr val="00FFFF"/>
                  </a:glow>
                </a:effectLst>
              </a:rPr>
              <a:t>rested</a:t>
            </a:r>
            <a:r>
              <a:rPr lang="en-CA" sz="2400" b="1" dirty="0" smtClean="0">
                <a:ln>
                  <a:solidFill>
                    <a:srgbClr val="0000CC"/>
                  </a:solidFill>
                </a:ln>
              </a:rPr>
              <a:t> on the </a:t>
            </a:r>
            <a:br>
              <a:rPr lang="en-CA" sz="2400" b="1" dirty="0" smtClean="0">
                <a:ln>
                  <a:solidFill>
                    <a:srgbClr val="0000CC"/>
                  </a:solidFill>
                </a:ln>
              </a:rPr>
            </a:br>
            <a:r>
              <a:rPr lang="en-CA" sz="2400" b="1" dirty="0" smtClean="0">
                <a:ln>
                  <a:solidFill>
                    <a:srgbClr val="0000CC"/>
                  </a:solidFill>
                </a:ln>
                <a:solidFill>
                  <a:srgbClr val="00FFFF"/>
                </a:solidFill>
              </a:rPr>
              <a:t>1</a:t>
            </a:r>
            <a:r>
              <a:rPr lang="en-CA" sz="2400" b="1" baseline="30000" dirty="0" smtClean="0">
                <a:ln>
                  <a:solidFill>
                    <a:srgbClr val="0000CC"/>
                  </a:solidFill>
                </a:ln>
                <a:solidFill>
                  <a:srgbClr val="00FFFF"/>
                </a:solidFill>
              </a:rPr>
              <a:t>st</a:t>
            </a:r>
            <a:r>
              <a:rPr lang="en-CA" sz="2400" b="1" dirty="0" smtClean="0">
                <a:ln>
                  <a:solidFill>
                    <a:srgbClr val="0000CC"/>
                  </a:solidFill>
                </a:ln>
                <a:solidFill>
                  <a:srgbClr val="00FFFF"/>
                </a:solidFill>
              </a:rPr>
              <a:t> Shabbat </a:t>
            </a:r>
            <a:r>
              <a:rPr lang="en-CA" sz="2400" b="1" dirty="0" smtClean="0">
                <a:ln>
                  <a:solidFill>
                    <a:srgbClr val="0000CC"/>
                  </a:solidFill>
                </a:ln>
              </a:rPr>
              <a:t>of </a:t>
            </a:r>
            <a:r>
              <a:rPr lang="en-CA" sz="2400" b="1" dirty="0" smtClean="0">
                <a:ln>
                  <a:solidFill>
                    <a:srgbClr val="0000CC"/>
                  </a:solidFill>
                </a:ln>
                <a:solidFill>
                  <a:schemeClr val="accent2">
                    <a:lumMod val="75000"/>
                  </a:schemeClr>
                </a:solidFill>
              </a:rPr>
              <a:t>U/B</a:t>
            </a:r>
            <a:r>
              <a:rPr lang="en-CA" sz="2400" b="1" dirty="0" smtClean="0">
                <a:ln>
                  <a:solidFill>
                    <a:srgbClr val="0000CC"/>
                  </a:solidFill>
                </a:ln>
              </a:rPr>
              <a:t> according to the Torah! </a:t>
            </a:r>
            <a:endParaRPr lang="en-CA" sz="2400" b="1" dirty="0">
              <a:ln>
                <a:solidFill>
                  <a:srgbClr val="0000CC"/>
                </a:solidFill>
              </a:ln>
            </a:endParaRPr>
          </a:p>
        </p:txBody>
      </p:sp>
      <p:sp>
        <p:nvSpPr>
          <p:cNvPr id="49" name="Rounded Rectangular Callout 48"/>
          <p:cNvSpPr/>
          <p:nvPr/>
        </p:nvSpPr>
        <p:spPr>
          <a:xfrm>
            <a:off x="4205673" y="1077113"/>
            <a:ext cx="4212182" cy="2734302"/>
          </a:xfrm>
          <a:prstGeom prst="wedgeRoundRectCallout">
            <a:avLst>
              <a:gd name="adj1" fmla="val -29396"/>
              <a:gd name="adj2" fmla="val 77475"/>
              <a:gd name="adj3" fmla="val 16667"/>
            </a:avLst>
          </a:prstGeom>
          <a:solidFill>
            <a:srgbClr val="FFCC66"/>
          </a:solidFill>
          <a:ln w="57150">
            <a:solidFill>
              <a:srgbClr val="FF99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n>
                  <a:solidFill>
                    <a:srgbClr val="002060"/>
                  </a:solidFill>
                </a:ln>
                <a:solidFill>
                  <a:srgbClr val="FF00FF"/>
                </a:solidFill>
              </a:rPr>
              <a:t>The </a:t>
            </a:r>
            <a:r>
              <a:rPr lang="en-CA" sz="2400" b="1" u="sng" dirty="0" smtClean="0">
                <a:ln>
                  <a:solidFill>
                    <a:srgbClr val="002060"/>
                  </a:solidFill>
                </a:ln>
                <a:solidFill>
                  <a:srgbClr val="00FFFF"/>
                </a:solidFill>
              </a:rPr>
              <a:t>1</a:t>
            </a:r>
            <a:r>
              <a:rPr lang="en-CA" sz="2400" b="1" u="sng" baseline="30000" dirty="0" smtClean="0">
                <a:ln>
                  <a:solidFill>
                    <a:srgbClr val="002060"/>
                  </a:solidFill>
                </a:ln>
                <a:solidFill>
                  <a:srgbClr val="00FFFF"/>
                </a:solidFill>
              </a:rPr>
              <a:t>st</a:t>
            </a:r>
            <a:r>
              <a:rPr lang="en-CA" sz="2400" b="1" u="sng" dirty="0" smtClean="0">
                <a:ln>
                  <a:solidFill>
                    <a:srgbClr val="002060"/>
                  </a:solidFill>
                </a:ln>
                <a:solidFill>
                  <a:srgbClr val="00FFFF"/>
                </a:solidFill>
              </a:rPr>
              <a:t> Shabbat</a:t>
            </a:r>
            <a:r>
              <a:rPr lang="en-CA" sz="2400" b="1" dirty="0" smtClean="0">
                <a:ln>
                  <a:solidFill>
                    <a:srgbClr val="002060"/>
                  </a:solidFill>
                </a:ln>
                <a:solidFill>
                  <a:srgbClr val="00FFFF"/>
                </a:solidFill>
              </a:rPr>
              <a:t> </a:t>
            </a:r>
            <a:r>
              <a:rPr lang="en-CA" sz="2400" dirty="0" smtClean="0">
                <a:ln>
                  <a:solidFill>
                    <a:srgbClr val="002060"/>
                  </a:solidFill>
                </a:ln>
                <a:solidFill>
                  <a:srgbClr val="FF00FF"/>
                </a:solidFill>
              </a:rPr>
              <a:t>of U/B </a:t>
            </a:r>
            <a:r>
              <a:rPr lang="en-CA" sz="2400" u="sng" dirty="0" smtClean="0">
                <a:ln>
                  <a:solidFill>
                    <a:srgbClr val="002060"/>
                  </a:solidFill>
                </a:ln>
                <a:solidFill>
                  <a:srgbClr val="FF00FF"/>
                </a:solidFill>
              </a:rPr>
              <a:t>ended at Dawn</a:t>
            </a:r>
            <a:r>
              <a:rPr lang="en-CA" sz="2400" dirty="0" smtClean="0">
                <a:ln>
                  <a:solidFill>
                    <a:srgbClr val="002060"/>
                  </a:solidFill>
                </a:ln>
                <a:solidFill>
                  <a:srgbClr val="FF00FF"/>
                </a:solidFill>
              </a:rPr>
              <a:t> and the </a:t>
            </a:r>
            <a:r>
              <a:rPr lang="en-CA" sz="2400" b="1" u="sng" dirty="0" smtClean="0">
                <a:ln>
                  <a:solidFill>
                    <a:srgbClr val="00FF99"/>
                  </a:solidFill>
                </a:ln>
                <a:solidFill>
                  <a:sysClr val="windowText" lastClr="000000"/>
                </a:solidFill>
              </a:rPr>
              <a:t>Pre</a:t>
            </a:r>
            <a:r>
              <a:rPr lang="en-CA" sz="2400" b="1" dirty="0" smtClean="0">
                <a:ln>
                  <a:solidFill>
                    <a:srgbClr val="00FF99"/>
                  </a:solidFill>
                </a:ln>
                <a:solidFill>
                  <a:sysClr val="windowText" lastClr="000000"/>
                </a:solidFill>
              </a:rPr>
              <a:t>p</a:t>
            </a:r>
            <a:r>
              <a:rPr lang="en-CA" sz="2400" b="1" u="sng" dirty="0" smtClean="0">
                <a:ln>
                  <a:solidFill>
                    <a:srgbClr val="00FF99"/>
                  </a:solidFill>
                </a:ln>
                <a:solidFill>
                  <a:sysClr val="windowText" lastClr="000000"/>
                </a:solidFill>
              </a:rPr>
              <a:t>aration</a:t>
            </a:r>
            <a:r>
              <a:rPr lang="en-CA" sz="2400" dirty="0" smtClean="0">
                <a:ln>
                  <a:solidFill>
                    <a:srgbClr val="002060"/>
                  </a:solidFill>
                </a:ln>
                <a:solidFill>
                  <a:srgbClr val="FF00FF"/>
                </a:solidFill>
              </a:rPr>
              <a:t> for the </a:t>
            </a:r>
            <a:br>
              <a:rPr lang="en-CA" sz="2400" dirty="0" smtClean="0">
                <a:ln>
                  <a:solidFill>
                    <a:srgbClr val="002060"/>
                  </a:solidFill>
                </a:ln>
                <a:solidFill>
                  <a:srgbClr val="FF00FF"/>
                </a:solidFill>
              </a:rPr>
            </a:br>
            <a:r>
              <a:rPr lang="en-CA" sz="2400" b="1" dirty="0" smtClean="0">
                <a:ln>
                  <a:solidFill>
                    <a:srgbClr val="002060"/>
                  </a:solidFill>
                </a:ln>
                <a:solidFill>
                  <a:srgbClr val="00FFFF"/>
                </a:solidFill>
              </a:rPr>
              <a:t>7</a:t>
            </a:r>
            <a:r>
              <a:rPr lang="en-CA" sz="2400" b="1" baseline="30000" dirty="0" smtClean="0">
                <a:ln>
                  <a:solidFill>
                    <a:srgbClr val="002060"/>
                  </a:solidFill>
                </a:ln>
                <a:solidFill>
                  <a:srgbClr val="00FFFF"/>
                </a:solidFill>
              </a:rPr>
              <a:t>th</a:t>
            </a:r>
            <a:r>
              <a:rPr lang="en-CA" sz="2400" b="1" dirty="0" smtClean="0">
                <a:ln>
                  <a:solidFill>
                    <a:srgbClr val="002060"/>
                  </a:solidFill>
                </a:ln>
                <a:solidFill>
                  <a:srgbClr val="00FFFF"/>
                </a:solidFill>
              </a:rPr>
              <a:t> Day Shabbat</a:t>
            </a:r>
            <a:r>
              <a:rPr lang="en-CA" sz="2400" dirty="0" smtClean="0">
                <a:ln>
                  <a:solidFill>
                    <a:srgbClr val="002060"/>
                  </a:solidFill>
                </a:ln>
                <a:solidFill>
                  <a:srgbClr val="FF00FF"/>
                </a:solidFill>
              </a:rPr>
              <a:t> began, giving the ladies </a:t>
            </a:r>
            <a:r>
              <a:rPr lang="en-CA" sz="2400" u="sng" dirty="0" smtClean="0">
                <a:ln>
                  <a:solidFill>
                    <a:srgbClr val="002060"/>
                  </a:solidFill>
                </a:ln>
                <a:solidFill>
                  <a:srgbClr val="FF00FF"/>
                </a:solidFill>
              </a:rPr>
              <a:t>24 hours </a:t>
            </a:r>
            <a:r>
              <a:rPr lang="en-CA" sz="2400" dirty="0" smtClean="0">
                <a:ln>
                  <a:solidFill>
                    <a:srgbClr val="002060"/>
                  </a:solidFill>
                </a:ln>
                <a:solidFill>
                  <a:srgbClr val="FF00FF"/>
                </a:solidFill>
              </a:rPr>
              <a:t>of freedom to p</a:t>
            </a:r>
            <a:r>
              <a:rPr lang="en-CA" sz="2400" u="sng" dirty="0" smtClean="0">
                <a:ln>
                  <a:solidFill>
                    <a:srgbClr val="002060"/>
                  </a:solidFill>
                </a:ln>
                <a:solidFill>
                  <a:srgbClr val="FF00FF"/>
                </a:solidFill>
              </a:rPr>
              <a:t>urchase and </a:t>
            </a:r>
            <a:r>
              <a:rPr lang="en-CA" sz="2400" dirty="0" smtClean="0">
                <a:ln>
                  <a:solidFill>
                    <a:srgbClr val="002060"/>
                  </a:solidFill>
                </a:ln>
                <a:solidFill>
                  <a:srgbClr val="FF00FF"/>
                </a:solidFill>
              </a:rPr>
              <a:t>p</a:t>
            </a:r>
            <a:r>
              <a:rPr lang="en-CA" sz="2400" u="sng" dirty="0" smtClean="0">
                <a:ln>
                  <a:solidFill>
                    <a:srgbClr val="002060"/>
                  </a:solidFill>
                </a:ln>
                <a:solidFill>
                  <a:srgbClr val="FF00FF"/>
                </a:solidFill>
              </a:rPr>
              <a:t>re</a:t>
            </a:r>
            <a:r>
              <a:rPr lang="en-CA" sz="2400" dirty="0" smtClean="0">
                <a:ln>
                  <a:solidFill>
                    <a:srgbClr val="002060"/>
                  </a:solidFill>
                </a:ln>
                <a:solidFill>
                  <a:srgbClr val="FF00FF"/>
                </a:solidFill>
              </a:rPr>
              <a:t>p</a:t>
            </a:r>
            <a:r>
              <a:rPr lang="en-CA" sz="2400" u="sng" dirty="0" smtClean="0">
                <a:ln>
                  <a:solidFill>
                    <a:srgbClr val="002060"/>
                  </a:solidFill>
                </a:ln>
                <a:solidFill>
                  <a:srgbClr val="FF00FF"/>
                </a:solidFill>
              </a:rPr>
              <a:t>are</a:t>
            </a:r>
            <a:r>
              <a:rPr lang="en-CA" sz="2400" dirty="0" smtClean="0">
                <a:ln>
                  <a:solidFill>
                    <a:srgbClr val="002060"/>
                  </a:solidFill>
                </a:ln>
                <a:solidFill>
                  <a:srgbClr val="FF00FF"/>
                </a:solidFill>
              </a:rPr>
              <a:t> spices!</a:t>
            </a:r>
            <a:endParaRPr lang="en-CA" sz="2400" dirty="0">
              <a:ln>
                <a:solidFill>
                  <a:srgbClr val="002060"/>
                </a:solidFill>
              </a:ln>
              <a:solidFill>
                <a:srgbClr val="FF00FF"/>
              </a:solidFill>
            </a:endParaRPr>
          </a:p>
        </p:txBody>
      </p:sp>
      <p:sp>
        <p:nvSpPr>
          <p:cNvPr id="50" name="Rounded Rectangular Callout 49"/>
          <p:cNvSpPr/>
          <p:nvPr/>
        </p:nvSpPr>
        <p:spPr>
          <a:xfrm>
            <a:off x="59603" y="5972431"/>
            <a:ext cx="12082188" cy="837829"/>
          </a:xfrm>
          <a:prstGeom prst="wedgeRoundRectCallout">
            <a:avLst>
              <a:gd name="adj1" fmla="val -8930"/>
              <a:gd name="adj2" fmla="val -77528"/>
              <a:gd name="adj3" fmla="val 16667"/>
            </a:avLst>
          </a:prstGeom>
          <a:solidFill>
            <a:srgbClr val="FFCC66"/>
          </a:solidFill>
          <a:ln w="57150">
            <a:solidFill>
              <a:srgbClr val="FF99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u="sng" dirty="0" smtClean="0">
                <a:ln>
                  <a:solidFill>
                    <a:srgbClr val="002060"/>
                  </a:solidFill>
                </a:ln>
                <a:solidFill>
                  <a:srgbClr val="FF00FF"/>
                </a:solidFill>
              </a:rPr>
              <a:t>New S</a:t>
            </a:r>
            <a:r>
              <a:rPr lang="en-CA" sz="2400" dirty="0" smtClean="0">
                <a:ln>
                  <a:solidFill>
                    <a:srgbClr val="002060"/>
                  </a:solidFill>
                </a:ln>
                <a:solidFill>
                  <a:srgbClr val="FF00FF"/>
                </a:solidFill>
              </a:rPr>
              <a:t>p</a:t>
            </a:r>
            <a:r>
              <a:rPr lang="en-CA" sz="2400" u="sng" dirty="0" smtClean="0">
                <a:ln>
                  <a:solidFill>
                    <a:srgbClr val="002060"/>
                  </a:solidFill>
                </a:ln>
                <a:solidFill>
                  <a:srgbClr val="FF00FF"/>
                </a:solidFill>
              </a:rPr>
              <a:t>ices</a:t>
            </a:r>
            <a:r>
              <a:rPr lang="en-CA" sz="2400" dirty="0" smtClean="0">
                <a:ln>
                  <a:solidFill>
                    <a:srgbClr val="002060"/>
                  </a:solidFill>
                </a:ln>
                <a:solidFill>
                  <a:srgbClr val="FF00FF"/>
                </a:solidFill>
              </a:rPr>
              <a:t> purchased - </a:t>
            </a:r>
            <a:r>
              <a:rPr lang="en-CA" sz="2400" b="1" u="sng" dirty="0" smtClean="0">
                <a:ln>
                  <a:solidFill>
                    <a:srgbClr val="002060"/>
                  </a:solidFill>
                </a:ln>
                <a:solidFill>
                  <a:srgbClr val="00FFFF"/>
                </a:solidFill>
                <a:effectLst>
                  <a:glow rad="127000">
                    <a:srgbClr val="CC99FF"/>
                  </a:glow>
                </a:effectLst>
                <a:latin typeface="Arial Black" panose="020B0A04020102020204" pitchFamily="34" charset="0"/>
              </a:rPr>
              <a:t>AFTER</a:t>
            </a:r>
            <a:r>
              <a:rPr lang="en-CA" sz="2400" b="1" dirty="0" smtClean="0">
                <a:ln>
                  <a:solidFill>
                    <a:srgbClr val="002060"/>
                  </a:solidFill>
                </a:ln>
                <a:solidFill>
                  <a:srgbClr val="00FFFF"/>
                </a:solidFill>
                <a:effectLst>
                  <a:glow rad="127000">
                    <a:srgbClr val="CC99FF"/>
                  </a:glow>
                </a:effectLst>
                <a:latin typeface="Arial Black" panose="020B0A04020102020204" pitchFamily="34" charset="0"/>
              </a:rPr>
              <a:t> the U/B Shabbat </a:t>
            </a:r>
            <a:r>
              <a:rPr lang="en-CA" sz="2400" dirty="0" smtClean="0">
                <a:ln>
                  <a:solidFill>
                    <a:srgbClr val="002060"/>
                  </a:solidFill>
                </a:ln>
                <a:solidFill>
                  <a:srgbClr val="FF00FF"/>
                </a:solidFill>
              </a:rPr>
              <a:t>- </a:t>
            </a:r>
            <a:r>
              <a:rPr lang="en-CA" dirty="0" smtClean="0">
                <a:ln>
                  <a:solidFill>
                    <a:srgbClr val="002060"/>
                  </a:solidFill>
                </a:ln>
                <a:solidFill>
                  <a:srgbClr val="00B0F0"/>
                </a:solidFill>
              </a:rPr>
              <a:t>(Mark 16:1) </a:t>
            </a:r>
            <a:r>
              <a:rPr lang="en-CA" sz="2400" dirty="0" smtClean="0">
                <a:ln>
                  <a:solidFill>
                    <a:srgbClr val="002060"/>
                  </a:solidFill>
                </a:ln>
                <a:solidFill>
                  <a:srgbClr val="FF00FF"/>
                </a:solidFill>
              </a:rPr>
              <a:t>were planned for </a:t>
            </a:r>
            <a:br>
              <a:rPr lang="en-CA" sz="2400" dirty="0" smtClean="0">
                <a:ln>
                  <a:solidFill>
                    <a:srgbClr val="002060"/>
                  </a:solidFill>
                </a:ln>
                <a:solidFill>
                  <a:srgbClr val="FF00FF"/>
                </a:solidFill>
              </a:rPr>
            </a:br>
            <a:r>
              <a:rPr lang="en-CA" sz="2400" dirty="0" smtClean="0">
                <a:ln>
                  <a:solidFill>
                    <a:srgbClr val="002060"/>
                  </a:solidFill>
                </a:ln>
                <a:solidFill>
                  <a:srgbClr val="FF00FF"/>
                </a:solidFill>
              </a:rPr>
              <a:t> </a:t>
            </a:r>
            <a:r>
              <a:rPr lang="en-CA" sz="2400" b="1" u="sng" dirty="0" smtClean="0">
                <a:ln>
                  <a:solidFill>
                    <a:srgbClr val="002060"/>
                  </a:solidFill>
                </a:ln>
                <a:solidFill>
                  <a:srgbClr val="00FF99"/>
                </a:solidFill>
              </a:rPr>
              <a:t>1</a:t>
            </a:r>
            <a:r>
              <a:rPr lang="en-CA" sz="2400" b="1" u="sng" baseline="30000" dirty="0" smtClean="0">
                <a:ln>
                  <a:solidFill>
                    <a:srgbClr val="002060"/>
                  </a:solidFill>
                </a:ln>
                <a:solidFill>
                  <a:srgbClr val="00FF99"/>
                </a:solidFill>
              </a:rPr>
              <a:t>st</a:t>
            </a:r>
            <a:r>
              <a:rPr lang="en-CA" sz="2400" b="1" dirty="0" smtClean="0">
                <a:ln>
                  <a:solidFill>
                    <a:srgbClr val="002060"/>
                  </a:solidFill>
                </a:ln>
                <a:solidFill>
                  <a:srgbClr val="00FF99"/>
                </a:solidFill>
              </a:rPr>
              <a:t> cycle morning duties </a:t>
            </a:r>
            <a:r>
              <a:rPr lang="en-CA" sz="2400" dirty="0" smtClean="0">
                <a:ln>
                  <a:solidFill>
                    <a:srgbClr val="002060"/>
                  </a:solidFill>
                </a:ln>
                <a:solidFill>
                  <a:srgbClr val="FF00FF"/>
                </a:solidFill>
              </a:rPr>
              <a:t>when the Roman guard on the tomb ceased! </a:t>
            </a:r>
            <a:endParaRPr lang="en-CA" sz="2400" dirty="0">
              <a:ln>
                <a:solidFill>
                  <a:srgbClr val="002060"/>
                </a:solidFill>
              </a:ln>
              <a:solidFill>
                <a:srgbClr val="FF00FF"/>
              </a:solidFill>
            </a:endParaRPr>
          </a:p>
        </p:txBody>
      </p:sp>
      <p:sp>
        <p:nvSpPr>
          <p:cNvPr id="2" name="Rectangle 1"/>
          <p:cNvSpPr/>
          <p:nvPr/>
        </p:nvSpPr>
        <p:spPr>
          <a:xfrm>
            <a:off x="9245099" y="208708"/>
            <a:ext cx="1454331" cy="601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rgbClr val="0000CC"/>
                  </a:solidFill>
                </a:ln>
                <a:solidFill>
                  <a:srgbClr val="FF0000"/>
                </a:solidFill>
              </a:rPr>
              <a:t>#</a:t>
            </a:r>
            <a:r>
              <a:rPr lang="en-US" sz="4000" b="1" dirty="0" smtClean="0">
                <a:ln>
                  <a:solidFill>
                    <a:srgbClr val="0000CC"/>
                  </a:solidFill>
                </a:ln>
                <a:solidFill>
                  <a:srgbClr val="FF0000"/>
                </a:solidFill>
              </a:rPr>
              <a:t>2 </a:t>
            </a:r>
            <a:r>
              <a:rPr lang="en-US" sz="4000" b="1" dirty="0" smtClean="0">
                <a:ln>
                  <a:solidFill>
                    <a:srgbClr val="0000CC"/>
                  </a:solidFill>
                </a:ln>
                <a:solidFill>
                  <a:srgbClr val="FF0000"/>
                </a:solidFill>
                <a:sym typeface="Wingdings" panose="05000000000000000000" pitchFamily="2" charset="2"/>
              </a:rPr>
              <a:t></a:t>
            </a:r>
            <a:endParaRPr lang="en-CA" dirty="0"/>
          </a:p>
        </p:txBody>
      </p:sp>
      <p:cxnSp>
        <p:nvCxnSpPr>
          <p:cNvPr id="8" name="Straight Arrow Connector 7"/>
          <p:cNvCxnSpPr>
            <a:endCxn id="32" idx="0"/>
          </p:cNvCxnSpPr>
          <p:nvPr/>
        </p:nvCxnSpPr>
        <p:spPr>
          <a:xfrm flipH="1">
            <a:off x="4161365" y="1933303"/>
            <a:ext cx="384509" cy="2059507"/>
          </a:xfrm>
          <a:prstGeom prst="straightConnector1">
            <a:avLst/>
          </a:prstGeom>
          <a:ln w="76200">
            <a:solidFill>
              <a:srgbClr val="3333FF"/>
            </a:solidFill>
            <a:headEnd type="none" w="med" len="med"/>
            <a:tailEnd type="arrow" w="med" len="med"/>
          </a:ln>
          <a:effectLst>
            <a:glow rad="228600">
              <a:schemeClr val="accent4">
                <a:satMod val="175000"/>
                <a:alpha val="40000"/>
              </a:scheme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2" idx="3"/>
            <a:endCxn id="45" idx="1"/>
          </p:cNvCxnSpPr>
          <p:nvPr/>
        </p:nvCxnSpPr>
        <p:spPr>
          <a:xfrm>
            <a:off x="4620239" y="4168013"/>
            <a:ext cx="3051402" cy="0"/>
          </a:xfrm>
          <a:prstGeom prst="straightConnector1">
            <a:avLst/>
          </a:prstGeom>
          <a:ln w="76200">
            <a:solidFill>
              <a:srgbClr val="3333FF"/>
            </a:solidFill>
            <a:headEnd type="none" w="med" len="med"/>
            <a:tailEnd type="arrow" w="med" len="med"/>
          </a:ln>
          <a:effectLst>
            <a:glow rad="228600">
              <a:schemeClr val="accent4">
                <a:satMod val="175000"/>
                <a:alpha val="40000"/>
              </a:scheme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155222" y="2996086"/>
            <a:ext cx="1421" cy="996724"/>
          </a:xfrm>
          <a:prstGeom prst="straightConnector1">
            <a:avLst/>
          </a:prstGeom>
          <a:ln w="76200">
            <a:solidFill>
              <a:srgbClr val="3333FF"/>
            </a:solidFill>
            <a:headEnd type="none" w="med" len="med"/>
            <a:tailEnd type="arrow" w="med" len="med"/>
          </a:ln>
          <a:effectLst>
            <a:glow rad="228600">
              <a:schemeClr val="accent4">
                <a:satMod val="175000"/>
                <a:alpha val="40000"/>
              </a:schemeClr>
            </a:glo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rot="20397172">
            <a:off x="49573" y="861051"/>
            <a:ext cx="1341007" cy="432560"/>
          </a:xfrm>
          <a:prstGeom prst="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ln w="6350">
                  <a:solidFill>
                    <a:srgbClr val="0000CC"/>
                  </a:solidFill>
                </a:ln>
                <a:latin typeface="Arial Black" panose="020B0A04020102020204" pitchFamily="34" charset="0"/>
              </a:rPr>
              <a:t>Again </a:t>
            </a:r>
            <a:endParaRPr lang="en-CA" sz="2400" b="1" dirty="0">
              <a:ln w="6350">
                <a:solidFill>
                  <a:srgbClr val="0000CC"/>
                </a:solidFill>
              </a:ln>
              <a:latin typeface="Arial Black" panose="020B0A04020102020204" pitchFamily="34" charset="0"/>
            </a:endParaRPr>
          </a:p>
        </p:txBody>
      </p:sp>
      <p:sp>
        <p:nvSpPr>
          <p:cNvPr id="61" name="Rectangle 60"/>
          <p:cNvSpPr/>
          <p:nvPr/>
        </p:nvSpPr>
        <p:spPr>
          <a:xfrm>
            <a:off x="8678548" y="1439790"/>
            <a:ext cx="3419698" cy="2183495"/>
          </a:xfrm>
          <a:prstGeom prst="rect">
            <a:avLst/>
          </a:prstGeom>
          <a:solidFill>
            <a:srgbClr val="FF00FF"/>
          </a:solidFill>
          <a:ln w="76200">
            <a:solidFill>
              <a:srgbClr val="FF9999"/>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a:ln>
                  <a:solidFill>
                    <a:srgbClr val="FF00FF"/>
                  </a:solidFill>
                </a:ln>
                <a:solidFill>
                  <a:sysClr val="windowText" lastClr="000000"/>
                </a:solidFill>
                <a:latin typeface="Arial Black" panose="020B0A04020102020204" pitchFamily="34" charset="0"/>
              </a:rPr>
              <a:t>WHEN &amp; </a:t>
            </a:r>
            <a:r>
              <a:rPr lang="en-CA" sz="2800" u="sng" dirty="0">
                <a:ln>
                  <a:solidFill>
                    <a:srgbClr val="FF00FF"/>
                  </a:solidFill>
                </a:ln>
                <a:solidFill>
                  <a:sysClr val="windowText" lastClr="000000"/>
                </a:solidFill>
                <a:latin typeface="Arial Black" panose="020B0A04020102020204" pitchFamily="34" charset="0"/>
              </a:rPr>
              <a:t>IN WHAT </a:t>
            </a:r>
            <a:r>
              <a:rPr lang="en-CA" sz="2800" u="sng" dirty="0" smtClean="0">
                <a:ln>
                  <a:solidFill>
                    <a:srgbClr val="FF00FF"/>
                  </a:solidFill>
                </a:ln>
                <a:solidFill>
                  <a:sysClr val="windowText" lastClr="000000"/>
                </a:solidFill>
                <a:latin typeface="Arial Black" panose="020B0A04020102020204" pitchFamily="34" charset="0"/>
              </a:rPr>
              <a:t>STATE </a:t>
            </a:r>
            <a:r>
              <a:rPr lang="en-CA" sz="2800" dirty="0">
                <a:ln>
                  <a:solidFill>
                    <a:srgbClr val="FF00FF"/>
                  </a:solidFill>
                </a:ln>
                <a:solidFill>
                  <a:sysClr val="windowText" lastClr="000000"/>
                </a:solidFill>
                <a:latin typeface="Arial Black" panose="020B0A04020102020204" pitchFamily="34" charset="0"/>
              </a:rPr>
              <a:t>DOES THIS </a:t>
            </a:r>
            <a:r>
              <a:rPr lang="en-CA" sz="2800" u="sng" dirty="0" smtClean="0">
                <a:ln w="12700">
                  <a:solidFill>
                    <a:srgbClr val="3333FF"/>
                  </a:solidFill>
                </a:ln>
                <a:solidFill>
                  <a:srgbClr val="00FF99"/>
                </a:solidFill>
                <a:latin typeface="Arial Black" panose="020B0A04020102020204" pitchFamily="34" charset="0"/>
              </a:rPr>
              <a:t>24 hour</a:t>
            </a:r>
            <a:r>
              <a:rPr lang="en-CA" sz="2800" dirty="0" smtClean="0">
                <a:ln>
                  <a:solidFill>
                    <a:srgbClr val="FF00FF"/>
                  </a:solidFill>
                </a:ln>
                <a:solidFill>
                  <a:sysClr val="windowText" lastClr="000000"/>
                </a:solidFill>
                <a:latin typeface="Arial Black" panose="020B0A04020102020204" pitchFamily="34" charset="0"/>
              </a:rPr>
              <a:t> </a:t>
            </a:r>
            <a:r>
              <a:rPr lang="en-CA" sz="2800" dirty="0" smtClean="0">
                <a:ln w="28575">
                  <a:solidFill>
                    <a:srgbClr val="0000CC"/>
                  </a:solidFill>
                </a:ln>
                <a:solidFill>
                  <a:srgbClr val="00FFFF"/>
                </a:solidFill>
                <a:effectLst>
                  <a:glow rad="127000">
                    <a:srgbClr val="FFFF00"/>
                  </a:glow>
                </a:effectLst>
                <a:latin typeface="Arial Black" panose="020B0A04020102020204" pitchFamily="34" charset="0"/>
              </a:rPr>
              <a:t>SHABBAT</a:t>
            </a:r>
            <a:r>
              <a:rPr lang="en-CA" sz="2800" dirty="0" smtClean="0">
                <a:ln>
                  <a:solidFill>
                    <a:srgbClr val="FF00FF"/>
                  </a:solidFill>
                </a:ln>
                <a:solidFill>
                  <a:sysClr val="windowText" lastClr="000000"/>
                </a:solidFill>
                <a:latin typeface="Arial Black" panose="020B0A04020102020204" pitchFamily="34" charset="0"/>
              </a:rPr>
              <a:t> CYCLE </a:t>
            </a:r>
            <a:r>
              <a:rPr lang="en-CA" sz="2800" u="sng" dirty="0">
                <a:ln>
                  <a:solidFill>
                    <a:srgbClr val="FF00FF"/>
                  </a:solidFill>
                </a:ln>
                <a:solidFill>
                  <a:sysClr val="windowText" lastClr="000000"/>
                </a:solidFill>
                <a:latin typeface="Arial Black" panose="020B0A04020102020204" pitchFamily="34" charset="0"/>
              </a:rPr>
              <a:t>END</a:t>
            </a:r>
            <a:r>
              <a:rPr lang="en-CA" sz="2800" dirty="0">
                <a:ln>
                  <a:solidFill>
                    <a:srgbClr val="FF00FF"/>
                  </a:solidFill>
                </a:ln>
                <a:solidFill>
                  <a:sysClr val="windowText" lastClr="000000"/>
                </a:solidFill>
                <a:latin typeface="Arial Black" panose="020B0A04020102020204" pitchFamily="34" charset="0"/>
              </a:rPr>
              <a:t>? </a:t>
            </a:r>
          </a:p>
        </p:txBody>
      </p:sp>
      <p:cxnSp>
        <p:nvCxnSpPr>
          <p:cNvPr id="63" name="Straight Arrow Connector 62"/>
          <p:cNvCxnSpPr>
            <a:endCxn id="47" idx="1"/>
          </p:cNvCxnSpPr>
          <p:nvPr/>
        </p:nvCxnSpPr>
        <p:spPr>
          <a:xfrm flipV="1">
            <a:off x="3873929" y="5548921"/>
            <a:ext cx="388334" cy="460290"/>
          </a:xfrm>
          <a:prstGeom prst="straightConnector1">
            <a:avLst/>
          </a:prstGeom>
          <a:ln w="76200">
            <a:solidFill>
              <a:schemeClr val="accent1"/>
            </a:solidFill>
            <a:tailEnd type="triangle"/>
          </a:ln>
          <a:effectLst>
            <a:glow rad="127000">
              <a:srgbClr val="00FF99"/>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836228" y="4400545"/>
            <a:ext cx="1027622" cy="320251"/>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(Friday)</a:t>
            </a:r>
            <a:endParaRPr lang="en-CA" dirty="0"/>
          </a:p>
        </p:txBody>
      </p:sp>
      <p:sp>
        <p:nvSpPr>
          <p:cNvPr id="65" name="Rectangle 64"/>
          <p:cNvSpPr/>
          <p:nvPr/>
        </p:nvSpPr>
        <p:spPr>
          <a:xfrm>
            <a:off x="2441209" y="4397514"/>
            <a:ext cx="1359364" cy="320251"/>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(Thursday)</a:t>
            </a:r>
            <a:endParaRPr lang="en-CA" dirty="0"/>
          </a:p>
        </p:txBody>
      </p:sp>
      <p:grpSp>
        <p:nvGrpSpPr>
          <p:cNvPr id="11" name="Group 10"/>
          <p:cNvGrpSpPr/>
          <p:nvPr/>
        </p:nvGrpSpPr>
        <p:grpSpPr>
          <a:xfrm>
            <a:off x="7671641" y="3992810"/>
            <a:ext cx="4426605" cy="1762337"/>
            <a:chOff x="7671641" y="3992810"/>
            <a:chExt cx="4426605" cy="1762337"/>
          </a:xfrm>
        </p:grpSpPr>
        <p:grpSp>
          <p:nvGrpSpPr>
            <p:cNvPr id="9" name="Group 8"/>
            <p:cNvGrpSpPr/>
            <p:nvPr/>
          </p:nvGrpSpPr>
          <p:grpSpPr>
            <a:xfrm>
              <a:off x="7671641" y="3992810"/>
              <a:ext cx="4405785" cy="1762337"/>
              <a:chOff x="7671641" y="3992810"/>
              <a:chExt cx="4405785" cy="1762337"/>
            </a:xfrm>
          </p:grpSpPr>
          <p:grpSp>
            <p:nvGrpSpPr>
              <p:cNvPr id="7" name="Group 6"/>
              <p:cNvGrpSpPr/>
              <p:nvPr/>
            </p:nvGrpSpPr>
            <p:grpSpPr>
              <a:xfrm>
                <a:off x="7671641" y="3992810"/>
                <a:ext cx="4405785" cy="1762337"/>
                <a:chOff x="7671641" y="3992810"/>
                <a:chExt cx="4405785" cy="1762337"/>
              </a:xfrm>
            </p:grpSpPr>
            <p:grpSp>
              <p:nvGrpSpPr>
                <p:cNvPr id="36" name="Group 35"/>
                <p:cNvGrpSpPr/>
                <p:nvPr/>
              </p:nvGrpSpPr>
              <p:grpSpPr>
                <a:xfrm>
                  <a:off x="7671641" y="3992810"/>
                  <a:ext cx="4387647" cy="1381562"/>
                  <a:chOff x="-369666" y="3078595"/>
                  <a:chExt cx="4387647" cy="1381562"/>
                </a:xfrm>
              </p:grpSpPr>
              <p:sp>
                <p:nvSpPr>
                  <p:cNvPr id="39" name="Rectangle 38"/>
                  <p:cNvSpPr/>
                  <p:nvPr/>
                </p:nvSpPr>
                <p:spPr>
                  <a:xfrm>
                    <a:off x="1916805" y="3874845"/>
                    <a:ext cx="2101176" cy="574766"/>
                  </a:xfrm>
                  <a:prstGeom prst="rect">
                    <a:avLst/>
                  </a:prstGeom>
                  <a:solidFill>
                    <a:schemeClr val="bg1"/>
                  </a:solidFill>
                  <a:ln w="2857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n>
                          <a:solidFill>
                            <a:srgbClr val="0000CC"/>
                          </a:solidFill>
                        </a:ln>
                        <a:solidFill>
                          <a:srgbClr val="CC99FF"/>
                        </a:solidFill>
                        <a:effectLst>
                          <a:glow rad="63500">
                            <a:srgbClr val="00FFFF"/>
                          </a:glow>
                        </a:effectLst>
                      </a:rPr>
                      <a:t>Abib 17</a:t>
                    </a:r>
                    <a:endParaRPr lang="en-CA" sz="2800" dirty="0">
                      <a:ln>
                        <a:solidFill>
                          <a:srgbClr val="0000CC"/>
                        </a:solidFill>
                      </a:ln>
                      <a:solidFill>
                        <a:srgbClr val="CC99FF"/>
                      </a:solidFill>
                      <a:effectLst>
                        <a:glow rad="63500">
                          <a:srgbClr val="00FFFF"/>
                        </a:glow>
                      </a:effectLst>
                    </a:endParaRPr>
                  </a:p>
                </p:txBody>
              </p:sp>
              <p:sp>
                <p:nvSpPr>
                  <p:cNvPr id="40" name="Rectangle 39"/>
                  <p:cNvSpPr/>
                  <p:nvPr/>
                </p:nvSpPr>
                <p:spPr>
                  <a:xfrm>
                    <a:off x="198638" y="3875316"/>
                    <a:ext cx="1525601" cy="574766"/>
                  </a:xfrm>
                  <a:prstGeom prst="rect">
                    <a:avLst/>
                  </a:prstGeom>
                  <a:solidFill>
                    <a:schemeClr val="accent6">
                      <a:lumMod val="20000"/>
                      <a:lumOff val="80000"/>
                    </a:schemeClr>
                  </a:solidFill>
                  <a:ln w="28575">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solidFill>
                          <a:srgbClr val="002060"/>
                        </a:solidFill>
                      </a:rPr>
                      <a:t>Abib </a:t>
                    </a:r>
                    <a:r>
                      <a:rPr lang="en-CA" sz="2800" b="1" dirty="0" smtClean="0">
                        <a:solidFill>
                          <a:srgbClr val="002060"/>
                        </a:solidFill>
                        <a:effectLst>
                          <a:glow rad="127000">
                            <a:srgbClr val="FFFF00"/>
                          </a:glow>
                        </a:effectLst>
                      </a:rPr>
                      <a:t>17</a:t>
                    </a:r>
                    <a:endParaRPr lang="en-CA" sz="2800" b="1" dirty="0">
                      <a:solidFill>
                        <a:srgbClr val="002060"/>
                      </a:solidFill>
                      <a:effectLst>
                        <a:glow rad="127000">
                          <a:srgbClr val="FFFF00"/>
                        </a:glow>
                      </a:effectLst>
                    </a:endParaRPr>
                  </a:p>
                </p:txBody>
              </p:sp>
              <p:sp>
                <p:nvSpPr>
                  <p:cNvPr id="42" name="Rectangle 41"/>
                  <p:cNvSpPr/>
                  <p:nvPr/>
                </p:nvSpPr>
                <p:spPr>
                  <a:xfrm>
                    <a:off x="1786651" y="3875314"/>
                    <a:ext cx="121917" cy="57476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118380" y="3875314"/>
                    <a:ext cx="108629" cy="574297"/>
                  </a:xfrm>
                  <a:prstGeom prst="rect">
                    <a:avLst/>
                  </a:prstGeom>
                  <a:solidFill>
                    <a:schemeClr val="tx1">
                      <a:lumMod val="75000"/>
                    </a:schemeClr>
                  </a:solidFill>
                  <a:ln w="9525"/>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369666" y="3078595"/>
                    <a:ext cx="917749" cy="350405"/>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cxnSp>
                <p:nvCxnSpPr>
                  <p:cNvPr id="38" name="Straight Connector 37"/>
                  <p:cNvCxnSpPr/>
                  <p:nvPr/>
                </p:nvCxnSpPr>
                <p:spPr>
                  <a:xfrm flipV="1">
                    <a:off x="92321" y="3437709"/>
                    <a:ext cx="0" cy="1021080"/>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21540000" flipV="1">
                    <a:off x="1756114" y="3723975"/>
                    <a:ext cx="19580" cy="736182"/>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731395" y="3459685"/>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grpSp>
            <p:sp>
              <p:nvSpPr>
                <p:cNvPr id="52" name="Right Bracket 51"/>
                <p:cNvSpPr/>
                <p:nvPr/>
              </p:nvSpPr>
              <p:spPr>
                <a:xfrm rot="5400000">
                  <a:off x="9916338" y="3594058"/>
                  <a:ext cx="358618" cy="3963559"/>
                </a:xfrm>
                <a:prstGeom prst="rightBracket">
                  <a:avLst>
                    <a:gd name="adj" fmla="val 109315"/>
                  </a:avLst>
                </a:prstGeom>
                <a:solidFill>
                  <a:srgbClr val="00FFFF">
                    <a:alpha val="75000"/>
                  </a:srgbClr>
                </a:solidFill>
                <a:ln w="38100">
                  <a:solidFill>
                    <a:srgbClr val="CC99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54" name="Rectangle 53"/>
              <p:cNvSpPr/>
              <p:nvPr/>
            </p:nvSpPr>
            <p:spPr>
              <a:xfrm>
                <a:off x="8216406" y="5367294"/>
                <a:ext cx="3720203" cy="356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ln>
                      <a:solidFill>
                        <a:srgbClr val="00FF99"/>
                      </a:solidFill>
                    </a:ln>
                    <a:solidFill>
                      <a:sysClr val="windowText" lastClr="000000"/>
                    </a:solidFill>
                  </a:rPr>
                  <a:t>7</a:t>
                </a:r>
                <a:r>
                  <a:rPr lang="en-CA" sz="2400" b="1" baseline="30000" dirty="0" smtClean="0">
                    <a:ln>
                      <a:solidFill>
                        <a:srgbClr val="00FF99"/>
                      </a:solidFill>
                    </a:ln>
                    <a:solidFill>
                      <a:sysClr val="windowText" lastClr="000000"/>
                    </a:solidFill>
                  </a:rPr>
                  <a:t>th</a:t>
                </a:r>
                <a:r>
                  <a:rPr lang="en-CA" sz="2400" b="1" dirty="0" smtClean="0">
                    <a:ln>
                      <a:solidFill>
                        <a:srgbClr val="00FF99"/>
                      </a:solidFill>
                    </a:ln>
                    <a:solidFill>
                      <a:sysClr val="windowText" lastClr="000000"/>
                    </a:solidFill>
                  </a:rPr>
                  <a:t> Day Shabbat!</a:t>
                </a:r>
                <a:endParaRPr lang="en-CA" sz="2400" b="1" dirty="0">
                  <a:ln>
                    <a:solidFill>
                      <a:srgbClr val="00FF99"/>
                    </a:solidFill>
                  </a:ln>
                  <a:solidFill>
                    <a:srgbClr val="FF00FF"/>
                  </a:solidFill>
                </a:endParaRPr>
              </a:p>
            </p:txBody>
          </p:sp>
        </p:grpSp>
        <p:sp>
          <p:nvSpPr>
            <p:cNvPr id="66" name="Rectangle 65"/>
            <p:cNvSpPr/>
            <p:nvPr/>
          </p:nvSpPr>
          <p:spPr>
            <a:xfrm>
              <a:off x="10752515" y="4397916"/>
              <a:ext cx="1345731" cy="320251"/>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(Saturday)</a:t>
              </a:r>
              <a:endParaRPr lang="en-CA" dirty="0"/>
            </a:p>
          </p:txBody>
        </p:sp>
      </p:grpSp>
    </p:spTree>
    <p:extLst>
      <p:ext uri="{BB962C8B-B14F-4D97-AF65-F5344CB8AC3E}">
        <p14:creationId xmlns:p14="http://schemas.microsoft.com/office/powerpoint/2010/main" val="315119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75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6" presetClass="emph" presetSubtype="0" repeatCount="4000" fill="hold" grpId="1" nodeType="withEffect">
                                  <p:stCondLst>
                                    <p:cond delay="2500"/>
                                  </p:stCondLst>
                                  <p:childTnLst>
                                    <p:animEffect transition="out" filter="fade">
                                      <p:cBhvr>
                                        <p:cTn id="14" dur="500" tmFilter="0, 0; .2, .5; .8, .5; 1, 0"/>
                                        <p:tgtEl>
                                          <p:spTgt spid="60"/>
                                        </p:tgtEl>
                                      </p:cBhvr>
                                    </p:animEffect>
                                    <p:animScale>
                                      <p:cBhvr>
                                        <p:cTn id="15" dur="250" autoRev="1" fill="hold"/>
                                        <p:tgtEl>
                                          <p:spTgt spid="60"/>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150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250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1000"/>
                                        <p:tgtEl>
                                          <p:spTgt spid="65"/>
                                        </p:tgtEl>
                                      </p:cBhvr>
                                    </p:animEffect>
                                    <p:anim calcmode="lin" valueType="num">
                                      <p:cBhvr>
                                        <p:cTn id="26" dur="1000" fill="hold"/>
                                        <p:tgtEl>
                                          <p:spTgt spid="65"/>
                                        </p:tgtEl>
                                        <p:attrNameLst>
                                          <p:attrName>ppt_x</p:attrName>
                                        </p:attrNameLst>
                                      </p:cBhvr>
                                      <p:tavLst>
                                        <p:tav tm="0">
                                          <p:val>
                                            <p:strVal val="#ppt_x"/>
                                          </p:val>
                                        </p:tav>
                                        <p:tav tm="100000">
                                          <p:val>
                                            <p:strVal val="#ppt_x"/>
                                          </p:val>
                                        </p:tav>
                                      </p:tavLst>
                                    </p:anim>
                                    <p:anim calcmode="lin" valueType="num">
                                      <p:cBhvr>
                                        <p:cTn id="27" dur="1000" fill="hold"/>
                                        <p:tgtEl>
                                          <p:spTgt spid="65"/>
                                        </p:tgtEl>
                                        <p:attrNameLst>
                                          <p:attrName>ppt_y</p:attrName>
                                        </p:attrNameLst>
                                      </p:cBhvr>
                                      <p:tavLst>
                                        <p:tav tm="0">
                                          <p:val>
                                            <p:strVal val="#ppt_y-.1"/>
                                          </p:val>
                                        </p:tav>
                                        <p:tav tm="100000">
                                          <p:val>
                                            <p:strVal val="#ppt_y"/>
                                          </p:val>
                                        </p:tav>
                                      </p:tavLst>
                                    </p:anim>
                                  </p:childTnLst>
                                </p:cTn>
                              </p:par>
                              <p:par>
                                <p:cTn id="28" presetID="22" presetClass="entr" presetSubtype="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1250"/>
                                        <p:tgtEl>
                                          <p:spTgt spid="5"/>
                                        </p:tgtEl>
                                      </p:cBhvr>
                                    </p:animEffect>
                                  </p:childTnLst>
                                </p:cTn>
                              </p:par>
                              <p:par>
                                <p:cTn id="31" presetID="22" presetClass="entr" presetSubtype="8" fill="hold" grpId="0" nodeType="withEffect">
                                  <p:stCondLst>
                                    <p:cond delay="25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250"/>
                                        <p:tgtEl>
                                          <p:spTgt spid="46"/>
                                        </p:tgtEl>
                                      </p:cBhvr>
                                    </p:animEffect>
                                  </p:childTnLst>
                                </p:cTn>
                              </p:par>
                              <p:par>
                                <p:cTn id="34" presetID="14" presetClass="entr" presetSubtype="10" fill="hold" grpId="0" nodeType="withEffect">
                                  <p:stCondLst>
                                    <p:cond delay="3750"/>
                                  </p:stCondLst>
                                  <p:childTnLst>
                                    <p:set>
                                      <p:cBhvr>
                                        <p:cTn id="35" dur="1" fill="hold">
                                          <p:stCondLst>
                                            <p:cond delay="0"/>
                                          </p:stCondLst>
                                        </p:cTn>
                                        <p:tgtEl>
                                          <p:spTgt spid="3"/>
                                        </p:tgtEl>
                                        <p:attrNameLst>
                                          <p:attrName>style.visibility</p:attrName>
                                        </p:attrNameLst>
                                      </p:cBhvr>
                                      <p:to>
                                        <p:strVal val="visible"/>
                                      </p:to>
                                    </p:set>
                                    <p:animEffect transition="in" filter="randombar(horizontal)">
                                      <p:cBhvr>
                                        <p:cTn id="36" dur="75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left)">
                                      <p:cBhvr>
                                        <p:cTn id="41" dur="1000"/>
                                        <p:tgtEl>
                                          <p:spTgt spid="4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cBhvr>
                                        <p:cTn id="44" dur="1000"/>
                                        <p:tgtEl>
                                          <p:spTgt spid="47"/>
                                        </p:tgtEl>
                                      </p:cBhvr>
                                    </p:animEffect>
                                  </p:childTnLst>
                                </p:cTn>
                              </p:par>
                              <p:par>
                                <p:cTn id="45" presetID="47" presetClass="entr" presetSubtype="0" fill="hold" nodeType="withEffect">
                                  <p:stCondLst>
                                    <p:cond delay="200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325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circle(in)">
                                      <p:cBhvr>
                                        <p:cTn id="59" dur="1750"/>
                                        <p:tgtEl>
                                          <p:spTgt spid="49"/>
                                        </p:tgtEl>
                                      </p:cBhvr>
                                    </p:animEffect>
                                  </p:childTnLst>
                                </p:cTn>
                              </p:par>
                              <p:par>
                                <p:cTn id="60" presetID="22" presetClass="entr" presetSubtype="1" fill="hold" nodeType="withEffect">
                                  <p:stCondLst>
                                    <p:cond delay="4750"/>
                                  </p:stCondLst>
                                  <p:childTnLst>
                                    <p:set>
                                      <p:cBhvr>
                                        <p:cTn id="61" dur="1" fill="hold">
                                          <p:stCondLst>
                                            <p:cond delay="0"/>
                                          </p:stCondLst>
                                        </p:cTn>
                                        <p:tgtEl>
                                          <p:spTgt spid="8"/>
                                        </p:tgtEl>
                                        <p:attrNameLst>
                                          <p:attrName>style.visibility</p:attrName>
                                        </p:attrNameLst>
                                      </p:cBhvr>
                                      <p:to>
                                        <p:strVal val="visible"/>
                                      </p:to>
                                    </p:set>
                                    <p:animEffect transition="in" filter="wipe(up)">
                                      <p:cBhvr>
                                        <p:cTn id="62" dur="1500"/>
                                        <p:tgtEl>
                                          <p:spTgt spid="8"/>
                                        </p:tgtEl>
                                      </p:cBhvr>
                                    </p:animEffect>
                                  </p:childTnLst>
                                </p:cTn>
                              </p:par>
                              <p:par>
                                <p:cTn id="63" presetID="22" presetClass="entr" presetSubtype="8" fill="hold" nodeType="withEffect">
                                  <p:stCondLst>
                                    <p:cond delay="10250"/>
                                  </p:stCondLst>
                                  <p:childTnLst>
                                    <p:set>
                                      <p:cBhvr>
                                        <p:cTn id="64" dur="1" fill="hold">
                                          <p:stCondLst>
                                            <p:cond delay="0"/>
                                          </p:stCondLst>
                                        </p:cTn>
                                        <p:tgtEl>
                                          <p:spTgt spid="53"/>
                                        </p:tgtEl>
                                        <p:attrNameLst>
                                          <p:attrName>style.visibility</p:attrName>
                                        </p:attrNameLst>
                                      </p:cBhvr>
                                      <p:to>
                                        <p:strVal val="visible"/>
                                      </p:to>
                                    </p:set>
                                    <p:animEffect transition="in" filter="wipe(left)">
                                      <p:cBhvr>
                                        <p:cTn id="65" dur="2000"/>
                                        <p:tgtEl>
                                          <p:spTgt spid="53"/>
                                        </p:tgtEl>
                                      </p:cBhvr>
                                    </p:animEffect>
                                  </p:childTnLst>
                                </p:cTn>
                              </p:par>
                              <p:par>
                                <p:cTn id="66" presetID="22" presetClass="entr" presetSubtype="1" fill="hold" nodeType="withEffect">
                                  <p:stCondLst>
                                    <p:cond delay="10750"/>
                                  </p:stCondLst>
                                  <p:childTnLst>
                                    <p:set>
                                      <p:cBhvr>
                                        <p:cTn id="67" dur="1" fill="hold">
                                          <p:stCondLst>
                                            <p:cond delay="0"/>
                                          </p:stCondLst>
                                        </p:cTn>
                                        <p:tgtEl>
                                          <p:spTgt spid="58"/>
                                        </p:tgtEl>
                                        <p:attrNameLst>
                                          <p:attrName>style.visibility</p:attrName>
                                        </p:attrNameLst>
                                      </p:cBhvr>
                                      <p:to>
                                        <p:strVal val="visible"/>
                                      </p:to>
                                    </p:set>
                                    <p:animEffect transition="in" filter="wipe(up)">
                                      <p:cBhvr>
                                        <p:cTn id="68" dur="2000"/>
                                        <p:tgtEl>
                                          <p:spTgt spid="58"/>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circle(in)">
                                      <p:cBhvr>
                                        <p:cTn id="73" dur="1250"/>
                                        <p:tgtEl>
                                          <p:spTgt spid="50"/>
                                        </p:tgtEl>
                                      </p:cBhvr>
                                    </p:animEffect>
                                  </p:childTnLst>
                                </p:cTn>
                              </p:par>
                              <p:par>
                                <p:cTn id="74" presetID="22" presetClass="entr" presetSubtype="4" repeatCount="4000" fill="hold" nodeType="withEffect">
                                  <p:stCondLst>
                                    <p:cond delay="2500"/>
                                  </p:stCondLst>
                                  <p:childTnLst>
                                    <p:set>
                                      <p:cBhvr>
                                        <p:cTn id="75" dur="1" fill="hold">
                                          <p:stCondLst>
                                            <p:cond delay="0"/>
                                          </p:stCondLst>
                                        </p:cTn>
                                        <p:tgtEl>
                                          <p:spTgt spid="63"/>
                                        </p:tgtEl>
                                        <p:attrNameLst>
                                          <p:attrName>style.visibility</p:attrName>
                                        </p:attrNameLst>
                                      </p:cBhvr>
                                      <p:to>
                                        <p:strVal val="visible"/>
                                      </p:to>
                                    </p:set>
                                    <p:animEffect transition="in" filter="wipe(down)">
                                      <p:cBhvr>
                                        <p:cTn id="76" dur="1000"/>
                                        <p:tgtEl>
                                          <p:spTgt spid="63"/>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1000"/>
                                        <p:tgtEl>
                                          <p:spTgt spid="11"/>
                                        </p:tgtEl>
                                      </p:cBhvr>
                                    </p:animEffect>
                                    <p:anim calcmode="lin" valueType="num">
                                      <p:cBhvr>
                                        <p:cTn id="82" dur="1000" fill="hold"/>
                                        <p:tgtEl>
                                          <p:spTgt spid="11"/>
                                        </p:tgtEl>
                                        <p:attrNameLst>
                                          <p:attrName>ppt_x</p:attrName>
                                        </p:attrNameLst>
                                      </p:cBhvr>
                                      <p:tavLst>
                                        <p:tav tm="0">
                                          <p:val>
                                            <p:strVal val="#ppt_x"/>
                                          </p:val>
                                        </p:tav>
                                        <p:tav tm="100000">
                                          <p:val>
                                            <p:strVal val="#ppt_x"/>
                                          </p:val>
                                        </p:tav>
                                      </p:tavLst>
                                    </p:anim>
                                    <p:anim calcmode="lin" valueType="num">
                                      <p:cBhvr>
                                        <p:cTn id="83" dur="1000" fill="hold"/>
                                        <p:tgtEl>
                                          <p:spTgt spid="11"/>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16" presetClass="entr" presetSubtype="21"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barn(inVertical)">
                                      <p:cBhvr>
                                        <p:cTn id="8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6" grpId="0"/>
      <p:bldP spid="48" grpId="0" animBg="1"/>
      <p:bldP spid="47" grpId="0"/>
      <p:bldP spid="3" grpId="0" animBg="1"/>
      <p:bldP spid="49" grpId="0" animBg="1"/>
      <p:bldP spid="50" grpId="0" animBg="1"/>
      <p:bldP spid="2" grpId="0"/>
      <p:bldP spid="60" grpId="0" animBg="1"/>
      <p:bldP spid="60" grpId="1" animBg="1"/>
      <p:bldP spid="61" grpId="0" animBg="1"/>
      <p:bldP spid="64" grpId="0" animBg="1"/>
      <p:bldP spid="6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gradFill>
          <a:gsLst>
            <a:gs pos="0">
              <a:srgbClr val="9933FF"/>
            </a:gs>
            <a:gs pos="37000">
              <a:srgbClr val="00FF99"/>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217282" y="1828799"/>
            <a:ext cx="11769505" cy="4572001"/>
          </a:xfrm>
          <a:solidFill>
            <a:schemeClr val="tx1"/>
          </a:solidFill>
          <a:ln>
            <a:solidFill>
              <a:srgbClr val="CC99FF"/>
            </a:solidFill>
          </a:ln>
          <a:scene3d>
            <a:camera prst="orthographicFront"/>
            <a:lightRig rig="threePt" dir="t"/>
          </a:scene3d>
          <a:sp3d>
            <a:bevelT w="152400" h="50800" prst="softRound"/>
          </a:sp3d>
        </p:spPr>
        <p:txBody>
          <a:bodyPr>
            <a:noAutofit/>
          </a:bodyPr>
          <a:lstStyle/>
          <a:p>
            <a:pPr>
              <a:lnSpc>
                <a:spcPct val="100000"/>
              </a:lnSpc>
            </a:pPr>
            <a:r>
              <a:rPr lang="en-US" sz="2800" b="1" dirty="0" smtClean="0">
                <a:ln>
                  <a:solidFill>
                    <a:srgbClr val="0000CC"/>
                  </a:solidFill>
                </a:ln>
                <a:solidFill>
                  <a:srgbClr val="00FFFF"/>
                </a:solidFill>
              </a:rPr>
              <a:t>At this point we now have </a:t>
            </a:r>
            <a:r>
              <a:rPr lang="en-US" sz="4000" b="1" u="sng" dirty="0" smtClean="0">
                <a:ln>
                  <a:solidFill>
                    <a:srgbClr val="0000CC"/>
                  </a:solidFill>
                </a:ln>
                <a:solidFill>
                  <a:srgbClr val="00FF99"/>
                </a:solidFill>
              </a:rPr>
              <a:t>MANY</a:t>
            </a:r>
            <a:r>
              <a:rPr lang="en-US" sz="2800" b="1" dirty="0" smtClean="0">
                <a:ln>
                  <a:solidFill>
                    <a:srgbClr val="0000CC"/>
                  </a:solidFill>
                </a:ln>
                <a:solidFill>
                  <a:srgbClr val="00FFFF"/>
                </a:solidFill>
              </a:rPr>
              <a:t> witnesses for </a:t>
            </a:r>
            <a:r>
              <a:rPr lang="en-US" sz="2800" b="1" u="sng" dirty="0" smtClean="0">
                <a:ln>
                  <a:solidFill>
                    <a:srgbClr val="0000CC"/>
                  </a:solidFill>
                </a:ln>
                <a:solidFill>
                  <a:srgbClr val="00FF99"/>
                </a:solidFill>
              </a:rPr>
              <a:t>the da</a:t>
            </a:r>
            <a:r>
              <a:rPr lang="en-US" sz="2800" b="1" dirty="0" smtClean="0">
                <a:ln>
                  <a:solidFill>
                    <a:srgbClr val="0000CC"/>
                  </a:solidFill>
                </a:ln>
                <a:solidFill>
                  <a:srgbClr val="00FF99"/>
                </a:solidFill>
              </a:rPr>
              <a:t>y</a:t>
            </a:r>
            <a:r>
              <a:rPr lang="en-US" sz="2800" b="1" u="sng" dirty="0" smtClean="0">
                <a:ln>
                  <a:solidFill>
                    <a:srgbClr val="0000CC"/>
                  </a:solidFill>
                </a:ln>
                <a:solidFill>
                  <a:srgbClr val="00FF99"/>
                </a:solidFill>
              </a:rPr>
              <a:t>s of the </a:t>
            </a:r>
            <a:r>
              <a:rPr lang="en-US" sz="2800" b="1" dirty="0" smtClean="0">
                <a:ln>
                  <a:solidFill>
                    <a:srgbClr val="0000CC"/>
                  </a:solidFill>
                </a:ln>
                <a:solidFill>
                  <a:srgbClr val="00FF99"/>
                </a:solidFill>
              </a:rPr>
              <a:t>	</a:t>
            </a:r>
            <a:r>
              <a:rPr lang="en-US" sz="2800" b="1" u="sng" dirty="0" smtClean="0">
                <a:ln>
                  <a:solidFill>
                    <a:srgbClr val="0000CC"/>
                  </a:solidFill>
                </a:ln>
                <a:solidFill>
                  <a:srgbClr val="00FF99"/>
                </a:solidFill>
              </a:rPr>
              <a:t>Crucifixion event endin</a:t>
            </a:r>
            <a:r>
              <a:rPr lang="en-US" sz="2800" b="1" dirty="0" smtClean="0">
                <a:ln>
                  <a:solidFill>
                    <a:srgbClr val="0000CC"/>
                  </a:solidFill>
                </a:ln>
                <a:solidFill>
                  <a:srgbClr val="00FF99"/>
                </a:solidFill>
              </a:rPr>
              <a:t>g at – </a:t>
            </a:r>
            <a:r>
              <a:rPr lang="en-US" sz="2800" b="1" dirty="0" smtClean="0">
                <a:ln>
                  <a:solidFill>
                    <a:schemeClr val="bg1"/>
                  </a:solidFill>
                </a:ln>
                <a:solidFill>
                  <a:srgbClr val="00FF99"/>
                </a:solidFill>
                <a:effectLst>
                  <a:glow rad="127000">
                    <a:srgbClr val="FFFF00"/>
                  </a:glow>
                </a:effectLst>
              </a:rPr>
              <a:t>Dawn; </a:t>
            </a:r>
            <a:r>
              <a:rPr lang="en-US" sz="2800" b="1" dirty="0" smtClean="0">
                <a:ln>
                  <a:solidFill>
                    <a:srgbClr val="0000CC"/>
                  </a:solidFill>
                </a:ln>
                <a:solidFill>
                  <a:srgbClr val="00FFFF"/>
                </a:solidFill>
              </a:rPr>
              <a:t> Abib </a:t>
            </a:r>
            <a:r>
              <a:rPr lang="en-US" sz="2800" b="1" u="sng" dirty="0" smtClean="0">
                <a:ln>
                  <a:solidFill>
                    <a:srgbClr val="0000CC"/>
                  </a:solidFill>
                </a:ln>
                <a:solidFill>
                  <a:srgbClr val="00FFFF"/>
                </a:solidFill>
              </a:rPr>
              <a:t>14</a:t>
            </a:r>
            <a:r>
              <a:rPr lang="en-US" sz="2800" b="1" dirty="0" smtClean="0">
                <a:ln>
                  <a:solidFill>
                    <a:srgbClr val="0000CC"/>
                  </a:solidFill>
                </a:ln>
                <a:solidFill>
                  <a:srgbClr val="00FFFF"/>
                </a:solidFill>
              </a:rPr>
              <a:t> </a:t>
            </a:r>
            <a:r>
              <a:rPr lang="en-US" sz="2000" dirty="0">
                <a:solidFill>
                  <a:schemeClr val="bg1"/>
                </a:solidFill>
              </a:rPr>
              <a:t>(Wed) </a:t>
            </a:r>
            <a:r>
              <a:rPr lang="en-US" sz="2800" b="1" dirty="0" smtClean="0">
                <a:ln>
                  <a:solidFill>
                    <a:srgbClr val="0000CC"/>
                  </a:solidFill>
                </a:ln>
                <a:solidFill>
                  <a:srgbClr val="00FFFF"/>
                </a:solidFill>
              </a:rPr>
              <a:t>through 	Abib </a:t>
            </a:r>
            <a:r>
              <a:rPr lang="en-US" sz="2800" b="1" u="sng" dirty="0" smtClean="0">
                <a:ln>
                  <a:solidFill>
                    <a:srgbClr val="0000CC"/>
                  </a:solidFill>
                </a:ln>
                <a:solidFill>
                  <a:srgbClr val="00FFFF"/>
                </a:solidFill>
              </a:rPr>
              <a:t>15</a:t>
            </a:r>
            <a:r>
              <a:rPr lang="en-US" sz="2800" b="1" dirty="0" smtClean="0">
                <a:ln>
                  <a:solidFill>
                    <a:srgbClr val="0000CC"/>
                  </a:solidFill>
                </a:ln>
                <a:solidFill>
                  <a:srgbClr val="00FFFF"/>
                </a:solidFill>
              </a:rPr>
              <a:t> </a:t>
            </a:r>
            <a:r>
              <a:rPr lang="en-US" sz="2000" dirty="0">
                <a:solidFill>
                  <a:schemeClr val="bg1"/>
                </a:solidFill>
              </a:rPr>
              <a:t>(Thu</a:t>
            </a:r>
            <a:r>
              <a:rPr lang="en-US" sz="2000" dirty="0" smtClean="0">
                <a:solidFill>
                  <a:schemeClr val="bg1"/>
                </a:solidFill>
              </a:rPr>
              <a:t>), </a:t>
            </a:r>
            <a:r>
              <a:rPr lang="en-US" sz="2800" b="1" dirty="0" smtClean="0">
                <a:ln>
                  <a:solidFill>
                    <a:srgbClr val="0000CC"/>
                  </a:solidFill>
                </a:ln>
                <a:solidFill>
                  <a:srgbClr val="00FFFF"/>
                </a:solidFill>
              </a:rPr>
              <a:t>and also through Abib </a:t>
            </a:r>
            <a:r>
              <a:rPr lang="en-US" sz="2800" b="1" u="sng" dirty="0" smtClean="0">
                <a:ln>
                  <a:solidFill>
                    <a:srgbClr val="0000CC"/>
                  </a:solidFill>
                </a:ln>
                <a:solidFill>
                  <a:srgbClr val="00FFFF"/>
                </a:solidFill>
              </a:rPr>
              <a:t>16</a:t>
            </a:r>
            <a:r>
              <a:rPr lang="en-US" sz="2800" b="1" dirty="0" smtClean="0">
                <a:ln>
                  <a:solidFill>
                    <a:srgbClr val="0000CC"/>
                  </a:solidFill>
                </a:ln>
                <a:solidFill>
                  <a:srgbClr val="00FFFF"/>
                </a:solidFill>
              </a:rPr>
              <a:t> </a:t>
            </a:r>
            <a:r>
              <a:rPr lang="en-US" sz="2000" dirty="0">
                <a:solidFill>
                  <a:schemeClr val="bg1"/>
                </a:solidFill>
              </a:rPr>
              <a:t>(Fri</a:t>
            </a:r>
            <a:r>
              <a:rPr lang="en-US" sz="2000" dirty="0" smtClean="0">
                <a:solidFill>
                  <a:schemeClr val="bg1"/>
                </a:solidFill>
              </a:rPr>
              <a:t>) </a:t>
            </a:r>
            <a:r>
              <a:rPr lang="en-US" sz="2800" b="1" dirty="0" smtClean="0">
                <a:ln>
                  <a:solidFill>
                    <a:srgbClr val="0000CC"/>
                  </a:solidFill>
                </a:ln>
                <a:solidFill>
                  <a:srgbClr val="00FFFF"/>
                </a:solidFill>
              </a:rPr>
              <a:t>! </a:t>
            </a:r>
          </a:p>
          <a:p>
            <a:pPr algn="ctr">
              <a:lnSpc>
                <a:spcPct val="100000"/>
              </a:lnSpc>
            </a:pPr>
            <a:r>
              <a:rPr lang="en-US" sz="3200" dirty="0">
                <a:solidFill>
                  <a:srgbClr val="002060"/>
                </a:solidFill>
              </a:rPr>
              <a:t>Is it possible that the 7</a:t>
            </a:r>
            <a:r>
              <a:rPr lang="en-US" sz="3200" baseline="30000" dirty="0">
                <a:solidFill>
                  <a:srgbClr val="002060"/>
                </a:solidFill>
              </a:rPr>
              <a:t>th</a:t>
            </a:r>
            <a:r>
              <a:rPr lang="en-US" sz="3200" dirty="0" smtClean="0">
                <a:solidFill>
                  <a:srgbClr val="002060"/>
                </a:solidFill>
              </a:rPr>
              <a:t> cycle of the week, </a:t>
            </a:r>
            <a:br>
              <a:rPr lang="en-US" sz="3200" dirty="0" smtClean="0">
                <a:solidFill>
                  <a:srgbClr val="002060"/>
                </a:solidFill>
              </a:rPr>
            </a:br>
            <a:r>
              <a:rPr lang="en-US" sz="3200" dirty="0" smtClean="0">
                <a:solidFill>
                  <a:srgbClr val="002060"/>
                </a:solidFill>
              </a:rPr>
              <a:t>the </a:t>
            </a:r>
            <a:r>
              <a:rPr lang="en-US" sz="3200" b="1" dirty="0">
                <a:ln w="9525">
                  <a:solidFill>
                    <a:schemeClr val="bg1"/>
                  </a:solidFill>
                  <a:prstDash val="solid"/>
                </a:ln>
                <a:solidFill>
                  <a:srgbClr val="3333FF"/>
                </a:solidFill>
                <a:effectLst>
                  <a:outerShdw blurRad="12700" dist="38100" dir="2700000" algn="tl" rotWithShape="0">
                    <a:schemeClr val="accent5">
                      <a:lumMod val="60000"/>
                      <a:lumOff val="40000"/>
                    </a:schemeClr>
                  </a:outerShdw>
                </a:effectLst>
              </a:rPr>
              <a:t>7</a:t>
            </a:r>
            <a:r>
              <a:rPr lang="en-US" sz="3200" b="1" baseline="30000" dirty="0">
                <a:ln w="9525">
                  <a:solidFill>
                    <a:schemeClr val="bg1"/>
                  </a:solidFill>
                  <a:prstDash val="solid"/>
                </a:ln>
                <a:solidFill>
                  <a:srgbClr val="3333FF"/>
                </a:solidFill>
                <a:effectLst>
                  <a:outerShdw blurRad="12700" dist="38100" dir="2700000" algn="tl" rotWithShape="0">
                    <a:schemeClr val="accent5">
                      <a:lumMod val="60000"/>
                      <a:lumOff val="40000"/>
                    </a:schemeClr>
                  </a:outerShdw>
                </a:effectLst>
              </a:rPr>
              <a:t>th</a:t>
            </a:r>
            <a:r>
              <a:rPr lang="en-US" sz="3200" b="1" dirty="0" smtClean="0">
                <a:ln w="9525">
                  <a:solidFill>
                    <a:schemeClr val="bg1"/>
                  </a:solidFill>
                  <a:prstDash val="solid"/>
                </a:ln>
                <a:solidFill>
                  <a:srgbClr val="3333FF"/>
                </a:solidFill>
                <a:effectLst>
                  <a:outerShdw blurRad="12700" dist="38100" dir="2700000" algn="tl" rotWithShape="0">
                    <a:schemeClr val="accent5">
                      <a:lumMod val="60000"/>
                      <a:lumOff val="40000"/>
                    </a:schemeClr>
                  </a:outerShdw>
                </a:effectLst>
              </a:rPr>
              <a:t> </a:t>
            </a:r>
            <a:r>
              <a:rPr lang="en-US" sz="3200" b="1" dirty="0">
                <a:ln w="9525">
                  <a:solidFill>
                    <a:schemeClr val="bg1"/>
                  </a:solidFill>
                  <a:prstDash val="solid"/>
                </a:ln>
                <a:solidFill>
                  <a:srgbClr val="3333FF"/>
                </a:solidFill>
                <a:effectLst>
                  <a:outerShdw blurRad="12700" dist="38100" dir="2700000" algn="tl" rotWithShape="0">
                    <a:schemeClr val="accent5">
                      <a:lumMod val="60000"/>
                      <a:lumOff val="40000"/>
                    </a:schemeClr>
                  </a:outerShdw>
                </a:effectLst>
              </a:rPr>
              <a:t>Day </a:t>
            </a:r>
            <a:r>
              <a:rPr lang="en-US" sz="3200" b="1" dirty="0" smtClean="0">
                <a:ln w="9525">
                  <a:solidFill>
                    <a:schemeClr val="bg1"/>
                  </a:solidFill>
                  <a:prstDash val="solid"/>
                </a:ln>
                <a:solidFill>
                  <a:srgbClr val="3333FF"/>
                </a:solidFill>
                <a:effectLst>
                  <a:outerShdw blurRad="12700" dist="38100" dir="2700000" algn="tl" rotWithShape="0">
                    <a:schemeClr val="accent5">
                      <a:lumMod val="60000"/>
                      <a:lumOff val="40000"/>
                    </a:schemeClr>
                  </a:outerShdw>
                </a:effectLst>
              </a:rPr>
              <a:t>Shabbat, </a:t>
            </a:r>
            <a:r>
              <a:rPr lang="en-US" sz="3200" u="sng" dirty="0">
                <a:solidFill>
                  <a:srgbClr val="002060"/>
                </a:solidFill>
              </a:rPr>
              <a:t>s</a:t>
            </a:r>
            <a:r>
              <a:rPr lang="en-US" sz="3200" dirty="0">
                <a:solidFill>
                  <a:srgbClr val="002060"/>
                </a:solidFill>
              </a:rPr>
              <a:t>p</a:t>
            </a:r>
            <a:r>
              <a:rPr lang="en-US" sz="3200" u="sng" dirty="0">
                <a:solidFill>
                  <a:srgbClr val="002060"/>
                </a:solidFill>
              </a:rPr>
              <a:t>anned onl</a:t>
            </a:r>
            <a:r>
              <a:rPr lang="en-US" sz="3200" dirty="0">
                <a:solidFill>
                  <a:srgbClr val="002060"/>
                </a:solidFill>
              </a:rPr>
              <a:t>y</a:t>
            </a:r>
            <a:r>
              <a:rPr lang="en-US" sz="3200" u="sng" dirty="0">
                <a:solidFill>
                  <a:srgbClr val="002060"/>
                </a:solidFill>
              </a:rPr>
              <a:t> 12 hours</a:t>
            </a:r>
            <a:r>
              <a:rPr lang="en-US" sz="3200" dirty="0" smtClean="0">
                <a:solidFill>
                  <a:srgbClr val="002060"/>
                </a:solidFill>
              </a:rPr>
              <a:t>?  </a:t>
            </a:r>
            <a:endParaRPr lang="en-US" sz="3200" dirty="0">
              <a:solidFill>
                <a:srgbClr val="002060"/>
              </a:solidFill>
            </a:endParaRPr>
          </a:p>
          <a:p>
            <a:pPr algn="ctr">
              <a:lnSpc>
                <a:spcPct val="100000"/>
              </a:lnSpc>
            </a:pPr>
            <a:r>
              <a:rPr lang="en-US" sz="3200" dirty="0" smtClean="0">
                <a:solidFill>
                  <a:srgbClr val="002060"/>
                </a:solidFill>
              </a:rPr>
              <a:t>Does the 7</a:t>
            </a:r>
            <a:r>
              <a:rPr lang="en-US" sz="3200" baseline="30000" dirty="0" smtClean="0">
                <a:solidFill>
                  <a:srgbClr val="002060"/>
                </a:solidFill>
              </a:rPr>
              <a:t>th</a:t>
            </a:r>
            <a:r>
              <a:rPr lang="en-US" sz="3200" dirty="0" smtClean="0">
                <a:solidFill>
                  <a:srgbClr val="002060"/>
                </a:solidFill>
              </a:rPr>
              <a:t> Day Shabbat </a:t>
            </a:r>
            <a:r>
              <a:rPr lang="en-US" sz="3200" b="1" u="sng" dirty="0" smtClean="0">
                <a:solidFill>
                  <a:srgbClr val="FF0000"/>
                </a:solidFill>
              </a:rPr>
              <a:t>end at sunset</a:t>
            </a:r>
            <a:r>
              <a:rPr lang="en-US" sz="3200" b="1" dirty="0" smtClean="0">
                <a:solidFill>
                  <a:srgbClr val="FF0000"/>
                </a:solidFill>
              </a:rPr>
              <a:t> </a:t>
            </a:r>
            <a:br>
              <a:rPr lang="en-US" sz="3200" b="1" dirty="0" smtClean="0">
                <a:solidFill>
                  <a:srgbClr val="FF0000"/>
                </a:solidFill>
              </a:rPr>
            </a:br>
            <a:r>
              <a:rPr lang="en-US" sz="3200" dirty="0" smtClean="0">
                <a:solidFill>
                  <a:srgbClr val="002060"/>
                </a:solidFill>
              </a:rPr>
              <a:t>as </a:t>
            </a:r>
            <a:r>
              <a:rPr lang="en-US" sz="3200" b="1" u="sng" dirty="0" smtClean="0">
                <a:solidFill>
                  <a:srgbClr val="FF0000"/>
                </a:solidFill>
              </a:rPr>
              <a:t>tradition</a:t>
            </a:r>
            <a:r>
              <a:rPr lang="en-US" sz="3200" dirty="0" smtClean="0">
                <a:solidFill>
                  <a:srgbClr val="002060"/>
                </a:solidFill>
              </a:rPr>
              <a:t> has taught us?</a:t>
            </a:r>
          </a:p>
          <a:p>
            <a:pPr>
              <a:lnSpc>
                <a:spcPct val="100000"/>
              </a:lnSpc>
            </a:pPr>
            <a:r>
              <a:rPr lang="en-US" sz="3200" dirty="0" smtClean="0">
                <a:solidFill>
                  <a:srgbClr val="002060"/>
                </a:solidFill>
              </a:rPr>
              <a:t>Let’s look at it!</a:t>
            </a:r>
            <a:endParaRPr lang="en-US" sz="3200" dirty="0">
              <a:solidFill>
                <a:srgbClr val="002060"/>
              </a:solidFill>
            </a:endParaRPr>
          </a:p>
        </p:txBody>
      </p:sp>
      <p:sp>
        <p:nvSpPr>
          <p:cNvPr id="6" name="Slide Number Placeholder 5"/>
          <p:cNvSpPr>
            <a:spLocks noGrp="1"/>
          </p:cNvSpPr>
          <p:nvPr>
            <p:ph type="sldNum" sz="quarter" idx="12"/>
          </p:nvPr>
        </p:nvSpPr>
        <p:spPr>
          <a:xfrm>
            <a:off x="11532302" y="6484147"/>
            <a:ext cx="643748" cy="365125"/>
          </a:xfrm>
        </p:spPr>
        <p:txBody>
          <a:bodyPr/>
          <a:lstStyle/>
          <a:p>
            <a:fld id="{6D22F896-40B5-4ADD-8801-0D06FADFA095}" type="slidenum">
              <a:rPr lang="en-US" sz="1200" b="1" smtClean="0"/>
              <a:t>83</a:t>
            </a:fld>
            <a:endParaRPr lang="en-US" sz="1200" b="1" dirty="0"/>
          </a:p>
        </p:txBody>
      </p:sp>
      <p:sp>
        <p:nvSpPr>
          <p:cNvPr id="2" name="Oval 1"/>
          <p:cNvSpPr/>
          <p:nvPr/>
        </p:nvSpPr>
        <p:spPr>
          <a:xfrm>
            <a:off x="6909434" y="184621"/>
            <a:ext cx="776697" cy="1375719"/>
          </a:xfrm>
          <a:prstGeom prst="ellipse">
            <a:avLst/>
          </a:prstGeom>
          <a:solidFill>
            <a:schemeClr val="tx1">
              <a:lumMod val="50000"/>
            </a:schemeClr>
          </a:solidFill>
          <a:ln w="38100">
            <a:solidFill>
              <a:srgbClr val="FF00FF"/>
            </a:solid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800" dirty="0" smtClean="0">
                <a:ln>
                  <a:solidFill>
                    <a:srgbClr val="00FF99"/>
                  </a:solidFill>
                </a:ln>
                <a:solidFill>
                  <a:srgbClr val="9933FF"/>
                </a:solidFill>
                <a:effectLst>
                  <a:glow rad="127000">
                    <a:srgbClr val="FFFF00"/>
                  </a:glow>
                </a:effectLst>
              </a:rPr>
              <a:t>!</a:t>
            </a:r>
            <a:endParaRPr lang="en-CA" sz="8800" dirty="0">
              <a:ln>
                <a:solidFill>
                  <a:srgbClr val="00FF99"/>
                </a:solidFill>
              </a:ln>
              <a:solidFill>
                <a:srgbClr val="9933FF"/>
              </a:solidFill>
              <a:effectLst>
                <a:glow rad="127000">
                  <a:srgbClr val="FFFF00"/>
                </a:glow>
              </a:effectLst>
            </a:endParaRPr>
          </a:p>
        </p:txBody>
      </p:sp>
      <p:sp>
        <p:nvSpPr>
          <p:cNvPr id="4" name="Rectangle 3"/>
          <p:cNvSpPr/>
          <p:nvPr/>
        </p:nvSpPr>
        <p:spPr>
          <a:xfrm>
            <a:off x="217282" y="273917"/>
            <a:ext cx="5321369" cy="1143147"/>
          </a:xfrm>
          <a:prstGeom prst="rect">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rgbClr val="3333FF"/>
                  </a:solidFill>
                </a:ln>
                <a:solidFill>
                  <a:srgbClr val="FFFF00"/>
                </a:solidFill>
              </a:rPr>
              <a:t>Before the Scriptures answer our last question:</a:t>
            </a:r>
            <a:endParaRPr lang="en-CA" sz="3200" b="1" dirty="0">
              <a:ln>
                <a:solidFill>
                  <a:srgbClr val="3333FF"/>
                </a:solidFill>
              </a:ln>
              <a:solidFill>
                <a:srgbClr val="FFFF00"/>
              </a:solidFill>
            </a:endParaRPr>
          </a:p>
        </p:txBody>
      </p:sp>
    </p:spTree>
    <p:extLst>
      <p:ext uri="{BB962C8B-B14F-4D97-AF65-F5344CB8AC3E}">
        <p14:creationId xmlns:p14="http://schemas.microsoft.com/office/powerpoint/2010/main" val="160858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up)">
                                      <p:cBhvr>
                                        <p:cTn id="14" dur="500"/>
                                        <p:tgtEl>
                                          <p:spTgt spid="3">
                                            <p:txEl>
                                              <p:pRg st="1" end="1"/>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0026" y="275710"/>
            <a:ext cx="6203517" cy="725410"/>
          </a:xfrm>
          <a:prstGeom prst="rect">
            <a:avLst/>
          </a:prstGeom>
          <a:noFill/>
          <a:ln w="38100">
            <a:solidFill>
              <a:schemeClr val="accent3">
                <a:lumMod val="60000"/>
                <a:lumOff val="40000"/>
              </a:schemeClr>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rgbClr val="3333FF"/>
                  </a:solidFill>
                </a:ln>
                <a:solidFill>
                  <a:srgbClr val="9933FF"/>
                </a:solidFill>
                <a:effectLst>
                  <a:glow rad="127000">
                    <a:srgbClr val="FFCC66"/>
                  </a:glow>
                </a:effectLst>
              </a:rPr>
              <a:t>What Part </a:t>
            </a:r>
            <a:r>
              <a:rPr lang="en-CA" sz="3200" b="1" dirty="0" smtClean="0">
                <a:ln>
                  <a:solidFill>
                    <a:srgbClr val="FF9999"/>
                  </a:solidFill>
                </a:ln>
                <a:solidFill>
                  <a:srgbClr val="FFFF00"/>
                </a:solidFill>
              </a:rPr>
              <a:t>of the Shabbat?</a:t>
            </a:r>
            <a:endParaRPr lang="en-CA" sz="3200" b="1" dirty="0">
              <a:ln>
                <a:solidFill>
                  <a:srgbClr val="FF9999"/>
                </a:solidFill>
              </a:ln>
              <a:solidFill>
                <a:srgbClr val="FFFF00"/>
              </a:solidFill>
            </a:endParaRPr>
          </a:p>
        </p:txBody>
      </p:sp>
      <p:sp>
        <p:nvSpPr>
          <p:cNvPr id="3" name="Text Placeholder 2"/>
          <p:cNvSpPr>
            <a:spLocks noGrp="1"/>
          </p:cNvSpPr>
          <p:nvPr>
            <p:ph type="body" sz="half" idx="2"/>
          </p:nvPr>
        </p:nvSpPr>
        <p:spPr>
          <a:xfrm>
            <a:off x="139337" y="2314939"/>
            <a:ext cx="11827781" cy="4303032"/>
          </a:xfrm>
          <a:solidFill>
            <a:schemeClr val="tx1"/>
          </a:solidFill>
          <a:ln>
            <a:solidFill>
              <a:srgbClr val="CC99FF"/>
            </a:solidFill>
          </a:ln>
          <a:scene3d>
            <a:camera prst="orthographicFront"/>
            <a:lightRig rig="threePt" dir="t"/>
          </a:scene3d>
          <a:sp3d>
            <a:bevelT w="152400" h="50800" prst="softRound"/>
          </a:sp3d>
        </p:spPr>
        <p:txBody>
          <a:bodyPr>
            <a:noAutofit/>
          </a:bodyPr>
          <a:lstStyle/>
          <a:p>
            <a:pPr>
              <a:lnSpc>
                <a:spcPct val="100000"/>
              </a:lnSpc>
            </a:pPr>
            <a:r>
              <a:rPr lang="en-US" sz="2400" b="1" cap="all" dirty="0" smtClean="0">
                <a:solidFill>
                  <a:schemeClr val="bg1"/>
                </a:solidFill>
                <a:ea typeface="+mj-ea"/>
                <a:cs typeface="+mj-cs"/>
              </a:rPr>
              <a:t/>
            </a:r>
            <a:br>
              <a:rPr lang="en-US" sz="2400" b="1" cap="all" dirty="0" smtClean="0">
                <a:solidFill>
                  <a:schemeClr val="bg1"/>
                </a:solidFill>
                <a:ea typeface="+mj-ea"/>
                <a:cs typeface="+mj-cs"/>
              </a:rPr>
            </a:br>
            <a:r>
              <a:rPr lang="en-US" sz="2400" b="1" cap="all" dirty="0" smtClean="0">
                <a:solidFill>
                  <a:srgbClr val="00B0F0"/>
                </a:solidFill>
                <a:ea typeface="+mj-ea"/>
                <a:cs typeface="+mj-cs"/>
              </a:rPr>
              <a:t>		</a:t>
            </a:r>
          </a:p>
          <a:p>
            <a:pPr>
              <a:lnSpc>
                <a:spcPct val="100000"/>
              </a:lnSpc>
            </a:pPr>
            <a:r>
              <a:rPr lang="en-US" sz="2800" b="1" i="1" cap="all" dirty="0" smtClean="0">
                <a:ln>
                  <a:solidFill>
                    <a:srgbClr val="FF00FF"/>
                  </a:solidFill>
                </a:ln>
                <a:solidFill>
                  <a:srgbClr val="00B0F0"/>
                </a:solidFill>
                <a:latin typeface="Comic Sans MS" panose="030F0702030302020204" pitchFamily="66" charset="0"/>
                <a:ea typeface="+mj-ea"/>
                <a:cs typeface="+mj-cs"/>
              </a:rPr>
              <a:t>And </a:t>
            </a:r>
            <a:r>
              <a:rPr lang="en-US" sz="2800" b="1" i="1" u="sng" cap="all" dirty="0" smtClean="0">
                <a:ln>
                  <a:solidFill>
                    <a:srgbClr val="3333FF"/>
                  </a:solidFill>
                </a:ln>
                <a:solidFill>
                  <a:srgbClr val="FF00FF"/>
                </a:solidFill>
                <a:latin typeface="Comic Sans MS" panose="030F0702030302020204" pitchFamily="66" charset="0"/>
                <a:ea typeface="+mj-ea"/>
                <a:cs typeface="+mj-cs"/>
              </a:rPr>
              <a:t>what identity</a:t>
            </a:r>
            <a:r>
              <a:rPr lang="en-US" sz="2800" b="1" i="1" cap="all" dirty="0" smtClean="0">
                <a:ln>
                  <a:solidFill>
                    <a:srgbClr val="3333FF"/>
                  </a:solidFill>
                </a:ln>
                <a:solidFill>
                  <a:srgbClr val="FF00FF"/>
                </a:solidFill>
                <a:latin typeface="Comic Sans MS" panose="030F0702030302020204" pitchFamily="66" charset="0"/>
                <a:ea typeface="+mj-ea"/>
                <a:cs typeface="+mj-cs"/>
              </a:rPr>
              <a:t> </a:t>
            </a:r>
            <a:r>
              <a:rPr lang="en-US" sz="2800" b="1" i="1" cap="all" dirty="0" smtClean="0">
                <a:ln>
                  <a:solidFill>
                    <a:srgbClr val="FF00FF"/>
                  </a:solidFill>
                </a:ln>
                <a:solidFill>
                  <a:srgbClr val="00B0F0"/>
                </a:solidFill>
                <a:latin typeface="Comic Sans MS" panose="030F0702030302020204" pitchFamily="66" charset="0"/>
                <a:ea typeface="+mj-ea"/>
                <a:cs typeface="+mj-cs"/>
              </a:rPr>
              <a:t>was to </a:t>
            </a:r>
            <a:r>
              <a:rPr lang="en-US" sz="2800" b="1" i="1" u="sng" cap="all" dirty="0" smtClean="0">
                <a:ln>
                  <a:solidFill>
                    <a:srgbClr val="FF00FF"/>
                  </a:solidFill>
                </a:ln>
                <a:solidFill>
                  <a:srgbClr val="00B0F0"/>
                </a:solidFill>
                <a:latin typeface="Comic Sans MS" panose="030F0702030302020204" pitchFamily="66" charset="0"/>
                <a:ea typeface="+mj-ea"/>
                <a:cs typeface="+mj-cs"/>
              </a:rPr>
              <a:t>grow</a:t>
            </a:r>
            <a:r>
              <a:rPr lang="en-US" sz="2800" b="1" i="1" cap="all" dirty="0" smtClean="0">
                <a:ln>
                  <a:solidFill>
                    <a:srgbClr val="FF00FF"/>
                  </a:solidFill>
                </a:ln>
                <a:solidFill>
                  <a:srgbClr val="00B0F0"/>
                </a:solidFill>
                <a:latin typeface="Comic Sans MS" panose="030F0702030302020204" pitchFamily="66" charset="0"/>
                <a:ea typeface="+mj-ea"/>
                <a:cs typeface="+mj-cs"/>
              </a:rPr>
              <a:t>     </a:t>
            </a:r>
            <a:r>
              <a:rPr lang="en-US" sz="2800" b="1" i="1" u="sng" cap="all" dirty="0" smtClean="0">
                <a:ln>
                  <a:solidFill>
                    <a:srgbClr val="FF00FF"/>
                  </a:solidFill>
                </a:ln>
                <a:solidFill>
                  <a:srgbClr val="00B0F0"/>
                </a:solidFill>
                <a:effectLst>
                  <a:glow rad="127000">
                    <a:srgbClr val="00FFFF"/>
                  </a:glow>
                </a:effectLst>
                <a:latin typeface="Comic Sans MS" panose="030F0702030302020204" pitchFamily="66" charset="0"/>
                <a:ea typeface="+mj-ea"/>
                <a:cs typeface="+mj-cs"/>
              </a:rPr>
              <a:t>light</a:t>
            </a:r>
            <a:r>
              <a:rPr lang="en-US" sz="3200" b="1" i="1" cap="all" dirty="0" smtClean="0">
                <a:ln>
                  <a:solidFill>
                    <a:srgbClr val="FF00FF"/>
                  </a:solidFill>
                </a:ln>
                <a:solidFill>
                  <a:srgbClr val="00B0F0"/>
                </a:solidFill>
                <a:effectLst>
                  <a:glow rad="127000">
                    <a:srgbClr val="00FFFF"/>
                  </a:glow>
                </a:effectLst>
                <a:latin typeface="Comic Sans MS" panose="030F0702030302020204" pitchFamily="66" charset="0"/>
                <a:ea typeface="+mj-ea"/>
                <a:cs typeface="+mj-cs"/>
              </a:rPr>
              <a:t>? </a:t>
            </a:r>
            <a:r>
              <a:rPr lang="en-US" sz="2400" b="1" cap="all" dirty="0" smtClean="0">
                <a:solidFill>
                  <a:srgbClr val="00B0F0"/>
                </a:solidFill>
                <a:ea typeface="+mj-ea"/>
                <a:cs typeface="+mj-cs"/>
              </a:rPr>
              <a:t>	</a:t>
            </a:r>
          </a:p>
          <a:p>
            <a:pPr>
              <a:lnSpc>
                <a:spcPct val="100000"/>
              </a:lnSpc>
            </a:pPr>
            <a:r>
              <a:rPr lang="en-US" sz="2800" b="1" cap="all" dirty="0" smtClean="0">
                <a:solidFill>
                  <a:schemeClr val="bg1"/>
                </a:solidFill>
                <a:ea typeface="+mj-ea"/>
                <a:cs typeface="+mj-cs"/>
              </a:rPr>
              <a:t>… toward </a:t>
            </a:r>
            <a:r>
              <a:rPr lang="en-US" sz="2800" b="1" u="sng" cap="all" dirty="0">
                <a:solidFill>
                  <a:schemeClr val="bg1"/>
                </a:solidFill>
                <a:ea typeface="+mj-ea"/>
                <a:cs typeface="+mj-cs"/>
              </a:rPr>
              <a:t>the </a:t>
            </a:r>
            <a:r>
              <a:rPr lang="en-US" sz="2800" b="1" u="sng" cap="all" dirty="0" smtClean="0">
                <a:solidFill>
                  <a:schemeClr val="bg1"/>
                </a:solidFill>
                <a:ea typeface="+mj-ea"/>
                <a:cs typeface="+mj-cs"/>
              </a:rPr>
              <a:t>first </a:t>
            </a:r>
            <a:r>
              <a:rPr lang="en-US" sz="2800" i="1" u="sng" cap="all" dirty="0" smtClean="0">
                <a:solidFill>
                  <a:schemeClr val="bg1"/>
                </a:solidFill>
                <a:ea typeface="+mj-ea"/>
                <a:cs typeface="+mj-cs"/>
              </a:rPr>
              <a:t>day</a:t>
            </a:r>
            <a:r>
              <a:rPr lang="en-US" sz="2800" b="1" u="sng" cap="all" dirty="0">
                <a:solidFill>
                  <a:schemeClr val="bg1"/>
                </a:solidFill>
                <a:ea typeface="+mj-ea"/>
                <a:cs typeface="+mj-cs"/>
              </a:rPr>
              <a:t> </a:t>
            </a:r>
            <a:r>
              <a:rPr lang="en-US" sz="2800" b="1" u="sng" cap="all" dirty="0" smtClean="0">
                <a:solidFill>
                  <a:schemeClr val="bg1"/>
                </a:solidFill>
                <a:ea typeface="+mj-ea"/>
                <a:cs typeface="+mj-cs"/>
              </a:rPr>
              <a:t>of the </a:t>
            </a:r>
            <a:r>
              <a:rPr lang="en-US" sz="2800" b="1" u="sng" cap="all" dirty="0">
                <a:solidFill>
                  <a:schemeClr val="bg1"/>
                </a:solidFill>
                <a:ea typeface="+mj-ea"/>
                <a:cs typeface="+mj-cs"/>
              </a:rPr>
              <a:t>week</a:t>
            </a:r>
            <a:r>
              <a:rPr lang="en-US" sz="2800" b="1" cap="all" dirty="0">
                <a:solidFill>
                  <a:schemeClr val="bg1"/>
                </a:solidFill>
                <a:ea typeface="+mj-ea"/>
                <a:cs typeface="+mj-cs"/>
              </a:rPr>
              <a:t>, </a:t>
            </a:r>
            <a:r>
              <a:rPr lang="en-US" sz="2400" cap="all" dirty="0" smtClean="0">
                <a:solidFill>
                  <a:schemeClr val="bg1"/>
                </a:solidFill>
                <a:ea typeface="+mj-ea"/>
                <a:cs typeface="+mj-cs"/>
              </a:rPr>
              <a:t/>
            </a:r>
            <a:br>
              <a:rPr lang="en-US" sz="2400" cap="all" dirty="0" smtClean="0">
                <a:solidFill>
                  <a:schemeClr val="bg1"/>
                </a:solidFill>
                <a:ea typeface="+mj-ea"/>
                <a:cs typeface="+mj-cs"/>
              </a:rPr>
            </a:br>
            <a:r>
              <a:rPr lang="en-US" sz="2400" cap="all" dirty="0">
                <a:solidFill>
                  <a:schemeClr val="bg1"/>
                </a:solidFill>
                <a:ea typeface="+mj-ea"/>
                <a:cs typeface="+mj-cs"/>
              </a:rPr>
              <a:t> </a:t>
            </a:r>
            <a:r>
              <a:rPr lang="en-US" sz="2400" cap="all" dirty="0" smtClean="0">
                <a:solidFill>
                  <a:schemeClr val="bg1"/>
                </a:solidFill>
                <a:ea typeface="+mj-ea"/>
                <a:cs typeface="+mj-cs"/>
              </a:rPr>
              <a:t>                 </a:t>
            </a:r>
            <a:r>
              <a:rPr lang="en-US" sz="2400" dirty="0" smtClean="0">
                <a:solidFill>
                  <a:schemeClr val="bg1"/>
                </a:solidFill>
                <a:ea typeface="+mj-ea"/>
                <a:cs typeface="+mj-cs"/>
              </a:rPr>
              <a:t>came </a:t>
            </a:r>
            <a:r>
              <a:rPr lang="en-US" sz="2400" dirty="0">
                <a:solidFill>
                  <a:schemeClr val="bg1"/>
                </a:solidFill>
                <a:ea typeface="+mj-ea"/>
                <a:cs typeface="+mj-cs"/>
              </a:rPr>
              <a:t>Mary </a:t>
            </a:r>
            <a:r>
              <a:rPr lang="en-US" sz="2400" dirty="0" smtClean="0">
                <a:solidFill>
                  <a:schemeClr val="bg1"/>
                </a:solidFill>
                <a:ea typeface="+mj-ea"/>
                <a:cs typeface="+mj-cs"/>
              </a:rPr>
              <a:t>Magdalene … … … … … to </a:t>
            </a:r>
            <a:r>
              <a:rPr lang="en-US" sz="2400" dirty="0">
                <a:solidFill>
                  <a:schemeClr val="bg1"/>
                </a:solidFill>
                <a:ea typeface="+mj-ea"/>
                <a:cs typeface="+mj-cs"/>
              </a:rPr>
              <a:t>see the sepulchre</a:t>
            </a:r>
            <a:r>
              <a:rPr lang="en-US" sz="2400" dirty="0" smtClean="0">
                <a:solidFill>
                  <a:schemeClr val="bg1"/>
                </a:solidFill>
                <a:ea typeface="+mj-ea"/>
                <a:cs typeface="+mj-cs"/>
              </a:rPr>
              <a:t>.</a:t>
            </a:r>
            <a:br>
              <a:rPr lang="en-US" sz="2400" dirty="0" smtClean="0">
                <a:solidFill>
                  <a:schemeClr val="bg1"/>
                </a:solidFill>
                <a:ea typeface="+mj-ea"/>
                <a:cs typeface="+mj-cs"/>
              </a:rPr>
            </a:br>
            <a:r>
              <a:rPr lang="en-US" sz="2400" dirty="0" smtClean="0">
                <a:solidFill>
                  <a:schemeClr val="bg1"/>
                </a:solidFill>
                <a:ea typeface="+mj-ea"/>
                <a:cs typeface="+mj-cs"/>
              </a:rPr>
              <a:t/>
            </a:r>
            <a:br>
              <a:rPr lang="en-US" sz="2400" dirty="0" smtClean="0">
                <a:solidFill>
                  <a:schemeClr val="bg1"/>
                </a:solidFill>
                <a:ea typeface="+mj-ea"/>
                <a:cs typeface="+mj-cs"/>
              </a:rPr>
            </a:br>
            <a:endParaRPr lang="en-US" sz="3200" dirty="0">
              <a:solidFill>
                <a:schemeClr val="bg1"/>
              </a:solidFill>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a:xfrm>
            <a:off x="11608504" y="6560349"/>
            <a:ext cx="643748" cy="365125"/>
          </a:xfrm>
        </p:spPr>
        <p:txBody>
          <a:bodyPr/>
          <a:lstStyle/>
          <a:p>
            <a:fld id="{6D22F896-40B5-4ADD-8801-0D06FADFA095}" type="slidenum">
              <a:rPr lang="en-US" sz="1200" b="1" smtClean="0"/>
              <a:t>84</a:t>
            </a:fld>
            <a:endParaRPr lang="en-US" sz="1200" b="1" dirty="0"/>
          </a:p>
        </p:txBody>
      </p:sp>
      <p:sp>
        <p:nvSpPr>
          <p:cNvPr id="5" name="Rectangle 4"/>
          <p:cNvSpPr/>
          <p:nvPr/>
        </p:nvSpPr>
        <p:spPr>
          <a:xfrm>
            <a:off x="9910354" y="1341120"/>
            <a:ext cx="2281646" cy="2316480"/>
          </a:xfrm>
          <a:prstGeom prst="rect">
            <a:avLst/>
          </a:prstGeom>
          <a:solidFill>
            <a:schemeClr val="bg1"/>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CA" sz="4800" dirty="0" smtClean="0">
                <a:ln>
                  <a:solidFill>
                    <a:srgbClr val="3333FF"/>
                  </a:solidFill>
                </a:ln>
                <a:solidFill>
                  <a:srgbClr val="CC99FF"/>
                </a:solidFill>
                <a:effectLst>
                  <a:glow rad="127000">
                    <a:srgbClr val="FFFF00"/>
                  </a:glow>
                </a:effectLst>
              </a:rPr>
              <a:t>DAWN</a:t>
            </a:r>
            <a:endParaRPr lang="en-CA" sz="4800" dirty="0">
              <a:ln>
                <a:solidFill>
                  <a:srgbClr val="3333FF"/>
                </a:solidFill>
              </a:ln>
              <a:solidFill>
                <a:srgbClr val="CC99FF"/>
              </a:solidFill>
              <a:effectLst>
                <a:glow rad="127000">
                  <a:srgbClr val="FFFF00"/>
                </a:glow>
              </a:effectLst>
            </a:endParaRPr>
          </a:p>
        </p:txBody>
      </p:sp>
      <p:sp>
        <p:nvSpPr>
          <p:cNvPr id="35" name="Rectangle 34"/>
          <p:cNvSpPr/>
          <p:nvPr/>
        </p:nvSpPr>
        <p:spPr>
          <a:xfrm rot="3214834">
            <a:off x="8840854" y="1384411"/>
            <a:ext cx="1825424" cy="794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306906" y="95133"/>
            <a:ext cx="776697" cy="1375719"/>
          </a:xfrm>
          <a:prstGeom prst="ellipse">
            <a:avLst/>
          </a:prstGeom>
          <a:solidFill>
            <a:schemeClr val="tx1">
              <a:lumMod val="50000"/>
            </a:schemeClr>
          </a:solidFill>
          <a:ln w="381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800" dirty="0" smtClean="0">
                <a:ln>
                  <a:solidFill>
                    <a:srgbClr val="00FF99"/>
                  </a:solidFill>
                </a:ln>
                <a:solidFill>
                  <a:srgbClr val="9933FF"/>
                </a:solidFill>
                <a:effectLst>
                  <a:glow rad="127000">
                    <a:srgbClr val="FFFF00"/>
                  </a:glow>
                </a:effectLst>
              </a:rPr>
              <a:t>!</a:t>
            </a:r>
            <a:endParaRPr lang="en-CA" sz="8800" dirty="0">
              <a:ln>
                <a:solidFill>
                  <a:srgbClr val="00FF99"/>
                </a:solidFill>
              </a:ln>
              <a:solidFill>
                <a:srgbClr val="9933FF"/>
              </a:solidFill>
              <a:effectLst>
                <a:glow rad="127000">
                  <a:srgbClr val="FFFF00"/>
                </a:glow>
              </a:effectLst>
            </a:endParaRPr>
          </a:p>
        </p:txBody>
      </p:sp>
      <p:sp>
        <p:nvSpPr>
          <p:cNvPr id="7" name="Rectangle 6"/>
          <p:cNvSpPr/>
          <p:nvPr/>
        </p:nvSpPr>
        <p:spPr>
          <a:xfrm>
            <a:off x="233160" y="1450203"/>
            <a:ext cx="8953137" cy="691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cap="all" dirty="0">
                <a:solidFill>
                  <a:srgbClr val="DF2E28">
                    <a:lumMod val="60000"/>
                    <a:lumOff val="40000"/>
                  </a:srgbClr>
                </a:solidFill>
                <a:latin typeface="Georgia" panose="02040502050405020303" pitchFamily="18" charset="0"/>
              </a:rPr>
              <a:t>M</a:t>
            </a:r>
            <a:r>
              <a:rPr lang="en-US" sz="2400" i="1" dirty="0">
                <a:solidFill>
                  <a:srgbClr val="DF2E28">
                    <a:lumMod val="60000"/>
                    <a:lumOff val="40000"/>
                  </a:srgbClr>
                </a:solidFill>
                <a:latin typeface="Georgia" panose="02040502050405020303" pitchFamily="18" charset="0"/>
              </a:rPr>
              <a:t>att</a:t>
            </a:r>
            <a:r>
              <a:rPr lang="en-US" sz="2400" i="1" cap="all" dirty="0">
                <a:solidFill>
                  <a:srgbClr val="DF2E28">
                    <a:lumMod val="60000"/>
                    <a:lumOff val="40000"/>
                  </a:srgbClr>
                </a:solidFill>
                <a:latin typeface="Georgia" panose="02040502050405020303" pitchFamily="18" charset="0"/>
              </a:rPr>
              <a:t> 28:1  	</a:t>
            </a:r>
            <a:r>
              <a:rPr lang="en-US" sz="2800" b="1" cap="all" dirty="0">
                <a:ln w="12700">
                  <a:solidFill>
                    <a:srgbClr val="3333FF"/>
                  </a:solidFill>
                </a:ln>
                <a:solidFill>
                  <a:srgbClr val="CC0099"/>
                </a:solidFill>
                <a:latin typeface="Arial Black" panose="020B0A04020102020204" pitchFamily="34" charset="0"/>
              </a:rPr>
              <a:t>In the </a:t>
            </a:r>
            <a:r>
              <a:rPr lang="en-US" sz="3600" b="1" u="sng" cap="all" dirty="0">
                <a:ln w="12700">
                  <a:solidFill>
                    <a:sysClr val="windowText" lastClr="000000"/>
                  </a:solidFill>
                </a:ln>
                <a:solidFill>
                  <a:srgbClr val="FF0000"/>
                </a:solidFill>
                <a:effectLst>
                  <a:glow rad="228600">
                    <a:schemeClr val="accent4">
                      <a:satMod val="175000"/>
                      <a:alpha val="40000"/>
                    </a:schemeClr>
                  </a:glow>
                </a:effectLst>
                <a:latin typeface="Arial Black" panose="020B0A04020102020204" pitchFamily="34" charset="0"/>
              </a:rPr>
              <a:t>end</a:t>
            </a:r>
            <a:r>
              <a:rPr lang="en-US" sz="2800" b="1" cap="all" dirty="0">
                <a:ln w="12700">
                  <a:solidFill>
                    <a:srgbClr val="3333FF"/>
                  </a:solidFill>
                </a:ln>
                <a:solidFill>
                  <a:srgbClr val="CC0099"/>
                </a:solidFill>
                <a:latin typeface="Arial Black" panose="020B0A04020102020204" pitchFamily="34" charset="0"/>
              </a:rPr>
              <a:t> of the </a:t>
            </a:r>
            <a:r>
              <a:rPr lang="en-US" sz="3600" b="1" cap="all" dirty="0" err="1" smtClean="0">
                <a:ln w="12700">
                  <a:solidFill>
                    <a:srgbClr val="3333FF"/>
                  </a:solidFill>
                </a:ln>
                <a:solidFill>
                  <a:srgbClr val="CC0099"/>
                </a:solidFill>
                <a:effectLst>
                  <a:glow rad="228600">
                    <a:srgbClr val="00FFFF"/>
                  </a:glow>
                </a:effectLst>
                <a:latin typeface="Arial Black" panose="020B0A04020102020204" pitchFamily="34" charset="0"/>
              </a:rPr>
              <a:t>sHabbat</a:t>
            </a:r>
            <a:r>
              <a:rPr lang="en-US" sz="3600" b="1" cap="all" dirty="0" smtClean="0">
                <a:ln w="12700">
                  <a:solidFill>
                    <a:srgbClr val="3333FF"/>
                  </a:solidFill>
                </a:ln>
                <a:solidFill>
                  <a:srgbClr val="CC0099"/>
                </a:solidFill>
                <a:effectLst>
                  <a:glow rad="228600">
                    <a:srgbClr val="00FFFF"/>
                  </a:glow>
                </a:effectLst>
                <a:latin typeface="Arial Black" panose="020B0A04020102020204" pitchFamily="34" charset="0"/>
              </a:rPr>
              <a:t>,</a:t>
            </a:r>
            <a:endParaRPr lang="en-CA" dirty="0"/>
          </a:p>
        </p:txBody>
      </p:sp>
      <p:sp>
        <p:nvSpPr>
          <p:cNvPr id="9" name="Rectangle 8"/>
          <p:cNvSpPr/>
          <p:nvPr/>
        </p:nvSpPr>
        <p:spPr>
          <a:xfrm>
            <a:off x="139336" y="2314939"/>
            <a:ext cx="9745628" cy="654791"/>
          </a:xfrm>
          <a:prstGeom prst="rect">
            <a:avLst/>
          </a:prstGeom>
          <a:solidFill>
            <a:srgbClr val="9933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cap="all" dirty="0">
                <a:solidFill>
                  <a:prstClr val="black"/>
                </a:solidFill>
              </a:rPr>
              <a:t>as it began to</a:t>
            </a:r>
            <a:r>
              <a:rPr lang="en-US" sz="2400" b="1" cap="all" dirty="0">
                <a:solidFill>
                  <a:prstClr val="black"/>
                </a:solidFill>
              </a:rPr>
              <a:t> </a:t>
            </a:r>
            <a:r>
              <a:rPr lang="en-US" sz="3600" b="1" u="sng" cap="all" dirty="0">
                <a:solidFill>
                  <a:prstClr val="black"/>
                </a:solidFill>
                <a:effectLst>
                  <a:glow rad="228600">
                    <a:srgbClr val="81BB42">
                      <a:satMod val="175000"/>
                      <a:alpha val="40000"/>
                    </a:srgbClr>
                  </a:glow>
                </a:effectLst>
                <a:latin typeface="Arial Black" panose="020B0A04020102020204" pitchFamily="34" charset="0"/>
              </a:rPr>
              <a:t>dawn</a:t>
            </a:r>
            <a:r>
              <a:rPr lang="en-US" sz="2400" b="1" cap="all" dirty="0">
                <a:solidFill>
                  <a:prstClr val="black"/>
                </a:solidFill>
              </a:rPr>
              <a:t>  (</a:t>
            </a:r>
            <a:r>
              <a:rPr lang="en-US" sz="2400" b="1" cap="all" dirty="0" err="1">
                <a:ln>
                  <a:solidFill>
                    <a:srgbClr val="3333FF"/>
                  </a:solidFill>
                </a:ln>
                <a:solidFill>
                  <a:schemeClr val="tx1">
                    <a:lumMod val="85000"/>
                  </a:schemeClr>
                </a:solidFill>
              </a:rPr>
              <a:t>Epiphosko</a:t>
            </a:r>
            <a:r>
              <a:rPr lang="en-US" sz="2400" b="1" cap="all" dirty="0">
                <a:solidFill>
                  <a:prstClr val="black"/>
                </a:solidFill>
              </a:rPr>
              <a:t> – to </a:t>
            </a:r>
            <a:r>
              <a:rPr lang="en-US" sz="3600" b="1" cap="all" dirty="0">
                <a:solidFill>
                  <a:prstClr val="black"/>
                </a:solidFill>
                <a:effectLst>
                  <a:glow rad="127000">
                    <a:srgbClr val="FFFF00"/>
                  </a:glow>
                </a:effectLst>
              </a:rPr>
              <a:t>grow light</a:t>
            </a:r>
            <a:r>
              <a:rPr lang="en-US" sz="2400" b="1" cap="all" dirty="0">
                <a:solidFill>
                  <a:prstClr val="black"/>
                </a:solidFill>
              </a:rPr>
              <a:t>)</a:t>
            </a:r>
            <a:endParaRPr lang="en-CA" dirty="0"/>
          </a:p>
        </p:txBody>
      </p:sp>
      <p:cxnSp>
        <p:nvCxnSpPr>
          <p:cNvPr id="16" name="Straight Connector 15"/>
          <p:cNvCxnSpPr/>
          <p:nvPr/>
        </p:nvCxnSpPr>
        <p:spPr>
          <a:xfrm flipH="1" flipV="1">
            <a:off x="10058400" y="65103"/>
            <a:ext cx="757276" cy="2888673"/>
          </a:xfrm>
          <a:prstGeom prst="line">
            <a:avLst/>
          </a:prstGeom>
          <a:ln w="76200">
            <a:solidFill>
              <a:srgbClr val="FFFF00"/>
            </a:solidFill>
          </a:ln>
          <a:effectLst>
            <a:glow rad="63500">
              <a:srgbClr val="00FFFF">
                <a:alpha val="97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0715602" y="65104"/>
            <a:ext cx="309153" cy="2878281"/>
          </a:xfrm>
          <a:prstGeom prst="line">
            <a:avLst/>
          </a:prstGeom>
          <a:ln w="76200">
            <a:solidFill>
              <a:srgbClr val="FFFF00"/>
            </a:solidFill>
          </a:ln>
          <a:effectLst>
            <a:glow rad="63500">
              <a:srgbClr val="00FFFF">
                <a:alpha val="97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1253355" y="65103"/>
            <a:ext cx="20781" cy="2888673"/>
          </a:xfrm>
          <a:prstGeom prst="line">
            <a:avLst/>
          </a:prstGeom>
          <a:ln w="76200">
            <a:solidFill>
              <a:srgbClr val="FFFF00"/>
            </a:solidFill>
          </a:ln>
          <a:effectLst>
            <a:glow rad="63500">
              <a:srgbClr val="00FFFF">
                <a:alpha val="97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1502736" y="65103"/>
            <a:ext cx="290946" cy="2888673"/>
          </a:xfrm>
          <a:prstGeom prst="line">
            <a:avLst/>
          </a:prstGeom>
          <a:ln w="76200">
            <a:solidFill>
              <a:srgbClr val="FFFF00"/>
            </a:solidFill>
          </a:ln>
          <a:effectLst>
            <a:glow rad="63500">
              <a:srgbClr val="00FFFF">
                <a:alpha val="97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1793682" y="714104"/>
            <a:ext cx="398318" cy="2164178"/>
          </a:xfrm>
          <a:prstGeom prst="line">
            <a:avLst/>
          </a:prstGeom>
          <a:ln w="76200">
            <a:solidFill>
              <a:srgbClr val="FFFF00"/>
            </a:solidFill>
          </a:ln>
          <a:effectLst>
            <a:glow rad="63500">
              <a:srgbClr val="00FFFF">
                <a:alpha val="97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2022282" y="2211977"/>
            <a:ext cx="169718" cy="676697"/>
          </a:xfrm>
          <a:prstGeom prst="line">
            <a:avLst/>
          </a:prstGeom>
          <a:ln w="76200">
            <a:solidFill>
              <a:srgbClr val="FFFF00"/>
            </a:solidFill>
          </a:ln>
          <a:effectLst>
            <a:glow rad="63500">
              <a:srgbClr val="00FFFF">
                <a:alpha val="97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9518534" y="105341"/>
            <a:ext cx="1059413" cy="2848436"/>
          </a:xfrm>
          <a:prstGeom prst="line">
            <a:avLst/>
          </a:prstGeom>
          <a:ln w="76200">
            <a:solidFill>
              <a:srgbClr val="FFFF00"/>
            </a:solidFill>
          </a:ln>
          <a:effectLst>
            <a:glow rad="63500">
              <a:srgbClr val="00FFFF">
                <a:alpha val="97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8855078" y="65103"/>
            <a:ext cx="1490705" cy="2888674"/>
          </a:xfrm>
          <a:prstGeom prst="line">
            <a:avLst/>
          </a:prstGeom>
          <a:ln w="76200">
            <a:solidFill>
              <a:srgbClr val="FFFF00"/>
            </a:solidFill>
          </a:ln>
          <a:effectLst>
            <a:glow rad="63500">
              <a:srgbClr val="00FFFF">
                <a:alpha val="97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8116389" y="118133"/>
            <a:ext cx="2041988" cy="2835645"/>
          </a:xfrm>
          <a:prstGeom prst="line">
            <a:avLst/>
          </a:prstGeom>
          <a:ln w="76200">
            <a:solidFill>
              <a:srgbClr val="FFFF00"/>
            </a:solidFill>
          </a:ln>
          <a:effectLst>
            <a:glow rad="63500">
              <a:srgbClr val="00FFFF">
                <a:alpha val="97000"/>
              </a:srgb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9338" y="4711811"/>
            <a:ext cx="11819815" cy="1457060"/>
          </a:xfrm>
          <a:prstGeom prst="rect">
            <a:avLst/>
          </a:prstGeom>
          <a:solidFill>
            <a:schemeClr val="accent5">
              <a:lumMod val="75000"/>
            </a:schemeClr>
          </a:solidFill>
          <a:ln w="38100">
            <a:solidFill>
              <a:srgbClr val="CC0066"/>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spcBef>
                <a:spcPts val="1000"/>
              </a:spcBef>
            </a:pPr>
            <a:r>
              <a:rPr lang="en-US" sz="2800" dirty="0" smtClean="0">
                <a:solidFill>
                  <a:prstClr val="black"/>
                </a:solidFill>
                <a:latin typeface="Calibri" panose="020F0502020204030204" pitchFamily="34" charset="0"/>
                <a:cs typeface="Calibri" panose="020F0502020204030204" pitchFamily="34" charset="0"/>
              </a:rPr>
              <a:t>The </a:t>
            </a:r>
            <a:r>
              <a:rPr lang="en-US" sz="2800" dirty="0">
                <a:solidFill>
                  <a:prstClr val="black"/>
                </a:solidFill>
                <a:latin typeface="Calibri" panose="020F0502020204030204" pitchFamily="34" charset="0"/>
                <a:cs typeface="Calibri" panose="020F0502020204030204" pitchFamily="34" charset="0"/>
              </a:rPr>
              <a:t>first 24 hour cycle of the week known </a:t>
            </a:r>
            <a:r>
              <a:rPr lang="en-US" sz="2800" dirty="0" smtClean="0">
                <a:solidFill>
                  <a:prstClr val="black"/>
                </a:solidFill>
                <a:latin typeface="Calibri" panose="020F0502020204030204" pitchFamily="34" charset="0"/>
                <a:cs typeface="Calibri" panose="020F0502020204030204" pitchFamily="34" charset="0"/>
              </a:rPr>
              <a:t>to        </a:t>
            </a:r>
            <a:r>
              <a:rPr lang="en-US" sz="2800" dirty="0">
                <a:solidFill>
                  <a:prstClr val="black"/>
                </a:solidFill>
                <a:latin typeface="Calibri" panose="020F0502020204030204" pitchFamily="34" charset="0"/>
                <a:cs typeface="Calibri" panose="020F0502020204030204" pitchFamily="34" charset="0"/>
              </a:rPr>
              <a:t>us in pagan terms </a:t>
            </a:r>
            <a:r>
              <a:rPr lang="en-US" sz="2800" dirty="0" smtClean="0">
                <a:solidFill>
                  <a:prstClr val="black"/>
                </a:solidFill>
                <a:latin typeface="Calibri" panose="020F0502020204030204" pitchFamily="34" charset="0"/>
                <a:cs typeface="Calibri" panose="020F0502020204030204" pitchFamily="34" charset="0"/>
              </a:rPr>
              <a:t/>
            </a:r>
            <a:br>
              <a:rPr lang="en-US" sz="2800" dirty="0" smtClean="0">
                <a:solidFill>
                  <a:prstClr val="black"/>
                </a:solidFill>
                <a:latin typeface="Calibri" panose="020F0502020204030204" pitchFamily="34" charset="0"/>
                <a:cs typeface="Calibri" panose="020F0502020204030204" pitchFamily="34" charset="0"/>
              </a:rPr>
            </a:br>
            <a:r>
              <a:rPr lang="en-US" sz="2800" dirty="0" smtClean="0">
                <a:solidFill>
                  <a:prstClr val="black"/>
                </a:solidFill>
                <a:latin typeface="Calibri" panose="020F0502020204030204" pitchFamily="34" charset="0"/>
                <a:cs typeface="Calibri" panose="020F0502020204030204" pitchFamily="34" charset="0"/>
              </a:rPr>
              <a:t>as “Sunday,”  was </a:t>
            </a:r>
            <a:r>
              <a:rPr lang="en-US" sz="2800" dirty="0">
                <a:solidFill>
                  <a:prstClr val="black"/>
                </a:solidFill>
                <a:latin typeface="Calibri" panose="020F0502020204030204" pitchFamily="34" charset="0"/>
                <a:cs typeface="Calibri" panose="020F0502020204030204" pitchFamily="34" charset="0"/>
              </a:rPr>
              <a:t>about to Dawn! </a:t>
            </a:r>
            <a:br>
              <a:rPr lang="en-US" sz="2800" dirty="0">
                <a:solidFill>
                  <a:prstClr val="black"/>
                </a:solidFill>
                <a:latin typeface="Calibri" panose="020F0502020204030204" pitchFamily="34" charset="0"/>
                <a:cs typeface="Calibri" panose="020F0502020204030204" pitchFamily="34" charset="0"/>
              </a:rPr>
            </a:br>
            <a:r>
              <a:rPr lang="en-US" sz="2800" dirty="0" smtClean="0">
                <a:solidFill>
                  <a:prstClr val="black"/>
                </a:solidFill>
                <a:latin typeface="Calibri" panose="020F0502020204030204" pitchFamily="34" charset="0"/>
                <a:cs typeface="Calibri" panose="020F0502020204030204" pitchFamily="34" charset="0"/>
              </a:rPr>
              <a:t>     The </a:t>
            </a:r>
            <a:r>
              <a:rPr lang="en-US" sz="2800" dirty="0">
                <a:solidFill>
                  <a:prstClr val="black"/>
                </a:solidFill>
                <a:latin typeface="Calibri" panose="020F0502020204030204" pitchFamily="34" charset="0"/>
                <a:cs typeface="Calibri" panose="020F0502020204030204" pitchFamily="34" charset="0"/>
              </a:rPr>
              <a:t>7</a:t>
            </a:r>
            <a:r>
              <a:rPr lang="en-US" sz="2800" baseline="30000" dirty="0">
                <a:solidFill>
                  <a:prstClr val="black"/>
                </a:solidFill>
                <a:latin typeface="Calibri" panose="020F0502020204030204" pitchFamily="34" charset="0"/>
                <a:cs typeface="Calibri" panose="020F0502020204030204" pitchFamily="34" charset="0"/>
              </a:rPr>
              <a:t>th</a:t>
            </a:r>
            <a:r>
              <a:rPr lang="en-US" sz="2800" dirty="0">
                <a:solidFill>
                  <a:prstClr val="black"/>
                </a:solidFill>
                <a:latin typeface="Calibri" panose="020F0502020204030204" pitchFamily="34" charset="0"/>
                <a:cs typeface="Calibri" panose="020F0502020204030204" pitchFamily="34" charset="0"/>
              </a:rPr>
              <a:t> Day </a:t>
            </a:r>
            <a:r>
              <a:rPr lang="en-US" sz="2800" dirty="0" smtClean="0">
                <a:solidFill>
                  <a:prstClr val="black"/>
                </a:solidFill>
                <a:latin typeface="Calibri" panose="020F0502020204030204" pitchFamily="34" charset="0"/>
                <a:cs typeface="Calibri" panose="020F0502020204030204" pitchFamily="34" charset="0"/>
              </a:rPr>
              <a:t>Shabbat </a:t>
            </a:r>
            <a:r>
              <a:rPr lang="en-US" sz="2800" b="1" dirty="0" smtClean="0">
                <a:ln w="28575">
                  <a:solidFill>
                    <a:srgbClr val="3333FF"/>
                  </a:solidFill>
                </a:ln>
                <a:solidFill>
                  <a:srgbClr val="FF0000"/>
                </a:solidFill>
                <a:latin typeface="Arial Black" panose="020B0A04020102020204" pitchFamily="34" charset="0"/>
                <a:cs typeface="Calibri" panose="020F0502020204030204" pitchFamily="34" charset="0"/>
              </a:rPr>
              <a:t>STARTED AT DAWN, </a:t>
            </a:r>
            <a:r>
              <a:rPr lang="en-US" sz="2800" dirty="0" smtClean="0">
                <a:solidFill>
                  <a:prstClr val="black"/>
                </a:solidFill>
                <a:latin typeface="Calibri" panose="020F0502020204030204" pitchFamily="34" charset="0"/>
                <a:cs typeface="Calibri" panose="020F0502020204030204" pitchFamily="34" charset="0"/>
              </a:rPr>
              <a:t>and </a:t>
            </a:r>
            <a:r>
              <a:rPr lang="en-US" sz="2800" b="1" u="sng" dirty="0" smtClean="0">
                <a:ln w="19050">
                  <a:solidFill>
                    <a:srgbClr val="3333FF"/>
                  </a:solidFill>
                </a:ln>
                <a:solidFill>
                  <a:srgbClr val="FFFF00"/>
                </a:solidFill>
                <a:latin typeface="Arial Black" panose="020B0A04020102020204" pitchFamily="34" charset="0"/>
                <a:cs typeface="Calibri" panose="020F0502020204030204" pitchFamily="34" charset="0"/>
              </a:rPr>
              <a:t>ENDED AT DAWN</a:t>
            </a:r>
            <a:r>
              <a:rPr lang="en-US" sz="2800" b="1" dirty="0" smtClean="0">
                <a:ln w="19050">
                  <a:solidFill>
                    <a:srgbClr val="3333FF"/>
                  </a:solidFill>
                </a:ln>
                <a:solidFill>
                  <a:srgbClr val="FFFF00"/>
                </a:solidFill>
                <a:latin typeface="Arial Black" panose="020B0A04020102020204" pitchFamily="34" charset="0"/>
                <a:cs typeface="Calibri" panose="020F0502020204030204" pitchFamily="34" charset="0"/>
              </a:rPr>
              <a:t>!</a:t>
            </a:r>
            <a:endParaRPr lang="en-US" sz="2800" dirty="0">
              <a:solidFill>
                <a:prstClr val="black"/>
              </a:solidFill>
              <a:latin typeface="Calibri" panose="020F0502020204030204" pitchFamily="34" charset="0"/>
              <a:cs typeface="Calibri" panose="020F0502020204030204" pitchFamily="34" charset="0"/>
            </a:endParaRPr>
          </a:p>
        </p:txBody>
      </p:sp>
      <p:sp>
        <p:nvSpPr>
          <p:cNvPr id="12" name="Curved Down Arrow 11"/>
          <p:cNvSpPr/>
          <p:nvPr/>
        </p:nvSpPr>
        <p:spPr>
          <a:xfrm>
            <a:off x="6660574" y="2953776"/>
            <a:ext cx="4986647" cy="2657315"/>
          </a:xfrm>
          <a:prstGeom prst="curvedDownArrow">
            <a:avLst>
              <a:gd name="adj1" fmla="val 14222"/>
              <a:gd name="adj2" fmla="val 59580"/>
              <a:gd name="adj3" fmla="val 25000"/>
            </a:avLst>
          </a:prstGeom>
          <a:gradFill>
            <a:gsLst>
              <a:gs pos="0">
                <a:srgbClr val="00FF99"/>
              </a:gs>
              <a:gs pos="72500">
                <a:srgbClr val="FFFF00"/>
              </a:gs>
              <a:gs pos="45000">
                <a:srgbClr val="FFFF00"/>
              </a:gs>
              <a:gs pos="100000">
                <a:srgbClr val="FF00FF"/>
              </a:gs>
            </a:gsLst>
            <a:lin ang="5400000" scaled="1"/>
          </a:gradFill>
          <a:ln w="76200">
            <a:solidFill>
              <a:srgbClr val="CC99FF"/>
            </a:solid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Rectangle 13"/>
          <p:cNvSpPr/>
          <p:nvPr/>
        </p:nvSpPr>
        <p:spPr>
          <a:xfrm>
            <a:off x="139336" y="6249927"/>
            <a:ext cx="11827782" cy="521795"/>
          </a:xfrm>
          <a:prstGeom prst="rect">
            <a:avLst/>
          </a:prstGeom>
          <a:solidFill>
            <a:schemeClr val="tx1">
              <a:lumMod val="65000"/>
            </a:schemeClr>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u="sng" dirty="0">
                <a:ln>
                  <a:solidFill>
                    <a:srgbClr val="0000CC"/>
                  </a:solidFill>
                </a:ln>
                <a:solidFill>
                  <a:srgbClr val="00FFFF"/>
                </a:solidFill>
                <a:latin typeface="Calibri" panose="020F0502020204030204" pitchFamily="34" charset="0"/>
                <a:cs typeface="Calibri" panose="020F0502020204030204" pitchFamily="34" charset="0"/>
              </a:rPr>
              <a:t>The</a:t>
            </a:r>
            <a:r>
              <a:rPr lang="en-US" sz="3200" u="sng" dirty="0">
                <a:ln>
                  <a:solidFill>
                    <a:srgbClr val="0000CC"/>
                  </a:solidFill>
                </a:ln>
                <a:solidFill>
                  <a:srgbClr val="00FFFF"/>
                </a:solidFill>
                <a:latin typeface="Calibri" panose="020F0502020204030204" pitchFamily="34" charset="0"/>
                <a:cs typeface="Calibri" panose="020F0502020204030204" pitchFamily="34" charset="0"/>
              </a:rPr>
              <a:t> </a:t>
            </a:r>
            <a:r>
              <a:rPr lang="en-US" sz="3200" b="1" u="sng" dirty="0" smtClean="0">
                <a:ln>
                  <a:solidFill>
                    <a:srgbClr val="0000CC"/>
                  </a:solidFill>
                </a:ln>
                <a:solidFill>
                  <a:srgbClr val="00FFFF"/>
                </a:solidFill>
                <a:latin typeface="Calibri" panose="020F0502020204030204" pitchFamily="34" charset="0"/>
                <a:cs typeface="Calibri" panose="020F0502020204030204" pitchFamily="34" charset="0"/>
              </a:rPr>
              <a:t>Shabbat</a:t>
            </a:r>
            <a:r>
              <a:rPr lang="en-US" sz="3200" dirty="0" smtClean="0">
                <a:solidFill>
                  <a:prstClr val="black"/>
                </a:solidFill>
                <a:latin typeface="Calibri" panose="020F0502020204030204" pitchFamily="34" charset="0"/>
                <a:cs typeface="Calibri" panose="020F0502020204030204" pitchFamily="34" charset="0"/>
              </a:rPr>
              <a:t> </a:t>
            </a:r>
            <a:r>
              <a:rPr lang="en-US" sz="3200" b="1" dirty="0" smtClean="0">
                <a:ln>
                  <a:solidFill>
                    <a:srgbClr val="002060"/>
                  </a:solidFill>
                </a:ln>
                <a:solidFill>
                  <a:srgbClr val="FF0000"/>
                </a:solidFill>
                <a:latin typeface="Calibri" panose="020F0502020204030204" pitchFamily="34" charset="0"/>
                <a:cs typeface="Calibri" panose="020F0502020204030204" pitchFamily="34" charset="0"/>
              </a:rPr>
              <a:t>did </a:t>
            </a:r>
            <a:r>
              <a:rPr lang="en-US" sz="3200" b="1" dirty="0">
                <a:ln>
                  <a:solidFill>
                    <a:srgbClr val="002060"/>
                  </a:solidFill>
                </a:ln>
                <a:solidFill>
                  <a:srgbClr val="FF0000"/>
                </a:solidFill>
                <a:latin typeface="Calibri" panose="020F0502020204030204" pitchFamily="34" charset="0"/>
                <a:cs typeface="Calibri" panose="020F0502020204030204" pitchFamily="34" charset="0"/>
              </a:rPr>
              <a:t>not, </a:t>
            </a:r>
            <a:r>
              <a:rPr lang="en-US" sz="3200" b="1" dirty="0" smtClean="0">
                <a:ln>
                  <a:solidFill>
                    <a:srgbClr val="002060"/>
                  </a:solidFill>
                </a:ln>
                <a:solidFill>
                  <a:srgbClr val="FF0000"/>
                </a:solidFill>
                <a:latin typeface="Calibri" panose="020F0502020204030204" pitchFamily="34" charset="0"/>
                <a:cs typeface="Calibri" panose="020F0502020204030204" pitchFamily="34" charset="0"/>
              </a:rPr>
              <a:t>never </a:t>
            </a:r>
            <a:r>
              <a:rPr lang="en-US" sz="3200" b="1" dirty="0">
                <a:ln>
                  <a:solidFill>
                    <a:srgbClr val="002060"/>
                  </a:solidFill>
                </a:ln>
                <a:solidFill>
                  <a:srgbClr val="FF0000"/>
                </a:solidFill>
                <a:latin typeface="Calibri" panose="020F0502020204030204" pitchFamily="34" charset="0"/>
                <a:cs typeface="Calibri" panose="020F0502020204030204" pitchFamily="34" charset="0"/>
              </a:rPr>
              <a:t>did, </a:t>
            </a:r>
            <a:r>
              <a:rPr lang="en-US" sz="3200" b="1" dirty="0" smtClean="0">
                <a:ln>
                  <a:solidFill>
                    <a:srgbClr val="002060"/>
                  </a:solidFill>
                </a:ln>
                <a:solidFill>
                  <a:srgbClr val="FF0000"/>
                </a:solidFill>
                <a:latin typeface="Calibri" panose="020F0502020204030204" pitchFamily="34" charset="0"/>
                <a:cs typeface="Calibri" panose="020F0502020204030204" pitchFamily="34" charset="0"/>
              </a:rPr>
              <a:t>nor </a:t>
            </a:r>
            <a:r>
              <a:rPr lang="en-US" sz="3200" b="1" dirty="0">
                <a:ln>
                  <a:solidFill>
                    <a:srgbClr val="002060"/>
                  </a:solidFill>
                </a:ln>
                <a:solidFill>
                  <a:srgbClr val="FF0000"/>
                </a:solidFill>
                <a:latin typeface="Calibri" panose="020F0502020204030204" pitchFamily="34" charset="0"/>
                <a:cs typeface="Calibri" panose="020F0502020204030204" pitchFamily="34" charset="0"/>
              </a:rPr>
              <a:t>ever </a:t>
            </a:r>
            <a:r>
              <a:rPr lang="en-US" sz="3200" b="1" dirty="0" smtClean="0">
                <a:ln>
                  <a:solidFill>
                    <a:srgbClr val="002060"/>
                  </a:solidFill>
                </a:ln>
                <a:solidFill>
                  <a:srgbClr val="FF0000"/>
                </a:solidFill>
                <a:latin typeface="Calibri" panose="020F0502020204030204" pitchFamily="34" charset="0"/>
                <a:cs typeface="Calibri" panose="020F0502020204030204" pitchFamily="34" charset="0"/>
              </a:rPr>
              <a:t>will begin</a:t>
            </a:r>
            <a:r>
              <a:rPr lang="en-US" sz="3200" dirty="0" smtClean="0">
                <a:ln>
                  <a:solidFill>
                    <a:srgbClr val="002060"/>
                  </a:solidFill>
                </a:ln>
                <a:solidFill>
                  <a:srgbClr val="FF0000"/>
                </a:solidFill>
                <a:latin typeface="Calibri" panose="020F0502020204030204" pitchFamily="34" charset="0"/>
                <a:cs typeface="Calibri" panose="020F0502020204030204" pitchFamily="34" charset="0"/>
              </a:rPr>
              <a:t> </a:t>
            </a:r>
            <a:r>
              <a:rPr lang="en-US" sz="3200" dirty="0" smtClean="0">
                <a:ln>
                  <a:solidFill>
                    <a:schemeClr val="bg1"/>
                  </a:solidFill>
                </a:ln>
                <a:solidFill>
                  <a:schemeClr val="bg1"/>
                </a:solidFill>
                <a:latin typeface="Calibri" panose="020F0502020204030204" pitchFamily="34" charset="0"/>
                <a:cs typeface="Calibri" panose="020F0502020204030204" pitchFamily="34" charset="0"/>
              </a:rPr>
              <a:t>or</a:t>
            </a:r>
            <a:r>
              <a:rPr lang="en-US" sz="3200" dirty="0" smtClean="0">
                <a:ln>
                  <a:solidFill>
                    <a:srgbClr val="002060"/>
                  </a:solidFill>
                </a:ln>
                <a:solidFill>
                  <a:srgbClr val="FF0000"/>
                </a:solidFill>
                <a:latin typeface="Calibri" panose="020F0502020204030204" pitchFamily="34" charset="0"/>
                <a:cs typeface="Calibri" panose="020F0502020204030204" pitchFamily="34" charset="0"/>
              </a:rPr>
              <a:t> </a:t>
            </a:r>
            <a:r>
              <a:rPr lang="en-US" sz="3200" dirty="0" smtClean="0">
                <a:solidFill>
                  <a:prstClr val="black"/>
                </a:solidFill>
                <a:latin typeface="Calibri" panose="020F0502020204030204" pitchFamily="34" charset="0"/>
                <a:cs typeface="Calibri" panose="020F0502020204030204" pitchFamily="34" charset="0"/>
              </a:rPr>
              <a:t>end </a:t>
            </a:r>
            <a:r>
              <a:rPr lang="en-US" sz="3200" dirty="0">
                <a:solidFill>
                  <a:prstClr val="black"/>
                </a:solidFill>
                <a:latin typeface="Calibri" panose="020F0502020204030204" pitchFamily="34" charset="0"/>
                <a:cs typeface="Calibri" panose="020F0502020204030204" pitchFamily="34" charset="0"/>
              </a:rPr>
              <a:t>at Sunset.</a:t>
            </a:r>
            <a:endParaRPr lang="en-CA" sz="3200" dirty="0"/>
          </a:p>
        </p:txBody>
      </p:sp>
    </p:spTree>
    <p:extLst>
      <p:ext uri="{BB962C8B-B14F-4D97-AF65-F5344CB8AC3E}">
        <p14:creationId xmlns:p14="http://schemas.microsoft.com/office/powerpoint/2010/main" val="15697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75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22" presetClass="entr" presetSubtype="4" repeatCount="10000" fill="hold" nodeType="withEffect">
                                  <p:stCondLst>
                                    <p:cond delay="250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repeatCount="10000" fill="hold" nodeType="withEffect">
                                  <p:stCondLst>
                                    <p:cond delay="225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repeatCount="10000" fill="hold" nodeType="withEffect">
                                  <p:stCondLst>
                                    <p:cond delay="200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repeatCount="10000" fill="hold" nodeType="withEffect">
                                  <p:stCondLst>
                                    <p:cond delay="175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repeatCount="10000" fill="hold" nodeType="withEffect">
                                  <p:stCondLst>
                                    <p:cond delay="150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par>
                                <p:cTn id="33" presetID="22" presetClass="entr" presetSubtype="4" repeatCount="10000" fill="hold" nodeType="withEffect">
                                  <p:stCondLst>
                                    <p:cond delay="75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par>
                                <p:cTn id="36" presetID="22" presetClass="entr" presetSubtype="4" repeatCount="10000" fill="hold" nodeType="withEffect">
                                  <p:stCondLst>
                                    <p:cond delay="125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repeatCount="10000" fill="hold" nodeType="withEffect">
                                  <p:stCondLst>
                                    <p:cond delay="125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par>
                                <p:cTn id="42" presetID="22" presetClass="entr" presetSubtype="4" repeatCount="10000" fill="hold" nodeType="withEffect">
                                  <p:stCondLst>
                                    <p:cond delay="150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Effect transition="in" filter="wipe(left)">
                                      <p:cBhvr>
                                        <p:cTn id="49" dur="500"/>
                                        <p:tgtEl>
                                          <p:spTgt spid="3">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2" end="2"/>
                                            </p:txEl>
                                          </p:spTgt>
                                        </p:tgtEl>
                                        <p:attrNameLst>
                                          <p:attrName>style.visibility</p:attrName>
                                        </p:attrNameLst>
                                      </p:cBhvr>
                                      <p:to>
                                        <p:strVal val="visible"/>
                                      </p:to>
                                    </p:set>
                                    <p:animEffect transition="in" filter="fade">
                                      <p:cBhvr>
                                        <p:cTn id="54" dur="1000"/>
                                        <p:tgtEl>
                                          <p:spTgt spid="3">
                                            <p:txEl>
                                              <p:pRg st="2" end="2"/>
                                            </p:txEl>
                                          </p:spTgt>
                                        </p:tgtEl>
                                      </p:cBhvr>
                                    </p:animEffect>
                                    <p:anim calcmode="lin" valueType="num">
                                      <p:cBhvr>
                                        <p:cTn id="5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style.rotation</p:attrName>
                                        </p:attrNameLst>
                                      </p:cBhvr>
                                      <p:tavLst>
                                        <p:tav tm="0">
                                          <p:val>
                                            <p:fltVal val="90"/>
                                          </p:val>
                                        </p:tav>
                                        <p:tav tm="100000">
                                          <p:val>
                                            <p:fltVal val="0"/>
                                          </p:val>
                                        </p:tav>
                                      </p:tavLst>
                                    </p:anim>
                                    <p:animEffect transition="in" filter="fade">
                                      <p:cBhvr>
                                        <p:cTn id="64" dur="10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repeatCount="200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left)">
                                      <p:cBhvr>
                                        <p:cTn id="69" dur="125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randombar(horizontal)">
                                      <p:cBhvr>
                                        <p:cTn id="7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9" grpId="0" animBg="1"/>
      <p:bldP spid="10" grpId="0" animBg="1"/>
      <p:bldP spid="12" grpId="0" animBg="1"/>
      <p:bldP spid="14"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FF99">
                <a:alpha val="29000"/>
              </a:srgbClr>
            </a:gs>
            <a:gs pos="72500">
              <a:srgbClr val="FF9999">
                <a:alpha val="38000"/>
              </a:srgbClr>
            </a:gs>
            <a:gs pos="45000">
              <a:srgbClr val="FFFF00">
                <a:alpha val="27000"/>
              </a:srgbClr>
            </a:gs>
            <a:gs pos="100000">
              <a:srgbClr val="FF00FF">
                <a:alpha val="35000"/>
              </a:srgbClr>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32302" y="6495033"/>
            <a:ext cx="643748" cy="365125"/>
          </a:xfrm>
        </p:spPr>
        <p:txBody>
          <a:bodyPr/>
          <a:lstStyle/>
          <a:p>
            <a:fld id="{6D22F896-40B5-4ADD-8801-0D06FADFA095}" type="slidenum">
              <a:rPr lang="en-US" sz="1200" b="1" smtClean="0">
                <a:solidFill>
                  <a:schemeClr val="bg1"/>
                </a:solidFill>
              </a:rPr>
              <a:t>85</a:t>
            </a:fld>
            <a:endParaRPr lang="en-US" sz="1200" b="1" dirty="0">
              <a:solidFill>
                <a:schemeClr val="bg1"/>
              </a:solidFill>
            </a:endParaRPr>
          </a:p>
        </p:txBody>
      </p:sp>
      <p:sp>
        <p:nvSpPr>
          <p:cNvPr id="2" name="Oval 1"/>
          <p:cNvSpPr/>
          <p:nvPr/>
        </p:nvSpPr>
        <p:spPr>
          <a:xfrm>
            <a:off x="11328457" y="89054"/>
            <a:ext cx="776697" cy="1375719"/>
          </a:xfrm>
          <a:prstGeom prst="ellipse">
            <a:avLst/>
          </a:prstGeom>
          <a:solidFill>
            <a:schemeClr val="tx1">
              <a:lumMod val="50000"/>
            </a:schemeClr>
          </a:solidFill>
          <a:ln w="38100">
            <a:solidFill>
              <a:srgbClr val="FF00FF"/>
            </a:solid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800" dirty="0" smtClean="0">
                <a:ln>
                  <a:solidFill>
                    <a:srgbClr val="00FF99"/>
                  </a:solidFill>
                </a:ln>
                <a:solidFill>
                  <a:srgbClr val="9933FF"/>
                </a:solidFill>
                <a:effectLst>
                  <a:glow rad="127000">
                    <a:srgbClr val="FFFF00"/>
                  </a:glow>
                </a:effectLst>
              </a:rPr>
              <a:t>!</a:t>
            </a:r>
            <a:endParaRPr lang="en-CA" sz="8800" dirty="0">
              <a:ln>
                <a:solidFill>
                  <a:srgbClr val="00FF99"/>
                </a:solidFill>
              </a:ln>
              <a:solidFill>
                <a:srgbClr val="9933FF"/>
              </a:solidFill>
              <a:effectLst>
                <a:glow rad="127000">
                  <a:srgbClr val="FFFF00"/>
                </a:glow>
              </a:effectLst>
            </a:endParaRPr>
          </a:p>
        </p:txBody>
      </p:sp>
      <p:sp>
        <p:nvSpPr>
          <p:cNvPr id="4" name="Rectangle 3"/>
          <p:cNvSpPr/>
          <p:nvPr/>
        </p:nvSpPr>
        <p:spPr>
          <a:xfrm>
            <a:off x="3059334" y="89054"/>
            <a:ext cx="6092902" cy="529483"/>
          </a:xfrm>
          <a:prstGeom prst="rect">
            <a:avLst/>
          </a:prstGeom>
          <a:no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rgbClr val="3333FF"/>
                  </a:solidFill>
                </a:ln>
                <a:solidFill>
                  <a:srgbClr val="FFFF00"/>
                </a:solidFill>
              </a:rPr>
              <a:t>24 hour Shabbat - </a:t>
            </a:r>
            <a:r>
              <a:rPr lang="en-CA" sz="3200" b="1" dirty="0" smtClean="0">
                <a:ln>
                  <a:solidFill>
                    <a:srgbClr val="3333FF"/>
                  </a:solidFill>
                </a:ln>
                <a:solidFill>
                  <a:schemeClr val="bg1"/>
                </a:solidFill>
                <a:latin typeface="Arial Black" panose="020B0A04020102020204" pitchFamily="34" charset="0"/>
              </a:rPr>
              <a:t>OR </a:t>
            </a:r>
            <a:r>
              <a:rPr lang="en-CA" sz="3200" b="1" dirty="0" smtClean="0">
                <a:ln>
                  <a:solidFill>
                    <a:srgbClr val="3333FF"/>
                  </a:solidFill>
                </a:ln>
                <a:solidFill>
                  <a:schemeClr val="bg1"/>
                </a:solidFill>
                <a:latin typeface="Arial Black" panose="020B0A04020102020204" pitchFamily="34" charset="0"/>
              </a:rPr>
              <a:t>NOT? </a:t>
            </a:r>
            <a:endParaRPr lang="en-CA" sz="3200" b="1" dirty="0">
              <a:ln>
                <a:solidFill>
                  <a:srgbClr val="3333FF"/>
                </a:solidFill>
              </a:ln>
              <a:solidFill>
                <a:schemeClr val="bg1"/>
              </a:solidFill>
              <a:latin typeface="Arial Black" panose="020B0A04020102020204" pitchFamily="34" charset="0"/>
            </a:endParaRPr>
          </a:p>
        </p:txBody>
      </p:sp>
      <p:sp>
        <p:nvSpPr>
          <p:cNvPr id="5" name="Rectangle 4"/>
          <p:cNvSpPr/>
          <p:nvPr/>
        </p:nvSpPr>
        <p:spPr>
          <a:xfrm>
            <a:off x="1253819" y="3681210"/>
            <a:ext cx="4772297" cy="660453"/>
          </a:xfrm>
          <a:prstGeom prst="rect">
            <a:avLst/>
          </a:prstGeom>
          <a:solidFill>
            <a:srgbClr val="00FF99"/>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i="1" dirty="0" smtClean="0">
                <a:solidFill>
                  <a:srgbClr val="9933FF"/>
                </a:solidFill>
              </a:rPr>
              <a:t>Shabbat Light Season</a:t>
            </a:r>
            <a:endParaRPr lang="en-CA" sz="3200" i="1" dirty="0">
              <a:solidFill>
                <a:srgbClr val="9933FF"/>
              </a:solidFill>
            </a:endParaRPr>
          </a:p>
        </p:txBody>
      </p:sp>
      <p:sp>
        <p:nvSpPr>
          <p:cNvPr id="7" name="Rectangle 6"/>
          <p:cNvSpPr/>
          <p:nvPr/>
        </p:nvSpPr>
        <p:spPr>
          <a:xfrm flipH="1" flipV="1">
            <a:off x="6090514" y="3678559"/>
            <a:ext cx="129053" cy="662782"/>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227561" y="3675067"/>
            <a:ext cx="4771068" cy="666274"/>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i="1" dirty="0" smtClean="0">
                <a:solidFill>
                  <a:srgbClr val="00FF99"/>
                </a:solidFill>
              </a:rPr>
              <a:t>Shabbat Night Season!</a:t>
            </a:r>
            <a:endParaRPr lang="en-CA" sz="3200" i="1" dirty="0">
              <a:solidFill>
                <a:srgbClr val="00FF99"/>
              </a:solidFill>
            </a:endParaRPr>
          </a:p>
        </p:txBody>
      </p:sp>
      <p:sp>
        <p:nvSpPr>
          <p:cNvPr id="10" name="Rectangle 9"/>
          <p:cNvSpPr/>
          <p:nvPr/>
        </p:nvSpPr>
        <p:spPr>
          <a:xfrm>
            <a:off x="1132108" y="3675067"/>
            <a:ext cx="121710" cy="66659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flipV="1">
            <a:off x="1089816" y="3206372"/>
            <a:ext cx="8708" cy="114730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46898" y="3118286"/>
            <a:ext cx="0" cy="1236391"/>
          </a:xfrm>
          <a:prstGeom prst="line">
            <a:avLst/>
          </a:prstGeom>
          <a:ln w="76200">
            <a:solidFill>
              <a:srgbClr val="FFC000"/>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half" idx="2"/>
          </p:nvPr>
        </p:nvSpPr>
        <p:spPr>
          <a:xfrm>
            <a:off x="118195" y="2810525"/>
            <a:ext cx="988584" cy="395847"/>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20" name="Rectangle 19"/>
          <p:cNvSpPr/>
          <p:nvPr/>
        </p:nvSpPr>
        <p:spPr>
          <a:xfrm>
            <a:off x="5788161" y="2791320"/>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21" name="Rounded Rectangular Callout 20"/>
          <p:cNvSpPr/>
          <p:nvPr/>
        </p:nvSpPr>
        <p:spPr>
          <a:xfrm>
            <a:off x="1155711" y="832022"/>
            <a:ext cx="4595025" cy="2286264"/>
          </a:xfrm>
          <a:prstGeom prst="wedgeRoundRectCallout">
            <a:avLst>
              <a:gd name="adj1" fmla="val -9897"/>
              <a:gd name="adj2" fmla="val 70528"/>
              <a:gd name="adj3" fmla="val 16667"/>
            </a:avLst>
          </a:prstGeom>
          <a:solidFill>
            <a:schemeClr val="tx1">
              <a:lumMod val="85000"/>
            </a:schemeClr>
          </a:solidFill>
          <a:ln w="762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00FF99"/>
                  </a:solidFill>
                </a:ln>
                <a:solidFill>
                  <a:srgbClr val="FF00FF"/>
                </a:solidFill>
              </a:rPr>
              <a:t>For certain we understand the </a:t>
            </a:r>
            <a:r>
              <a:rPr lang="en-CA" sz="3200" b="1" dirty="0" smtClean="0">
                <a:ln>
                  <a:solidFill>
                    <a:srgbClr val="00FF99"/>
                  </a:solidFill>
                </a:ln>
                <a:solidFill>
                  <a:srgbClr val="FF00FF"/>
                </a:solidFill>
              </a:rPr>
              <a:t>Light Season</a:t>
            </a:r>
            <a:r>
              <a:rPr lang="en-CA" sz="3200" dirty="0" smtClean="0">
                <a:ln>
                  <a:solidFill>
                    <a:srgbClr val="00FF99"/>
                  </a:solidFill>
                </a:ln>
                <a:solidFill>
                  <a:srgbClr val="FF00FF"/>
                </a:solidFill>
              </a:rPr>
              <a:t> as a </a:t>
            </a:r>
            <a:r>
              <a:rPr lang="en-CA" sz="3200" b="1" dirty="0" smtClean="0">
                <a:ln>
                  <a:solidFill>
                    <a:srgbClr val="FF00FF"/>
                  </a:solidFill>
                </a:ln>
                <a:solidFill>
                  <a:srgbClr val="00FF99"/>
                </a:solidFill>
              </a:rPr>
              <a:t>Qodesh Shabbat</a:t>
            </a:r>
            <a:r>
              <a:rPr lang="en-CA" sz="3200" dirty="0" smtClean="0">
                <a:ln>
                  <a:solidFill>
                    <a:srgbClr val="00FF99"/>
                  </a:solidFill>
                </a:ln>
                <a:solidFill>
                  <a:srgbClr val="FF00FF"/>
                </a:solidFill>
              </a:rPr>
              <a:t> of </a:t>
            </a:r>
            <a:r>
              <a:rPr lang="en-CA" sz="3200" b="1" u="sng" dirty="0" smtClean="0">
                <a:ln>
                  <a:solidFill>
                    <a:srgbClr val="00FF99"/>
                  </a:solidFill>
                </a:ln>
                <a:solidFill>
                  <a:srgbClr val="FF00FF"/>
                </a:solidFill>
              </a:rPr>
              <a:t>REST</a:t>
            </a:r>
            <a:r>
              <a:rPr lang="en-CA" sz="3200" b="1" dirty="0" smtClean="0">
                <a:ln>
                  <a:solidFill>
                    <a:srgbClr val="00FF99"/>
                  </a:solidFill>
                </a:ln>
                <a:solidFill>
                  <a:srgbClr val="FF00FF"/>
                </a:solidFill>
              </a:rPr>
              <a:t>!</a:t>
            </a:r>
            <a:endParaRPr lang="en-CA" sz="3200" b="1" dirty="0">
              <a:ln>
                <a:solidFill>
                  <a:srgbClr val="00FF99"/>
                </a:solidFill>
              </a:ln>
              <a:solidFill>
                <a:srgbClr val="FF00FF"/>
              </a:solidFill>
            </a:endParaRPr>
          </a:p>
        </p:txBody>
      </p:sp>
      <p:sp>
        <p:nvSpPr>
          <p:cNvPr id="22" name="Rounded Rectangular Callout 21"/>
          <p:cNvSpPr/>
          <p:nvPr/>
        </p:nvSpPr>
        <p:spPr>
          <a:xfrm>
            <a:off x="6772584" y="811998"/>
            <a:ext cx="4515849" cy="2374350"/>
          </a:xfrm>
          <a:prstGeom prst="wedgeRoundRectCallout">
            <a:avLst>
              <a:gd name="adj1" fmla="val -20552"/>
              <a:gd name="adj2" fmla="val 72909"/>
              <a:gd name="adj3" fmla="val 16667"/>
            </a:avLst>
          </a:prstGeom>
          <a:solidFill>
            <a:schemeClr val="accent3">
              <a:lumMod val="40000"/>
              <a:lumOff val="60000"/>
            </a:schemeClr>
          </a:solidFill>
          <a:ln w="5715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smtClean="0">
                <a:solidFill>
                  <a:srgbClr val="002060"/>
                </a:solidFill>
              </a:rPr>
              <a:t>Matthew has recorded this </a:t>
            </a:r>
            <a:br>
              <a:rPr lang="en-CA" sz="3600" dirty="0" smtClean="0">
                <a:solidFill>
                  <a:srgbClr val="002060"/>
                </a:solidFill>
              </a:rPr>
            </a:br>
            <a:r>
              <a:rPr lang="en-CA" sz="3600" b="1" u="sng" dirty="0" smtClean="0">
                <a:solidFill>
                  <a:srgbClr val="002060"/>
                </a:solidFill>
              </a:rPr>
              <a:t>NIGHT SEASON</a:t>
            </a:r>
            <a:r>
              <a:rPr lang="en-CA" sz="3600" b="1" dirty="0" smtClean="0">
                <a:solidFill>
                  <a:srgbClr val="002060"/>
                </a:solidFill>
              </a:rPr>
              <a:t> </a:t>
            </a:r>
            <a:r>
              <a:rPr lang="en-CA" sz="3600" dirty="0" smtClean="0">
                <a:solidFill>
                  <a:srgbClr val="002060"/>
                </a:solidFill>
              </a:rPr>
              <a:t>as </a:t>
            </a:r>
            <a:br>
              <a:rPr lang="en-CA" sz="3600" dirty="0" smtClean="0">
                <a:solidFill>
                  <a:srgbClr val="002060"/>
                </a:solidFill>
              </a:rPr>
            </a:br>
            <a:r>
              <a:rPr lang="en-CA" sz="3600" dirty="0" smtClean="0">
                <a:ln>
                  <a:solidFill>
                    <a:srgbClr val="00FF99"/>
                  </a:solidFill>
                </a:ln>
                <a:solidFill>
                  <a:srgbClr val="002060"/>
                </a:solidFill>
                <a:latin typeface="Arial Black" panose="020B0A04020102020204" pitchFamily="34" charset="0"/>
              </a:rPr>
              <a:t>“the Shabbat”! </a:t>
            </a:r>
            <a:endParaRPr lang="en-CA" sz="3600" dirty="0">
              <a:ln>
                <a:solidFill>
                  <a:srgbClr val="00FF99"/>
                </a:solidFill>
              </a:ln>
              <a:solidFill>
                <a:srgbClr val="002060"/>
              </a:solidFill>
              <a:latin typeface="Arial Black" panose="020B0A04020102020204" pitchFamily="34" charset="0"/>
            </a:endParaRPr>
          </a:p>
        </p:txBody>
      </p:sp>
      <p:sp>
        <p:nvSpPr>
          <p:cNvPr id="23" name="Rounded Rectangular Callout 22"/>
          <p:cNvSpPr/>
          <p:nvPr/>
        </p:nvSpPr>
        <p:spPr>
          <a:xfrm>
            <a:off x="508629" y="4887402"/>
            <a:ext cx="11285838" cy="1617961"/>
          </a:xfrm>
          <a:prstGeom prst="wedgeRoundRectCallout">
            <a:avLst>
              <a:gd name="adj1" fmla="val 40892"/>
              <a:gd name="adj2" fmla="val -67009"/>
              <a:gd name="adj3" fmla="val 16667"/>
            </a:avLst>
          </a:prstGeom>
          <a:solidFill>
            <a:srgbClr val="FFFF00"/>
          </a:solid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4000" dirty="0" smtClean="0">
                <a:solidFill>
                  <a:srgbClr val="0000CC"/>
                </a:solidFill>
              </a:rPr>
              <a:t>In the </a:t>
            </a:r>
            <a:r>
              <a:rPr lang="en-CA" sz="4000" dirty="0" smtClean="0">
                <a:ln>
                  <a:solidFill>
                    <a:srgbClr val="FF00FF"/>
                  </a:solidFill>
                </a:ln>
                <a:solidFill>
                  <a:schemeClr val="bg1"/>
                </a:solidFill>
                <a:latin typeface="Arial Black" panose="020B0A04020102020204" pitchFamily="34" charset="0"/>
              </a:rPr>
              <a:t>END</a:t>
            </a:r>
            <a:r>
              <a:rPr lang="en-CA" sz="4000" dirty="0" smtClean="0">
                <a:solidFill>
                  <a:srgbClr val="0000CC"/>
                </a:solidFill>
              </a:rPr>
              <a:t> OF THE </a:t>
            </a:r>
            <a:r>
              <a:rPr lang="en-CA" sz="4000" dirty="0" smtClean="0">
                <a:ln w="12700">
                  <a:solidFill>
                    <a:srgbClr val="00FFFF"/>
                  </a:solidFill>
                </a:ln>
                <a:solidFill>
                  <a:srgbClr val="0000CC"/>
                </a:solidFill>
                <a:effectLst>
                  <a:glow rad="127000">
                    <a:srgbClr val="FF9999"/>
                  </a:glow>
                </a:effectLst>
                <a:latin typeface="Arial Black" panose="020B0A04020102020204" pitchFamily="34" charset="0"/>
              </a:rPr>
              <a:t>SHABBAT</a:t>
            </a:r>
            <a:r>
              <a:rPr lang="en-CA" sz="4000" dirty="0" smtClean="0">
                <a:solidFill>
                  <a:srgbClr val="0000CC"/>
                </a:solidFill>
              </a:rPr>
              <a:t> </a:t>
            </a:r>
            <a:r>
              <a:rPr lang="en-CA" sz="4000" dirty="0" smtClean="0">
                <a:solidFill>
                  <a:srgbClr val="0000CC"/>
                </a:solidFill>
              </a:rPr>
              <a:t>as </a:t>
            </a:r>
            <a:r>
              <a:rPr lang="en-CA" sz="4000" dirty="0" smtClean="0">
                <a:solidFill>
                  <a:srgbClr val="0000CC"/>
                </a:solidFill>
              </a:rPr>
              <a:t>it began </a:t>
            </a:r>
            <a:r>
              <a:rPr lang="en-CA" sz="4000" dirty="0" smtClean="0">
                <a:solidFill>
                  <a:srgbClr val="0000CC"/>
                </a:solidFill>
              </a:rPr>
              <a:t/>
            </a:r>
            <a:br>
              <a:rPr lang="en-CA" sz="4000" dirty="0" smtClean="0">
                <a:solidFill>
                  <a:srgbClr val="0000CC"/>
                </a:solidFill>
              </a:rPr>
            </a:br>
            <a:r>
              <a:rPr lang="en-CA" sz="4000" dirty="0" smtClean="0">
                <a:solidFill>
                  <a:srgbClr val="0000CC"/>
                </a:solidFill>
              </a:rPr>
              <a:t>to </a:t>
            </a:r>
            <a:r>
              <a:rPr lang="en-CA" sz="4000" b="1" dirty="0" smtClean="0">
                <a:ln>
                  <a:solidFill>
                    <a:srgbClr val="CC0066"/>
                  </a:solidFill>
                </a:ln>
                <a:solidFill>
                  <a:srgbClr val="9933FF"/>
                </a:solidFill>
              </a:rPr>
              <a:t>(EPIPHOSKO – TO GROW LIGHT) </a:t>
            </a:r>
            <a:r>
              <a:rPr lang="en-CA" sz="4000" dirty="0" smtClean="0">
                <a:ln w="19050">
                  <a:solidFill>
                    <a:srgbClr val="0000CC"/>
                  </a:solidFill>
                </a:ln>
                <a:solidFill>
                  <a:srgbClr val="00FF99"/>
                </a:solidFill>
                <a:effectLst>
                  <a:glow rad="127000">
                    <a:srgbClr val="FF9999"/>
                  </a:glow>
                </a:effectLst>
                <a:latin typeface="Arial Black" panose="020B0A04020102020204" pitchFamily="34" charset="0"/>
              </a:rPr>
              <a:t>DAWN …!</a:t>
            </a:r>
            <a:endParaRPr lang="en-CA" sz="4000" dirty="0">
              <a:ln w="19050">
                <a:solidFill>
                  <a:srgbClr val="0000CC"/>
                </a:solidFill>
              </a:ln>
              <a:solidFill>
                <a:srgbClr val="00FF99"/>
              </a:solidFill>
              <a:effectLst>
                <a:glow rad="127000">
                  <a:srgbClr val="FF9999"/>
                </a:glow>
              </a:effectLst>
              <a:latin typeface="Arial Black" panose="020B0A04020102020204" pitchFamily="34" charset="0"/>
            </a:endParaRPr>
          </a:p>
        </p:txBody>
      </p:sp>
      <p:cxnSp>
        <p:nvCxnSpPr>
          <p:cNvPr id="24" name="Straight Connector 23"/>
          <p:cNvCxnSpPr/>
          <p:nvPr/>
        </p:nvCxnSpPr>
        <p:spPr>
          <a:xfrm flipV="1">
            <a:off x="11020642" y="3444695"/>
            <a:ext cx="8708" cy="1147308"/>
          </a:xfrm>
          <a:prstGeom prst="line">
            <a:avLst/>
          </a:prstGeom>
          <a:ln w="762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
        <p:nvSpPr>
          <p:cNvPr id="25" name="Text Placeholder 18"/>
          <p:cNvSpPr txBox="1">
            <a:spLocks/>
          </p:cNvSpPr>
          <p:nvPr/>
        </p:nvSpPr>
        <p:spPr>
          <a:xfrm>
            <a:off x="10997500" y="3063377"/>
            <a:ext cx="988584" cy="395847"/>
          </a:xfrm>
          <a:prstGeom prst="rect">
            <a:avLst/>
          </a:prstGeom>
          <a:solidFill>
            <a:srgbClr val="00B0F0"/>
          </a:solidFill>
          <a:ln w="38100" cap="flat" cmpd="sng" algn="ctr">
            <a:solidFill>
              <a:srgbClr val="9933FF"/>
            </a:solidFill>
            <a:prstDash val="soli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9pPr>
          </a:lstStyle>
          <a:p>
            <a:pPr algn="ctr"/>
            <a:r>
              <a:rPr lang="en-CA" sz="2000" b="1"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Tree>
    <p:extLst>
      <p:ext uri="{BB962C8B-B14F-4D97-AF65-F5344CB8AC3E}">
        <p14:creationId xmlns:p14="http://schemas.microsoft.com/office/powerpoint/2010/main" val="227583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ircle(in)">
                                      <p:cBhvr>
                                        <p:cTn id="21" dur="1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FF99">
                <a:alpha val="29000"/>
              </a:srgbClr>
            </a:gs>
            <a:gs pos="72500">
              <a:srgbClr val="FF9999">
                <a:alpha val="38000"/>
              </a:srgbClr>
            </a:gs>
            <a:gs pos="45000">
              <a:srgbClr val="FFFF00">
                <a:alpha val="27000"/>
              </a:srgbClr>
            </a:gs>
            <a:gs pos="100000">
              <a:srgbClr val="FF00FF">
                <a:alpha val="35000"/>
              </a:srgbClr>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43188" y="6495033"/>
            <a:ext cx="643748" cy="365125"/>
          </a:xfrm>
        </p:spPr>
        <p:txBody>
          <a:bodyPr/>
          <a:lstStyle/>
          <a:p>
            <a:fld id="{6D22F896-40B5-4ADD-8801-0D06FADFA095}" type="slidenum">
              <a:rPr lang="en-US" sz="1200" b="1" smtClean="0">
                <a:solidFill>
                  <a:schemeClr val="bg1"/>
                </a:solidFill>
              </a:rPr>
              <a:t>86</a:t>
            </a:fld>
            <a:endParaRPr lang="en-US" sz="1200" b="1" dirty="0">
              <a:solidFill>
                <a:schemeClr val="bg1"/>
              </a:solidFill>
            </a:endParaRPr>
          </a:p>
        </p:txBody>
      </p:sp>
      <p:sp>
        <p:nvSpPr>
          <p:cNvPr id="4" name="Rectangle 3"/>
          <p:cNvSpPr/>
          <p:nvPr/>
        </p:nvSpPr>
        <p:spPr>
          <a:xfrm>
            <a:off x="3059334" y="89054"/>
            <a:ext cx="6092902" cy="529483"/>
          </a:xfrm>
          <a:prstGeom prst="rect">
            <a:avLst/>
          </a:prstGeom>
          <a:noFill/>
          <a:ln w="3810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rgbClr val="3333FF"/>
                  </a:solidFill>
                </a:ln>
                <a:solidFill>
                  <a:srgbClr val="FFFF00"/>
                </a:solidFill>
              </a:rPr>
              <a:t>24 hour Shabbat - </a:t>
            </a:r>
            <a:r>
              <a:rPr lang="en-CA" sz="3200" b="1" dirty="0" smtClean="0">
                <a:ln>
                  <a:solidFill>
                    <a:srgbClr val="3333FF"/>
                  </a:solidFill>
                </a:ln>
                <a:solidFill>
                  <a:schemeClr val="bg1"/>
                </a:solidFill>
                <a:latin typeface="Arial Black" panose="020B0A04020102020204" pitchFamily="34" charset="0"/>
              </a:rPr>
              <a:t>OR </a:t>
            </a:r>
            <a:r>
              <a:rPr lang="en-CA" sz="3200" b="1" dirty="0" smtClean="0">
                <a:ln>
                  <a:solidFill>
                    <a:srgbClr val="3333FF"/>
                  </a:solidFill>
                </a:ln>
                <a:solidFill>
                  <a:schemeClr val="bg1"/>
                </a:solidFill>
                <a:latin typeface="Arial Black" panose="020B0A04020102020204" pitchFamily="34" charset="0"/>
              </a:rPr>
              <a:t>NOT? </a:t>
            </a:r>
            <a:endParaRPr lang="en-CA" sz="3200" b="1" dirty="0">
              <a:ln>
                <a:solidFill>
                  <a:srgbClr val="3333FF"/>
                </a:solidFill>
              </a:ln>
              <a:solidFill>
                <a:schemeClr val="bg1"/>
              </a:solidFill>
              <a:latin typeface="Arial Black" panose="020B0A04020102020204" pitchFamily="34" charset="0"/>
            </a:endParaRPr>
          </a:p>
        </p:txBody>
      </p:sp>
      <p:sp>
        <p:nvSpPr>
          <p:cNvPr id="5" name="Rectangle 4"/>
          <p:cNvSpPr/>
          <p:nvPr/>
        </p:nvSpPr>
        <p:spPr>
          <a:xfrm>
            <a:off x="1253819" y="6053214"/>
            <a:ext cx="4772297" cy="660453"/>
          </a:xfrm>
          <a:prstGeom prst="rect">
            <a:avLst/>
          </a:prstGeom>
          <a:solidFill>
            <a:srgbClr val="00FF99"/>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i="1" dirty="0" smtClean="0">
                <a:solidFill>
                  <a:srgbClr val="9933FF"/>
                </a:solidFill>
              </a:rPr>
              <a:t>Shabbat Light Season</a:t>
            </a:r>
            <a:endParaRPr lang="en-CA" sz="3200" i="1" dirty="0">
              <a:solidFill>
                <a:srgbClr val="9933FF"/>
              </a:solidFill>
            </a:endParaRPr>
          </a:p>
        </p:txBody>
      </p:sp>
      <p:sp>
        <p:nvSpPr>
          <p:cNvPr id="7" name="Rectangle 6"/>
          <p:cNvSpPr/>
          <p:nvPr/>
        </p:nvSpPr>
        <p:spPr>
          <a:xfrm flipH="1" flipV="1">
            <a:off x="6090514" y="6050563"/>
            <a:ext cx="135817" cy="675121"/>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226332" y="6036680"/>
            <a:ext cx="4772297" cy="679610"/>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FF99"/>
                </a:solidFill>
              </a:rPr>
              <a:t>Shabbat Night Season!</a:t>
            </a:r>
            <a:endParaRPr lang="en-CA" sz="3200" dirty="0">
              <a:solidFill>
                <a:srgbClr val="00FF99"/>
              </a:solidFill>
            </a:endParaRPr>
          </a:p>
        </p:txBody>
      </p:sp>
      <p:sp>
        <p:nvSpPr>
          <p:cNvPr id="10" name="Rectangle 9"/>
          <p:cNvSpPr/>
          <p:nvPr/>
        </p:nvSpPr>
        <p:spPr>
          <a:xfrm>
            <a:off x="1132108" y="6047071"/>
            <a:ext cx="121710" cy="66659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flipV="1">
            <a:off x="1089816" y="5578376"/>
            <a:ext cx="8708" cy="1147308"/>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46898" y="5472183"/>
            <a:ext cx="0" cy="123639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half" idx="2"/>
          </p:nvPr>
        </p:nvSpPr>
        <p:spPr>
          <a:xfrm>
            <a:off x="598028" y="5182529"/>
            <a:ext cx="988584" cy="395847"/>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20" name="Rectangle 19"/>
          <p:cNvSpPr/>
          <p:nvPr/>
        </p:nvSpPr>
        <p:spPr>
          <a:xfrm>
            <a:off x="5579934" y="5163324"/>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23" name="Rounded Rectangular Callout 22"/>
          <p:cNvSpPr/>
          <p:nvPr/>
        </p:nvSpPr>
        <p:spPr>
          <a:xfrm>
            <a:off x="205761" y="2236631"/>
            <a:ext cx="11805718" cy="2402482"/>
          </a:xfrm>
          <a:prstGeom prst="wedgeRoundRectCallout">
            <a:avLst>
              <a:gd name="adj1" fmla="val 14938"/>
              <a:gd name="adj2" fmla="val 73955"/>
              <a:gd name="adj3" fmla="val 16667"/>
            </a:avLst>
          </a:prstGeom>
          <a:gradFill>
            <a:gsLst>
              <a:gs pos="0">
                <a:srgbClr val="FF00FF"/>
              </a:gs>
              <a:gs pos="76000">
                <a:srgbClr val="FF9999">
                  <a:alpha val="38000"/>
                </a:srgbClr>
              </a:gs>
              <a:gs pos="41000">
                <a:srgbClr val="FFFF00">
                  <a:alpha val="27000"/>
                </a:srgbClr>
              </a:gs>
              <a:gs pos="100000">
                <a:srgbClr val="00FF99"/>
              </a:gs>
            </a:gsLst>
            <a:lin ang="16200000" scaled="0"/>
          </a:grad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dirty="0" smtClean="0">
                <a:ln w="19050">
                  <a:solidFill>
                    <a:srgbClr val="0000CC"/>
                  </a:solidFill>
                </a:ln>
                <a:solidFill>
                  <a:srgbClr val="FF00FF"/>
                </a:solidFill>
                <a:effectLst/>
                <a:latin typeface="Arial Black" panose="020B0A04020102020204" pitchFamily="34" charset="0"/>
              </a:rPr>
              <a:t>Question for you:</a:t>
            </a:r>
            <a:r>
              <a:rPr lang="en-CA" sz="3600" dirty="0" smtClean="0">
                <a:ln w="19050">
                  <a:solidFill>
                    <a:srgbClr val="0000CC"/>
                  </a:solidFill>
                </a:ln>
                <a:solidFill>
                  <a:srgbClr val="00FF99"/>
                </a:solidFill>
                <a:effectLst/>
                <a:latin typeface="Arial Black" panose="020B0A04020102020204" pitchFamily="34" charset="0"/>
              </a:rPr>
              <a:t/>
            </a:r>
            <a:br>
              <a:rPr lang="en-CA" sz="3600" dirty="0" smtClean="0">
                <a:ln w="19050">
                  <a:solidFill>
                    <a:srgbClr val="0000CC"/>
                  </a:solidFill>
                </a:ln>
                <a:solidFill>
                  <a:srgbClr val="00FF99"/>
                </a:solidFill>
                <a:effectLst/>
                <a:latin typeface="Arial Black" panose="020B0A04020102020204" pitchFamily="34" charset="0"/>
              </a:rPr>
            </a:br>
            <a:r>
              <a:rPr lang="en-CA" sz="3600" dirty="0" smtClean="0">
                <a:ln w="19050">
                  <a:solidFill>
                    <a:srgbClr val="0000CC"/>
                  </a:solidFill>
                </a:ln>
                <a:solidFill>
                  <a:schemeClr val="bg1"/>
                </a:solidFill>
                <a:effectLst/>
                <a:latin typeface="Arial Black" panose="020B0A04020102020204" pitchFamily="34" charset="0"/>
              </a:rPr>
              <a:t>Do you know of a Hebrew word </a:t>
            </a:r>
            <a:r>
              <a:rPr lang="en-CA" sz="3600" dirty="0" smtClean="0">
                <a:ln w="19050">
                  <a:solidFill>
                    <a:srgbClr val="0000CC"/>
                  </a:solidFill>
                </a:ln>
                <a:solidFill>
                  <a:srgbClr val="00FF99"/>
                </a:solidFill>
                <a:effectLst/>
                <a:latin typeface="Arial Black" panose="020B0A04020102020204" pitchFamily="34" charset="0"/>
              </a:rPr>
              <a:t>– </a:t>
            </a:r>
            <a:r>
              <a:rPr lang="en-CA" sz="3600" dirty="0" smtClean="0">
                <a:ln w="19050">
                  <a:solidFill>
                    <a:srgbClr val="0000CC"/>
                  </a:solidFill>
                </a:ln>
                <a:solidFill>
                  <a:srgbClr val="00FF99"/>
                </a:solidFill>
                <a:effectLst>
                  <a:glow rad="127000">
                    <a:srgbClr val="CC99FF"/>
                  </a:glow>
                </a:effectLst>
                <a:latin typeface="Arial Black" panose="020B0A04020102020204" pitchFamily="34" charset="0"/>
              </a:rPr>
              <a:t>SHABBAT</a:t>
            </a:r>
            <a:r>
              <a:rPr lang="en-CA" sz="3600" dirty="0" smtClean="0">
                <a:ln w="19050">
                  <a:solidFill>
                    <a:srgbClr val="0000CC"/>
                  </a:solidFill>
                </a:ln>
                <a:solidFill>
                  <a:srgbClr val="00FF99"/>
                </a:solidFill>
                <a:effectLst/>
                <a:latin typeface="Arial Black" panose="020B0A04020102020204" pitchFamily="34" charset="0"/>
              </a:rPr>
              <a:t> – </a:t>
            </a:r>
            <a:r>
              <a:rPr lang="en-CA" sz="3600" dirty="0" smtClean="0">
                <a:ln w="19050">
                  <a:solidFill>
                    <a:srgbClr val="0000CC"/>
                  </a:solidFill>
                </a:ln>
                <a:solidFill>
                  <a:schemeClr val="bg1"/>
                </a:solidFill>
                <a:effectLst/>
                <a:latin typeface="Arial Black" panose="020B0A04020102020204" pitchFamily="34" charset="0"/>
              </a:rPr>
              <a:t>that</a:t>
            </a:r>
            <a:r>
              <a:rPr lang="en-CA" sz="3600" dirty="0" smtClean="0">
                <a:ln w="19050">
                  <a:solidFill>
                    <a:srgbClr val="0000CC"/>
                  </a:solidFill>
                </a:ln>
                <a:solidFill>
                  <a:srgbClr val="00FF99"/>
                </a:solidFill>
                <a:effectLst/>
                <a:latin typeface="Arial Black" panose="020B0A04020102020204" pitchFamily="34" charset="0"/>
              </a:rPr>
              <a:t> </a:t>
            </a:r>
            <a:r>
              <a:rPr lang="en-CA" sz="3600" u="sng" dirty="0" smtClean="0">
                <a:ln w="19050">
                  <a:solidFill>
                    <a:srgbClr val="0000CC"/>
                  </a:solidFill>
                </a:ln>
                <a:solidFill>
                  <a:srgbClr val="FF0000"/>
                </a:solidFill>
                <a:effectLst/>
                <a:latin typeface="Arial Black" panose="020B0A04020102020204" pitchFamily="34" charset="0"/>
              </a:rPr>
              <a:t>DOES</a:t>
            </a:r>
            <a:r>
              <a:rPr lang="en-CA" sz="3600" dirty="0" smtClean="0">
                <a:ln w="19050">
                  <a:solidFill>
                    <a:srgbClr val="0000CC"/>
                  </a:solidFill>
                </a:ln>
                <a:solidFill>
                  <a:srgbClr val="FF0000"/>
                </a:solidFill>
                <a:effectLst/>
                <a:latin typeface="Arial Black" panose="020B0A04020102020204" pitchFamily="34" charset="0"/>
              </a:rPr>
              <a:t> </a:t>
            </a:r>
            <a:r>
              <a:rPr lang="en-CA" sz="3600" i="1" dirty="0" smtClean="0">
                <a:ln w="19050">
                  <a:solidFill>
                    <a:schemeClr val="bg1"/>
                  </a:solidFill>
                </a:ln>
                <a:solidFill>
                  <a:srgbClr val="FF0000"/>
                </a:solidFill>
                <a:effectLst>
                  <a:glow rad="127000">
                    <a:srgbClr val="00FFFF"/>
                  </a:glow>
                </a:effectLst>
                <a:latin typeface="Arial Black" panose="020B0A04020102020204" pitchFamily="34" charset="0"/>
              </a:rPr>
              <a:t>NOT</a:t>
            </a:r>
            <a:r>
              <a:rPr lang="en-CA" sz="3600" dirty="0" smtClean="0">
                <a:ln w="19050">
                  <a:solidFill>
                    <a:srgbClr val="0000CC"/>
                  </a:solidFill>
                </a:ln>
                <a:solidFill>
                  <a:srgbClr val="FF0000"/>
                </a:solidFill>
                <a:effectLst/>
                <a:latin typeface="Arial Black" panose="020B0A04020102020204" pitchFamily="34" charset="0"/>
              </a:rPr>
              <a:t> </a:t>
            </a:r>
            <a:r>
              <a:rPr lang="en-CA" sz="3600" u="sng" dirty="0" smtClean="0">
                <a:ln w="19050">
                  <a:solidFill>
                    <a:srgbClr val="0000CC"/>
                  </a:solidFill>
                </a:ln>
                <a:solidFill>
                  <a:srgbClr val="FF0000"/>
                </a:solidFill>
                <a:effectLst/>
                <a:latin typeface="Arial Black" panose="020B0A04020102020204" pitchFamily="34" charset="0"/>
              </a:rPr>
              <a:t>CARRY</a:t>
            </a:r>
            <a:r>
              <a:rPr lang="en-CA" sz="3600" dirty="0" smtClean="0">
                <a:ln w="19050">
                  <a:solidFill>
                    <a:srgbClr val="0000CC"/>
                  </a:solidFill>
                </a:ln>
                <a:solidFill>
                  <a:srgbClr val="FF0000"/>
                </a:solidFill>
                <a:effectLst/>
                <a:latin typeface="Arial Black" panose="020B0A04020102020204" pitchFamily="34" charset="0"/>
              </a:rPr>
              <a:t> </a:t>
            </a:r>
            <a:r>
              <a:rPr lang="en-CA" sz="3600" dirty="0" smtClean="0">
                <a:ln w="19050">
                  <a:solidFill>
                    <a:srgbClr val="0000CC"/>
                  </a:solidFill>
                </a:ln>
                <a:solidFill>
                  <a:schemeClr val="bg1"/>
                </a:solidFill>
                <a:effectLst/>
                <a:latin typeface="Arial Black" panose="020B0A04020102020204" pitchFamily="34" charset="0"/>
              </a:rPr>
              <a:t>the meaning of – </a:t>
            </a:r>
            <a:br>
              <a:rPr lang="en-CA" sz="3600" dirty="0" smtClean="0">
                <a:ln w="19050">
                  <a:solidFill>
                    <a:srgbClr val="0000CC"/>
                  </a:solidFill>
                </a:ln>
                <a:solidFill>
                  <a:schemeClr val="bg1"/>
                </a:solidFill>
                <a:effectLst/>
                <a:latin typeface="Arial Black" panose="020B0A04020102020204" pitchFamily="34" charset="0"/>
              </a:rPr>
            </a:br>
            <a:r>
              <a:rPr lang="en-CA" sz="3600" dirty="0" smtClean="0">
                <a:ln w="19050">
                  <a:solidFill>
                    <a:srgbClr val="0000CC"/>
                  </a:solidFill>
                </a:ln>
                <a:solidFill>
                  <a:srgbClr val="00FF99"/>
                </a:solidFill>
                <a:effectLst/>
                <a:latin typeface="Arial Black" panose="020B0A04020102020204" pitchFamily="34" charset="0"/>
              </a:rPr>
              <a:t>Set-Apart Rest - for the Night Season?  </a:t>
            </a:r>
            <a:endParaRPr lang="en-CA" sz="3600" dirty="0">
              <a:ln w="19050">
                <a:solidFill>
                  <a:srgbClr val="0000CC"/>
                </a:solidFill>
              </a:ln>
              <a:solidFill>
                <a:srgbClr val="00FF99"/>
              </a:solidFill>
              <a:effectLst/>
              <a:latin typeface="Arial Black" panose="020B0A04020102020204" pitchFamily="34" charset="0"/>
            </a:endParaRPr>
          </a:p>
        </p:txBody>
      </p:sp>
      <p:cxnSp>
        <p:nvCxnSpPr>
          <p:cNvPr id="24" name="Straight Connector 23"/>
          <p:cNvCxnSpPr/>
          <p:nvPr/>
        </p:nvCxnSpPr>
        <p:spPr>
          <a:xfrm flipV="1">
            <a:off x="11020642" y="5572258"/>
            <a:ext cx="8708" cy="1147308"/>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Text Placeholder 18"/>
          <p:cNvSpPr txBox="1">
            <a:spLocks/>
          </p:cNvSpPr>
          <p:nvPr/>
        </p:nvSpPr>
        <p:spPr>
          <a:xfrm>
            <a:off x="10542138" y="5190940"/>
            <a:ext cx="988584" cy="395847"/>
          </a:xfrm>
          <a:prstGeom prst="rect">
            <a:avLst/>
          </a:prstGeom>
          <a:solidFill>
            <a:srgbClr val="00B0F0"/>
          </a:solidFill>
          <a:ln w="38100" cap="flat" cmpd="sng" algn="ctr">
            <a:solidFill>
              <a:srgbClr val="9933FF"/>
            </a:solidFill>
            <a:prstDash val="soli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9pP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3" name="Left Brace 2"/>
          <p:cNvSpPr/>
          <p:nvPr/>
        </p:nvSpPr>
        <p:spPr>
          <a:xfrm rot="5400000">
            <a:off x="8207712" y="3268808"/>
            <a:ext cx="649580" cy="4883976"/>
          </a:xfrm>
          <a:prstGeom prst="leftBrace">
            <a:avLst>
              <a:gd name="adj1" fmla="val 38190"/>
              <a:gd name="adj2" fmla="val 63131"/>
            </a:avLst>
          </a:prstGeom>
          <a:solidFill>
            <a:srgbClr val="CC99FF"/>
          </a:solidFill>
          <a:ln w="381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ectangle 8"/>
          <p:cNvSpPr/>
          <p:nvPr/>
        </p:nvSpPr>
        <p:spPr>
          <a:xfrm>
            <a:off x="1100206" y="783894"/>
            <a:ext cx="9983913" cy="1245314"/>
          </a:xfrm>
          <a:prstGeom prst="rect">
            <a:avLst/>
          </a:prstGeom>
          <a:solidFill>
            <a:schemeClr val="accent3">
              <a:lumMod val="75000"/>
            </a:schemeClr>
          </a:solidFill>
          <a:ln w="76200">
            <a:solidFill>
              <a:srgbClr val="FF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600" dirty="0">
                <a:ln w="19050">
                  <a:solidFill>
                    <a:srgbClr val="0000CC"/>
                  </a:solidFill>
                </a:ln>
                <a:solidFill>
                  <a:srgbClr val="00FF99"/>
                </a:solidFill>
                <a:latin typeface="Arial Black" panose="020B0A04020102020204" pitchFamily="34" charset="0"/>
              </a:rPr>
              <a:t>The Hebrew word – </a:t>
            </a:r>
            <a:r>
              <a:rPr lang="en-CA" sz="3600" dirty="0" smtClean="0">
                <a:ln w="19050">
                  <a:solidFill>
                    <a:srgbClr val="0000CC"/>
                  </a:solidFill>
                </a:ln>
                <a:solidFill>
                  <a:srgbClr val="00FF99"/>
                </a:solidFill>
                <a:effectLst>
                  <a:glow rad="127000">
                    <a:srgbClr val="FF9999"/>
                  </a:glow>
                </a:effectLst>
                <a:latin typeface="Arial Black" panose="020B0A04020102020204" pitchFamily="34" charset="0"/>
              </a:rPr>
              <a:t>Shabbat </a:t>
            </a:r>
            <a:r>
              <a:rPr lang="en-CA" sz="3600" dirty="0">
                <a:ln w="19050">
                  <a:solidFill>
                    <a:srgbClr val="0000CC"/>
                  </a:solidFill>
                </a:ln>
                <a:solidFill>
                  <a:srgbClr val="00FF99"/>
                </a:solidFill>
                <a:latin typeface="Arial Black" panose="020B0A04020102020204" pitchFamily="34" charset="0"/>
              </a:rPr>
              <a:t>– means </a:t>
            </a:r>
            <a:br>
              <a:rPr lang="en-CA" sz="3600" dirty="0">
                <a:ln w="19050">
                  <a:solidFill>
                    <a:srgbClr val="0000CC"/>
                  </a:solidFill>
                </a:ln>
                <a:solidFill>
                  <a:srgbClr val="00FF99"/>
                </a:solidFill>
                <a:latin typeface="Arial Black" panose="020B0A04020102020204" pitchFamily="34" charset="0"/>
              </a:rPr>
            </a:br>
            <a:r>
              <a:rPr lang="en-CA" sz="3600" u="sng" dirty="0">
                <a:ln w="19050">
                  <a:solidFill>
                    <a:srgbClr val="0000CC"/>
                  </a:solidFill>
                </a:ln>
                <a:solidFill>
                  <a:srgbClr val="FFFF00"/>
                </a:solidFill>
                <a:effectLst>
                  <a:glow rad="127000">
                    <a:srgbClr val="FF9999"/>
                  </a:glow>
                </a:effectLst>
                <a:latin typeface="Arial Black" panose="020B0A04020102020204" pitchFamily="34" charset="0"/>
              </a:rPr>
              <a:t>Set-A</a:t>
            </a:r>
            <a:r>
              <a:rPr lang="en-CA" sz="3600" dirty="0">
                <a:ln w="19050">
                  <a:solidFill>
                    <a:srgbClr val="0000CC"/>
                  </a:solidFill>
                </a:ln>
                <a:solidFill>
                  <a:srgbClr val="FFFF00"/>
                </a:solidFill>
                <a:effectLst>
                  <a:glow rad="127000">
                    <a:srgbClr val="FF9999"/>
                  </a:glow>
                </a:effectLst>
                <a:latin typeface="Arial Black" panose="020B0A04020102020204" pitchFamily="34" charset="0"/>
              </a:rPr>
              <a:t>p</a:t>
            </a:r>
            <a:r>
              <a:rPr lang="en-CA" sz="3600" u="sng" dirty="0">
                <a:ln w="19050">
                  <a:solidFill>
                    <a:srgbClr val="0000CC"/>
                  </a:solidFill>
                </a:ln>
                <a:solidFill>
                  <a:srgbClr val="FFFF00"/>
                </a:solidFill>
                <a:effectLst>
                  <a:glow rad="127000">
                    <a:srgbClr val="FF9999"/>
                  </a:glow>
                </a:effectLst>
                <a:latin typeface="Arial Black" panose="020B0A04020102020204" pitchFamily="34" charset="0"/>
              </a:rPr>
              <a:t>art REST</a:t>
            </a:r>
            <a:r>
              <a:rPr lang="en-CA" sz="3600" dirty="0">
                <a:ln w="19050">
                  <a:solidFill>
                    <a:srgbClr val="0000CC"/>
                  </a:solidFill>
                </a:ln>
                <a:solidFill>
                  <a:srgbClr val="FFFF00"/>
                </a:solidFill>
                <a:effectLst>
                  <a:glow rad="127000">
                    <a:srgbClr val="FF9999"/>
                  </a:glow>
                </a:effectLst>
                <a:latin typeface="Arial Black" panose="020B0A04020102020204" pitchFamily="34" charset="0"/>
              </a:rPr>
              <a:t>!</a:t>
            </a:r>
          </a:p>
        </p:txBody>
      </p:sp>
    </p:spTree>
    <p:extLst>
      <p:ext uri="{BB962C8B-B14F-4D97-AF65-F5344CB8AC3E}">
        <p14:creationId xmlns:p14="http://schemas.microsoft.com/office/powerpoint/2010/main" val="207422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FF99">
                <a:alpha val="29000"/>
              </a:srgbClr>
            </a:gs>
            <a:gs pos="72500">
              <a:srgbClr val="FF9999">
                <a:alpha val="38000"/>
              </a:srgbClr>
            </a:gs>
            <a:gs pos="45000">
              <a:srgbClr val="FFFF00">
                <a:alpha val="27000"/>
              </a:srgbClr>
            </a:gs>
            <a:gs pos="100000">
              <a:srgbClr val="FF00FF">
                <a:alpha val="35000"/>
              </a:srgbClr>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43188" y="6495033"/>
            <a:ext cx="643748" cy="365125"/>
          </a:xfrm>
        </p:spPr>
        <p:txBody>
          <a:bodyPr/>
          <a:lstStyle/>
          <a:p>
            <a:fld id="{6D22F896-40B5-4ADD-8801-0D06FADFA095}" type="slidenum">
              <a:rPr lang="en-US" sz="1200" b="1" smtClean="0">
                <a:solidFill>
                  <a:schemeClr val="bg1"/>
                </a:solidFill>
              </a:rPr>
              <a:t>87</a:t>
            </a:fld>
            <a:endParaRPr lang="en-US" sz="1200" b="1" dirty="0">
              <a:solidFill>
                <a:schemeClr val="bg1"/>
              </a:solidFill>
            </a:endParaRPr>
          </a:p>
        </p:txBody>
      </p:sp>
      <p:sp>
        <p:nvSpPr>
          <p:cNvPr id="4" name="Rectangle 3"/>
          <p:cNvSpPr/>
          <p:nvPr/>
        </p:nvSpPr>
        <p:spPr>
          <a:xfrm>
            <a:off x="3059334" y="113768"/>
            <a:ext cx="6092902" cy="529483"/>
          </a:xfrm>
          <a:prstGeom prst="rect">
            <a:avLst/>
          </a:prstGeom>
          <a:noFill/>
          <a:ln w="3810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ln>
                  <a:solidFill>
                    <a:srgbClr val="3333FF"/>
                  </a:solidFill>
                </a:ln>
                <a:solidFill>
                  <a:srgbClr val="FFFF00"/>
                </a:solidFill>
              </a:rPr>
              <a:t>24 hour Shabbat - </a:t>
            </a:r>
            <a:r>
              <a:rPr lang="en-CA" sz="3200" b="1" dirty="0" smtClean="0">
                <a:ln>
                  <a:solidFill>
                    <a:srgbClr val="3333FF"/>
                  </a:solidFill>
                </a:ln>
                <a:solidFill>
                  <a:schemeClr val="bg1"/>
                </a:solidFill>
                <a:latin typeface="Arial Black" panose="020B0A04020102020204" pitchFamily="34" charset="0"/>
              </a:rPr>
              <a:t>OR NOT? </a:t>
            </a:r>
            <a:endParaRPr lang="en-CA" sz="3200" b="1" dirty="0">
              <a:ln>
                <a:solidFill>
                  <a:srgbClr val="3333FF"/>
                </a:solidFill>
              </a:ln>
              <a:solidFill>
                <a:schemeClr val="bg1"/>
              </a:solidFill>
              <a:latin typeface="Arial Black" panose="020B0A04020102020204" pitchFamily="34" charset="0"/>
            </a:endParaRPr>
          </a:p>
        </p:txBody>
      </p:sp>
      <p:sp>
        <p:nvSpPr>
          <p:cNvPr id="5" name="Rectangle 4"/>
          <p:cNvSpPr/>
          <p:nvPr/>
        </p:nvSpPr>
        <p:spPr>
          <a:xfrm>
            <a:off x="1253819" y="6053214"/>
            <a:ext cx="4772297" cy="660453"/>
          </a:xfrm>
          <a:prstGeom prst="rect">
            <a:avLst/>
          </a:prstGeom>
          <a:solidFill>
            <a:srgbClr val="00FF99"/>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i="1" dirty="0" smtClean="0">
                <a:solidFill>
                  <a:srgbClr val="9933FF"/>
                </a:solidFill>
              </a:rPr>
              <a:t>Shabbat Light Season</a:t>
            </a:r>
            <a:endParaRPr lang="en-CA" sz="3200" i="1" dirty="0">
              <a:solidFill>
                <a:srgbClr val="9933FF"/>
              </a:solidFill>
            </a:endParaRPr>
          </a:p>
        </p:txBody>
      </p:sp>
      <p:sp>
        <p:nvSpPr>
          <p:cNvPr id="7" name="Rectangle 6"/>
          <p:cNvSpPr/>
          <p:nvPr/>
        </p:nvSpPr>
        <p:spPr>
          <a:xfrm flipH="1" flipV="1">
            <a:off x="6090513" y="6050562"/>
            <a:ext cx="135818" cy="658011"/>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202192" y="6044918"/>
            <a:ext cx="4796437" cy="663655"/>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FF99"/>
                </a:solidFill>
              </a:rPr>
              <a:t>Shabbat Night Season!</a:t>
            </a:r>
            <a:endParaRPr lang="en-CA" sz="3200" dirty="0">
              <a:solidFill>
                <a:srgbClr val="00FF99"/>
              </a:solidFill>
            </a:endParaRPr>
          </a:p>
        </p:txBody>
      </p:sp>
      <p:sp>
        <p:nvSpPr>
          <p:cNvPr id="10" name="Rectangle 9"/>
          <p:cNvSpPr/>
          <p:nvPr/>
        </p:nvSpPr>
        <p:spPr>
          <a:xfrm>
            <a:off x="1132108" y="6047071"/>
            <a:ext cx="121710" cy="66659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flipV="1">
            <a:off x="1089816" y="5578376"/>
            <a:ext cx="8708" cy="1147308"/>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046898" y="5472183"/>
            <a:ext cx="0" cy="1236391"/>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half" idx="2"/>
          </p:nvPr>
        </p:nvSpPr>
        <p:spPr>
          <a:xfrm>
            <a:off x="598028" y="5182529"/>
            <a:ext cx="988584" cy="395847"/>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20" name="Rectangle 19"/>
          <p:cNvSpPr/>
          <p:nvPr/>
        </p:nvSpPr>
        <p:spPr>
          <a:xfrm>
            <a:off x="5579934" y="5163324"/>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23" name="Rounded Rectangular Callout 22"/>
          <p:cNvSpPr/>
          <p:nvPr/>
        </p:nvSpPr>
        <p:spPr>
          <a:xfrm>
            <a:off x="370935" y="823778"/>
            <a:ext cx="11419854" cy="4043193"/>
          </a:xfrm>
          <a:prstGeom prst="wedgeRoundRectCallout">
            <a:avLst>
              <a:gd name="adj1" fmla="val 15815"/>
              <a:gd name="adj2" fmla="val 63317"/>
              <a:gd name="adj3" fmla="val 16667"/>
            </a:avLst>
          </a:prstGeom>
          <a:gradFill flip="none" rotWithShape="1">
            <a:gsLst>
              <a:gs pos="0">
                <a:srgbClr val="FF00FF">
                  <a:alpha val="38000"/>
                </a:srgbClr>
              </a:gs>
              <a:gs pos="62000">
                <a:srgbClr val="FF9999">
                  <a:alpha val="38000"/>
                </a:srgbClr>
              </a:gs>
              <a:gs pos="28000">
                <a:srgbClr val="FFFF00">
                  <a:alpha val="27000"/>
                </a:srgbClr>
              </a:gs>
              <a:gs pos="82000">
                <a:srgbClr val="00FF99"/>
              </a:gs>
            </a:gsLst>
            <a:lin ang="5400000" scaled="1"/>
            <a:tileRect/>
          </a:grad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3600" i="1" dirty="0" smtClean="0">
                <a:ln w="19050">
                  <a:solidFill>
                    <a:srgbClr val="0000CC"/>
                  </a:solidFill>
                </a:ln>
                <a:solidFill>
                  <a:schemeClr val="accent3">
                    <a:lumMod val="50000"/>
                  </a:schemeClr>
                </a:solidFill>
                <a:effectLst/>
                <a:latin typeface="Georgia" panose="02040502050405020303" pitchFamily="18" charset="0"/>
              </a:rPr>
              <a:t>Until someone is able to produce </a:t>
            </a:r>
            <a:r>
              <a:rPr lang="en-CA" sz="3600" i="1" u="sng" dirty="0" smtClean="0">
                <a:ln w="19050">
                  <a:solidFill>
                    <a:srgbClr val="0000CC"/>
                  </a:solidFill>
                </a:ln>
                <a:solidFill>
                  <a:schemeClr val="accent3">
                    <a:lumMod val="50000"/>
                  </a:schemeClr>
                </a:solidFill>
                <a:effectLst/>
                <a:latin typeface="Georgia" panose="02040502050405020303" pitchFamily="18" charset="0"/>
              </a:rPr>
              <a:t>the Hebrew word </a:t>
            </a:r>
            <a:r>
              <a:rPr lang="en-CA" sz="3600" dirty="0" smtClean="0">
                <a:ln w="19050">
                  <a:solidFill>
                    <a:srgbClr val="0000CC"/>
                  </a:solidFill>
                </a:ln>
                <a:solidFill>
                  <a:srgbClr val="FF00FF"/>
                </a:solidFill>
                <a:effectLst/>
                <a:latin typeface="Arial Black" panose="020B0A04020102020204" pitchFamily="34" charset="0"/>
              </a:rPr>
              <a:t>SHABBAT, </a:t>
            </a:r>
            <a:r>
              <a:rPr lang="en-CA" sz="3600" i="1" dirty="0" smtClean="0">
                <a:ln w="19050">
                  <a:solidFill>
                    <a:srgbClr val="0000CC"/>
                  </a:solidFill>
                </a:ln>
                <a:solidFill>
                  <a:schemeClr val="accent2">
                    <a:lumMod val="50000"/>
                  </a:schemeClr>
                </a:solidFill>
                <a:effectLst/>
                <a:latin typeface="Georgia" panose="02040502050405020303" pitchFamily="18" charset="0"/>
              </a:rPr>
              <a:t>that does </a:t>
            </a:r>
            <a:r>
              <a:rPr lang="en-CA" sz="3600" u="sng" dirty="0" smtClean="0">
                <a:ln w="19050">
                  <a:solidFill>
                    <a:srgbClr val="0000CC"/>
                  </a:solidFill>
                </a:ln>
                <a:solidFill>
                  <a:srgbClr val="00FF99"/>
                </a:solidFill>
                <a:effectLst/>
                <a:latin typeface="Arial Black" panose="020B0A04020102020204" pitchFamily="34" charset="0"/>
              </a:rPr>
              <a:t>NOT REQUIRE</a:t>
            </a:r>
            <a:r>
              <a:rPr lang="en-CA" sz="3600" dirty="0" smtClean="0">
                <a:ln w="19050">
                  <a:solidFill>
                    <a:srgbClr val="0000CC"/>
                  </a:solidFill>
                </a:ln>
                <a:solidFill>
                  <a:srgbClr val="FF00FF"/>
                </a:solidFill>
                <a:effectLst/>
                <a:latin typeface="Arial Black" panose="020B0A04020102020204" pitchFamily="34" charset="0"/>
              </a:rPr>
              <a:t> </a:t>
            </a:r>
            <a:r>
              <a:rPr lang="en-CA" sz="3600" i="1" dirty="0" smtClean="0">
                <a:ln w="19050">
                  <a:solidFill>
                    <a:srgbClr val="0000CC"/>
                  </a:solidFill>
                </a:ln>
                <a:solidFill>
                  <a:schemeClr val="accent2">
                    <a:lumMod val="50000"/>
                  </a:schemeClr>
                </a:solidFill>
                <a:effectLst/>
                <a:latin typeface="Georgia" panose="02040502050405020303" pitchFamily="18" charset="0"/>
              </a:rPr>
              <a:t>a period of</a:t>
            </a:r>
            <a:r>
              <a:rPr lang="en-CA" sz="3600" dirty="0" smtClean="0">
                <a:ln w="19050">
                  <a:solidFill>
                    <a:srgbClr val="0000CC"/>
                  </a:solidFill>
                </a:ln>
                <a:solidFill>
                  <a:schemeClr val="accent2">
                    <a:lumMod val="50000"/>
                  </a:schemeClr>
                </a:solidFill>
                <a:effectLst/>
                <a:latin typeface="Arial Black" panose="020B0A04020102020204" pitchFamily="34" charset="0"/>
              </a:rPr>
              <a:t> </a:t>
            </a:r>
            <a:r>
              <a:rPr lang="en-CA" sz="3600" dirty="0" smtClean="0">
                <a:ln w="19050">
                  <a:solidFill>
                    <a:srgbClr val="0000CC"/>
                  </a:solidFill>
                </a:ln>
                <a:solidFill>
                  <a:srgbClr val="FF00FF"/>
                </a:solidFill>
                <a:effectLst>
                  <a:glow rad="127000">
                    <a:srgbClr val="FF9999"/>
                  </a:glow>
                </a:effectLst>
                <a:latin typeface="Arial Black" panose="020B0A04020102020204" pitchFamily="34" charset="0"/>
              </a:rPr>
              <a:t>SET-APART REST,</a:t>
            </a:r>
            <a:r>
              <a:rPr lang="en-CA" sz="3600" dirty="0" smtClean="0">
                <a:ln w="19050">
                  <a:solidFill>
                    <a:srgbClr val="0000CC"/>
                  </a:solidFill>
                </a:ln>
                <a:solidFill>
                  <a:srgbClr val="FF00FF"/>
                </a:solidFill>
                <a:effectLst>
                  <a:glow rad="127000">
                    <a:srgbClr val="FF9999"/>
                  </a:glow>
                </a:effectLst>
                <a:latin typeface="Georgia" panose="02040502050405020303" pitchFamily="18" charset="0"/>
              </a:rPr>
              <a:t>  </a:t>
            </a:r>
            <a:r>
              <a:rPr lang="en-CA" sz="3600" i="1" dirty="0" smtClean="0">
                <a:ln w="19050">
                  <a:solidFill>
                    <a:srgbClr val="0000CC"/>
                  </a:solidFill>
                </a:ln>
                <a:solidFill>
                  <a:srgbClr val="FE801A">
                    <a:lumMod val="50000"/>
                  </a:srgbClr>
                </a:solidFill>
                <a:latin typeface="Georgia" panose="02040502050405020303" pitchFamily="18" charset="0"/>
              </a:rPr>
              <a:t>there is </a:t>
            </a:r>
            <a:r>
              <a:rPr lang="en-CA" sz="3600" b="1" i="1" u="sng" dirty="0" smtClean="0">
                <a:ln w="19050">
                  <a:solidFill>
                    <a:srgbClr val="0000CC"/>
                  </a:solidFill>
                </a:ln>
                <a:solidFill>
                  <a:srgbClr val="FE801A">
                    <a:lumMod val="50000"/>
                  </a:srgbClr>
                </a:solidFill>
                <a:latin typeface="Georgia" panose="02040502050405020303" pitchFamily="18" charset="0"/>
              </a:rPr>
              <a:t>NO FOUNDATION </a:t>
            </a:r>
            <a:r>
              <a:rPr lang="en-CA" sz="3600" i="1" dirty="0" smtClean="0">
                <a:ln w="19050">
                  <a:solidFill>
                    <a:srgbClr val="0000CC"/>
                  </a:solidFill>
                </a:ln>
                <a:solidFill>
                  <a:srgbClr val="FE801A">
                    <a:lumMod val="50000"/>
                  </a:srgbClr>
                </a:solidFill>
                <a:latin typeface="Georgia" panose="02040502050405020303" pitchFamily="18" charset="0"/>
              </a:rPr>
              <a:t>to consider a 12 hour </a:t>
            </a:r>
            <a:r>
              <a:rPr lang="en-CA" sz="2000" i="1" dirty="0" smtClean="0">
                <a:ln w="19050">
                  <a:solidFill>
                    <a:srgbClr val="0000CC"/>
                  </a:solidFill>
                </a:ln>
                <a:solidFill>
                  <a:srgbClr val="FE801A">
                    <a:lumMod val="50000"/>
                  </a:srgbClr>
                </a:solidFill>
                <a:latin typeface="Georgia" panose="02040502050405020303" pitchFamily="18" charset="0"/>
              </a:rPr>
              <a:t>[+/-]</a:t>
            </a:r>
            <a:r>
              <a:rPr lang="en-CA" sz="3600" i="1" dirty="0" smtClean="0">
                <a:ln w="19050">
                  <a:solidFill>
                    <a:srgbClr val="0000CC"/>
                  </a:solidFill>
                </a:ln>
                <a:solidFill>
                  <a:srgbClr val="FE801A">
                    <a:lumMod val="50000"/>
                  </a:srgbClr>
                </a:solidFill>
                <a:latin typeface="Georgia" panose="02040502050405020303" pitchFamily="18" charset="0"/>
              </a:rPr>
              <a:t> Shabbat! </a:t>
            </a:r>
            <a:r>
              <a:rPr lang="en-CA" sz="3600" dirty="0" smtClean="0">
                <a:ln w="19050">
                  <a:solidFill>
                    <a:srgbClr val="0000CC"/>
                  </a:solidFill>
                </a:ln>
                <a:solidFill>
                  <a:srgbClr val="FF00FF"/>
                </a:solidFill>
                <a:effectLst/>
                <a:latin typeface="Arial Black" panose="020B0A04020102020204" pitchFamily="34" charset="0"/>
              </a:rPr>
              <a:t/>
            </a:r>
            <a:br>
              <a:rPr lang="en-CA" sz="3600" dirty="0" smtClean="0">
                <a:ln w="19050">
                  <a:solidFill>
                    <a:srgbClr val="0000CC"/>
                  </a:solidFill>
                </a:ln>
                <a:solidFill>
                  <a:srgbClr val="FF00FF"/>
                </a:solidFill>
                <a:effectLst/>
                <a:latin typeface="Arial Black" panose="020B0A04020102020204" pitchFamily="34" charset="0"/>
              </a:rPr>
            </a:br>
            <a:r>
              <a:rPr lang="en-CA" sz="1600" dirty="0" smtClean="0">
                <a:ln w="19050">
                  <a:solidFill>
                    <a:srgbClr val="0000CC"/>
                  </a:solidFill>
                </a:ln>
                <a:solidFill>
                  <a:srgbClr val="FF00FF"/>
                </a:solidFill>
                <a:effectLst/>
                <a:latin typeface="Arial Black" panose="020B0A04020102020204" pitchFamily="34" charset="0"/>
              </a:rPr>
              <a:t/>
            </a:r>
            <a:br>
              <a:rPr lang="en-CA" sz="1600" dirty="0" smtClean="0">
                <a:ln w="19050">
                  <a:solidFill>
                    <a:srgbClr val="0000CC"/>
                  </a:solidFill>
                </a:ln>
                <a:solidFill>
                  <a:srgbClr val="FF00FF"/>
                </a:solidFill>
                <a:effectLst/>
                <a:latin typeface="Arial Black" panose="020B0A04020102020204" pitchFamily="34" charset="0"/>
              </a:rPr>
            </a:br>
            <a:r>
              <a:rPr lang="en-CA" sz="2800" dirty="0" smtClean="0">
                <a:ln w="19050">
                  <a:solidFill>
                    <a:srgbClr val="0000CC"/>
                  </a:solidFill>
                </a:ln>
                <a:solidFill>
                  <a:schemeClr val="accent1">
                    <a:lumMod val="60000"/>
                    <a:lumOff val="40000"/>
                  </a:schemeClr>
                </a:solidFill>
                <a:effectLst/>
                <a:latin typeface="Georgia" panose="02040502050405020303" pitchFamily="18" charset="0"/>
              </a:rPr>
              <a:t>Matthew declared the </a:t>
            </a:r>
            <a:r>
              <a:rPr lang="en-CA" sz="2800" b="1" dirty="0" smtClean="0">
                <a:ln w="19050">
                  <a:solidFill>
                    <a:srgbClr val="0000CC"/>
                  </a:solidFill>
                </a:ln>
                <a:solidFill>
                  <a:schemeClr val="bg1"/>
                </a:solidFill>
                <a:effectLst/>
                <a:latin typeface="Georgia" panose="02040502050405020303" pitchFamily="18" charset="0"/>
              </a:rPr>
              <a:t>Night Season </a:t>
            </a:r>
            <a:r>
              <a:rPr lang="en-CA" sz="2800" dirty="0" smtClean="0">
                <a:ln w="19050">
                  <a:solidFill>
                    <a:srgbClr val="0000CC"/>
                  </a:solidFill>
                </a:ln>
                <a:solidFill>
                  <a:schemeClr val="accent1">
                    <a:lumMod val="60000"/>
                    <a:lumOff val="40000"/>
                  </a:schemeClr>
                </a:solidFill>
                <a:effectLst/>
                <a:latin typeface="Georgia" panose="02040502050405020303" pitchFamily="18" charset="0"/>
              </a:rPr>
              <a:t>as integral with the </a:t>
            </a:r>
            <a:r>
              <a:rPr lang="en-CA" sz="2800" dirty="0" smtClean="0">
                <a:ln w="19050">
                  <a:solidFill>
                    <a:srgbClr val="0000CC"/>
                  </a:solidFill>
                </a:ln>
                <a:solidFill>
                  <a:schemeClr val="accent1">
                    <a:lumMod val="60000"/>
                    <a:lumOff val="40000"/>
                  </a:schemeClr>
                </a:solidFill>
                <a:effectLst>
                  <a:glow rad="228600">
                    <a:schemeClr val="accent4">
                      <a:satMod val="175000"/>
                      <a:alpha val="40000"/>
                    </a:schemeClr>
                  </a:glow>
                </a:effectLst>
                <a:latin typeface="Arial Black" panose="020B0A04020102020204" pitchFamily="34" charset="0"/>
              </a:rPr>
              <a:t>Shabbat.</a:t>
            </a:r>
            <a:r>
              <a:rPr lang="en-CA" sz="2800" dirty="0" smtClean="0">
                <a:ln w="19050">
                  <a:solidFill>
                    <a:srgbClr val="0000CC"/>
                  </a:solidFill>
                </a:ln>
                <a:solidFill>
                  <a:schemeClr val="accent1">
                    <a:lumMod val="60000"/>
                    <a:lumOff val="40000"/>
                  </a:schemeClr>
                </a:solidFill>
                <a:effectLst/>
                <a:latin typeface="Georgia" panose="02040502050405020303" pitchFamily="18" charset="0"/>
              </a:rPr>
              <a:t>  </a:t>
            </a:r>
            <a:br>
              <a:rPr lang="en-CA" sz="2800" dirty="0" smtClean="0">
                <a:ln w="19050">
                  <a:solidFill>
                    <a:srgbClr val="0000CC"/>
                  </a:solidFill>
                </a:ln>
                <a:solidFill>
                  <a:schemeClr val="accent1">
                    <a:lumMod val="60000"/>
                    <a:lumOff val="40000"/>
                  </a:schemeClr>
                </a:solidFill>
                <a:effectLst/>
                <a:latin typeface="Georgia" panose="02040502050405020303" pitchFamily="18" charset="0"/>
              </a:rPr>
            </a:br>
            <a:r>
              <a:rPr lang="en-CA" sz="2800" dirty="0" smtClean="0">
                <a:ln w="19050">
                  <a:solidFill>
                    <a:srgbClr val="0000CC"/>
                  </a:solidFill>
                </a:ln>
                <a:solidFill>
                  <a:schemeClr val="accent1">
                    <a:lumMod val="60000"/>
                    <a:lumOff val="40000"/>
                  </a:schemeClr>
                </a:solidFill>
                <a:effectLst/>
                <a:latin typeface="Georgia" panose="02040502050405020303" pitchFamily="18" charset="0"/>
              </a:rPr>
              <a:t>Is it possible that Matthew did </a:t>
            </a:r>
            <a:r>
              <a:rPr lang="en-CA" sz="2800" b="1" u="sng" dirty="0" smtClean="0">
                <a:ln w="19050">
                  <a:solidFill>
                    <a:schemeClr val="bg1"/>
                  </a:solidFill>
                </a:ln>
                <a:solidFill>
                  <a:schemeClr val="bg1"/>
                </a:solidFill>
                <a:effectLst/>
                <a:latin typeface="Georgia" panose="02040502050405020303" pitchFamily="18" charset="0"/>
              </a:rPr>
              <a:t>not</a:t>
            </a:r>
            <a:r>
              <a:rPr lang="en-CA" sz="2800" dirty="0" smtClean="0">
                <a:ln w="19050">
                  <a:solidFill>
                    <a:srgbClr val="0000CC"/>
                  </a:solidFill>
                </a:ln>
                <a:solidFill>
                  <a:schemeClr val="accent1">
                    <a:lumMod val="60000"/>
                    <a:lumOff val="40000"/>
                  </a:schemeClr>
                </a:solidFill>
                <a:effectLst/>
                <a:latin typeface="Georgia" panose="02040502050405020303" pitchFamily="18" charset="0"/>
              </a:rPr>
              <a:t> understand </a:t>
            </a:r>
            <a:br>
              <a:rPr lang="en-CA" sz="2800" dirty="0" smtClean="0">
                <a:ln w="19050">
                  <a:solidFill>
                    <a:srgbClr val="0000CC"/>
                  </a:solidFill>
                </a:ln>
                <a:solidFill>
                  <a:schemeClr val="accent1">
                    <a:lumMod val="60000"/>
                    <a:lumOff val="40000"/>
                  </a:schemeClr>
                </a:solidFill>
                <a:effectLst/>
                <a:latin typeface="Georgia" panose="02040502050405020303" pitchFamily="18" charset="0"/>
              </a:rPr>
            </a:br>
            <a:r>
              <a:rPr lang="en-CA" sz="2800" dirty="0" smtClean="0">
                <a:ln w="19050">
                  <a:solidFill>
                    <a:srgbClr val="0000CC"/>
                  </a:solidFill>
                </a:ln>
                <a:solidFill>
                  <a:schemeClr val="accent1">
                    <a:lumMod val="60000"/>
                    <a:lumOff val="40000"/>
                  </a:schemeClr>
                </a:solidFill>
                <a:effectLst/>
                <a:latin typeface="Georgia" panose="02040502050405020303" pitchFamily="18" charset="0"/>
              </a:rPr>
              <a:t>the </a:t>
            </a:r>
            <a:r>
              <a:rPr lang="en-CA" sz="2800" b="1" dirty="0" smtClean="0">
                <a:ln w="19050">
                  <a:solidFill>
                    <a:srgbClr val="0000CC"/>
                  </a:solidFill>
                </a:ln>
                <a:solidFill>
                  <a:schemeClr val="accent1">
                    <a:lumMod val="60000"/>
                    <a:lumOff val="40000"/>
                  </a:schemeClr>
                </a:solidFill>
                <a:effectLst>
                  <a:glow rad="127000">
                    <a:srgbClr val="FFFF00"/>
                  </a:glow>
                </a:effectLst>
                <a:latin typeface="Arial Black" panose="020B0A04020102020204" pitchFamily="34" charset="0"/>
              </a:rPr>
              <a:t>Torah</a:t>
            </a:r>
            <a:r>
              <a:rPr lang="en-CA" sz="2800" dirty="0" smtClean="0">
                <a:ln w="19050">
                  <a:solidFill>
                    <a:srgbClr val="0000CC"/>
                  </a:solidFill>
                </a:ln>
                <a:solidFill>
                  <a:schemeClr val="accent1">
                    <a:lumMod val="60000"/>
                    <a:lumOff val="40000"/>
                  </a:schemeClr>
                </a:solidFill>
                <a:effectLst/>
                <a:latin typeface="Georgia" panose="02040502050405020303" pitchFamily="18" charset="0"/>
              </a:rPr>
              <a:t> correctly?  </a:t>
            </a:r>
            <a:endParaRPr lang="en-CA" sz="2800" dirty="0">
              <a:ln w="19050">
                <a:solidFill>
                  <a:srgbClr val="0000CC"/>
                </a:solidFill>
              </a:ln>
              <a:solidFill>
                <a:schemeClr val="accent1">
                  <a:lumMod val="60000"/>
                  <a:lumOff val="40000"/>
                </a:schemeClr>
              </a:solidFill>
              <a:effectLst/>
              <a:latin typeface="Georgia" panose="02040502050405020303" pitchFamily="18" charset="0"/>
            </a:endParaRPr>
          </a:p>
        </p:txBody>
      </p:sp>
      <p:cxnSp>
        <p:nvCxnSpPr>
          <p:cNvPr id="24" name="Straight Connector 23"/>
          <p:cNvCxnSpPr/>
          <p:nvPr/>
        </p:nvCxnSpPr>
        <p:spPr>
          <a:xfrm flipV="1">
            <a:off x="11020642" y="5572258"/>
            <a:ext cx="8708" cy="1147308"/>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Text Placeholder 18"/>
          <p:cNvSpPr txBox="1">
            <a:spLocks/>
          </p:cNvSpPr>
          <p:nvPr/>
        </p:nvSpPr>
        <p:spPr>
          <a:xfrm>
            <a:off x="10542138" y="5190940"/>
            <a:ext cx="988584" cy="395847"/>
          </a:xfrm>
          <a:prstGeom prst="rect">
            <a:avLst/>
          </a:prstGeom>
          <a:solidFill>
            <a:srgbClr val="00B0F0"/>
          </a:solidFill>
          <a:ln w="38100" cap="flat" cmpd="sng" algn="ctr">
            <a:solidFill>
              <a:srgbClr val="9933FF"/>
            </a:solidFill>
            <a:prstDash val="soli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9pP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3" name="Left Brace 2"/>
          <p:cNvSpPr/>
          <p:nvPr/>
        </p:nvSpPr>
        <p:spPr>
          <a:xfrm rot="5400000">
            <a:off x="8327553" y="3400223"/>
            <a:ext cx="409898" cy="4883977"/>
          </a:xfrm>
          <a:prstGeom prst="leftBrace">
            <a:avLst>
              <a:gd name="adj1" fmla="val 73287"/>
              <a:gd name="adj2" fmla="val 63131"/>
            </a:avLst>
          </a:prstGeom>
          <a:noFill/>
          <a:ln w="76200">
            <a:solidFill>
              <a:srgbClr val="00FFFF"/>
            </a:solidFill>
          </a:ln>
          <a:effectLst>
            <a:outerShdw blurRad="50800" dist="38100" dir="5400000" algn="t" rotWithShape="0">
              <a:prstClr val="black">
                <a:alpha val="40000"/>
              </a:prstClr>
            </a:outerShdw>
          </a:effectLst>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6657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FF99">
                <a:alpha val="29000"/>
              </a:srgbClr>
            </a:gs>
            <a:gs pos="72500">
              <a:srgbClr val="FF9999">
                <a:alpha val="38000"/>
              </a:srgbClr>
            </a:gs>
            <a:gs pos="45000">
              <a:srgbClr val="FFFF00">
                <a:alpha val="27000"/>
              </a:srgbClr>
            </a:gs>
            <a:gs pos="100000">
              <a:srgbClr val="FF00FF">
                <a:alpha val="35000"/>
              </a:srgbClr>
            </a:gs>
          </a:gsLst>
          <a:lin ang="5400000" scaled="1"/>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43188" y="6495033"/>
            <a:ext cx="643748" cy="365125"/>
          </a:xfrm>
        </p:spPr>
        <p:txBody>
          <a:bodyPr/>
          <a:lstStyle/>
          <a:p>
            <a:fld id="{6D22F896-40B5-4ADD-8801-0D06FADFA095}" type="slidenum">
              <a:rPr lang="en-US" sz="1200" b="1" smtClean="0">
                <a:solidFill>
                  <a:schemeClr val="bg1"/>
                </a:solidFill>
              </a:rPr>
              <a:t>88</a:t>
            </a:fld>
            <a:endParaRPr lang="en-US" sz="1200" b="1" dirty="0">
              <a:solidFill>
                <a:schemeClr val="bg1"/>
              </a:solidFill>
            </a:endParaRPr>
          </a:p>
        </p:txBody>
      </p:sp>
      <p:sp>
        <p:nvSpPr>
          <p:cNvPr id="4" name="Rectangle 3"/>
          <p:cNvSpPr/>
          <p:nvPr/>
        </p:nvSpPr>
        <p:spPr>
          <a:xfrm>
            <a:off x="3077030" y="216594"/>
            <a:ext cx="6026966" cy="461496"/>
          </a:xfrm>
          <a:prstGeom prst="rect">
            <a:avLst/>
          </a:prstGeom>
          <a:noFill/>
          <a:ln w="3492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ln>
                  <a:solidFill>
                    <a:srgbClr val="3333FF"/>
                  </a:solidFill>
                </a:ln>
                <a:solidFill>
                  <a:srgbClr val="FF0000"/>
                </a:solidFill>
                <a:latin typeface="Arial Black" panose="020B0A04020102020204" pitchFamily="34" charset="0"/>
              </a:rPr>
              <a:t>No Foundation?</a:t>
            </a:r>
            <a:endParaRPr lang="en-CA" sz="4000" b="1" dirty="0">
              <a:ln>
                <a:solidFill>
                  <a:srgbClr val="3333FF"/>
                </a:solidFill>
              </a:ln>
              <a:solidFill>
                <a:srgbClr val="FF0000"/>
              </a:solidFill>
              <a:latin typeface="Arial Black" panose="020B0A04020102020204" pitchFamily="34" charset="0"/>
            </a:endParaRPr>
          </a:p>
        </p:txBody>
      </p:sp>
      <p:sp>
        <p:nvSpPr>
          <p:cNvPr id="5" name="Rectangle 4"/>
          <p:cNvSpPr/>
          <p:nvPr/>
        </p:nvSpPr>
        <p:spPr>
          <a:xfrm>
            <a:off x="1253819" y="6053214"/>
            <a:ext cx="4772297" cy="660453"/>
          </a:xfrm>
          <a:prstGeom prst="rect">
            <a:avLst/>
          </a:prstGeom>
          <a:solidFill>
            <a:srgbClr val="00FF99"/>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i="1" dirty="0" smtClean="0">
                <a:solidFill>
                  <a:srgbClr val="9933FF"/>
                </a:solidFill>
              </a:rPr>
              <a:t>Shabbat Light Season</a:t>
            </a:r>
            <a:endParaRPr lang="en-CA" sz="3200" i="1" dirty="0">
              <a:solidFill>
                <a:srgbClr val="9933FF"/>
              </a:solidFill>
            </a:endParaRPr>
          </a:p>
        </p:txBody>
      </p:sp>
      <p:sp>
        <p:nvSpPr>
          <p:cNvPr id="7" name="Rectangle 6"/>
          <p:cNvSpPr/>
          <p:nvPr/>
        </p:nvSpPr>
        <p:spPr>
          <a:xfrm flipH="1" flipV="1">
            <a:off x="6090513" y="6050562"/>
            <a:ext cx="135818" cy="658011"/>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p:nvSpPr>
        <p:spPr>
          <a:xfrm>
            <a:off x="6202192" y="6044918"/>
            <a:ext cx="4796437" cy="663655"/>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solidFill>
                  <a:srgbClr val="00FF99"/>
                </a:solidFill>
              </a:rPr>
              <a:t>Shabbat Night Season!</a:t>
            </a:r>
            <a:endParaRPr lang="en-CA" sz="3200" dirty="0">
              <a:solidFill>
                <a:srgbClr val="00FF99"/>
              </a:solidFill>
            </a:endParaRPr>
          </a:p>
        </p:txBody>
      </p:sp>
      <p:sp>
        <p:nvSpPr>
          <p:cNvPr id="10" name="Rectangle 9"/>
          <p:cNvSpPr/>
          <p:nvPr/>
        </p:nvSpPr>
        <p:spPr>
          <a:xfrm>
            <a:off x="1132108" y="6047071"/>
            <a:ext cx="121710" cy="666596"/>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4" name="Straight Connector 13"/>
          <p:cNvCxnSpPr/>
          <p:nvPr/>
        </p:nvCxnSpPr>
        <p:spPr>
          <a:xfrm flipV="1">
            <a:off x="1089816" y="5685253"/>
            <a:ext cx="8710" cy="1040432"/>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0" idx="2"/>
          </p:cNvCxnSpPr>
          <p:nvPr/>
        </p:nvCxnSpPr>
        <p:spPr>
          <a:xfrm flipH="1" flipV="1">
            <a:off x="6026116" y="5808452"/>
            <a:ext cx="20782" cy="900123"/>
          </a:xfrm>
          <a:prstGeom prst="line">
            <a:avLst/>
          </a:prstGeom>
          <a:ln w="76200">
            <a:solidFill>
              <a:srgbClr val="FFC0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Text Placeholder 18"/>
          <p:cNvSpPr>
            <a:spLocks noGrp="1"/>
          </p:cNvSpPr>
          <p:nvPr>
            <p:ph type="body" sz="half" idx="2"/>
          </p:nvPr>
        </p:nvSpPr>
        <p:spPr>
          <a:xfrm>
            <a:off x="570772" y="5440710"/>
            <a:ext cx="988584" cy="395847"/>
          </a:xfrm>
          <a:prstGeom prst="rect">
            <a:avLst/>
          </a:prstGeom>
          <a:solidFill>
            <a:srgbClr val="00B0F0"/>
          </a:solidFill>
          <a:ln w="381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20" name="Rectangle 19"/>
          <p:cNvSpPr/>
          <p:nvPr/>
        </p:nvSpPr>
        <p:spPr>
          <a:xfrm>
            <a:off x="5567241" y="5468818"/>
            <a:ext cx="917749" cy="339634"/>
          </a:xfrm>
          <a:prstGeom prst="rect">
            <a:avLst/>
          </a:prstGeom>
          <a:solidFill>
            <a:schemeClr val="accent3">
              <a:lumMod val="60000"/>
              <a:lumOff val="40000"/>
            </a:schemeClr>
          </a:solidFill>
          <a:ln>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rPr>
              <a:t>S</a:t>
            </a:r>
            <a:r>
              <a:rPr lang="en-CA" b="1" dirty="0" smtClean="0">
                <a:solidFill>
                  <a:srgbClr val="002060"/>
                </a:solidFill>
              </a:rPr>
              <a:t>unset</a:t>
            </a:r>
            <a:endParaRPr lang="en-CA" b="1" dirty="0">
              <a:solidFill>
                <a:srgbClr val="002060"/>
              </a:solidFill>
            </a:endParaRPr>
          </a:p>
        </p:txBody>
      </p:sp>
      <p:sp>
        <p:nvSpPr>
          <p:cNvPr id="23" name="Rounded Rectangular Callout 22"/>
          <p:cNvSpPr/>
          <p:nvPr/>
        </p:nvSpPr>
        <p:spPr>
          <a:xfrm>
            <a:off x="113960" y="1010621"/>
            <a:ext cx="11953103" cy="4127163"/>
          </a:xfrm>
          <a:prstGeom prst="wedgeRoundRectCallout">
            <a:avLst>
              <a:gd name="adj1" fmla="val 14779"/>
              <a:gd name="adj2" fmla="val 60930"/>
              <a:gd name="adj3" fmla="val 16667"/>
            </a:avLst>
          </a:prstGeom>
          <a:gradFill flip="none" rotWithShape="1">
            <a:gsLst>
              <a:gs pos="0">
                <a:srgbClr val="FF00FF">
                  <a:alpha val="38000"/>
                </a:srgbClr>
              </a:gs>
              <a:gs pos="62000">
                <a:srgbClr val="FF9999">
                  <a:alpha val="38000"/>
                </a:srgbClr>
              </a:gs>
              <a:gs pos="28000">
                <a:srgbClr val="FFFF00">
                  <a:alpha val="27000"/>
                </a:srgbClr>
              </a:gs>
              <a:gs pos="82000">
                <a:srgbClr val="00FF99"/>
              </a:gs>
            </a:gsLst>
            <a:lin ang="5400000" scaled="1"/>
            <a:tileRect/>
          </a:gradFill>
          <a:ln w="7620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2800" dirty="0" smtClean="0">
                <a:ln w="19050">
                  <a:solidFill>
                    <a:srgbClr val="0000CC"/>
                  </a:solidFill>
                </a:ln>
                <a:solidFill>
                  <a:schemeClr val="accent1">
                    <a:lumMod val="60000"/>
                    <a:lumOff val="40000"/>
                  </a:schemeClr>
                </a:solidFill>
                <a:effectLst/>
                <a:latin typeface="Georgia" panose="02040502050405020303" pitchFamily="18" charset="0"/>
              </a:rPr>
              <a:t>The base meanings of the Hebrew words as recorded by the authors </a:t>
            </a:r>
            <a:br>
              <a:rPr lang="en-CA" sz="2800" dirty="0" smtClean="0">
                <a:ln w="19050">
                  <a:solidFill>
                    <a:srgbClr val="0000CC"/>
                  </a:solidFill>
                </a:ln>
                <a:solidFill>
                  <a:schemeClr val="accent1">
                    <a:lumMod val="60000"/>
                    <a:lumOff val="40000"/>
                  </a:schemeClr>
                </a:solidFill>
                <a:effectLst/>
                <a:latin typeface="Georgia" panose="02040502050405020303" pitchFamily="18" charset="0"/>
              </a:rPr>
            </a:br>
            <a:r>
              <a:rPr lang="en-CA" sz="2800" dirty="0" smtClean="0">
                <a:ln w="19050">
                  <a:solidFill>
                    <a:srgbClr val="0000CC"/>
                  </a:solidFill>
                </a:ln>
                <a:solidFill>
                  <a:schemeClr val="accent1">
                    <a:lumMod val="60000"/>
                    <a:lumOff val="40000"/>
                  </a:schemeClr>
                </a:solidFill>
                <a:effectLst/>
                <a:latin typeface="Georgia" panose="02040502050405020303" pitchFamily="18" charset="0"/>
              </a:rPr>
              <a:t>[of these studies] provides a foundation for structured beliefs. </a:t>
            </a:r>
            <a:br>
              <a:rPr lang="en-CA" sz="2800" dirty="0" smtClean="0">
                <a:ln w="19050">
                  <a:solidFill>
                    <a:srgbClr val="0000CC"/>
                  </a:solidFill>
                </a:ln>
                <a:solidFill>
                  <a:schemeClr val="accent1">
                    <a:lumMod val="60000"/>
                    <a:lumOff val="40000"/>
                  </a:schemeClr>
                </a:solidFill>
                <a:effectLst/>
                <a:latin typeface="Georgia" panose="02040502050405020303" pitchFamily="18" charset="0"/>
              </a:rPr>
            </a:br>
            <a:r>
              <a:rPr lang="en-CA" sz="2800" dirty="0" smtClean="0">
                <a:ln w="19050">
                  <a:solidFill>
                    <a:srgbClr val="0000CC"/>
                  </a:solidFill>
                </a:ln>
                <a:solidFill>
                  <a:schemeClr val="accent1">
                    <a:lumMod val="60000"/>
                    <a:lumOff val="40000"/>
                  </a:schemeClr>
                </a:solidFill>
                <a:effectLst/>
                <a:latin typeface="Georgia" panose="02040502050405020303" pitchFamily="18" charset="0"/>
              </a:rPr>
              <a:t>It is these word meanings that allows fulfillment of the statutes of </a:t>
            </a:r>
            <a:r>
              <a:rPr lang="en-CA" sz="2800" dirty="0" smtClean="0">
                <a:ln w="19050">
                  <a:solidFill>
                    <a:srgbClr val="3333FF"/>
                  </a:solidFill>
                </a:ln>
                <a:solidFill>
                  <a:srgbClr val="3333FF"/>
                </a:solidFill>
                <a:effectLst/>
                <a:latin typeface="Georgia" panose="02040502050405020303" pitchFamily="18" charset="0"/>
              </a:rPr>
              <a:t>Yahuah.  </a:t>
            </a:r>
            <a:r>
              <a:rPr lang="en-CA" sz="2800" dirty="0" smtClean="0">
                <a:ln w="19050">
                  <a:solidFill>
                    <a:srgbClr val="0000CC"/>
                  </a:solidFill>
                </a:ln>
                <a:solidFill>
                  <a:schemeClr val="accent1">
                    <a:lumMod val="60000"/>
                    <a:lumOff val="40000"/>
                  </a:schemeClr>
                </a:solidFill>
                <a:effectLst/>
                <a:latin typeface="Georgia" panose="02040502050405020303" pitchFamily="18" charset="0"/>
              </a:rPr>
              <a:t>When these words have been assaulted with convoluted meanings, it is then imposter foundations are realized.</a:t>
            </a:r>
            <a:br>
              <a:rPr lang="en-CA" sz="2800" dirty="0" smtClean="0">
                <a:ln w="19050">
                  <a:solidFill>
                    <a:srgbClr val="0000CC"/>
                  </a:solidFill>
                </a:ln>
                <a:solidFill>
                  <a:schemeClr val="accent1">
                    <a:lumMod val="60000"/>
                    <a:lumOff val="40000"/>
                  </a:schemeClr>
                </a:solidFill>
                <a:effectLst/>
                <a:latin typeface="Georgia" panose="02040502050405020303" pitchFamily="18" charset="0"/>
              </a:rPr>
            </a:br>
            <a:r>
              <a:rPr lang="en-CA" sz="2800" dirty="0" smtClean="0">
                <a:ln w="19050">
                  <a:solidFill>
                    <a:srgbClr val="0000CC"/>
                  </a:solidFill>
                </a:ln>
                <a:solidFill>
                  <a:schemeClr val="accent1">
                    <a:lumMod val="60000"/>
                    <a:lumOff val="40000"/>
                  </a:schemeClr>
                </a:solidFill>
                <a:effectLst/>
                <a:latin typeface="Georgia" panose="02040502050405020303" pitchFamily="18" charset="0"/>
              </a:rPr>
              <a:t>Until the Hebrew language declares a Shabbat as something other than a </a:t>
            </a:r>
            <a:r>
              <a:rPr lang="en-CA" sz="2800" dirty="0" smtClean="0">
                <a:ln w="19050">
                  <a:solidFill>
                    <a:srgbClr val="0000CC"/>
                  </a:solidFill>
                </a:ln>
                <a:solidFill>
                  <a:srgbClr val="FF00FF"/>
                </a:solidFill>
                <a:effectLst/>
                <a:latin typeface="Arial Black" panose="020B0A04020102020204" pitchFamily="34" charset="0"/>
              </a:rPr>
              <a:t>Set-Apart Rest, </a:t>
            </a:r>
            <a:r>
              <a:rPr lang="en-CA" sz="2800" dirty="0" smtClean="0">
                <a:ln w="19050">
                  <a:solidFill>
                    <a:srgbClr val="0000CC"/>
                  </a:solidFill>
                </a:ln>
                <a:solidFill>
                  <a:schemeClr val="accent1">
                    <a:lumMod val="60000"/>
                    <a:lumOff val="40000"/>
                  </a:schemeClr>
                </a:solidFill>
                <a:effectLst/>
                <a:latin typeface="Georgia" panose="02040502050405020303" pitchFamily="18" charset="0"/>
              </a:rPr>
              <a:t>there is simply no foundation to start searching for a Shabbat Night </a:t>
            </a:r>
            <a:r>
              <a:rPr lang="en-CA" sz="2800" dirty="0">
                <a:ln w="19050">
                  <a:solidFill>
                    <a:srgbClr val="0000CC"/>
                  </a:solidFill>
                </a:ln>
                <a:solidFill>
                  <a:schemeClr val="accent1">
                    <a:lumMod val="60000"/>
                    <a:lumOff val="40000"/>
                  </a:schemeClr>
                </a:solidFill>
                <a:latin typeface="Georgia" panose="02040502050405020303" pitchFamily="18" charset="0"/>
              </a:rPr>
              <a:t>S</a:t>
            </a:r>
            <a:r>
              <a:rPr lang="en-CA" sz="2800" dirty="0" smtClean="0">
                <a:ln w="19050">
                  <a:solidFill>
                    <a:srgbClr val="0000CC"/>
                  </a:solidFill>
                </a:ln>
                <a:solidFill>
                  <a:schemeClr val="accent1">
                    <a:lumMod val="60000"/>
                    <a:lumOff val="40000"/>
                  </a:schemeClr>
                </a:solidFill>
                <a:effectLst/>
                <a:latin typeface="Georgia" panose="02040502050405020303" pitchFamily="18" charset="0"/>
              </a:rPr>
              <a:t>eason that is not Set-Apart/Qodesh/(Holy).</a:t>
            </a:r>
            <a:endParaRPr lang="en-CA" sz="2800" dirty="0">
              <a:ln w="19050">
                <a:solidFill>
                  <a:srgbClr val="0000CC"/>
                </a:solidFill>
              </a:ln>
              <a:solidFill>
                <a:schemeClr val="accent1">
                  <a:lumMod val="60000"/>
                  <a:lumOff val="40000"/>
                </a:schemeClr>
              </a:solidFill>
              <a:effectLst/>
              <a:latin typeface="Georgia" panose="02040502050405020303" pitchFamily="18" charset="0"/>
            </a:endParaRPr>
          </a:p>
        </p:txBody>
      </p:sp>
      <p:cxnSp>
        <p:nvCxnSpPr>
          <p:cNvPr id="24" name="Straight Connector 23"/>
          <p:cNvCxnSpPr/>
          <p:nvPr/>
        </p:nvCxnSpPr>
        <p:spPr>
          <a:xfrm flipV="1">
            <a:off x="11020642" y="5572258"/>
            <a:ext cx="8708" cy="1147308"/>
          </a:xfrm>
          <a:prstGeom prst="line">
            <a:avLst/>
          </a:prstGeom>
          <a:ln w="76200">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Text Placeholder 18"/>
          <p:cNvSpPr txBox="1">
            <a:spLocks/>
          </p:cNvSpPr>
          <p:nvPr/>
        </p:nvSpPr>
        <p:spPr>
          <a:xfrm>
            <a:off x="10526350" y="5405986"/>
            <a:ext cx="988584" cy="395847"/>
          </a:xfrm>
          <a:prstGeom prst="rect">
            <a:avLst/>
          </a:prstGeom>
          <a:solidFill>
            <a:srgbClr val="00B0F0"/>
          </a:solidFill>
          <a:ln w="38100" cap="flat" cmpd="sng" algn="ctr">
            <a:solidFill>
              <a:srgbClr val="9933FF"/>
            </a:solidFill>
            <a:prstDash val="soli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l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lt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lt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lt1"/>
                </a:solidFill>
                <a:latin typeface="+mn-lt"/>
                <a:ea typeface="+mn-ea"/>
                <a:cs typeface="+mn-cs"/>
              </a:defRPr>
            </a:lvl9pPr>
          </a:lstStyle>
          <a:p>
            <a:pPr algn="ctr"/>
            <a:r>
              <a:rPr lang="en-CA" sz="2000" b="1" dirty="0" smtClean="0">
                <a:solidFill>
                  <a:schemeClr val="bg1"/>
                </a:solidFill>
                <a:effectLst>
                  <a:glow rad="127000">
                    <a:srgbClr val="FFCC66"/>
                  </a:glow>
                </a:effectLst>
              </a:rPr>
              <a:t>Dawn</a:t>
            </a:r>
            <a:endParaRPr lang="en-CA" sz="2000" b="1" dirty="0">
              <a:solidFill>
                <a:schemeClr val="bg1"/>
              </a:solidFill>
              <a:effectLst>
                <a:glow rad="127000">
                  <a:srgbClr val="FFCC66"/>
                </a:glow>
              </a:effectLst>
            </a:endParaRPr>
          </a:p>
        </p:txBody>
      </p:sp>
      <p:sp>
        <p:nvSpPr>
          <p:cNvPr id="3" name="Left Brace 2"/>
          <p:cNvSpPr/>
          <p:nvPr/>
        </p:nvSpPr>
        <p:spPr>
          <a:xfrm rot="5400000">
            <a:off x="8350670" y="3425096"/>
            <a:ext cx="376352" cy="4896667"/>
          </a:xfrm>
          <a:prstGeom prst="leftBrace">
            <a:avLst>
              <a:gd name="adj1" fmla="val 38190"/>
              <a:gd name="adj2" fmla="val 63266"/>
            </a:avLst>
          </a:prstGeom>
          <a:solidFill>
            <a:srgbClr val="CC99FF"/>
          </a:solidFill>
          <a:ln w="38100">
            <a:solidFill>
              <a:srgbClr val="FF00FF"/>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416787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50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4546" y="128789"/>
            <a:ext cx="11887200" cy="6619741"/>
          </a:xfrm>
          <a:solidFill>
            <a:schemeClr val="tx1"/>
          </a:solidFill>
          <a:scene3d>
            <a:camera prst="orthographicFront"/>
            <a:lightRig rig="threePt" dir="t"/>
          </a:scene3d>
          <a:sp3d>
            <a:bevelT w="152400" h="50800" prst="softRound"/>
          </a:sp3d>
        </p:spPr>
        <p:txBody>
          <a:bodyPr anchor="ctr">
            <a:noAutofit/>
          </a:bodyPr>
          <a:lstStyle/>
          <a:p>
            <a:pPr algn="l"/>
            <a:r>
              <a:rPr lang="en-US" sz="2800" b="1" dirty="0" smtClean="0">
                <a:solidFill>
                  <a:srgbClr val="CC0066"/>
                </a:solidFill>
              </a:rPr>
              <a:t>There are some things about a </a:t>
            </a:r>
            <a:r>
              <a:rPr lang="en-US" sz="2800" b="1" dirty="0" smtClean="0">
                <a:ln>
                  <a:solidFill>
                    <a:srgbClr val="3333FF"/>
                  </a:solidFill>
                </a:ln>
                <a:solidFill>
                  <a:srgbClr val="FF0000"/>
                </a:solidFill>
              </a:rPr>
              <a:t>Friday crucifixion </a:t>
            </a:r>
            <a:r>
              <a:rPr lang="en-US" sz="2800" b="1" dirty="0" smtClean="0">
                <a:solidFill>
                  <a:srgbClr val="CC0066"/>
                </a:solidFill>
              </a:rPr>
              <a:t>theory that cannot be justified through the Scriptures!</a:t>
            </a:r>
          </a:p>
          <a:p>
            <a:pPr algn="l"/>
            <a:r>
              <a:rPr lang="en-US" sz="2800" dirty="0" smtClean="0">
                <a:solidFill>
                  <a:schemeClr val="bg1">
                    <a:lumMod val="95000"/>
                    <a:lumOff val="5000"/>
                  </a:schemeClr>
                </a:solidFill>
              </a:rPr>
              <a:t>The ability to purchase spices on the Shabbat day, and observe the Shabbat day properly, is only one of the dilemmas.</a:t>
            </a:r>
          </a:p>
          <a:p>
            <a:pPr algn="l"/>
            <a:r>
              <a:rPr lang="en-US" sz="2800" dirty="0" smtClean="0">
                <a:solidFill>
                  <a:schemeClr val="bg1">
                    <a:lumMod val="95000"/>
                    <a:lumOff val="5000"/>
                  </a:schemeClr>
                </a:solidFill>
              </a:rPr>
              <a:t>The study – </a:t>
            </a:r>
            <a:r>
              <a:rPr lang="en-US" sz="2800" b="1" i="1" dirty="0" smtClean="0">
                <a:solidFill>
                  <a:srgbClr val="7030A0"/>
                </a:solidFill>
              </a:rPr>
              <a:t>A 6</a:t>
            </a:r>
            <a:r>
              <a:rPr lang="en-US" sz="2800" b="1" i="1" baseline="30000" dirty="0" smtClean="0">
                <a:solidFill>
                  <a:srgbClr val="7030A0"/>
                </a:solidFill>
              </a:rPr>
              <a:t>Th</a:t>
            </a:r>
            <a:r>
              <a:rPr lang="en-US" sz="2800" b="1" i="1" dirty="0" smtClean="0">
                <a:solidFill>
                  <a:srgbClr val="7030A0"/>
                </a:solidFill>
              </a:rPr>
              <a:t> Cycle </a:t>
            </a:r>
            <a:r>
              <a:rPr lang="en-US" sz="2800" b="1" i="1" dirty="0" err="1" smtClean="0">
                <a:solidFill>
                  <a:srgbClr val="7030A0"/>
                </a:solidFill>
              </a:rPr>
              <a:t>Cruci</a:t>
            </a:r>
            <a:r>
              <a:rPr lang="en-US" sz="2800" b="1" i="1" u="sng" dirty="0" err="1" smtClean="0">
                <a:ln>
                  <a:solidFill>
                    <a:schemeClr val="bg1"/>
                  </a:solidFill>
                </a:ln>
                <a:solidFill>
                  <a:srgbClr val="00FF99"/>
                </a:solidFill>
              </a:rPr>
              <a:t>fiction</a:t>
            </a:r>
            <a:r>
              <a:rPr lang="en-US" sz="2800" b="1" i="1" dirty="0" smtClean="0">
                <a:solidFill>
                  <a:srgbClr val="7030A0"/>
                </a:solidFill>
              </a:rPr>
              <a:t> </a:t>
            </a:r>
            <a:r>
              <a:rPr lang="en-US" sz="2800" dirty="0" smtClean="0">
                <a:solidFill>
                  <a:schemeClr val="bg1">
                    <a:lumMod val="95000"/>
                    <a:lumOff val="5000"/>
                  </a:schemeClr>
                </a:solidFill>
              </a:rPr>
              <a:t>– will deal with this topic quite effectively!  </a:t>
            </a:r>
            <a:r>
              <a:rPr lang="en-US" sz="2800" dirty="0" smtClean="0">
                <a:solidFill>
                  <a:schemeClr val="bg1">
                    <a:lumMod val="95000"/>
                    <a:lumOff val="5000"/>
                  </a:schemeClr>
                </a:solidFill>
                <a:sym typeface="Wingdings" panose="05000000000000000000" pitchFamily="2" charset="2"/>
              </a:rPr>
              <a:t></a:t>
            </a:r>
            <a:endParaRPr lang="en-US" sz="2800" dirty="0" smtClean="0">
              <a:solidFill>
                <a:schemeClr val="bg1">
                  <a:lumMod val="95000"/>
                  <a:lumOff val="5000"/>
                </a:schemeClr>
              </a:solidFill>
            </a:endParaRPr>
          </a:p>
          <a:p>
            <a:pPr algn="l"/>
            <a:r>
              <a:rPr lang="en-US" sz="2800" b="1" dirty="0" smtClean="0">
                <a:solidFill>
                  <a:srgbClr val="FF0000"/>
                </a:solidFill>
              </a:rPr>
              <a:t>Another problem is the obvious fact that a crucifixion on the </a:t>
            </a:r>
            <a:br>
              <a:rPr lang="en-US" sz="2800" b="1" dirty="0" smtClean="0">
                <a:solidFill>
                  <a:srgbClr val="FF0000"/>
                </a:solidFill>
              </a:rPr>
            </a:br>
            <a:r>
              <a:rPr lang="en-US" sz="2800" b="1" dirty="0" smtClean="0">
                <a:solidFill>
                  <a:srgbClr val="FF0000"/>
                </a:solidFill>
              </a:rPr>
              <a:t>6</a:t>
            </a:r>
            <a:r>
              <a:rPr lang="en-US" sz="2800" b="1" baseline="30000" dirty="0" smtClean="0">
                <a:solidFill>
                  <a:srgbClr val="FF0000"/>
                </a:solidFill>
              </a:rPr>
              <a:t>th</a:t>
            </a:r>
            <a:r>
              <a:rPr lang="en-US" sz="2800" b="1" dirty="0" smtClean="0">
                <a:solidFill>
                  <a:srgbClr val="FF0000"/>
                </a:solidFill>
              </a:rPr>
              <a:t> cycle of the week </a:t>
            </a:r>
            <a:r>
              <a:rPr lang="en-US" sz="2800" dirty="0" smtClean="0">
                <a:solidFill>
                  <a:schemeClr val="bg1"/>
                </a:solidFill>
              </a:rPr>
              <a:t>(Friday) </a:t>
            </a:r>
            <a:r>
              <a:rPr lang="en-US" sz="2800" b="1" dirty="0" smtClean="0">
                <a:solidFill>
                  <a:srgbClr val="FF0000"/>
                </a:solidFill>
              </a:rPr>
              <a:t>cannot fulfill Daniel’s prophecy. </a:t>
            </a:r>
          </a:p>
          <a:p>
            <a:pPr algn="l"/>
            <a:r>
              <a:rPr lang="en-US" sz="2800" i="1" dirty="0">
                <a:solidFill>
                  <a:schemeClr val="accent2">
                    <a:lumMod val="75000"/>
                  </a:schemeClr>
                </a:solidFill>
                <a:latin typeface="Georgia" panose="02040502050405020303" pitchFamily="18" charset="0"/>
              </a:rPr>
              <a:t>Dan 9:27 </a:t>
            </a:r>
            <a:r>
              <a:rPr lang="en-US" sz="2800" i="1" dirty="0" smtClean="0">
                <a:solidFill>
                  <a:schemeClr val="accent1">
                    <a:lumMod val="60000"/>
                    <a:lumOff val="40000"/>
                  </a:schemeClr>
                </a:solidFill>
                <a:latin typeface="Georgia" panose="02040502050405020303" pitchFamily="18" charset="0"/>
              </a:rPr>
              <a:t>	</a:t>
            </a:r>
            <a:r>
              <a:rPr lang="en-US" sz="2800" dirty="0" smtClean="0">
                <a:solidFill>
                  <a:srgbClr val="008080"/>
                </a:solidFill>
              </a:rPr>
              <a:t>“</a:t>
            </a:r>
            <a:r>
              <a:rPr lang="en-US" sz="2800" dirty="0">
                <a:solidFill>
                  <a:srgbClr val="008080"/>
                </a:solidFill>
              </a:rPr>
              <a:t>And he shall confirm a covenant with many for one </a:t>
            </a:r>
            <a:r>
              <a:rPr lang="en-US" sz="2800" dirty="0" smtClean="0">
                <a:solidFill>
                  <a:srgbClr val="008080"/>
                </a:solidFill>
              </a:rPr>
              <a:t>	week</a:t>
            </a:r>
            <a:r>
              <a:rPr lang="en-US" sz="2800" dirty="0">
                <a:solidFill>
                  <a:srgbClr val="008080"/>
                </a:solidFill>
              </a:rPr>
              <a:t>. </a:t>
            </a:r>
            <a:r>
              <a:rPr lang="en-US" sz="2800" b="1" u="sng" dirty="0">
                <a:solidFill>
                  <a:srgbClr val="CC0099"/>
                </a:solidFill>
              </a:rPr>
              <a:t>And in </a:t>
            </a:r>
            <a:r>
              <a:rPr lang="en-US" sz="2800" b="1" u="sng" dirty="0" smtClean="0">
                <a:solidFill>
                  <a:srgbClr val="CC0099"/>
                </a:solidFill>
              </a:rPr>
              <a:t>the</a:t>
            </a:r>
            <a:r>
              <a:rPr lang="en-US" sz="2800" b="1" dirty="0" smtClean="0">
                <a:solidFill>
                  <a:srgbClr val="CC0099"/>
                </a:solidFill>
              </a:rPr>
              <a:t> </a:t>
            </a:r>
            <a:r>
              <a:rPr lang="en-US" sz="2800" b="1" dirty="0" smtClean="0">
                <a:ln>
                  <a:solidFill>
                    <a:schemeClr val="bg1"/>
                  </a:solidFill>
                </a:ln>
                <a:solidFill>
                  <a:srgbClr val="CC0099"/>
                </a:solidFill>
                <a:effectLst>
                  <a:glow rad="127000">
                    <a:srgbClr val="00FF99"/>
                  </a:glow>
                </a:effectLst>
              </a:rPr>
              <a:t>middle </a:t>
            </a:r>
            <a:r>
              <a:rPr lang="en-US" sz="2800" b="1" dirty="0">
                <a:ln>
                  <a:solidFill>
                    <a:schemeClr val="bg1"/>
                  </a:solidFill>
                </a:ln>
                <a:solidFill>
                  <a:srgbClr val="CC0099"/>
                </a:solidFill>
                <a:effectLst>
                  <a:glow rad="127000">
                    <a:srgbClr val="00FF99"/>
                  </a:glow>
                </a:effectLst>
              </a:rPr>
              <a:t>of the week </a:t>
            </a:r>
            <a:r>
              <a:rPr lang="en-US" sz="2800" b="1" u="sng" dirty="0">
                <a:solidFill>
                  <a:srgbClr val="CC0099"/>
                </a:solidFill>
              </a:rPr>
              <a:t>he shall </a:t>
            </a:r>
            <a:r>
              <a:rPr lang="en-US" sz="2800" b="1" dirty="0">
                <a:solidFill>
                  <a:srgbClr val="CC0099"/>
                </a:solidFill>
              </a:rPr>
              <a:t>p</a:t>
            </a:r>
            <a:r>
              <a:rPr lang="en-US" sz="2800" b="1" u="sng" dirty="0">
                <a:solidFill>
                  <a:srgbClr val="CC0099"/>
                </a:solidFill>
              </a:rPr>
              <a:t>ut an end to </a:t>
            </a:r>
            <a:r>
              <a:rPr lang="en-US" sz="2800" b="1" dirty="0" smtClean="0">
                <a:solidFill>
                  <a:srgbClr val="CC0099"/>
                </a:solidFill>
              </a:rPr>
              <a:t>	</a:t>
            </a:r>
            <a:r>
              <a:rPr lang="en-US" sz="2800" b="1" u="sng" dirty="0" smtClean="0">
                <a:solidFill>
                  <a:srgbClr val="CC0099"/>
                </a:solidFill>
              </a:rPr>
              <a:t>slau</a:t>
            </a:r>
            <a:r>
              <a:rPr lang="en-US" sz="2800" b="1" dirty="0" smtClean="0">
                <a:solidFill>
                  <a:srgbClr val="CC0099"/>
                </a:solidFill>
              </a:rPr>
              <a:t>g</a:t>
            </a:r>
            <a:r>
              <a:rPr lang="en-US" sz="2800" b="1" u="sng" dirty="0" smtClean="0">
                <a:solidFill>
                  <a:srgbClr val="CC0099"/>
                </a:solidFill>
              </a:rPr>
              <a:t>hterin</a:t>
            </a:r>
            <a:r>
              <a:rPr lang="en-US" sz="2800" b="1" dirty="0" smtClean="0">
                <a:solidFill>
                  <a:srgbClr val="CC0099"/>
                </a:solidFill>
              </a:rPr>
              <a:t>g</a:t>
            </a:r>
            <a:r>
              <a:rPr lang="en-US" sz="2800" b="1" u="sng" dirty="0" smtClean="0">
                <a:solidFill>
                  <a:srgbClr val="CC0099"/>
                </a:solidFill>
              </a:rPr>
              <a:t> </a:t>
            </a:r>
            <a:r>
              <a:rPr lang="en-US" sz="2800" b="1" u="sng" dirty="0">
                <a:solidFill>
                  <a:srgbClr val="CC0099"/>
                </a:solidFill>
              </a:rPr>
              <a:t>and </a:t>
            </a:r>
            <a:r>
              <a:rPr lang="en-US" sz="2800" b="1" u="sng" dirty="0" smtClean="0">
                <a:solidFill>
                  <a:srgbClr val="CC0099"/>
                </a:solidFill>
              </a:rPr>
              <a:t>meal offerin</a:t>
            </a:r>
            <a:r>
              <a:rPr lang="en-US" sz="2800" b="1" dirty="0" smtClean="0">
                <a:solidFill>
                  <a:srgbClr val="CC0099"/>
                </a:solidFill>
              </a:rPr>
              <a:t>g.</a:t>
            </a:r>
            <a:r>
              <a:rPr lang="en-US" sz="2800" dirty="0" smtClean="0">
                <a:solidFill>
                  <a:srgbClr val="008080"/>
                </a:solidFill>
              </a:rPr>
              <a:t> And </a:t>
            </a:r>
            <a:r>
              <a:rPr lang="en-US" sz="2800" dirty="0">
                <a:solidFill>
                  <a:srgbClr val="008080"/>
                </a:solidFill>
              </a:rPr>
              <a:t>on the wing of </a:t>
            </a:r>
            <a:r>
              <a:rPr lang="en-US" sz="2800" dirty="0" smtClean="0">
                <a:solidFill>
                  <a:srgbClr val="008080"/>
                </a:solidFill>
              </a:rPr>
              <a:t>	abominations </a:t>
            </a:r>
            <a:r>
              <a:rPr lang="en-US" sz="2800" dirty="0">
                <a:solidFill>
                  <a:srgbClr val="008080"/>
                </a:solidFill>
              </a:rPr>
              <a:t>he shall lay waste, </a:t>
            </a:r>
            <a:r>
              <a:rPr lang="en-US" sz="2800" dirty="0" smtClean="0">
                <a:solidFill>
                  <a:srgbClr val="008080"/>
                </a:solidFill>
              </a:rPr>
              <a:t>even </a:t>
            </a:r>
            <a:r>
              <a:rPr lang="en-US" sz="2800" dirty="0">
                <a:solidFill>
                  <a:srgbClr val="008080"/>
                </a:solidFill>
              </a:rPr>
              <a:t>until </a:t>
            </a:r>
            <a:r>
              <a:rPr lang="en-US" sz="2800" dirty="0" smtClean="0">
                <a:solidFill>
                  <a:srgbClr val="008080"/>
                </a:solidFill>
              </a:rPr>
              <a:t>the </a:t>
            </a:r>
            <a:r>
              <a:rPr lang="en-US" sz="2800" dirty="0">
                <a:solidFill>
                  <a:srgbClr val="008080"/>
                </a:solidFill>
              </a:rPr>
              <a:t>complete end </a:t>
            </a:r>
            <a:r>
              <a:rPr lang="en-US" sz="2800" dirty="0" smtClean="0">
                <a:solidFill>
                  <a:srgbClr val="008080"/>
                </a:solidFill>
              </a:rPr>
              <a:t>	and </a:t>
            </a:r>
            <a:r>
              <a:rPr lang="en-US" sz="2800" dirty="0">
                <a:solidFill>
                  <a:srgbClr val="008080"/>
                </a:solidFill>
              </a:rPr>
              <a:t>that which is decreed is poured </a:t>
            </a:r>
            <a:r>
              <a:rPr lang="en-US" sz="2800" dirty="0" smtClean="0">
                <a:solidFill>
                  <a:srgbClr val="008080"/>
                </a:solidFill>
              </a:rPr>
              <a:t>	out </a:t>
            </a:r>
            <a:r>
              <a:rPr lang="en-US" sz="2800" dirty="0">
                <a:solidFill>
                  <a:srgbClr val="008080"/>
                </a:solidFill>
              </a:rPr>
              <a:t>on the one </a:t>
            </a:r>
            <a:r>
              <a:rPr lang="en-US" sz="2800" dirty="0" smtClean="0">
                <a:solidFill>
                  <a:srgbClr val="008080"/>
                </a:solidFill>
              </a:rPr>
              <a:t>who </a:t>
            </a:r>
            <a:r>
              <a:rPr lang="en-US" sz="2800" dirty="0">
                <a:solidFill>
                  <a:srgbClr val="008080"/>
                </a:solidFill>
              </a:rPr>
              <a:t>lays </a:t>
            </a:r>
            <a:r>
              <a:rPr lang="en-US" sz="2800" dirty="0" smtClean="0">
                <a:solidFill>
                  <a:srgbClr val="008080"/>
                </a:solidFill>
              </a:rPr>
              <a:t>	waste.”</a:t>
            </a:r>
            <a:endParaRPr lang="en-US" sz="2800" dirty="0" smtClean="0">
              <a:solidFill>
                <a:schemeClr val="bg2">
                  <a:lumMod val="50000"/>
                </a:schemeClr>
              </a:solidFill>
            </a:endParaRPr>
          </a:p>
        </p:txBody>
      </p:sp>
      <p:sp>
        <p:nvSpPr>
          <p:cNvPr id="4" name="Slide Number Placeholder 3"/>
          <p:cNvSpPr>
            <a:spLocks noGrp="1"/>
          </p:cNvSpPr>
          <p:nvPr>
            <p:ph type="sldNum" sz="quarter" idx="12"/>
          </p:nvPr>
        </p:nvSpPr>
        <p:spPr>
          <a:xfrm>
            <a:off x="11395852" y="6379028"/>
            <a:ext cx="643748" cy="365125"/>
          </a:xfrm>
        </p:spPr>
        <p:txBody>
          <a:bodyPr/>
          <a:lstStyle/>
          <a:p>
            <a:fld id="{6D22F896-40B5-4ADD-8801-0D06FADFA095}" type="slidenum">
              <a:rPr lang="en-US" sz="1200" b="1" smtClean="0">
                <a:solidFill>
                  <a:schemeClr val="bg1"/>
                </a:solidFill>
              </a:rPr>
              <a:t>89</a:t>
            </a:fld>
            <a:endParaRPr lang="en-US" sz="1200" b="1" dirty="0">
              <a:solidFill>
                <a:schemeClr val="bg1"/>
              </a:solidFill>
            </a:endParaRPr>
          </a:p>
        </p:txBody>
      </p:sp>
    </p:spTree>
    <p:extLst>
      <p:ext uri="{BB962C8B-B14F-4D97-AF65-F5344CB8AC3E}">
        <p14:creationId xmlns:p14="http://schemas.microsoft.com/office/powerpoint/2010/main" val="3673075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32000"/>
              </a:srgbClr>
            </a:gs>
            <a:gs pos="60000">
              <a:srgbClr val="9933FF">
                <a:alpha val="53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 Placeholder 2"/>
          <p:cNvSpPr txBox="1">
            <a:spLocks/>
          </p:cNvSpPr>
          <p:nvPr/>
        </p:nvSpPr>
        <p:spPr>
          <a:xfrm>
            <a:off x="272955" y="559558"/>
            <a:ext cx="11668836" cy="5773003"/>
          </a:xfrm>
          <a:prstGeom prst="rect">
            <a:avLst/>
          </a:prstGeom>
          <a:solidFill>
            <a:schemeClr val="tx1"/>
          </a:solidFill>
          <a:scene3d>
            <a:camera prst="orthographicFront"/>
            <a:lightRig rig="threePt" dir="t"/>
          </a:scene3d>
          <a:sp3d>
            <a:bevelT w="152400" h="50800" prst="softRound"/>
          </a:sp3d>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smtClean="0">
                <a:solidFill>
                  <a:schemeClr val="bg1"/>
                </a:solidFill>
              </a:rPr>
              <a:t>A closer look at -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800" b="1" baseline="30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8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800" dirty="0">
                <a:solidFill>
                  <a:prstClr val="black">
                    <a:lumMod val="95000"/>
                    <a:lumOff val="5000"/>
                  </a:prstClr>
                </a:solidFill>
                <a:latin typeface="Calibri" panose="020F0502020204030204"/>
              </a:rPr>
              <a:t>	</a:t>
            </a:r>
            <a:r>
              <a:rPr lang="en-US" sz="2800" dirty="0" smtClean="0">
                <a:solidFill>
                  <a:prstClr val="black">
                    <a:lumMod val="95000"/>
                    <a:lumOff val="5000"/>
                  </a:prstClr>
                </a:solidFill>
                <a:latin typeface="Calibri" panose="020F0502020204030204"/>
              </a:rPr>
              <a:t>   -  </a:t>
            </a:r>
            <a:r>
              <a:rPr lang="en-US" sz="2800" b="1" dirty="0" err="1" smtClean="0">
                <a:solidFill>
                  <a:srgbClr val="00B050"/>
                </a:solidFill>
                <a:latin typeface="Calibri" panose="020F0502020204030204"/>
              </a:rPr>
              <a:t>ereb</a:t>
            </a:r>
            <a:r>
              <a:rPr lang="en-US" sz="2800" b="1" dirty="0" smtClean="0">
                <a:solidFill>
                  <a:srgbClr val="00B050"/>
                </a:solidFill>
                <a:latin typeface="Calibri" panose="020F0502020204030204"/>
              </a:rPr>
              <a:t>  </a:t>
            </a:r>
            <a:r>
              <a:rPr lang="en-US" sz="2800" dirty="0" smtClean="0">
                <a:solidFill>
                  <a:srgbClr val="00B050"/>
                </a:solidFill>
                <a:latin typeface="Calibri" panose="020F0502020204030204"/>
              </a:rPr>
              <a:t>(evening.)</a:t>
            </a:r>
            <a:r>
              <a:rPr lang="en-US" sz="2800" dirty="0" smtClean="0">
                <a:solidFill>
                  <a:prstClr val="black">
                    <a:lumMod val="95000"/>
                    <a:lumOff val="5000"/>
                  </a:prstClr>
                </a:solidFill>
                <a:latin typeface="Calibri" panose="020F0502020204030204"/>
              </a:rPr>
              <a:t> </a:t>
            </a:r>
            <a:endParaRPr lang="en-US" sz="2800" dirty="0" smtClean="0">
              <a:solidFill>
                <a:schemeClr val="bg1"/>
              </a:solidFill>
            </a:endParaRPr>
          </a:p>
          <a:p>
            <a:r>
              <a:rPr lang="en-US" sz="2800" dirty="0" smtClean="0">
                <a:solidFill>
                  <a:schemeClr val="bg1"/>
                </a:solidFill>
              </a:rPr>
              <a:t>In the Hebrew - </a:t>
            </a:r>
            <a:r>
              <a:rPr lang="en-US" sz="2800" b="1" i="1" dirty="0" smtClean="0">
                <a:solidFill>
                  <a:srgbClr val="008080"/>
                </a:solidFill>
                <a:latin typeface="Georgia" panose="02040502050405020303" pitchFamily="18" charset="0"/>
              </a:rPr>
              <a:t>Even </a:t>
            </a:r>
            <a:r>
              <a:rPr lang="en-US" sz="2800" b="1" i="1" dirty="0" err="1" smtClean="0">
                <a:solidFill>
                  <a:srgbClr val="008080"/>
                </a:solidFill>
                <a:latin typeface="Georgia" panose="02040502050405020303" pitchFamily="18" charset="0"/>
              </a:rPr>
              <a:t>Bohan</a:t>
            </a:r>
            <a:r>
              <a:rPr lang="en-US" sz="2800" b="1" i="1" dirty="0" smtClean="0">
                <a:solidFill>
                  <a:srgbClr val="008080"/>
                </a:solidFill>
                <a:latin typeface="Georgia" panose="02040502050405020303" pitchFamily="18" charset="0"/>
              </a:rPr>
              <a:t> </a:t>
            </a:r>
            <a:r>
              <a:rPr lang="en-US" sz="2800" dirty="0" smtClean="0">
                <a:solidFill>
                  <a:schemeClr val="bg1"/>
                </a:solidFill>
              </a:rPr>
              <a:t>- edition of  </a:t>
            </a:r>
            <a:r>
              <a:rPr lang="en-US" sz="2800" b="1" dirty="0" smtClean="0">
                <a:solidFill>
                  <a:srgbClr val="00B050"/>
                </a:solidFill>
              </a:rPr>
              <a:t>Matthew 27:57, </a:t>
            </a:r>
            <a:r>
              <a:rPr lang="en-US" sz="2800" dirty="0" smtClean="0">
                <a:solidFill>
                  <a:schemeClr val="bg1"/>
                </a:solidFill>
              </a:rPr>
              <a:t>we see the word –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800" b="1" baseline="30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800" baseline="-25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800" dirty="0" smtClean="0">
                <a:solidFill>
                  <a:prstClr val="black">
                    <a:lumMod val="95000"/>
                    <a:lumOff val="5000"/>
                  </a:prstClr>
                </a:solidFill>
                <a:latin typeface="Calibri" panose="020F0502020204030204"/>
              </a:rPr>
              <a:t>	</a:t>
            </a:r>
            <a:r>
              <a:rPr lang="en-US" sz="2800" b="1" dirty="0" err="1" smtClean="0">
                <a:solidFill>
                  <a:srgbClr val="00B050"/>
                </a:solidFill>
                <a:latin typeface="Calibri" panose="020F0502020204030204"/>
              </a:rPr>
              <a:t>ereb</a:t>
            </a:r>
            <a:r>
              <a:rPr lang="en-US" sz="2800" dirty="0" smtClean="0">
                <a:solidFill>
                  <a:prstClr val="black">
                    <a:lumMod val="95000"/>
                    <a:lumOff val="5000"/>
                  </a:prstClr>
                </a:solidFill>
                <a:latin typeface="Calibri" panose="020F0502020204030204"/>
              </a:rPr>
              <a:t> </a:t>
            </a:r>
            <a:r>
              <a:rPr lang="en-US" sz="2800" b="1" dirty="0" smtClean="0">
                <a:solidFill>
                  <a:srgbClr val="9900FF"/>
                </a:solidFill>
                <a:latin typeface="Times New Roman" panose="02020603050405020304" pitchFamily="18" charset="0"/>
                <a:ea typeface="Calibri" panose="020F0502020204030204" pitchFamily="34" charset="0"/>
              </a:rPr>
              <a:t>– </a:t>
            </a:r>
            <a:r>
              <a:rPr lang="en-US" sz="2800" dirty="0" smtClean="0">
                <a:solidFill>
                  <a:schemeClr val="bg1"/>
                </a:solidFill>
                <a:latin typeface="Century Gothic" panose="020B0502020202020204" pitchFamily="34" charset="0"/>
                <a:ea typeface="Calibri" panose="020F0502020204030204" pitchFamily="34" charset="0"/>
              </a:rPr>
              <a:t>which translated to English is </a:t>
            </a:r>
            <a:r>
              <a:rPr lang="en-US" sz="2800" b="1" dirty="0" smtClean="0">
                <a:solidFill>
                  <a:srgbClr val="9900FF"/>
                </a:solidFill>
                <a:latin typeface="Times New Roman" panose="02020603050405020304" pitchFamily="18" charset="0"/>
                <a:ea typeface="Calibri" panose="020F0502020204030204" pitchFamily="34" charset="0"/>
              </a:rPr>
              <a:t>– </a:t>
            </a:r>
            <a:r>
              <a:rPr lang="en-US" sz="2800" b="1" dirty="0" smtClean="0">
                <a:ln>
                  <a:solidFill>
                    <a:srgbClr val="9933FF"/>
                  </a:solidFill>
                </a:ln>
                <a:solidFill>
                  <a:srgbClr val="00B050"/>
                </a:solidFill>
                <a:ea typeface="Calibri" panose="020F0502020204030204" pitchFamily="34" charset="0"/>
              </a:rPr>
              <a:t>evening.  </a:t>
            </a:r>
          </a:p>
          <a:p>
            <a:r>
              <a:rPr lang="en-US" sz="2800" dirty="0" smtClean="0">
                <a:solidFill>
                  <a:srgbClr val="00B050"/>
                </a:solidFill>
                <a:latin typeface="Times New Roman" panose="02020603050405020304" pitchFamily="18" charset="0"/>
                <a:ea typeface="Calibri" panose="020F0502020204030204" pitchFamily="34" charset="0"/>
              </a:rPr>
              <a:t>This  word </a:t>
            </a:r>
            <a:r>
              <a:rPr lang="en-US" sz="2800" b="1" dirty="0" smtClean="0">
                <a:solidFill>
                  <a:srgbClr val="00B050"/>
                </a:solidFill>
                <a:latin typeface="Times New Roman" panose="02020603050405020304" pitchFamily="18" charset="0"/>
                <a:ea typeface="Calibri" panose="020F0502020204030204" pitchFamily="34" charset="0"/>
              </a:rPr>
              <a:t>-</a:t>
            </a:r>
            <a:r>
              <a:rPr lang="en-US" sz="2800" dirty="0" smtClean="0">
                <a:solidFill>
                  <a:srgbClr val="FF00FF"/>
                </a:solidFill>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800" b="1" baseline="30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800" baseline="-25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2800" dirty="0" smtClean="0">
                <a:solidFill>
                  <a:prstClr val="black">
                    <a:lumMod val="95000"/>
                    <a:lumOff val="5000"/>
                  </a:prstClr>
                </a:solidFill>
                <a:latin typeface="Calibri" panose="020F0502020204030204"/>
              </a:rPr>
              <a:t> </a:t>
            </a:r>
            <a:r>
              <a:rPr lang="en-US" sz="2800" b="1" dirty="0" err="1" smtClean="0">
                <a:solidFill>
                  <a:srgbClr val="00B050"/>
                </a:solidFill>
                <a:latin typeface="Calibri" panose="020F0502020204030204"/>
              </a:rPr>
              <a:t>ereb</a:t>
            </a:r>
            <a:r>
              <a:rPr lang="en-US" sz="2800" b="1" dirty="0" smtClean="0">
                <a:solidFill>
                  <a:srgbClr val="00B050"/>
                </a:solidFill>
                <a:latin typeface="Calibri" panose="020F0502020204030204"/>
              </a:rPr>
              <a:t> –</a:t>
            </a:r>
            <a:r>
              <a:rPr lang="en-US" sz="2800" dirty="0" smtClean="0">
                <a:solidFill>
                  <a:prstClr val="black">
                    <a:lumMod val="95000"/>
                    <a:lumOff val="5000"/>
                  </a:prstClr>
                </a:solidFill>
                <a:latin typeface="Calibri" panose="020F0502020204030204"/>
              </a:rPr>
              <a:t> </a:t>
            </a:r>
            <a:r>
              <a:rPr lang="en-US" sz="2800" dirty="0" smtClean="0">
                <a:solidFill>
                  <a:srgbClr val="00B050"/>
                </a:solidFill>
                <a:latin typeface="Times New Roman" panose="02020603050405020304" pitchFamily="18" charset="0"/>
                <a:ea typeface="Calibri" panose="020F0502020204030204" pitchFamily="34" charset="0"/>
              </a:rPr>
              <a:t>is the word that by Hebrew definition requires a </a:t>
            </a:r>
            <a:r>
              <a:rPr lang="en-US" sz="2800" b="1" dirty="0" smtClean="0">
                <a:solidFill>
                  <a:srgbClr val="00B050"/>
                </a:solidFill>
                <a:latin typeface="Times New Roman" panose="02020603050405020304" pitchFamily="18" charset="0"/>
                <a:ea typeface="Calibri" panose="020F0502020204030204" pitchFamily="34" charset="0"/>
              </a:rPr>
              <a:t>– </a:t>
            </a:r>
            <a:r>
              <a:rPr lang="en-US" sz="2800" b="1" u="sng" dirty="0" smtClean="0">
                <a:solidFill>
                  <a:srgbClr val="FF0066"/>
                </a:solidFill>
                <a:latin typeface="Times New Roman" panose="02020603050405020304" pitchFamily="18" charset="0"/>
                <a:ea typeface="Calibri" panose="020F0502020204030204" pitchFamily="34" charset="0"/>
              </a:rPr>
              <a:t>MIXING ACTION</a:t>
            </a:r>
            <a:r>
              <a:rPr lang="en-US" sz="2800" b="1" dirty="0" smtClean="0">
                <a:solidFill>
                  <a:srgbClr val="00B050"/>
                </a:solidFill>
                <a:latin typeface="Times New Roman" panose="02020603050405020304" pitchFamily="18" charset="0"/>
                <a:ea typeface="Calibri" panose="020F0502020204030204" pitchFamily="34" charset="0"/>
              </a:rPr>
              <a:t> </a:t>
            </a:r>
            <a:r>
              <a:rPr lang="en-US" sz="2800" dirty="0" smtClean="0">
                <a:solidFill>
                  <a:srgbClr val="00B050"/>
                </a:solidFill>
                <a:latin typeface="Times New Roman" panose="02020603050405020304" pitchFamily="18" charset="0"/>
                <a:ea typeface="Calibri" panose="020F0502020204030204" pitchFamily="34" charset="0"/>
              </a:rPr>
              <a:t>to whatever the application is referring to.  </a:t>
            </a:r>
          </a:p>
          <a:p>
            <a:r>
              <a:rPr lang="en-US" sz="2800" dirty="0" smtClean="0">
                <a:solidFill>
                  <a:schemeClr val="bg1"/>
                </a:solidFill>
                <a:latin typeface="Century Gothic" panose="020B0502020202020204" pitchFamily="34" charset="0"/>
                <a:ea typeface="Calibri" panose="020F0502020204030204" pitchFamily="34" charset="0"/>
              </a:rPr>
              <a:t>When the context is – </a:t>
            </a:r>
            <a:r>
              <a:rPr lang="en-US" sz="2800" b="1" u="sng" dirty="0" smtClean="0">
                <a:solidFill>
                  <a:srgbClr val="FF0066"/>
                </a:solidFill>
                <a:latin typeface="Century Gothic" panose="020B0502020202020204" pitchFamily="34" charset="0"/>
                <a:ea typeface="Calibri" panose="020F0502020204030204" pitchFamily="34" charset="0"/>
              </a:rPr>
              <a:t>time</a:t>
            </a:r>
            <a:r>
              <a:rPr lang="en-US" sz="2800" dirty="0" smtClean="0">
                <a:solidFill>
                  <a:srgbClr val="FF00FF"/>
                </a:solidFill>
                <a:latin typeface="Century Gothic" panose="020B0502020202020204" pitchFamily="34" charset="0"/>
                <a:ea typeface="Calibri" panose="020F0502020204030204" pitchFamily="34" charset="0"/>
              </a:rPr>
              <a:t> </a:t>
            </a:r>
            <a:r>
              <a:rPr lang="en-US" sz="2800" dirty="0" smtClean="0">
                <a:solidFill>
                  <a:schemeClr val="bg1"/>
                </a:solidFill>
                <a:latin typeface="Century Gothic" panose="020B0502020202020204" pitchFamily="34" charset="0"/>
                <a:ea typeface="Calibri" panose="020F0502020204030204" pitchFamily="34" charset="0"/>
              </a:rPr>
              <a:t>(as in one cycle of the week) the definition </a:t>
            </a:r>
            <a:r>
              <a:rPr lang="en-US" sz="2800" b="1" i="1" dirty="0" smtClean="0">
                <a:solidFill>
                  <a:schemeClr val="bg1"/>
                </a:solidFill>
                <a:latin typeface="Century Gothic" panose="020B0502020202020204" pitchFamily="34" charset="0"/>
                <a:ea typeface="Calibri" panose="020F0502020204030204" pitchFamily="34" charset="0"/>
              </a:rPr>
              <a:t>precisely</a:t>
            </a:r>
            <a:r>
              <a:rPr lang="en-US" sz="2800" dirty="0" smtClean="0">
                <a:solidFill>
                  <a:schemeClr val="bg1"/>
                </a:solidFill>
                <a:latin typeface="Century Gothic" panose="020B0502020202020204" pitchFamily="34" charset="0"/>
                <a:ea typeface="Calibri" panose="020F0502020204030204" pitchFamily="34" charset="0"/>
              </a:rPr>
              <a:t> designates the period when the</a:t>
            </a:r>
            <a:r>
              <a:rPr lang="en-US" sz="2800" dirty="0" smtClean="0">
                <a:solidFill>
                  <a:srgbClr val="FF00FF"/>
                </a:solidFill>
                <a:latin typeface="Century Gothic" panose="020B0502020202020204" pitchFamily="34" charset="0"/>
                <a:ea typeface="Calibri" panose="020F0502020204030204" pitchFamily="34" charset="0"/>
              </a:rPr>
              <a:t> </a:t>
            </a:r>
            <a:r>
              <a:rPr lang="en-US" sz="2800" b="1" u="sng" dirty="0" smtClean="0">
                <a:solidFill>
                  <a:schemeClr val="bg1">
                    <a:lumMod val="95000"/>
                    <a:lumOff val="5000"/>
                  </a:schemeClr>
                </a:solidFill>
                <a:latin typeface="Times New Roman" panose="02020603050405020304" pitchFamily="18" charset="0"/>
                <a:ea typeface="Calibri" panose="020F0502020204030204" pitchFamily="34" charset="0"/>
              </a:rPr>
              <a:t>SUN</a:t>
            </a:r>
            <a:r>
              <a:rPr lang="en-US" sz="2800" b="1" u="sng" dirty="0" smtClean="0">
                <a:solidFill>
                  <a:schemeClr val="bg1">
                    <a:lumMod val="95000"/>
                    <a:lumOff val="5000"/>
                  </a:schemeClr>
                </a:solidFill>
                <a:latin typeface="Century Gothic" panose="020B0502020202020204" pitchFamily="34" charset="0"/>
                <a:ea typeface="Calibri" panose="020F0502020204030204" pitchFamily="34" charset="0"/>
              </a:rPr>
              <a:t> </a:t>
            </a:r>
            <a:r>
              <a:rPr lang="en-US" sz="2800" b="1" u="sng" dirty="0" smtClean="0">
                <a:solidFill>
                  <a:schemeClr val="bg1">
                    <a:lumMod val="95000"/>
                    <a:lumOff val="5000"/>
                  </a:schemeClr>
                </a:solidFill>
                <a:latin typeface="Times New Roman" panose="02020603050405020304" pitchFamily="18" charset="0"/>
                <a:ea typeface="Calibri" panose="020F0502020204030204" pitchFamily="34" charset="0"/>
              </a:rPr>
              <a:t>HAS SET</a:t>
            </a:r>
            <a:r>
              <a:rPr lang="en-US" sz="2800" b="1" dirty="0" smtClean="0">
                <a:solidFill>
                  <a:schemeClr val="bg1">
                    <a:lumMod val="95000"/>
                    <a:lumOff val="5000"/>
                  </a:schemeClr>
                </a:solidFill>
                <a:latin typeface="Times New Roman" panose="02020603050405020304" pitchFamily="18" charset="0"/>
                <a:ea typeface="Calibri" panose="020F0502020204030204" pitchFamily="34" charset="0"/>
              </a:rPr>
              <a:t> </a:t>
            </a:r>
            <a:r>
              <a:rPr lang="en-US" sz="2800" dirty="0" smtClean="0">
                <a:solidFill>
                  <a:schemeClr val="bg1"/>
                </a:solidFill>
                <a:latin typeface="Century Gothic" panose="020B0502020202020204" pitchFamily="34" charset="0"/>
                <a:ea typeface="Calibri" panose="020F0502020204030204" pitchFamily="34" charset="0"/>
              </a:rPr>
              <a:t>and the </a:t>
            </a:r>
            <a:r>
              <a:rPr lang="en-US" sz="2800" b="1" u="sng" dirty="0" smtClean="0">
                <a:ln>
                  <a:solidFill>
                    <a:srgbClr val="9933FF"/>
                  </a:solidFill>
                </a:ln>
                <a:solidFill>
                  <a:srgbClr val="FF0066"/>
                </a:solidFill>
                <a:latin typeface="Times New Roman" panose="02020603050405020304" pitchFamily="18" charset="0"/>
                <a:ea typeface="Calibri" panose="020F0502020204030204" pitchFamily="34" charset="0"/>
              </a:rPr>
              <a:t>INDIRECT</a:t>
            </a:r>
            <a:r>
              <a:rPr lang="en-US" sz="2800" b="1" dirty="0" smtClean="0">
                <a:ln>
                  <a:solidFill>
                    <a:srgbClr val="9933FF"/>
                  </a:solidFill>
                </a:ln>
                <a:solidFill>
                  <a:srgbClr val="FF0066"/>
                </a:solidFill>
                <a:latin typeface="Times New Roman" panose="02020603050405020304" pitchFamily="18" charset="0"/>
                <a:ea typeface="Calibri" panose="020F0502020204030204" pitchFamily="34" charset="0"/>
              </a:rPr>
              <a:t> RESIDUAL SUNLIGHT </a:t>
            </a:r>
            <a:r>
              <a:rPr lang="en-US" sz="2800" b="1" dirty="0" smtClean="0">
                <a:ln>
                  <a:solidFill>
                    <a:srgbClr val="9933FF"/>
                  </a:solidFill>
                </a:ln>
                <a:solidFill>
                  <a:srgbClr val="00B050"/>
                </a:solidFill>
                <a:latin typeface="Times New Roman" panose="02020603050405020304" pitchFamily="18" charset="0"/>
                <a:ea typeface="Calibri" panose="020F0502020204030204" pitchFamily="34" charset="0"/>
              </a:rPr>
              <a:t>IS ALLOWED TO </a:t>
            </a:r>
            <a:r>
              <a:rPr lang="en-US" sz="2800" b="1" u="sng" dirty="0" smtClean="0">
                <a:ln>
                  <a:solidFill>
                    <a:srgbClr val="9933FF"/>
                  </a:solidFill>
                </a:ln>
                <a:solidFill>
                  <a:srgbClr val="FF0066"/>
                </a:solidFill>
                <a:latin typeface="Times New Roman" panose="02020603050405020304" pitchFamily="18" charset="0"/>
                <a:ea typeface="Calibri" panose="020F0502020204030204" pitchFamily="34" charset="0"/>
              </a:rPr>
              <a:t>MIX</a:t>
            </a:r>
            <a:r>
              <a:rPr lang="en-US" sz="2800" b="1" dirty="0" smtClean="0">
                <a:ln>
                  <a:solidFill>
                    <a:srgbClr val="9933FF"/>
                  </a:solidFill>
                </a:ln>
                <a:solidFill>
                  <a:srgbClr val="00B050"/>
                </a:solidFill>
                <a:latin typeface="Times New Roman" panose="02020603050405020304" pitchFamily="18" charset="0"/>
                <a:ea typeface="Calibri" panose="020F0502020204030204" pitchFamily="34" charset="0"/>
              </a:rPr>
              <a:t> WITH THE APPROACHING DARKNESS.   </a:t>
            </a:r>
          </a:p>
          <a:p>
            <a:r>
              <a:rPr lang="en-US" sz="2800" dirty="0" smtClean="0">
                <a:solidFill>
                  <a:schemeClr val="bg1"/>
                </a:solidFill>
                <a:latin typeface="Century Gothic" panose="020B0502020202020204" pitchFamily="34" charset="0"/>
                <a:ea typeface="Calibri" panose="020F0502020204030204" pitchFamily="34" charset="0"/>
              </a:rPr>
              <a:t>It is this </a:t>
            </a:r>
            <a:r>
              <a:rPr lang="en-US" sz="2800" b="1" u="sng" dirty="0" smtClean="0">
                <a:solidFill>
                  <a:srgbClr val="00B050"/>
                </a:solidFill>
                <a:latin typeface="Century Gothic" panose="020B0502020202020204" pitchFamily="34" charset="0"/>
                <a:ea typeface="Calibri" panose="020F0502020204030204" pitchFamily="34" charset="0"/>
              </a:rPr>
              <a:t>mixin</a:t>
            </a:r>
            <a:r>
              <a:rPr lang="en-US" sz="2800" b="1" dirty="0" smtClean="0">
                <a:solidFill>
                  <a:srgbClr val="00B050"/>
                </a:solidFill>
                <a:latin typeface="Century Gothic" panose="020B0502020202020204" pitchFamily="34" charset="0"/>
                <a:ea typeface="Calibri" panose="020F0502020204030204" pitchFamily="34" charset="0"/>
              </a:rPr>
              <a:t>g</a:t>
            </a:r>
            <a:r>
              <a:rPr lang="en-US" sz="2800" b="1" u="sng" dirty="0" smtClean="0">
                <a:solidFill>
                  <a:srgbClr val="00B050"/>
                </a:solidFill>
                <a:latin typeface="Century Gothic" panose="020B0502020202020204" pitchFamily="34" charset="0"/>
                <a:ea typeface="Calibri" panose="020F0502020204030204" pitchFamily="34" charset="0"/>
              </a:rPr>
              <a:t> action after the sunset</a:t>
            </a:r>
            <a:r>
              <a:rPr lang="en-US" sz="2800" b="1" dirty="0" smtClean="0">
                <a:solidFill>
                  <a:srgbClr val="00B050"/>
                </a:solidFill>
                <a:latin typeface="Century Gothic" panose="020B0502020202020204" pitchFamily="34" charset="0"/>
                <a:ea typeface="Calibri" panose="020F0502020204030204" pitchFamily="34" charset="0"/>
              </a:rPr>
              <a:t> </a:t>
            </a:r>
            <a:r>
              <a:rPr lang="en-US" sz="2800" dirty="0" smtClean="0">
                <a:solidFill>
                  <a:schemeClr val="bg1"/>
                </a:solidFill>
                <a:latin typeface="Century Gothic" panose="020B0502020202020204" pitchFamily="34" charset="0"/>
                <a:ea typeface="Calibri" panose="020F0502020204030204" pitchFamily="34" charset="0"/>
              </a:rPr>
              <a:t>that creates the </a:t>
            </a:r>
            <a:r>
              <a:rPr lang="en-US" sz="2800" b="1" u="sng" dirty="0" smtClean="0">
                <a:solidFill>
                  <a:schemeClr val="bg1"/>
                </a:solidFill>
                <a:latin typeface="Century Gothic" panose="020B0502020202020204" pitchFamily="34" charset="0"/>
                <a:ea typeface="Calibri" panose="020F0502020204030204" pitchFamily="34" charset="0"/>
              </a:rPr>
              <a:t>EVENING</a:t>
            </a:r>
            <a:r>
              <a:rPr lang="en-US" sz="2800" b="1" dirty="0" smtClean="0">
                <a:solidFill>
                  <a:schemeClr val="bg1"/>
                </a:solidFill>
                <a:latin typeface="Century Gothic" panose="020B0502020202020204" pitchFamily="34" charset="0"/>
                <a:ea typeface="Calibri" panose="020F0502020204030204" pitchFamily="34" charset="0"/>
              </a:rPr>
              <a:t> </a:t>
            </a:r>
            <a:r>
              <a:rPr lang="en-US" sz="2800" dirty="0" smtClean="0">
                <a:solidFill>
                  <a:schemeClr val="bg1"/>
                </a:solidFill>
                <a:latin typeface="Century Gothic" panose="020B0502020202020204" pitchFamily="34" charset="0"/>
                <a:ea typeface="Calibri" panose="020F0502020204030204" pitchFamily="34" charset="0"/>
              </a:rPr>
              <a:t>twilight.</a:t>
            </a:r>
            <a:r>
              <a:rPr lang="en-US" sz="2800" dirty="0" smtClean="0">
                <a:solidFill>
                  <a:srgbClr val="FF00FF"/>
                </a:solidFill>
                <a:latin typeface="Century Gothic" panose="020B0502020202020204" pitchFamily="34" charset="0"/>
                <a:ea typeface="Calibri" panose="020F0502020204030204" pitchFamily="34" charset="0"/>
              </a:rPr>
              <a:t> </a:t>
            </a:r>
            <a:r>
              <a:rPr lang="en-US" sz="2800" dirty="0" smtClean="0">
                <a:solidFill>
                  <a:srgbClr val="CC66FF"/>
                </a:solidFill>
                <a:latin typeface="Century Gothic" panose="020B0502020202020204" pitchFamily="34" charset="0"/>
                <a:ea typeface="Calibri" panose="020F0502020204030204" pitchFamily="34" charset="0"/>
              </a:rPr>
              <a:t>{There is also a mixing action before sunrise too!}</a:t>
            </a:r>
          </a:p>
          <a:p>
            <a:r>
              <a:rPr lang="en-US" sz="2800" dirty="0" smtClean="0">
                <a:solidFill>
                  <a:srgbClr val="FF00FF"/>
                </a:solidFill>
                <a:latin typeface="Century Gothic" panose="020B0502020202020204" pitchFamily="34" charset="0"/>
                <a:ea typeface="Calibri" panose="020F0502020204030204" pitchFamily="34" charset="0"/>
              </a:rPr>
              <a:t>Let’s look at Matthew’s description of the end of the Shabbat.</a:t>
            </a:r>
          </a:p>
        </p:txBody>
      </p:sp>
      <p:sp>
        <p:nvSpPr>
          <p:cNvPr id="3" name="Slide Number Placeholder 2"/>
          <p:cNvSpPr>
            <a:spLocks noGrp="1"/>
          </p:cNvSpPr>
          <p:nvPr>
            <p:ph type="sldNum" sz="quarter" idx="12"/>
          </p:nvPr>
        </p:nvSpPr>
        <p:spPr>
          <a:xfrm>
            <a:off x="11680371" y="6460217"/>
            <a:ext cx="450669" cy="365125"/>
          </a:xfrm>
        </p:spPr>
        <p:txBody>
          <a:bodyPr/>
          <a:lstStyle/>
          <a:p>
            <a:fld id="{6D22F896-40B5-4ADD-8801-0D06FADFA095}" type="slidenum">
              <a:rPr lang="en-US" sz="1200" b="1" smtClean="0"/>
              <a:t>9</a:t>
            </a:fld>
            <a:endParaRPr lang="en-US" sz="1200" b="1" dirty="0"/>
          </a:p>
        </p:txBody>
      </p:sp>
    </p:spTree>
    <p:extLst>
      <p:ext uri="{BB962C8B-B14F-4D97-AF65-F5344CB8AC3E}">
        <p14:creationId xmlns:p14="http://schemas.microsoft.com/office/powerpoint/2010/main" val="15273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fade">
                                      <p:cBhvr>
                                        <p:cTn id="12" dur="1000"/>
                                        <p:tgtEl>
                                          <p:spTgt spid="5">
                                            <p:txEl>
                                              <p:pRg st="3" end="3"/>
                                            </p:txEl>
                                          </p:spTgt>
                                        </p:tgtEl>
                                      </p:cBhvr>
                                    </p:animEffect>
                                    <p:anim calcmode="lin" valueType="num">
                                      <p:cBhvr>
                                        <p:cTn id="1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anim calcmode="lin" valueType="num">
                                      <p:cBhvr>
                                        <p:cTn id="2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1000"/>
                                        <p:tgtEl>
                                          <p:spTgt spid="5">
                                            <p:txEl>
                                              <p:pRg st="5" end="5"/>
                                            </p:txEl>
                                          </p:spTgt>
                                        </p:tgtEl>
                                      </p:cBhvr>
                                    </p:animEffect>
                                    <p:anim calcmode="lin" valueType="num">
                                      <p:cBhvr>
                                        <p:cTn id="2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8913" y="1433946"/>
            <a:ext cx="11887200" cy="4270664"/>
          </a:xfrm>
          <a:solidFill>
            <a:schemeClr val="tx1"/>
          </a:solidFill>
          <a:scene3d>
            <a:camera prst="orthographicFront"/>
            <a:lightRig rig="threePt" dir="t"/>
          </a:scene3d>
          <a:sp3d>
            <a:bevelT w="152400" h="50800" prst="softRound"/>
          </a:sp3d>
        </p:spPr>
        <p:txBody>
          <a:bodyPr anchor="ctr">
            <a:noAutofit/>
          </a:bodyPr>
          <a:lstStyle/>
          <a:p>
            <a:pPr algn="l"/>
            <a:r>
              <a:rPr lang="en-US" sz="2800" dirty="0" smtClean="0">
                <a:solidFill>
                  <a:schemeClr val="bg2">
                    <a:lumMod val="50000"/>
                  </a:schemeClr>
                </a:solidFill>
              </a:rPr>
              <a:t>Are there any idle words written in the Scriptures? </a:t>
            </a:r>
            <a:br>
              <a:rPr lang="en-US" sz="2800" dirty="0" smtClean="0">
                <a:solidFill>
                  <a:schemeClr val="bg2">
                    <a:lumMod val="50000"/>
                  </a:schemeClr>
                </a:solidFill>
              </a:rPr>
            </a:br>
            <a:r>
              <a:rPr lang="en-US" sz="2800" dirty="0" smtClean="0">
                <a:solidFill>
                  <a:schemeClr val="bg2">
                    <a:lumMod val="50000"/>
                  </a:schemeClr>
                </a:solidFill>
              </a:rPr>
              <a:t>If not, maybe we need to consider this phrase in earnest!</a:t>
            </a:r>
            <a:br>
              <a:rPr lang="en-US" sz="2800" dirty="0" smtClean="0">
                <a:solidFill>
                  <a:schemeClr val="bg2">
                    <a:lumMod val="50000"/>
                  </a:schemeClr>
                </a:solidFill>
              </a:rPr>
            </a:br>
            <a:r>
              <a:rPr lang="en-US" sz="2800" dirty="0" smtClean="0">
                <a:solidFill>
                  <a:schemeClr val="bg2">
                    <a:lumMod val="50000"/>
                  </a:schemeClr>
                </a:solidFill>
              </a:rPr>
              <a:t/>
            </a:r>
            <a:br>
              <a:rPr lang="en-US" sz="2800" dirty="0" smtClean="0">
                <a:solidFill>
                  <a:schemeClr val="bg2">
                    <a:lumMod val="50000"/>
                  </a:schemeClr>
                </a:solidFill>
              </a:rPr>
            </a:br>
            <a:r>
              <a:rPr lang="en-US" sz="2800" dirty="0" smtClean="0">
                <a:solidFill>
                  <a:schemeClr val="bg2">
                    <a:lumMod val="50000"/>
                  </a:schemeClr>
                </a:solidFill>
              </a:rPr>
              <a:t>We have been </a:t>
            </a:r>
            <a:r>
              <a:rPr lang="en-US" sz="2800" b="1" dirty="0" smtClean="0">
                <a:ln>
                  <a:solidFill>
                    <a:schemeClr val="bg1"/>
                  </a:solidFill>
                </a:ln>
                <a:solidFill>
                  <a:srgbClr val="FF00FF"/>
                </a:solidFill>
              </a:rPr>
              <a:t>positively programmed </a:t>
            </a:r>
            <a:r>
              <a:rPr lang="en-US" sz="2800" dirty="0" smtClean="0">
                <a:solidFill>
                  <a:schemeClr val="bg2">
                    <a:lumMod val="50000"/>
                  </a:schemeClr>
                </a:solidFill>
              </a:rPr>
              <a:t>into </a:t>
            </a:r>
            <a:r>
              <a:rPr lang="en-US" sz="2800" b="1" dirty="0" smtClean="0">
                <a:solidFill>
                  <a:schemeClr val="bg2">
                    <a:lumMod val="50000"/>
                  </a:schemeClr>
                </a:solidFill>
                <a:effectLst>
                  <a:glow rad="127000">
                    <a:srgbClr val="00FF99"/>
                  </a:glow>
                </a:effectLst>
              </a:rPr>
              <a:t>IGNORING</a:t>
            </a:r>
            <a:r>
              <a:rPr lang="en-US" sz="2800" dirty="0" smtClean="0">
                <a:solidFill>
                  <a:schemeClr val="bg2">
                    <a:lumMod val="50000"/>
                  </a:schemeClr>
                </a:solidFill>
              </a:rPr>
              <a:t> this </a:t>
            </a:r>
            <a:r>
              <a:rPr lang="en-US" sz="2800" b="1" dirty="0" smtClean="0">
                <a:solidFill>
                  <a:srgbClr val="CC0099"/>
                </a:solidFill>
              </a:rPr>
              <a:t>“middle of the week” </a:t>
            </a:r>
            <a:r>
              <a:rPr lang="en-US" sz="2800" dirty="0" smtClean="0">
                <a:solidFill>
                  <a:schemeClr val="bg2">
                    <a:lumMod val="50000"/>
                  </a:schemeClr>
                </a:solidFill>
              </a:rPr>
              <a:t>passage when it comes to the crucifixion week.</a:t>
            </a:r>
            <a:br>
              <a:rPr lang="en-US" sz="2800" dirty="0" smtClean="0">
                <a:solidFill>
                  <a:schemeClr val="bg2">
                    <a:lumMod val="50000"/>
                  </a:schemeClr>
                </a:solidFill>
              </a:rPr>
            </a:br>
            <a:r>
              <a:rPr lang="en-US" sz="2800" dirty="0" smtClean="0">
                <a:solidFill>
                  <a:schemeClr val="bg2">
                    <a:lumMod val="50000"/>
                  </a:schemeClr>
                </a:solidFill>
              </a:rPr>
              <a:t> </a:t>
            </a:r>
            <a:br>
              <a:rPr lang="en-US" sz="2800" dirty="0" smtClean="0">
                <a:solidFill>
                  <a:schemeClr val="bg2">
                    <a:lumMod val="50000"/>
                  </a:schemeClr>
                </a:solidFill>
              </a:rPr>
            </a:br>
            <a:r>
              <a:rPr lang="en-US" sz="2800" dirty="0" smtClean="0">
                <a:solidFill>
                  <a:schemeClr val="bg2">
                    <a:lumMod val="50000"/>
                  </a:schemeClr>
                </a:solidFill>
              </a:rPr>
              <a:t>Why?  </a:t>
            </a:r>
            <a:r>
              <a:rPr lang="en-US" sz="2800" dirty="0">
                <a:solidFill>
                  <a:schemeClr val="bg2">
                    <a:lumMod val="50000"/>
                  </a:schemeClr>
                </a:solidFill>
              </a:rPr>
              <a:t>B</a:t>
            </a:r>
            <a:r>
              <a:rPr lang="en-US" sz="2800" dirty="0" smtClean="0">
                <a:solidFill>
                  <a:schemeClr val="bg2">
                    <a:lumMod val="50000"/>
                  </a:schemeClr>
                </a:solidFill>
              </a:rPr>
              <a:t>ecause it cannot be explained or justified in a 6</a:t>
            </a:r>
            <a:r>
              <a:rPr lang="en-US" sz="2800" baseline="30000" dirty="0" smtClean="0">
                <a:solidFill>
                  <a:schemeClr val="bg2">
                    <a:lumMod val="50000"/>
                  </a:schemeClr>
                </a:solidFill>
              </a:rPr>
              <a:t>th</a:t>
            </a:r>
            <a:r>
              <a:rPr lang="en-US" sz="2800" dirty="0" smtClean="0">
                <a:solidFill>
                  <a:schemeClr val="bg2">
                    <a:lumMod val="50000"/>
                  </a:schemeClr>
                </a:solidFill>
              </a:rPr>
              <a:t> cycle crucifixion, so prevalent in Christianity today. </a:t>
            </a:r>
          </a:p>
          <a:p>
            <a:pPr algn="l"/>
            <a:r>
              <a:rPr lang="en-US" sz="2800" dirty="0" smtClean="0">
                <a:solidFill>
                  <a:schemeClr val="bg2">
                    <a:lumMod val="50000"/>
                  </a:schemeClr>
                </a:solidFill>
              </a:rPr>
              <a:t>So let’s look at it shall we?</a:t>
            </a:r>
          </a:p>
        </p:txBody>
      </p:sp>
      <p:sp>
        <p:nvSpPr>
          <p:cNvPr id="4" name="Slide Number Placeholder 3"/>
          <p:cNvSpPr>
            <a:spLocks noGrp="1"/>
          </p:cNvSpPr>
          <p:nvPr>
            <p:ph type="sldNum" sz="quarter" idx="12"/>
          </p:nvPr>
        </p:nvSpPr>
        <p:spPr>
          <a:xfrm>
            <a:off x="11384966" y="6368143"/>
            <a:ext cx="643748" cy="365125"/>
          </a:xfrm>
        </p:spPr>
        <p:txBody>
          <a:bodyPr/>
          <a:lstStyle/>
          <a:p>
            <a:fld id="{6D22F896-40B5-4ADD-8801-0D06FADFA095}" type="slidenum">
              <a:rPr lang="en-US" sz="1200" b="1" smtClean="0">
                <a:solidFill>
                  <a:schemeClr val="tx1"/>
                </a:solidFill>
              </a:rPr>
              <a:t>90</a:t>
            </a:fld>
            <a:endParaRPr lang="en-US" sz="1200" b="1" dirty="0">
              <a:solidFill>
                <a:schemeClr val="tx1"/>
              </a:solidFill>
            </a:endParaRPr>
          </a:p>
        </p:txBody>
      </p:sp>
    </p:spTree>
    <p:extLst>
      <p:ext uri="{BB962C8B-B14F-4D97-AF65-F5344CB8AC3E}">
        <p14:creationId xmlns:p14="http://schemas.microsoft.com/office/powerpoint/2010/main" val="26575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88" y="90152"/>
            <a:ext cx="11938715" cy="6671256"/>
          </a:xfrm>
          <a:solidFill>
            <a:schemeClr val="tx1"/>
          </a:solidFill>
          <a:scene3d>
            <a:camera prst="orthographicFront"/>
            <a:lightRig rig="threePt" dir="t"/>
          </a:scene3d>
          <a:sp3d>
            <a:bevelT prst="angle"/>
          </a:sp3d>
        </p:spPr>
        <p:txBody>
          <a:bodyPr lIns="182880" tIns="182880" rIns="182880" bIns="91440">
            <a:normAutofit fontScale="92500"/>
            <a:sp3d extrusionH="57150">
              <a:bevelT w="38100" h="38100" prst="angle"/>
            </a:sp3d>
          </a:bodyPr>
          <a:lstStyle/>
          <a:p>
            <a:pPr algn="l">
              <a:spcBef>
                <a:spcPts val="0"/>
              </a:spcBef>
              <a:spcAft>
                <a:spcPts val="1800"/>
              </a:spcAft>
            </a:pPr>
            <a:r>
              <a:rPr lang="en-US" sz="2800" dirty="0" smtClean="0">
                <a:solidFill>
                  <a:schemeClr val="bg1">
                    <a:lumMod val="95000"/>
                    <a:lumOff val="5000"/>
                  </a:schemeClr>
                </a:solidFill>
                <a:latin typeface="Calibri" panose="020F0502020204030204" pitchFamily="34" charset="0"/>
              </a:rPr>
              <a:t>The Pharisees requested 3 full 24 hour periods of Roman guard on the tomb that was holding the body of </a:t>
            </a:r>
            <a:r>
              <a:rPr lang="en-US" sz="2800" dirty="0" smtClean="0">
                <a:solidFill>
                  <a:srgbClr val="0000CC"/>
                </a:solidFill>
                <a:latin typeface="Calibri" panose="020F0502020204030204" pitchFamily="34" charset="0"/>
              </a:rPr>
              <a:t>Yahusha!</a:t>
            </a:r>
            <a:endParaRPr lang="en-US" sz="2800" b="1" dirty="0" smtClean="0">
              <a:solidFill>
                <a:srgbClr val="0000CC"/>
              </a:solidFill>
              <a:latin typeface="Calibri" panose="020F0502020204030204" pitchFamily="34" charset="0"/>
              <a:sym typeface="Wingdings" panose="05000000000000000000" pitchFamily="2" charset="2"/>
            </a:endParaRPr>
          </a:p>
          <a:p>
            <a:pPr marL="457200" indent="-457200" algn="l">
              <a:spcBef>
                <a:spcPts val="0"/>
              </a:spcBef>
              <a:spcAft>
                <a:spcPts val="1800"/>
              </a:spcAft>
              <a:buFont typeface="Arial" pitchFamily="34" charset="0"/>
              <a:buChar char="•"/>
            </a:pPr>
            <a:r>
              <a:rPr lang="en-US" sz="2800" dirty="0" smtClean="0">
                <a:solidFill>
                  <a:schemeClr val="bg1">
                    <a:lumMod val="95000"/>
                    <a:lumOff val="5000"/>
                  </a:schemeClr>
                </a:solidFill>
                <a:latin typeface="Calibri" panose="020F0502020204030204" pitchFamily="34" charset="0"/>
                <a:sym typeface="Wingdings" panose="05000000000000000000" pitchFamily="2" charset="2"/>
              </a:rPr>
              <a:t>It is good to note that in a </a:t>
            </a:r>
            <a:r>
              <a:rPr lang="en-US" sz="2800" b="1" dirty="0" smtClean="0">
                <a:solidFill>
                  <a:schemeClr val="bg1">
                    <a:lumMod val="95000"/>
                    <a:lumOff val="5000"/>
                  </a:schemeClr>
                </a:solidFill>
                <a:latin typeface="Calibri" panose="020F0502020204030204" pitchFamily="34" charset="0"/>
                <a:sym typeface="Wingdings" panose="05000000000000000000" pitchFamily="2" charset="2"/>
              </a:rPr>
              <a:t>Friday crucifixion </a:t>
            </a:r>
            <a:r>
              <a:rPr lang="en-US" sz="2800" dirty="0" smtClean="0">
                <a:solidFill>
                  <a:schemeClr val="bg1">
                    <a:lumMod val="95000"/>
                    <a:lumOff val="5000"/>
                  </a:schemeClr>
                </a:solidFill>
                <a:latin typeface="Calibri" panose="020F0502020204030204" pitchFamily="34" charset="0"/>
                <a:sym typeface="Wingdings" panose="05000000000000000000" pitchFamily="2" charset="2"/>
              </a:rPr>
              <a:t>scenario, the Roman guard is needed for no more than </a:t>
            </a:r>
            <a:r>
              <a:rPr lang="en-US" sz="2800" b="1" dirty="0" smtClean="0">
                <a:solidFill>
                  <a:srgbClr val="FF0000"/>
                </a:solidFill>
                <a:latin typeface="Calibri" panose="020F0502020204030204" pitchFamily="34" charset="0"/>
                <a:sym typeface="Wingdings" panose="05000000000000000000" pitchFamily="2" charset="2"/>
              </a:rPr>
              <a:t>24 hours </a:t>
            </a:r>
            <a:r>
              <a:rPr lang="en-US" sz="2800" dirty="0" smtClean="0">
                <a:solidFill>
                  <a:schemeClr val="bg1">
                    <a:lumMod val="95000"/>
                    <a:lumOff val="5000"/>
                  </a:schemeClr>
                </a:solidFill>
                <a:latin typeface="Calibri" panose="020F0502020204030204" pitchFamily="34" charset="0"/>
                <a:sym typeface="Wingdings" panose="05000000000000000000" pitchFamily="2" charset="2"/>
              </a:rPr>
              <a:t>– from the morning of the 7</a:t>
            </a:r>
            <a:r>
              <a:rPr lang="en-US" sz="2800" baseline="30000" dirty="0" smtClean="0">
                <a:solidFill>
                  <a:schemeClr val="bg1">
                    <a:lumMod val="95000"/>
                    <a:lumOff val="5000"/>
                  </a:schemeClr>
                </a:solidFill>
                <a:latin typeface="Calibri" panose="020F0502020204030204" pitchFamily="34" charset="0"/>
                <a:sym typeface="Wingdings" panose="05000000000000000000" pitchFamily="2" charset="2"/>
              </a:rPr>
              <a:t>th</a:t>
            </a:r>
            <a:r>
              <a:rPr lang="en-US" sz="2800" dirty="0" smtClean="0">
                <a:solidFill>
                  <a:schemeClr val="bg1">
                    <a:lumMod val="95000"/>
                    <a:lumOff val="5000"/>
                  </a:schemeClr>
                </a:solidFill>
                <a:latin typeface="Calibri" panose="020F0502020204030204" pitchFamily="34" charset="0"/>
                <a:sym typeface="Wingdings" panose="05000000000000000000" pitchFamily="2" charset="2"/>
              </a:rPr>
              <a:t> day Shabbat until the Dawn of </a:t>
            </a:r>
            <a:r>
              <a:rPr lang="en-US" sz="3600" b="1" dirty="0" smtClean="0">
                <a:solidFill>
                  <a:schemeClr val="bg1">
                    <a:lumMod val="95000"/>
                    <a:lumOff val="5000"/>
                  </a:schemeClr>
                </a:solidFill>
                <a:effectLst>
                  <a:glow rad="127000">
                    <a:srgbClr val="FFFF00"/>
                  </a:glow>
                </a:effectLst>
                <a:latin typeface="Calibri" panose="020F0502020204030204" pitchFamily="34" charset="0"/>
                <a:sym typeface="Wingdings" panose="05000000000000000000" pitchFamily="2" charset="2"/>
              </a:rPr>
              <a:t>Sun</a:t>
            </a:r>
            <a:r>
              <a:rPr lang="en-US" sz="2800" dirty="0" smtClean="0">
                <a:solidFill>
                  <a:schemeClr val="bg1">
                    <a:lumMod val="95000"/>
                    <a:lumOff val="5000"/>
                  </a:schemeClr>
                </a:solidFill>
                <a:latin typeface="Calibri" panose="020F0502020204030204" pitchFamily="34" charset="0"/>
                <a:sym typeface="Wingdings" panose="05000000000000000000" pitchFamily="2" charset="2"/>
              </a:rPr>
              <a:t>day morning. </a:t>
            </a:r>
            <a:r>
              <a:rPr lang="en-US" sz="2800" b="1" u="sng" dirty="0" smtClean="0">
                <a:solidFill>
                  <a:schemeClr val="bg1">
                    <a:lumMod val="95000"/>
                    <a:lumOff val="5000"/>
                  </a:schemeClr>
                </a:solidFill>
                <a:latin typeface="Calibri" panose="020F0502020204030204" pitchFamily="34" charset="0"/>
                <a:sym typeface="Wingdings" panose="05000000000000000000" pitchFamily="2" charset="2"/>
              </a:rPr>
              <a:t>There was no need for 3 c</a:t>
            </a:r>
            <a:r>
              <a:rPr lang="en-US" sz="2800" b="1" dirty="0" smtClean="0">
                <a:solidFill>
                  <a:schemeClr val="bg1">
                    <a:lumMod val="95000"/>
                    <a:lumOff val="5000"/>
                  </a:schemeClr>
                </a:solidFill>
                <a:latin typeface="Calibri" panose="020F0502020204030204" pitchFamily="34" charset="0"/>
                <a:sym typeface="Wingdings" panose="05000000000000000000" pitchFamily="2" charset="2"/>
              </a:rPr>
              <a:t>y</a:t>
            </a:r>
            <a:r>
              <a:rPr lang="en-US" sz="2800" b="1" u="sng" dirty="0" smtClean="0">
                <a:solidFill>
                  <a:schemeClr val="bg1">
                    <a:lumMod val="95000"/>
                    <a:lumOff val="5000"/>
                  </a:schemeClr>
                </a:solidFill>
                <a:latin typeface="Calibri" panose="020F0502020204030204" pitchFamily="34" charset="0"/>
                <a:sym typeface="Wingdings" panose="05000000000000000000" pitchFamily="2" charset="2"/>
              </a:rPr>
              <a:t>cles of Roman </a:t>
            </a:r>
            <a:r>
              <a:rPr lang="en-US" sz="2800" b="1" dirty="0" smtClean="0">
                <a:solidFill>
                  <a:schemeClr val="bg1">
                    <a:lumMod val="95000"/>
                    <a:lumOff val="5000"/>
                  </a:schemeClr>
                </a:solidFill>
                <a:latin typeface="Calibri" panose="020F0502020204030204" pitchFamily="34" charset="0"/>
                <a:sym typeface="Wingdings" panose="05000000000000000000" pitchFamily="2" charset="2"/>
              </a:rPr>
              <a:t>g</a:t>
            </a:r>
            <a:r>
              <a:rPr lang="en-US" sz="2800" b="1" u="sng" dirty="0" smtClean="0">
                <a:solidFill>
                  <a:schemeClr val="bg1">
                    <a:lumMod val="95000"/>
                    <a:lumOff val="5000"/>
                  </a:schemeClr>
                </a:solidFill>
                <a:latin typeface="Calibri" panose="020F0502020204030204" pitchFamily="34" charset="0"/>
                <a:sym typeface="Wingdings" panose="05000000000000000000" pitchFamily="2" charset="2"/>
              </a:rPr>
              <a:t>uards</a:t>
            </a:r>
            <a:r>
              <a:rPr lang="en-US" sz="2800" b="1" dirty="0" smtClean="0">
                <a:solidFill>
                  <a:schemeClr val="bg1">
                    <a:lumMod val="95000"/>
                    <a:lumOff val="5000"/>
                  </a:schemeClr>
                </a:solidFill>
                <a:latin typeface="Calibri" panose="020F0502020204030204" pitchFamily="34" charset="0"/>
                <a:sym typeface="Wingdings" panose="05000000000000000000" pitchFamily="2" charset="2"/>
              </a:rPr>
              <a:t>.</a:t>
            </a:r>
          </a:p>
          <a:p>
            <a:pPr marL="457200" indent="-457200" algn="l">
              <a:spcBef>
                <a:spcPts val="0"/>
              </a:spcBef>
              <a:spcAft>
                <a:spcPts val="1800"/>
              </a:spcAft>
              <a:buFont typeface="Arial" pitchFamily="34" charset="0"/>
              <a:buChar char="•"/>
            </a:pPr>
            <a:r>
              <a:rPr lang="en-US" sz="2800" dirty="0" smtClean="0">
                <a:solidFill>
                  <a:schemeClr val="bg1">
                    <a:lumMod val="95000"/>
                    <a:lumOff val="5000"/>
                  </a:schemeClr>
                </a:solidFill>
                <a:latin typeface="Calibri" panose="020F0502020204030204" pitchFamily="34" charset="0"/>
                <a:sym typeface="Wingdings" panose="05000000000000000000" pitchFamily="2" charset="2"/>
              </a:rPr>
              <a:t>On a Friday crucifixion scenario, the Jewish rabble would have been in the court of Pilate on the </a:t>
            </a:r>
            <a:r>
              <a:rPr lang="en-US" sz="2800" u="sng" dirty="0" smtClean="0">
                <a:solidFill>
                  <a:schemeClr val="bg1">
                    <a:lumMod val="95000"/>
                    <a:lumOff val="5000"/>
                  </a:schemeClr>
                </a:solidFill>
                <a:latin typeface="Calibri" panose="020F0502020204030204" pitchFamily="34" charset="0"/>
                <a:sym typeface="Wingdings" panose="05000000000000000000" pitchFamily="2" charset="2"/>
              </a:rPr>
              <a:t>mornin</a:t>
            </a:r>
            <a:r>
              <a:rPr lang="en-US" sz="2800" dirty="0" smtClean="0">
                <a:solidFill>
                  <a:schemeClr val="bg1">
                    <a:lumMod val="95000"/>
                    <a:lumOff val="5000"/>
                  </a:schemeClr>
                </a:solidFill>
                <a:latin typeface="Calibri" panose="020F0502020204030204" pitchFamily="34" charset="0"/>
                <a:sym typeface="Wingdings" panose="05000000000000000000" pitchFamily="2" charset="2"/>
              </a:rPr>
              <a:t>g </a:t>
            </a:r>
            <a:r>
              <a:rPr lang="en-US" sz="2800" u="sng" dirty="0" smtClean="0">
                <a:solidFill>
                  <a:schemeClr val="bg1">
                    <a:lumMod val="95000"/>
                    <a:lumOff val="5000"/>
                  </a:schemeClr>
                </a:solidFill>
                <a:latin typeface="Calibri" panose="020F0502020204030204" pitchFamily="34" charset="0"/>
                <a:sym typeface="Wingdings" panose="05000000000000000000" pitchFamily="2" charset="2"/>
              </a:rPr>
              <a:t>of the </a:t>
            </a:r>
            <a:r>
              <a:rPr lang="en-US" sz="2800" b="1" u="sng" dirty="0" smtClean="0">
                <a:solidFill>
                  <a:srgbClr val="0000CC"/>
                </a:solidFill>
                <a:latin typeface="Calibri" panose="020F0502020204030204" pitchFamily="34" charset="0"/>
                <a:sym typeface="Wingdings" panose="05000000000000000000" pitchFamily="2" charset="2"/>
              </a:rPr>
              <a:t>7</a:t>
            </a:r>
            <a:r>
              <a:rPr lang="en-US" sz="2800" b="1" u="sng" baseline="30000" dirty="0" smtClean="0">
                <a:solidFill>
                  <a:srgbClr val="0000CC"/>
                </a:solidFill>
                <a:latin typeface="Calibri" panose="020F0502020204030204" pitchFamily="34" charset="0"/>
                <a:sym typeface="Wingdings" panose="05000000000000000000" pitchFamily="2" charset="2"/>
              </a:rPr>
              <a:t>th</a:t>
            </a:r>
            <a:r>
              <a:rPr lang="en-US" sz="2800" b="1" u="sng" dirty="0" smtClean="0">
                <a:solidFill>
                  <a:srgbClr val="0000CC"/>
                </a:solidFill>
                <a:latin typeface="Calibri" panose="020F0502020204030204" pitchFamily="34" charset="0"/>
                <a:sym typeface="Wingdings" panose="05000000000000000000" pitchFamily="2" charset="2"/>
              </a:rPr>
              <a:t> da</a:t>
            </a:r>
            <a:r>
              <a:rPr lang="en-US" sz="2800" b="1" dirty="0" smtClean="0">
                <a:solidFill>
                  <a:srgbClr val="0000CC"/>
                </a:solidFill>
                <a:latin typeface="Calibri" panose="020F0502020204030204" pitchFamily="34" charset="0"/>
                <a:sym typeface="Wingdings" panose="05000000000000000000" pitchFamily="2" charset="2"/>
              </a:rPr>
              <a:t>y</a:t>
            </a:r>
            <a:r>
              <a:rPr lang="en-US" sz="2800" b="1" u="sng" dirty="0" smtClean="0">
                <a:solidFill>
                  <a:srgbClr val="0000CC"/>
                </a:solidFill>
                <a:latin typeface="Calibri" panose="020F0502020204030204" pitchFamily="34" charset="0"/>
                <a:sym typeface="Wingdings" panose="05000000000000000000" pitchFamily="2" charset="2"/>
              </a:rPr>
              <a:t> Shabbat</a:t>
            </a:r>
            <a:r>
              <a:rPr lang="en-US" sz="2800" b="1" dirty="0" smtClean="0">
                <a:solidFill>
                  <a:srgbClr val="0000CC"/>
                </a:solidFill>
                <a:latin typeface="Calibri" panose="020F0502020204030204" pitchFamily="34" charset="0"/>
                <a:sym typeface="Wingdings" panose="05000000000000000000" pitchFamily="2" charset="2"/>
              </a:rPr>
              <a:t>, </a:t>
            </a:r>
            <a:r>
              <a:rPr lang="en-US" sz="2800" dirty="0" smtClean="0">
                <a:solidFill>
                  <a:schemeClr val="bg1">
                    <a:lumMod val="95000"/>
                    <a:lumOff val="5000"/>
                  </a:schemeClr>
                </a:solidFill>
                <a:latin typeface="Calibri" panose="020F0502020204030204" pitchFamily="34" charset="0"/>
                <a:sym typeface="Wingdings" panose="05000000000000000000" pitchFamily="2" charset="2"/>
              </a:rPr>
              <a:t>requesting the “3 days of Roman Guard”!  </a:t>
            </a:r>
            <a:r>
              <a:rPr lang="en-US" sz="2800" dirty="0" smtClean="0">
                <a:solidFill>
                  <a:srgbClr val="FF0000"/>
                </a:solidFill>
                <a:latin typeface="Calibri" panose="020F0502020204030204" pitchFamily="34" charset="0"/>
                <a:sym typeface="Wingdings" panose="05000000000000000000" pitchFamily="2" charset="2"/>
              </a:rPr>
              <a:t>We know quite emphatically that they would NEVER have done this evil deed on the Shabbat morning!</a:t>
            </a:r>
          </a:p>
          <a:p>
            <a:pPr marL="457200" indent="-457200" algn="l">
              <a:spcBef>
                <a:spcPts val="0"/>
              </a:spcBef>
              <a:spcAft>
                <a:spcPts val="1800"/>
              </a:spcAft>
              <a:buFont typeface="Arial" pitchFamily="34" charset="0"/>
              <a:buChar char="•"/>
            </a:pPr>
            <a:r>
              <a:rPr lang="en-US" sz="2800" dirty="0" smtClean="0">
                <a:solidFill>
                  <a:schemeClr val="bg1">
                    <a:lumMod val="95000"/>
                    <a:lumOff val="5000"/>
                  </a:schemeClr>
                </a:solidFill>
                <a:latin typeface="Calibri" panose="020F0502020204030204" pitchFamily="34" charset="0"/>
                <a:sym typeface="Wingdings" panose="05000000000000000000" pitchFamily="2" charset="2"/>
              </a:rPr>
              <a:t>However now that we are examining the crucifixion event occurring on the </a:t>
            </a:r>
            <a:br>
              <a:rPr lang="en-US" sz="2800" dirty="0" smtClean="0">
                <a:solidFill>
                  <a:schemeClr val="bg1">
                    <a:lumMod val="95000"/>
                    <a:lumOff val="5000"/>
                  </a:schemeClr>
                </a:solidFill>
                <a:latin typeface="Calibri" panose="020F0502020204030204" pitchFamily="34" charset="0"/>
                <a:sym typeface="Wingdings" panose="05000000000000000000" pitchFamily="2" charset="2"/>
              </a:rPr>
            </a:br>
            <a:r>
              <a:rPr lang="en-US" sz="2800" dirty="0" smtClean="0">
                <a:solidFill>
                  <a:schemeClr val="bg1">
                    <a:lumMod val="95000"/>
                    <a:lumOff val="5000"/>
                  </a:schemeClr>
                </a:solidFill>
                <a:latin typeface="Calibri" panose="020F0502020204030204" pitchFamily="34" charset="0"/>
                <a:sym typeface="Wingdings" panose="05000000000000000000" pitchFamily="2" charset="2"/>
              </a:rPr>
              <a:t>4</a:t>
            </a:r>
            <a:r>
              <a:rPr lang="en-US" sz="2800" baseline="30000" dirty="0" smtClean="0">
                <a:solidFill>
                  <a:schemeClr val="bg1">
                    <a:lumMod val="95000"/>
                    <a:lumOff val="5000"/>
                  </a:schemeClr>
                </a:solidFill>
                <a:latin typeface="Calibri" panose="020F0502020204030204" pitchFamily="34" charset="0"/>
                <a:sym typeface="Wingdings" panose="05000000000000000000" pitchFamily="2" charset="2"/>
              </a:rPr>
              <a:t>th</a:t>
            </a:r>
            <a:r>
              <a:rPr lang="en-US" sz="2800" dirty="0" smtClean="0">
                <a:solidFill>
                  <a:schemeClr val="bg1">
                    <a:lumMod val="95000"/>
                    <a:lumOff val="5000"/>
                  </a:schemeClr>
                </a:solidFill>
                <a:latin typeface="Calibri" panose="020F0502020204030204" pitchFamily="34" charset="0"/>
                <a:sym typeface="Wingdings" panose="05000000000000000000" pitchFamily="2" charset="2"/>
              </a:rPr>
              <a:t> cycle </a:t>
            </a:r>
            <a:r>
              <a:rPr lang="en-US" sz="2800" b="1" dirty="0" smtClean="0">
                <a:solidFill>
                  <a:srgbClr val="CC0099"/>
                </a:solidFill>
                <a:latin typeface="Calibri" panose="020F0502020204030204" pitchFamily="34" charset="0"/>
                <a:sym typeface="Wingdings" panose="05000000000000000000" pitchFamily="2" charset="2"/>
              </a:rPr>
              <a:t>(“middle of the week”),</a:t>
            </a:r>
            <a:r>
              <a:rPr lang="en-US" sz="2800" dirty="0" smtClean="0">
                <a:solidFill>
                  <a:schemeClr val="bg1">
                    <a:lumMod val="95000"/>
                    <a:lumOff val="5000"/>
                  </a:schemeClr>
                </a:solidFill>
                <a:latin typeface="Calibri" panose="020F0502020204030204" pitchFamily="34" charset="0"/>
                <a:sym typeface="Wingdings" panose="05000000000000000000" pitchFamily="2" charset="2"/>
              </a:rPr>
              <a:t> a </a:t>
            </a:r>
            <a:r>
              <a:rPr lang="en-US" sz="2800" b="1" dirty="0" smtClean="0">
                <a:ln>
                  <a:solidFill>
                    <a:srgbClr val="3333FF"/>
                  </a:solidFill>
                </a:ln>
                <a:solidFill>
                  <a:srgbClr val="FF0000"/>
                </a:solidFill>
                <a:latin typeface="Calibri" panose="020F0502020204030204" pitchFamily="34" charset="0"/>
                <a:sym typeface="Wingdings" panose="05000000000000000000" pitchFamily="2" charset="2"/>
              </a:rPr>
              <a:t>full 3 cycle request </a:t>
            </a:r>
            <a:r>
              <a:rPr lang="en-US" sz="2800" dirty="0" smtClean="0">
                <a:solidFill>
                  <a:schemeClr val="bg1">
                    <a:lumMod val="95000"/>
                    <a:lumOff val="5000"/>
                  </a:schemeClr>
                </a:solidFill>
                <a:latin typeface="Calibri" panose="020F0502020204030204" pitchFamily="34" charset="0"/>
                <a:sym typeface="Wingdings" panose="05000000000000000000" pitchFamily="2" charset="2"/>
              </a:rPr>
              <a:t>for Roman guards becomes quite interesting.  </a:t>
            </a:r>
          </a:p>
          <a:p>
            <a:pPr algn="l">
              <a:spcBef>
                <a:spcPts val="0"/>
              </a:spcBef>
              <a:spcAft>
                <a:spcPts val="1800"/>
              </a:spcAft>
            </a:pPr>
            <a:r>
              <a:rPr lang="en-US" sz="2800" dirty="0" smtClean="0">
                <a:solidFill>
                  <a:schemeClr val="bg1">
                    <a:lumMod val="95000"/>
                    <a:lumOff val="5000"/>
                  </a:schemeClr>
                </a:solidFill>
                <a:latin typeface="Calibri" panose="020F0502020204030204" pitchFamily="34" charset="0"/>
                <a:sym typeface="Wingdings" panose="05000000000000000000" pitchFamily="2" charset="2"/>
              </a:rPr>
              <a:t>We pick this up </a:t>
            </a:r>
            <a:r>
              <a:rPr lang="en-US" sz="2800" b="1" u="sng" dirty="0" smtClean="0">
                <a:solidFill>
                  <a:schemeClr val="bg1">
                    <a:lumMod val="95000"/>
                    <a:lumOff val="5000"/>
                  </a:schemeClr>
                </a:solidFill>
                <a:latin typeface="Calibri" panose="020F0502020204030204" pitchFamily="34" charset="0"/>
                <a:sym typeface="Wingdings" panose="05000000000000000000" pitchFamily="2" charset="2"/>
              </a:rPr>
              <a:t>on the next slide</a:t>
            </a:r>
            <a:r>
              <a:rPr lang="en-US" sz="2800" b="1" dirty="0" smtClean="0">
                <a:solidFill>
                  <a:schemeClr val="bg1">
                    <a:lumMod val="95000"/>
                    <a:lumOff val="5000"/>
                  </a:schemeClr>
                </a:solidFill>
                <a:latin typeface="Calibri" panose="020F0502020204030204" pitchFamily="34" charset="0"/>
                <a:sym typeface="Wingdings" panose="05000000000000000000" pitchFamily="2" charset="2"/>
              </a:rPr>
              <a:t>, </a:t>
            </a:r>
            <a:r>
              <a:rPr lang="en-US" sz="2800" b="1" u="sng" dirty="0" smtClean="0">
                <a:solidFill>
                  <a:schemeClr val="bg1">
                    <a:lumMod val="95000"/>
                    <a:lumOff val="5000"/>
                  </a:schemeClr>
                </a:solidFill>
                <a:latin typeface="Calibri" panose="020F0502020204030204" pitchFamily="34" charset="0"/>
                <a:sym typeface="Wingdings" panose="05000000000000000000" pitchFamily="2" charset="2"/>
              </a:rPr>
              <a:t>the mornin</a:t>
            </a:r>
            <a:r>
              <a:rPr lang="en-US" sz="2800" b="1" dirty="0" smtClean="0">
                <a:solidFill>
                  <a:schemeClr val="bg1">
                    <a:lumMod val="95000"/>
                    <a:lumOff val="5000"/>
                  </a:schemeClr>
                </a:solidFill>
                <a:latin typeface="Calibri" panose="020F0502020204030204" pitchFamily="34" charset="0"/>
                <a:sym typeface="Wingdings" panose="05000000000000000000" pitchFamily="2" charset="2"/>
              </a:rPr>
              <a:t>g </a:t>
            </a:r>
            <a:r>
              <a:rPr lang="en-US" sz="2800" b="1" u="sng" dirty="0" smtClean="0">
                <a:solidFill>
                  <a:schemeClr val="bg1">
                    <a:lumMod val="95000"/>
                    <a:lumOff val="5000"/>
                  </a:schemeClr>
                </a:solidFill>
                <a:latin typeface="Calibri" panose="020F0502020204030204" pitchFamily="34" charset="0"/>
                <a:sym typeface="Wingdings" panose="05000000000000000000" pitchFamily="2" charset="2"/>
              </a:rPr>
              <a:t>after the burial</a:t>
            </a:r>
            <a:r>
              <a:rPr lang="en-US" sz="2800" b="1" dirty="0" smtClean="0">
                <a:solidFill>
                  <a:schemeClr val="bg1">
                    <a:lumMod val="95000"/>
                    <a:lumOff val="5000"/>
                  </a:schemeClr>
                </a:solidFill>
                <a:latin typeface="Calibri" panose="020F0502020204030204" pitchFamily="34" charset="0"/>
                <a:sym typeface="Wingdings" panose="05000000000000000000" pitchFamily="2" charset="2"/>
              </a:rPr>
              <a:t> (</a:t>
            </a:r>
            <a:r>
              <a:rPr lang="en-US" sz="2800" b="1" u="sng" dirty="0" smtClean="0">
                <a:solidFill>
                  <a:srgbClr val="4027F9"/>
                </a:solidFill>
                <a:latin typeface="Calibri" panose="020F0502020204030204" pitchFamily="34" charset="0"/>
                <a:sym typeface="Wingdings" panose="05000000000000000000" pitchFamily="2" charset="2"/>
              </a:rPr>
              <a:t>Covenant Calendar</a:t>
            </a:r>
            <a:r>
              <a:rPr lang="en-US" sz="2800" b="1" dirty="0" smtClean="0">
                <a:solidFill>
                  <a:schemeClr val="bg1">
                    <a:lumMod val="95000"/>
                    <a:lumOff val="5000"/>
                  </a:schemeClr>
                </a:solidFill>
                <a:latin typeface="Calibri" panose="020F0502020204030204" pitchFamily="34" charset="0"/>
                <a:sym typeface="Wingdings" panose="05000000000000000000" pitchFamily="2" charset="2"/>
              </a:rPr>
              <a:t>), </a:t>
            </a:r>
            <a:r>
              <a:rPr lang="en-US" sz="2800" b="1" dirty="0" smtClean="0">
                <a:solidFill>
                  <a:srgbClr val="00B050"/>
                </a:solidFill>
                <a:latin typeface="Calibri" panose="020F0502020204030204" pitchFamily="34" charset="0"/>
                <a:sym typeface="Wingdings" panose="05000000000000000000" pitchFamily="2" charset="2"/>
              </a:rPr>
              <a:t>which is the 1</a:t>
            </a:r>
            <a:r>
              <a:rPr lang="en-US" sz="2800" b="1" baseline="30000" dirty="0" smtClean="0">
                <a:solidFill>
                  <a:srgbClr val="00B050"/>
                </a:solidFill>
                <a:latin typeface="Calibri" panose="020F0502020204030204" pitchFamily="34" charset="0"/>
                <a:sym typeface="Wingdings" panose="05000000000000000000" pitchFamily="2" charset="2"/>
              </a:rPr>
              <a:t>st</a:t>
            </a:r>
            <a:r>
              <a:rPr lang="en-US" sz="2800" b="1" dirty="0" smtClean="0">
                <a:solidFill>
                  <a:srgbClr val="00B050"/>
                </a:solidFill>
                <a:latin typeface="Calibri" panose="020F0502020204030204" pitchFamily="34" charset="0"/>
                <a:sym typeface="Wingdings" panose="05000000000000000000" pitchFamily="2" charset="2"/>
              </a:rPr>
              <a:t> Shabbat of </a:t>
            </a:r>
            <a:r>
              <a:rPr lang="en-US" sz="2800" b="1" dirty="0" smtClean="0">
                <a:solidFill>
                  <a:schemeClr val="accent2">
                    <a:lumMod val="50000"/>
                  </a:schemeClr>
                </a:solidFill>
                <a:latin typeface="Calibri" panose="020F0502020204030204" pitchFamily="34" charset="0"/>
                <a:sym typeface="Wingdings" panose="05000000000000000000" pitchFamily="2" charset="2"/>
              </a:rPr>
              <a:t>Unleavened Bread </a:t>
            </a:r>
            <a:r>
              <a:rPr lang="en-US" sz="2800" b="1" dirty="0" smtClean="0">
                <a:solidFill>
                  <a:srgbClr val="00B050"/>
                </a:solidFill>
                <a:latin typeface="Calibri" panose="020F0502020204030204" pitchFamily="34" charset="0"/>
                <a:sym typeface="Wingdings" panose="05000000000000000000" pitchFamily="2" charset="2"/>
              </a:rPr>
              <a:t>and is the 5</a:t>
            </a:r>
            <a:r>
              <a:rPr lang="en-US" sz="2800" b="1" baseline="30000" dirty="0" smtClean="0">
                <a:solidFill>
                  <a:srgbClr val="00B050"/>
                </a:solidFill>
                <a:latin typeface="Calibri" panose="020F0502020204030204" pitchFamily="34" charset="0"/>
                <a:sym typeface="Wingdings" panose="05000000000000000000" pitchFamily="2" charset="2"/>
              </a:rPr>
              <a:t>th</a:t>
            </a:r>
            <a:r>
              <a:rPr lang="en-US" sz="2800" b="1" dirty="0" smtClean="0">
                <a:solidFill>
                  <a:srgbClr val="00B050"/>
                </a:solidFill>
                <a:latin typeface="Calibri" panose="020F0502020204030204" pitchFamily="34" charset="0"/>
                <a:sym typeface="Wingdings" panose="05000000000000000000" pitchFamily="2" charset="2"/>
              </a:rPr>
              <a:t> cycle of the week </a:t>
            </a:r>
            <a:r>
              <a:rPr lang="en-US" sz="2800" dirty="0" smtClean="0">
                <a:solidFill>
                  <a:schemeClr val="bg1"/>
                </a:solidFill>
                <a:latin typeface="Calibri" panose="020F0502020204030204" pitchFamily="34" charset="0"/>
                <a:sym typeface="Wingdings" panose="05000000000000000000" pitchFamily="2" charset="2"/>
              </a:rPr>
              <a:t>(</a:t>
            </a:r>
            <a:r>
              <a:rPr lang="en-US" sz="2800" dirty="0" err="1" smtClean="0">
                <a:solidFill>
                  <a:schemeClr val="bg1"/>
                </a:solidFill>
                <a:latin typeface="Calibri" panose="020F0502020204030204" pitchFamily="34" charset="0"/>
                <a:sym typeface="Wingdings" panose="05000000000000000000" pitchFamily="2" charset="2"/>
              </a:rPr>
              <a:t>Thur</a:t>
            </a:r>
            <a:r>
              <a:rPr lang="en-US" sz="2800" dirty="0" smtClean="0">
                <a:solidFill>
                  <a:schemeClr val="bg1"/>
                </a:solidFill>
                <a:latin typeface="Calibri" panose="020F0502020204030204" pitchFamily="34" charset="0"/>
                <a:sym typeface="Wingdings" panose="05000000000000000000" pitchFamily="2" charset="2"/>
              </a:rPr>
              <a:t>).</a:t>
            </a:r>
          </a:p>
        </p:txBody>
      </p:sp>
      <p:sp>
        <p:nvSpPr>
          <p:cNvPr id="4" name="Slide Number Placeholder 3"/>
          <p:cNvSpPr>
            <a:spLocks noGrp="1"/>
          </p:cNvSpPr>
          <p:nvPr>
            <p:ph type="sldNum" sz="quarter" idx="12"/>
          </p:nvPr>
        </p:nvSpPr>
        <p:spPr>
          <a:xfrm>
            <a:off x="11330538" y="6324600"/>
            <a:ext cx="643748" cy="365125"/>
          </a:xfrm>
        </p:spPr>
        <p:txBody>
          <a:bodyPr/>
          <a:lstStyle/>
          <a:p>
            <a:fld id="{6D22F896-40B5-4ADD-8801-0D06FADFA095}" type="slidenum">
              <a:rPr lang="en-US" sz="1200" b="1" smtClean="0">
                <a:solidFill>
                  <a:schemeClr val="bg1"/>
                </a:solidFill>
              </a:rPr>
              <a:t>91</a:t>
            </a:fld>
            <a:endParaRPr lang="en-US" sz="1200" b="1" dirty="0">
              <a:solidFill>
                <a:schemeClr val="bg1"/>
              </a:solidFill>
            </a:endParaRPr>
          </a:p>
        </p:txBody>
      </p:sp>
    </p:spTree>
    <p:extLst>
      <p:ext uri="{BB962C8B-B14F-4D97-AF65-F5344CB8AC3E}">
        <p14:creationId xmlns:p14="http://schemas.microsoft.com/office/powerpoint/2010/main" val="24479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88" y="90152"/>
            <a:ext cx="11938715" cy="6671256"/>
          </a:xfrm>
          <a:solidFill>
            <a:schemeClr val="tx1"/>
          </a:solidFill>
          <a:scene3d>
            <a:camera prst="orthographicFront"/>
            <a:lightRig rig="threePt" dir="t"/>
          </a:scene3d>
          <a:sp3d>
            <a:bevelT w="152400" h="50800" prst="softRound"/>
          </a:sp3d>
        </p:spPr>
        <p:txBody>
          <a:bodyPr lIns="182880" tIns="182880" rIns="182880" bIns="91440">
            <a:noAutofit/>
          </a:bodyPr>
          <a:lstStyle/>
          <a:p>
            <a:pPr marL="822960" indent="-822960" algn="l">
              <a:spcBef>
                <a:spcPts val="0"/>
              </a:spcBef>
              <a:spcAft>
                <a:spcPts val="1800"/>
              </a:spcAft>
            </a:pPr>
            <a:r>
              <a:rPr lang="en-US" sz="2800" i="1" dirty="0" smtClean="0">
                <a:solidFill>
                  <a:schemeClr val="accent2">
                    <a:lumMod val="75000"/>
                  </a:schemeClr>
                </a:solidFill>
                <a:latin typeface="Georgia" panose="02040502050405020303" pitchFamily="18" charset="0"/>
              </a:rPr>
              <a:t>Matt </a:t>
            </a:r>
            <a:r>
              <a:rPr lang="en-US" sz="2800" i="1" dirty="0">
                <a:solidFill>
                  <a:schemeClr val="accent2">
                    <a:lumMod val="75000"/>
                  </a:schemeClr>
                </a:solidFill>
                <a:latin typeface="Georgia" panose="02040502050405020303" pitchFamily="18" charset="0"/>
              </a:rPr>
              <a:t>27:62  </a:t>
            </a:r>
            <a:r>
              <a:rPr lang="en-US" sz="2800" b="1" dirty="0" smtClean="0">
                <a:solidFill>
                  <a:srgbClr val="CC0099"/>
                </a:solidFill>
              </a:rPr>
              <a:t>On </a:t>
            </a:r>
            <a:r>
              <a:rPr lang="en-US" sz="2800" b="1" dirty="0">
                <a:solidFill>
                  <a:srgbClr val="CC0099"/>
                </a:solidFill>
              </a:rPr>
              <a:t>the next day</a:t>
            </a:r>
            <a:r>
              <a:rPr lang="en-US" sz="2800" b="1" dirty="0" smtClean="0">
                <a:solidFill>
                  <a:srgbClr val="CC0099"/>
                </a:solidFill>
              </a:rPr>
              <a:t>, </a:t>
            </a:r>
            <a:r>
              <a:rPr lang="en-US" sz="2800" b="1" dirty="0" smtClean="0">
                <a:solidFill>
                  <a:schemeClr val="bg1"/>
                </a:solidFill>
              </a:rPr>
              <a:t>[5</a:t>
            </a:r>
            <a:r>
              <a:rPr lang="en-US" sz="2800" b="1" baseline="30000" dirty="0" smtClean="0">
                <a:solidFill>
                  <a:schemeClr val="bg1"/>
                </a:solidFill>
              </a:rPr>
              <a:t>th</a:t>
            </a:r>
            <a:r>
              <a:rPr lang="en-US" sz="2800" b="1" dirty="0" smtClean="0">
                <a:solidFill>
                  <a:schemeClr val="bg1"/>
                </a:solidFill>
              </a:rPr>
              <a:t> cycle – U/B Shabbat </a:t>
            </a:r>
            <a:r>
              <a:rPr lang="en-US" sz="2800" b="1" dirty="0" smtClean="0">
                <a:solidFill>
                  <a:srgbClr val="3333FF"/>
                </a:solidFill>
              </a:rPr>
              <a:t>CC</a:t>
            </a:r>
            <a:r>
              <a:rPr lang="en-US" sz="2800" b="1" dirty="0" smtClean="0">
                <a:solidFill>
                  <a:schemeClr val="bg1"/>
                </a:solidFill>
              </a:rPr>
              <a:t> ] </a:t>
            </a:r>
            <a:r>
              <a:rPr lang="en-US" sz="2800" b="1" dirty="0">
                <a:solidFill>
                  <a:srgbClr val="CC0099"/>
                </a:solidFill>
              </a:rPr>
              <a:t>which </a:t>
            </a:r>
            <a:r>
              <a:rPr lang="en-US" sz="2800" b="1" dirty="0" smtClean="0">
                <a:solidFill>
                  <a:srgbClr val="CC0099"/>
                </a:solidFill>
              </a:rPr>
              <a:t>was after </a:t>
            </a:r>
            <a:r>
              <a:rPr lang="en-US" sz="2800" b="1" dirty="0">
                <a:solidFill>
                  <a:srgbClr val="CC0099"/>
                </a:solidFill>
              </a:rPr>
              <a:t>the </a:t>
            </a:r>
            <a:r>
              <a:rPr lang="en-US" sz="2800" b="1" dirty="0" smtClean="0">
                <a:solidFill>
                  <a:srgbClr val="CC0099"/>
                </a:solidFill>
              </a:rPr>
              <a:t>preparation</a:t>
            </a:r>
            <a:r>
              <a:rPr lang="en-US" sz="2800" b="1" dirty="0">
                <a:solidFill>
                  <a:srgbClr val="CC0099"/>
                </a:solidFill>
              </a:rPr>
              <a:t>, </a:t>
            </a:r>
            <a:r>
              <a:rPr lang="en-US" sz="2800" dirty="0">
                <a:solidFill>
                  <a:srgbClr val="008080"/>
                </a:solidFill>
              </a:rPr>
              <a:t>the chief </a:t>
            </a:r>
            <a:r>
              <a:rPr lang="en-US" sz="2800" dirty="0" smtClean="0">
                <a:solidFill>
                  <a:srgbClr val="008080"/>
                </a:solidFill>
              </a:rPr>
              <a:t>priests </a:t>
            </a:r>
            <a:r>
              <a:rPr lang="en-US" sz="2800" dirty="0">
                <a:solidFill>
                  <a:srgbClr val="008080"/>
                </a:solidFill>
              </a:rPr>
              <a:t>and </a:t>
            </a:r>
            <a:r>
              <a:rPr lang="en-US" sz="2800" dirty="0" smtClean="0">
                <a:solidFill>
                  <a:srgbClr val="008080"/>
                </a:solidFill>
              </a:rPr>
              <a:t>Pharisees gathered together </a:t>
            </a:r>
            <a:r>
              <a:rPr lang="en-US" sz="2800" dirty="0">
                <a:solidFill>
                  <a:srgbClr val="008080"/>
                </a:solidFill>
              </a:rPr>
              <a:t>to Pilate, </a:t>
            </a:r>
          </a:p>
          <a:p>
            <a:pPr marL="822960" indent="-822960" algn="l">
              <a:spcBef>
                <a:spcPts val="0"/>
              </a:spcBef>
              <a:spcAft>
                <a:spcPts val="1800"/>
              </a:spcAft>
            </a:pPr>
            <a:r>
              <a:rPr lang="en-US" sz="2800" i="1" dirty="0" smtClean="0">
                <a:solidFill>
                  <a:schemeClr val="accent2">
                    <a:lumMod val="75000"/>
                  </a:schemeClr>
                </a:solidFill>
                <a:latin typeface="Georgia" panose="02040502050405020303" pitchFamily="18" charset="0"/>
              </a:rPr>
              <a:t>Matt </a:t>
            </a:r>
            <a:r>
              <a:rPr lang="en-US" sz="2800" i="1" dirty="0">
                <a:solidFill>
                  <a:schemeClr val="accent2">
                    <a:lumMod val="75000"/>
                  </a:schemeClr>
                </a:solidFill>
                <a:latin typeface="Georgia" panose="02040502050405020303" pitchFamily="18" charset="0"/>
              </a:rPr>
              <a:t>27:63  </a:t>
            </a:r>
            <a:r>
              <a:rPr lang="en-US" sz="2800" dirty="0" smtClean="0">
                <a:solidFill>
                  <a:srgbClr val="008080"/>
                </a:solidFill>
              </a:rPr>
              <a:t>saying</a:t>
            </a:r>
            <a:r>
              <a:rPr lang="en-US" sz="2800" dirty="0">
                <a:solidFill>
                  <a:srgbClr val="008080"/>
                </a:solidFill>
              </a:rPr>
              <a:t>, “Master, we remember, while He was still </a:t>
            </a:r>
            <a:r>
              <a:rPr lang="en-US" sz="2800" dirty="0" smtClean="0">
                <a:solidFill>
                  <a:srgbClr val="008080"/>
                </a:solidFill>
              </a:rPr>
              <a:t>alive, how </a:t>
            </a:r>
            <a:r>
              <a:rPr lang="en-US" sz="2800" dirty="0">
                <a:solidFill>
                  <a:srgbClr val="008080"/>
                </a:solidFill>
              </a:rPr>
              <a:t>that deceiver </a:t>
            </a:r>
            <a:r>
              <a:rPr lang="en-US" sz="2800" dirty="0" smtClean="0">
                <a:solidFill>
                  <a:srgbClr val="008080"/>
                </a:solidFill>
              </a:rPr>
              <a:t>said</a:t>
            </a:r>
            <a:r>
              <a:rPr lang="en-US" sz="2800" dirty="0">
                <a:solidFill>
                  <a:srgbClr val="008080"/>
                </a:solidFill>
              </a:rPr>
              <a:t>, </a:t>
            </a:r>
            <a:r>
              <a:rPr lang="en-US" sz="2800" b="1" dirty="0">
                <a:solidFill>
                  <a:srgbClr val="0000CC"/>
                </a:solidFill>
              </a:rPr>
              <a:t>‘</a:t>
            </a:r>
            <a:r>
              <a:rPr lang="en-US" sz="2800" b="1" u="sng" dirty="0">
                <a:solidFill>
                  <a:srgbClr val="0000CC"/>
                </a:solidFill>
              </a:rPr>
              <a:t>After three da</a:t>
            </a:r>
            <a:r>
              <a:rPr lang="en-US" sz="2800" b="1" dirty="0">
                <a:solidFill>
                  <a:srgbClr val="0000CC"/>
                </a:solidFill>
              </a:rPr>
              <a:t>y</a:t>
            </a:r>
            <a:r>
              <a:rPr lang="en-US" sz="2800" b="1" u="sng" dirty="0">
                <a:solidFill>
                  <a:srgbClr val="0000CC"/>
                </a:solidFill>
              </a:rPr>
              <a:t>s</a:t>
            </a:r>
            <a:r>
              <a:rPr lang="en-US" sz="2800" b="1" dirty="0">
                <a:solidFill>
                  <a:srgbClr val="0000CC"/>
                </a:solidFill>
              </a:rPr>
              <a:t> I am raised.’ </a:t>
            </a:r>
          </a:p>
          <a:p>
            <a:pPr marL="822960" indent="-822960" algn="l">
              <a:spcBef>
                <a:spcPts val="0"/>
              </a:spcBef>
              <a:spcAft>
                <a:spcPts val="3000"/>
              </a:spcAft>
            </a:pPr>
            <a:r>
              <a:rPr lang="en-US" sz="2800" i="1" dirty="0" smtClean="0">
                <a:solidFill>
                  <a:schemeClr val="accent2">
                    <a:lumMod val="75000"/>
                  </a:schemeClr>
                </a:solidFill>
                <a:latin typeface="Georgia" panose="02040502050405020303" pitchFamily="18" charset="0"/>
              </a:rPr>
              <a:t>Matt </a:t>
            </a:r>
            <a:r>
              <a:rPr lang="en-US" sz="2800" i="1" dirty="0">
                <a:solidFill>
                  <a:schemeClr val="accent2">
                    <a:lumMod val="75000"/>
                  </a:schemeClr>
                </a:solidFill>
                <a:latin typeface="Georgia" panose="02040502050405020303" pitchFamily="18" charset="0"/>
              </a:rPr>
              <a:t>27:64  </a:t>
            </a:r>
            <a:r>
              <a:rPr lang="en-US" sz="2800" dirty="0" smtClean="0">
                <a:solidFill>
                  <a:srgbClr val="008080"/>
                </a:solidFill>
              </a:rPr>
              <a:t>“</a:t>
            </a:r>
            <a:r>
              <a:rPr lang="en-US" sz="2800" dirty="0">
                <a:solidFill>
                  <a:srgbClr val="008080"/>
                </a:solidFill>
              </a:rPr>
              <a:t>Command, then, that the tomb be safeguarded </a:t>
            </a:r>
            <a:r>
              <a:rPr lang="en-US" sz="2800" b="1" dirty="0" smtClean="0">
                <a:solidFill>
                  <a:schemeClr val="bg1">
                    <a:lumMod val="95000"/>
                    <a:lumOff val="5000"/>
                  </a:schemeClr>
                </a:solidFill>
              </a:rPr>
              <a:t>until the </a:t>
            </a:r>
            <a:r>
              <a:rPr lang="en-US" sz="2800" b="1" u="sng" dirty="0">
                <a:solidFill>
                  <a:schemeClr val="bg1">
                    <a:lumMod val="95000"/>
                    <a:lumOff val="5000"/>
                  </a:schemeClr>
                </a:solidFill>
              </a:rPr>
              <a:t>third da</a:t>
            </a:r>
            <a:r>
              <a:rPr lang="en-US" sz="2800" b="1" dirty="0">
                <a:solidFill>
                  <a:schemeClr val="bg1">
                    <a:lumMod val="95000"/>
                    <a:lumOff val="5000"/>
                  </a:schemeClr>
                </a:solidFill>
              </a:rPr>
              <a:t>y, </a:t>
            </a:r>
            <a:r>
              <a:rPr lang="en-US" sz="2800" dirty="0">
                <a:solidFill>
                  <a:srgbClr val="008080"/>
                </a:solidFill>
              </a:rPr>
              <a:t>lest </a:t>
            </a:r>
            <a:r>
              <a:rPr lang="en-US" sz="2800" dirty="0" smtClean="0">
                <a:solidFill>
                  <a:srgbClr val="008080"/>
                </a:solidFill>
              </a:rPr>
              <a:t>His </a:t>
            </a:r>
            <a:r>
              <a:rPr lang="en-US" sz="2800" dirty="0">
                <a:solidFill>
                  <a:srgbClr val="008080"/>
                </a:solidFill>
              </a:rPr>
              <a:t>taught ones come by night and steal </a:t>
            </a:r>
            <a:r>
              <a:rPr lang="en-US" sz="2800" dirty="0" smtClean="0">
                <a:solidFill>
                  <a:srgbClr val="008080"/>
                </a:solidFill>
              </a:rPr>
              <a:t>Him away</a:t>
            </a:r>
            <a:r>
              <a:rPr lang="en-US" sz="2800" dirty="0">
                <a:solidFill>
                  <a:srgbClr val="008080"/>
                </a:solidFill>
              </a:rPr>
              <a:t>, and should say to </a:t>
            </a:r>
            <a:r>
              <a:rPr lang="en-US" sz="2800" dirty="0" smtClean="0">
                <a:solidFill>
                  <a:srgbClr val="008080"/>
                </a:solidFill>
              </a:rPr>
              <a:t>the people</a:t>
            </a:r>
            <a:r>
              <a:rPr lang="en-US" sz="2800" dirty="0">
                <a:solidFill>
                  <a:srgbClr val="008080"/>
                </a:solidFill>
              </a:rPr>
              <a:t>, ‘He was raised from </a:t>
            </a:r>
            <a:r>
              <a:rPr lang="en-US" sz="2800" dirty="0" smtClean="0">
                <a:solidFill>
                  <a:srgbClr val="008080"/>
                </a:solidFill>
              </a:rPr>
              <a:t>the dead</a:t>
            </a:r>
            <a:r>
              <a:rPr lang="en-US" sz="2800" dirty="0">
                <a:solidFill>
                  <a:srgbClr val="008080"/>
                </a:solidFill>
              </a:rPr>
              <a:t>.’ And the last deception shall </a:t>
            </a:r>
            <a:r>
              <a:rPr lang="en-US" sz="2800" dirty="0" smtClean="0">
                <a:solidFill>
                  <a:srgbClr val="008080"/>
                </a:solidFill>
              </a:rPr>
              <a:t>be </a:t>
            </a:r>
            <a:r>
              <a:rPr lang="en-US" sz="2800" dirty="0">
                <a:solidFill>
                  <a:srgbClr val="008080"/>
                </a:solidFill>
              </a:rPr>
              <a:t>worse than the first.” </a:t>
            </a:r>
          </a:p>
          <a:p>
            <a:pPr lvl="0" algn="l">
              <a:spcBef>
                <a:spcPts val="0"/>
              </a:spcBef>
              <a:spcAft>
                <a:spcPts val="1200"/>
              </a:spcAft>
            </a:pPr>
            <a:r>
              <a:rPr lang="en-US" sz="3200" dirty="0">
                <a:solidFill>
                  <a:prstClr val="black"/>
                </a:solidFill>
                <a:latin typeface="Calibri" panose="020F0502020204030204" pitchFamily="34" charset="0"/>
              </a:rPr>
              <a:t>Please note the </a:t>
            </a:r>
            <a:r>
              <a:rPr lang="en-US" sz="3200" dirty="0">
                <a:solidFill>
                  <a:srgbClr val="CC0066"/>
                </a:solidFill>
                <a:latin typeface="Calibri" panose="020F0502020204030204" pitchFamily="34" charset="0"/>
              </a:rPr>
              <a:t>absence</a:t>
            </a:r>
            <a:r>
              <a:rPr lang="en-US" sz="3200" dirty="0">
                <a:solidFill>
                  <a:prstClr val="black"/>
                </a:solidFill>
                <a:latin typeface="Calibri" panose="020F0502020204030204" pitchFamily="34" charset="0"/>
              </a:rPr>
              <a:t> of Pilate negotiating for a different structure of a guard program which had been mentioned by the murderous group.  There was a request for Roman guards for 3 cycles of the </a:t>
            </a:r>
            <a:r>
              <a:rPr lang="en-US" sz="3200" dirty="0" smtClean="0">
                <a:solidFill>
                  <a:prstClr val="black"/>
                </a:solidFill>
                <a:latin typeface="Calibri" panose="020F0502020204030204" pitchFamily="34" charset="0"/>
              </a:rPr>
              <a:t>week, and it was granted.</a:t>
            </a:r>
            <a:endParaRPr lang="en-US" sz="3200" dirty="0">
              <a:solidFill>
                <a:prstClr val="black"/>
              </a:solidFill>
              <a:latin typeface="Calibri" panose="020F0502020204030204" pitchFamily="34" charset="0"/>
            </a:endParaRPr>
          </a:p>
        </p:txBody>
      </p:sp>
      <p:sp>
        <p:nvSpPr>
          <p:cNvPr id="4" name="Slide Number Placeholder 3"/>
          <p:cNvSpPr>
            <a:spLocks noGrp="1"/>
          </p:cNvSpPr>
          <p:nvPr>
            <p:ph type="sldNum" sz="quarter" idx="12"/>
          </p:nvPr>
        </p:nvSpPr>
        <p:spPr>
          <a:xfrm>
            <a:off x="11417623" y="6389915"/>
            <a:ext cx="643748" cy="365125"/>
          </a:xfrm>
        </p:spPr>
        <p:txBody>
          <a:bodyPr/>
          <a:lstStyle/>
          <a:p>
            <a:fld id="{6D22F896-40B5-4ADD-8801-0D06FADFA095}" type="slidenum">
              <a:rPr lang="en-US" sz="1200" b="1" smtClean="0">
                <a:solidFill>
                  <a:schemeClr val="bg1"/>
                </a:solidFill>
              </a:rPr>
              <a:t>92</a:t>
            </a:fld>
            <a:endParaRPr lang="en-US" sz="1200" b="1" dirty="0">
              <a:solidFill>
                <a:schemeClr val="bg1"/>
              </a:solidFill>
            </a:endParaRPr>
          </a:p>
        </p:txBody>
      </p:sp>
    </p:spTree>
    <p:extLst>
      <p:ext uri="{BB962C8B-B14F-4D97-AF65-F5344CB8AC3E}">
        <p14:creationId xmlns:p14="http://schemas.microsoft.com/office/powerpoint/2010/main" val="248255876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88" y="209007"/>
            <a:ext cx="11938715" cy="6539524"/>
          </a:xfrm>
          <a:solidFill>
            <a:schemeClr val="tx1"/>
          </a:solidFill>
          <a:scene3d>
            <a:camera prst="orthographicFront"/>
            <a:lightRig rig="threePt" dir="t"/>
          </a:scene3d>
          <a:sp3d>
            <a:bevelT w="152400" h="50800" prst="softRound"/>
          </a:sp3d>
        </p:spPr>
        <p:txBody>
          <a:bodyPr>
            <a:normAutofit/>
          </a:bodyPr>
          <a:lstStyle/>
          <a:p>
            <a:pPr algn="l"/>
            <a:r>
              <a:rPr lang="en-US" sz="2800" dirty="0" smtClean="0">
                <a:solidFill>
                  <a:schemeClr val="bg1"/>
                </a:solidFill>
                <a:latin typeface="Calibri" panose="020F0502020204030204" pitchFamily="34" charset="0"/>
              </a:rPr>
              <a:t>Pilate had no problem with </a:t>
            </a:r>
            <a:r>
              <a:rPr lang="en-US" sz="2800" dirty="0" smtClean="0">
                <a:ln>
                  <a:solidFill>
                    <a:srgbClr val="9933FF"/>
                  </a:solidFill>
                </a:ln>
                <a:solidFill>
                  <a:srgbClr val="CC99FF"/>
                </a:solidFill>
                <a:latin typeface="Calibri" panose="020F0502020204030204" pitchFamily="34" charset="0"/>
              </a:rPr>
              <a:t>3 full cycles </a:t>
            </a:r>
            <a:r>
              <a:rPr lang="en-US" sz="2800" dirty="0" smtClean="0">
                <a:solidFill>
                  <a:schemeClr val="bg1"/>
                </a:solidFill>
                <a:latin typeface="Calibri" panose="020F0502020204030204" pitchFamily="34" charset="0"/>
              </a:rPr>
              <a:t>of Roman guard on the tomb. He agreed!</a:t>
            </a:r>
          </a:p>
          <a:p>
            <a:pPr algn="l"/>
            <a:endParaRPr lang="en-US" sz="2400" dirty="0" smtClean="0">
              <a:solidFill>
                <a:schemeClr val="bg1"/>
              </a:solidFill>
              <a:latin typeface="Calibri" panose="020F0502020204030204" pitchFamily="34" charset="0"/>
            </a:endParaRPr>
          </a:p>
          <a:p>
            <a:pPr algn="l"/>
            <a:r>
              <a:rPr lang="en-US" sz="2400" i="1" dirty="0" smtClean="0">
                <a:solidFill>
                  <a:schemeClr val="accent2">
                    <a:lumMod val="75000"/>
                  </a:schemeClr>
                </a:solidFill>
                <a:latin typeface="Georgia" panose="02040502050405020303" pitchFamily="18" charset="0"/>
              </a:rPr>
              <a:t>Matt </a:t>
            </a:r>
            <a:r>
              <a:rPr lang="en-US" sz="2400" i="1" dirty="0">
                <a:solidFill>
                  <a:schemeClr val="accent2">
                    <a:lumMod val="75000"/>
                  </a:schemeClr>
                </a:solidFill>
                <a:latin typeface="Georgia" panose="02040502050405020303" pitchFamily="18" charset="0"/>
              </a:rPr>
              <a:t>27:65  </a:t>
            </a:r>
            <a:r>
              <a:rPr lang="en-US" sz="2400" i="1" dirty="0" smtClean="0">
                <a:solidFill>
                  <a:schemeClr val="accent1">
                    <a:lumMod val="60000"/>
                    <a:lumOff val="40000"/>
                  </a:schemeClr>
                </a:solidFill>
                <a:latin typeface="Georgia" panose="02040502050405020303" pitchFamily="18" charset="0"/>
              </a:rPr>
              <a:t>	</a:t>
            </a:r>
            <a:r>
              <a:rPr lang="en-US" sz="2400" dirty="0" smtClean="0">
                <a:solidFill>
                  <a:srgbClr val="008080"/>
                </a:solidFill>
              </a:rPr>
              <a:t>So </a:t>
            </a:r>
            <a:r>
              <a:rPr lang="en-US" sz="2400" dirty="0">
                <a:solidFill>
                  <a:srgbClr val="008080"/>
                </a:solidFill>
              </a:rPr>
              <a:t>Pilate said to them, “</a:t>
            </a:r>
            <a:r>
              <a:rPr lang="en-US" sz="2400" u="sng" dirty="0">
                <a:solidFill>
                  <a:srgbClr val="008080"/>
                </a:solidFill>
              </a:rPr>
              <a:t>You have a watch</a:t>
            </a:r>
            <a:r>
              <a:rPr lang="en-US" sz="2400" dirty="0">
                <a:solidFill>
                  <a:srgbClr val="008080"/>
                </a:solidFill>
              </a:rPr>
              <a:t>, g</a:t>
            </a:r>
            <a:r>
              <a:rPr lang="en-US" sz="2400" u="sng" dirty="0">
                <a:solidFill>
                  <a:srgbClr val="008080"/>
                </a:solidFill>
              </a:rPr>
              <a:t>o</a:t>
            </a:r>
            <a:r>
              <a:rPr lang="en-US" sz="2400" dirty="0">
                <a:solidFill>
                  <a:srgbClr val="008080"/>
                </a:solidFill>
              </a:rPr>
              <a:t>, </a:t>
            </a:r>
            <a:r>
              <a:rPr lang="en-US" sz="2400" u="sng" dirty="0">
                <a:solidFill>
                  <a:srgbClr val="008080"/>
                </a:solidFill>
              </a:rPr>
              <a:t>safe</a:t>
            </a:r>
            <a:r>
              <a:rPr lang="en-US" sz="2400" dirty="0">
                <a:solidFill>
                  <a:srgbClr val="008080"/>
                </a:solidFill>
              </a:rPr>
              <a:t>g</a:t>
            </a:r>
            <a:r>
              <a:rPr lang="en-US" sz="2400" u="sng" dirty="0">
                <a:solidFill>
                  <a:srgbClr val="008080"/>
                </a:solidFill>
              </a:rPr>
              <a:t>uard it as </a:t>
            </a:r>
            <a:r>
              <a:rPr lang="en-US" sz="2400" dirty="0">
                <a:solidFill>
                  <a:srgbClr val="008080"/>
                </a:solidFill>
              </a:rPr>
              <a:t>y</a:t>
            </a:r>
            <a:r>
              <a:rPr lang="en-US" sz="2400" u="sng" dirty="0">
                <a:solidFill>
                  <a:srgbClr val="008080"/>
                </a:solidFill>
              </a:rPr>
              <a:t>ou </a:t>
            </a:r>
            <a:r>
              <a:rPr lang="en-US" sz="2400" dirty="0" smtClean="0">
                <a:solidFill>
                  <a:srgbClr val="008080"/>
                </a:solidFill>
              </a:rPr>
              <a:t>		</a:t>
            </a:r>
            <a:r>
              <a:rPr lang="en-US" sz="2400" u="sng" dirty="0" smtClean="0">
                <a:solidFill>
                  <a:srgbClr val="008080"/>
                </a:solidFill>
              </a:rPr>
              <a:t>know 	how</a:t>
            </a:r>
            <a:r>
              <a:rPr lang="en-US" sz="2400" dirty="0">
                <a:solidFill>
                  <a:srgbClr val="008080"/>
                </a:solidFill>
              </a:rPr>
              <a:t>.” </a:t>
            </a:r>
          </a:p>
          <a:p>
            <a:pPr algn="l"/>
            <a:r>
              <a:rPr lang="en-US" sz="2400" i="1" dirty="0" smtClean="0">
                <a:solidFill>
                  <a:schemeClr val="accent2">
                    <a:lumMod val="75000"/>
                  </a:schemeClr>
                </a:solidFill>
                <a:latin typeface="Georgia" panose="02040502050405020303" pitchFamily="18" charset="0"/>
              </a:rPr>
              <a:t>Matt </a:t>
            </a:r>
            <a:r>
              <a:rPr lang="en-US" sz="2400" i="1" dirty="0">
                <a:solidFill>
                  <a:schemeClr val="accent2">
                    <a:lumMod val="75000"/>
                  </a:schemeClr>
                </a:solidFill>
                <a:latin typeface="Georgia" panose="02040502050405020303" pitchFamily="18" charset="0"/>
              </a:rPr>
              <a:t>27:66  </a:t>
            </a:r>
            <a:r>
              <a:rPr lang="en-US" sz="2400" i="1" dirty="0" smtClean="0">
                <a:solidFill>
                  <a:schemeClr val="accent1">
                    <a:lumMod val="60000"/>
                    <a:lumOff val="40000"/>
                  </a:schemeClr>
                </a:solidFill>
                <a:latin typeface="Georgia" panose="02040502050405020303" pitchFamily="18" charset="0"/>
              </a:rPr>
              <a:t>	</a:t>
            </a:r>
            <a:r>
              <a:rPr lang="en-US" sz="2400" dirty="0" smtClean="0">
                <a:solidFill>
                  <a:srgbClr val="008080"/>
                </a:solidFill>
              </a:rPr>
              <a:t>And </a:t>
            </a:r>
            <a:r>
              <a:rPr lang="en-US" sz="2400" dirty="0">
                <a:solidFill>
                  <a:srgbClr val="008080"/>
                </a:solidFill>
              </a:rPr>
              <a:t>they went and safeguarded the tomb, sealing the stone and </a:t>
            </a:r>
            <a:r>
              <a:rPr lang="en-US" sz="2400" dirty="0" smtClean="0">
                <a:solidFill>
                  <a:srgbClr val="008080"/>
                </a:solidFill>
              </a:rPr>
              <a:t>		setting the </a:t>
            </a:r>
            <a:r>
              <a:rPr lang="en-US" sz="2400" dirty="0">
                <a:solidFill>
                  <a:srgbClr val="008080"/>
                </a:solidFill>
              </a:rPr>
              <a:t>watch</a:t>
            </a:r>
            <a:r>
              <a:rPr lang="en-US" sz="2400" dirty="0" smtClean="0">
                <a:solidFill>
                  <a:srgbClr val="008080"/>
                </a:solidFill>
              </a:rPr>
              <a:t>.</a:t>
            </a:r>
          </a:p>
        </p:txBody>
      </p:sp>
      <p:sp>
        <p:nvSpPr>
          <p:cNvPr id="4" name="Slide Number Placeholder 3"/>
          <p:cNvSpPr>
            <a:spLocks noGrp="1"/>
          </p:cNvSpPr>
          <p:nvPr>
            <p:ph type="sldNum" sz="quarter" idx="12"/>
          </p:nvPr>
        </p:nvSpPr>
        <p:spPr>
          <a:xfrm>
            <a:off x="11397450" y="5624219"/>
            <a:ext cx="643748" cy="365125"/>
          </a:xfrm>
        </p:spPr>
        <p:txBody>
          <a:bodyPr/>
          <a:lstStyle/>
          <a:p>
            <a:fld id="{6D22F896-40B5-4ADD-8801-0D06FADFA095}" type="slidenum">
              <a:rPr lang="en-US" sz="1200" b="1" smtClean="0">
                <a:solidFill>
                  <a:schemeClr val="bg1"/>
                </a:solidFill>
              </a:rPr>
              <a:t>93</a:t>
            </a:fld>
            <a:endParaRPr lang="en-US" sz="1200" b="1" dirty="0">
              <a:solidFill>
                <a:schemeClr val="bg1"/>
              </a:solidFill>
            </a:endParaRPr>
          </a:p>
        </p:txBody>
      </p:sp>
      <p:sp>
        <p:nvSpPr>
          <p:cNvPr id="15" name="Right Brace 14"/>
          <p:cNvSpPr/>
          <p:nvPr/>
        </p:nvSpPr>
        <p:spPr>
          <a:xfrm rot="16200000">
            <a:off x="5589983" y="883183"/>
            <a:ext cx="1070006" cy="9106657"/>
          </a:xfrm>
          <a:prstGeom prst="rightBrace">
            <a:avLst>
              <a:gd name="adj1" fmla="val 44767"/>
              <a:gd name="adj2" fmla="val 41071"/>
            </a:avLst>
          </a:prstGeom>
          <a:solidFill>
            <a:schemeClr val="accent5">
              <a:lumMod val="20000"/>
              <a:lumOff val="80000"/>
            </a:schemeClr>
          </a:solidFill>
          <a:ln w="28575">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ectangle 6"/>
          <p:cNvSpPr/>
          <p:nvPr/>
        </p:nvSpPr>
        <p:spPr>
          <a:xfrm>
            <a:off x="16476" y="6021858"/>
            <a:ext cx="1515762" cy="584888"/>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Abib 14</a:t>
            </a:r>
            <a:br>
              <a:rPr lang="en-CA" dirty="0" smtClean="0"/>
            </a:br>
            <a:r>
              <a:rPr lang="en-CA" dirty="0" smtClean="0"/>
              <a:t>Passover</a:t>
            </a:r>
            <a:endParaRPr lang="en-CA" dirty="0"/>
          </a:p>
        </p:txBody>
      </p:sp>
      <p:sp>
        <p:nvSpPr>
          <p:cNvPr id="11" name="Rectangle 10"/>
          <p:cNvSpPr/>
          <p:nvPr/>
        </p:nvSpPr>
        <p:spPr>
          <a:xfrm>
            <a:off x="10668007" y="6021858"/>
            <a:ext cx="1499286" cy="584888"/>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Abib 18</a:t>
            </a:r>
            <a:br>
              <a:rPr lang="en-CA" dirty="0" smtClean="0"/>
            </a:br>
            <a:r>
              <a:rPr lang="en-CA" dirty="0" smtClean="0"/>
              <a:t>1</a:t>
            </a:r>
            <a:r>
              <a:rPr lang="en-CA" baseline="30000" dirty="0" smtClean="0"/>
              <a:t>st</a:t>
            </a:r>
            <a:r>
              <a:rPr lang="en-CA" dirty="0" smtClean="0"/>
              <a:t> cycle</a:t>
            </a:r>
            <a:endParaRPr lang="en-CA" dirty="0"/>
          </a:p>
        </p:txBody>
      </p:sp>
      <p:grpSp>
        <p:nvGrpSpPr>
          <p:cNvPr id="16" name="Group 15"/>
          <p:cNvGrpSpPr/>
          <p:nvPr/>
        </p:nvGrpSpPr>
        <p:grpSpPr>
          <a:xfrm>
            <a:off x="1538418" y="5547358"/>
            <a:ext cx="3029468" cy="1059388"/>
            <a:chOff x="1538418" y="5547358"/>
            <a:chExt cx="3029468" cy="1059388"/>
          </a:xfrm>
        </p:grpSpPr>
        <p:sp>
          <p:nvSpPr>
            <p:cNvPr id="2" name="Rectangle 1"/>
            <p:cNvSpPr/>
            <p:nvPr/>
          </p:nvSpPr>
          <p:spPr>
            <a:xfrm>
              <a:off x="3064482" y="6021858"/>
              <a:ext cx="1503404" cy="584888"/>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Abib 15</a:t>
              </a:r>
              <a:br>
                <a:rPr lang="en-CA" dirty="0" smtClean="0"/>
              </a:br>
              <a:r>
                <a:rPr lang="en-CA" dirty="0" smtClean="0">
                  <a:solidFill>
                    <a:srgbClr val="00FFFF"/>
                  </a:solidFill>
                </a:rPr>
                <a:t>rest</a:t>
              </a:r>
              <a:endParaRPr lang="en-CA" dirty="0">
                <a:solidFill>
                  <a:srgbClr val="00FFFF"/>
                </a:solidFill>
              </a:endParaRPr>
            </a:p>
          </p:txBody>
        </p:sp>
        <p:sp>
          <p:nvSpPr>
            <p:cNvPr id="6" name="Rectangle 5"/>
            <p:cNvSpPr/>
            <p:nvPr/>
          </p:nvSpPr>
          <p:spPr>
            <a:xfrm>
              <a:off x="1542541" y="6021858"/>
              <a:ext cx="1515762" cy="584888"/>
            </a:xfrm>
            <a:prstGeom prst="rect">
              <a:avLst/>
            </a:prstGeom>
            <a:solidFill>
              <a:srgbClr val="00FF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3333FF"/>
                  </a:solidFill>
                  <a:effectLst>
                    <a:glow rad="127000">
                      <a:srgbClr val="FF99FF"/>
                    </a:glow>
                  </a:effectLst>
                </a:rPr>
                <a:t>U/B</a:t>
              </a:r>
              <a:r>
                <a:rPr lang="en-CA" dirty="0" smtClean="0">
                  <a:solidFill>
                    <a:srgbClr val="3333FF"/>
                  </a:solidFill>
                </a:rPr>
                <a:t> Shabbat</a:t>
              </a:r>
              <a:endParaRPr lang="en-CA" dirty="0">
                <a:solidFill>
                  <a:srgbClr val="3333FF"/>
                </a:solidFill>
              </a:endParaRPr>
            </a:p>
          </p:txBody>
        </p:sp>
        <p:sp>
          <p:nvSpPr>
            <p:cNvPr id="12" name="Right Brace 11"/>
            <p:cNvSpPr/>
            <p:nvPr/>
          </p:nvSpPr>
          <p:spPr>
            <a:xfrm rot="16200000">
              <a:off x="2815900" y="4269876"/>
              <a:ext cx="474501" cy="3029465"/>
            </a:xfrm>
            <a:prstGeom prst="rightBrace">
              <a:avLst>
                <a:gd name="adj1" fmla="val 71531"/>
                <a:gd name="adj2" fmla="val 50000"/>
              </a:avLst>
            </a:prstGeom>
            <a:solidFill>
              <a:schemeClr val="accent6">
                <a:lumMod val="60000"/>
                <a:lumOff val="40000"/>
              </a:schemeClr>
            </a:solidFill>
            <a:ln w="19050">
              <a:solidFill>
                <a:srgbClr val="0000CC"/>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7" name="Group 16"/>
          <p:cNvGrpSpPr/>
          <p:nvPr/>
        </p:nvGrpSpPr>
        <p:grpSpPr>
          <a:xfrm>
            <a:off x="4580244" y="5486397"/>
            <a:ext cx="3019164" cy="1120348"/>
            <a:chOff x="4580244" y="5486399"/>
            <a:chExt cx="3019167" cy="1120347"/>
          </a:xfrm>
        </p:grpSpPr>
        <p:sp>
          <p:nvSpPr>
            <p:cNvPr id="5" name="Rectangle 4"/>
            <p:cNvSpPr/>
            <p:nvPr/>
          </p:nvSpPr>
          <p:spPr>
            <a:xfrm>
              <a:off x="4580244" y="6021858"/>
              <a:ext cx="1503404" cy="584888"/>
            </a:xfrm>
            <a:prstGeom prst="rect">
              <a:avLst/>
            </a:prstGeom>
            <a:solidFill>
              <a:schemeClr val="accent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Abib 16</a:t>
              </a:r>
              <a:br>
                <a:rPr lang="en-CA" dirty="0" smtClean="0"/>
              </a:br>
              <a:r>
                <a:rPr lang="en-CA" dirty="0" smtClean="0"/>
                <a:t>Preparation</a:t>
              </a:r>
              <a:endParaRPr lang="en-CA" dirty="0"/>
            </a:p>
          </p:txBody>
        </p:sp>
        <p:sp>
          <p:nvSpPr>
            <p:cNvPr id="8" name="Rectangle 7"/>
            <p:cNvSpPr/>
            <p:nvPr/>
          </p:nvSpPr>
          <p:spPr>
            <a:xfrm>
              <a:off x="6096006" y="6021858"/>
              <a:ext cx="1503405" cy="584888"/>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Abib 16</a:t>
              </a:r>
              <a:br>
                <a:rPr lang="en-CA" dirty="0" smtClean="0"/>
              </a:br>
              <a:r>
                <a:rPr lang="en-CA" dirty="0" smtClean="0">
                  <a:solidFill>
                    <a:srgbClr val="00FF99"/>
                  </a:solidFill>
                </a:rPr>
                <a:t>(spices)</a:t>
              </a:r>
              <a:endParaRPr lang="en-CA" dirty="0">
                <a:solidFill>
                  <a:srgbClr val="00FF99"/>
                </a:solidFill>
              </a:endParaRPr>
            </a:p>
          </p:txBody>
        </p:sp>
        <p:sp>
          <p:nvSpPr>
            <p:cNvPr id="13" name="Right Brace 12"/>
            <p:cNvSpPr/>
            <p:nvPr/>
          </p:nvSpPr>
          <p:spPr>
            <a:xfrm rot="16200000">
              <a:off x="5823126" y="4245572"/>
              <a:ext cx="535458" cy="3017112"/>
            </a:xfrm>
            <a:prstGeom prst="rightBrace">
              <a:avLst>
                <a:gd name="adj1" fmla="val 71531"/>
                <a:gd name="adj2" fmla="val 50000"/>
              </a:avLst>
            </a:prstGeom>
            <a:solidFill>
              <a:srgbClr val="FF9999"/>
            </a:solidFill>
            <a:ln w="19050">
              <a:solidFill>
                <a:srgbClr val="0000CC"/>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18" name="Group 17"/>
          <p:cNvGrpSpPr/>
          <p:nvPr/>
        </p:nvGrpSpPr>
        <p:grpSpPr>
          <a:xfrm>
            <a:off x="7599411" y="5547358"/>
            <a:ext cx="3078901" cy="1059388"/>
            <a:chOff x="7599411" y="5547358"/>
            <a:chExt cx="3078901" cy="1059388"/>
          </a:xfrm>
        </p:grpSpPr>
        <p:sp>
          <p:nvSpPr>
            <p:cNvPr id="9" name="Rectangle 8"/>
            <p:cNvSpPr/>
            <p:nvPr/>
          </p:nvSpPr>
          <p:spPr>
            <a:xfrm>
              <a:off x="7611769" y="6021857"/>
              <a:ext cx="1540476" cy="584889"/>
            </a:xfrm>
            <a:prstGeom prst="rect">
              <a:avLst/>
            </a:prstGeom>
            <a:solidFill>
              <a:srgbClr val="3333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7</a:t>
              </a:r>
              <a:r>
                <a:rPr lang="en-CA" baseline="30000" dirty="0" smtClean="0"/>
                <a:t>th</a:t>
              </a:r>
              <a:r>
                <a:rPr lang="en-CA" dirty="0" smtClean="0"/>
                <a:t> Day Shabbat</a:t>
              </a:r>
              <a:endParaRPr lang="en-CA" dirty="0"/>
            </a:p>
          </p:txBody>
        </p:sp>
        <p:sp>
          <p:nvSpPr>
            <p:cNvPr id="10" name="Rectangle 9"/>
            <p:cNvSpPr/>
            <p:nvPr/>
          </p:nvSpPr>
          <p:spPr>
            <a:xfrm>
              <a:off x="9152245" y="6021858"/>
              <a:ext cx="1515762" cy="584888"/>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Abib 17</a:t>
              </a:r>
              <a:br>
                <a:rPr lang="en-CA" dirty="0" smtClean="0"/>
              </a:br>
              <a:r>
                <a:rPr lang="en-CA" dirty="0" smtClean="0">
                  <a:solidFill>
                    <a:srgbClr val="00FFFF"/>
                  </a:solidFill>
                </a:rPr>
                <a:t>rest</a:t>
              </a:r>
              <a:endParaRPr lang="en-CA" dirty="0">
                <a:solidFill>
                  <a:srgbClr val="00FFFF"/>
                </a:solidFill>
              </a:endParaRPr>
            </a:p>
          </p:txBody>
        </p:sp>
        <p:sp>
          <p:nvSpPr>
            <p:cNvPr id="14" name="Right Brace 13"/>
            <p:cNvSpPr/>
            <p:nvPr/>
          </p:nvSpPr>
          <p:spPr>
            <a:xfrm rot="16200000">
              <a:off x="8901612" y="4245157"/>
              <a:ext cx="474499" cy="3078901"/>
            </a:xfrm>
            <a:prstGeom prst="rightBrace">
              <a:avLst>
                <a:gd name="adj1" fmla="val 71531"/>
                <a:gd name="adj2" fmla="val 50000"/>
              </a:avLst>
            </a:prstGeom>
            <a:solidFill>
              <a:schemeClr val="accent6">
                <a:lumMod val="60000"/>
                <a:lumOff val="40000"/>
              </a:schemeClr>
            </a:solidFill>
            <a:ln w="19050">
              <a:solidFill>
                <a:srgbClr val="0000CC"/>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
        <p:nvSpPr>
          <p:cNvPr id="19" name="Rounded Rectangle 18"/>
          <p:cNvSpPr/>
          <p:nvPr/>
        </p:nvSpPr>
        <p:spPr>
          <a:xfrm>
            <a:off x="289711" y="2826720"/>
            <a:ext cx="11633703" cy="1933002"/>
          </a:xfrm>
          <a:prstGeom prst="roundRect">
            <a:avLst/>
          </a:prstGeom>
          <a:gradFill>
            <a:gsLst>
              <a:gs pos="0">
                <a:srgbClr val="00B050"/>
              </a:gs>
              <a:gs pos="74000">
                <a:srgbClr val="7030A0"/>
              </a:gs>
              <a:gs pos="43000">
                <a:schemeClr val="tx2">
                  <a:lumMod val="50000"/>
                </a:schemeClr>
              </a:gs>
              <a:gs pos="100000">
                <a:srgbClr val="0000CC">
                  <a:alpha val="67000"/>
                </a:srgbClr>
              </a:gs>
            </a:gsLst>
            <a:lin ang="5400000" scaled="1"/>
          </a:gradFill>
          <a:ln w="76200">
            <a:solidFill>
              <a:srgbClr val="99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smtClean="0">
                <a:ln>
                  <a:solidFill>
                    <a:srgbClr val="FF9999"/>
                  </a:solidFill>
                </a:ln>
              </a:rPr>
              <a:t>The Jewish rabble and the Roman Guard had </a:t>
            </a:r>
            <a:r>
              <a:rPr lang="en-CA" sz="3200" u="sng" dirty="0" smtClean="0">
                <a:ln>
                  <a:solidFill>
                    <a:srgbClr val="FF9999"/>
                  </a:solidFill>
                </a:ln>
              </a:rPr>
              <a:t>these</a:t>
            </a:r>
            <a:r>
              <a:rPr lang="en-CA" sz="3200" dirty="0" smtClean="0">
                <a:ln>
                  <a:solidFill>
                    <a:srgbClr val="FF9999"/>
                  </a:solidFill>
                </a:ln>
              </a:rPr>
              <a:t> </a:t>
            </a:r>
            <a:r>
              <a:rPr lang="en-CA" sz="3200" dirty="0">
                <a:ln>
                  <a:solidFill>
                    <a:srgbClr val="FF9999"/>
                  </a:solidFill>
                </a:ln>
              </a:rPr>
              <a:t/>
            </a:r>
            <a:br>
              <a:rPr lang="en-CA" sz="3200" dirty="0">
                <a:ln>
                  <a:solidFill>
                    <a:srgbClr val="FF9999"/>
                  </a:solidFill>
                </a:ln>
              </a:rPr>
            </a:br>
            <a:r>
              <a:rPr lang="en-CA" sz="3200" dirty="0" smtClean="0">
                <a:ln>
                  <a:solidFill>
                    <a:srgbClr val="FF9999"/>
                  </a:solidFill>
                </a:ln>
              </a:rPr>
              <a:t>“3 days, </a:t>
            </a:r>
            <a:r>
              <a:rPr lang="en-CA" sz="3200" dirty="0" smtClean="0">
                <a:ln>
                  <a:solidFill>
                    <a:schemeClr val="bg1"/>
                  </a:solidFill>
                </a:ln>
                <a:solidFill>
                  <a:schemeClr val="bg1"/>
                </a:solidFill>
              </a:rPr>
              <a:t>and 3 nights” </a:t>
            </a:r>
            <a:r>
              <a:rPr lang="en-CA" sz="3200" dirty="0" smtClean="0">
                <a:ln>
                  <a:solidFill>
                    <a:srgbClr val="FF9999"/>
                  </a:solidFill>
                </a:ln>
              </a:rPr>
              <a:t>in mind when they agreed. </a:t>
            </a:r>
            <a:br>
              <a:rPr lang="en-CA" sz="3200" dirty="0" smtClean="0">
                <a:ln>
                  <a:solidFill>
                    <a:srgbClr val="FF9999"/>
                  </a:solidFill>
                </a:ln>
              </a:rPr>
            </a:br>
            <a:r>
              <a:rPr lang="en-CA" sz="3200" b="1" i="1" dirty="0" smtClean="0">
                <a:ln>
                  <a:solidFill>
                    <a:srgbClr val="9933FF"/>
                  </a:solidFill>
                </a:ln>
                <a:solidFill>
                  <a:srgbClr val="FFFF00"/>
                </a:solidFill>
              </a:rPr>
              <a:t>The Jews knew </a:t>
            </a:r>
            <a:r>
              <a:rPr lang="en-CA" sz="3200" b="1" i="1" u="sng" dirty="0" smtClean="0">
                <a:ln>
                  <a:solidFill>
                    <a:srgbClr val="9933FF"/>
                  </a:solidFill>
                </a:ln>
                <a:solidFill>
                  <a:srgbClr val="FFFF00"/>
                </a:solidFill>
              </a:rPr>
              <a:t>EXACTLY</a:t>
            </a:r>
            <a:r>
              <a:rPr lang="en-CA" sz="3200" b="1" i="1" dirty="0" smtClean="0">
                <a:ln>
                  <a:solidFill>
                    <a:srgbClr val="9933FF"/>
                  </a:solidFill>
                </a:ln>
                <a:solidFill>
                  <a:srgbClr val="FFFF00"/>
                </a:solidFill>
              </a:rPr>
              <a:t> what timeframe </a:t>
            </a:r>
            <a:br>
              <a:rPr lang="en-CA" sz="3200" b="1" i="1" dirty="0" smtClean="0">
                <a:ln>
                  <a:solidFill>
                    <a:srgbClr val="9933FF"/>
                  </a:solidFill>
                </a:ln>
                <a:solidFill>
                  <a:srgbClr val="FFFF00"/>
                </a:solidFill>
              </a:rPr>
            </a:br>
            <a:r>
              <a:rPr lang="en-CA" sz="3200" b="1" i="1" dirty="0" smtClean="0">
                <a:ln>
                  <a:solidFill>
                    <a:srgbClr val="9933FF"/>
                  </a:solidFill>
                </a:ln>
                <a:solidFill>
                  <a:srgbClr val="FFFF00"/>
                </a:solidFill>
              </a:rPr>
              <a:t>Yahusha referenced! </a:t>
            </a:r>
            <a:endParaRPr lang="en-CA" sz="3200" b="1" i="1" dirty="0">
              <a:ln>
                <a:solidFill>
                  <a:srgbClr val="9933FF"/>
                </a:solidFill>
              </a:ln>
              <a:solidFill>
                <a:srgbClr val="FFFF00"/>
              </a:solidFill>
            </a:endParaRPr>
          </a:p>
        </p:txBody>
      </p:sp>
    </p:spTree>
    <p:extLst>
      <p:ext uri="{BB962C8B-B14F-4D97-AF65-F5344CB8AC3E}">
        <p14:creationId xmlns:p14="http://schemas.microsoft.com/office/powerpoint/2010/main" val="19707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750"/>
                                        <p:tgtEl>
                                          <p:spTgt spid="7"/>
                                        </p:tgtEl>
                                      </p:cBhvr>
                                    </p:animEffect>
                                  </p:childTnLst>
                                </p:cTn>
                              </p:par>
                              <p:par>
                                <p:cTn id="8" presetID="42" presetClass="entr" presetSubtype="0" fill="hold" nodeType="withEffect">
                                  <p:stCondLst>
                                    <p:cond delay="75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0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00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250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22" presetClass="entr" presetSubtype="4" fill="hold" grpId="0" nodeType="withEffect">
                                  <p:stCondLst>
                                    <p:cond delay="300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1500"/>
                                        <p:tgtEl>
                                          <p:spTgt spid="15"/>
                                        </p:tgtEl>
                                      </p:cBhvr>
                                    </p:animEffect>
                                  </p:childTnLst>
                                </p:cTn>
                              </p:par>
                              <p:par>
                                <p:cTn id="29" presetID="6" presetClass="entr" presetSubtype="16" fill="hold" grpId="0" nodeType="withEffect">
                                  <p:stCondLst>
                                    <p:cond delay="300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11" grpId="0" animBg="1"/>
      <p:bldP spid="19"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895" y="177177"/>
            <a:ext cx="11938715" cy="6534402"/>
          </a:xfrm>
          <a:solidFill>
            <a:schemeClr val="tx1"/>
          </a:solidFill>
          <a:scene3d>
            <a:camera prst="orthographicFront"/>
            <a:lightRig rig="threePt" dir="t"/>
          </a:scene3d>
          <a:sp3d>
            <a:bevelT w="152400" h="50800" prst="softRound"/>
          </a:sp3d>
        </p:spPr>
        <p:txBody>
          <a:bodyPr>
            <a:normAutofit/>
          </a:bodyPr>
          <a:lstStyle/>
          <a:p>
            <a:pPr algn="l"/>
            <a:r>
              <a:rPr lang="en-US" sz="2800" dirty="0">
                <a:solidFill>
                  <a:schemeClr val="bg1">
                    <a:lumMod val="95000"/>
                    <a:lumOff val="5000"/>
                  </a:schemeClr>
                </a:solidFill>
                <a:latin typeface="Calibri" panose="020F0502020204030204" pitchFamily="34" charset="0"/>
              </a:rPr>
              <a:t>T</a:t>
            </a:r>
            <a:r>
              <a:rPr lang="en-US" sz="2800" dirty="0" smtClean="0">
                <a:solidFill>
                  <a:schemeClr val="bg1">
                    <a:lumMod val="95000"/>
                    <a:lumOff val="5000"/>
                  </a:schemeClr>
                </a:solidFill>
                <a:latin typeface="Calibri" panose="020F0502020204030204" pitchFamily="34" charset="0"/>
              </a:rPr>
              <a:t>he Roman Guards intended to fulfill the “3 days and 3 nights” timeline – Abib 15-17,  or  </a:t>
            </a:r>
            <a:r>
              <a:rPr lang="en-US" sz="2800" b="1" dirty="0" smtClean="0">
                <a:ln>
                  <a:solidFill>
                    <a:srgbClr val="3333FF"/>
                  </a:solidFill>
                </a:ln>
                <a:solidFill>
                  <a:srgbClr val="FF00FF"/>
                </a:solidFill>
                <a:latin typeface="Calibri" panose="020F0502020204030204" pitchFamily="34" charset="0"/>
              </a:rPr>
              <a:t>72 hours! </a:t>
            </a:r>
          </a:p>
          <a:p>
            <a:pPr algn="l"/>
            <a:r>
              <a:rPr lang="en-US" sz="2800" b="1" dirty="0" smtClean="0">
                <a:ln>
                  <a:solidFill>
                    <a:srgbClr val="3333FF"/>
                  </a:solidFill>
                </a:ln>
                <a:solidFill>
                  <a:srgbClr val="00FFFF"/>
                </a:solidFill>
                <a:latin typeface="Calibri" panose="020F0502020204030204" pitchFamily="34" charset="0"/>
              </a:rPr>
              <a:t>Yahusha</a:t>
            </a:r>
            <a:r>
              <a:rPr lang="en-US" sz="2800" b="1" dirty="0" smtClean="0">
                <a:ln>
                  <a:solidFill>
                    <a:srgbClr val="3333FF"/>
                  </a:solidFill>
                </a:ln>
                <a:solidFill>
                  <a:srgbClr val="FF00FF"/>
                </a:solidFill>
                <a:latin typeface="Calibri" panose="020F0502020204030204" pitchFamily="34" charset="0"/>
              </a:rPr>
              <a:t> </a:t>
            </a:r>
            <a:r>
              <a:rPr lang="en-US" sz="2800" b="1" u="sng" dirty="0" smtClean="0">
                <a:ln>
                  <a:solidFill>
                    <a:srgbClr val="3333FF"/>
                  </a:solidFill>
                </a:ln>
                <a:solidFill>
                  <a:srgbClr val="FF00FF"/>
                </a:solidFill>
                <a:latin typeface="Calibri" panose="020F0502020204030204" pitchFamily="34" charset="0"/>
                <a:cs typeface="Calibri" panose="020F0502020204030204" pitchFamily="34" charset="0"/>
              </a:rPr>
              <a:t>was </a:t>
            </a:r>
            <a:r>
              <a:rPr lang="en-US" sz="2800" b="1" dirty="0" smtClean="0">
                <a:ln>
                  <a:solidFill>
                    <a:srgbClr val="3333FF"/>
                  </a:solidFill>
                </a:ln>
                <a:solidFill>
                  <a:srgbClr val="FF00FF"/>
                </a:solidFill>
                <a:latin typeface="Calibri" panose="020F0502020204030204" pitchFamily="34" charset="0"/>
                <a:cs typeface="Calibri" panose="020F0502020204030204" pitchFamily="34" charset="0"/>
              </a:rPr>
              <a:t>p</a:t>
            </a:r>
            <a:r>
              <a:rPr lang="en-US" sz="2800" b="1" u="sng" dirty="0" smtClean="0">
                <a:ln>
                  <a:solidFill>
                    <a:srgbClr val="3333FF"/>
                  </a:solidFill>
                </a:ln>
                <a:solidFill>
                  <a:srgbClr val="FF00FF"/>
                </a:solidFill>
                <a:latin typeface="Calibri" panose="020F0502020204030204" pitchFamily="34" charset="0"/>
                <a:cs typeface="Calibri" panose="020F0502020204030204" pitchFamily="34" charset="0"/>
              </a:rPr>
              <a:t>laced in the tomb in the 4</a:t>
            </a:r>
            <a:r>
              <a:rPr lang="en-US" sz="2800" b="1" u="sng" baseline="30000" dirty="0" smtClean="0">
                <a:ln>
                  <a:solidFill>
                    <a:srgbClr val="3333FF"/>
                  </a:solidFill>
                </a:ln>
                <a:solidFill>
                  <a:srgbClr val="FF00FF"/>
                </a:solidFill>
                <a:latin typeface="Calibri" panose="020F0502020204030204" pitchFamily="34" charset="0"/>
                <a:cs typeface="Calibri" panose="020F0502020204030204" pitchFamily="34" charset="0"/>
              </a:rPr>
              <a:t>th</a:t>
            </a:r>
            <a:r>
              <a:rPr lang="en-US" sz="2800" b="1" u="sng" dirty="0" smtClean="0">
                <a:ln>
                  <a:solidFill>
                    <a:srgbClr val="3333FF"/>
                  </a:solidFill>
                </a:ln>
                <a:solidFill>
                  <a:srgbClr val="FF00FF"/>
                </a:solidFill>
                <a:latin typeface="Calibri" panose="020F0502020204030204" pitchFamily="34" charset="0"/>
                <a:cs typeface="Calibri" panose="020F0502020204030204" pitchFamily="34" charset="0"/>
              </a:rPr>
              <a:t> watch before Dawn</a:t>
            </a:r>
            <a:r>
              <a:rPr lang="en-US" sz="2800" b="1" dirty="0" smtClean="0">
                <a:ln>
                  <a:solidFill>
                    <a:srgbClr val="3333FF"/>
                  </a:solidFill>
                </a:ln>
                <a:solidFill>
                  <a:srgbClr val="FF00FF"/>
                </a:solidFill>
                <a:latin typeface="Calibri" panose="020F0502020204030204" pitchFamily="34" charset="0"/>
                <a:cs typeface="Calibri" panose="020F0502020204030204" pitchFamily="34" charset="0"/>
              </a:rPr>
              <a:t>. </a:t>
            </a:r>
            <a:r>
              <a:rPr lang="en-US" sz="2800" i="1" dirty="0" smtClean="0">
                <a:solidFill>
                  <a:schemeClr val="accent5">
                    <a:lumMod val="75000"/>
                  </a:schemeClr>
                </a:solidFill>
                <a:latin typeface="Calibri" panose="020F0502020204030204" pitchFamily="34" charset="0"/>
                <a:cs typeface="Calibri" panose="020F0502020204030204" pitchFamily="34" charset="0"/>
              </a:rPr>
              <a:t>Luke 23:53,54.</a:t>
            </a:r>
          </a:p>
          <a:p>
            <a:pPr algn="l"/>
            <a:r>
              <a:rPr lang="en-US" sz="2800" b="1" dirty="0" smtClean="0">
                <a:ln>
                  <a:solidFill>
                    <a:srgbClr val="3333FF"/>
                  </a:solidFill>
                </a:ln>
                <a:solidFill>
                  <a:srgbClr val="00FFFF"/>
                </a:solidFill>
                <a:latin typeface="Calibri" panose="020F0502020204030204" pitchFamily="34" charset="0"/>
              </a:rPr>
              <a:t>Yahusha </a:t>
            </a:r>
            <a:r>
              <a:rPr lang="en-US" sz="2800" dirty="0" smtClean="0">
                <a:solidFill>
                  <a:schemeClr val="bg1"/>
                </a:solidFill>
                <a:latin typeface="Calibri" panose="020F0502020204030204" pitchFamily="34" charset="0"/>
                <a:cs typeface="Calibri" panose="020F0502020204030204" pitchFamily="34" charset="0"/>
              </a:rPr>
              <a:t>met Miryam in the 4</a:t>
            </a:r>
            <a:r>
              <a:rPr lang="en-US" sz="2800" baseline="30000" dirty="0" smtClean="0">
                <a:solidFill>
                  <a:schemeClr val="bg1"/>
                </a:solidFill>
                <a:latin typeface="Calibri" panose="020F0502020204030204" pitchFamily="34" charset="0"/>
                <a:cs typeface="Calibri" panose="020F0502020204030204" pitchFamily="34" charset="0"/>
              </a:rPr>
              <a:t>th</a:t>
            </a:r>
            <a:r>
              <a:rPr lang="en-US" sz="2800" dirty="0" smtClean="0">
                <a:solidFill>
                  <a:schemeClr val="bg1"/>
                </a:solidFill>
                <a:latin typeface="Calibri" panose="020F0502020204030204" pitchFamily="34" charset="0"/>
                <a:cs typeface="Calibri" panose="020F0502020204030204" pitchFamily="34" charset="0"/>
              </a:rPr>
              <a:t> watch </a:t>
            </a:r>
            <a:r>
              <a:rPr lang="en-US" sz="2800" u="sng" dirty="0" smtClean="0">
                <a:solidFill>
                  <a:schemeClr val="bg1"/>
                </a:solidFill>
                <a:latin typeface="Calibri" panose="020F0502020204030204" pitchFamily="34" charset="0"/>
                <a:cs typeface="Calibri" panose="020F0502020204030204" pitchFamily="34" charset="0"/>
              </a:rPr>
              <a:t>while it was still dark</a:t>
            </a:r>
            <a:r>
              <a:rPr lang="en-US" sz="2800" dirty="0" smtClean="0">
                <a:solidFill>
                  <a:schemeClr val="bg1"/>
                </a:solidFill>
                <a:latin typeface="Calibri" panose="020F0502020204030204" pitchFamily="34" charset="0"/>
                <a:cs typeface="Calibri" panose="020F0502020204030204" pitchFamily="34" charset="0"/>
              </a:rPr>
              <a:t>, before Dawn! </a:t>
            </a:r>
            <a:r>
              <a:rPr lang="en-US" sz="1800" i="1" dirty="0" smtClean="0">
                <a:solidFill>
                  <a:schemeClr val="accent5">
                    <a:lumMod val="75000"/>
                  </a:schemeClr>
                </a:solidFill>
                <a:latin typeface="Calibri" panose="020F0502020204030204" pitchFamily="34" charset="0"/>
                <a:cs typeface="Calibri" panose="020F0502020204030204" pitchFamily="34" charset="0"/>
              </a:rPr>
              <a:t>John 20:1.</a:t>
            </a:r>
          </a:p>
          <a:p>
            <a:pPr algn="l"/>
            <a:r>
              <a:rPr lang="en-US" sz="2800" dirty="0">
                <a:solidFill>
                  <a:schemeClr val="bg1"/>
                </a:solidFill>
                <a:latin typeface="Calibri" panose="020F0502020204030204" pitchFamily="34" charset="0"/>
                <a:cs typeface="Calibri" panose="020F0502020204030204" pitchFamily="34" charset="0"/>
              </a:rPr>
              <a:t>The </a:t>
            </a:r>
            <a:r>
              <a:rPr lang="en-US" sz="2800" dirty="0" smtClean="0">
                <a:solidFill>
                  <a:schemeClr val="bg1"/>
                </a:solidFill>
                <a:latin typeface="Calibri" panose="020F0502020204030204" pitchFamily="34" charset="0"/>
                <a:cs typeface="Calibri" panose="020F0502020204030204" pitchFamily="34" charset="0"/>
              </a:rPr>
              <a:t>Roman soldiers were </a:t>
            </a:r>
            <a:r>
              <a:rPr lang="en-US" sz="2800" b="1" u="sng" dirty="0" smtClean="0">
                <a:ln>
                  <a:solidFill>
                    <a:srgbClr val="3333FF"/>
                  </a:solidFill>
                </a:ln>
                <a:solidFill>
                  <a:srgbClr val="FF00FF"/>
                </a:solidFill>
                <a:latin typeface="Calibri" panose="020F0502020204030204" pitchFamily="34" charset="0"/>
                <a:cs typeface="Calibri" panose="020F0502020204030204" pitchFamily="34" charset="0"/>
              </a:rPr>
              <a:t>alread</a:t>
            </a:r>
            <a:r>
              <a:rPr lang="en-US" sz="2800" b="1" dirty="0" smtClean="0">
                <a:ln>
                  <a:solidFill>
                    <a:srgbClr val="3333FF"/>
                  </a:solidFill>
                </a:ln>
                <a:solidFill>
                  <a:srgbClr val="FF00FF"/>
                </a:solidFill>
                <a:latin typeface="Calibri" panose="020F0502020204030204" pitchFamily="34" charset="0"/>
                <a:cs typeface="Calibri" panose="020F0502020204030204" pitchFamily="34" charset="0"/>
              </a:rPr>
              <a:t>y</a:t>
            </a:r>
            <a:r>
              <a:rPr lang="en-US" sz="2800" dirty="0" smtClean="0">
                <a:solidFill>
                  <a:schemeClr val="bg1"/>
                </a:solidFill>
                <a:latin typeface="Calibri" panose="020F0502020204030204" pitchFamily="34" charset="0"/>
                <a:cs typeface="Calibri" panose="020F0502020204030204" pitchFamily="34" charset="0"/>
              </a:rPr>
              <a:t> “dispatched (unconscious)” enabling Mary to  have access to the tomb. </a:t>
            </a:r>
            <a:endParaRPr lang="en-US" sz="2800" dirty="0">
              <a:solidFill>
                <a:schemeClr val="bg1"/>
              </a:solidFill>
              <a:latin typeface="Calibri" panose="020F0502020204030204" pitchFamily="34" charset="0"/>
              <a:cs typeface="Calibri" panose="020F0502020204030204" pitchFamily="34" charset="0"/>
            </a:endParaRPr>
          </a:p>
        </p:txBody>
      </p:sp>
      <p:sp>
        <p:nvSpPr>
          <p:cNvPr id="26" name="Right Brace 25"/>
          <p:cNvSpPr/>
          <p:nvPr/>
        </p:nvSpPr>
        <p:spPr>
          <a:xfrm rot="16200000">
            <a:off x="7103503" y="1030688"/>
            <a:ext cx="938043" cy="8926511"/>
          </a:xfrm>
          <a:prstGeom prst="rightBrace">
            <a:avLst>
              <a:gd name="adj1" fmla="val 44767"/>
              <a:gd name="adj2" fmla="val 39944"/>
            </a:avLst>
          </a:prstGeom>
          <a:solidFill>
            <a:schemeClr val="accent4">
              <a:lumMod val="40000"/>
              <a:lumOff val="60000"/>
            </a:schemeClr>
          </a:solidFill>
          <a:ln w="28575">
            <a:solidFill>
              <a:srgbClr val="FF00FF"/>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 name="Slide Number Placeholder 3"/>
          <p:cNvSpPr>
            <a:spLocks noGrp="1"/>
          </p:cNvSpPr>
          <p:nvPr>
            <p:ph type="sldNum" sz="quarter" idx="12"/>
          </p:nvPr>
        </p:nvSpPr>
        <p:spPr>
          <a:xfrm>
            <a:off x="11561314" y="6602169"/>
            <a:ext cx="643748" cy="365125"/>
          </a:xfrm>
        </p:spPr>
        <p:txBody>
          <a:bodyPr/>
          <a:lstStyle/>
          <a:p>
            <a:fld id="{6D22F896-40B5-4ADD-8801-0D06FADFA095}" type="slidenum">
              <a:rPr lang="en-US" sz="1200" b="1" smtClean="0">
                <a:solidFill>
                  <a:schemeClr val="bg1"/>
                </a:solidFill>
              </a:rPr>
              <a:t>94</a:t>
            </a:fld>
            <a:endParaRPr lang="en-US" sz="1200" b="1" dirty="0">
              <a:solidFill>
                <a:schemeClr val="bg1"/>
              </a:solidFill>
            </a:endParaRPr>
          </a:p>
        </p:txBody>
      </p:sp>
      <p:grpSp>
        <p:nvGrpSpPr>
          <p:cNvPr id="2" name="Group 1"/>
          <p:cNvGrpSpPr/>
          <p:nvPr/>
        </p:nvGrpSpPr>
        <p:grpSpPr>
          <a:xfrm>
            <a:off x="115007" y="5440693"/>
            <a:ext cx="2965991" cy="1166054"/>
            <a:chOff x="14423" y="5547355"/>
            <a:chExt cx="3043880" cy="1059391"/>
          </a:xfrm>
        </p:grpSpPr>
        <p:sp>
          <p:nvSpPr>
            <p:cNvPr id="6" name="Rectangle 5"/>
            <p:cNvSpPr/>
            <p:nvPr/>
          </p:nvSpPr>
          <p:spPr>
            <a:xfrm>
              <a:off x="16476" y="6021858"/>
              <a:ext cx="1515762" cy="584888"/>
            </a:xfrm>
            <a:prstGeom prst="rect">
              <a:avLst/>
            </a:prstGeom>
            <a:solidFill>
              <a:srgbClr val="CC0066"/>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Abib 14</a:t>
              </a:r>
              <a:r>
                <a:rPr lang="en-CA" dirty="0" smtClean="0">
                  <a:solidFill>
                    <a:schemeClr val="bg1"/>
                  </a:solidFill>
                </a:rPr>
                <a:t/>
              </a:r>
              <a:br>
                <a:rPr lang="en-CA" dirty="0" smtClean="0">
                  <a:solidFill>
                    <a:schemeClr val="bg1"/>
                  </a:solidFill>
                </a:rPr>
              </a:br>
              <a:r>
                <a:rPr lang="en-CA" dirty="0" smtClean="0">
                  <a:solidFill>
                    <a:schemeClr val="bg1"/>
                  </a:solidFill>
                </a:rPr>
                <a:t>Passover</a:t>
              </a:r>
              <a:endParaRPr lang="en-CA" dirty="0">
                <a:solidFill>
                  <a:schemeClr val="bg1"/>
                </a:solidFill>
              </a:endParaRPr>
            </a:p>
          </p:txBody>
        </p:sp>
        <p:sp>
          <p:nvSpPr>
            <p:cNvPr id="18" name="Rectangle 17"/>
            <p:cNvSpPr/>
            <p:nvPr/>
          </p:nvSpPr>
          <p:spPr>
            <a:xfrm>
              <a:off x="1542541" y="6021858"/>
              <a:ext cx="1515762" cy="584888"/>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rgbClr val="3333FF"/>
                  </a:solidFill>
                </a:rPr>
                <a:t>Abib 14</a:t>
              </a:r>
              <a:br>
                <a:rPr lang="en-CA" dirty="0" smtClean="0">
                  <a:solidFill>
                    <a:srgbClr val="3333FF"/>
                  </a:solidFill>
                </a:rPr>
              </a:br>
              <a:r>
                <a:rPr lang="en-CA" dirty="0" smtClean="0">
                  <a:solidFill>
                    <a:srgbClr val="3333FF"/>
                  </a:solidFill>
                </a:rPr>
                <a:t>Passover</a:t>
              </a:r>
              <a:endParaRPr lang="en-CA" dirty="0">
                <a:solidFill>
                  <a:srgbClr val="3333FF"/>
                </a:solidFill>
              </a:endParaRPr>
            </a:p>
          </p:txBody>
        </p:sp>
        <p:sp>
          <p:nvSpPr>
            <p:cNvPr id="19" name="Right Brace 18"/>
            <p:cNvSpPr/>
            <p:nvPr/>
          </p:nvSpPr>
          <p:spPr>
            <a:xfrm rot="16200000">
              <a:off x="1291905" y="4269873"/>
              <a:ext cx="474501" cy="3029465"/>
            </a:xfrm>
            <a:prstGeom prst="rightBrace">
              <a:avLst>
                <a:gd name="adj1" fmla="val 71531"/>
                <a:gd name="adj2" fmla="val 50000"/>
              </a:avLst>
            </a:prstGeom>
            <a:solidFill>
              <a:schemeClr val="accent3">
                <a:lumMod val="60000"/>
                <a:lumOff val="40000"/>
              </a:schemeClr>
            </a:solidFill>
            <a:ln w="19050">
              <a:solidFill>
                <a:srgbClr val="0000CC"/>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1" name="Group 20"/>
          <p:cNvGrpSpPr/>
          <p:nvPr/>
        </p:nvGrpSpPr>
        <p:grpSpPr>
          <a:xfrm>
            <a:off x="3101059" y="5440683"/>
            <a:ext cx="2941908" cy="1166064"/>
            <a:chOff x="3064482" y="5547346"/>
            <a:chExt cx="3019165" cy="1059400"/>
          </a:xfrm>
        </p:grpSpPr>
        <p:sp>
          <p:nvSpPr>
            <p:cNvPr id="17" name="Rectangle 16"/>
            <p:cNvSpPr/>
            <p:nvPr/>
          </p:nvSpPr>
          <p:spPr>
            <a:xfrm>
              <a:off x="3064482" y="6021858"/>
              <a:ext cx="1503404" cy="584888"/>
            </a:xfrm>
            <a:prstGeom prst="rect">
              <a:avLst/>
            </a:prstGeom>
            <a:solidFill>
              <a:schemeClr val="accent6">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schemeClr val="bg1"/>
                  </a:solidFill>
                </a:rPr>
                <a:t>Abib 15</a:t>
              </a:r>
              <a:br>
                <a:rPr lang="en-CA" dirty="0" smtClean="0">
                  <a:solidFill>
                    <a:schemeClr val="bg1"/>
                  </a:solidFill>
                </a:rPr>
              </a:br>
              <a:r>
                <a:rPr lang="en-CA" dirty="0" smtClean="0">
                  <a:solidFill>
                    <a:schemeClr val="bg1"/>
                  </a:solidFill>
                </a:rPr>
                <a:t>Shabbat </a:t>
              </a:r>
              <a:endParaRPr lang="en-CA" dirty="0">
                <a:solidFill>
                  <a:schemeClr val="bg1"/>
                </a:solidFill>
              </a:endParaRPr>
            </a:p>
          </p:txBody>
        </p:sp>
        <p:sp>
          <p:nvSpPr>
            <p:cNvPr id="14" name="Rectangle 13"/>
            <p:cNvSpPr/>
            <p:nvPr/>
          </p:nvSpPr>
          <p:spPr>
            <a:xfrm>
              <a:off x="4580244" y="6021856"/>
              <a:ext cx="1503403" cy="584889"/>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Abib 15</a:t>
              </a:r>
              <a:br>
                <a:rPr lang="en-CA" dirty="0" smtClean="0"/>
              </a:br>
              <a:r>
                <a:rPr lang="en-CA" dirty="0" smtClean="0"/>
                <a:t>Shabbat</a:t>
              </a:r>
              <a:endParaRPr lang="en-CA" dirty="0"/>
            </a:p>
          </p:txBody>
        </p:sp>
        <p:sp>
          <p:nvSpPr>
            <p:cNvPr id="16" name="Right Brace 15"/>
            <p:cNvSpPr/>
            <p:nvPr/>
          </p:nvSpPr>
          <p:spPr>
            <a:xfrm rot="16200000">
              <a:off x="4336811" y="4277075"/>
              <a:ext cx="474509" cy="3015051"/>
            </a:xfrm>
            <a:prstGeom prst="rightBrace">
              <a:avLst>
                <a:gd name="adj1" fmla="val 71531"/>
                <a:gd name="adj2" fmla="val 50000"/>
              </a:avLst>
            </a:prstGeom>
            <a:solidFill>
              <a:srgbClr val="FF9999"/>
            </a:solidFill>
            <a:ln w="19050">
              <a:solidFill>
                <a:srgbClr val="0000CC"/>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22" name="Group 21"/>
          <p:cNvGrpSpPr/>
          <p:nvPr/>
        </p:nvGrpSpPr>
        <p:grpSpPr>
          <a:xfrm>
            <a:off x="6057240" y="5440693"/>
            <a:ext cx="3000115" cy="1166054"/>
            <a:chOff x="6084672" y="5547355"/>
            <a:chExt cx="3078901" cy="1059391"/>
          </a:xfrm>
        </p:grpSpPr>
        <p:sp>
          <p:nvSpPr>
            <p:cNvPr id="15" name="Rectangle 14"/>
            <p:cNvSpPr/>
            <p:nvPr/>
          </p:nvSpPr>
          <p:spPr>
            <a:xfrm>
              <a:off x="6096004" y="6021856"/>
              <a:ext cx="1503404" cy="584889"/>
            </a:xfrm>
            <a:prstGeom prst="rect">
              <a:avLst/>
            </a:prstGeom>
            <a:solidFill>
              <a:schemeClr val="accent2">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Abib 16</a:t>
              </a:r>
              <a:br>
                <a:rPr lang="en-CA" dirty="0" smtClean="0"/>
              </a:br>
              <a:r>
                <a:rPr lang="en-CA" dirty="0" smtClean="0">
                  <a:solidFill>
                    <a:srgbClr val="00FF99"/>
                  </a:solidFill>
                </a:rPr>
                <a:t>(spices)</a:t>
              </a:r>
              <a:endParaRPr lang="en-CA" dirty="0">
                <a:solidFill>
                  <a:srgbClr val="00FF99"/>
                </a:solidFill>
              </a:endParaRPr>
            </a:p>
          </p:txBody>
        </p:sp>
        <p:sp>
          <p:nvSpPr>
            <p:cNvPr id="11" name="Rectangle 10"/>
            <p:cNvSpPr/>
            <p:nvPr/>
          </p:nvSpPr>
          <p:spPr>
            <a:xfrm>
              <a:off x="7611769" y="6021857"/>
              <a:ext cx="1540476" cy="584889"/>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Abib 16</a:t>
              </a:r>
              <a:endParaRPr lang="en-CA" dirty="0"/>
            </a:p>
          </p:txBody>
        </p:sp>
        <p:sp>
          <p:nvSpPr>
            <p:cNvPr id="13" name="Right Brace 12"/>
            <p:cNvSpPr/>
            <p:nvPr/>
          </p:nvSpPr>
          <p:spPr>
            <a:xfrm rot="16200000">
              <a:off x="7386873" y="4245154"/>
              <a:ext cx="474499" cy="3078901"/>
            </a:xfrm>
            <a:prstGeom prst="rightBrace">
              <a:avLst>
                <a:gd name="adj1" fmla="val 71531"/>
                <a:gd name="adj2" fmla="val 50000"/>
              </a:avLst>
            </a:prstGeom>
            <a:solidFill>
              <a:schemeClr val="accent2">
                <a:lumMod val="60000"/>
                <a:lumOff val="40000"/>
              </a:schemeClr>
            </a:solidFill>
            <a:ln w="19050">
              <a:solidFill>
                <a:srgbClr val="0000CC"/>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5" name="Group 4"/>
          <p:cNvGrpSpPr/>
          <p:nvPr/>
        </p:nvGrpSpPr>
        <p:grpSpPr>
          <a:xfrm>
            <a:off x="9058621" y="5440681"/>
            <a:ext cx="2973011" cy="1166066"/>
            <a:chOff x="9140917" y="5547344"/>
            <a:chExt cx="3051085" cy="1059402"/>
          </a:xfrm>
        </p:grpSpPr>
        <p:sp>
          <p:nvSpPr>
            <p:cNvPr id="7" name="Rectangle 6"/>
            <p:cNvSpPr/>
            <p:nvPr/>
          </p:nvSpPr>
          <p:spPr>
            <a:xfrm>
              <a:off x="10668007" y="6021858"/>
              <a:ext cx="1499286" cy="584888"/>
            </a:xfrm>
            <a:prstGeom prst="rect">
              <a:avLst/>
            </a:prstGeom>
            <a:solidFill>
              <a:schemeClr val="bg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Abib 17</a:t>
              </a:r>
              <a:br>
                <a:rPr lang="en-CA" dirty="0" smtClean="0"/>
              </a:br>
              <a:r>
                <a:rPr lang="en-CA" dirty="0" smtClean="0"/>
                <a:t>Shabbat</a:t>
              </a:r>
              <a:endParaRPr lang="en-CA" dirty="0"/>
            </a:p>
          </p:txBody>
        </p:sp>
        <p:grpSp>
          <p:nvGrpSpPr>
            <p:cNvPr id="24" name="Group 23"/>
            <p:cNvGrpSpPr/>
            <p:nvPr/>
          </p:nvGrpSpPr>
          <p:grpSpPr>
            <a:xfrm>
              <a:off x="9140917" y="5547344"/>
              <a:ext cx="3051085" cy="1059402"/>
              <a:chOff x="9140917" y="5547344"/>
              <a:chExt cx="3051085" cy="1059402"/>
            </a:xfrm>
          </p:grpSpPr>
          <p:sp>
            <p:nvSpPr>
              <p:cNvPr id="12" name="Rectangle 11"/>
              <p:cNvSpPr/>
              <p:nvPr/>
            </p:nvSpPr>
            <p:spPr>
              <a:xfrm>
                <a:off x="9152245" y="6021858"/>
                <a:ext cx="1515762" cy="584888"/>
              </a:xfrm>
              <a:prstGeom prst="rect">
                <a:avLst/>
              </a:prstGeom>
              <a:solidFill>
                <a:srgbClr val="3333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bg1"/>
                    </a:solidFill>
                  </a:rPr>
                  <a:t>Abib 17</a:t>
                </a:r>
                <a:r>
                  <a:rPr lang="en-CA" dirty="0" smtClean="0">
                    <a:solidFill>
                      <a:schemeClr val="bg1"/>
                    </a:solidFill>
                  </a:rPr>
                  <a:t/>
                </a:r>
                <a:br>
                  <a:rPr lang="en-CA" dirty="0" smtClean="0">
                    <a:solidFill>
                      <a:schemeClr val="bg1"/>
                    </a:solidFill>
                  </a:rPr>
                </a:br>
                <a:r>
                  <a:rPr lang="en-CA" dirty="0" smtClean="0">
                    <a:solidFill>
                      <a:schemeClr val="bg1"/>
                    </a:solidFill>
                  </a:rPr>
                  <a:t>Shabbat</a:t>
                </a:r>
                <a:endParaRPr lang="en-CA" dirty="0">
                  <a:solidFill>
                    <a:schemeClr val="bg1"/>
                  </a:solidFill>
                </a:endParaRPr>
              </a:p>
            </p:txBody>
          </p:sp>
          <p:sp>
            <p:nvSpPr>
              <p:cNvPr id="20" name="Right Brace 19"/>
              <p:cNvSpPr/>
              <p:nvPr/>
            </p:nvSpPr>
            <p:spPr>
              <a:xfrm rot="16200000">
                <a:off x="10429205" y="4259056"/>
                <a:ext cx="474509" cy="3051085"/>
              </a:xfrm>
              <a:prstGeom prst="rightBrace">
                <a:avLst>
                  <a:gd name="adj1" fmla="val 71531"/>
                  <a:gd name="adj2" fmla="val 50000"/>
                </a:avLst>
              </a:prstGeom>
              <a:solidFill>
                <a:schemeClr val="accent6">
                  <a:lumMod val="60000"/>
                  <a:lumOff val="40000"/>
                </a:schemeClr>
              </a:solidFill>
              <a:ln w="19050">
                <a:solidFill>
                  <a:srgbClr val="0000CC"/>
                </a:solidFill>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cxnSp>
        <p:nvCxnSpPr>
          <p:cNvPr id="28" name="Straight Connector 27"/>
          <p:cNvCxnSpPr/>
          <p:nvPr/>
        </p:nvCxnSpPr>
        <p:spPr>
          <a:xfrm flipV="1">
            <a:off x="3096304" y="5351581"/>
            <a:ext cx="8210" cy="993364"/>
          </a:xfrm>
          <a:prstGeom prst="line">
            <a:avLst/>
          </a:prstGeom>
          <a:ln w="76200">
            <a:solidFill>
              <a:srgbClr val="00FF99"/>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2038758" y="5306841"/>
            <a:ext cx="12582" cy="1074910"/>
          </a:xfrm>
          <a:prstGeom prst="line">
            <a:avLst/>
          </a:prstGeom>
          <a:ln w="76200">
            <a:solidFill>
              <a:srgbClr val="00FF99"/>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8193" name="Rounded Rectangle 8192"/>
          <p:cNvSpPr/>
          <p:nvPr/>
        </p:nvSpPr>
        <p:spPr>
          <a:xfrm>
            <a:off x="609600" y="2930664"/>
            <a:ext cx="10995595" cy="1438169"/>
          </a:xfrm>
          <a:prstGeom prst="roundRect">
            <a:avLst/>
          </a:prstGeom>
          <a:blipFill>
            <a:blip r:embed="rId3"/>
            <a:stretch>
              <a:fillRect/>
            </a:stretch>
          </a:blip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h="25400" prst="softRound"/>
            </a:sp3d>
          </a:bodyPr>
          <a:lstStyle/>
          <a:p>
            <a:pPr algn="ctr"/>
            <a:r>
              <a:rPr lang="en-CA" sz="4000" b="1" dirty="0" smtClean="0">
                <a:ln w="12700">
                  <a:solidFill>
                    <a:srgbClr val="002060"/>
                  </a:solidFill>
                  <a:prstDash val="solid"/>
                </a:ln>
                <a:solidFill>
                  <a:srgbClr val="CC99FF"/>
                </a:solidFill>
              </a:rPr>
              <a:t>72 Hours </a:t>
            </a:r>
            <a:r>
              <a:rPr lang="en-CA" sz="4000" b="1" dirty="0" smtClean="0">
                <a:ln w="12700">
                  <a:solidFill>
                    <a:schemeClr val="accent5"/>
                  </a:solidFill>
                  <a:prstDash val="solid"/>
                </a:ln>
                <a:pattFill prst="ltDnDiag">
                  <a:fgClr>
                    <a:schemeClr val="accent5">
                      <a:lumMod val="60000"/>
                      <a:lumOff val="40000"/>
                    </a:schemeClr>
                  </a:fgClr>
                  <a:bgClr>
                    <a:schemeClr val="bg1"/>
                  </a:bgClr>
                </a:pattFill>
              </a:rPr>
              <a:t>from </a:t>
            </a:r>
            <a:r>
              <a:rPr lang="en-CA" sz="4000" b="1" dirty="0" smtClean="0">
                <a:ln w="12700">
                  <a:solidFill>
                    <a:srgbClr val="3333FF"/>
                  </a:solidFill>
                  <a:prstDash val="solid"/>
                </a:ln>
                <a:solidFill>
                  <a:srgbClr val="00FFFF"/>
                </a:solidFill>
              </a:rPr>
              <a:t>Yahusha’s</a:t>
            </a:r>
            <a:r>
              <a:rPr lang="en-CA" sz="4000" b="1" dirty="0" smtClean="0">
                <a:ln w="12700">
                  <a:solidFill>
                    <a:schemeClr val="accent5"/>
                  </a:solidFill>
                  <a:prstDash val="solid"/>
                </a:ln>
                <a:pattFill prst="ltDnDiag">
                  <a:fgClr>
                    <a:schemeClr val="accent5">
                      <a:lumMod val="60000"/>
                      <a:lumOff val="40000"/>
                    </a:schemeClr>
                  </a:fgClr>
                  <a:bgClr>
                    <a:schemeClr val="bg1"/>
                  </a:bgClr>
                </a:pattFill>
              </a:rPr>
              <a:t> burial – </a:t>
            </a:r>
            <a:r>
              <a:rPr lang="en-CA" sz="4000" b="1" u="sng" dirty="0" smtClean="0">
                <a:ln w="12700">
                  <a:solidFill>
                    <a:srgbClr val="3333FF"/>
                  </a:solidFill>
                  <a:prstDash val="solid"/>
                </a:ln>
                <a:solidFill>
                  <a:srgbClr val="FF00FF"/>
                </a:solidFill>
              </a:rPr>
              <a:t>4</a:t>
            </a:r>
            <a:r>
              <a:rPr lang="en-CA" sz="4000" b="1" u="sng" baseline="30000" dirty="0" smtClean="0">
                <a:ln w="12700">
                  <a:solidFill>
                    <a:srgbClr val="3333FF"/>
                  </a:solidFill>
                  <a:prstDash val="solid"/>
                </a:ln>
                <a:solidFill>
                  <a:srgbClr val="FF00FF"/>
                </a:solidFill>
              </a:rPr>
              <a:t>th</a:t>
            </a:r>
            <a:r>
              <a:rPr lang="en-CA" sz="4000" b="1" u="sng" dirty="0" smtClean="0">
                <a:ln w="12700">
                  <a:solidFill>
                    <a:srgbClr val="3333FF"/>
                  </a:solidFill>
                  <a:prstDash val="solid"/>
                </a:ln>
                <a:solidFill>
                  <a:srgbClr val="FF00FF"/>
                </a:solidFill>
              </a:rPr>
              <a:t> watch</a:t>
            </a:r>
            <a:r>
              <a:rPr lang="en-CA" sz="4000" b="1" dirty="0" smtClean="0">
                <a:ln w="12700">
                  <a:solidFill>
                    <a:srgbClr val="3333FF"/>
                  </a:solidFill>
                  <a:prstDash val="solid"/>
                </a:ln>
                <a:solidFill>
                  <a:srgbClr val="FF00FF"/>
                </a:solidFill>
              </a:rPr>
              <a:t>, </a:t>
            </a:r>
            <a:r>
              <a:rPr lang="en-CA" sz="4000" b="1" dirty="0" smtClean="0">
                <a:ln w="12700">
                  <a:solidFill>
                    <a:schemeClr val="accent5"/>
                  </a:solidFill>
                  <a:prstDash val="solid"/>
                </a:ln>
                <a:pattFill prst="ltDnDiag">
                  <a:fgClr>
                    <a:schemeClr val="accent5">
                      <a:lumMod val="60000"/>
                      <a:lumOff val="40000"/>
                    </a:schemeClr>
                  </a:fgClr>
                  <a:bgClr>
                    <a:schemeClr val="bg1"/>
                  </a:bgClr>
                </a:pattFill>
              </a:rPr>
              <a:t>until Shabbat night at the – </a:t>
            </a:r>
            <a:r>
              <a:rPr lang="en-CA" sz="4000" b="1" u="sng" dirty="0" smtClean="0">
                <a:ln w="12700">
                  <a:solidFill>
                    <a:srgbClr val="3333FF"/>
                  </a:solidFill>
                  <a:prstDash val="solid"/>
                </a:ln>
                <a:solidFill>
                  <a:srgbClr val="FF00FF"/>
                </a:solidFill>
              </a:rPr>
              <a:t>4</a:t>
            </a:r>
            <a:r>
              <a:rPr lang="en-CA" sz="4000" b="1" u="sng" baseline="30000" dirty="0" smtClean="0">
                <a:ln w="12700">
                  <a:solidFill>
                    <a:srgbClr val="3333FF"/>
                  </a:solidFill>
                  <a:prstDash val="solid"/>
                </a:ln>
                <a:solidFill>
                  <a:srgbClr val="FF00FF"/>
                </a:solidFill>
              </a:rPr>
              <a:t>th</a:t>
            </a:r>
            <a:r>
              <a:rPr lang="en-CA" sz="4000" b="1" u="sng" dirty="0" smtClean="0">
                <a:ln w="12700">
                  <a:solidFill>
                    <a:srgbClr val="3333FF"/>
                  </a:solidFill>
                  <a:prstDash val="solid"/>
                </a:ln>
                <a:solidFill>
                  <a:srgbClr val="FF00FF"/>
                </a:solidFill>
              </a:rPr>
              <a:t> watch</a:t>
            </a:r>
            <a:r>
              <a:rPr lang="en-CA" sz="4000" b="1" dirty="0" smtClean="0">
                <a:ln w="12700">
                  <a:solidFill>
                    <a:srgbClr val="3333FF"/>
                  </a:solidFill>
                  <a:prstDash val="solid"/>
                </a:ln>
                <a:solidFill>
                  <a:srgbClr val="FF00FF"/>
                </a:solidFill>
              </a:rPr>
              <a:t>!</a:t>
            </a:r>
            <a:endParaRPr lang="en-CA" sz="4000" b="1" dirty="0">
              <a:ln w="12700">
                <a:solidFill>
                  <a:srgbClr val="3333FF"/>
                </a:solidFill>
                <a:prstDash val="solid"/>
              </a:ln>
              <a:solidFill>
                <a:srgbClr val="FF00FF"/>
              </a:solidFill>
            </a:endParaRPr>
          </a:p>
        </p:txBody>
      </p:sp>
      <p:cxnSp>
        <p:nvCxnSpPr>
          <p:cNvPr id="8196" name="Straight Arrow Connector 8195"/>
          <p:cNvCxnSpPr/>
          <p:nvPr/>
        </p:nvCxnSpPr>
        <p:spPr>
          <a:xfrm flipH="1" flipV="1">
            <a:off x="2692426" y="4264327"/>
            <a:ext cx="406860" cy="108725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198" name="Straight Arrow Connector 8197"/>
          <p:cNvCxnSpPr/>
          <p:nvPr/>
        </p:nvCxnSpPr>
        <p:spPr>
          <a:xfrm>
            <a:off x="10668007" y="4105835"/>
            <a:ext cx="1362042" cy="1245746"/>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3596641" y="4598800"/>
            <a:ext cx="7489370" cy="544289"/>
          </a:xfrm>
          <a:prstGeom prst="roundRect">
            <a:avLst/>
          </a:prstGeom>
          <a:gradFill>
            <a:gsLst>
              <a:gs pos="0">
                <a:srgbClr val="00B050"/>
              </a:gs>
              <a:gs pos="74000">
                <a:srgbClr val="7030A0"/>
              </a:gs>
              <a:gs pos="43000">
                <a:schemeClr val="tx2">
                  <a:lumMod val="50000"/>
                </a:schemeClr>
              </a:gs>
              <a:gs pos="100000">
                <a:srgbClr val="0000CC">
                  <a:alpha val="67000"/>
                </a:srgbClr>
              </a:gs>
            </a:gsLst>
            <a:lin ang="5400000" scaled="1"/>
          </a:gradFill>
          <a:ln w="28575">
            <a:solidFill>
              <a:srgbClr val="99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smtClean="0">
                <a:ln>
                  <a:solidFill>
                    <a:srgbClr val="FF9999"/>
                  </a:solidFill>
                </a:ln>
              </a:rPr>
              <a:t>3x3 = 72 hours of Roman Guard </a:t>
            </a:r>
            <a:r>
              <a:rPr lang="en-CA" sz="1600" dirty="0" smtClean="0">
                <a:ln>
                  <a:solidFill>
                    <a:srgbClr val="FF9999"/>
                  </a:solidFill>
                </a:ln>
              </a:rPr>
              <a:t>(planned) </a:t>
            </a:r>
            <a:r>
              <a:rPr lang="en-CA" sz="2800" dirty="0" smtClean="0">
                <a:ln>
                  <a:solidFill>
                    <a:srgbClr val="FF9999"/>
                  </a:solidFill>
                </a:ln>
              </a:rPr>
              <a:t>!</a:t>
            </a:r>
            <a:endParaRPr lang="en-CA" sz="2800" dirty="0">
              <a:ln>
                <a:solidFill>
                  <a:srgbClr val="FF9999"/>
                </a:solidFill>
              </a:ln>
            </a:endParaRPr>
          </a:p>
        </p:txBody>
      </p:sp>
    </p:spTree>
    <p:extLst>
      <p:ext uri="{BB962C8B-B14F-4D97-AF65-F5344CB8AC3E}">
        <p14:creationId xmlns:p14="http://schemas.microsoft.com/office/powerpoint/2010/main" val="232262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250"/>
                                        <p:tgtEl>
                                          <p:spTgt spid="2"/>
                                        </p:tgtEl>
                                      </p:cBhvr>
                                    </p:animEffect>
                                  </p:childTnLst>
                                </p:cTn>
                              </p:par>
                              <p:par>
                                <p:cTn id="8" presetID="42" presetClass="entr" presetSubtype="0" fill="hold" nodeType="withEffect">
                                  <p:stCondLst>
                                    <p:cond delay="7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1000"/>
                                        <p:tgtEl>
                                          <p:spTgt spid="21"/>
                                        </p:tgtEl>
                                      </p:cBhvr>
                                    </p:animEffect>
                                    <p:anim calcmode="lin" valueType="num">
                                      <p:cBhvr>
                                        <p:cTn id="11" dur="1000" fill="hold"/>
                                        <p:tgtEl>
                                          <p:spTgt spid="21"/>
                                        </p:tgtEl>
                                        <p:attrNameLst>
                                          <p:attrName>ppt_x</p:attrName>
                                        </p:attrNameLst>
                                      </p:cBhvr>
                                      <p:tavLst>
                                        <p:tav tm="0">
                                          <p:val>
                                            <p:strVal val="#ppt_x"/>
                                          </p:val>
                                        </p:tav>
                                        <p:tav tm="100000">
                                          <p:val>
                                            <p:strVal val="#ppt_x"/>
                                          </p:val>
                                        </p:tav>
                                      </p:tavLst>
                                    </p:anim>
                                    <p:anim calcmode="lin" valueType="num">
                                      <p:cBhvr>
                                        <p:cTn id="12" dur="1000" fill="hold"/>
                                        <p:tgtEl>
                                          <p:spTgt spid="21"/>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1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25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par>
                                <p:cTn id="23" presetID="22" presetClass="entr" presetSubtype="4" fill="hold" grpId="0" nodeType="withEffect">
                                  <p:stCondLst>
                                    <p:cond delay="250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1500"/>
                                        <p:tgtEl>
                                          <p:spTgt spid="26"/>
                                        </p:tgtEl>
                                      </p:cBhvr>
                                    </p:animEffect>
                                  </p:childTnLst>
                                </p:cTn>
                              </p:par>
                              <p:par>
                                <p:cTn id="26" presetID="6" presetClass="entr" presetSubtype="16" fill="hold" grpId="0" nodeType="withEffect">
                                  <p:stCondLst>
                                    <p:cond delay="3250"/>
                                  </p:stCondLst>
                                  <p:childTnLst>
                                    <p:set>
                                      <p:cBhvr>
                                        <p:cTn id="27" dur="1" fill="hold">
                                          <p:stCondLst>
                                            <p:cond delay="0"/>
                                          </p:stCondLst>
                                        </p:cTn>
                                        <p:tgtEl>
                                          <p:spTgt spid="27"/>
                                        </p:tgtEl>
                                        <p:attrNameLst>
                                          <p:attrName>style.visibility</p:attrName>
                                        </p:attrNameLst>
                                      </p:cBhvr>
                                      <p:to>
                                        <p:strVal val="visible"/>
                                      </p:to>
                                    </p:set>
                                    <p:animEffect transition="in" filter="circle(in)">
                                      <p:cBhvr>
                                        <p:cTn id="28" dur="1000"/>
                                        <p:tgtEl>
                                          <p:spTgt spid="27"/>
                                        </p:tgtEl>
                                      </p:cBhvr>
                                    </p:animEffect>
                                  </p:childTnLst>
                                </p:cTn>
                              </p:par>
                              <p:par>
                                <p:cTn id="29" presetID="22" presetClass="entr" presetSubtype="4" fill="hold" nodeType="withEffect">
                                  <p:stCondLst>
                                    <p:cond delay="500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par>
                                <p:cTn id="32" presetID="22" presetClass="entr" presetSubtype="4" fill="hold" nodeType="withEffect">
                                  <p:stCondLst>
                                    <p:cond delay="5000"/>
                                  </p:stCondLst>
                                  <p:childTnLst>
                                    <p:set>
                                      <p:cBhvr>
                                        <p:cTn id="33" dur="1" fill="hold">
                                          <p:stCondLst>
                                            <p:cond delay="0"/>
                                          </p:stCondLst>
                                        </p:cTn>
                                        <p:tgtEl>
                                          <p:spTgt spid="8196"/>
                                        </p:tgtEl>
                                        <p:attrNameLst>
                                          <p:attrName>style.visibility</p:attrName>
                                        </p:attrNameLst>
                                      </p:cBhvr>
                                      <p:to>
                                        <p:strVal val="visible"/>
                                      </p:to>
                                    </p:set>
                                    <p:animEffect transition="in" filter="wipe(down)">
                                      <p:cBhvr>
                                        <p:cTn id="34" dur="500"/>
                                        <p:tgtEl>
                                          <p:spTgt spid="8196"/>
                                        </p:tgtEl>
                                      </p:cBhvr>
                                    </p:animEffect>
                                  </p:childTnLst>
                                </p:cTn>
                              </p:par>
                              <p:par>
                                <p:cTn id="35" presetID="22" presetClass="entr" presetSubtype="8" fill="hold" grpId="0" nodeType="withEffect">
                                  <p:stCondLst>
                                    <p:cond delay="5000"/>
                                  </p:stCondLst>
                                  <p:childTnLst>
                                    <p:set>
                                      <p:cBhvr>
                                        <p:cTn id="36" dur="1" fill="hold">
                                          <p:stCondLst>
                                            <p:cond delay="0"/>
                                          </p:stCondLst>
                                        </p:cTn>
                                        <p:tgtEl>
                                          <p:spTgt spid="8193"/>
                                        </p:tgtEl>
                                        <p:attrNameLst>
                                          <p:attrName>style.visibility</p:attrName>
                                        </p:attrNameLst>
                                      </p:cBhvr>
                                      <p:to>
                                        <p:strVal val="visible"/>
                                      </p:to>
                                    </p:set>
                                    <p:animEffect transition="in" filter="wipe(left)">
                                      <p:cBhvr>
                                        <p:cTn id="37" dur="1750"/>
                                        <p:tgtEl>
                                          <p:spTgt spid="8193"/>
                                        </p:tgtEl>
                                      </p:cBhvr>
                                    </p:animEffect>
                                  </p:childTnLst>
                                </p:cTn>
                              </p:par>
                              <p:par>
                                <p:cTn id="38" presetID="22" presetClass="entr" presetSubtype="1" fill="hold" nodeType="withEffect">
                                  <p:stCondLst>
                                    <p:cond delay="6750"/>
                                  </p:stCondLst>
                                  <p:childTnLst>
                                    <p:set>
                                      <p:cBhvr>
                                        <p:cTn id="39" dur="1" fill="hold">
                                          <p:stCondLst>
                                            <p:cond delay="0"/>
                                          </p:stCondLst>
                                        </p:cTn>
                                        <p:tgtEl>
                                          <p:spTgt spid="8198"/>
                                        </p:tgtEl>
                                        <p:attrNameLst>
                                          <p:attrName>style.visibility</p:attrName>
                                        </p:attrNameLst>
                                      </p:cBhvr>
                                      <p:to>
                                        <p:strVal val="visible"/>
                                      </p:to>
                                    </p:set>
                                    <p:animEffect transition="in" filter="wipe(up)">
                                      <p:cBhvr>
                                        <p:cTn id="40" dur="500"/>
                                        <p:tgtEl>
                                          <p:spTgt spid="8198"/>
                                        </p:tgtEl>
                                      </p:cBhvr>
                                    </p:animEffect>
                                  </p:childTnLst>
                                </p:cTn>
                              </p:par>
                              <p:par>
                                <p:cTn id="41" presetID="22" presetClass="entr" presetSubtype="1" fill="hold" nodeType="withEffect">
                                  <p:stCondLst>
                                    <p:cond delay="6750"/>
                                  </p:stCondLst>
                                  <p:childTnLst>
                                    <p:set>
                                      <p:cBhvr>
                                        <p:cTn id="42" dur="1" fill="hold">
                                          <p:stCondLst>
                                            <p:cond delay="0"/>
                                          </p:stCondLst>
                                        </p:cTn>
                                        <p:tgtEl>
                                          <p:spTgt spid="31"/>
                                        </p:tgtEl>
                                        <p:attrNameLst>
                                          <p:attrName>style.visibility</p:attrName>
                                        </p:attrNameLst>
                                      </p:cBhvr>
                                      <p:to>
                                        <p:strVal val="visible"/>
                                      </p:to>
                                    </p:set>
                                    <p:animEffect transition="in" filter="wipe(up)">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8193" grpId="0" animBg="1"/>
      <p:bldP spid="27"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424" y="209006"/>
            <a:ext cx="11874321" cy="6500887"/>
          </a:xfrm>
          <a:solidFill>
            <a:schemeClr val="tx1"/>
          </a:solidFill>
          <a:scene3d>
            <a:camera prst="orthographicFront"/>
            <a:lightRig rig="threePt" dir="t"/>
          </a:scene3d>
          <a:sp3d>
            <a:bevelT w="152400" h="50800" prst="softRound"/>
          </a:sp3d>
        </p:spPr>
        <p:txBody>
          <a:bodyPr anchor="ctr">
            <a:normAutofit/>
          </a:bodyPr>
          <a:lstStyle/>
          <a:p>
            <a:pPr algn="l">
              <a:tabLst>
                <a:tab pos="5199063" algn="l"/>
              </a:tabLst>
            </a:pPr>
            <a:r>
              <a:rPr lang="en-US" sz="2800" dirty="0" smtClean="0">
                <a:solidFill>
                  <a:schemeClr val="bg1">
                    <a:lumMod val="95000"/>
                    <a:lumOff val="5000"/>
                  </a:schemeClr>
                </a:solidFill>
                <a:latin typeface="Calibri" panose="020F0502020204030204" pitchFamily="34" charset="0"/>
              </a:rPr>
              <a:t>The Scriptures do make sense if one accepts the words written therein.</a:t>
            </a:r>
          </a:p>
          <a:p>
            <a:pPr algn="l"/>
            <a:r>
              <a:rPr lang="en-US" sz="2400" b="1" i="1" dirty="0" smtClean="0">
                <a:solidFill>
                  <a:srgbClr val="9933FF"/>
                </a:solidFill>
                <a:latin typeface="Georgia" panose="02040502050405020303" pitchFamily="18" charset="0"/>
              </a:rPr>
              <a:t>Returning back to the ladies who purchased spices. </a:t>
            </a:r>
          </a:p>
          <a:p>
            <a:pPr algn="l"/>
            <a:r>
              <a:rPr lang="en-US" sz="2800" dirty="0" smtClean="0">
                <a:solidFill>
                  <a:schemeClr val="bg1">
                    <a:lumMod val="95000"/>
                    <a:lumOff val="5000"/>
                  </a:schemeClr>
                </a:solidFill>
                <a:latin typeface="Calibri" panose="020F0502020204030204" pitchFamily="34" charset="0"/>
              </a:rPr>
              <a:t>Clearly the ladies were able to purchase spices on the Preparation cycle (Fri) before the 7</a:t>
            </a:r>
            <a:r>
              <a:rPr lang="en-US" sz="2800" baseline="30000" dirty="0" smtClean="0">
                <a:solidFill>
                  <a:schemeClr val="bg1">
                    <a:lumMod val="95000"/>
                    <a:lumOff val="5000"/>
                  </a:schemeClr>
                </a:solidFill>
                <a:latin typeface="Calibri" panose="020F0502020204030204" pitchFamily="34" charset="0"/>
              </a:rPr>
              <a:t>th</a:t>
            </a:r>
            <a:r>
              <a:rPr lang="en-US" sz="2800" dirty="0" smtClean="0">
                <a:solidFill>
                  <a:schemeClr val="bg1">
                    <a:lumMod val="95000"/>
                    <a:lumOff val="5000"/>
                  </a:schemeClr>
                </a:solidFill>
                <a:latin typeface="Calibri" panose="020F0502020204030204" pitchFamily="34" charset="0"/>
              </a:rPr>
              <a:t> Day Shabbat without any problem.</a:t>
            </a:r>
            <a:r>
              <a:rPr lang="en-US" sz="2800" b="1" i="1" dirty="0" smtClean="0">
                <a:solidFill>
                  <a:srgbClr val="9933FF"/>
                </a:solidFill>
                <a:latin typeface="Georgia" panose="02040502050405020303" pitchFamily="18" charset="0"/>
              </a:rPr>
              <a:t> </a:t>
            </a:r>
          </a:p>
          <a:p>
            <a:pPr algn="l"/>
            <a:r>
              <a:rPr lang="en-US" sz="2800" b="1" u="sng" dirty="0" smtClean="0">
                <a:solidFill>
                  <a:schemeClr val="bg1">
                    <a:lumMod val="95000"/>
                    <a:lumOff val="5000"/>
                  </a:schemeClr>
                </a:solidFill>
                <a:latin typeface="Calibri" panose="020F0502020204030204" pitchFamily="34" charset="0"/>
              </a:rPr>
              <a:t>Question</a:t>
            </a:r>
            <a:r>
              <a:rPr lang="en-US" sz="2800" dirty="0" smtClean="0">
                <a:solidFill>
                  <a:schemeClr val="bg1">
                    <a:lumMod val="95000"/>
                    <a:lumOff val="5000"/>
                  </a:schemeClr>
                </a:solidFill>
                <a:latin typeface="Calibri" panose="020F0502020204030204" pitchFamily="34" charset="0"/>
              </a:rPr>
              <a:t>:  Why did the ladies not go and apply these spices by dispensing them around the Body of </a:t>
            </a:r>
            <a:r>
              <a:rPr lang="en-US" sz="2800" b="1" dirty="0" smtClean="0">
                <a:solidFill>
                  <a:srgbClr val="0000CC"/>
                </a:solidFill>
                <a:latin typeface="Calibri" panose="020F0502020204030204" pitchFamily="34" charset="0"/>
              </a:rPr>
              <a:t>Yahusha</a:t>
            </a:r>
            <a:r>
              <a:rPr lang="en-US" sz="2800" dirty="0" smtClean="0">
                <a:solidFill>
                  <a:srgbClr val="0000CC"/>
                </a:solidFill>
                <a:latin typeface="Calibri" panose="020F0502020204030204" pitchFamily="34" charset="0"/>
              </a:rPr>
              <a:t> </a:t>
            </a:r>
            <a:r>
              <a:rPr lang="en-US" sz="2800" dirty="0">
                <a:solidFill>
                  <a:schemeClr val="bg1"/>
                </a:solidFill>
                <a:latin typeface="Calibri" panose="020F0502020204030204" pitchFamily="34" charset="0"/>
              </a:rPr>
              <a:t>o</a:t>
            </a:r>
            <a:r>
              <a:rPr lang="en-US" sz="2800" dirty="0" smtClean="0">
                <a:solidFill>
                  <a:schemeClr val="bg1"/>
                </a:solidFill>
                <a:latin typeface="Calibri" panose="020F0502020204030204" pitchFamily="34" charset="0"/>
              </a:rPr>
              <a:t>n the Preparation cycle (Fri)? </a:t>
            </a:r>
            <a:r>
              <a:rPr lang="en-US" sz="2800" dirty="0">
                <a:solidFill>
                  <a:schemeClr val="bg1"/>
                </a:solidFill>
                <a:latin typeface="Calibri" panose="020F0502020204030204" pitchFamily="34" charset="0"/>
              </a:rPr>
              <a:t> </a:t>
            </a:r>
            <a:r>
              <a:rPr lang="en-US" sz="2800" dirty="0" smtClean="0">
                <a:solidFill>
                  <a:schemeClr val="bg1"/>
                </a:solidFill>
                <a:latin typeface="Calibri" panose="020F0502020204030204" pitchFamily="34" charset="0"/>
              </a:rPr>
              <a:t>Why did they wait until the morning of the 1</a:t>
            </a:r>
            <a:r>
              <a:rPr lang="en-US" sz="2800" baseline="30000" dirty="0" smtClean="0">
                <a:solidFill>
                  <a:schemeClr val="bg1"/>
                </a:solidFill>
                <a:latin typeface="Calibri" panose="020F0502020204030204" pitchFamily="34" charset="0"/>
              </a:rPr>
              <a:t>st</a:t>
            </a:r>
            <a:r>
              <a:rPr lang="en-US" sz="2800" dirty="0" smtClean="0">
                <a:solidFill>
                  <a:schemeClr val="bg1"/>
                </a:solidFill>
                <a:latin typeface="Calibri" panose="020F0502020204030204" pitchFamily="34" charset="0"/>
              </a:rPr>
              <a:t> cycle?</a:t>
            </a:r>
          </a:p>
          <a:p>
            <a:pPr algn="l"/>
            <a:r>
              <a:rPr lang="en-US" sz="2800" b="1" u="sng" dirty="0" smtClean="0">
                <a:solidFill>
                  <a:srgbClr val="FF0000"/>
                </a:solidFill>
                <a:latin typeface="Calibri" panose="020F0502020204030204" pitchFamily="34" charset="0"/>
              </a:rPr>
              <a:t>Answer</a:t>
            </a:r>
            <a:r>
              <a:rPr lang="en-US" sz="2800" b="1" dirty="0" smtClean="0">
                <a:solidFill>
                  <a:srgbClr val="FF0000"/>
                </a:solidFill>
                <a:latin typeface="Calibri" panose="020F0502020204030204" pitchFamily="34" charset="0"/>
              </a:rPr>
              <a:t>:  Because the Roman guard held the place secure and there was not a chance that they could get near the stone let alone enter the tomb.  </a:t>
            </a:r>
            <a:endParaRPr lang="en-US" sz="2800" b="1" dirty="0">
              <a:solidFill>
                <a:srgbClr val="FF0000"/>
              </a:solidFill>
              <a:latin typeface="Calibri" panose="020F0502020204030204" pitchFamily="34" charset="0"/>
            </a:endParaRPr>
          </a:p>
          <a:p>
            <a:pPr algn="l"/>
            <a:r>
              <a:rPr lang="en-US" sz="2800" u="sng" dirty="0" smtClean="0">
                <a:solidFill>
                  <a:schemeClr val="bg1">
                    <a:lumMod val="95000"/>
                    <a:lumOff val="5000"/>
                  </a:schemeClr>
                </a:solidFill>
                <a:effectLst>
                  <a:outerShdw blurRad="38100" dist="38100" dir="2700000" algn="tl">
                    <a:srgbClr val="000000">
                      <a:alpha val="43137"/>
                    </a:srgbClr>
                  </a:outerShdw>
                </a:effectLst>
                <a:latin typeface="Calibri" panose="020F0502020204030204" pitchFamily="34" charset="0"/>
              </a:rPr>
              <a:t>The Roman </a:t>
            </a:r>
            <a:r>
              <a:rPr lang="en-US" sz="2800" dirty="0" smtClean="0">
                <a:solidFill>
                  <a:schemeClr val="bg1">
                    <a:lumMod val="95000"/>
                    <a:lumOff val="5000"/>
                  </a:schemeClr>
                </a:solidFill>
                <a:effectLst>
                  <a:outerShdw blurRad="38100" dist="38100" dir="2700000" algn="tl">
                    <a:srgbClr val="000000">
                      <a:alpha val="43137"/>
                    </a:srgbClr>
                  </a:outerShdw>
                </a:effectLst>
                <a:latin typeface="Calibri" panose="020F0502020204030204" pitchFamily="34" charset="0"/>
              </a:rPr>
              <a:t>g</a:t>
            </a:r>
            <a:r>
              <a:rPr lang="en-US" sz="2800" u="sng" dirty="0" smtClean="0">
                <a:solidFill>
                  <a:schemeClr val="bg1">
                    <a:lumMod val="95000"/>
                    <a:lumOff val="5000"/>
                  </a:schemeClr>
                </a:solidFill>
                <a:effectLst>
                  <a:outerShdw blurRad="38100" dist="38100" dir="2700000" algn="tl">
                    <a:srgbClr val="000000">
                      <a:alpha val="43137"/>
                    </a:srgbClr>
                  </a:outerShdw>
                </a:effectLst>
                <a:latin typeface="Calibri" panose="020F0502020204030204" pitchFamily="34" charset="0"/>
              </a:rPr>
              <a:t>uard was set for the three</a:t>
            </a:r>
            <a:r>
              <a:rPr lang="en-US" sz="2800" u="sng" dirty="0">
                <a:solidFill>
                  <a:prstClr val="black">
                    <a:lumMod val="95000"/>
                    <a:lumOff val="5000"/>
                  </a:prstClr>
                </a:solidFill>
                <a:effectLst>
                  <a:outerShdw blurRad="38100" dist="38100" dir="2700000" algn="tl">
                    <a:srgbClr val="000000">
                      <a:alpha val="43137"/>
                    </a:srgbClr>
                  </a:outerShdw>
                </a:effectLst>
                <a:latin typeface="Calibri" panose="020F0502020204030204" pitchFamily="34" charset="0"/>
              </a:rPr>
              <a:t> </a:t>
            </a:r>
            <a:r>
              <a:rPr lang="en-US" sz="2800" u="sng" dirty="0" smtClean="0">
                <a:solidFill>
                  <a:prstClr val="black">
                    <a:lumMod val="95000"/>
                    <a:lumOff val="5000"/>
                  </a:prstClr>
                </a:solidFill>
                <a:effectLst>
                  <a:outerShdw blurRad="38100" dist="38100" dir="2700000" algn="tl">
                    <a:srgbClr val="000000">
                      <a:alpha val="43137"/>
                    </a:srgbClr>
                  </a:outerShdw>
                </a:effectLst>
                <a:latin typeface="Calibri" panose="020F0502020204030204" pitchFamily="34" charset="0"/>
              </a:rPr>
              <a:t>re</a:t>
            </a:r>
            <a:r>
              <a:rPr lang="en-US" sz="2800" dirty="0" smtClean="0">
                <a:solidFill>
                  <a:prstClr val="black">
                    <a:lumMod val="95000"/>
                    <a:lumOff val="5000"/>
                  </a:prstClr>
                </a:solidFill>
                <a:effectLst>
                  <a:outerShdw blurRad="38100" dist="38100" dir="2700000" algn="tl">
                    <a:srgbClr val="000000">
                      <a:alpha val="43137"/>
                    </a:srgbClr>
                  </a:outerShdw>
                </a:effectLst>
                <a:latin typeface="Calibri" panose="020F0502020204030204" pitchFamily="34" charset="0"/>
              </a:rPr>
              <a:t>q</a:t>
            </a:r>
            <a:r>
              <a:rPr lang="en-US" sz="2800" u="sng" dirty="0" smtClean="0">
                <a:solidFill>
                  <a:prstClr val="black">
                    <a:lumMod val="95000"/>
                    <a:lumOff val="5000"/>
                  </a:prstClr>
                </a:solidFill>
                <a:effectLst>
                  <a:outerShdw blurRad="38100" dist="38100" dir="2700000" algn="tl">
                    <a:srgbClr val="000000">
                      <a:alpha val="43137"/>
                    </a:srgbClr>
                  </a:outerShdw>
                </a:effectLst>
                <a:latin typeface="Calibri" panose="020F0502020204030204" pitchFamily="34" charset="0"/>
              </a:rPr>
              <a:t>uested </a:t>
            </a:r>
            <a:r>
              <a:rPr lang="en-US" sz="2800" u="sng" dirty="0">
                <a:solidFill>
                  <a:prstClr val="black">
                    <a:lumMod val="95000"/>
                    <a:lumOff val="5000"/>
                  </a:prstClr>
                </a:solidFill>
                <a:effectLst>
                  <a:outerShdw blurRad="38100" dist="38100" dir="2700000" algn="tl">
                    <a:srgbClr val="000000">
                      <a:alpha val="43137"/>
                    </a:srgbClr>
                  </a:outerShdw>
                </a:effectLst>
                <a:latin typeface="Calibri" panose="020F0502020204030204" pitchFamily="34" charset="0"/>
              </a:rPr>
              <a:t>c</a:t>
            </a:r>
            <a:r>
              <a:rPr lang="en-US" sz="2800" dirty="0">
                <a:solidFill>
                  <a:prstClr val="black">
                    <a:lumMod val="95000"/>
                    <a:lumOff val="5000"/>
                  </a:prstClr>
                </a:solidFill>
                <a:effectLst>
                  <a:outerShdw blurRad="38100" dist="38100" dir="2700000" algn="tl">
                    <a:srgbClr val="000000">
                      <a:alpha val="43137"/>
                    </a:srgbClr>
                  </a:outerShdw>
                </a:effectLst>
                <a:latin typeface="Calibri" panose="020F0502020204030204" pitchFamily="34" charset="0"/>
              </a:rPr>
              <a:t>y</a:t>
            </a:r>
            <a:r>
              <a:rPr lang="en-US" sz="2800" u="sng" dirty="0">
                <a:solidFill>
                  <a:prstClr val="black">
                    <a:lumMod val="95000"/>
                    <a:lumOff val="5000"/>
                  </a:prstClr>
                </a:solidFill>
                <a:effectLst>
                  <a:outerShdw blurRad="38100" dist="38100" dir="2700000" algn="tl">
                    <a:srgbClr val="000000">
                      <a:alpha val="43137"/>
                    </a:srgbClr>
                  </a:outerShdw>
                </a:effectLst>
                <a:latin typeface="Calibri" panose="020F0502020204030204" pitchFamily="34" charset="0"/>
              </a:rPr>
              <a:t>cles</a:t>
            </a:r>
            <a:r>
              <a:rPr lang="en-US" sz="2800" dirty="0">
                <a:solidFill>
                  <a:prstClr val="black">
                    <a:lumMod val="95000"/>
                    <a:lumOff val="5000"/>
                  </a:prstClr>
                </a:solidFill>
                <a:latin typeface="Calibri" panose="020F0502020204030204" pitchFamily="34" charset="0"/>
              </a:rPr>
              <a:t>, which would have ended sometime in the morning of the 1</a:t>
            </a:r>
            <a:r>
              <a:rPr lang="en-US" sz="2800" baseline="30000" dirty="0">
                <a:solidFill>
                  <a:prstClr val="black">
                    <a:lumMod val="95000"/>
                    <a:lumOff val="5000"/>
                  </a:prstClr>
                </a:solidFill>
                <a:latin typeface="Calibri" panose="020F0502020204030204" pitchFamily="34" charset="0"/>
              </a:rPr>
              <a:t>st</a:t>
            </a:r>
            <a:r>
              <a:rPr lang="en-US" sz="2800" dirty="0">
                <a:solidFill>
                  <a:prstClr val="black">
                    <a:lumMod val="95000"/>
                    <a:lumOff val="5000"/>
                  </a:prstClr>
                </a:solidFill>
                <a:latin typeface="Calibri" panose="020F0502020204030204" pitchFamily="34" charset="0"/>
              </a:rPr>
              <a:t> cycle of the week.  </a:t>
            </a:r>
            <a:r>
              <a:rPr lang="en-US" sz="2800" dirty="0" smtClean="0">
                <a:solidFill>
                  <a:prstClr val="black">
                    <a:lumMod val="95000"/>
                    <a:lumOff val="5000"/>
                  </a:prstClr>
                </a:solidFill>
                <a:latin typeface="Calibri" panose="020F0502020204030204" pitchFamily="34" charset="0"/>
              </a:rPr>
              <a:t/>
            </a:r>
            <a:br>
              <a:rPr lang="en-US" sz="2800" dirty="0" smtClean="0">
                <a:solidFill>
                  <a:prstClr val="black">
                    <a:lumMod val="95000"/>
                    <a:lumOff val="5000"/>
                  </a:prstClr>
                </a:solidFill>
                <a:latin typeface="Calibri" panose="020F0502020204030204" pitchFamily="34" charset="0"/>
              </a:rPr>
            </a:br>
            <a:r>
              <a:rPr lang="en-US" sz="2800" dirty="0" smtClean="0">
                <a:solidFill>
                  <a:srgbClr val="FF00FF"/>
                </a:solidFill>
                <a:effectLst>
                  <a:outerShdw blurRad="38100" dist="38100" dir="2700000" algn="tl">
                    <a:srgbClr val="000000">
                      <a:alpha val="43137"/>
                    </a:srgbClr>
                  </a:outerShdw>
                </a:effectLst>
                <a:latin typeface="Calibri" panose="020F0502020204030204" pitchFamily="34" charset="0"/>
              </a:rPr>
              <a:t>The </a:t>
            </a:r>
            <a:r>
              <a:rPr lang="en-US" sz="2800" dirty="0">
                <a:solidFill>
                  <a:srgbClr val="FF00FF"/>
                </a:solidFill>
                <a:effectLst>
                  <a:outerShdw blurRad="38100" dist="38100" dir="2700000" algn="tl">
                    <a:srgbClr val="000000">
                      <a:alpha val="43137"/>
                    </a:srgbClr>
                  </a:outerShdw>
                </a:effectLst>
                <a:latin typeface="Calibri" panose="020F0502020204030204" pitchFamily="34" charset="0"/>
              </a:rPr>
              <a:t>ladies needed to wait until the 1</a:t>
            </a:r>
            <a:r>
              <a:rPr lang="en-US" sz="2800" baseline="30000" dirty="0">
                <a:solidFill>
                  <a:srgbClr val="FF00FF"/>
                </a:solidFill>
                <a:effectLst>
                  <a:outerShdw blurRad="38100" dist="38100" dir="2700000" algn="tl">
                    <a:srgbClr val="000000">
                      <a:alpha val="43137"/>
                    </a:srgbClr>
                  </a:outerShdw>
                </a:effectLst>
                <a:latin typeface="Calibri" panose="020F0502020204030204" pitchFamily="34" charset="0"/>
              </a:rPr>
              <a:t>st</a:t>
            </a:r>
            <a:r>
              <a:rPr lang="en-US" sz="2800" dirty="0">
                <a:solidFill>
                  <a:srgbClr val="FF00FF"/>
                </a:solidFill>
                <a:effectLst>
                  <a:outerShdw blurRad="38100" dist="38100" dir="2700000" algn="tl">
                    <a:srgbClr val="000000">
                      <a:alpha val="43137"/>
                    </a:srgbClr>
                  </a:outerShdw>
                </a:effectLst>
                <a:latin typeface="Calibri" panose="020F0502020204030204" pitchFamily="34" charset="0"/>
              </a:rPr>
              <a:t> cycle morning to have access to the tomb. </a:t>
            </a:r>
            <a:r>
              <a:rPr lang="en-US" sz="2800" dirty="0">
                <a:solidFill>
                  <a:prstClr val="black">
                    <a:lumMod val="95000"/>
                    <a:lumOff val="5000"/>
                  </a:prstClr>
                </a:solidFill>
                <a:latin typeface="Calibri" panose="020F0502020204030204" pitchFamily="34" charset="0"/>
              </a:rPr>
              <a:t>The ladies had complete freedom to observe the weekly 7</a:t>
            </a:r>
            <a:r>
              <a:rPr lang="en-US" sz="2800" baseline="30000" dirty="0">
                <a:solidFill>
                  <a:prstClr val="black">
                    <a:lumMod val="95000"/>
                    <a:lumOff val="5000"/>
                  </a:prstClr>
                </a:solidFill>
                <a:latin typeface="Calibri" panose="020F0502020204030204" pitchFamily="34" charset="0"/>
              </a:rPr>
              <a:t>th</a:t>
            </a:r>
            <a:r>
              <a:rPr lang="en-US" sz="2800" dirty="0">
                <a:solidFill>
                  <a:prstClr val="black">
                    <a:lumMod val="95000"/>
                    <a:lumOff val="5000"/>
                  </a:prstClr>
                </a:solidFill>
                <a:latin typeface="Calibri" panose="020F0502020204030204" pitchFamily="34" charset="0"/>
              </a:rPr>
              <a:t> Day </a:t>
            </a:r>
            <a:r>
              <a:rPr lang="en-US" sz="2800" dirty="0" smtClean="0">
                <a:solidFill>
                  <a:prstClr val="black">
                    <a:lumMod val="95000"/>
                    <a:lumOff val="5000"/>
                  </a:prstClr>
                </a:solidFill>
                <a:latin typeface="Calibri" panose="020F0502020204030204" pitchFamily="34" charset="0"/>
              </a:rPr>
              <a:t>Shabbat </a:t>
            </a:r>
            <a:r>
              <a:rPr lang="en-US" sz="2800" dirty="0">
                <a:solidFill>
                  <a:prstClr val="black">
                    <a:lumMod val="95000"/>
                    <a:lumOff val="5000"/>
                  </a:prstClr>
                </a:solidFill>
                <a:latin typeface="Calibri" panose="020F0502020204030204" pitchFamily="34" charset="0"/>
              </a:rPr>
              <a:t>also. </a:t>
            </a:r>
            <a:endParaRPr lang="en-US" sz="2800" dirty="0">
              <a:solidFill>
                <a:schemeClr val="bg1">
                  <a:lumMod val="95000"/>
                  <a:lumOff val="5000"/>
                </a:schemeClr>
              </a:solidFill>
              <a:latin typeface="Calibri" panose="020F0502020204030204" pitchFamily="34" charset="0"/>
            </a:endParaRPr>
          </a:p>
        </p:txBody>
      </p:sp>
      <p:sp>
        <p:nvSpPr>
          <p:cNvPr id="4" name="Slide Number Placeholder 3"/>
          <p:cNvSpPr>
            <a:spLocks noGrp="1"/>
          </p:cNvSpPr>
          <p:nvPr>
            <p:ph type="sldNum" sz="quarter" idx="12"/>
          </p:nvPr>
        </p:nvSpPr>
        <p:spPr>
          <a:xfrm>
            <a:off x="11374081" y="6326777"/>
            <a:ext cx="643748" cy="365125"/>
          </a:xfrm>
        </p:spPr>
        <p:txBody>
          <a:bodyPr/>
          <a:lstStyle/>
          <a:p>
            <a:fld id="{6D22F896-40B5-4ADD-8801-0D06FADFA095}" type="slidenum">
              <a:rPr lang="en-US" sz="1200" b="1" smtClean="0">
                <a:solidFill>
                  <a:schemeClr val="bg1"/>
                </a:solidFill>
              </a:rPr>
              <a:t>95</a:t>
            </a:fld>
            <a:endParaRPr lang="en-US" sz="1200" b="1" dirty="0">
              <a:solidFill>
                <a:schemeClr val="bg1"/>
              </a:solidFill>
            </a:endParaRPr>
          </a:p>
        </p:txBody>
      </p:sp>
    </p:spTree>
    <p:extLst>
      <p:ext uri="{BB962C8B-B14F-4D97-AF65-F5344CB8AC3E}">
        <p14:creationId xmlns:p14="http://schemas.microsoft.com/office/powerpoint/2010/main" val="219849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1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rgbClr val="FFFF00">
                <a:alpha val="21000"/>
              </a:srgbClr>
            </a:gs>
            <a:gs pos="26000">
              <a:schemeClr val="accent2">
                <a:lumMod val="60000"/>
                <a:lumOff val="40000"/>
              </a:schemeClr>
            </a:gs>
            <a:gs pos="58000">
              <a:srgbClr val="00FF99">
                <a:alpha val="2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357" y="925691"/>
            <a:ext cx="7768281" cy="3991338"/>
          </a:xfrm>
          <a:solidFill>
            <a:schemeClr val="tx1"/>
          </a:solidFill>
          <a:effectLst>
            <a:glow rad="228600">
              <a:schemeClr val="accent4">
                <a:satMod val="175000"/>
                <a:alpha val="40000"/>
              </a:schemeClr>
            </a:glow>
          </a:effectLst>
          <a:scene3d>
            <a:camera prst="orthographicFront"/>
            <a:lightRig rig="threePt" dir="t"/>
          </a:scene3d>
          <a:sp3d>
            <a:bevelT w="152400" h="50800" prst="softRound"/>
          </a:sp3d>
        </p:spPr>
        <p:txBody>
          <a:bodyPr anchor="ctr">
            <a:normAutofit/>
          </a:bodyPr>
          <a:lstStyle/>
          <a:p>
            <a:pPr algn="l"/>
            <a:endParaRPr lang="en-US" sz="400" dirty="0" smtClean="0">
              <a:solidFill>
                <a:schemeClr val="bg1">
                  <a:lumMod val="95000"/>
                  <a:lumOff val="5000"/>
                </a:schemeClr>
              </a:solidFill>
              <a:latin typeface="Calibri" panose="020F0502020204030204" pitchFamily="34" charset="0"/>
            </a:endParaRPr>
          </a:p>
          <a:p>
            <a:pPr algn="l"/>
            <a:r>
              <a:rPr lang="en-US" sz="3200" dirty="0" smtClean="0">
                <a:solidFill>
                  <a:schemeClr val="bg1">
                    <a:lumMod val="95000"/>
                    <a:lumOff val="5000"/>
                  </a:schemeClr>
                </a:solidFill>
                <a:latin typeface="Calibri" panose="020F0502020204030204" pitchFamily="34" charset="0"/>
              </a:rPr>
              <a:t>All these have brought us up to the </a:t>
            </a:r>
            <a:r>
              <a:rPr lang="en-US" sz="3200" b="1" u="sng" dirty="0" smtClean="0">
                <a:solidFill>
                  <a:schemeClr val="bg1">
                    <a:lumMod val="95000"/>
                    <a:lumOff val="5000"/>
                  </a:schemeClr>
                </a:solidFill>
                <a:latin typeface="Calibri" panose="020F0502020204030204" pitchFamily="34" charset="0"/>
              </a:rPr>
              <a:t>VERY END</a:t>
            </a:r>
            <a:r>
              <a:rPr lang="en-US" sz="3200" b="1" dirty="0" smtClean="0">
                <a:solidFill>
                  <a:schemeClr val="bg1">
                    <a:lumMod val="95000"/>
                    <a:lumOff val="5000"/>
                  </a:schemeClr>
                </a:solidFill>
                <a:latin typeface="Calibri" panose="020F0502020204030204" pitchFamily="34" charset="0"/>
              </a:rPr>
              <a:t> </a:t>
            </a:r>
            <a:r>
              <a:rPr lang="en-US" sz="3200" dirty="0" smtClean="0">
                <a:solidFill>
                  <a:schemeClr val="bg1">
                    <a:lumMod val="95000"/>
                    <a:lumOff val="5000"/>
                  </a:schemeClr>
                </a:solidFill>
                <a:latin typeface="Calibri" panose="020F0502020204030204" pitchFamily="34" charset="0"/>
              </a:rPr>
              <a:t>of the </a:t>
            </a:r>
            <a:r>
              <a:rPr lang="en-US" sz="3200" dirty="0" smtClean="0">
                <a:solidFill>
                  <a:srgbClr val="3333FF"/>
                </a:solidFill>
                <a:latin typeface="Calibri" panose="020F0502020204030204" pitchFamily="34" charset="0"/>
              </a:rPr>
              <a:t>Shabbat</a:t>
            </a:r>
            <a:r>
              <a:rPr lang="en-US" sz="3200" dirty="0" smtClean="0">
                <a:solidFill>
                  <a:schemeClr val="bg1">
                    <a:lumMod val="95000"/>
                    <a:lumOff val="5000"/>
                  </a:schemeClr>
                </a:solidFill>
                <a:latin typeface="Calibri" panose="020F0502020204030204" pitchFamily="34" charset="0"/>
              </a:rPr>
              <a:t> hours (“…while it was still dark…” </a:t>
            </a:r>
            <a:r>
              <a:rPr lang="en-US" sz="3200" dirty="0" smtClean="0">
                <a:solidFill>
                  <a:srgbClr val="00B050"/>
                </a:solidFill>
                <a:latin typeface="Calibri" panose="020F0502020204030204" pitchFamily="34" charset="0"/>
              </a:rPr>
              <a:t>John 20:1) </a:t>
            </a:r>
            <a:r>
              <a:rPr lang="en-US" sz="3200" dirty="0" smtClean="0">
                <a:solidFill>
                  <a:schemeClr val="bg1">
                    <a:lumMod val="95000"/>
                    <a:lumOff val="5000"/>
                  </a:schemeClr>
                </a:solidFill>
                <a:latin typeface="Calibri" panose="020F0502020204030204" pitchFamily="34" charset="0"/>
              </a:rPr>
              <a:t>— as the break of Dawn was bringing in the 1</a:t>
            </a:r>
            <a:r>
              <a:rPr lang="en-US" sz="3200" baseline="30000" dirty="0" smtClean="0">
                <a:solidFill>
                  <a:schemeClr val="bg1">
                    <a:lumMod val="95000"/>
                    <a:lumOff val="5000"/>
                  </a:schemeClr>
                </a:solidFill>
                <a:latin typeface="Calibri" panose="020F0502020204030204" pitchFamily="34" charset="0"/>
              </a:rPr>
              <a:t>st</a:t>
            </a:r>
            <a:r>
              <a:rPr lang="en-US" sz="3200" dirty="0" smtClean="0">
                <a:solidFill>
                  <a:schemeClr val="bg1">
                    <a:lumMod val="95000"/>
                    <a:lumOff val="5000"/>
                  </a:schemeClr>
                </a:solidFill>
                <a:latin typeface="Calibri" panose="020F0502020204030204" pitchFamily="34" charset="0"/>
              </a:rPr>
              <a:t> cycle of the week. </a:t>
            </a:r>
          </a:p>
          <a:p>
            <a:pPr algn="l"/>
            <a:r>
              <a:rPr lang="en-US" sz="3200" dirty="0" smtClean="0">
                <a:solidFill>
                  <a:schemeClr val="bg1">
                    <a:lumMod val="95000"/>
                    <a:lumOff val="5000"/>
                  </a:schemeClr>
                </a:solidFill>
                <a:latin typeface="Calibri" panose="020F0502020204030204" pitchFamily="34" charset="0"/>
              </a:rPr>
              <a:t>On the next slide are texts from different editions that reveal very accurate wording, that which aligns with the Torah!</a:t>
            </a:r>
          </a:p>
        </p:txBody>
      </p:sp>
      <p:sp>
        <p:nvSpPr>
          <p:cNvPr id="4" name="Slide Number Placeholder 3"/>
          <p:cNvSpPr>
            <a:spLocks noGrp="1"/>
          </p:cNvSpPr>
          <p:nvPr>
            <p:ph type="sldNum" sz="quarter" idx="12"/>
          </p:nvPr>
        </p:nvSpPr>
        <p:spPr>
          <a:xfrm>
            <a:off x="11526480" y="6490061"/>
            <a:ext cx="643748" cy="365125"/>
          </a:xfrm>
        </p:spPr>
        <p:txBody>
          <a:bodyPr/>
          <a:lstStyle/>
          <a:p>
            <a:fld id="{6D22F896-40B5-4ADD-8801-0D06FADFA095}" type="slidenum">
              <a:rPr lang="en-US" sz="1200" b="1" smtClean="0"/>
              <a:t>96</a:t>
            </a:fld>
            <a:endParaRPr lang="en-US" sz="1200" b="1" dirty="0"/>
          </a:p>
        </p:txBody>
      </p:sp>
    </p:spTree>
    <p:extLst>
      <p:ext uri="{BB962C8B-B14F-4D97-AF65-F5344CB8AC3E}">
        <p14:creationId xmlns:p14="http://schemas.microsoft.com/office/powerpoint/2010/main" val="33734299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167424"/>
            <a:ext cx="11848563" cy="5022762"/>
          </a:xfrm>
        </p:spPr>
        <p:txBody>
          <a:bodyPr>
            <a:normAutofit/>
          </a:bodyPr>
          <a:lstStyle/>
          <a:p>
            <a:pPr algn="l"/>
            <a:r>
              <a:rPr lang="en-US" sz="2400" i="1" dirty="0" smtClean="0">
                <a:solidFill>
                  <a:schemeClr val="accent1">
                    <a:lumMod val="60000"/>
                    <a:lumOff val="40000"/>
                  </a:schemeClr>
                </a:solidFill>
                <a:latin typeface="Georgia" panose="02040502050405020303" pitchFamily="18" charset="0"/>
              </a:rPr>
              <a:t>M</a:t>
            </a:r>
            <a:r>
              <a:rPr lang="en-US" sz="2400" i="1" cap="none" dirty="0" smtClean="0">
                <a:solidFill>
                  <a:schemeClr val="accent1">
                    <a:lumMod val="60000"/>
                    <a:lumOff val="40000"/>
                  </a:schemeClr>
                </a:solidFill>
                <a:latin typeface="Georgia" panose="02040502050405020303" pitchFamily="18" charset="0"/>
              </a:rPr>
              <a:t>att</a:t>
            </a:r>
            <a:r>
              <a:rPr lang="en-US" sz="2400" i="1" dirty="0" smtClean="0">
                <a:solidFill>
                  <a:schemeClr val="accent1">
                    <a:lumMod val="60000"/>
                    <a:lumOff val="40000"/>
                  </a:schemeClr>
                </a:solidFill>
                <a:latin typeface="Georgia" panose="02040502050405020303" pitchFamily="18" charset="0"/>
              </a:rPr>
              <a:t> </a:t>
            </a:r>
            <a:r>
              <a:rPr lang="en-US" sz="2400" i="1" dirty="0">
                <a:solidFill>
                  <a:schemeClr val="accent1">
                    <a:lumMod val="60000"/>
                    <a:lumOff val="40000"/>
                  </a:schemeClr>
                </a:solidFill>
                <a:latin typeface="Georgia" panose="02040502050405020303" pitchFamily="18" charset="0"/>
              </a:rPr>
              <a:t>28:1 </a:t>
            </a:r>
            <a:r>
              <a:rPr lang="en-US" sz="2400" i="1" dirty="0" smtClean="0">
                <a:solidFill>
                  <a:schemeClr val="accent1">
                    <a:lumMod val="60000"/>
                    <a:lumOff val="40000"/>
                  </a:schemeClr>
                </a:solidFill>
                <a:latin typeface="Georgia" panose="02040502050405020303" pitchFamily="18" charset="0"/>
              </a:rPr>
              <a:t>	</a:t>
            </a:r>
            <a:r>
              <a:rPr lang="en-US" sz="2400" dirty="0" smtClean="0"/>
              <a:t>Now </a:t>
            </a:r>
            <a:r>
              <a:rPr lang="en-US" sz="2400" b="1" dirty="0">
                <a:solidFill>
                  <a:srgbClr val="CC0099"/>
                </a:solidFill>
              </a:rPr>
              <a:t>after the Sabbath, </a:t>
            </a:r>
            <a:r>
              <a:rPr lang="en-US" sz="2400" b="1" u="sng" dirty="0">
                <a:solidFill>
                  <a:srgbClr val="00B0F0"/>
                </a:solidFill>
              </a:rPr>
              <a:t>toward dawn</a:t>
            </a:r>
            <a:r>
              <a:rPr lang="en-US" sz="2400" b="1" dirty="0">
                <a:solidFill>
                  <a:srgbClr val="00B0F0"/>
                </a:solidFill>
              </a:rPr>
              <a:t> </a:t>
            </a:r>
            <a:r>
              <a:rPr lang="en-US" sz="2400" dirty="0"/>
              <a:t>on </a:t>
            </a:r>
            <a:r>
              <a:rPr lang="en-US" sz="2400" u="sng" dirty="0"/>
              <a:t>the first day of </a:t>
            </a:r>
            <a:r>
              <a:rPr lang="en-US" sz="2400" dirty="0" smtClean="0"/>
              <a:t>		</a:t>
            </a:r>
            <a:r>
              <a:rPr lang="en-US" sz="2400" u="sng" dirty="0" smtClean="0"/>
              <a:t>the </a:t>
            </a:r>
            <a:r>
              <a:rPr lang="en-US" sz="2400" u="sng" dirty="0"/>
              <a:t>week</a:t>
            </a:r>
            <a:r>
              <a:rPr lang="en-US" sz="2400" dirty="0" smtClean="0"/>
              <a:t>, </a:t>
            </a:r>
            <a:r>
              <a:rPr lang="en-US" sz="2400" cap="none" dirty="0" err="1" smtClean="0"/>
              <a:t>Miryam</a:t>
            </a:r>
            <a:r>
              <a:rPr lang="en-US" sz="2400" cap="none" dirty="0" smtClean="0"/>
              <a:t> from </a:t>
            </a:r>
            <a:r>
              <a:rPr lang="en-US" sz="2400" cap="none" dirty="0" err="1" smtClean="0"/>
              <a:t>Maḡdala</a:t>
            </a:r>
            <a:r>
              <a:rPr lang="en-US" sz="2400" cap="none" dirty="0" smtClean="0"/>
              <a:t> … came to see the tomb.</a:t>
            </a:r>
            <a:r>
              <a:rPr lang="en-US" sz="2400" dirty="0" smtClean="0"/>
              <a:t>				</a:t>
            </a:r>
            <a:r>
              <a:rPr lang="en-US" sz="2400" dirty="0"/>
              <a:t> </a:t>
            </a:r>
            <a:r>
              <a:rPr lang="en-US" sz="2400" dirty="0" smtClean="0"/>
              <a:t>          </a:t>
            </a:r>
            <a:r>
              <a:rPr lang="en-US" sz="1800" b="1" i="1" dirty="0" smtClean="0">
                <a:solidFill>
                  <a:srgbClr val="008080"/>
                </a:solidFill>
                <a:latin typeface="Georgia" panose="02040502050405020303" pitchFamily="18" charset="0"/>
              </a:rPr>
              <a:t>The Scriptures</a:t>
            </a:r>
            <a:r>
              <a:rPr lang="en-US" sz="1800" i="1" dirty="0" smtClean="0">
                <a:solidFill>
                  <a:srgbClr val="008080"/>
                </a:solidFill>
                <a:latin typeface="Georgia" panose="02040502050405020303" pitchFamily="18" charset="0"/>
              </a:rPr>
              <a:t/>
            </a:r>
            <a:br>
              <a:rPr lang="en-US" sz="1800" i="1" dirty="0" smtClean="0">
                <a:solidFill>
                  <a:srgbClr val="008080"/>
                </a:solidFill>
                <a:latin typeface="Georgia" panose="02040502050405020303" pitchFamily="18" charset="0"/>
              </a:rPr>
            </a:br>
            <a:r>
              <a:rPr lang="en-US" sz="1800" i="1" dirty="0" smtClean="0">
                <a:solidFill>
                  <a:srgbClr val="008080"/>
                </a:solidFill>
                <a:latin typeface="Georgia" panose="02040502050405020303" pitchFamily="18" charset="0"/>
              </a:rPr>
              <a:t/>
            </a:r>
            <a:br>
              <a:rPr lang="en-US" sz="1800" i="1" dirty="0" smtClean="0">
                <a:solidFill>
                  <a:srgbClr val="008080"/>
                </a:solidFill>
                <a:latin typeface="Georgia" panose="02040502050405020303" pitchFamily="18" charset="0"/>
              </a:rPr>
            </a:br>
            <a:r>
              <a:rPr lang="en-US" sz="2400" i="1" dirty="0" smtClean="0">
                <a:solidFill>
                  <a:schemeClr val="accent1">
                    <a:lumMod val="60000"/>
                    <a:lumOff val="40000"/>
                  </a:schemeClr>
                </a:solidFill>
                <a:latin typeface="Georgia" panose="02040502050405020303" pitchFamily="18" charset="0"/>
              </a:rPr>
              <a:t>M</a:t>
            </a:r>
            <a:r>
              <a:rPr lang="en-US" sz="2400" i="1" cap="none" dirty="0" smtClean="0">
                <a:solidFill>
                  <a:schemeClr val="accent1">
                    <a:lumMod val="60000"/>
                    <a:lumOff val="40000"/>
                  </a:schemeClr>
                </a:solidFill>
                <a:latin typeface="Georgia" panose="02040502050405020303" pitchFamily="18" charset="0"/>
              </a:rPr>
              <a:t>att</a:t>
            </a:r>
            <a:r>
              <a:rPr lang="en-US" sz="2400" i="1" dirty="0" smtClean="0">
                <a:solidFill>
                  <a:schemeClr val="accent1">
                    <a:lumMod val="60000"/>
                    <a:lumOff val="40000"/>
                  </a:schemeClr>
                </a:solidFill>
                <a:latin typeface="Georgia" panose="02040502050405020303" pitchFamily="18" charset="0"/>
              </a:rPr>
              <a:t> </a:t>
            </a:r>
            <a:r>
              <a:rPr lang="en-US" sz="2400" i="1" dirty="0">
                <a:solidFill>
                  <a:schemeClr val="accent1">
                    <a:lumMod val="60000"/>
                    <a:lumOff val="40000"/>
                  </a:schemeClr>
                </a:solidFill>
                <a:latin typeface="Georgia" panose="02040502050405020303" pitchFamily="18" charset="0"/>
              </a:rPr>
              <a:t>28:1  </a:t>
            </a:r>
            <a:r>
              <a:rPr lang="en-US" sz="2400" i="1" dirty="0" smtClean="0">
                <a:solidFill>
                  <a:schemeClr val="accent1">
                    <a:lumMod val="60000"/>
                    <a:lumOff val="40000"/>
                  </a:schemeClr>
                </a:solidFill>
                <a:latin typeface="Georgia" panose="02040502050405020303" pitchFamily="18" charset="0"/>
              </a:rPr>
              <a:t>	</a:t>
            </a:r>
            <a:r>
              <a:rPr lang="en-US" sz="2400" b="1" dirty="0" smtClean="0">
                <a:solidFill>
                  <a:srgbClr val="CC0099"/>
                </a:solidFill>
              </a:rPr>
              <a:t>In the end of the </a:t>
            </a:r>
            <a:r>
              <a:rPr lang="en-US" sz="2400" b="1" dirty="0" err="1" smtClean="0">
                <a:solidFill>
                  <a:srgbClr val="CC0099"/>
                </a:solidFill>
              </a:rPr>
              <a:t>sabbath</a:t>
            </a:r>
            <a:r>
              <a:rPr lang="en-US" sz="2400" b="1" dirty="0" smtClean="0">
                <a:solidFill>
                  <a:srgbClr val="CC0099"/>
                </a:solidFill>
              </a:rPr>
              <a:t>, </a:t>
            </a:r>
            <a:r>
              <a:rPr lang="en-US" sz="2400" b="1" u="sng" dirty="0" smtClean="0">
                <a:solidFill>
                  <a:srgbClr val="00B0F0"/>
                </a:solidFill>
              </a:rPr>
              <a:t>as it began to dawn</a:t>
            </a:r>
            <a:r>
              <a:rPr lang="en-US" sz="2400" b="1" dirty="0" smtClean="0">
                <a:solidFill>
                  <a:srgbClr val="00B0F0"/>
                </a:solidFill>
              </a:rPr>
              <a:t> </a:t>
            </a:r>
            <a:r>
              <a:rPr lang="en-US" sz="2400" dirty="0" smtClean="0"/>
              <a:t>toward </a:t>
            </a:r>
            <a:r>
              <a:rPr lang="en-US" sz="2400" u="sng" dirty="0" smtClean="0"/>
              <a:t>the </a:t>
            </a:r>
            <a:r>
              <a:rPr lang="en-US" sz="2400" dirty="0" smtClean="0"/>
              <a:t>		</a:t>
            </a:r>
            <a:r>
              <a:rPr lang="en-US" sz="2400" u="sng" dirty="0" smtClean="0"/>
              <a:t>first </a:t>
            </a:r>
            <a:r>
              <a:rPr lang="en-US" sz="2400" i="1" u="sng" dirty="0" smtClean="0"/>
              <a:t>day</a:t>
            </a:r>
            <a:r>
              <a:rPr lang="en-US" sz="2400" u="sng" dirty="0" smtClean="0"/>
              <a:t> of the week</a:t>
            </a:r>
            <a:r>
              <a:rPr lang="en-US" sz="2400" dirty="0" smtClean="0"/>
              <a:t>, </a:t>
            </a:r>
            <a:r>
              <a:rPr lang="en-US" sz="2400" cap="none" dirty="0" smtClean="0"/>
              <a:t>came Mary Magdalene … to see the </a:t>
            </a:r>
            <a:br>
              <a:rPr lang="en-US" sz="2400" cap="none" dirty="0" smtClean="0"/>
            </a:br>
            <a:r>
              <a:rPr lang="en-US" sz="2400" cap="none" dirty="0" smtClean="0"/>
              <a:t>                      sepulchre. </a:t>
            </a:r>
            <a:r>
              <a:rPr lang="en-US" sz="2400" dirty="0" smtClean="0"/>
              <a:t>		</a:t>
            </a:r>
            <a:r>
              <a:rPr lang="en-US" sz="1800" b="1" i="1" dirty="0" smtClean="0">
                <a:solidFill>
                  <a:srgbClr val="008080"/>
                </a:solidFill>
              </a:rPr>
              <a:t>KJV</a:t>
            </a:r>
            <a:r>
              <a:rPr lang="en-US" sz="2400" dirty="0" smtClean="0"/>
              <a:t/>
            </a:r>
            <a:br>
              <a:rPr lang="en-US" sz="2400" dirty="0" smtClean="0"/>
            </a:br>
            <a:r>
              <a:rPr lang="en-US" sz="2400" dirty="0"/>
              <a:t/>
            </a:r>
            <a:br>
              <a:rPr lang="en-US" sz="2400" dirty="0"/>
            </a:br>
            <a:r>
              <a:rPr lang="en-US" sz="2400" i="1" dirty="0" smtClean="0">
                <a:solidFill>
                  <a:schemeClr val="accent1">
                    <a:lumMod val="60000"/>
                    <a:lumOff val="40000"/>
                  </a:schemeClr>
                </a:solidFill>
                <a:latin typeface="Georgia" panose="02040502050405020303" pitchFamily="18" charset="0"/>
              </a:rPr>
              <a:t>M</a:t>
            </a:r>
            <a:r>
              <a:rPr lang="en-US" sz="2400" i="1" cap="none" dirty="0" smtClean="0">
                <a:solidFill>
                  <a:schemeClr val="accent1">
                    <a:lumMod val="60000"/>
                    <a:lumOff val="40000"/>
                  </a:schemeClr>
                </a:solidFill>
                <a:latin typeface="Georgia" panose="02040502050405020303" pitchFamily="18" charset="0"/>
              </a:rPr>
              <a:t>att</a:t>
            </a:r>
            <a:r>
              <a:rPr lang="en-US" sz="2400" i="1" dirty="0" smtClean="0">
                <a:solidFill>
                  <a:schemeClr val="accent1">
                    <a:lumMod val="60000"/>
                    <a:lumOff val="40000"/>
                  </a:schemeClr>
                </a:solidFill>
                <a:latin typeface="Georgia" panose="02040502050405020303" pitchFamily="18" charset="0"/>
              </a:rPr>
              <a:t> </a:t>
            </a:r>
            <a:r>
              <a:rPr lang="en-US" sz="2400" i="1" dirty="0">
                <a:solidFill>
                  <a:schemeClr val="accent1">
                    <a:lumMod val="60000"/>
                    <a:lumOff val="40000"/>
                  </a:schemeClr>
                </a:solidFill>
                <a:latin typeface="Georgia" panose="02040502050405020303" pitchFamily="18" charset="0"/>
              </a:rPr>
              <a:t>28:1  </a:t>
            </a:r>
            <a:r>
              <a:rPr lang="en-US" sz="2400" i="1" dirty="0" smtClean="0">
                <a:solidFill>
                  <a:schemeClr val="accent1">
                    <a:lumMod val="60000"/>
                    <a:lumOff val="40000"/>
                  </a:schemeClr>
                </a:solidFill>
                <a:latin typeface="Georgia" panose="02040502050405020303" pitchFamily="18" charset="0"/>
              </a:rPr>
              <a:t>	</a:t>
            </a:r>
            <a:r>
              <a:rPr lang="en-US" sz="2400" b="1" dirty="0" smtClean="0">
                <a:solidFill>
                  <a:srgbClr val="CC0099"/>
                </a:solidFill>
              </a:rPr>
              <a:t>After </a:t>
            </a:r>
            <a:r>
              <a:rPr lang="en-US" sz="2400" b="1" dirty="0">
                <a:solidFill>
                  <a:srgbClr val="CC0099"/>
                </a:solidFill>
              </a:rPr>
              <a:t>the </a:t>
            </a:r>
            <a:r>
              <a:rPr lang="en-US" sz="2400" b="1" dirty="0" smtClean="0">
                <a:solidFill>
                  <a:srgbClr val="CC0099"/>
                </a:solidFill>
              </a:rPr>
              <a:t>Sabbath</a:t>
            </a:r>
            <a:r>
              <a:rPr lang="en-US" sz="2400" b="1" dirty="0" smtClean="0">
                <a:solidFill>
                  <a:srgbClr val="FFFF00"/>
                </a:solidFill>
              </a:rPr>
              <a:t>s</a:t>
            </a:r>
            <a:r>
              <a:rPr lang="en-US" sz="2400" b="1" dirty="0">
                <a:solidFill>
                  <a:srgbClr val="FFFF00"/>
                </a:solidFill>
              </a:rPr>
              <a:t>, </a:t>
            </a:r>
            <a:r>
              <a:rPr lang="en-US" sz="2400" b="1" u="sng" dirty="0">
                <a:solidFill>
                  <a:srgbClr val="00B0F0"/>
                </a:solidFill>
              </a:rPr>
              <a:t>around dawn</a:t>
            </a:r>
            <a:r>
              <a:rPr lang="en-US" sz="2400" b="1" dirty="0">
                <a:solidFill>
                  <a:srgbClr val="00B0F0"/>
                </a:solidFill>
              </a:rPr>
              <a:t> </a:t>
            </a:r>
            <a:r>
              <a:rPr lang="en-US" sz="2400" dirty="0"/>
              <a:t>on </a:t>
            </a:r>
            <a:r>
              <a:rPr lang="en-US" sz="2400" u="sng" dirty="0"/>
              <a:t>the first day of the </a:t>
            </a:r>
            <a:r>
              <a:rPr lang="en-US" sz="2400" dirty="0" smtClean="0"/>
              <a:t>		</a:t>
            </a:r>
            <a:r>
              <a:rPr lang="en-US" sz="2400" u="sng" dirty="0" smtClean="0"/>
              <a:t>week</a:t>
            </a:r>
            <a:r>
              <a:rPr lang="en-US" sz="2400" dirty="0"/>
              <a:t>, </a:t>
            </a:r>
            <a:r>
              <a:rPr lang="en-US" sz="2400" cap="none" dirty="0" smtClean="0"/>
              <a:t>Mary Magdalene … went to take a look at the burial site. </a:t>
            </a:r>
            <a:r>
              <a:rPr lang="en-US" sz="2400" dirty="0"/>
              <a:t>	</a:t>
            </a:r>
            <a:r>
              <a:rPr lang="en-US" sz="2400" dirty="0" smtClean="0"/>
              <a:t>				</a:t>
            </a:r>
            <a:r>
              <a:rPr lang="en-US" sz="1800" b="1" i="1" dirty="0" smtClean="0">
                <a:ln>
                  <a:solidFill>
                    <a:srgbClr val="3333FF"/>
                  </a:solidFill>
                </a:ln>
                <a:solidFill>
                  <a:srgbClr val="008080"/>
                </a:solidFill>
                <a:effectLst>
                  <a:glow rad="127000">
                    <a:srgbClr val="FFFF00"/>
                  </a:glow>
                </a:effectLst>
              </a:rPr>
              <a:t>ISV</a:t>
            </a:r>
            <a:r>
              <a:rPr lang="en-US" sz="1800" i="1" dirty="0" smtClean="0">
                <a:solidFill>
                  <a:srgbClr val="008080"/>
                </a:solidFill>
              </a:rPr>
              <a:t/>
            </a:r>
            <a:br>
              <a:rPr lang="en-US" sz="1800" i="1" dirty="0" smtClean="0">
                <a:solidFill>
                  <a:srgbClr val="008080"/>
                </a:solidFill>
              </a:rPr>
            </a:br>
            <a:r>
              <a:rPr lang="en-US" sz="1800" i="1" dirty="0">
                <a:solidFill>
                  <a:srgbClr val="008080"/>
                </a:solidFill>
              </a:rPr>
              <a:t/>
            </a:r>
            <a:br>
              <a:rPr lang="en-US" sz="1800" i="1" dirty="0">
                <a:solidFill>
                  <a:srgbClr val="008080"/>
                </a:solidFill>
              </a:rPr>
            </a:br>
            <a:r>
              <a:rPr lang="en-US" sz="2400" i="1" dirty="0" smtClean="0">
                <a:solidFill>
                  <a:schemeClr val="accent1">
                    <a:lumMod val="60000"/>
                    <a:lumOff val="40000"/>
                  </a:schemeClr>
                </a:solidFill>
                <a:latin typeface="Georgia" panose="02040502050405020303" pitchFamily="18" charset="0"/>
              </a:rPr>
              <a:t>M</a:t>
            </a:r>
            <a:r>
              <a:rPr lang="en-US" sz="2400" i="1" cap="none" dirty="0" smtClean="0">
                <a:solidFill>
                  <a:schemeClr val="accent1">
                    <a:lumMod val="60000"/>
                    <a:lumOff val="40000"/>
                  </a:schemeClr>
                </a:solidFill>
                <a:latin typeface="Georgia" panose="02040502050405020303" pitchFamily="18" charset="0"/>
              </a:rPr>
              <a:t>att </a:t>
            </a:r>
            <a:r>
              <a:rPr lang="en-US" sz="2400" i="1" dirty="0" smtClean="0">
                <a:solidFill>
                  <a:schemeClr val="accent1">
                    <a:lumMod val="60000"/>
                    <a:lumOff val="40000"/>
                  </a:schemeClr>
                </a:solidFill>
                <a:latin typeface="Georgia" panose="02040502050405020303" pitchFamily="18" charset="0"/>
              </a:rPr>
              <a:t>28:1  	</a:t>
            </a:r>
            <a:r>
              <a:rPr lang="en-US" sz="2400" dirty="0" smtClean="0"/>
              <a:t>Now </a:t>
            </a:r>
            <a:r>
              <a:rPr lang="en-US" sz="2400" b="1" dirty="0">
                <a:solidFill>
                  <a:srgbClr val="CC0099"/>
                </a:solidFill>
              </a:rPr>
              <a:t>late on the </a:t>
            </a:r>
            <a:r>
              <a:rPr lang="en-US" sz="2400" b="1" dirty="0" err="1">
                <a:solidFill>
                  <a:srgbClr val="CC0099"/>
                </a:solidFill>
              </a:rPr>
              <a:t>sabbath</a:t>
            </a:r>
            <a:r>
              <a:rPr lang="en-US" sz="2400" b="1" dirty="0">
                <a:solidFill>
                  <a:srgbClr val="CC0099"/>
                </a:solidFill>
              </a:rPr>
              <a:t> day, </a:t>
            </a:r>
            <a:r>
              <a:rPr lang="en-US" sz="2400" b="1" dirty="0">
                <a:solidFill>
                  <a:srgbClr val="00B0F0"/>
                </a:solidFill>
              </a:rPr>
              <a:t>as it began to dawn </a:t>
            </a:r>
            <a:r>
              <a:rPr lang="en-US" sz="2400" dirty="0"/>
              <a:t>toward </a:t>
            </a:r>
            <a:r>
              <a:rPr lang="en-US" sz="2400" dirty="0" smtClean="0"/>
              <a:t>		</a:t>
            </a:r>
            <a:r>
              <a:rPr lang="en-US" sz="2400" u="sng" dirty="0" smtClean="0"/>
              <a:t>the </a:t>
            </a:r>
            <a:r>
              <a:rPr lang="en-US" sz="2400" u="sng" dirty="0"/>
              <a:t>first </a:t>
            </a:r>
            <a:r>
              <a:rPr lang="en-US" sz="2400" i="1" u="sng" dirty="0"/>
              <a:t>day</a:t>
            </a:r>
            <a:r>
              <a:rPr lang="en-US" sz="2400" u="sng" dirty="0"/>
              <a:t> of the week</a:t>
            </a:r>
            <a:r>
              <a:rPr lang="en-US" sz="2400" dirty="0"/>
              <a:t>, </a:t>
            </a:r>
            <a:r>
              <a:rPr lang="en-US" sz="2400" cap="none" dirty="0" smtClean="0"/>
              <a:t>came Mary Magdalene … to see the </a:t>
            </a:r>
            <a:br>
              <a:rPr lang="en-US" sz="2400" cap="none" dirty="0" smtClean="0"/>
            </a:br>
            <a:r>
              <a:rPr lang="en-US" sz="2400" cap="none" dirty="0" smtClean="0"/>
              <a:t>                      sepulchre.	</a:t>
            </a:r>
            <a:r>
              <a:rPr lang="en-US" sz="2400" dirty="0" smtClean="0"/>
              <a:t>	</a:t>
            </a:r>
            <a:r>
              <a:rPr lang="en-US" sz="1800" b="1" dirty="0" smtClean="0">
                <a:solidFill>
                  <a:srgbClr val="C00000"/>
                </a:solidFill>
              </a:rPr>
              <a:t>ASV</a:t>
            </a:r>
            <a:endParaRPr lang="en-US" sz="1800" b="1" i="1" dirty="0">
              <a:solidFill>
                <a:srgbClr val="C00000"/>
              </a:solidFill>
              <a:latin typeface="Georgia" panose="02040502050405020303" pitchFamily="18" charset="0"/>
            </a:endParaRPr>
          </a:p>
        </p:txBody>
      </p:sp>
      <p:sp>
        <p:nvSpPr>
          <p:cNvPr id="3" name="Text Placeholder 2"/>
          <p:cNvSpPr>
            <a:spLocks noGrp="1"/>
          </p:cNvSpPr>
          <p:nvPr>
            <p:ph type="body" idx="1"/>
          </p:nvPr>
        </p:nvSpPr>
        <p:spPr>
          <a:xfrm>
            <a:off x="257577" y="5602310"/>
            <a:ext cx="11758411" cy="1056068"/>
          </a:xfrm>
          <a:solidFill>
            <a:schemeClr val="accent3">
              <a:lumMod val="40000"/>
              <a:lumOff val="60000"/>
            </a:schemeClr>
          </a:solidFill>
          <a:scene3d>
            <a:camera prst="orthographicFront"/>
            <a:lightRig rig="threePt" dir="t"/>
          </a:scene3d>
          <a:sp3d>
            <a:bevelT w="152400" h="50800" prst="softRound"/>
          </a:sp3d>
        </p:spPr>
        <p:txBody>
          <a:bodyPr/>
          <a:lstStyle/>
          <a:p>
            <a:pPr algn="ctr"/>
            <a:r>
              <a:rPr lang="en-US" b="1" dirty="0" smtClean="0">
                <a:solidFill>
                  <a:srgbClr val="FF0066"/>
                </a:solidFill>
              </a:rPr>
              <a:t>Please note:  </a:t>
            </a:r>
            <a:r>
              <a:rPr lang="en-US" dirty="0" smtClean="0">
                <a:solidFill>
                  <a:schemeClr val="bg1">
                    <a:lumMod val="95000"/>
                    <a:lumOff val="5000"/>
                  </a:schemeClr>
                </a:solidFill>
              </a:rPr>
              <a:t>The </a:t>
            </a:r>
            <a:r>
              <a:rPr lang="en-US" b="1" dirty="0" smtClean="0">
                <a:solidFill>
                  <a:srgbClr val="008080"/>
                </a:solidFill>
              </a:rPr>
              <a:t>ISV</a:t>
            </a:r>
            <a:r>
              <a:rPr lang="en-US" dirty="0" smtClean="0">
                <a:solidFill>
                  <a:schemeClr val="bg1">
                    <a:lumMod val="95000"/>
                    <a:lumOff val="5000"/>
                  </a:schemeClr>
                </a:solidFill>
              </a:rPr>
              <a:t> Scriptures counts </a:t>
            </a:r>
            <a:r>
              <a:rPr lang="en-US" b="1" u="sng" dirty="0" smtClean="0">
                <a:solidFill>
                  <a:srgbClr val="FF0066"/>
                </a:solidFill>
              </a:rPr>
              <a:t>both of the Shabbats</a:t>
            </a:r>
            <a:r>
              <a:rPr lang="en-US" b="1" dirty="0" smtClean="0">
                <a:solidFill>
                  <a:srgbClr val="FF0066"/>
                </a:solidFill>
              </a:rPr>
              <a:t>, </a:t>
            </a:r>
            <a:r>
              <a:rPr lang="en-US" dirty="0" smtClean="0">
                <a:solidFill>
                  <a:schemeClr val="bg1">
                    <a:lumMod val="95000"/>
                    <a:lumOff val="5000"/>
                  </a:schemeClr>
                </a:solidFill>
              </a:rPr>
              <a:t>the 1</a:t>
            </a:r>
            <a:r>
              <a:rPr lang="en-US" baseline="30000" dirty="0" smtClean="0">
                <a:solidFill>
                  <a:schemeClr val="bg1">
                    <a:lumMod val="95000"/>
                    <a:lumOff val="5000"/>
                  </a:schemeClr>
                </a:solidFill>
              </a:rPr>
              <a:t>st</a:t>
            </a:r>
            <a:r>
              <a:rPr lang="en-US" dirty="0" smtClean="0">
                <a:solidFill>
                  <a:schemeClr val="bg1">
                    <a:lumMod val="95000"/>
                    <a:lumOff val="5000"/>
                  </a:schemeClr>
                </a:solidFill>
              </a:rPr>
              <a:t> Shabbat of Unleavened Bread and the 7</a:t>
            </a:r>
            <a:r>
              <a:rPr lang="en-US" baseline="30000" dirty="0" smtClean="0">
                <a:solidFill>
                  <a:schemeClr val="bg1">
                    <a:lumMod val="95000"/>
                    <a:lumOff val="5000"/>
                  </a:schemeClr>
                </a:solidFill>
              </a:rPr>
              <a:t>th</a:t>
            </a:r>
            <a:r>
              <a:rPr lang="en-US" dirty="0" smtClean="0">
                <a:solidFill>
                  <a:schemeClr val="bg1">
                    <a:lumMod val="95000"/>
                    <a:lumOff val="5000"/>
                  </a:schemeClr>
                </a:solidFill>
              </a:rPr>
              <a:t> Day Shabbat, in their account.  </a:t>
            </a:r>
            <a:br>
              <a:rPr lang="en-US" dirty="0" smtClean="0">
                <a:solidFill>
                  <a:schemeClr val="bg1">
                    <a:lumMod val="95000"/>
                    <a:lumOff val="5000"/>
                  </a:schemeClr>
                </a:solidFill>
              </a:rPr>
            </a:br>
            <a:r>
              <a:rPr lang="en-US" dirty="0" smtClean="0">
                <a:solidFill>
                  <a:schemeClr val="bg1">
                    <a:lumMod val="95000"/>
                    <a:lumOff val="5000"/>
                  </a:schemeClr>
                </a:solidFill>
              </a:rPr>
              <a:t>The word </a:t>
            </a:r>
            <a:r>
              <a:rPr lang="en-US" b="1" dirty="0" smtClean="0">
                <a:solidFill>
                  <a:srgbClr val="0000CC"/>
                </a:solidFill>
              </a:rPr>
              <a:t>Shabbats</a:t>
            </a:r>
            <a:r>
              <a:rPr lang="en-US" dirty="0" smtClean="0">
                <a:solidFill>
                  <a:schemeClr val="bg1">
                    <a:lumMod val="95000"/>
                    <a:lumOff val="5000"/>
                  </a:schemeClr>
                </a:solidFill>
              </a:rPr>
              <a:t> – </a:t>
            </a:r>
            <a:r>
              <a:rPr lang="en-US" b="1" u="sng" dirty="0" smtClean="0">
                <a:solidFill>
                  <a:srgbClr val="FF0066"/>
                </a:solidFill>
              </a:rPr>
              <a:t>is </a:t>
            </a:r>
            <a:r>
              <a:rPr lang="en-US" b="1" dirty="0" smtClean="0">
                <a:solidFill>
                  <a:srgbClr val="FF0066"/>
                </a:solidFill>
              </a:rPr>
              <a:t>p</a:t>
            </a:r>
            <a:r>
              <a:rPr lang="en-US" b="1" u="sng" dirty="0" smtClean="0">
                <a:solidFill>
                  <a:srgbClr val="FF0066"/>
                </a:solidFill>
              </a:rPr>
              <a:t>lural</a:t>
            </a:r>
            <a:r>
              <a:rPr lang="en-US" b="1" dirty="0" smtClean="0">
                <a:solidFill>
                  <a:srgbClr val="FF0066"/>
                </a:solidFill>
              </a:rPr>
              <a:t>.   </a:t>
            </a:r>
            <a:r>
              <a:rPr lang="en-US" b="1" u="sng" dirty="0" smtClean="0">
                <a:solidFill>
                  <a:srgbClr val="FF0066"/>
                </a:solidFill>
              </a:rPr>
              <a:t>Ver</a:t>
            </a:r>
            <a:r>
              <a:rPr lang="en-US" b="1" dirty="0" smtClean="0">
                <a:solidFill>
                  <a:srgbClr val="FF0066"/>
                </a:solidFill>
              </a:rPr>
              <a:t>y</a:t>
            </a:r>
            <a:r>
              <a:rPr lang="en-US" b="1" u="sng" dirty="0" smtClean="0">
                <a:solidFill>
                  <a:srgbClr val="FF0066"/>
                </a:solidFill>
              </a:rPr>
              <a:t> excellent</a:t>
            </a:r>
            <a:r>
              <a:rPr lang="en-US" b="1" dirty="0" smtClean="0">
                <a:solidFill>
                  <a:srgbClr val="FF0066"/>
                </a:solidFill>
              </a:rPr>
              <a:t>!</a:t>
            </a:r>
            <a:endParaRPr lang="en-US" b="1" dirty="0">
              <a:solidFill>
                <a:srgbClr val="FF0066"/>
              </a:solidFill>
            </a:endParaRPr>
          </a:p>
        </p:txBody>
      </p:sp>
      <p:sp>
        <p:nvSpPr>
          <p:cNvPr id="5" name="Slide Number Placeholder 4"/>
          <p:cNvSpPr>
            <a:spLocks noGrp="1"/>
          </p:cNvSpPr>
          <p:nvPr>
            <p:ph type="sldNum" sz="quarter" idx="12"/>
          </p:nvPr>
        </p:nvSpPr>
        <p:spPr>
          <a:xfrm>
            <a:off x="11319652" y="6270172"/>
            <a:ext cx="643748" cy="365125"/>
          </a:xfrm>
        </p:spPr>
        <p:txBody>
          <a:bodyPr/>
          <a:lstStyle/>
          <a:p>
            <a:fld id="{6D22F896-40B5-4ADD-8801-0D06FADFA095}" type="slidenum">
              <a:rPr lang="en-US" sz="1200" b="1" smtClean="0">
                <a:solidFill>
                  <a:schemeClr val="bg1"/>
                </a:solidFill>
              </a:rPr>
              <a:t>97</a:t>
            </a:fld>
            <a:endParaRPr lang="en-US" sz="1200" b="1" dirty="0">
              <a:solidFill>
                <a:schemeClr val="bg1"/>
              </a:solidFill>
            </a:endParaRPr>
          </a:p>
        </p:txBody>
      </p:sp>
    </p:spTree>
    <p:extLst>
      <p:ext uri="{BB962C8B-B14F-4D97-AF65-F5344CB8AC3E}">
        <p14:creationId xmlns:p14="http://schemas.microsoft.com/office/powerpoint/2010/main" val="17118439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21000"/>
              </a:srgbClr>
            </a:gs>
            <a:gs pos="26000">
              <a:schemeClr val="accent2">
                <a:lumMod val="60000"/>
                <a:lumOff val="40000"/>
              </a:schemeClr>
            </a:gs>
            <a:gs pos="58000">
              <a:srgbClr val="00FF99">
                <a:alpha val="2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290" y="9331"/>
            <a:ext cx="11640064" cy="1675651"/>
          </a:xfrm>
          <a:noFill/>
          <a:ln>
            <a:noFill/>
          </a:ln>
          <a:effectLst>
            <a:glow rad="228600">
              <a:schemeClr val="accent4">
                <a:satMod val="175000"/>
                <a:alpha val="40000"/>
              </a:schemeClr>
            </a:glow>
          </a:effectLst>
        </p:spPr>
        <p:txBody>
          <a:bodyPr anchor="ctr">
            <a:normAutofit/>
            <a:scene3d>
              <a:camera prst="orthographicFront"/>
              <a:lightRig rig="threePt" dir="t"/>
            </a:scene3d>
            <a:sp3d extrusionH="57150">
              <a:bevelT h="25400" prst="softRound"/>
            </a:sp3d>
          </a:bodyPr>
          <a:lstStyle/>
          <a:p>
            <a:pPr algn="ctr"/>
            <a:r>
              <a:rPr lang="en-US" sz="5200" b="1" i="1" dirty="0" smtClean="0">
                <a:ln>
                  <a:solidFill>
                    <a:srgbClr val="00FFFF"/>
                  </a:solidFill>
                </a:ln>
                <a:solidFill>
                  <a:schemeClr val="bg1"/>
                </a:solidFill>
                <a:effectLst>
                  <a:glow rad="76200">
                    <a:srgbClr val="FF99FF"/>
                  </a:glow>
                </a:effectLst>
                <a:latin typeface="Comic Sans MS" panose="030F0702030302020204" pitchFamily="66" charset="0"/>
              </a:rPr>
              <a:t>What is - </a:t>
            </a:r>
            <a:r>
              <a:rPr lang="en-US" sz="9600" dirty="0" err="1" smtClean="0">
                <a:ln>
                  <a:solidFill>
                    <a:srgbClr val="00FFFF"/>
                  </a:solidFill>
                </a:ln>
                <a:solidFill>
                  <a:srgbClr val="3333FF"/>
                </a:solidFill>
                <a:effectLst>
                  <a:glow rad="76200">
                    <a:srgbClr val="FF99FF"/>
                  </a:glow>
                </a:effectLst>
                <a:latin typeface="Comic Sans MS" panose="030F0702030302020204" pitchFamily="66" charset="0"/>
              </a:rPr>
              <a:t>Epiphosko</a:t>
            </a:r>
            <a:r>
              <a:rPr lang="en-US" sz="9600" dirty="0" smtClean="0">
                <a:ln>
                  <a:solidFill>
                    <a:srgbClr val="00FFFF"/>
                  </a:solidFill>
                </a:ln>
                <a:solidFill>
                  <a:srgbClr val="3333FF"/>
                </a:solidFill>
                <a:effectLst>
                  <a:glow rad="76200">
                    <a:srgbClr val="FF99FF"/>
                  </a:glow>
                </a:effectLst>
                <a:latin typeface="Comic Sans MS" panose="030F0702030302020204" pitchFamily="66" charset="0"/>
              </a:rPr>
              <a:t>!</a:t>
            </a:r>
            <a:endParaRPr lang="en-US" sz="9600" b="1" i="1" dirty="0" smtClean="0">
              <a:ln>
                <a:solidFill>
                  <a:srgbClr val="00FFFF"/>
                </a:solidFill>
              </a:ln>
              <a:solidFill>
                <a:srgbClr val="3333FF"/>
              </a:solidFill>
              <a:effectLst>
                <a:glow rad="76200">
                  <a:srgbClr val="FF99FF"/>
                </a:glow>
              </a:effectLst>
              <a:latin typeface="Comic Sans MS" panose="030F0702030302020204" pitchFamily="66" charset="0"/>
            </a:endParaRPr>
          </a:p>
        </p:txBody>
      </p:sp>
      <p:sp>
        <p:nvSpPr>
          <p:cNvPr id="4" name="Slide Number Placeholder 3"/>
          <p:cNvSpPr>
            <a:spLocks noGrp="1"/>
          </p:cNvSpPr>
          <p:nvPr>
            <p:ph type="sldNum" sz="quarter" idx="12"/>
          </p:nvPr>
        </p:nvSpPr>
        <p:spPr>
          <a:xfrm>
            <a:off x="11526480" y="6562485"/>
            <a:ext cx="643748" cy="365125"/>
          </a:xfrm>
        </p:spPr>
        <p:txBody>
          <a:bodyPr/>
          <a:lstStyle/>
          <a:p>
            <a:fld id="{6D22F896-40B5-4ADD-8801-0D06FADFA095}" type="slidenum">
              <a:rPr lang="en-US" sz="1200" b="1" smtClean="0"/>
              <a:t>98</a:t>
            </a:fld>
            <a:endParaRPr lang="en-US" sz="1200" b="1" dirty="0"/>
          </a:p>
        </p:txBody>
      </p:sp>
      <p:sp>
        <p:nvSpPr>
          <p:cNvPr id="5" name="Rectangle 4"/>
          <p:cNvSpPr/>
          <p:nvPr/>
        </p:nvSpPr>
        <p:spPr>
          <a:xfrm>
            <a:off x="208290" y="1572228"/>
            <a:ext cx="11640063" cy="3122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3600" b="1" dirty="0" smtClean="0">
                <a:ln w="22225">
                  <a:solidFill>
                    <a:srgbClr val="FF00FF"/>
                  </a:solidFill>
                  <a:prstDash val="solid"/>
                </a:ln>
                <a:solidFill>
                  <a:schemeClr val="accent2">
                    <a:lumMod val="40000"/>
                    <a:lumOff val="60000"/>
                  </a:schemeClr>
                </a:solidFill>
                <a:ea typeface="+mj-ea"/>
                <a:cs typeface="+mj-cs"/>
              </a:rPr>
              <a:t/>
            </a:r>
            <a:br>
              <a:rPr lang="en-US" sz="3600" b="1" dirty="0" smtClean="0">
                <a:ln w="22225">
                  <a:solidFill>
                    <a:srgbClr val="FF00FF"/>
                  </a:solidFill>
                  <a:prstDash val="solid"/>
                </a:ln>
                <a:solidFill>
                  <a:schemeClr val="accent2">
                    <a:lumMod val="40000"/>
                    <a:lumOff val="60000"/>
                  </a:schemeClr>
                </a:solidFill>
                <a:ea typeface="+mj-ea"/>
                <a:cs typeface="+mj-cs"/>
              </a:rPr>
            </a:br>
            <a:r>
              <a:rPr lang="en-US" sz="3600" b="1" dirty="0" smtClean="0">
                <a:ln w="22225">
                  <a:solidFill>
                    <a:srgbClr val="FF00FF"/>
                  </a:solidFill>
                  <a:prstDash val="solid"/>
                </a:ln>
                <a:solidFill>
                  <a:schemeClr val="accent2">
                    <a:lumMod val="40000"/>
                    <a:lumOff val="60000"/>
                  </a:schemeClr>
                </a:solidFill>
                <a:ea typeface="+mj-ea"/>
                <a:cs typeface="+mj-cs"/>
              </a:rPr>
              <a:t>					</a:t>
            </a:r>
            <a:r>
              <a:rPr lang="en-US" sz="3600" b="1" u="sng" cap="all" dirty="0" smtClean="0">
                <a:ln>
                  <a:solidFill>
                    <a:srgbClr val="3333FF"/>
                  </a:solidFill>
                </a:ln>
                <a:solidFill>
                  <a:srgbClr val="FF9999"/>
                </a:solidFill>
                <a:ea typeface="+mj-ea"/>
                <a:cs typeface="+mj-cs"/>
              </a:rPr>
              <a:t>as it began </a:t>
            </a:r>
            <a:r>
              <a:rPr lang="en-US" sz="3600" b="1" u="sng" cap="all" dirty="0">
                <a:ln>
                  <a:solidFill>
                    <a:srgbClr val="3333FF"/>
                  </a:solidFill>
                </a:ln>
                <a:solidFill>
                  <a:srgbClr val="FF9999"/>
                </a:solidFill>
                <a:ea typeface="+mj-ea"/>
                <a:cs typeface="+mj-cs"/>
              </a:rPr>
              <a:t>to</a:t>
            </a:r>
            <a:r>
              <a:rPr lang="en-US" sz="3600" b="1" cap="all" dirty="0">
                <a:ln>
                  <a:solidFill>
                    <a:srgbClr val="3333FF"/>
                  </a:solidFill>
                </a:ln>
                <a:solidFill>
                  <a:srgbClr val="FF9999"/>
                </a:solidFill>
                <a:ea typeface="+mj-ea"/>
                <a:cs typeface="+mj-cs"/>
              </a:rPr>
              <a:t> </a:t>
            </a:r>
            <a:r>
              <a:rPr lang="en-US" sz="3600" b="1" i="1" cap="all" dirty="0" smtClean="0">
                <a:ln w="19050">
                  <a:solidFill>
                    <a:schemeClr val="bg1"/>
                  </a:solidFill>
                </a:ln>
                <a:solidFill>
                  <a:srgbClr val="FFFF00"/>
                </a:solidFill>
                <a:effectLst>
                  <a:glow rad="304800">
                    <a:srgbClr val="00FF99"/>
                  </a:glow>
                </a:effectLst>
                <a:latin typeface="Georgia" panose="02040502050405020303" pitchFamily="18" charset="0"/>
                <a:ea typeface="+mj-ea"/>
                <a:cs typeface="+mj-cs"/>
              </a:rPr>
              <a:t>dawn  </a:t>
            </a:r>
            <a:r>
              <a:rPr lang="en-US" sz="3600" b="1" i="1" cap="all" dirty="0" smtClean="0">
                <a:ln w="19050">
                  <a:noFill/>
                </a:ln>
                <a:solidFill>
                  <a:schemeClr val="bg1"/>
                </a:solidFill>
                <a:effectLst>
                  <a:glow rad="304800">
                    <a:srgbClr val="00FF99"/>
                  </a:glow>
                </a:effectLst>
                <a:latin typeface="Georgia" panose="02040502050405020303" pitchFamily="18" charset="0"/>
                <a:ea typeface="+mj-ea"/>
                <a:cs typeface="+mj-cs"/>
              </a:rPr>
              <a:t>…</a:t>
            </a:r>
            <a:r>
              <a:rPr lang="en-US" sz="3600" b="1" i="1" cap="all" dirty="0" smtClean="0">
                <a:ln w="19050">
                  <a:noFill/>
                </a:ln>
                <a:noFill/>
                <a:effectLst>
                  <a:glow rad="304800">
                    <a:srgbClr val="00FF99"/>
                  </a:glow>
                </a:effectLst>
                <a:latin typeface="Georgia" panose="02040502050405020303" pitchFamily="18" charset="0"/>
                <a:ea typeface="+mj-ea"/>
                <a:cs typeface="+mj-cs"/>
              </a:rPr>
              <a:t>.</a:t>
            </a:r>
            <a:r>
              <a:rPr lang="en-US" sz="3600" b="1" i="1" cap="all" dirty="0" smtClean="0">
                <a:ln w="19050">
                  <a:solidFill>
                    <a:schemeClr val="bg1"/>
                  </a:solidFill>
                </a:ln>
                <a:solidFill>
                  <a:srgbClr val="FFFF00"/>
                </a:solidFill>
                <a:effectLst>
                  <a:glow rad="304800">
                    <a:srgbClr val="00FF99"/>
                  </a:glow>
                </a:effectLst>
                <a:latin typeface="Georgia" panose="02040502050405020303" pitchFamily="18" charset="0"/>
                <a:ea typeface="+mj-ea"/>
                <a:cs typeface="+mj-cs"/>
              </a:rPr>
              <a:t/>
            </a:r>
            <a:br>
              <a:rPr lang="en-US" sz="3600" b="1" i="1" cap="all" dirty="0" smtClean="0">
                <a:ln w="19050">
                  <a:solidFill>
                    <a:schemeClr val="bg1"/>
                  </a:solidFill>
                </a:ln>
                <a:solidFill>
                  <a:srgbClr val="FFFF00"/>
                </a:solidFill>
                <a:effectLst>
                  <a:glow rad="304800">
                    <a:srgbClr val="00FF99"/>
                  </a:glow>
                </a:effectLst>
                <a:latin typeface="Georgia" panose="02040502050405020303" pitchFamily="18" charset="0"/>
                <a:ea typeface="+mj-ea"/>
                <a:cs typeface="+mj-cs"/>
              </a:rPr>
            </a:br>
            <a:r>
              <a:rPr lang="en-US" sz="3600" b="1" cap="all" dirty="0" smtClean="0">
                <a:ln>
                  <a:solidFill>
                    <a:srgbClr val="3333FF"/>
                  </a:solidFill>
                </a:ln>
                <a:solidFill>
                  <a:srgbClr val="FF9999"/>
                </a:solidFill>
                <a:ea typeface="+mj-ea"/>
                <a:cs typeface="+mj-cs"/>
              </a:rPr>
              <a:t> </a:t>
            </a:r>
            <a:endParaRPr lang="en-US" sz="3600" b="1" cap="all" dirty="0">
              <a:ln>
                <a:solidFill>
                  <a:srgbClr val="3333FF"/>
                </a:solidFill>
              </a:ln>
              <a:solidFill>
                <a:srgbClr val="FF9999"/>
              </a:solidFill>
              <a:ea typeface="+mj-ea"/>
              <a:cs typeface="+mj-cs"/>
            </a:endParaRPr>
          </a:p>
          <a:p>
            <a:pPr algn="ctr"/>
            <a:r>
              <a:rPr lang="en-US" sz="3600" cap="all" dirty="0" smtClean="0">
                <a:solidFill>
                  <a:schemeClr val="bg1"/>
                </a:solidFill>
                <a:ea typeface="+mj-ea"/>
                <a:cs typeface="+mj-cs"/>
              </a:rPr>
              <a:t>    </a:t>
            </a:r>
            <a:endParaRPr lang="en-CA" sz="3600" dirty="0">
              <a:solidFill>
                <a:schemeClr val="bg1"/>
              </a:solidFill>
            </a:endParaRPr>
          </a:p>
        </p:txBody>
      </p:sp>
      <p:sp>
        <p:nvSpPr>
          <p:cNvPr id="24" name="Rectangle 23"/>
          <p:cNvSpPr/>
          <p:nvPr/>
        </p:nvSpPr>
        <p:spPr>
          <a:xfrm>
            <a:off x="393290" y="1817834"/>
            <a:ext cx="11455063" cy="615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en-US" sz="2400" i="1" cap="all" dirty="0">
                <a:solidFill>
                  <a:srgbClr val="32C7A9">
                    <a:lumMod val="75000"/>
                  </a:srgbClr>
                </a:solidFill>
                <a:latin typeface="Georgia" panose="02040502050405020303" pitchFamily="18" charset="0"/>
              </a:rPr>
              <a:t>M</a:t>
            </a:r>
            <a:r>
              <a:rPr lang="en-US" sz="2400" i="1" dirty="0">
                <a:solidFill>
                  <a:srgbClr val="32C7A9">
                    <a:lumMod val="75000"/>
                  </a:srgbClr>
                </a:solidFill>
                <a:latin typeface="Georgia" panose="02040502050405020303" pitchFamily="18" charset="0"/>
              </a:rPr>
              <a:t>att</a:t>
            </a:r>
            <a:r>
              <a:rPr lang="en-US" sz="2400" i="1" cap="all" dirty="0">
                <a:solidFill>
                  <a:srgbClr val="32C7A9">
                    <a:lumMod val="75000"/>
                  </a:srgbClr>
                </a:solidFill>
                <a:latin typeface="Georgia" panose="02040502050405020303" pitchFamily="18" charset="0"/>
              </a:rPr>
              <a:t> 28:1  </a:t>
            </a:r>
            <a:r>
              <a:rPr lang="en-US" sz="2400" i="1" cap="all" dirty="0">
                <a:solidFill>
                  <a:srgbClr val="DF2E28">
                    <a:lumMod val="60000"/>
                    <a:lumOff val="40000"/>
                  </a:srgbClr>
                </a:solidFill>
                <a:latin typeface="Georgia" panose="02040502050405020303" pitchFamily="18" charset="0"/>
              </a:rPr>
              <a:t>	</a:t>
            </a:r>
            <a:r>
              <a:rPr lang="en-US" sz="4800" b="1" dirty="0">
                <a:ln w="22225">
                  <a:solidFill>
                    <a:srgbClr val="FF00FF"/>
                  </a:solidFill>
                  <a:prstDash val="solid"/>
                </a:ln>
                <a:solidFill>
                  <a:srgbClr val="FE801A">
                    <a:lumMod val="40000"/>
                    <a:lumOff val="60000"/>
                  </a:srgbClr>
                </a:solidFill>
              </a:rPr>
              <a:t>In the </a:t>
            </a:r>
            <a:r>
              <a:rPr lang="en-US" sz="4800" b="1" u="sng" dirty="0">
                <a:ln w="22225">
                  <a:solidFill>
                    <a:srgbClr val="FF00FF"/>
                  </a:solidFill>
                  <a:prstDash val="solid"/>
                </a:ln>
                <a:solidFill>
                  <a:srgbClr val="00FFFF"/>
                </a:solidFill>
                <a:effectLst>
                  <a:glow rad="127000">
                    <a:srgbClr val="FFFF00"/>
                  </a:glow>
                </a:effectLst>
              </a:rPr>
              <a:t>END</a:t>
            </a:r>
            <a:r>
              <a:rPr lang="en-US" sz="4800" b="1" dirty="0">
                <a:ln w="22225">
                  <a:solidFill>
                    <a:srgbClr val="FF00FF"/>
                  </a:solidFill>
                  <a:prstDash val="solid"/>
                </a:ln>
                <a:solidFill>
                  <a:srgbClr val="FE801A">
                    <a:lumMod val="40000"/>
                    <a:lumOff val="60000"/>
                  </a:srgbClr>
                </a:solidFill>
              </a:rPr>
              <a:t> of the </a:t>
            </a:r>
            <a:r>
              <a:rPr lang="en-US" sz="4800" b="1" dirty="0" smtClean="0">
                <a:ln w="22225">
                  <a:solidFill>
                    <a:srgbClr val="FF00FF"/>
                  </a:solidFill>
                  <a:prstDash val="solid"/>
                </a:ln>
                <a:solidFill>
                  <a:srgbClr val="FE801A">
                    <a:lumMod val="40000"/>
                    <a:lumOff val="60000"/>
                  </a:srgbClr>
                </a:solidFill>
              </a:rPr>
              <a:t>      </a:t>
            </a:r>
            <a:r>
              <a:rPr lang="en-US" sz="4800" b="1" dirty="0" smtClean="0">
                <a:ln w="22225">
                  <a:solidFill>
                    <a:srgbClr val="FF00FF"/>
                  </a:solidFill>
                  <a:prstDash val="solid"/>
                </a:ln>
                <a:solidFill>
                  <a:srgbClr val="00FFFF"/>
                </a:solidFill>
              </a:rPr>
              <a:t>Shabbat,</a:t>
            </a:r>
            <a:endParaRPr lang="en-CA" sz="4800" dirty="0"/>
          </a:p>
        </p:txBody>
      </p:sp>
      <p:pic>
        <p:nvPicPr>
          <p:cNvPr id="25" name="Picture 3" descr="F:\Art on Desktop - 1\All white man clip art\yellow-blue smiley faces\yellow smiley face - right on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93873" y="4563269"/>
            <a:ext cx="1554480" cy="1340739"/>
          </a:xfrm>
          <a:prstGeom prst="round2DiagRect">
            <a:avLst>
              <a:gd name="adj1" fmla="val 16667"/>
              <a:gd name="adj2" fmla="val 0"/>
            </a:avLst>
          </a:prstGeom>
          <a:ln w="88900" cap="sq">
            <a:solidFill>
              <a:srgbClr val="CC99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Notched Right Arrow 5"/>
          <p:cNvSpPr/>
          <p:nvPr/>
        </p:nvSpPr>
        <p:spPr>
          <a:xfrm rot="4218515">
            <a:off x="7511844" y="1667673"/>
            <a:ext cx="978408" cy="484632"/>
          </a:xfrm>
          <a:prstGeom prst="notchedRightArrow">
            <a:avLst>
              <a:gd name="adj1" fmla="val 50000"/>
              <a:gd name="adj2" fmla="val 76883"/>
            </a:avLst>
          </a:prstGeom>
          <a:gradFill flip="none" rotWithShape="1">
            <a:gsLst>
              <a:gs pos="17000">
                <a:srgbClr val="FFFF00"/>
              </a:gs>
              <a:gs pos="35000">
                <a:srgbClr val="00FF99">
                  <a:alpha val="2000"/>
                </a:srgbClr>
              </a:gs>
              <a:gs pos="74000">
                <a:srgbClr val="3333FF"/>
              </a:gs>
            </a:gsLst>
            <a:path path="shape">
              <a:fillToRect l="50000" t="50000" r="50000" b="50000"/>
            </a:path>
            <a:tileRect/>
          </a:gradFill>
          <a:ln w="28575">
            <a:solidFill>
              <a:srgbClr val="3333FF"/>
            </a:solidFill>
          </a:ln>
          <a:effectLst>
            <a:glow rad="127000">
              <a:srgbClr val="00FF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530942" y="3628103"/>
            <a:ext cx="9320981" cy="2831691"/>
          </a:xfrm>
          <a:prstGeom prst="roundRect">
            <a:avLst>
              <a:gd name="adj" fmla="val 50000"/>
            </a:avLst>
          </a:prstGeom>
          <a:ln w="76200">
            <a:solidFill>
              <a:srgbClr val="0000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prst="angle"/>
            </a:sp3d>
          </a:bodyPr>
          <a:lstStyle/>
          <a:p>
            <a:pPr algn="ctr"/>
            <a:r>
              <a:rPr lang="en-CA" sz="7200" b="1" i="1" dirty="0" err="1" smtClean="0">
                <a:ln>
                  <a:solidFill>
                    <a:srgbClr val="3333FF"/>
                  </a:solidFill>
                </a:ln>
                <a:solidFill>
                  <a:srgbClr val="00FFFF"/>
                </a:solidFill>
                <a:latin typeface="Comic Sans MS" panose="030F0702030302020204" pitchFamily="66" charset="0"/>
              </a:rPr>
              <a:t>Epiphosko</a:t>
            </a:r>
            <a:r>
              <a:rPr lang="en-CA" sz="7200" dirty="0" smtClean="0"/>
              <a:t> = </a:t>
            </a:r>
            <a:r>
              <a:rPr lang="en-CA" sz="7200" i="1" dirty="0" smtClean="0">
                <a:ln w="57150">
                  <a:solidFill>
                    <a:srgbClr val="9933FF"/>
                  </a:solidFill>
                </a:ln>
                <a:effectLst>
                  <a:glow rad="127000">
                    <a:srgbClr val="00FF99"/>
                  </a:glow>
                </a:effectLst>
                <a:latin typeface="Arial Black" panose="020B0A04020102020204" pitchFamily="34" charset="0"/>
              </a:rPr>
              <a:t>TO GROW LIGHT!</a:t>
            </a:r>
            <a:endParaRPr lang="en-CA" sz="7200" i="1" dirty="0">
              <a:ln w="57150">
                <a:solidFill>
                  <a:srgbClr val="9933FF"/>
                </a:solidFill>
              </a:ln>
              <a:effectLst>
                <a:glow rad="127000">
                  <a:srgbClr val="00FF99"/>
                </a:glow>
              </a:effectLst>
              <a:latin typeface="Arial Black" panose="020B0A04020102020204" pitchFamily="34" charset="0"/>
            </a:endParaRPr>
          </a:p>
        </p:txBody>
      </p:sp>
    </p:spTree>
    <p:extLst>
      <p:ext uri="{BB962C8B-B14F-4D97-AF65-F5344CB8AC3E}">
        <p14:creationId xmlns:p14="http://schemas.microsoft.com/office/powerpoint/2010/main" val="318640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FF00">
                <a:alpha val="21000"/>
              </a:srgbClr>
            </a:gs>
            <a:gs pos="26000">
              <a:schemeClr val="accent2">
                <a:lumMod val="60000"/>
                <a:lumOff val="40000"/>
              </a:schemeClr>
            </a:gs>
            <a:gs pos="58000">
              <a:srgbClr val="00FF99">
                <a:alpha val="2000"/>
              </a:srgbClr>
            </a:gs>
            <a:gs pos="100000">
              <a:schemeClr val="bg1"/>
            </a:gs>
          </a:gsLst>
          <a:lin ang="5400000" scaled="1"/>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290" y="0"/>
            <a:ext cx="11640064" cy="1675651"/>
          </a:xfrm>
          <a:noFill/>
          <a:ln>
            <a:noFill/>
          </a:ln>
          <a:effectLst>
            <a:glow rad="228600">
              <a:schemeClr val="accent4">
                <a:satMod val="175000"/>
                <a:alpha val="40000"/>
              </a:schemeClr>
            </a:glow>
          </a:effectLst>
        </p:spPr>
        <p:txBody>
          <a:bodyPr anchor="ctr">
            <a:normAutofit/>
          </a:bodyPr>
          <a:lstStyle/>
          <a:p>
            <a:pPr algn="ctr"/>
            <a:r>
              <a:rPr lang="en-US" sz="3200" dirty="0" smtClean="0">
                <a:solidFill>
                  <a:schemeClr val="bg1">
                    <a:lumMod val="95000"/>
                    <a:lumOff val="5000"/>
                  </a:schemeClr>
                </a:solidFill>
                <a:latin typeface="Calibri" panose="020F0502020204030204" pitchFamily="34" charset="0"/>
              </a:rPr>
              <a:t>Yes!   </a:t>
            </a:r>
            <a:r>
              <a:rPr lang="en-US" sz="3200" b="1" dirty="0" smtClean="0">
                <a:solidFill>
                  <a:schemeClr val="bg1">
                    <a:lumMod val="95000"/>
                    <a:lumOff val="5000"/>
                  </a:schemeClr>
                </a:solidFill>
                <a:effectLst>
                  <a:glow rad="127000">
                    <a:srgbClr val="FF99FF"/>
                  </a:glow>
                </a:effectLst>
                <a:latin typeface="Calibri" panose="020F0502020204030204" pitchFamily="34" charset="0"/>
              </a:rPr>
              <a:t>By </a:t>
            </a:r>
            <a:r>
              <a:rPr lang="en-US" sz="3200" b="1" i="1" dirty="0" smtClean="0">
                <a:solidFill>
                  <a:schemeClr val="bg1">
                    <a:lumMod val="95000"/>
                    <a:lumOff val="5000"/>
                  </a:schemeClr>
                </a:solidFill>
                <a:effectLst>
                  <a:glow rad="127000">
                    <a:srgbClr val="FF99FF"/>
                  </a:glow>
                </a:effectLst>
                <a:latin typeface="Calibri" panose="020F0502020204030204" pitchFamily="34" charset="0"/>
              </a:rPr>
              <a:t>many, </a:t>
            </a:r>
            <a:r>
              <a:rPr lang="en-US" sz="3200" b="1" i="1" u="sng" dirty="0" smtClean="0">
                <a:solidFill>
                  <a:schemeClr val="bg1">
                    <a:lumMod val="95000"/>
                    <a:lumOff val="5000"/>
                  </a:schemeClr>
                </a:solidFill>
                <a:effectLst>
                  <a:glow rad="127000">
                    <a:srgbClr val="FF99FF"/>
                  </a:glow>
                </a:effectLst>
                <a:latin typeface="Calibri" panose="020F0502020204030204" pitchFamily="34" charset="0"/>
              </a:rPr>
              <a:t>MANY</a:t>
            </a:r>
            <a:r>
              <a:rPr lang="en-US" sz="3200" b="1" i="1" dirty="0" smtClean="0">
                <a:solidFill>
                  <a:schemeClr val="bg1">
                    <a:lumMod val="95000"/>
                    <a:lumOff val="5000"/>
                  </a:schemeClr>
                </a:solidFill>
                <a:effectLst>
                  <a:glow rad="127000">
                    <a:srgbClr val="FF99FF"/>
                  </a:glow>
                </a:effectLst>
                <a:latin typeface="Calibri" panose="020F0502020204030204" pitchFamily="34" charset="0"/>
              </a:rPr>
              <a:t> witnesses </a:t>
            </a:r>
            <a:r>
              <a:rPr lang="en-US" sz="3200" b="1" dirty="0" smtClean="0">
                <a:solidFill>
                  <a:schemeClr val="bg1">
                    <a:lumMod val="95000"/>
                    <a:lumOff val="5000"/>
                  </a:schemeClr>
                </a:solidFill>
                <a:effectLst>
                  <a:glow rad="127000">
                    <a:srgbClr val="FF99FF"/>
                  </a:glow>
                </a:effectLst>
                <a:latin typeface="Calibri" panose="020F0502020204030204" pitchFamily="34" charset="0"/>
              </a:rPr>
              <a:t>starting right from Genesis 1, </a:t>
            </a:r>
            <a:br>
              <a:rPr lang="en-US" sz="3200" b="1" dirty="0" smtClean="0">
                <a:solidFill>
                  <a:schemeClr val="bg1">
                    <a:lumMod val="95000"/>
                    <a:lumOff val="5000"/>
                  </a:schemeClr>
                </a:solidFill>
                <a:effectLst>
                  <a:glow rad="127000">
                    <a:srgbClr val="FF99FF"/>
                  </a:glow>
                </a:effectLst>
                <a:latin typeface="Calibri" panose="020F0502020204030204" pitchFamily="34" charset="0"/>
              </a:rPr>
            </a:br>
            <a:r>
              <a:rPr lang="en-US" sz="3200" dirty="0" smtClean="0">
                <a:solidFill>
                  <a:schemeClr val="bg1">
                    <a:lumMod val="95000"/>
                    <a:lumOff val="5000"/>
                  </a:schemeClr>
                </a:solidFill>
                <a:latin typeface="Calibri" panose="020F0502020204030204" pitchFamily="34" charset="0"/>
              </a:rPr>
              <a:t>we can declare beyond any shadow of doubt that when Matthew declared the </a:t>
            </a:r>
            <a:r>
              <a:rPr lang="en-US" sz="3200" b="1" dirty="0" smtClean="0">
                <a:ln>
                  <a:solidFill>
                    <a:srgbClr val="FF00FF"/>
                  </a:solidFill>
                </a:ln>
                <a:solidFill>
                  <a:srgbClr val="00FFFF"/>
                </a:solidFill>
                <a:latin typeface="Calibri" panose="020F0502020204030204" pitchFamily="34" charset="0"/>
              </a:rPr>
              <a:t>Shabbat</a:t>
            </a:r>
            <a:r>
              <a:rPr lang="en-US" sz="3200" dirty="0" smtClean="0">
                <a:solidFill>
                  <a:schemeClr val="bg1">
                    <a:lumMod val="95000"/>
                    <a:lumOff val="5000"/>
                  </a:schemeClr>
                </a:solidFill>
                <a:latin typeface="Calibri" panose="020F0502020204030204" pitchFamily="34" charset="0"/>
              </a:rPr>
              <a:t> </a:t>
            </a:r>
            <a:r>
              <a:rPr lang="en-US" sz="3200" b="1" dirty="0" smtClean="0">
                <a:ln>
                  <a:solidFill>
                    <a:srgbClr val="3333FF"/>
                  </a:solidFill>
                </a:ln>
                <a:solidFill>
                  <a:srgbClr val="FF00FF"/>
                </a:solidFill>
                <a:latin typeface="Calibri" panose="020F0502020204030204" pitchFamily="34" charset="0"/>
              </a:rPr>
              <a:t>ended at Dawn, </a:t>
            </a:r>
            <a:r>
              <a:rPr lang="en-US" sz="3200" b="1" i="1" dirty="0" smtClean="0">
                <a:solidFill>
                  <a:schemeClr val="bg1">
                    <a:lumMod val="95000"/>
                    <a:lumOff val="5000"/>
                  </a:schemeClr>
                </a:solidFill>
                <a:effectLst>
                  <a:glow rad="127000">
                    <a:srgbClr val="FFFF00"/>
                  </a:glow>
                </a:effectLst>
                <a:latin typeface="Calibri" panose="020F0502020204030204" pitchFamily="34" charset="0"/>
              </a:rPr>
              <a:t>he was </a:t>
            </a:r>
            <a:r>
              <a:rPr lang="en-US" sz="3200" b="1" i="1" u="sng" dirty="0" smtClean="0">
                <a:solidFill>
                  <a:schemeClr val="bg1">
                    <a:lumMod val="95000"/>
                    <a:lumOff val="5000"/>
                  </a:schemeClr>
                </a:solidFill>
                <a:effectLst>
                  <a:glow rad="127000">
                    <a:srgbClr val="FFFF00"/>
                  </a:glow>
                </a:effectLst>
                <a:latin typeface="Arial Black" panose="020B0A04020102020204" pitchFamily="34" charset="0"/>
              </a:rPr>
              <a:t>CORRECT</a:t>
            </a:r>
            <a:r>
              <a:rPr lang="en-US" sz="3200" b="1" i="1" dirty="0" smtClean="0">
                <a:solidFill>
                  <a:schemeClr val="bg1">
                    <a:lumMod val="95000"/>
                    <a:lumOff val="5000"/>
                  </a:schemeClr>
                </a:solidFill>
                <a:effectLst>
                  <a:glow rad="127000">
                    <a:srgbClr val="FFFF00"/>
                  </a:glow>
                </a:effectLst>
                <a:latin typeface="Arial Black" panose="020B0A04020102020204" pitchFamily="34" charset="0"/>
              </a:rPr>
              <a:t>!</a:t>
            </a:r>
          </a:p>
        </p:txBody>
      </p:sp>
      <p:sp>
        <p:nvSpPr>
          <p:cNvPr id="4" name="Slide Number Placeholder 3"/>
          <p:cNvSpPr>
            <a:spLocks noGrp="1"/>
          </p:cNvSpPr>
          <p:nvPr>
            <p:ph type="sldNum" sz="quarter" idx="12"/>
          </p:nvPr>
        </p:nvSpPr>
        <p:spPr>
          <a:xfrm>
            <a:off x="11526480" y="6562485"/>
            <a:ext cx="643748" cy="365125"/>
          </a:xfrm>
        </p:spPr>
        <p:txBody>
          <a:bodyPr/>
          <a:lstStyle/>
          <a:p>
            <a:fld id="{6D22F896-40B5-4ADD-8801-0D06FADFA095}" type="slidenum">
              <a:rPr lang="en-US" sz="1200" b="1" smtClean="0"/>
              <a:t>99</a:t>
            </a:fld>
            <a:endParaRPr lang="en-US" sz="1200" b="1" dirty="0"/>
          </a:p>
        </p:txBody>
      </p:sp>
      <p:graphicFrame>
        <p:nvGraphicFramePr>
          <p:cNvPr id="2" name="Table 1"/>
          <p:cNvGraphicFramePr>
            <a:graphicFrameLocks noGrp="1"/>
          </p:cNvGraphicFramePr>
          <p:nvPr>
            <p:extLst>
              <p:ext uri="{D42A27DB-BD31-4B8C-83A1-F6EECF244321}">
                <p14:modId xmlns:p14="http://schemas.microsoft.com/office/powerpoint/2010/main" val="1495440308"/>
              </p:ext>
            </p:extLst>
          </p:nvPr>
        </p:nvGraphicFramePr>
        <p:xfrm>
          <a:off x="226337" y="5725411"/>
          <a:ext cx="9641940" cy="944880"/>
        </p:xfrm>
        <a:graphic>
          <a:graphicData uri="http://schemas.openxmlformats.org/drawingml/2006/table">
            <a:tbl>
              <a:tblPr firstRow="1" bandRow="1">
                <a:tableStyleId>{5C22544A-7EE6-4342-B048-85BDC9FD1C3A}</a:tableStyleId>
              </a:tblPr>
              <a:tblGrid>
                <a:gridCol w="4820970"/>
                <a:gridCol w="4820970"/>
              </a:tblGrid>
              <a:tr h="827956">
                <a:tc>
                  <a:txBody>
                    <a:bodyPr/>
                    <a:lstStyle/>
                    <a:p>
                      <a:pPr algn="ctr"/>
                      <a:r>
                        <a:rPr lang="en-US" sz="2000" dirty="0" smtClean="0">
                          <a:solidFill>
                            <a:srgbClr val="FF0000"/>
                          </a:solidFill>
                        </a:rPr>
                        <a:t>Abib 17 </a:t>
                      </a:r>
                      <a:r>
                        <a:rPr lang="en-US" sz="2000" baseline="0" dirty="0" smtClean="0">
                          <a:solidFill>
                            <a:srgbClr val="FF0000"/>
                          </a:solidFill>
                        </a:rPr>
                        <a:t>   </a:t>
                      </a:r>
                      <a:r>
                        <a:rPr lang="en-US" sz="2800" dirty="0" smtClean="0">
                          <a:solidFill>
                            <a:srgbClr val="3333FF"/>
                          </a:solidFill>
                        </a:rPr>
                        <a:t>7</a:t>
                      </a:r>
                      <a:r>
                        <a:rPr lang="en-US" sz="2800" baseline="30000" dirty="0" smtClean="0">
                          <a:solidFill>
                            <a:srgbClr val="3333FF"/>
                          </a:solidFill>
                        </a:rPr>
                        <a:t>th</a:t>
                      </a:r>
                      <a:r>
                        <a:rPr lang="en-US" sz="2800" dirty="0" smtClean="0">
                          <a:solidFill>
                            <a:srgbClr val="3333FF"/>
                          </a:solidFill>
                        </a:rPr>
                        <a:t> Day</a:t>
                      </a:r>
                      <a:r>
                        <a:rPr lang="en-US" sz="2800" baseline="0" dirty="0" smtClean="0">
                          <a:solidFill>
                            <a:srgbClr val="3333FF"/>
                          </a:solidFill>
                        </a:rPr>
                        <a:t> </a:t>
                      </a:r>
                      <a:r>
                        <a:rPr lang="en-US" sz="2800" dirty="0" smtClean="0">
                          <a:solidFill>
                            <a:srgbClr val="3333FF"/>
                          </a:solidFill>
                        </a:rPr>
                        <a:t>Shabbat</a:t>
                      </a:r>
                    </a:p>
                    <a:p>
                      <a:pPr algn="ctr"/>
                      <a:r>
                        <a:rPr lang="en-US" sz="2800" dirty="0" smtClean="0">
                          <a:solidFill>
                            <a:srgbClr val="3333FF"/>
                          </a:solidFill>
                        </a:rPr>
                        <a:t>Light Season</a:t>
                      </a:r>
                      <a:endParaRPr lang="en-CA" sz="2800" dirty="0">
                        <a:solidFill>
                          <a:srgbClr val="3333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rgbClr val="00FFFF"/>
                    </a:solidFill>
                  </a:tcPr>
                </a:tc>
                <a:tc>
                  <a:txBody>
                    <a:bodyPr/>
                    <a:lstStyle/>
                    <a:p>
                      <a:pPr algn="ctr"/>
                      <a:r>
                        <a:rPr lang="en-US" sz="2000" dirty="0" smtClean="0">
                          <a:solidFill>
                            <a:srgbClr val="FFFF00"/>
                          </a:solidFill>
                        </a:rPr>
                        <a:t>Abib 17  </a:t>
                      </a:r>
                      <a:r>
                        <a:rPr lang="en-US" sz="2800" dirty="0" smtClean="0">
                          <a:solidFill>
                            <a:srgbClr val="00FF99"/>
                          </a:solidFill>
                        </a:rPr>
                        <a:t>7</a:t>
                      </a:r>
                      <a:r>
                        <a:rPr lang="en-US" sz="2800" baseline="30000" dirty="0" smtClean="0">
                          <a:solidFill>
                            <a:srgbClr val="00FF99"/>
                          </a:solidFill>
                        </a:rPr>
                        <a:t>th</a:t>
                      </a:r>
                      <a:r>
                        <a:rPr lang="en-US" sz="2800" dirty="0" smtClean="0">
                          <a:solidFill>
                            <a:srgbClr val="00FF99"/>
                          </a:solidFill>
                        </a:rPr>
                        <a:t> Day Shabbat Night Season</a:t>
                      </a:r>
                      <a:endParaRPr lang="en-CA" sz="2800" dirty="0">
                        <a:solidFill>
                          <a:srgbClr val="00FF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bg1"/>
                    </a:solidFill>
                  </a:tcPr>
                </a:tc>
              </a:tr>
            </a:tbl>
          </a:graphicData>
        </a:graphic>
      </p:graphicFrame>
      <p:sp>
        <p:nvSpPr>
          <p:cNvPr id="5" name="Rectangle 4"/>
          <p:cNvSpPr/>
          <p:nvPr/>
        </p:nvSpPr>
        <p:spPr>
          <a:xfrm>
            <a:off x="208290" y="1428252"/>
            <a:ext cx="11640063" cy="2660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22225">
                  <a:solidFill>
                    <a:srgbClr val="FF00FF"/>
                  </a:solidFill>
                  <a:prstDash val="solid"/>
                </a:ln>
                <a:solidFill>
                  <a:schemeClr val="accent2">
                    <a:lumMod val="40000"/>
                    <a:lumOff val="60000"/>
                  </a:schemeClr>
                </a:solidFill>
                <a:ea typeface="+mj-ea"/>
                <a:cs typeface="+mj-cs"/>
              </a:rPr>
              <a:t/>
            </a:r>
            <a:br>
              <a:rPr lang="en-US" sz="3600" b="1" dirty="0" smtClean="0">
                <a:ln w="22225">
                  <a:solidFill>
                    <a:srgbClr val="FF00FF"/>
                  </a:solidFill>
                  <a:prstDash val="solid"/>
                </a:ln>
                <a:solidFill>
                  <a:schemeClr val="accent2">
                    <a:lumMod val="40000"/>
                    <a:lumOff val="60000"/>
                  </a:schemeClr>
                </a:solidFill>
                <a:ea typeface="+mj-ea"/>
                <a:cs typeface="+mj-cs"/>
              </a:rPr>
            </a:br>
            <a:r>
              <a:rPr lang="en-US" sz="3600" b="1" dirty="0" smtClean="0">
                <a:ln w="22225">
                  <a:solidFill>
                    <a:srgbClr val="FF00FF"/>
                  </a:solidFill>
                  <a:prstDash val="solid"/>
                </a:ln>
                <a:solidFill>
                  <a:schemeClr val="accent2">
                    <a:lumMod val="40000"/>
                    <a:lumOff val="60000"/>
                  </a:schemeClr>
                </a:solidFill>
                <a:ea typeface="+mj-ea"/>
                <a:cs typeface="+mj-cs"/>
              </a:rPr>
              <a:t>					</a:t>
            </a:r>
            <a:r>
              <a:rPr lang="en-US" sz="3600" b="1" u="sng" cap="all" dirty="0" smtClean="0">
                <a:ln>
                  <a:solidFill>
                    <a:srgbClr val="3333FF"/>
                  </a:solidFill>
                </a:ln>
                <a:solidFill>
                  <a:srgbClr val="FF9999"/>
                </a:solidFill>
                <a:ea typeface="+mj-ea"/>
                <a:cs typeface="+mj-cs"/>
              </a:rPr>
              <a:t>as it      </a:t>
            </a:r>
            <a:r>
              <a:rPr lang="en-US" sz="3600" b="1" u="sng" cap="all" dirty="0">
                <a:ln>
                  <a:solidFill>
                    <a:srgbClr val="3333FF"/>
                  </a:solidFill>
                </a:ln>
                <a:solidFill>
                  <a:srgbClr val="FF9999"/>
                </a:solidFill>
                <a:ea typeface="+mj-ea"/>
                <a:cs typeface="+mj-cs"/>
              </a:rPr>
              <a:t>began to</a:t>
            </a:r>
            <a:r>
              <a:rPr lang="en-US" sz="3600" b="1" cap="all" dirty="0">
                <a:ln>
                  <a:solidFill>
                    <a:srgbClr val="3333FF"/>
                  </a:solidFill>
                </a:ln>
                <a:solidFill>
                  <a:srgbClr val="FF9999"/>
                </a:solidFill>
                <a:ea typeface="+mj-ea"/>
                <a:cs typeface="+mj-cs"/>
              </a:rPr>
              <a:t> </a:t>
            </a:r>
            <a:r>
              <a:rPr lang="en-US" sz="3600" b="1" i="1" cap="all" dirty="0">
                <a:ln w="19050">
                  <a:solidFill>
                    <a:schemeClr val="bg1"/>
                  </a:solidFill>
                </a:ln>
                <a:solidFill>
                  <a:srgbClr val="FFFF00"/>
                </a:solidFill>
                <a:effectLst>
                  <a:glow rad="304800">
                    <a:srgbClr val="00FF99"/>
                  </a:glow>
                </a:effectLst>
                <a:latin typeface="Georgia" panose="02040502050405020303" pitchFamily="18" charset="0"/>
                <a:ea typeface="+mj-ea"/>
                <a:cs typeface="+mj-cs"/>
              </a:rPr>
              <a:t>dawn</a:t>
            </a:r>
            <a:r>
              <a:rPr lang="en-US" sz="3600" b="1" cap="all" dirty="0">
                <a:ln>
                  <a:solidFill>
                    <a:srgbClr val="3333FF"/>
                  </a:solidFill>
                </a:ln>
                <a:solidFill>
                  <a:srgbClr val="FF9999"/>
                </a:solidFill>
                <a:ea typeface="+mj-ea"/>
                <a:cs typeface="+mj-cs"/>
              </a:rPr>
              <a:t> </a:t>
            </a:r>
          </a:p>
          <a:p>
            <a:pPr algn="ctr"/>
            <a:r>
              <a:rPr lang="en-US" sz="3600" cap="all" dirty="0" smtClean="0">
                <a:solidFill>
                  <a:schemeClr val="bg1"/>
                </a:solidFill>
                <a:ea typeface="+mj-ea"/>
                <a:cs typeface="+mj-cs"/>
              </a:rPr>
              <a:t>    toward </a:t>
            </a:r>
            <a:r>
              <a:rPr lang="en-US" sz="3600" u="sng" cap="all" dirty="0" smtClean="0">
                <a:solidFill>
                  <a:schemeClr val="bg1"/>
                </a:solidFill>
                <a:ea typeface="+mj-ea"/>
                <a:cs typeface="+mj-cs"/>
              </a:rPr>
              <a:t>the first    </a:t>
            </a:r>
            <a:r>
              <a:rPr lang="en-US" sz="3600" i="1" u="sng" cap="all" dirty="0" smtClean="0">
                <a:solidFill>
                  <a:schemeClr val="bg1"/>
                </a:solidFill>
                <a:ea typeface="+mj-ea"/>
                <a:cs typeface="+mj-cs"/>
              </a:rPr>
              <a:t>day</a:t>
            </a:r>
            <a:r>
              <a:rPr lang="en-US" sz="3600" u="sng" cap="all" dirty="0" smtClean="0">
                <a:solidFill>
                  <a:schemeClr val="bg1"/>
                </a:solidFill>
                <a:ea typeface="+mj-ea"/>
                <a:cs typeface="+mj-cs"/>
              </a:rPr>
              <a:t> </a:t>
            </a:r>
            <a:r>
              <a:rPr lang="en-US" sz="3600" u="sng" cap="all" dirty="0">
                <a:solidFill>
                  <a:schemeClr val="bg1"/>
                </a:solidFill>
                <a:ea typeface="+mj-ea"/>
                <a:cs typeface="+mj-cs"/>
              </a:rPr>
              <a:t>of the week</a:t>
            </a:r>
            <a:r>
              <a:rPr lang="en-US" sz="3600" cap="all" dirty="0" smtClean="0">
                <a:solidFill>
                  <a:schemeClr val="bg1"/>
                </a:solidFill>
                <a:ea typeface="+mj-ea"/>
                <a:cs typeface="+mj-cs"/>
              </a:rPr>
              <a:t>,</a:t>
            </a:r>
            <a:r>
              <a:rPr lang="en-US" sz="3600" cap="all" dirty="0" smtClean="0">
                <a:noFill/>
                <a:ea typeface="+mj-ea"/>
                <a:cs typeface="+mj-cs"/>
              </a:rPr>
              <a:t>…… </a:t>
            </a:r>
            <a:r>
              <a:rPr lang="en-US" sz="3600" cap="all" dirty="0" smtClean="0">
                <a:solidFill>
                  <a:schemeClr val="bg1"/>
                </a:solidFill>
                <a:ea typeface="+mj-ea"/>
                <a:cs typeface="+mj-cs"/>
              </a:rPr>
              <a:t>  </a:t>
            </a:r>
            <a:endParaRPr lang="en-CA" sz="3600" dirty="0">
              <a:solidFill>
                <a:schemeClr val="bg1"/>
              </a:solidFill>
            </a:endParaRPr>
          </a:p>
        </p:txBody>
      </p:sp>
      <p:cxnSp>
        <p:nvCxnSpPr>
          <p:cNvPr id="7" name="Straight Connector 6"/>
          <p:cNvCxnSpPr/>
          <p:nvPr/>
        </p:nvCxnSpPr>
        <p:spPr>
          <a:xfrm flipV="1">
            <a:off x="226337" y="4952246"/>
            <a:ext cx="0" cy="1718045"/>
          </a:xfrm>
          <a:prstGeom prst="line">
            <a:avLst/>
          </a:prstGeom>
          <a:ln w="76200">
            <a:solidFill>
              <a:srgbClr val="FF00FF"/>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949682" y="4952246"/>
            <a:ext cx="0" cy="1718045"/>
          </a:xfrm>
          <a:prstGeom prst="line">
            <a:avLst/>
          </a:prstGeom>
          <a:ln w="76200">
            <a:solidFill>
              <a:srgbClr val="FF00FF"/>
            </a:solidFill>
          </a:ln>
          <a:effectLst>
            <a:glow rad="127000">
              <a:srgbClr val="FFFF00"/>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6748" y="4345663"/>
            <a:ext cx="1946496" cy="678374"/>
          </a:xfrm>
          <a:prstGeom prst="rect">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effectLst>
                  <a:glow rad="127000">
                    <a:srgbClr val="FF9999"/>
                  </a:glow>
                </a:effectLst>
              </a:rPr>
              <a:t>DAWN!</a:t>
            </a:r>
            <a:endParaRPr lang="en-CA" sz="3600" b="1" dirty="0">
              <a:solidFill>
                <a:schemeClr val="bg1"/>
              </a:solidFill>
              <a:effectLst>
                <a:glow rad="127000">
                  <a:srgbClr val="FF9999"/>
                </a:glow>
              </a:effectLst>
            </a:endParaRPr>
          </a:p>
        </p:txBody>
      </p:sp>
      <p:sp>
        <p:nvSpPr>
          <p:cNvPr id="10" name="Rectangle 9"/>
          <p:cNvSpPr/>
          <p:nvPr/>
        </p:nvSpPr>
        <p:spPr>
          <a:xfrm>
            <a:off x="8419721" y="4345663"/>
            <a:ext cx="1946496" cy="678374"/>
          </a:xfrm>
          <a:prstGeom prst="rect">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effectLst>
                  <a:glow rad="127000">
                    <a:srgbClr val="FF9999"/>
                  </a:glow>
                </a:effectLst>
              </a:rPr>
              <a:t>DAWN!</a:t>
            </a:r>
            <a:endParaRPr lang="en-CA" sz="3600" b="1" dirty="0">
              <a:solidFill>
                <a:schemeClr val="bg1"/>
              </a:solidFill>
              <a:effectLst>
                <a:glow rad="127000">
                  <a:srgbClr val="FF9999"/>
                </a:glow>
              </a:effectLst>
            </a:endParaRPr>
          </a:p>
        </p:txBody>
      </p:sp>
      <p:sp>
        <p:nvSpPr>
          <p:cNvPr id="11" name="Rectangle 10"/>
          <p:cNvSpPr/>
          <p:nvPr/>
        </p:nvSpPr>
        <p:spPr>
          <a:xfrm>
            <a:off x="10058402" y="5725411"/>
            <a:ext cx="2097385" cy="944880"/>
          </a:xfrm>
          <a:prstGeom prst="rect">
            <a:avLst/>
          </a:prstGeom>
          <a:solidFill>
            <a:srgbClr val="CC99FF"/>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effectLst>
                  <a:glow rad="127000">
                    <a:srgbClr val="00FF99"/>
                  </a:glow>
                </a:effectLst>
              </a:rPr>
              <a:t>1</a:t>
            </a:r>
            <a:r>
              <a:rPr lang="en-US" sz="3200" b="1" baseline="30000" dirty="0" smtClean="0">
                <a:solidFill>
                  <a:schemeClr val="bg1"/>
                </a:solidFill>
                <a:effectLst>
                  <a:glow rad="127000">
                    <a:srgbClr val="00FF99"/>
                  </a:glow>
                </a:effectLst>
              </a:rPr>
              <a:t>ST</a:t>
            </a:r>
            <a:r>
              <a:rPr lang="en-US" sz="3200" b="1" dirty="0" smtClean="0">
                <a:solidFill>
                  <a:schemeClr val="bg1"/>
                </a:solidFill>
                <a:effectLst>
                  <a:glow rad="127000">
                    <a:srgbClr val="00FF99"/>
                  </a:glow>
                </a:effectLst>
              </a:rPr>
              <a:t> Cycle </a:t>
            </a:r>
            <a:endParaRPr lang="en-CA" sz="3200" b="1" dirty="0">
              <a:solidFill>
                <a:schemeClr val="bg1"/>
              </a:solidFill>
              <a:effectLst>
                <a:glow rad="127000">
                  <a:srgbClr val="00FF99"/>
                </a:glow>
              </a:effectLst>
            </a:endParaRPr>
          </a:p>
        </p:txBody>
      </p:sp>
      <p:cxnSp>
        <p:nvCxnSpPr>
          <p:cNvPr id="19" name="Straight Connector 18"/>
          <p:cNvCxnSpPr/>
          <p:nvPr/>
        </p:nvCxnSpPr>
        <p:spPr>
          <a:xfrm>
            <a:off x="5812325" y="2562131"/>
            <a:ext cx="18107" cy="2599525"/>
          </a:xfrm>
          <a:prstGeom prst="line">
            <a:avLst/>
          </a:prstGeom>
          <a:ln w="76200">
            <a:solidFill>
              <a:srgbClr val="0000CC"/>
            </a:solidFill>
          </a:ln>
          <a:effectLst>
            <a:glow rad="127000">
              <a:srgbClr val="FF99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3" name="Bent Arrow 22"/>
          <p:cNvSpPr/>
          <p:nvPr/>
        </p:nvSpPr>
        <p:spPr>
          <a:xfrm rot="5400000">
            <a:off x="9424260" y="3922326"/>
            <a:ext cx="2547642" cy="1068237"/>
          </a:xfrm>
          <a:prstGeom prst="bentArrow">
            <a:avLst>
              <a:gd name="adj1" fmla="val 21609"/>
              <a:gd name="adj2" fmla="val 50000"/>
              <a:gd name="adj3" fmla="val 48077"/>
              <a:gd name="adj4" fmla="val 43750"/>
            </a:avLst>
          </a:prstGeom>
          <a:gradFill flip="none" rotWithShape="1">
            <a:gsLst>
              <a:gs pos="58000">
                <a:srgbClr val="FFFF00"/>
              </a:gs>
              <a:gs pos="28000">
                <a:schemeClr val="accent2">
                  <a:lumMod val="60000"/>
                  <a:lumOff val="40000"/>
                </a:schemeClr>
              </a:gs>
              <a:gs pos="100000">
                <a:srgbClr val="00FFFF"/>
              </a:gs>
            </a:gsLst>
            <a:lin ang="0" scaled="1"/>
            <a:tileRect/>
          </a:gradFill>
          <a:ln w="5715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Rectangle 23"/>
          <p:cNvSpPr/>
          <p:nvPr/>
        </p:nvSpPr>
        <p:spPr>
          <a:xfrm>
            <a:off x="1714812" y="1817834"/>
            <a:ext cx="8651405" cy="615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cap="all" dirty="0">
                <a:solidFill>
                  <a:srgbClr val="32C7A9">
                    <a:lumMod val="75000"/>
                  </a:srgbClr>
                </a:solidFill>
                <a:latin typeface="Georgia" panose="02040502050405020303" pitchFamily="18" charset="0"/>
              </a:rPr>
              <a:t>M</a:t>
            </a:r>
            <a:r>
              <a:rPr lang="en-US" sz="2400" i="1" dirty="0">
                <a:solidFill>
                  <a:srgbClr val="32C7A9">
                    <a:lumMod val="75000"/>
                  </a:srgbClr>
                </a:solidFill>
                <a:latin typeface="Georgia" panose="02040502050405020303" pitchFamily="18" charset="0"/>
              </a:rPr>
              <a:t>att</a:t>
            </a:r>
            <a:r>
              <a:rPr lang="en-US" sz="2400" i="1" cap="all" dirty="0">
                <a:solidFill>
                  <a:srgbClr val="32C7A9">
                    <a:lumMod val="75000"/>
                  </a:srgbClr>
                </a:solidFill>
                <a:latin typeface="Georgia" panose="02040502050405020303" pitchFamily="18" charset="0"/>
              </a:rPr>
              <a:t> 28:1  </a:t>
            </a:r>
            <a:r>
              <a:rPr lang="en-US" sz="2400" i="1" cap="all" dirty="0">
                <a:solidFill>
                  <a:srgbClr val="DF2E28">
                    <a:lumMod val="60000"/>
                    <a:lumOff val="40000"/>
                  </a:srgbClr>
                </a:solidFill>
                <a:latin typeface="Georgia" panose="02040502050405020303" pitchFamily="18" charset="0"/>
              </a:rPr>
              <a:t>	</a:t>
            </a:r>
            <a:r>
              <a:rPr lang="en-US" sz="3600" b="1" dirty="0">
                <a:ln w="22225">
                  <a:solidFill>
                    <a:srgbClr val="FF00FF"/>
                  </a:solidFill>
                  <a:prstDash val="solid"/>
                </a:ln>
                <a:solidFill>
                  <a:srgbClr val="FE801A">
                    <a:lumMod val="40000"/>
                    <a:lumOff val="60000"/>
                  </a:srgbClr>
                </a:solidFill>
              </a:rPr>
              <a:t>In the </a:t>
            </a:r>
            <a:r>
              <a:rPr lang="en-US" sz="3600" b="1" u="sng" dirty="0">
                <a:ln w="22225">
                  <a:solidFill>
                    <a:srgbClr val="FF00FF"/>
                  </a:solidFill>
                  <a:prstDash val="solid"/>
                </a:ln>
                <a:solidFill>
                  <a:srgbClr val="00FFFF"/>
                </a:solidFill>
              </a:rPr>
              <a:t>END</a:t>
            </a:r>
            <a:r>
              <a:rPr lang="en-US" sz="3600" b="1" dirty="0">
                <a:ln w="22225">
                  <a:solidFill>
                    <a:srgbClr val="FF00FF"/>
                  </a:solidFill>
                  <a:prstDash val="solid"/>
                </a:ln>
                <a:solidFill>
                  <a:srgbClr val="FE801A">
                    <a:lumMod val="40000"/>
                    <a:lumOff val="60000"/>
                  </a:srgbClr>
                </a:solidFill>
              </a:rPr>
              <a:t> of the </a:t>
            </a:r>
            <a:r>
              <a:rPr lang="en-US" sz="3600" b="1" dirty="0" smtClean="0">
                <a:ln w="22225">
                  <a:solidFill>
                    <a:srgbClr val="FF00FF"/>
                  </a:solidFill>
                  <a:prstDash val="solid"/>
                </a:ln>
                <a:solidFill>
                  <a:srgbClr val="00FFFF"/>
                </a:solidFill>
              </a:rPr>
              <a:t>Shabbat,</a:t>
            </a:r>
            <a:endParaRPr lang="en-CA" dirty="0"/>
          </a:p>
        </p:txBody>
      </p:sp>
      <p:pic>
        <p:nvPicPr>
          <p:cNvPr id="25" name="Picture 3" descr="F:\Art on Desktop - 1\All white man clip art\yellow-blue smiley faces\yellow smiley face - right on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54960" y="1572228"/>
            <a:ext cx="1554480" cy="1340739"/>
          </a:xfrm>
          <a:prstGeom prst="round2DiagRect">
            <a:avLst>
              <a:gd name="adj1" fmla="val 16667"/>
              <a:gd name="adj2" fmla="val 0"/>
            </a:avLst>
          </a:prstGeom>
          <a:ln w="88900" cap="sq">
            <a:solidFill>
              <a:srgbClr val="CC99FF"/>
            </a:solidFill>
            <a:miter lim="800000"/>
          </a:ln>
          <a:effectLst>
            <a:outerShdw blurRad="152400" dist="317500" dir="5400000" sx="90000" sy="-19000" rotWithShape="0">
              <a:prstClr val="black">
                <a:alpha val="15000"/>
              </a:prst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5875699" y="5161656"/>
            <a:ext cx="3920151" cy="563755"/>
          </a:xfrm>
          <a:prstGeom prst="straightConnector1">
            <a:avLst/>
          </a:prstGeom>
          <a:ln w="76200">
            <a:solidFill>
              <a:srgbClr val="0000CC"/>
            </a:solidFill>
            <a:headEnd type="oval" w="med" len="med"/>
            <a:tailEnd type="triangle" w="med" len="med"/>
          </a:ln>
          <a:effectLst>
            <a:glow rad="127000">
              <a:srgbClr val="FF99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Notched Right Arrow 11"/>
          <p:cNvSpPr/>
          <p:nvPr/>
        </p:nvSpPr>
        <p:spPr>
          <a:xfrm>
            <a:off x="2172833" y="4345663"/>
            <a:ext cx="6156355" cy="747183"/>
          </a:xfrm>
          <a:prstGeom prst="notchedRightArrow">
            <a:avLst>
              <a:gd name="adj1" fmla="val 50000"/>
              <a:gd name="adj2" fmla="val 126336"/>
            </a:avLst>
          </a:prstGeom>
          <a:gradFill>
            <a:gsLst>
              <a:gs pos="53000">
                <a:srgbClr val="FFFF00">
                  <a:alpha val="21000"/>
                </a:srgbClr>
              </a:gs>
              <a:gs pos="39000">
                <a:srgbClr val="3333FF"/>
              </a:gs>
              <a:gs pos="66000">
                <a:srgbClr val="FF00FF"/>
              </a:gs>
            </a:gsLst>
            <a:lin ang="5400000" scaled="1"/>
          </a:gradFill>
          <a:ln w="57150">
            <a:solidFill>
              <a:srgbClr val="FF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7843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 presetClass="entr" presetSubtype="1" fill="hold" grpId="0" nodeType="withEffect">
                                  <p:stCondLst>
                                    <p:cond delay="100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500" fill="hold"/>
                                        <p:tgtEl>
                                          <p:spTgt spid="9"/>
                                        </p:tgtEl>
                                        <p:attrNameLst>
                                          <p:attrName>ppt_x</p:attrName>
                                        </p:attrNameLst>
                                      </p:cBhvr>
                                      <p:tavLst>
                                        <p:tav tm="0">
                                          <p:val>
                                            <p:strVal val="#ppt_x"/>
                                          </p:val>
                                        </p:tav>
                                        <p:tav tm="100000">
                                          <p:val>
                                            <p:strVal val="#ppt_x"/>
                                          </p:val>
                                        </p:tav>
                                      </p:tavLst>
                                    </p:anim>
                                    <p:anim calcmode="lin" valueType="num">
                                      <p:cBhvr additive="base">
                                        <p:cTn id="14" dur="1500" fill="hold"/>
                                        <p:tgtEl>
                                          <p:spTgt spid="9"/>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500" fill="hold"/>
                                        <p:tgtEl>
                                          <p:spTgt spid="10"/>
                                        </p:tgtEl>
                                        <p:attrNameLst>
                                          <p:attrName>ppt_x</p:attrName>
                                        </p:attrNameLst>
                                      </p:cBhvr>
                                      <p:tavLst>
                                        <p:tav tm="0">
                                          <p:val>
                                            <p:strVal val="#ppt_x"/>
                                          </p:val>
                                        </p:tav>
                                        <p:tav tm="100000">
                                          <p:val>
                                            <p:strVal val="#ppt_x"/>
                                          </p:val>
                                        </p:tav>
                                      </p:tavLst>
                                    </p:anim>
                                    <p:anim calcmode="lin" valueType="num">
                                      <p:cBhvr additive="base">
                                        <p:cTn id="18" dur="1500" fill="hold"/>
                                        <p:tgtEl>
                                          <p:spTgt spid="10"/>
                                        </p:tgtEl>
                                        <p:attrNameLst>
                                          <p:attrName>ppt_y</p:attrName>
                                        </p:attrNameLst>
                                      </p:cBhvr>
                                      <p:tavLst>
                                        <p:tav tm="0">
                                          <p:val>
                                            <p:strVal val="0-#ppt_h/2"/>
                                          </p:val>
                                        </p:tav>
                                        <p:tav tm="100000">
                                          <p:val>
                                            <p:strVal val="#ppt_y"/>
                                          </p:val>
                                        </p:tav>
                                      </p:tavLst>
                                    </p:anim>
                                  </p:childTnLst>
                                </p:cTn>
                              </p:par>
                              <p:par>
                                <p:cTn id="19" presetID="8" presetClass="emph" presetSubtype="0" repeatCount="3000" fill="hold" grpId="1" nodeType="withEffect">
                                  <p:stCondLst>
                                    <p:cond delay="1000"/>
                                  </p:stCondLst>
                                  <p:childTnLst>
                                    <p:animRot by="21600000">
                                      <p:cBhvr>
                                        <p:cTn id="20" dur="500" fill="hold"/>
                                        <p:tgtEl>
                                          <p:spTgt spid="9"/>
                                        </p:tgtEl>
                                        <p:attrNameLst>
                                          <p:attrName>r</p:attrName>
                                        </p:attrNameLst>
                                      </p:cBhvr>
                                    </p:animRot>
                                  </p:childTnLst>
                                </p:cTn>
                              </p:par>
                              <p:par>
                                <p:cTn id="21" presetID="8" presetClass="emph" presetSubtype="0" repeatCount="3000" fill="hold" grpId="1" nodeType="withEffect">
                                  <p:stCondLst>
                                    <p:cond delay="1000"/>
                                  </p:stCondLst>
                                  <p:childTnLst>
                                    <p:animRot by="21600000">
                                      <p:cBhvr>
                                        <p:cTn id="22" dur="500" fill="hold"/>
                                        <p:tgtEl>
                                          <p:spTgt spid="10"/>
                                        </p:tgtEl>
                                        <p:attrNameLst>
                                          <p:attrName>r</p:attrName>
                                        </p:attrNameLst>
                                      </p:cBhvr>
                                    </p:animRot>
                                  </p:childTnLst>
                                </p:cTn>
                              </p:par>
                              <p:par>
                                <p:cTn id="23" presetID="14" presetClass="entr" presetSubtype="10" fill="hold" grpId="0" nodeType="withEffect">
                                  <p:stCondLst>
                                    <p:cond delay="225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31" presetClass="entr" presetSubtype="0" fill="hold" nodeType="withEffect">
                                  <p:stCondLst>
                                    <p:cond delay="75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par>
                                <p:cTn id="39" presetID="31" presetClass="entr" presetSubtype="0" fill="hold" nodeType="withEffect">
                                  <p:stCondLst>
                                    <p:cond delay="75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 calcmode="lin" valueType="num">
                                      <p:cBhvr>
                                        <p:cTn id="43" dur="1000" fill="hold"/>
                                        <p:tgtEl>
                                          <p:spTgt spid="14"/>
                                        </p:tgtEl>
                                        <p:attrNameLst>
                                          <p:attrName>style.rotation</p:attrName>
                                        </p:attrNameLst>
                                      </p:cBhvr>
                                      <p:tavLst>
                                        <p:tav tm="0">
                                          <p:val>
                                            <p:fltVal val="90"/>
                                          </p:val>
                                        </p:tav>
                                        <p:tav tm="100000">
                                          <p:val>
                                            <p:fltVal val="0"/>
                                          </p:val>
                                        </p:tav>
                                      </p:tavLst>
                                    </p:anim>
                                    <p:animEffect transition="in" filter="fade">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wipe(up)">
                                      <p:cBhvr>
                                        <p:cTn id="49" dur="1500"/>
                                        <p:tgtEl>
                                          <p:spTgt spid="5">
                                            <p:txEl>
                                              <p:pRg st="0" end="0"/>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wipe(up)">
                                      <p:cBhvr>
                                        <p:cTn id="52" dur="1500"/>
                                        <p:tgtEl>
                                          <p:spTgt spid="5">
                                            <p:txEl>
                                              <p:pRg st="1" end="1"/>
                                            </p:txEl>
                                          </p:spTgt>
                                        </p:tgtEl>
                                      </p:cBhvr>
                                    </p:animEffect>
                                  </p:childTnLst>
                                </p:cTn>
                              </p:par>
                              <p:par>
                                <p:cTn id="53" presetID="22" presetClass="entr" presetSubtype="1" fill="hold" grpId="0" nodeType="withEffect">
                                  <p:stCondLst>
                                    <p:cond delay="125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1250"/>
                                        <p:tgtEl>
                                          <p:spTgt spid="23"/>
                                        </p:tgtEl>
                                      </p:cBhvr>
                                    </p:animEffect>
                                  </p:childTnLst>
                                </p:cTn>
                              </p:par>
                            </p:childTnLst>
                          </p:cTn>
                        </p:par>
                        <p:par>
                          <p:cTn id="56" fill="hold">
                            <p:stCondLst>
                              <p:cond delay="2500"/>
                            </p:stCondLst>
                            <p:childTnLst>
                              <p:par>
                                <p:cTn id="57" presetID="6" presetClass="entr" presetSubtype="16" fill="hold" nodeType="afterEffect">
                                  <p:stCondLst>
                                    <p:cond delay="2000"/>
                                  </p:stCondLst>
                                  <p:childTnLst>
                                    <p:set>
                                      <p:cBhvr>
                                        <p:cTn id="58" dur="1" fill="hold">
                                          <p:stCondLst>
                                            <p:cond delay="0"/>
                                          </p:stCondLst>
                                        </p:cTn>
                                        <p:tgtEl>
                                          <p:spTgt spid="25"/>
                                        </p:tgtEl>
                                        <p:attrNameLst>
                                          <p:attrName>style.visibility</p:attrName>
                                        </p:attrNameLst>
                                      </p:cBhvr>
                                      <p:to>
                                        <p:strVal val="visible"/>
                                      </p:to>
                                    </p:set>
                                    <p:animEffect transition="in" filter="circle(in)">
                                      <p:cBhvr>
                                        <p:cTn id="5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23" grpId="0" animBg="1"/>
      <p:bldP spid="24" grpId="0"/>
      <p:bldP spid="12"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16851</TotalTime>
  <Words>5103</Words>
  <Application>Microsoft Office PowerPoint</Application>
  <PresentationFormat>Custom</PresentationFormat>
  <Paragraphs>923</Paragraphs>
  <Slides>105</Slides>
  <Notes>2</Notes>
  <HiddenSlides>0</HiddenSlides>
  <MMClips>0</MMClips>
  <ScaleCrop>false</ScaleCrop>
  <HeadingPairs>
    <vt:vector size="4" baseType="variant">
      <vt:variant>
        <vt:lpstr>Theme</vt:lpstr>
      </vt:variant>
      <vt:variant>
        <vt:i4>1</vt:i4>
      </vt:variant>
      <vt:variant>
        <vt:lpstr>Slide Titles</vt:lpstr>
      </vt:variant>
      <vt:variant>
        <vt:i4>105</vt:i4>
      </vt:variant>
    </vt:vector>
  </HeadingPairs>
  <TitlesOfParts>
    <vt:vector size="106" baseType="lpstr">
      <vt:lpstr>Vapor Trail</vt:lpstr>
      <vt:lpstr>The closing minutes of Yahuah’s Shabbat Matthew 28:1</vt:lpstr>
      <vt:lpstr>PowerPoint Presentation</vt:lpstr>
      <vt:lpstr>In the end  of the SHabbat, as it began to    </vt:lpstr>
      <vt:lpstr>PowerPoint Presentation</vt:lpstr>
      <vt:lpstr>Matthew 28:1 – A stand ALONE “MISTRANSLATION”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According to Sunset Theory, immediately when the  Shabbat has ended,  (at the moment of sunset)  the sky would commence  to  grow -</vt:lpstr>
      <vt:lpstr>The Shabbat GREW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does John appear to duplicate his declaration of  the preparation?  FIRST at dawn (john 19:14) – and again in v. 42?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 28:1  Now after the Sabbath, toward dawn on the first day of   the week, Miryam from Maḡdala … came to see the tomb.               The Scriptures  Matt 28:1   In the end of the sabbath, as it began to dawn toward the   first day of the week, came Mary Magdalene … to see the                        sepulchre.   KJV  Matt 28:1   After the Sabbaths, around dawn on the first day of the   week, Mary Magdalene … went to take a look at the burial site.      ISV  Matt 28:1   Now late on the sabbath day, as it began to dawn toward   the first day of the week, came Mary Magdalene … to see the                        sepulchre.  ASV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28:1</dc:title>
  <dc:creator>timothy Astleford</dc:creator>
  <cp:lastModifiedBy>Sarahlee</cp:lastModifiedBy>
  <cp:revision>1335</cp:revision>
  <cp:lastPrinted>2015-12-28T20:19:51Z</cp:lastPrinted>
  <dcterms:created xsi:type="dcterms:W3CDTF">2015-11-28T01:34:02Z</dcterms:created>
  <dcterms:modified xsi:type="dcterms:W3CDTF">2021-01-03T01:49:36Z</dcterms:modified>
</cp:coreProperties>
</file>