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4"/>
  </p:notesMasterIdLst>
  <p:sldIdLst>
    <p:sldId id="266" r:id="rId2"/>
    <p:sldId id="299" r:id="rId3"/>
    <p:sldId id="267" r:id="rId4"/>
    <p:sldId id="256" r:id="rId5"/>
    <p:sldId id="257" r:id="rId6"/>
    <p:sldId id="258" r:id="rId7"/>
    <p:sldId id="259" r:id="rId8"/>
    <p:sldId id="260" r:id="rId9"/>
    <p:sldId id="261" r:id="rId10"/>
    <p:sldId id="262" r:id="rId11"/>
    <p:sldId id="270" r:id="rId12"/>
    <p:sldId id="263" r:id="rId13"/>
    <p:sldId id="264" r:id="rId14"/>
    <p:sldId id="271" r:id="rId15"/>
    <p:sldId id="311" r:id="rId16"/>
    <p:sldId id="309" r:id="rId17"/>
    <p:sldId id="310" r:id="rId18"/>
    <p:sldId id="273" r:id="rId19"/>
    <p:sldId id="274" r:id="rId20"/>
    <p:sldId id="269" r:id="rId21"/>
    <p:sldId id="308" r:id="rId22"/>
    <p:sldId id="314" r:id="rId23"/>
    <p:sldId id="268" r:id="rId24"/>
    <p:sldId id="272" r:id="rId25"/>
    <p:sldId id="276" r:id="rId26"/>
    <p:sldId id="275" r:id="rId27"/>
    <p:sldId id="277" r:id="rId28"/>
    <p:sldId id="278" r:id="rId29"/>
    <p:sldId id="279" r:id="rId30"/>
    <p:sldId id="280" r:id="rId31"/>
    <p:sldId id="281" r:id="rId32"/>
    <p:sldId id="307" r:id="rId33"/>
    <p:sldId id="313" r:id="rId34"/>
    <p:sldId id="284" r:id="rId35"/>
    <p:sldId id="283" r:id="rId36"/>
    <p:sldId id="286" r:id="rId37"/>
    <p:sldId id="287" r:id="rId38"/>
    <p:sldId id="285" r:id="rId39"/>
    <p:sldId id="288" r:id="rId40"/>
    <p:sldId id="289" r:id="rId41"/>
    <p:sldId id="290" r:id="rId42"/>
    <p:sldId id="291" r:id="rId43"/>
    <p:sldId id="292" r:id="rId44"/>
    <p:sldId id="294" r:id="rId45"/>
    <p:sldId id="293" r:id="rId46"/>
    <p:sldId id="265" r:id="rId47"/>
    <p:sldId id="295" r:id="rId48"/>
    <p:sldId id="297" r:id="rId49"/>
    <p:sldId id="296" r:id="rId50"/>
    <p:sldId id="298" r:id="rId51"/>
    <p:sldId id="302" r:id="rId52"/>
    <p:sldId id="30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Astleford" initials="tA" lastIdx="12" clrIdx="0">
    <p:extLst>
      <p:ext uri="{19B8F6BF-5375-455C-9EA6-DF929625EA0E}">
        <p15:presenceInfo xmlns:p15="http://schemas.microsoft.com/office/powerpoint/2012/main" xmlns="" userId="6f70958e3069516c" providerId="Windows Live"/>
      </p:ext>
    </p:extLst>
  </p:cmAuthor>
  <p:cmAuthor id="2" name="Rae" initials="R" lastIdx="6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9999FF"/>
    <a:srgbClr val="F9D1F9"/>
    <a:srgbClr val="FFCCFF"/>
    <a:srgbClr val="FF3399"/>
    <a:srgbClr val="99FF99"/>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94083" autoAdjust="0"/>
  </p:normalViewPr>
  <p:slideViewPr>
    <p:cSldViewPr snapToGrid="0" showGuides="1">
      <p:cViewPr varScale="1">
        <p:scale>
          <a:sx n="102" d="100"/>
          <a:sy n="102" d="100"/>
        </p:scale>
        <p:origin x="-90" y="-1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4E082-18D8-4CBF-9B71-02634480C15A}" type="datetimeFigureOut">
              <a:rPr lang="en-CA" smtClean="0"/>
              <a:t>05/12/2020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119AD-AC2A-46F5-BE6E-88681C9C8974}" type="slidenum">
              <a:rPr lang="en-CA" smtClean="0"/>
              <a:t>‹#›</a:t>
            </a:fld>
            <a:endParaRPr lang="en-CA"/>
          </a:p>
        </p:txBody>
      </p:sp>
    </p:spTree>
    <p:extLst>
      <p:ext uri="{BB962C8B-B14F-4D97-AF65-F5344CB8AC3E}">
        <p14:creationId xmlns:p14="http://schemas.microsoft.com/office/powerpoint/2010/main" val="19158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B261416-4E4C-445C-89F5-27D827BC5D02}" type="slidenum">
              <a:t>11</a:t>
            </a:fld>
            <a:endParaRPr lang="en-CA"/>
          </a:p>
        </p:txBody>
      </p:sp>
      <p:sp>
        <p:nvSpPr>
          <p:cNvPr id="2" name="Slide Image Placeholder 1"/>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CA"/>
          </a:p>
        </p:txBody>
      </p:sp>
    </p:spTree>
    <p:extLst>
      <p:ext uri="{BB962C8B-B14F-4D97-AF65-F5344CB8AC3E}">
        <p14:creationId xmlns:p14="http://schemas.microsoft.com/office/powerpoint/2010/main" val="397114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3119AD-AC2A-46F5-BE6E-88681C9C8974}" type="slidenum">
              <a:rPr lang="en-CA" smtClean="0"/>
              <a:t>51</a:t>
            </a:fld>
            <a:endParaRPr lang="en-CA"/>
          </a:p>
        </p:txBody>
      </p:sp>
    </p:spTree>
    <p:extLst>
      <p:ext uri="{BB962C8B-B14F-4D97-AF65-F5344CB8AC3E}">
        <p14:creationId xmlns:p14="http://schemas.microsoft.com/office/powerpoint/2010/main" val="227644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3119AD-AC2A-46F5-BE6E-88681C9C8974}" type="slidenum">
              <a:rPr lang="en-CA" smtClean="0"/>
              <a:t>14</a:t>
            </a:fld>
            <a:endParaRPr lang="en-CA"/>
          </a:p>
        </p:txBody>
      </p:sp>
    </p:spTree>
    <p:extLst>
      <p:ext uri="{BB962C8B-B14F-4D97-AF65-F5344CB8AC3E}">
        <p14:creationId xmlns:p14="http://schemas.microsoft.com/office/powerpoint/2010/main" val="148581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3119AD-AC2A-46F5-BE6E-88681C9C8974}" type="slidenum">
              <a:rPr lang="en-CA" smtClean="0"/>
              <a:t>19</a:t>
            </a:fld>
            <a:endParaRPr lang="en-CA"/>
          </a:p>
        </p:txBody>
      </p:sp>
    </p:spTree>
    <p:extLst>
      <p:ext uri="{BB962C8B-B14F-4D97-AF65-F5344CB8AC3E}">
        <p14:creationId xmlns:p14="http://schemas.microsoft.com/office/powerpoint/2010/main" val="91568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119AD-AC2A-46F5-BE6E-88681C9C8974}" type="slidenum">
              <a:rPr lang="en-CA" smtClean="0"/>
              <a:t>21</a:t>
            </a:fld>
            <a:endParaRPr lang="en-CA"/>
          </a:p>
        </p:txBody>
      </p:sp>
    </p:spTree>
    <p:extLst>
      <p:ext uri="{BB962C8B-B14F-4D97-AF65-F5344CB8AC3E}">
        <p14:creationId xmlns:p14="http://schemas.microsoft.com/office/powerpoint/2010/main" val="224068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3119AD-AC2A-46F5-BE6E-88681C9C8974}" type="slidenum">
              <a:rPr lang="en-CA" smtClean="0"/>
              <a:t>22</a:t>
            </a:fld>
            <a:endParaRPr lang="en-CA"/>
          </a:p>
        </p:txBody>
      </p:sp>
    </p:spTree>
    <p:extLst>
      <p:ext uri="{BB962C8B-B14F-4D97-AF65-F5344CB8AC3E}">
        <p14:creationId xmlns:p14="http://schemas.microsoft.com/office/powerpoint/2010/main" val="393174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3119AD-AC2A-46F5-BE6E-88681C9C8974}" type="slidenum">
              <a:rPr lang="en-CA" smtClean="0"/>
              <a:t>24</a:t>
            </a:fld>
            <a:endParaRPr lang="en-CA"/>
          </a:p>
        </p:txBody>
      </p:sp>
    </p:spTree>
    <p:extLst>
      <p:ext uri="{BB962C8B-B14F-4D97-AF65-F5344CB8AC3E}">
        <p14:creationId xmlns:p14="http://schemas.microsoft.com/office/powerpoint/2010/main" val="327682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119AD-AC2A-46F5-BE6E-88681C9C8974}" type="slidenum">
              <a:rPr lang="en-CA" smtClean="0"/>
              <a:t>30</a:t>
            </a:fld>
            <a:endParaRPr lang="en-CA"/>
          </a:p>
        </p:txBody>
      </p:sp>
    </p:spTree>
    <p:extLst>
      <p:ext uri="{BB962C8B-B14F-4D97-AF65-F5344CB8AC3E}">
        <p14:creationId xmlns:p14="http://schemas.microsoft.com/office/powerpoint/2010/main" val="165005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3119AD-AC2A-46F5-BE6E-88681C9C8974}" type="slidenum">
              <a:rPr lang="en-CA" smtClean="0"/>
              <a:t>33</a:t>
            </a:fld>
            <a:endParaRPr lang="en-CA"/>
          </a:p>
        </p:txBody>
      </p:sp>
    </p:spTree>
    <p:extLst>
      <p:ext uri="{BB962C8B-B14F-4D97-AF65-F5344CB8AC3E}">
        <p14:creationId xmlns:p14="http://schemas.microsoft.com/office/powerpoint/2010/main" val="175857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3119AD-AC2A-46F5-BE6E-88681C9C8974}" type="slidenum">
              <a:rPr lang="en-CA" smtClean="0"/>
              <a:t>44</a:t>
            </a:fld>
            <a:endParaRPr lang="en-CA"/>
          </a:p>
        </p:txBody>
      </p:sp>
    </p:spTree>
    <p:extLst>
      <p:ext uri="{BB962C8B-B14F-4D97-AF65-F5344CB8AC3E}">
        <p14:creationId xmlns:p14="http://schemas.microsoft.com/office/powerpoint/2010/main" val="64083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31DF39-C7BD-4B29-8263-302D23537D09}"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414E3-2955-4BE0-A687-4FE2320CD75F}"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BC2FF-ADFF-4F42-8ABD-E2DBBF2CE672}"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2E09F-10F2-44AB-A220-D240EC82DA97}"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7E18D-3FBB-4E4E-8412-27F68702571B}"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A7E2FCC-5DDC-4535-B240-79A52111E4C2}" type="datetime1">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9BE6F2F-FCE1-4018-98A5-358AC45BD594}" type="datetime1">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310004-62C4-4C1F-8C98-5C56D27EDA7B}"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DD882D-F0CF-4CE7-ABDF-E6A7D54CF7C0}"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43B65E-5998-4458-8FAA-B785B7127DA3}"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4BBCA-E4B1-4F70-AC3F-3E93E0950531}" type="datetime1">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FC9167-ECF2-4786-9EF1-E380587B8BE6}"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0A79BA-9257-4EC5-BA82-64D93F2AEC42}" type="datetime1">
              <a:rPr lang="en-US" smtClean="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741EC-EC1C-4216-95AA-1B487F9E5788}" type="datetime1">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60BFC-5BA1-40E5-A32E-FCEFFF4761EE}" type="datetime1">
              <a:rPr lang="en-US" smtClean="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1358A-65A6-49CD-8A11-DAAF14DC249C}"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C622D-EEFD-4E14-A9B5-72D5E4B0D7DF}" type="datetime1">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F540F88-2AF2-4973-8D38-F6CB014DB2AF}" type="datetime1">
              <a:rPr lang="en-US" smtClean="0"/>
              <a:t>12/5/2020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hyperlink" Target="https://www.etymonline.com/word/yester-#etymonline_v_5023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0.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gif"/><Relationship Id="rId4" Type="http://schemas.openxmlformats.org/officeDocument/2006/relationships/image" Target="../media/image22.gif"/></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hyperlink" Target="mailto:tim@studythecalendar.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78" y="3509319"/>
            <a:ext cx="11425414" cy="3415056"/>
          </a:xfrm>
        </p:spPr>
        <p:txBody>
          <a:bodyPr>
            <a:prstTxWarp prst="textArchUp">
              <a:avLst/>
            </a:prstTxWarp>
            <a:normAutofit/>
            <a:scene3d>
              <a:camera prst="orthographicFront"/>
              <a:lightRig rig="threePt" dir="t"/>
            </a:scene3d>
            <a:sp3d extrusionH="57150">
              <a:bevelT w="38100" h="38100" prst="angle"/>
            </a:sp3d>
          </a:bodyPr>
          <a:lstStyle/>
          <a:p>
            <a:pPr marL="0" indent="0" algn="ctr">
              <a:buNone/>
            </a:pPr>
            <a:r>
              <a:rPr lang="en-CA" sz="6600" dirty="0" smtClean="0">
                <a:ln w="19050">
                  <a:solidFill>
                    <a:srgbClr val="7030A0"/>
                  </a:solidFill>
                </a:ln>
                <a:solidFill>
                  <a:srgbClr val="00FFFF"/>
                </a:solidFill>
              </a:rPr>
              <a:t>   </a:t>
            </a:r>
            <a:r>
              <a:rPr lang="en-CA" sz="6600" b="1" dirty="0" smtClean="0">
                <a:ln w="19050">
                  <a:solidFill>
                    <a:srgbClr val="FFCCFF"/>
                  </a:solidFill>
                </a:ln>
                <a:solidFill>
                  <a:sysClr val="windowText" lastClr="000000"/>
                </a:solidFill>
                <a:effectLst>
                  <a:glow rad="127000">
                    <a:schemeClr val="tx1"/>
                  </a:glow>
                  <a:outerShdw blurRad="50800" dist="38100" dir="2700000" algn="tl" rotWithShape="0">
                    <a:srgbClr val="000000">
                      <a:alpha val="48000"/>
                    </a:srgbClr>
                  </a:outerShdw>
                </a:effectLst>
              </a:rPr>
              <a:t>Laban’s </a:t>
            </a:r>
            <a:r>
              <a:rPr lang="en-CA" sz="6600" b="1" dirty="0" smtClean="0">
                <a:ln w="19050">
                  <a:solidFill>
                    <a:srgbClr val="FF3399"/>
                  </a:solidFill>
                </a:ln>
                <a:solidFill>
                  <a:srgbClr val="99FF99"/>
                </a:solidFill>
                <a:effectLst>
                  <a:glow rad="127000">
                    <a:schemeClr val="tx1"/>
                  </a:glow>
                  <a:outerShdw blurRad="50800" dist="38100" dir="2700000" algn="tl" rotWithShape="0">
                    <a:srgbClr val="000000">
                      <a:alpha val="48000"/>
                    </a:srgbClr>
                  </a:outerShdw>
                </a:effectLst>
              </a:rPr>
              <a:t>Quenched</a:t>
            </a:r>
            <a:r>
              <a:rPr lang="en-CA" sz="6600" b="1" dirty="0" smtClean="0">
                <a:ln w="19050">
                  <a:solidFill>
                    <a:srgbClr val="FFCCFF"/>
                  </a:solidFill>
                </a:ln>
                <a:solidFill>
                  <a:sysClr val="windowText" lastClr="000000"/>
                </a:solidFill>
                <a:effectLst>
                  <a:glow rad="127000">
                    <a:schemeClr val="tx1"/>
                  </a:glow>
                  <a:outerShdw blurRad="50800" dist="38100" dir="2700000" algn="tl" rotWithShape="0">
                    <a:srgbClr val="000000">
                      <a:alpha val="48000"/>
                    </a:srgbClr>
                  </a:outerShdw>
                </a:effectLst>
              </a:rPr>
              <a:t> Rage </a:t>
            </a:r>
            <a:r>
              <a:rPr lang="en-CA" sz="6600" b="1" dirty="0" smtClean="0">
                <a:ln w="19050">
                  <a:solidFill>
                    <a:srgbClr val="FF3399"/>
                  </a:solidFill>
                </a:ln>
                <a:solidFill>
                  <a:srgbClr val="99FF99"/>
                </a:solidFill>
                <a:effectLst>
                  <a:glow rad="127000">
                    <a:schemeClr val="tx1"/>
                  </a:glow>
                  <a:outerShdw blurRad="50800" dist="38100" dir="2700000" algn="tl" rotWithShape="0">
                    <a:srgbClr val="000000">
                      <a:alpha val="48000"/>
                    </a:srgbClr>
                  </a:outerShdw>
                </a:effectLst>
              </a:rPr>
              <a:t>Confirms Creation</a:t>
            </a:r>
            <a:r>
              <a:rPr lang="en-CA" sz="6600" b="1" dirty="0" smtClean="0">
                <a:ln w="19050">
                  <a:solidFill>
                    <a:srgbClr val="7030A0"/>
                  </a:solidFill>
                </a:ln>
                <a:solidFill>
                  <a:srgbClr val="00FFFF"/>
                </a:solidFill>
              </a:rPr>
              <a:t/>
            </a:r>
            <a:br>
              <a:rPr lang="en-CA" sz="6600" b="1" dirty="0" smtClean="0">
                <a:ln w="19050">
                  <a:solidFill>
                    <a:srgbClr val="7030A0"/>
                  </a:solidFill>
                </a:ln>
                <a:solidFill>
                  <a:srgbClr val="00FFFF"/>
                </a:solidFill>
              </a:rPr>
            </a:br>
            <a:r>
              <a:rPr lang="en-CA" sz="9600" b="1" i="1" u="sng" dirty="0" smtClean="0">
                <a:ln w="19050">
                  <a:solidFill>
                    <a:srgbClr val="0000FF"/>
                  </a:solidFill>
                </a:ln>
                <a:solidFill>
                  <a:srgbClr val="FFFF00"/>
                </a:solidFill>
                <a:latin typeface="Comic Sans MS" panose="030F0702030302020204" pitchFamily="66" charset="0"/>
              </a:rPr>
              <a:t>Gen 31</a:t>
            </a:r>
            <a:r>
              <a:rPr lang="en-CA" sz="9600" b="1" i="1" dirty="0" smtClean="0">
                <a:ln w="19050">
                  <a:solidFill>
                    <a:srgbClr val="0000FF"/>
                  </a:solidFill>
                </a:ln>
                <a:solidFill>
                  <a:srgbClr val="FFFF00"/>
                </a:solidFill>
                <a:latin typeface="Comic Sans MS" panose="030F0702030302020204" pitchFamily="66" charset="0"/>
              </a:rPr>
              <a:t> </a:t>
            </a:r>
            <a:endParaRPr lang="en-CA" sz="9600" b="1" i="1" dirty="0">
              <a:ln w="19050">
                <a:solidFill>
                  <a:srgbClr val="0000FF"/>
                </a:solidFill>
              </a:ln>
              <a:solidFill>
                <a:srgbClr val="FFFF00"/>
              </a:solidFill>
              <a:effectLst>
                <a:glow rad="127000">
                  <a:srgbClr val="FFFF00"/>
                </a:glow>
                <a:outerShdw blurRad="50800" dist="38100" dir="2700000" algn="tl" rotWithShape="0">
                  <a:srgbClr val="000000">
                    <a:alpha val="48000"/>
                  </a:srgbClr>
                </a:outerShdw>
              </a:effectLst>
              <a:latin typeface="Comic Sans MS" panose="030F0702030302020204" pitchFamily="66"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 y="197711"/>
            <a:ext cx="2598035" cy="2617240"/>
          </a:xfrm>
          <a:prstGeom prst="rect">
            <a:avLst/>
          </a:prstGeom>
        </p:spPr>
      </p:pic>
    </p:spTree>
    <p:extLst>
      <p:ext uri="{BB962C8B-B14F-4D97-AF65-F5344CB8AC3E}">
        <p14:creationId xmlns:p14="http://schemas.microsoft.com/office/powerpoint/2010/main" val="2299885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11668"/>
            <a:ext cx="10353762" cy="6366932"/>
          </a:xfrm>
        </p:spPr>
        <p:txBody>
          <a:bodyPr>
            <a:normAutofit/>
          </a:bodyPr>
          <a:lstStyle/>
          <a:p>
            <a:pPr lvl="0"/>
            <a:r>
              <a:rPr lang="en-US" sz="2600" dirty="0">
                <a:solidFill>
                  <a:srgbClr val="008080"/>
                </a:solidFill>
                <a:latin typeface="Georgia" panose="02040502050405020303" pitchFamily="18" charset="0"/>
              </a:rPr>
              <a:t>Gen 31:23</a:t>
            </a:r>
            <a:r>
              <a:rPr lang="en-US" sz="2600" dirty="0">
                <a:solidFill>
                  <a:prstClr val="black"/>
                </a:solidFill>
                <a:latin typeface="Georgia" panose="02040502050405020303" pitchFamily="18" charset="0"/>
              </a:rPr>
              <a:t>  </a:t>
            </a:r>
            <a:r>
              <a:rPr lang="en-US" sz="2600" dirty="0">
                <a:solidFill>
                  <a:srgbClr val="FFC000"/>
                </a:solidFill>
                <a:latin typeface="Georgia" panose="02040502050405020303" pitchFamily="18" charset="0"/>
              </a:rPr>
              <a:t>Then he took his brothers with him and pursued him for 	</a:t>
            </a:r>
            <a:r>
              <a:rPr lang="en-US" sz="2600" u="sng" dirty="0">
                <a:solidFill>
                  <a:srgbClr val="FFC000"/>
                </a:solidFill>
                <a:latin typeface="Georgia" panose="02040502050405020303" pitchFamily="18" charset="0"/>
              </a:rPr>
              <a:t>seven da</a:t>
            </a:r>
            <a:r>
              <a:rPr lang="en-US" sz="2600" dirty="0">
                <a:solidFill>
                  <a:srgbClr val="FFC000"/>
                </a:solidFill>
                <a:latin typeface="Georgia" panose="02040502050405020303" pitchFamily="18" charset="0"/>
              </a:rPr>
              <a:t>y</a:t>
            </a:r>
            <a:r>
              <a:rPr lang="en-US" sz="2600" u="sng" dirty="0">
                <a:solidFill>
                  <a:srgbClr val="FFC000"/>
                </a:solidFill>
                <a:latin typeface="Georgia" panose="02040502050405020303" pitchFamily="18" charset="0"/>
              </a:rPr>
              <a:t>s</a:t>
            </a:r>
            <a:r>
              <a:rPr lang="en-US" sz="2600" dirty="0">
                <a:solidFill>
                  <a:srgbClr val="FFC000"/>
                </a:solidFill>
                <a:latin typeface="Georgia" panose="02040502050405020303" pitchFamily="18" charset="0"/>
              </a:rPr>
              <a:t>’ journey, and he overtook him in the mountains of 	</a:t>
            </a:r>
            <a:r>
              <a:rPr lang="en-US" sz="2600" dirty="0" err="1">
                <a:solidFill>
                  <a:srgbClr val="FFC000"/>
                </a:solidFill>
                <a:latin typeface="Georgia" panose="02040502050405020303" pitchFamily="18" charset="0"/>
              </a:rPr>
              <a:t>Gil</a:t>
            </a:r>
            <a:r>
              <a:rPr lang="en-US" sz="2600" dirty="0" err="1">
                <a:solidFill>
                  <a:srgbClr val="FFC000"/>
                </a:solidFill>
                <a:latin typeface="TITUS Cyberbit Basic" panose="02020603050405020304" pitchFamily="18" charset="0"/>
              </a:rPr>
              <a:t>ʽ</a:t>
            </a:r>
            <a:r>
              <a:rPr lang="en-US" sz="2600" dirty="0" err="1">
                <a:solidFill>
                  <a:srgbClr val="FFC000"/>
                </a:solidFill>
                <a:latin typeface="Georgia" panose="02040502050405020303" pitchFamily="18" charset="0"/>
              </a:rPr>
              <a:t>a</a:t>
            </a:r>
            <a:r>
              <a:rPr lang="en-US" sz="2600" dirty="0" err="1">
                <a:solidFill>
                  <a:srgbClr val="FFC000"/>
                </a:solidFill>
                <a:latin typeface="TITUS Cyberbit Basic" panose="02020603050405020304" pitchFamily="18" charset="0"/>
              </a:rPr>
              <a:t>d</a:t>
            </a:r>
            <a:r>
              <a:rPr lang="en-US" sz="2600" dirty="0">
                <a:solidFill>
                  <a:srgbClr val="FFC000"/>
                </a:solidFill>
                <a:latin typeface="TITUS Cyberbit Basic" panose="02020603050405020304" pitchFamily="18" charset="0"/>
              </a:rPr>
              <a:t>̱</a:t>
            </a:r>
            <a:r>
              <a:rPr lang="en-US" sz="2600" dirty="0">
                <a:solidFill>
                  <a:srgbClr val="FFC000"/>
                </a:solidFill>
                <a:latin typeface="Georgia" panose="02040502050405020303" pitchFamily="18" charset="0"/>
              </a:rPr>
              <a:t>. </a:t>
            </a:r>
            <a:endParaRPr lang="en-US" sz="2600" dirty="0" smtClean="0">
              <a:solidFill>
                <a:srgbClr val="FFC000"/>
              </a:solidFill>
              <a:latin typeface="Georgia" panose="02040502050405020303" pitchFamily="18" charset="0"/>
            </a:endParaRPr>
          </a:p>
          <a:p>
            <a:pPr marL="0" lvl="0" indent="0">
              <a:buNone/>
            </a:pPr>
            <a:r>
              <a:rPr lang="en-US" sz="2600" dirty="0" smtClean="0">
                <a:latin typeface="Georgia" panose="02040502050405020303" pitchFamily="18" charset="0"/>
              </a:rPr>
              <a:t>This was an intense chase!  Please note that </a:t>
            </a:r>
            <a:r>
              <a:rPr lang="en-US" sz="2600" b="1" dirty="0" smtClean="0">
                <a:ln>
                  <a:solidFill>
                    <a:srgbClr val="0000FF"/>
                  </a:solidFill>
                </a:ln>
                <a:solidFill>
                  <a:srgbClr val="9999FF"/>
                </a:solidFill>
                <a:latin typeface="Georgia" panose="02040502050405020303" pitchFamily="18" charset="0"/>
              </a:rPr>
              <a:t>Yahuah</a:t>
            </a:r>
            <a:r>
              <a:rPr lang="en-US" sz="2600" dirty="0" smtClean="0">
                <a:latin typeface="Georgia" panose="02040502050405020303" pitchFamily="18" charset="0"/>
              </a:rPr>
              <a:t> knew very well of Laban’s deeper </a:t>
            </a:r>
            <a:r>
              <a:rPr lang="en-US" sz="2600" b="1" dirty="0" smtClean="0">
                <a:solidFill>
                  <a:schemeClr val="bg1"/>
                </a:solidFill>
                <a:effectLst>
                  <a:glow rad="127000">
                    <a:srgbClr val="FFCCFF"/>
                  </a:glow>
                  <a:outerShdw blurRad="50800" dist="38100" dir="2700000" algn="tl" rotWithShape="0">
                    <a:srgbClr val="000000">
                      <a:alpha val="48000"/>
                    </a:srgbClr>
                  </a:outerShdw>
                </a:effectLst>
                <a:latin typeface="Georgia" panose="02040502050405020303" pitchFamily="18" charset="0"/>
              </a:rPr>
              <a:t>EVIL</a:t>
            </a:r>
            <a:r>
              <a:rPr lang="en-US" sz="2600" dirty="0" smtClean="0">
                <a:latin typeface="Georgia" panose="02040502050405020303" pitchFamily="18" charset="0"/>
              </a:rPr>
              <a:t> intentions.</a:t>
            </a:r>
          </a:p>
          <a:p>
            <a:pPr lvl="0"/>
            <a:r>
              <a:rPr lang="en-US" sz="2600" dirty="0">
                <a:solidFill>
                  <a:srgbClr val="008080"/>
                </a:solidFill>
                <a:latin typeface="Georgia" panose="02040502050405020303" pitchFamily="18" charset="0"/>
              </a:rPr>
              <a:t>Gen 31:24</a:t>
            </a:r>
            <a:r>
              <a:rPr lang="en-US" sz="2600" dirty="0">
                <a:solidFill>
                  <a:prstClr val="black"/>
                </a:solidFill>
                <a:latin typeface="Georgia" panose="02040502050405020303" pitchFamily="18" charset="0"/>
              </a:rPr>
              <a:t>  </a:t>
            </a:r>
            <a:r>
              <a:rPr lang="en-US" sz="2600" b="1" u="sng" dirty="0">
                <a:ln>
                  <a:solidFill>
                    <a:schemeClr val="bg1"/>
                  </a:solidFill>
                </a:ln>
                <a:solidFill>
                  <a:srgbClr val="FFC000"/>
                </a:solidFill>
                <a:effectLst>
                  <a:outerShdw blurRad="50800" dist="38100" dir="2700000" algn="tl" rotWithShape="0">
                    <a:srgbClr val="000000">
                      <a:alpha val="48000"/>
                    </a:srgbClr>
                  </a:outerShdw>
                </a:effectLst>
                <a:latin typeface="Georgia" panose="02040502050405020303" pitchFamily="18" charset="0"/>
              </a:rPr>
              <a:t>But in a dream b</a:t>
            </a:r>
            <a:r>
              <a:rPr lang="en-US" sz="2600" b="1" dirty="0">
                <a:ln>
                  <a:solidFill>
                    <a:schemeClr val="bg1"/>
                  </a:solidFill>
                </a:ln>
                <a:solidFill>
                  <a:srgbClr val="FFC000"/>
                </a:solidFill>
                <a:effectLst>
                  <a:outerShdw blurRad="50800" dist="38100" dir="2700000" algn="tl" rotWithShape="0">
                    <a:srgbClr val="000000">
                      <a:alpha val="48000"/>
                    </a:srgbClr>
                  </a:outerShdw>
                </a:effectLst>
                <a:latin typeface="Georgia" panose="02040502050405020303" pitchFamily="18" charset="0"/>
              </a:rPr>
              <a:t>y </a:t>
            </a:r>
            <a:r>
              <a:rPr lang="en-US" sz="2600" b="1" u="sng" dirty="0">
                <a:ln>
                  <a:solidFill>
                    <a:schemeClr val="bg1"/>
                  </a:solidFill>
                </a:ln>
                <a:solidFill>
                  <a:schemeClr val="bg1"/>
                </a:solidFill>
                <a:effectLst>
                  <a:glow rad="127000">
                    <a:srgbClr val="92D050"/>
                  </a:glow>
                  <a:outerShdw blurRad="50800" dist="38100" dir="2700000" algn="tl" rotWithShape="0">
                    <a:srgbClr val="000000">
                      <a:alpha val="48000"/>
                    </a:srgbClr>
                  </a:outerShdw>
                </a:effectLst>
                <a:latin typeface="Georgia" panose="02040502050405020303" pitchFamily="18" charset="0"/>
              </a:rPr>
              <a:t>ni</a:t>
            </a:r>
            <a:r>
              <a:rPr lang="en-US" sz="2600" b="1" dirty="0">
                <a:ln>
                  <a:solidFill>
                    <a:schemeClr val="bg1"/>
                  </a:solidFill>
                </a:ln>
                <a:solidFill>
                  <a:schemeClr val="bg1"/>
                </a:solidFill>
                <a:effectLst>
                  <a:glow rad="127000">
                    <a:srgbClr val="92D050"/>
                  </a:glow>
                  <a:outerShdw blurRad="50800" dist="38100" dir="2700000" algn="tl" rotWithShape="0">
                    <a:srgbClr val="000000">
                      <a:alpha val="48000"/>
                    </a:srgbClr>
                  </a:outerShdw>
                </a:effectLst>
                <a:latin typeface="Georgia" panose="02040502050405020303" pitchFamily="18" charset="0"/>
              </a:rPr>
              <a:t>g</a:t>
            </a:r>
            <a:r>
              <a:rPr lang="en-US" sz="2600" b="1" u="sng" dirty="0">
                <a:ln>
                  <a:solidFill>
                    <a:schemeClr val="bg1"/>
                  </a:solidFill>
                </a:ln>
                <a:solidFill>
                  <a:schemeClr val="bg1"/>
                </a:solidFill>
                <a:effectLst>
                  <a:glow rad="127000">
                    <a:srgbClr val="92D050"/>
                  </a:glow>
                  <a:outerShdw blurRad="50800" dist="38100" dir="2700000" algn="tl" rotWithShape="0">
                    <a:srgbClr val="000000">
                      <a:alpha val="48000"/>
                    </a:srgbClr>
                  </a:outerShdw>
                </a:effectLst>
                <a:latin typeface="Georgia" panose="02040502050405020303" pitchFamily="18" charset="0"/>
              </a:rPr>
              <a:t>ht</a:t>
            </a:r>
            <a:r>
              <a:rPr lang="en-US" sz="2600" b="1" dirty="0">
                <a:ln>
                  <a:solidFill>
                    <a:schemeClr val="bg1"/>
                  </a:solidFill>
                </a:ln>
                <a:solidFill>
                  <a:srgbClr val="FFC000"/>
                </a:solidFill>
                <a:effectLst>
                  <a:glow rad="127000">
                    <a:srgbClr val="92D050"/>
                  </a:glow>
                  <a:outerShdw blurRad="50800" dist="38100" dir="2700000" algn="tl" rotWithShape="0">
                    <a:srgbClr val="000000">
                      <a:alpha val="48000"/>
                    </a:srgbClr>
                  </a:outerShdw>
                </a:effectLst>
                <a:latin typeface="Georgia" panose="02040502050405020303" pitchFamily="18" charset="0"/>
              </a:rPr>
              <a:t> </a:t>
            </a:r>
            <a:r>
              <a:rPr lang="en-US" sz="2600" b="1" dirty="0">
                <a:ln>
                  <a:solidFill>
                    <a:srgbClr val="0000FF"/>
                  </a:solidFill>
                </a:ln>
                <a:solidFill>
                  <a:srgbClr val="9999FF"/>
                </a:solidFill>
                <a:latin typeface="Georgia" panose="02040502050405020303" pitchFamily="18" charset="0"/>
              </a:rPr>
              <a:t>Elohim</a:t>
            </a:r>
            <a:r>
              <a:rPr lang="en-US" sz="2600" dirty="0">
                <a:solidFill>
                  <a:srgbClr val="FFC000"/>
                </a:solidFill>
                <a:latin typeface="Georgia" panose="02040502050405020303" pitchFamily="18" charset="0"/>
              </a:rPr>
              <a:t> came to </a:t>
            </a:r>
            <a:r>
              <a:rPr lang="en-US" sz="2600" dirty="0" err="1">
                <a:solidFill>
                  <a:srgbClr val="FFC000"/>
                </a:solidFill>
                <a:latin typeface="Georgia" panose="02040502050405020303" pitchFamily="18" charset="0"/>
              </a:rPr>
              <a:t>La</a:t>
            </a:r>
            <a:r>
              <a:rPr lang="en-US" sz="2600" dirty="0" err="1">
                <a:solidFill>
                  <a:srgbClr val="FFC000"/>
                </a:solidFill>
                <a:latin typeface="TITUS Cyberbit Basic" panose="02020603050405020304" pitchFamily="18" charset="0"/>
              </a:rPr>
              <a:t>ḇ</a:t>
            </a:r>
            <a:r>
              <a:rPr lang="en-US" sz="2600" dirty="0" err="1">
                <a:solidFill>
                  <a:srgbClr val="FFC000"/>
                </a:solidFill>
                <a:latin typeface="Georgia" panose="02040502050405020303" pitchFamily="18" charset="0"/>
              </a:rPr>
              <a:t>an</a:t>
            </a:r>
            <a:r>
              <a:rPr lang="en-US" sz="2600" dirty="0">
                <a:solidFill>
                  <a:srgbClr val="FFC000"/>
                </a:solidFill>
                <a:latin typeface="Georgia" panose="02040502050405020303" pitchFamily="18" charset="0"/>
              </a:rPr>
              <a:t> the </a:t>
            </a:r>
            <a:r>
              <a:rPr lang="en-US" sz="2600" dirty="0" smtClean="0">
                <a:solidFill>
                  <a:srgbClr val="FFC000"/>
                </a:solidFill>
                <a:latin typeface="Georgia" panose="02040502050405020303" pitchFamily="18" charset="0"/>
              </a:rPr>
              <a:t>	Aramean</a:t>
            </a:r>
            <a:r>
              <a:rPr lang="en-US" sz="2600" dirty="0">
                <a:solidFill>
                  <a:srgbClr val="FFC000"/>
                </a:solidFill>
                <a:latin typeface="Georgia" panose="02040502050405020303" pitchFamily="18" charset="0"/>
              </a:rPr>
              <a:t>, and said to him, </a:t>
            </a:r>
            <a:r>
              <a:rPr lang="en-US" sz="2600" b="1"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rPr>
              <a:t>“Guard yourself, that you do not </a:t>
            </a:r>
            <a:r>
              <a:rPr lang="en-US" sz="2600" b="1" dirty="0" smtClean="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rPr>
              <a:t>	speak </a:t>
            </a:r>
            <a:r>
              <a:rPr lang="en-US" sz="2600" b="1"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rPr>
              <a:t>to Ya</a:t>
            </a:r>
            <a:r>
              <a:rPr lang="en-US" sz="2600" b="1"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TITUS Cyberbit Basic" panose="02020603050405020304" pitchFamily="18" charset="0"/>
              </a:rPr>
              <a:t>ʽ</a:t>
            </a:r>
            <a:r>
              <a:rPr lang="en-US" sz="2600" b="1"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rPr>
              <a:t>aqo</a:t>
            </a:r>
            <a:r>
              <a:rPr lang="en-US" sz="2600" b="1"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TITUS Cyberbit Basic" panose="02020603050405020304" pitchFamily="18" charset="0"/>
              </a:rPr>
              <a:t>ḇ</a:t>
            </a:r>
            <a:r>
              <a:rPr lang="en-US" sz="2600" b="1"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rPr>
              <a:t> </a:t>
            </a:r>
            <a:r>
              <a:rPr lang="en-US" sz="2600" b="1" u="sng"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rPr>
              <a:t>either </a:t>
            </a:r>
            <a:r>
              <a:rPr lang="en-US" sz="2600" b="1"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rPr>
              <a:t>g</a:t>
            </a:r>
            <a:r>
              <a:rPr lang="en-US" sz="2600" b="1" u="sng"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rPr>
              <a:t>ood or evil</a:t>
            </a:r>
            <a:r>
              <a:rPr lang="en-US" sz="2600" b="1" dirty="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rPr>
              <a:t>.” </a:t>
            </a:r>
            <a:endParaRPr lang="en-US" sz="2600" b="1" dirty="0" smtClean="0">
              <a:ln>
                <a:solidFill>
                  <a:schemeClr val="accent6">
                    <a:lumMod val="50000"/>
                  </a:schemeClr>
                </a:solidFill>
              </a:ln>
              <a:solidFill>
                <a:srgbClr val="00B0F0"/>
              </a:solidFill>
              <a:effectLst>
                <a:glow rad="127000">
                  <a:schemeClr val="accent3">
                    <a:lumMod val="20000"/>
                    <a:lumOff val="80000"/>
                  </a:schemeClr>
                </a:glow>
                <a:outerShdw blurRad="50800" dist="38100" dir="2700000" algn="tl" rotWithShape="0">
                  <a:srgbClr val="000000">
                    <a:alpha val="48000"/>
                  </a:srgbClr>
                </a:outerShdw>
              </a:effectLst>
              <a:latin typeface="Georgia" panose="02040502050405020303" pitchFamily="18" charset="0"/>
            </a:endParaRPr>
          </a:p>
          <a:p>
            <a:pPr marL="0" lvl="0" indent="0" algn="ctr">
              <a:buNone/>
            </a:pPr>
            <a:r>
              <a:rPr lang="en-US" sz="2600" dirty="0" smtClean="0">
                <a:latin typeface="Georgia" panose="02040502050405020303" pitchFamily="18" charset="0"/>
              </a:rPr>
              <a:t>Note carefully this -  </a:t>
            </a:r>
            <a:r>
              <a:rPr lang="en-US" sz="2600" b="1" dirty="0">
                <a:ln>
                  <a:solidFill>
                    <a:schemeClr val="bg1"/>
                  </a:solidFill>
                </a:ln>
                <a:solidFill>
                  <a:srgbClr val="FFC000"/>
                </a:solidFill>
                <a:effectLst>
                  <a:glow rad="127000">
                    <a:srgbClr val="92D050"/>
                  </a:glow>
                  <a:outerShdw blurRad="50800" dist="38100" dir="2700000" algn="tl" rotWithShape="0">
                    <a:srgbClr val="000000">
                      <a:alpha val="48000"/>
                    </a:srgbClr>
                  </a:outerShdw>
                </a:effectLst>
                <a:latin typeface="Georgia" panose="02040502050405020303" pitchFamily="18" charset="0"/>
              </a:rPr>
              <a:t>dream by night </a:t>
            </a:r>
            <a:r>
              <a:rPr lang="en-US" sz="2600" b="1" dirty="0" smtClean="0">
                <a:ln>
                  <a:solidFill>
                    <a:schemeClr val="bg1"/>
                  </a:solidFill>
                </a:ln>
                <a:solidFill>
                  <a:srgbClr val="FFC000"/>
                </a:solidFill>
                <a:effectLst>
                  <a:glow rad="127000">
                    <a:srgbClr val="92D050"/>
                  </a:glow>
                  <a:outerShdw blurRad="50800" dist="38100" dir="2700000" algn="tl" rotWithShape="0">
                    <a:srgbClr val="000000">
                      <a:alpha val="48000"/>
                    </a:srgbClr>
                  </a:outerShdw>
                </a:effectLst>
                <a:latin typeface="Georgia" panose="02040502050405020303" pitchFamily="18" charset="0"/>
              </a:rPr>
              <a:t> </a:t>
            </a:r>
            <a:r>
              <a:rPr lang="en-US" sz="2600" b="1" dirty="0" smtClean="0">
                <a:ln>
                  <a:solidFill>
                    <a:schemeClr val="bg1"/>
                  </a:solidFill>
                </a:ln>
                <a:solidFill>
                  <a:schemeClr val="bg1"/>
                </a:solidFill>
                <a:effectLst>
                  <a:glow rad="127000">
                    <a:srgbClr val="92D050"/>
                  </a:glow>
                  <a:outerShdw blurRad="50800" dist="38100" dir="2700000" algn="tl" rotWithShape="0">
                    <a:srgbClr val="000000">
                      <a:alpha val="48000"/>
                    </a:srgbClr>
                  </a:outerShdw>
                </a:effectLst>
                <a:latin typeface="Georgia" panose="02040502050405020303" pitchFamily="18" charset="0"/>
              </a:rPr>
              <a:t>(H3915 Layil). </a:t>
            </a:r>
            <a:r>
              <a:rPr lang="en-US" sz="2600" dirty="0" smtClean="0">
                <a:solidFill>
                  <a:schemeClr val="bg1"/>
                </a:solidFill>
                <a:latin typeface="Georgia" panose="02040502050405020303" pitchFamily="18" charset="0"/>
              </a:rPr>
              <a:t> </a:t>
            </a:r>
            <a:br>
              <a:rPr lang="en-US" sz="2600" dirty="0" smtClean="0">
                <a:solidFill>
                  <a:schemeClr val="bg1"/>
                </a:solidFill>
                <a:latin typeface="Georgia" panose="02040502050405020303" pitchFamily="18" charset="0"/>
              </a:rPr>
            </a:br>
            <a:r>
              <a:rPr lang="en-US" sz="2600" u="sng" dirty="0" smtClean="0">
                <a:solidFill>
                  <a:srgbClr val="FF3399"/>
                </a:solidFill>
                <a:latin typeface="Georgia" panose="02040502050405020303" pitchFamily="18" charset="0"/>
              </a:rPr>
              <a:t>The</a:t>
            </a:r>
            <a:r>
              <a:rPr lang="en-US" sz="2600" dirty="0" smtClean="0">
                <a:solidFill>
                  <a:srgbClr val="FF3399"/>
                </a:solidFill>
                <a:latin typeface="Georgia" panose="02040502050405020303" pitchFamily="18" charset="0"/>
              </a:rPr>
              <a:t> </a:t>
            </a:r>
            <a:r>
              <a:rPr lang="en-US" sz="2600" u="sng" dirty="0" smtClean="0">
                <a:ln>
                  <a:solidFill>
                    <a:srgbClr val="0000FF"/>
                  </a:solidFill>
                </a:ln>
                <a:solidFill>
                  <a:srgbClr val="FF3399"/>
                </a:solidFill>
                <a:latin typeface="Arial Black" panose="020B0A04020102020204" pitchFamily="34" charset="0"/>
              </a:rPr>
              <a:t>TIMING</a:t>
            </a:r>
            <a:r>
              <a:rPr lang="en-US" sz="2600" dirty="0" smtClean="0">
                <a:solidFill>
                  <a:srgbClr val="FF3399"/>
                </a:solidFill>
                <a:latin typeface="Georgia" panose="02040502050405020303" pitchFamily="18" charset="0"/>
              </a:rPr>
              <a:t> </a:t>
            </a:r>
            <a:r>
              <a:rPr lang="en-US" sz="2600" u="sng" dirty="0" smtClean="0">
                <a:solidFill>
                  <a:srgbClr val="FF3399"/>
                </a:solidFill>
                <a:latin typeface="Georgia" panose="02040502050405020303" pitchFamily="18" charset="0"/>
              </a:rPr>
              <a:t>of this dream will become</a:t>
            </a:r>
            <a:r>
              <a:rPr lang="en-US" sz="2600" dirty="0" smtClean="0">
                <a:solidFill>
                  <a:srgbClr val="FF3399"/>
                </a:solidFill>
                <a:latin typeface="Georgia" panose="02040502050405020303" pitchFamily="18" charset="0"/>
              </a:rPr>
              <a:t> p</a:t>
            </a:r>
            <a:r>
              <a:rPr lang="en-US" sz="2600" u="sng" dirty="0" smtClean="0">
                <a:solidFill>
                  <a:srgbClr val="FF3399"/>
                </a:solidFill>
                <a:latin typeface="Georgia" panose="02040502050405020303" pitchFamily="18" charset="0"/>
              </a:rPr>
              <a:t>aramount for understandin</a:t>
            </a:r>
            <a:r>
              <a:rPr lang="en-US" sz="2600" dirty="0" smtClean="0">
                <a:solidFill>
                  <a:srgbClr val="FF3399"/>
                </a:solidFill>
                <a:latin typeface="Georgia" panose="02040502050405020303" pitchFamily="18" charset="0"/>
              </a:rPr>
              <a:t>g </a:t>
            </a:r>
            <a:r>
              <a:rPr lang="en-US" sz="2600" b="1" dirty="0" smtClean="0">
                <a:ln>
                  <a:solidFill>
                    <a:schemeClr val="bg1"/>
                  </a:solidFill>
                </a:ln>
                <a:solidFill>
                  <a:srgbClr val="9999FF"/>
                </a:solidFill>
                <a:latin typeface="Georgia" panose="02040502050405020303" pitchFamily="18" charset="0"/>
              </a:rPr>
              <a:t>Yahuah’s seven </a:t>
            </a:r>
            <a:br>
              <a:rPr lang="en-US" sz="2600" b="1" dirty="0" smtClean="0">
                <a:ln>
                  <a:solidFill>
                    <a:schemeClr val="bg1"/>
                  </a:solidFill>
                </a:ln>
                <a:solidFill>
                  <a:srgbClr val="9999FF"/>
                </a:solidFill>
                <a:latin typeface="Georgia" panose="02040502050405020303" pitchFamily="18" charset="0"/>
              </a:rPr>
            </a:br>
            <a:r>
              <a:rPr lang="en-US" sz="2600" b="1" u="sng" dirty="0" smtClean="0">
                <a:ln>
                  <a:solidFill>
                    <a:schemeClr val="bg1"/>
                  </a:solidFill>
                </a:ln>
                <a:solidFill>
                  <a:srgbClr val="FFFF00"/>
                </a:solidFill>
                <a:latin typeface="Georgia" panose="02040502050405020303" pitchFamily="18" charset="0"/>
              </a:rPr>
              <a:t>Dawn</a:t>
            </a:r>
            <a:r>
              <a:rPr lang="en-US" sz="2600" b="1" dirty="0" smtClean="0">
                <a:ln>
                  <a:solidFill>
                    <a:schemeClr val="bg1"/>
                  </a:solidFill>
                </a:ln>
                <a:solidFill>
                  <a:srgbClr val="9999FF"/>
                </a:solidFill>
                <a:latin typeface="Georgia" panose="02040502050405020303" pitchFamily="18" charset="0"/>
              </a:rPr>
              <a:t> </a:t>
            </a:r>
            <a:r>
              <a:rPr lang="en-US" sz="2600" b="1" u="sng" dirty="0" smtClean="0">
                <a:ln>
                  <a:solidFill>
                    <a:schemeClr val="bg1"/>
                  </a:solidFill>
                </a:ln>
                <a:latin typeface="Georgia" panose="02040502050405020303" pitchFamily="18" charset="0"/>
              </a:rPr>
              <a:t>to</a:t>
            </a:r>
            <a:r>
              <a:rPr lang="en-US" sz="2600" b="1" dirty="0" smtClean="0">
                <a:ln>
                  <a:solidFill>
                    <a:schemeClr val="bg1"/>
                  </a:solidFill>
                </a:ln>
                <a:solidFill>
                  <a:srgbClr val="9999FF"/>
                </a:solidFill>
                <a:latin typeface="Georgia" panose="02040502050405020303" pitchFamily="18" charset="0"/>
              </a:rPr>
              <a:t> </a:t>
            </a:r>
            <a:r>
              <a:rPr lang="en-US" sz="2600" b="1" u="sng" dirty="0" smtClean="0">
                <a:ln>
                  <a:solidFill>
                    <a:schemeClr val="bg1"/>
                  </a:solidFill>
                </a:ln>
                <a:solidFill>
                  <a:srgbClr val="FFFF00"/>
                </a:solidFill>
                <a:latin typeface="Georgia" panose="02040502050405020303" pitchFamily="18" charset="0"/>
              </a:rPr>
              <a:t>Dawn</a:t>
            </a:r>
            <a:r>
              <a:rPr lang="en-US" sz="2600" b="1" dirty="0" smtClean="0">
                <a:ln>
                  <a:solidFill>
                    <a:schemeClr val="bg1"/>
                  </a:solidFill>
                </a:ln>
                <a:solidFill>
                  <a:srgbClr val="9999FF"/>
                </a:solidFill>
                <a:latin typeface="Georgia" panose="02040502050405020303" pitchFamily="18" charset="0"/>
              </a:rPr>
              <a:t> </a:t>
            </a:r>
            <a:r>
              <a:rPr lang="en-US" sz="2600" dirty="0" smtClean="0">
                <a:solidFill>
                  <a:prstClr val="white"/>
                </a:solidFill>
                <a:latin typeface="Georgia" panose="02040502050405020303" pitchFamily="18" charset="0"/>
              </a:rPr>
              <a:t>cycles which formulate a completed week. </a:t>
            </a:r>
            <a:endParaRPr lang="en-US" sz="2600" dirty="0">
              <a:solidFill>
                <a:srgbClr val="00B0F0"/>
              </a:solidFill>
              <a:latin typeface="Georgia" panose="02040502050405020303" pitchFamily="18" charset="0"/>
            </a:endParaRPr>
          </a:p>
          <a:p>
            <a:pPr marL="0" lvl="0" indent="0">
              <a:buNone/>
            </a:pPr>
            <a:endParaRPr lang="en-US" sz="2600" dirty="0">
              <a:latin typeface="Georgia" panose="02040502050405020303" pitchFamily="18" charset="0"/>
            </a:endParaRPr>
          </a:p>
          <a:p>
            <a:endParaRPr lang="en-CA" dirty="0"/>
          </a:p>
        </p:txBody>
      </p:sp>
      <p:sp>
        <p:nvSpPr>
          <p:cNvPr id="2" name="Slide Number Placeholder 1"/>
          <p:cNvSpPr>
            <a:spLocks noGrp="1"/>
          </p:cNvSpPr>
          <p:nvPr>
            <p:ph type="sldNum" sz="quarter" idx="12"/>
          </p:nvPr>
        </p:nvSpPr>
        <p:spPr>
          <a:xfrm>
            <a:off x="11438455" y="6396037"/>
            <a:ext cx="753545" cy="365125"/>
          </a:xfrm>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221606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609753" y="434951"/>
            <a:ext cx="10971736" cy="6101316"/>
          </a:xfrm>
        </p:spPr>
        <p:txBody>
          <a:bodyPr>
            <a:normAutofit/>
          </a:bodyPr>
          <a:lstStyle/>
          <a:p>
            <a:pPr>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endParaRPr lang="en-CA" sz="2177" dirty="0">
              <a:solidFill>
                <a:srgbClr val="000000"/>
              </a:solidFill>
              <a:latin typeface="Verdana" pitchFamily="34"/>
              <a:cs typeface="Helvetica" pitchFamily="34"/>
            </a:endParaRPr>
          </a:p>
          <a:p>
            <a:pPr marL="0" indent="0">
              <a:buNone/>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r>
              <a:rPr lang="en-CA" sz="2800" dirty="0" smtClean="0">
                <a:solidFill>
                  <a:srgbClr val="FFCCFF"/>
                </a:solidFill>
                <a:latin typeface="Verdana" pitchFamily="34"/>
                <a:cs typeface="Helvetica" pitchFamily="34"/>
              </a:rPr>
              <a:t>The time frame of Yahuah’s communication (in a dream) </a:t>
            </a:r>
            <a:br>
              <a:rPr lang="en-CA" sz="2800" dirty="0" smtClean="0">
                <a:solidFill>
                  <a:srgbClr val="FFCCFF"/>
                </a:solidFill>
                <a:latin typeface="Verdana" pitchFamily="34"/>
                <a:cs typeface="Helvetica" pitchFamily="34"/>
              </a:rPr>
            </a:br>
            <a:r>
              <a:rPr lang="en-CA" sz="2800" dirty="0" smtClean="0">
                <a:solidFill>
                  <a:srgbClr val="FFCCFF"/>
                </a:solidFill>
                <a:latin typeface="Verdana" pitchFamily="34"/>
                <a:cs typeface="Helvetica" pitchFamily="34"/>
              </a:rPr>
              <a:t>											to Laban.</a:t>
            </a:r>
          </a:p>
          <a:p>
            <a:pPr marL="0" indent="0">
              <a:buNone/>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endParaRPr lang="en-CA" sz="2800" dirty="0">
              <a:solidFill>
                <a:srgbClr val="FFCCFF"/>
              </a:solidFill>
              <a:latin typeface="Verdana" pitchFamily="34"/>
              <a:cs typeface="Helvetica" pitchFamily="34"/>
            </a:endParaRPr>
          </a:p>
          <a:p>
            <a:pPr marL="0" indent="0">
              <a:buNone/>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endParaRPr lang="en-CA" sz="2800" dirty="0" smtClean="0">
              <a:solidFill>
                <a:srgbClr val="FFCCFF"/>
              </a:solidFill>
              <a:latin typeface="Verdana" pitchFamily="34"/>
              <a:cs typeface="Helvetica" pitchFamily="34"/>
            </a:endParaRPr>
          </a:p>
          <a:p>
            <a:pPr marL="0" indent="0">
              <a:buNone/>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endParaRPr lang="en-CA" sz="2800" dirty="0">
              <a:solidFill>
                <a:srgbClr val="FFCCFF"/>
              </a:solidFill>
              <a:latin typeface="Verdana" pitchFamily="34"/>
              <a:cs typeface="Helvetica" pitchFamily="34"/>
            </a:endParaRPr>
          </a:p>
          <a:p>
            <a:pPr marL="0" indent="0">
              <a:buNone/>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endParaRPr lang="en-CA" sz="2800" dirty="0" smtClean="0">
              <a:solidFill>
                <a:srgbClr val="FFCCFF"/>
              </a:solidFill>
              <a:latin typeface="Verdana" pitchFamily="34"/>
              <a:cs typeface="Helvetica" pitchFamily="34"/>
            </a:endParaRPr>
          </a:p>
          <a:p>
            <a:pPr marL="0" indent="0">
              <a:buNone/>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endParaRPr lang="en-CA" sz="2800" dirty="0">
              <a:solidFill>
                <a:srgbClr val="FFCCFF"/>
              </a:solidFill>
              <a:latin typeface="Verdana" pitchFamily="34"/>
              <a:cs typeface="Helvetica" pitchFamily="34"/>
            </a:endParaRPr>
          </a:p>
          <a:p>
            <a:pPr marL="0" indent="0">
              <a:buNone/>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r>
              <a:rPr lang="en-CA" sz="2800" dirty="0" smtClean="0">
                <a:solidFill>
                  <a:srgbClr val="FFCCFF"/>
                </a:solidFill>
                <a:latin typeface="Verdana" pitchFamily="34"/>
                <a:cs typeface="Helvetica" pitchFamily="34"/>
              </a:rPr>
              <a:t>Now to read the narration that took place between Laban and Ya’aqov. </a:t>
            </a:r>
            <a:endParaRPr lang="en-CA" sz="2800" dirty="0">
              <a:solidFill>
                <a:srgbClr val="FFCCFF"/>
              </a:solidFill>
              <a:latin typeface="Verdana" pitchFamily="34"/>
              <a:cs typeface="Helvetica" pitchFamily="34"/>
            </a:endParaRPr>
          </a:p>
          <a:p>
            <a:pPr algn="ctr">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endParaRPr lang="en-CA" sz="2177" dirty="0">
              <a:solidFill>
                <a:srgbClr val="000000"/>
              </a:solidFill>
              <a:latin typeface="Verdana" pitchFamily="34"/>
              <a:cs typeface="Helvetica" pitchFamily="34"/>
            </a:endParaRPr>
          </a:p>
          <a:p>
            <a:pPr>
              <a:tabLst>
                <a:tab pos="430159" algn="l"/>
                <a:tab pos="860319" algn="l"/>
                <a:tab pos="1290043" algn="l"/>
                <a:tab pos="1720201" algn="l"/>
                <a:tab pos="2150362" algn="l"/>
                <a:tab pos="2580521" algn="l"/>
                <a:tab pos="3010245" algn="l"/>
                <a:tab pos="3440404" algn="l"/>
                <a:tab pos="3870564" algn="l"/>
                <a:tab pos="4300723" algn="l"/>
                <a:tab pos="4730883" algn="l"/>
                <a:tab pos="5160607" algn="l"/>
              </a:tabLst>
            </a:pPr>
            <a:endParaRPr lang="en-CA" sz="2177" dirty="0">
              <a:latin typeface="Verdana" pitchFamily="34"/>
              <a:cs typeface="Helvetica" pitchFamily="34"/>
            </a:endParaRPr>
          </a:p>
        </p:txBody>
      </p:sp>
      <p:grpSp>
        <p:nvGrpSpPr>
          <p:cNvPr id="6" name="Group 5"/>
          <p:cNvGrpSpPr/>
          <p:nvPr/>
        </p:nvGrpSpPr>
        <p:grpSpPr>
          <a:xfrm>
            <a:off x="3182150" y="2254188"/>
            <a:ext cx="6356641" cy="2525241"/>
            <a:chOff x="3309150" y="3744322"/>
            <a:chExt cx="6356641" cy="2525241"/>
          </a:xfrm>
        </p:grpSpPr>
        <p:pic>
          <p:nvPicPr>
            <p:cNvPr id="2" name="Picture 1"/>
            <p:cNvPicPr>
              <a:picLocks noChangeAspect="1"/>
            </p:cNvPicPr>
            <p:nvPr/>
          </p:nvPicPr>
          <p:blipFill>
            <a:blip r:embed="rId3" cstate="email">
              <a:lum bright="-50000"/>
              <a:alphaModFix/>
              <a:extLst>
                <a:ext uri="{28A0092B-C50C-407E-A947-70E740481C1C}">
                  <a14:useLocalDpi xmlns:a14="http://schemas.microsoft.com/office/drawing/2010/main"/>
                </a:ext>
              </a:extLst>
            </a:blip>
            <a:srcRect/>
            <a:stretch>
              <a:fillRect/>
            </a:stretch>
          </p:blipFill>
          <p:spPr>
            <a:xfrm>
              <a:off x="3309150" y="3744322"/>
              <a:ext cx="6356641" cy="2525241"/>
            </a:xfrm>
            <a:prstGeom prst="rect">
              <a:avLst/>
            </a:prstGeom>
            <a:noFill/>
            <a:ln>
              <a:noFill/>
            </a:ln>
          </p:spPr>
        </p:pic>
        <p:sp>
          <p:nvSpPr>
            <p:cNvPr id="4" name="TextBox 3"/>
            <p:cNvSpPr txBox="1"/>
            <p:nvPr/>
          </p:nvSpPr>
          <p:spPr>
            <a:xfrm>
              <a:off x="3483305" y="4098292"/>
              <a:ext cx="6182486" cy="1735885"/>
            </a:xfrm>
            <a:prstGeom prst="rect">
              <a:avLst/>
            </a:prstGeom>
            <a:noFill/>
            <a:ln>
              <a:noFill/>
            </a:ln>
          </p:spPr>
          <p:txBody>
            <a:bodyPr wrap="none" lIns="108847" tIns="54423" rIns="108847" bIns="54423" anchorCtr="0" compatLnSpc="0"/>
            <a:lstStyle/>
            <a:p>
              <a:pPr hangingPunct="0">
                <a:spcBef>
                  <a:spcPts val="342"/>
                </a:spcBef>
                <a:spcAft>
                  <a:spcPts val="342"/>
                </a:spcAft>
              </a:pPr>
              <a:r>
                <a:rPr lang="en-CA" sz="2419" b="1" dirty="0">
                  <a:solidFill>
                    <a:srgbClr val="2F4F4F"/>
                  </a:solidFill>
                  <a:highlight>
                    <a:srgbClr val="FFFF00"/>
                  </a:highlight>
                  <a:latin typeface="Verdana" pitchFamily="34"/>
                  <a:ea typeface="Helvetica" pitchFamily="34"/>
                  <a:cs typeface="Helvetica" pitchFamily="34"/>
                </a:rPr>
                <a:t>Night</a:t>
              </a:r>
              <a:r>
                <a:rPr lang="en-CA" sz="2419" b="1" dirty="0">
                  <a:solidFill>
                    <a:srgbClr val="000000"/>
                  </a:solidFill>
                  <a:latin typeface="Verdana" pitchFamily="34"/>
                  <a:ea typeface="Helvetica" pitchFamily="34"/>
                  <a:cs typeface="Helvetica" pitchFamily="34"/>
                </a:rPr>
                <a:t> </a:t>
              </a:r>
              <a:r>
                <a:rPr lang="en-CA" sz="2419" b="1" dirty="0">
                  <a:solidFill>
                    <a:srgbClr val="F0FFFF"/>
                  </a:solidFill>
                  <a:latin typeface="Verdana" pitchFamily="34"/>
                  <a:ea typeface="Helvetica" pitchFamily="34"/>
                  <a:cs typeface="Helvetica" pitchFamily="34"/>
                </a:rPr>
                <a:t>- </a:t>
              </a:r>
              <a:r>
                <a:rPr lang="en-CA" sz="2419" b="1" dirty="0">
                  <a:solidFill>
                    <a:srgbClr val="F0FFFF"/>
                  </a:solidFill>
                  <a:highlight>
                    <a:scrgbClr r="0" g="0" b="0">
                      <a:alpha val="0"/>
                    </a:scrgbClr>
                  </a:highlight>
                  <a:latin typeface="Verdana" pitchFamily="34"/>
                  <a:ea typeface="Helvetica" pitchFamily="34"/>
                  <a:cs typeface="Helvetica" pitchFamily="34"/>
                </a:rPr>
                <a:t>#H3915</a:t>
              </a:r>
              <a:r>
                <a:rPr lang="en-CA" sz="2419" dirty="0">
                  <a:solidFill>
                    <a:srgbClr val="F0FFFF"/>
                  </a:solidFill>
                  <a:latin typeface="Verdana" pitchFamily="34"/>
                  <a:ea typeface="Helvetica" pitchFamily="34"/>
                  <a:cs typeface="Helvetica" pitchFamily="34"/>
                </a:rPr>
                <a:t> &lt;</a:t>
              </a:r>
              <a:r>
                <a:rPr lang="en-CA" sz="2419" dirty="0" err="1">
                  <a:solidFill>
                    <a:srgbClr val="A7074B"/>
                  </a:solidFill>
                  <a:latin typeface="Verdana" pitchFamily="34"/>
                  <a:ea typeface="Helvetica" pitchFamily="34"/>
                  <a:cs typeface="Helvetica" pitchFamily="34"/>
                </a:rPr>
                <a:t>layil</a:t>
              </a:r>
              <a:r>
                <a:rPr lang="en-CA" sz="2419" dirty="0">
                  <a:solidFill>
                    <a:srgbClr val="F0FFFF"/>
                  </a:solidFill>
                  <a:latin typeface="Verdana" pitchFamily="34"/>
                  <a:ea typeface="Helvetica" pitchFamily="34"/>
                  <a:cs typeface="Helvetica" pitchFamily="34"/>
                </a:rPr>
                <a:t>&gt;</a:t>
              </a:r>
            </a:p>
            <a:p>
              <a:pPr hangingPunct="0">
                <a:spcBef>
                  <a:spcPts val="342"/>
                </a:spcBef>
                <a:spcAft>
                  <a:spcPts val="342"/>
                </a:spcAft>
              </a:pPr>
              <a:r>
                <a:rPr lang="en-CA" sz="2419" dirty="0">
                  <a:solidFill>
                    <a:srgbClr val="F0FFFF"/>
                  </a:solidFill>
                  <a:highlight>
                    <a:srgbClr val="B63169"/>
                  </a:highlight>
                  <a:latin typeface="Verdana" pitchFamily="34"/>
                  <a:ea typeface="Helvetica" pitchFamily="34"/>
                  <a:cs typeface="Helvetica" pitchFamily="34"/>
                </a:rPr>
                <a:t>1) night</a:t>
              </a:r>
            </a:p>
            <a:p>
              <a:pPr hangingPunct="0">
                <a:spcBef>
                  <a:spcPts val="342"/>
                </a:spcBef>
                <a:spcAft>
                  <a:spcPts val="342"/>
                </a:spcAft>
              </a:pPr>
              <a:r>
                <a:rPr lang="en-CA" sz="2419" dirty="0">
                  <a:solidFill>
                    <a:srgbClr val="F0FFFF"/>
                  </a:solidFill>
                  <a:highlight>
                    <a:scrgbClr r="0" g="0" b="0">
                      <a:alpha val="0"/>
                    </a:scrgbClr>
                  </a:highlight>
                  <a:latin typeface="Verdana" pitchFamily="34"/>
                  <a:ea typeface="Helvetica" pitchFamily="34"/>
                  <a:cs typeface="Helvetica" pitchFamily="34"/>
                </a:rPr>
                <a:t> </a:t>
              </a:r>
              <a:r>
                <a:rPr lang="en-CA" sz="2419" dirty="0">
                  <a:solidFill>
                    <a:srgbClr val="F0FFFF"/>
                  </a:solidFill>
                  <a:highlight>
                    <a:srgbClr val="B63169"/>
                  </a:highlight>
                  <a:latin typeface="Verdana" pitchFamily="34"/>
                  <a:ea typeface="Helvetica" pitchFamily="34"/>
                  <a:cs typeface="Helvetica" pitchFamily="34"/>
                </a:rPr>
                <a:t>a) night (as opposed to day)</a:t>
              </a:r>
            </a:p>
            <a:p>
              <a:pPr hangingPunct="0">
                <a:spcBef>
                  <a:spcPts val="342"/>
                </a:spcBef>
                <a:spcAft>
                  <a:spcPts val="342"/>
                </a:spcAft>
              </a:pPr>
              <a:r>
                <a:rPr lang="en-CA" sz="2419" dirty="0">
                  <a:solidFill>
                    <a:srgbClr val="F0FFFF"/>
                  </a:solidFill>
                  <a:latin typeface="Verdana" pitchFamily="34"/>
                  <a:ea typeface="Helvetica" pitchFamily="34"/>
                  <a:cs typeface="Helvetica" pitchFamily="34"/>
                </a:rPr>
                <a:t>b) of gloom, protective shadow (fig.)</a:t>
              </a:r>
            </a:p>
          </p:txBody>
        </p:sp>
      </p:grpSp>
      <p:sp>
        <p:nvSpPr>
          <p:cNvPr id="7" name="Slide Number Placeholder 6"/>
          <p:cNvSpPr>
            <a:spLocks noGrp="1"/>
          </p:cNvSpPr>
          <p:nvPr>
            <p:ph type="sldNum" sz="quarter" idx="12"/>
          </p:nvPr>
        </p:nvSpPr>
        <p:spPr>
          <a:xfrm>
            <a:off x="11360318" y="6492875"/>
            <a:ext cx="753545" cy="365125"/>
          </a:xfrm>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380987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677332"/>
            <a:ext cx="10353762" cy="5850467"/>
          </a:xfrm>
        </p:spPr>
        <p:txBody>
          <a:bodyPr>
            <a:normAutofit/>
          </a:bodyPr>
          <a:lstStyle/>
          <a:p>
            <a:r>
              <a:rPr lang="en-US" sz="2600" dirty="0" smtClean="0">
                <a:solidFill>
                  <a:srgbClr val="008080"/>
                </a:solidFill>
                <a:latin typeface="Georgia" panose="02040502050405020303" pitchFamily="18" charset="0"/>
              </a:rPr>
              <a:t>Gen </a:t>
            </a:r>
            <a:r>
              <a:rPr lang="en-US" sz="2600" dirty="0">
                <a:solidFill>
                  <a:srgbClr val="008080"/>
                </a:solidFill>
                <a:latin typeface="Georgia" panose="02040502050405020303" pitchFamily="18" charset="0"/>
              </a:rPr>
              <a:t>31:25</a:t>
            </a:r>
            <a:r>
              <a:rPr lang="en-US" sz="2600" dirty="0">
                <a:solidFill>
                  <a:prstClr val="black"/>
                </a:solidFill>
                <a:latin typeface="Georgia" panose="02040502050405020303" pitchFamily="18" charset="0"/>
              </a:rPr>
              <a:t>  </a:t>
            </a:r>
            <a:r>
              <a:rPr lang="en-US" sz="2600" dirty="0">
                <a:solidFill>
                  <a:srgbClr val="FFC000"/>
                </a:solidFill>
                <a:latin typeface="Georgia" panose="02040502050405020303" pitchFamily="18" charset="0"/>
              </a:rPr>
              <a:t>Then </a:t>
            </a:r>
            <a:r>
              <a:rPr lang="en-US" sz="2600" dirty="0" err="1">
                <a:solidFill>
                  <a:srgbClr val="FFC000"/>
                </a:solidFill>
                <a:latin typeface="Georgia" panose="02040502050405020303" pitchFamily="18" charset="0"/>
              </a:rPr>
              <a:t>La</a:t>
            </a:r>
            <a:r>
              <a:rPr lang="en-US" sz="2600" dirty="0" err="1">
                <a:solidFill>
                  <a:srgbClr val="FFC000"/>
                </a:solidFill>
                <a:latin typeface="TITUS Cyberbit Basic" panose="02020603050405020304" pitchFamily="18" charset="0"/>
              </a:rPr>
              <a:t>ḇ</a:t>
            </a:r>
            <a:r>
              <a:rPr lang="en-US" sz="2600" dirty="0" err="1">
                <a:solidFill>
                  <a:srgbClr val="FFC000"/>
                </a:solidFill>
                <a:latin typeface="Georgia" panose="02040502050405020303" pitchFamily="18" charset="0"/>
              </a:rPr>
              <a:t>an</a:t>
            </a:r>
            <a:r>
              <a:rPr lang="en-US" sz="2600" dirty="0">
                <a:solidFill>
                  <a:srgbClr val="FFC000"/>
                </a:solidFill>
                <a:latin typeface="Georgia" panose="02040502050405020303" pitchFamily="18" charset="0"/>
              </a:rPr>
              <a:t> overtook Ya</a:t>
            </a:r>
            <a:r>
              <a:rPr lang="en-US" sz="2600" dirty="0">
                <a:solidFill>
                  <a:srgbClr val="FFC000"/>
                </a:solidFill>
                <a:latin typeface="TITUS Cyberbit Basic" panose="02020603050405020304" pitchFamily="18" charset="0"/>
              </a:rPr>
              <a:t>ʽ</a:t>
            </a:r>
            <a:r>
              <a:rPr lang="en-US" sz="2600" dirty="0">
                <a:solidFill>
                  <a:srgbClr val="FFC000"/>
                </a:solidFill>
                <a:latin typeface="Georgia" panose="02040502050405020303" pitchFamily="18" charset="0"/>
              </a:rPr>
              <a:t>aqo</a:t>
            </a:r>
            <a:r>
              <a:rPr lang="en-US" sz="2600" dirty="0">
                <a:solidFill>
                  <a:srgbClr val="FFC000"/>
                </a:solidFill>
                <a:latin typeface="TITUS Cyberbit Basic" panose="02020603050405020304" pitchFamily="18" charset="0"/>
              </a:rPr>
              <a:t>ḇ</a:t>
            </a:r>
            <a:r>
              <a:rPr lang="en-US" sz="2600" dirty="0" smtClean="0">
                <a:solidFill>
                  <a:srgbClr val="FFC000"/>
                </a:solidFill>
                <a:latin typeface="Georgia" panose="02040502050405020303" pitchFamily="18" charset="0"/>
              </a:rPr>
              <a:t>.  </a:t>
            </a:r>
            <a:r>
              <a:rPr lang="en-US" sz="2600" dirty="0">
                <a:solidFill>
                  <a:srgbClr val="FFC000"/>
                </a:solidFill>
                <a:latin typeface="Georgia" panose="02040502050405020303" pitchFamily="18" charset="0"/>
              </a:rPr>
              <a:t>Now Ya</a:t>
            </a:r>
            <a:r>
              <a:rPr lang="en-US" sz="2600" dirty="0">
                <a:solidFill>
                  <a:srgbClr val="FFC000"/>
                </a:solidFill>
                <a:latin typeface="TITUS Cyberbit Basic" panose="02020603050405020304" pitchFamily="18" charset="0"/>
              </a:rPr>
              <a:t>ʽ</a:t>
            </a:r>
            <a:r>
              <a:rPr lang="en-US" sz="2600" dirty="0">
                <a:solidFill>
                  <a:srgbClr val="FFC000"/>
                </a:solidFill>
                <a:latin typeface="Georgia" panose="02040502050405020303" pitchFamily="18" charset="0"/>
              </a:rPr>
              <a:t>aqo</a:t>
            </a:r>
            <a:r>
              <a:rPr lang="en-US" sz="2600" dirty="0">
                <a:solidFill>
                  <a:srgbClr val="FFC000"/>
                </a:solidFill>
                <a:latin typeface="TITUS Cyberbit Basic" panose="02020603050405020304" pitchFamily="18" charset="0"/>
              </a:rPr>
              <a:t>ḇ</a:t>
            </a:r>
            <a:r>
              <a:rPr lang="en-US" sz="2600" dirty="0">
                <a:solidFill>
                  <a:srgbClr val="FFC000"/>
                </a:solidFill>
                <a:latin typeface="Georgia" panose="02040502050405020303" pitchFamily="18" charset="0"/>
              </a:rPr>
              <a:t> had pitched </a:t>
            </a:r>
            <a:r>
              <a:rPr lang="en-US" sz="2600" dirty="0" smtClean="0">
                <a:solidFill>
                  <a:srgbClr val="FFC000"/>
                </a:solidFill>
                <a:latin typeface="Georgia" panose="02040502050405020303" pitchFamily="18" charset="0"/>
              </a:rPr>
              <a:t>	his </a:t>
            </a:r>
            <a:r>
              <a:rPr lang="en-US" sz="2600" dirty="0">
                <a:solidFill>
                  <a:srgbClr val="FFC000"/>
                </a:solidFill>
                <a:latin typeface="Georgia" panose="02040502050405020303" pitchFamily="18" charset="0"/>
              </a:rPr>
              <a:t>tent in the mountains, and </a:t>
            </a:r>
            <a:r>
              <a:rPr lang="en-US" sz="2600" dirty="0" err="1">
                <a:solidFill>
                  <a:srgbClr val="FFC000"/>
                </a:solidFill>
                <a:latin typeface="Georgia" panose="02040502050405020303" pitchFamily="18" charset="0"/>
              </a:rPr>
              <a:t>La</a:t>
            </a:r>
            <a:r>
              <a:rPr lang="en-US" sz="2600" dirty="0" err="1">
                <a:solidFill>
                  <a:srgbClr val="FFC000"/>
                </a:solidFill>
                <a:latin typeface="TITUS Cyberbit Basic" panose="02020603050405020304" pitchFamily="18" charset="0"/>
              </a:rPr>
              <a:t>ḇ</a:t>
            </a:r>
            <a:r>
              <a:rPr lang="en-US" sz="2600" dirty="0" err="1">
                <a:solidFill>
                  <a:srgbClr val="FFC000"/>
                </a:solidFill>
                <a:latin typeface="Georgia" panose="02040502050405020303" pitchFamily="18" charset="0"/>
              </a:rPr>
              <a:t>an</a:t>
            </a:r>
            <a:r>
              <a:rPr lang="en-US" sz="2600" dirty="0">
                <a:solidFill>
                  <a:srgbClr val="FFC000"/>
                </a:solidFill>
                <a:latin typeface="Georgia" panose="02040502050405020303" pitchFamily="18" charset="0"/>
              </a:rPr>
              <a:t> with his brothers pitched </a:t>
            </a:r>
            <a:r>
              <a:rPr lang="en-US" sz="2600" dirty="0" smtClean="0">
                <a:solidFill>
                  <a:srgbClr val="FFC000"/>
                </a:solidFill>
                <a:latin typeface="Georgia" panose="02040502050405020303" pitchFamily="18" charset="0"/>
              </a:rPr>
              <a:t>	in </a:t>
            </a:r>
            <a:r>
              <a:rPr lang="en-US" sz="2600" dirty="0">
                <a:solidFill>
                  <a:srgbClr val="FFC000"/>
                </a:solidFill>
                <a:latin typeface="Georgia" panose="02040502050405020303" pitchFamily="18" charset="0"/>
              </a:rPr>
              <a:t>the mountains of </a:t>
            </a:r>
            <a:r>
              <a:rPr lang="en-US" sz="2600" dirty="0" err="1">
                <a:solidFill>
                  <a:srgbClr val="FFC000"/>
                </a:solidFill>
                <a:latin typeface="Georgia" panose="02040502050405020303" pitchFamily="18" charset="0"/>
              </a:rPr>
              <a:t>Gil</a:t>
            </a:r>
            <a:r>
              <a:rPr lang="en-US" sz="2600" dirty="0" err="1">
                <a:solidFill>
                  <a:srgbClr val="FFC000"/>
                </a:solidFill>
                <a:latin typeface="TITUS Cyberbit Basic" panose="02020603050405020304" pitchFamily="18" charset="0"/>
              </a:rPr>
              <a:t>ʽ</a:t>
            </a:r>
            <a:r>
              <a:rPr lang="en-US" sz="2600" dirty="0" err="1">
                <a:solidFill>
                  <a:srgbClr val="FFC000"/>
                </a:solidFill>
                <a:latin typeface="Georgia" panose="02040502050405020303" pitchFamily="18" charset="0"/>
              </a:rPr>
              <a:t>a</a:t>
            </a:r>
            <a:r>
              <a:rPr lang="en-US" sz="2600" dirty="0" err="1">
                <a:solidFill>
                  <a:srgbClr val="FFC000"/>
                </a:solidFill>
                <a:latin typeface="TITUS Cyberbit Basic" panose="02020603050405020304" pitchFamily="18" charset="0"/>
              </a:rPr>
              <a:t>d</a:t>
            </a:r>
            <a:r>
              <a:rPr lang="en-US" sz="2600" dirty="0">
                <a:solidFill>
                  <a:srgbClr val="FFC000"/>
                </a:solidFill>
                <a:latin typeface="TITUS Cyberbit Basic" panose="02020603050405020304" pitchFamily="18" charset="0"/>
              </a:rPr>
              <a:t>̱</a:t>
            </a:r>
            <a:r>
              <a:rPr lang="en-US" sz="2600" dirty="0">
                <a:solidFill>
                  <a:srgbClr val="FFC000"/>
                </a:solidFill>
                <a:latin typeface="Georgia" panose="02040502050405020303" pitchFamily="18" charset="0"/>
              </a:rPr>
              <a:t>. </a:t>
            </a:r>
          </a:p>
          <a:p>
            <a:r>
              <a:rPr lang="en-US" sz="2600" dirty="0">
                <a:solidFill>
                  <a:srgbClr val="008080"/>
                </a:solidFill>
                <a:latin typeface="Georgia" panose="02040502050405020303" pitchFamily="18" charset="0"/>
              </a:rPr>
              <a:t>Gen 31:26</a:t>
            </a:r>
            <a:r>
              <a:rPr lang="en-US" sz="2600" dirty="0">
                <a:solidFill>
                  <a:prstClr val="black"/>
                </a:solidFill>
                <a:latin typeface="Georgia" panose="02040502050405020303" pitchFamily="18" charset="0"/>
              </a:rPr>
              <a:t>  </a:t>
            </a:r>
            <a:r>
              <a:rPr lang="en-US" sz="2600" dirty="0">
                <a:solidFill>
                  <a:srgbClr val="FFC000"/>
                </a:solidFill>
                <a:latin typeface="Georgia" panose="02040502050405020303" pitchFamily="18" charset="0"/>
              </a:rPr>
              <a:t>And </a:t>
            </a:r>
            <a:r>
              <a:rPr lang="en-US" sz="2600" dirty="0" err="1">
                <a:solidFill>
                  <a:srgbClr val="FFC000"/>
                </a:solidFill>
                <a:latin typeface="Georgia" panose="02040502050405020303" pitchFamily="18" charset="0"/>
              </a:rPr>
              <a:t>La</a:t>
            </a:r>
            <a:r>
              <a:rPr lang="en-US" sz="2600" dirty="0" err="1">
                <a:solidFill>
                  <a:srgbClr val="FFC000"/>
                </a:solidFill>
                <a:latin typeface="TITUS Cyberbit Basic" panose="02020603050405020304" pitchFamily="18" charset="0"/>
              </a:rPr>
              <a:t>ḇ</a:t>
            </a:r>
            <a:r>
              <a:rPr lang="en-US" sz="2600" dirty="0" err="1">
                <a:solidFill>
                  <a:srgbClr val="FFC000"/>
                </a:solidFill>
                <a:latin typeface="Georgia" panose="02040502050405020303" pitchFamily="18" charset="0"/>
              </a:rPr>
              <a:t>an</a:t>
            </a:r>
            <a:r>
              <a:rPr lang="en-US" sz="2600" dirty="0">
                <a:solidFill>
                  <a:srgbClr val="FFC000"/>
                </a:solidFill>
                <a:latin typeface="Georgia" panose="02040502050405020303" pitchFamily="18" charset="0"/>
              </a:rPr>
              <a:t> said to Ya</a:t>
            </a:r>
            <a:r>
              <a:rPr lang="en-US" sz="2600" dirty="0">
                <a:solidFill>
                  <a:srgbClr val="FFC000"/>
                </a:solidFill>
                <a:latin typeface="TITUS Cyberbit Basic" panose="02020603050405020304" pitchFamily="18" charset="0"/>
              </a:rPr>
              <a:t>ʽ</a:t>
            </a:r>
            <a:r>
              <a:rPr lang="en-US" sz="2600" dirty="0">
                <a:solidFill>
                  <a:srgbClr val="FFC000"/>
                </a:solidFill>
                <a:latin typeface="Georgia" panose="02040502050405020303" pitchFamily="18" charset="0"/>
              </a:rPr>
              <a:t>aqo</a:t>
            </a:r>
            <a:r>
              <a:rPr lang="en-US" sz="2600" dirty="0">
                <a:solidFill>
                  <a:srgbClr val="FFC000"/>
                </a:solidFill>
                <a:latin typeface="TITUS Cyberbit Basic" panose="02020603050405020304" pitchFamily="18" charset="0"/>
              </a:rPr>
              <a:t>ḇ</a:t>
            </a:r>
            <a:r>
              <a:rPr lang="en-US" sz="2600" dirty="0">
                <a:solidFill>
                  <a:srgbClr val="FFC000"/>
                </a:solidFill>
                <a:latin typeface="Georgia" panose="02040502050405020303" pitchFamily="18" charset="0"/>
              </a:rPr>
              <a:t>, “What have you done, that </a:t>
            </a:r>
            <a:r>
              <a:rPr lang="en-US" sz="2600" dirty="0" smtClean="0">
                <a:solidFill>
                  <a:srgbClr val="FFC000"/>
                </a:solidFill>
                <a:latin typeface="Georgia" panose="02040502050405020303" pitchFamily="18" charset="0"/>
              </a:rPr>
              <a:t>	you </a:t>
            </a:r>
            <a:r>
              <a:rPr lang="en-US" sz="2600" dirty="0">
                <a:solidFill>
                  <a:srgbClr val="FFC000"/>
                </a:solidFill>
                <a:latin typeface="Georgia" panose="02040502050405020303" pitchFamily="18" charset="0"/>
              </a:rPr>
              <a:t>have deceived me, and driven my daughters off like </a:t>
            </a:r>
            <a:r>
              <a:rPr lang="en-US" sz="2600" dirty="0" smtClean="0">
                <a:solidFill>
                  <a:srgbClr val="FFC000"/>
                </a:solidFill>
                <a:latin typeface="Georgia" panose="02040502050405020303" pitchFamily="18" charset="0"/>
              </a:rPr>
              <a:t>	captives </a:t>
            </a:r>
            <a:r>
              <a:rPr lang="en-US" sz="2600" dirty="0">
                <a:solidFill>
                  <a:srgbClr val="FFC000"/>
                </a:solidFill>
                <a:latin typeface="Georgia" panose="02040502050405020303" pitchFamily="18" charset="0"/>
              </a:rPr>
              <a:t>taken with the sword? </a:t>
            </a:r>
          </a:p>
          <a:p>
            <a:r>
              <a:rPr lang="en-US" sz="2600" dirty="0">
                <a:solidFill>
                  <a:srgbClr val="008080"/>
                </a:solidFill>
                <a:latin typeface="Georgia" panose="02040502050405020303" pitchFamily="18" charset="0"/>
              </a:rPr>
              <a:t>Gen 31:27</a:t>
            </a:r>
            <a:r>
              <a:rPr lang="en-US" sz="2600" dirty="0">
                <a:solidFill>
                  <a:prstClr val="black"/>
                </a:solidFill>
                <a:latin typeface="Georgia" panose="02040502050405020303" pitchFamily="18" charset="0"/>
              </a:rPr>
              <a:t>  </a:t>
            </a:r>
            <a:r>
              <a:rPr lang="en-US" sz="2600" dirty="0">
                <a:solidFill>
                  <a:srgbClr val="FFC000"/>
                </a:solidFill>
                <a:latin typeface="Georgia" panose="02040502050405020303" pitchFamily="18" charset="0"/>
              </a:rPr>
              <a:t>“Why did you </a:t>
            </a:r>
            <a:r>
              <a:rPr lang="en-US" sz="2600" dirty="0">
                <a:solidFill>
                  <a:srgbClr val="99FF99"/>
                </a:solidFill>
                <a:latin typeface="Georgia" panose="02040502050405020303" pitchFamily="18" charset="0"/>
              </a:rPr>
              <a:t>flee secretly </a:t>
            </a:r>
            <a:r>
              <a:rPr lang="en-US" sz="2600" dirty="0">
                <a:solidFill>
                  <a:srgbClr val="FFC000"/>
                </a:solidFill>
                <a:latin typeface="Georgia" panose="02040502050405020303" pitchFamily="18" charset="0"/>
              </a:rPr>
              <a:t>and deceive me, and not </a:t>
            </a:r>
            <a:r>
              <a:rPr lang="en-US" sz="2600" dirty="0" smtClean="0">
                <a:solidFill>
                  <a:srgbClr val="FFC000"/>
                </a:solidFill>
                <a:latin typeface="Georgia" panose="02040502050405020303" pitchFamily="18" charset="0"/>
              </a:rPr>
              <a:t>	inform </a:t>
            </a:r>
            <a:r>
              <a:rPr lang="en-US" sz="2600" dirty="0">
                <a:solidFill>
                  <a:srgbClr val="FFC000"/>
                </a:solidFill>
                <a:latin typeface="Georgia" panose="02040502050405020303" pitchFamily="18" charset="0"/>
              </a:rPr>
              <a:t>me, and I would have sent you away with joy and songs, </a:t>
            </a:r>
            <a:r>
              <a:rPr lang="en-US" sz="2600" dirty="0" smtClean="0">
                <a:solidFill>
                  <a:srgbClr val="FFC000"/>
                </a:solidFill>
                <a:latin typeface="Georgia" panose="02040502050405020303" pitchFamily="18" charset="0"/>
              </a:rPr>
              <a:t>	with </a:t>
            </a:r>
            <a:r>
              <a:rPr lang="en-US" sz="2600" dirty="0">
                <a:solidFill>
                  <a:srgbClr val="FFC000"/>
                </a:solidFill>
                <a:latin typeface="Georgia" panose="02040502050405020303" pitchFamily="18" charset="0"/>
              </a:rPr>
              <a:t>tambourine and lyre? </a:t>
            </a:r>
          </a:p>
          <a:p>
            <a:r>
              <a:rPr lang="en-US" sz="2600" dirty="0">
                <a:solidFill>
                  <a:srgbClr val="008080"/>
                </a:solidFill>
                <a:latin typeface="Georgia" panose="02040502050405020303" pitchFamily="18" charset="0"/>
              </a:rPr>
              <a:t>Gen 31:28</a:t>
            </a:r>
            <a:r>
              <a:rPr lang="en-US" sz="2600" dirty="0">
                <a:solidFill>
                  <a:prstClr val="black"/>
                </a:solidFill>
                <a:latin typeface="Georgia" panose="02040502050405020303" pitchFamily="18" charset="0"/>
              </a:rPr>
              <a:t>  </a:t>
            </a:r>
            <a:r>
              <a:rPr lang="en-US" sz="2600" dirty="0">
                <a:solidFill>
                  <a:srgbClr val="FFC000"/>
                </a:solidFill>
                <a:latin typeface="Georgia" panose="02040502050405020303" pitchFamily="18" charset="0"/>
              </a:rPr>
              <a:t>“And you did not allow me to kiss my sons and my </a:t>
            </a:r>
            <a:r>
              <a:rPr lang="en-US" sz="2600" dirty="0" smtClean="0">
                <a:solidFill>
                  <a:srgbClr val="FFC000"/>
                </a:solidFill>
                <a:latin typeface="Georgia" panose="02040502050405020303" pitchFamily="18" charset="0"/>
              </a:rPr>
              <a:t>	daughters</a:t>
            </a:r>
            <a:r>
              <a:rPr lang="en-US" sz="2600" dirty="0">
                <a:solidFill>
                  <a:srgbClr val="FFC000"/>
                </a:solidFill>
                <a:latin typeface="Georgia" panose="02040502050405020303" pitchFamily="18" charset="0"/>
              </a:rPr>
              <a:t>. </a:t>
            </a:r>
            <a:r>
              <a:rPr lang="en-US" sz="2600" dirty="0" smtClean="0">
                <a:solidFill>
                  <a:srgbClr val="FFC000"/>
                </a:solidFill>
                <a:latin typeface="Georgia" panose="02040502050405020303" pitchFamily="18" charset="0"/>
              </a:rPr>
              <a:t> Now </a:t>
            </a:r>
            <a:r>
              <a:rPr lang="en-US" sz="2600" dirty="0">
                <a:solidFill>
                  <a:srgbClr val="FFC000"/>
                </a:solidFill>
                <a:latin typeface="Georgia" panose="02040502050405020303" pitchFamily="18" charset="0"/>
              </a:rPr>
              <a:t>you have been foolish to do this. </a:t>
            </a:r>
          </a:p>
        </p:txBody>
      </p:sp>
      <p:sp>
        <p:nvSpPr>
          <p:cNvPr id="2" name="Slide Number Placeholder 1"/>
          <p:cNvSpPr>
            <a:spLocks noGrp="1"/>
          </p:cNvSpPr>
          <p:nvPr>
            <p:ph type="sldNum" sz="quarter" idx="12"/>
          </p:nvPr>
        </p:nvSpPr>
        <p:spPr>
          <a:xfrm>
            <a:off x="11438455" y="6492875"/>
            <a:ext cx="753545" cy="365125"/>
          </a:xfrm>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48262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119" y="1555578"/>
            <a:ext cx="10353762" cy="4714876"/>
          </a:xfrm>
        </p:spPr>
        <p:txBody>
          <a:bodyPr>
            <a:normAutofit lnSpcReduction="10000"/>
          </a:bodyPr>
          <a:lstStyle/>
          <a:p>
            <a:pPr lvl="0"/>
            <a:r>
              <a:rPr lang="en-US" sz="2600" dirty="0" smtClean="0">
                <a:solidFill>
                  <a:srgbClr val="008080"/>
                </a:solidFill>
                <a:latin typeface="Georgia" panose="02040502050405020303" pitchFamily="18" charset="0"/>
              </a:rPr>
              <a:t>Gen 31:29 (</a:t>
            </a:r>
            <a:r>
              <a:rPr lang="en-US" sz="2600" dirty="0" smtClean="0">
                <a:solidFill>
                  <a:srgbClr val="FFFF00"/>
                </a:solidFill>
                <a:latin typeface="Georgia" panose="02040502050405020303" pitchFamily="18" charset="0"/>
              </a:rPr>
              <a:t>a</a:t>
            </a:r>
            <a:r>
              <a:rPr lang="en-US" sz="2600" dirty="0" smtClean="0">
                <a:solidFill>
                  <a:srgbClr val="008080"/>
                </a:solidFill>
                <a:latin typeface="Georgia" panose="02040502050405020303" pitchFamily="18" charset="0"/>
              </a:rPr>
              <a:t>)</a:t>
            </a:r>
            <a:r>
              <a:rPr lang="en-US" sz="2600" dirty="0" smtClean="0">
                <a:solidFill>
                  <a:prstClr val="black"/>
                </a:solidFill>
                <a:latin typeface="Georgia" panose="02040502050405020303" pitchFamily="18" charset="0"/>
              </a:rPr>
              <a:t>  </a:t>
            </a:r>
            <a:r>
              <a:rPr lang="en-US" sz="2600" b="1" dirty="0">
                <a:solidFill>
                  <a:srgbClr val="99FF99"/>
                </a:solidFill>
                <a:latin typeface="Georgia" panose="02040502050405020303" pitchFamily="18" charset="0"/>
              </a:rPr>
              <a:t>“It is in the power of my hand to do evil to you, </a:t>
            </a:r>
            <a:r>
              <a:rPr lang="en-US" sz="2600" b="1" u="sng" dirty="0">
                <a:solidFill>
                  <a:srgbClr val="00FFFF"/>
                </a:solidFill>
                <a:latin typeface="Georgia" panose="02040502050405020303" pitchFamily="18" charset="0"/>
              </a:rPr>
              <a:t>but</a:t>
            </a:r>
            <a:r>
              <a:rPr lang="en-US" sz="2600" b="1" dirty="0">
                <a:solidFill>
                  <a:srgbClr val="99FF99"/>
                </a:solidFill>
                <a:latin typeface="Georgia" panose="02040502050405020303" pitchFamily="18" charset="0"/>
              </a:rPr>
              <a:t> the </a:t>
            </a:r>
            <a:r>
              <a:rPr lang="en-US" sz="2600" b="1" u="sng" dirty="0" smtClean="0">
                <a:ln>
                  <a:solidFill>
                    <a:srgbClr val="0000FF"/>
                  </a:solidFill>
                </a:ln>
                <a:solidFill>
                  <a:srgbClr val="99FF99"/>
                </a:solidFill>
                <a:latin typeface="Georgia" panose="02040502050405020303" pitchFamily="18" charset="0"/>
              </a:rPr>
              <a:t>Elohim of</a:t>
            </a:r>
            <a:r>
              <a:rPr lang="en-US" sz="2600" b="1" dirty="0" smtClean="0">
                <a:ln>
                  <a:solidFill>
                    <a:srgbClr val="0000FF"/>
                  </a:solidFill>
                </a:ln>
                <a:solidFill>
                  <a:srgbClr val="99FF99"/>
                </a:solidFill>
                <a:latin typeface="Georgia" panose="02040502050405020303" pitchFamily="18" charset="0"/>
              </a:rPr>
              <a:t> y</a:t>
            </a:r>
            <a:r>
              <a:rPr lang="en-US" sz="2600" b="1" u="sng" dirty="0" smtClean="0">
                <a:ln>
                  <a:solidFill>
                    <a:srgbClr val="0000FF"/>
                  </a:solidFill>
                </a:ln>
                <a:solidFill>
                  <a:srgbClr val="99FF99"/>
                </a:solidFill>
                <a:latin typeface="Georgia" panose="02040502050405020303" pitchFamily="18" charset="0"/>
              </a:rPr>
              <a:t>our father</a:t>
            </a:r>
            <a:r>
              <a:rPr lang="en-US" sz="2600" b="1" dirty="0" smtClean="0">
                <a:ln>
                  <a:solidFill>
                    <a:srgbClr val="0000FF"/>
                  </a:solidFill>
                </a:ln>
                <a:solidFill>
                  <a:srgbClr val="99FF99"/>
                </a:solidFill>
                <a:latin typeface="Georgia" panose="02040502050405020303" pitchFamily="18" charset="0"/>
              </a:rPr>
              <a:t> </a:t>
            </a:r>
            <a:r>
              <a:rPr lang="en-US" sz="2600" b="1" dirty="0" smtClean="0">
                <a:solidFill>
                  <a:srgbClr val="99FF99"/>
                </a:solidFill>
                <a:latin typeface="Georgia" panose="02040502050405020303" pitchFamily="18" charset="0"/>
              </a:rPr>
              <a:t>spoke </a:t>
            </a:r>
            <a:r>
              <a:rPr lang="en-US" sz="2600" b="1" dirty="0">
                <a:solidFill>
                  <a:srgbClr val="99FF99"/>
                </a:solidFill>
                <a:latin typeface="Georgia" panose="02040502050405020303" pitchFamily="18" charset="0"/>
              </a:rPr>
              <a:t>to me </a:t>
            </a:r>
            <a:r>
              <a:rPr lang="en-US" sz="2600" b="1" dirty="0" smtClean="0">
                <a:solidFill>
                  <a:srgbClr val="99FF99"/>
                </a:solidFill>
                <a:latin typeface="Georgia" panose="02040502050405020303" pitchFamily="18" charset="0"/>
              </a:rPr>
              <a:t>…</a:t>
            </a:r>
          </a:p>
          <a:p>
            <a:pPr marL="0" lvl="0" indent="0">
              <a:buNone/>
            </a:pPr>
            <a:r>
              <a:rPr lang="en-US" sz="2600" dirty="0" smtClean="0">
                <a:solidFill>
                  <a:srgbClr val="FFC000"/>
                </a:solidFill>
                <a:latin typeface="Georgia" panose="02040502050405020303" pitchFamily="18" charset="0"/>
              </a:rPr>
              <a:t/>
            </a:r>
            <a:br>
              <a:rPr lang="en-US" sz="2600" dirty="0" smtClean="0">
                <a:solidFill>
                  <a:srgbClr val="FFC000"/>
                </a:solidFill>
                <a:latin typeface="Georgia" panose="02040502050405020303" pitchFamily="18" charset="0"/>
              </a:rPr>
            </a:br>
            <a:r>
              <a:rPr lang="en-US" sz="2600" dirty="0" smtClean="0">
                <a:solidFill>
                  <a:schemeClr val="tx1">
                    <a:lumMod val="85000"/>
                  </a:schemeClr>
                </a:solidFill>
                <a:latin typeface="Georgia" panose="02040502050405020303" pitchFamily="18" charset="0"/>
              </a:rPr>
              <a:t>Laban, </a:t>
            </a:r>
            <a:r>
              <a:rPr lang="en-US" sz="2600" u="sng" dirty="0" smtClean="0">
                <a:solidFill>
                  <a:srgbClr val="00FFFF"/>
                </a:solidFill>
                <a:latin typeface="Georgia" panose="02040502050405020303" pitchFamily="18" charset="0"/>
              </a:rPr>
              <a:t>who had sunk into idol worshi</a:t>
            </a:r>
            <a:r>
              <a:rPr lang="en-US" sz="2600" dirty="0" smtClean="0">
                <a:solidFill>
                  <a:srgbClr val="00FFFF"/>
                </a:solidFill>
                <a:latin typeface="Georgia" panose="02040502050405020303" pitchFamily="18" charset="0"/>
              </a:rPr>
              <a:t>p, </a:t>
            </a:r>
            <a:r>
              <a:rPr lang="en-US" sz="2600" dirty="0" smtClean="0">
                <a:solidFill>
                  <a:schemeClr val="tx1">
                    <a:lumMod val="85000"/>
                  </a:schemeClr>
                </a:solidFill>
                <a:latin typeface="Georgia" panose="02040502050405020303" pitchFamily="18" charset="0"/>
              </a:rPr>
              <a:t>understood clearly exactly who </a:t>
            </a:r>
            <a:r>
              <a:rPr lang="en-US" sz="2600" b="1" dirty="0" smtClean="0">
                <a:ln>
                  <a:solidFill>
                    <a:srgbClr val="0000FF"/>
                  </a:solidFill>
                </a:ln>
                <a:solidFill>
                  <a:srgbClr val="FFCCFF"/>
                </a:solidFill>
                <a:latin typeface="Georgia" panose="02040502050405020303" pitchFamily="18" charset="0"/>
              </a:rPr>
              <a:t>Yahuah</a:t>
            </a:r>
            <a:r>
              <a:rPr lang="en-US" sz="2600" dirty="0" smtClean="0">
                <a:solidFill>
                  <a:schemeClr val="tx1">
                    <a:lumMod val="85000"/>
                  </a:schemeClr>
                </a:solidFill>
                <a:latin typeface="Georgia" panose="02040502050405020303" pitchFamily="18" charset="0"/>
              </a:rPr>
              <a:t> is. Further on, Laban did show a good measure of respect for the Elohim of Ya’aqov.  </a:t>
            </a:r>
            <a:br>
              <a:rPr lang="en-US" sz="2600" dirty="0" smtClean="0">
                <a:solidFill>
                  <a:schemeClr val="tx1">
                    <a:lumMod val="85000"/>
                  </a:schemeClr>
                </a:solidFill>
                <a:latin typeface="Georgia" panose="02040502050405020303" pitchFamily="18" charset="0"/>
              </a:rPr>
            </a:br>
            <a:r>
              <a:rPr lang="en-US" sz="2600" dirty="0" smtClean="0">
                <a:solidFill>
                  <a:schemeClr val="tx1">
                    <a:lumMod val="85000"/>
                  </a:schemeClr>
                </a:solidFill>
                <a:latin typeface="Georgia" panose="02040502050405020303" pitchFamily="18" charset="0"/>
              </a:rPr>
              <a:t>Laban knew he could physically overpower and destroy Ya’aqov.  </a:t>
            </a:r>
            <a:br>
              <a:rPr lang="en-US" sz="2600" dirty="0" smtClean="0">
                <a:solidFill>
                  <a:schemeClr val="tx1">
                    <a:lumMod val="85000"/>
                  </a:schemeClr>
                </a:solidFill>
                <a:latin typeface="Georgia" panose="02040502050405020303" pitchFamily="18" charset="0"/>
              </a:rPr>
            </a:br>
            <a:r>
              <a:rPr lang="en-US" sz="2600" dirty="0" smtClean="0">
                <a:solidFill>
                  <a:schemeClr val="tx1">
                    <a:lumMod val="85000"/>
                  </a:schemeClr>
                </a:solidFill>
                <a:latin typeface="Georgia" panose="02040502050405020303" pitchFamily="18" charset="0"/>
              </a:rPr>
              <a:t>Yet because Laban had witnessed the </a:t>
            </a:r>
            <a:r>
              <a:rPr lang="en-US" sz="2600" dirty="0" smtClean="0">
                <a:solidFill>
                  <a:srgbClr val="FFCCFF"/>
                </a:solidFill>
                <a:latin typeface="Georgia" panose="02040502050405020303" pitchFamily="18" charset="0"/>
              </a:rPr>
              <a:t>power of Yahuah</a:t>
            </a:r>
            <a:r>
              <a:rPr lang="en-US" sz="2600" dirty="0" smtClean="0">
                <a:solidFill>
                  <a:schemeClr val="tx1">
                    <a:lumMod val="85000"/>
                  </a:schemeClr>
                </a:solidFill>
                <a:latin typeface="Georgia" panose="02040502050405020303" pitchFamily="18" charset="0"/>
              </a:rPr>
              <a:t> through the p</a:t>
            </a:r>
            <a:r>
              <a:rPr lang="en-US" sz="2600" u="sng" dirty="0" smtClean="0">
                <a:solidFill>
                  <a:schemeClr val="tx1">
                    <a:lumMod val="85000"/>
                  </a:schemeClr>
                </a:solidFill>
                <a:latin typeface="Georgia" panose="02040502050405020303" pitchFamily="18" charset="0"/>
              </a:rPr>
              <a:t>ros</a:t>
            </a:r>
            <a:r>
              <a:rPr lang="en-US" sz="2600" dirty="0" smtClean="0">
                <a:solidFill>
                  <a:schemeClr val="tx1">
                    <a:lumMod val="85000"/>
                  </a:schemeClr>
                </a:solidFill>
                <a:latin typeface="Georgia" panose="02040502050405020303" pitchFamily="18" charset="0"/>
              </a:rPr>
              <a:t>p</a:t>
            </a:r>
            <a:r>
              <a:rPr lang="en-US" sz="2600" u="sng" dirty="0" smtClean="0">
                <a:solidFill>
                  <a:schemeClr val="tx1">
                    <a:lumMod val="85000"/>
                  </a:schemeClr>
                </a:solidFill>
                <a:latin typeface="Georgia" panose="02040502050405020303" pitchFamily="18" charset="0"/>
              </a:rPr>
              <a:t>erit</a:t>
            </a:r>
            <a:r>
              <a:rPr lang="en-US" sz="2600" dirty="0" smtClean="0">
                <a:solidFill>
                  <a:schemeClr val="tx1">
                    <a:lumMod val="85000"/>
                  </a:schemeClr>
                </a:solidFill>
                <a:latin typeface="Georgia" panose="02040502050405020303" pitchFamily="18" charset="0"/>
              </a:rPr>
              <a:t>y</a:t>
            </a:r>
            <a:r>
              <a:rPr lang="en-US" sz="2600" u="sng" dirty="0" smtClean="0">
                <a:solidFill>
                  <a:schemeClr val="tx1">
                    <a:lumMod val="85000"/>
                  </a:schemeClr>
                </a:solidFill>
                <a:latin typeface="Georgia" panose="02040502050405020303" pitchFamily="18" charset="0"/>
              </a:rPr>
              <a:t> in numbers</a:t>
            </a:r>
            <a:r>
              <a:rPr lang="en-US" sz="2600" dirty="0" smtClean="0">
                <a:solidFill>
                  <a:schemeClr val="tx1">
                    <a:lumMod val="85000"/>
                  </a:schemeClr>
                </a:solidFill>
                <a:latin typeface="Georgia" panose="02040502050405020303" pitchFamily="18" charset="0"/>
              </a:rPr>
              <a:t> of </a:t>
            </a:r>
            <a:r>
              <a:rPr lang="en-US" sz="2600" dirty="0" err="1" smtClean="0">
                <a:solidFill>
                  <a:schemeClr val="tx1">
                    <a:lumMod val="85000"/>
                  </a:schemeClr>
                </a:solidFill>
                <a:latin typeface="Georgia" panose="02040502050405020303" pitchFamily="18" charset="0"/>
              </a:rPr>
              <a:t>Ya’aqov’s</a:t>
            </a:r>
            <a:r>
              <a:rPr lang="en-US" sz="2600" dirty="0" smtClean="0">
                <a:solidFill>
                  <a:schemeClr val="tx1">
                    <a:lumMod val="85000"/>
                  </a:schemeClr>
                </a:solidFill>
                <a:latin typeface="Georgia" panose="02040502050405020303" pitchFamily="18" charset="0"/>
              </a:rPr>
              <a:t> </a:t>
            </a:r>
            <a:r>
              <a:rPr lang="en-US" sz="2600" dirty="0" smtClean="0">
                <a:solidFill>
                  <a:schemeClr val="tx1">
                    <a:lumMod val="85000"/>
                  </a:schemeClr>
                </a:solidFill>
                <a:latin typeface="Georgia" panose="02040502050405020303" pitchFamily="18" charset="0"/>
              </a:rPr>
              <a:t>flock, </a:t>
            </a:r>
            <a:r>
              <a:rPr lang="en-US" sz="2600" dirty="0" smtClean="0">
                <a:solidFill>
                  <a:schemeClr val="tx1">
                    <a:lumMod val="85000"/>
                  </a:schemeClr>
                </a:solidFill>
                <a:latin typeface="Georgia" panose="02040502050405020303" pitchFamily="18" charset="0"/>
              </a:rPr>
              <a:t>Laban knew he had best listen to the dream given to him.  </a:t>
            </a:r>
            <a:endParaRPr lang="en-US" sz="2600" dirty="0">
              <a:solidFill>
                <a:schemeClr val="tx1">
                  <a:lumMod val="85000"/>
                </a:schemeClr>
              </a:solidFill>
              <a:latin typeface="Georgia" panose="02040502050405020303" pitchFamily="18" charset="0"/>
            </a:endParaRPr>
          </a:p>
        </p:txBody>
      </p:sp>
      <p:sp>
        <p:nvSpPr>
          <p:cNvPr id="2" name="Rounded Rectangle 1"/>
          <p:cNvSpPr/>
          <p:nvPr/>
        </p:nvSpPr>
        <p:spPr>
          <a:xfrm>
            <a:off x="1981729" y="315663"/>
            <a:ext cx="8228542" cy="914400"/>
          </a:xfrm>
          <a:prstGeom prst="roundRect">
            <a:avLst>
              <a:gd name="adj" fmla="val 50000"/>
            </a:avLst>
          </a:prstGeom>
          <a:solidFill>
            <a:schemeClr val="tx1">
              <a:lumMod val="65000"/>
              <a:alpha val="47000"/>
            </a:schemeClr>
          </a:solidFill>
          <a:ln>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3600" dirty="0" smtClean="0"/>
              <a:t>Laban speaks directly, to Ya’aqov</a:t>
            </a:r>
            <a:endParaRPr lang="en-CA" sz="3600" dirty="0"/>
          </a:p>
        </p:txBody>
      </p:sp>
      <p:sp>
        <p:nvSpPr>
          <p:cNvPr id="4" name="Slide Number Placeholder 3"/>
          <p:cNvSpPr>
            <a:spLocks noGrp="1"/>
          </p:cNvSpPr>
          <p:nvPr>
            <p:ph type="sldNum" sz="quarter" idx="12"/>
          </p:nvPr>
        </p:nvSpPr>
        <p:spPr>
          <a:xfrm>
            <a:off x="11438455" y="6492875"/>
            <a:ext cx="753545" cy="365125"/>
          </a:xfrm>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125188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119" y="1007534"/>
            <a:ext cx="10353762" cy="5596466"/>
          </a:xfrm>
        </p:spPr>
        <p:txBody>
          <a:bodyPr>
            <a:normAutofit fontScale="92500"/>
          </a:bodyPr>
          <a:lstStyle/>
          <a:p>
            <a:pPr lvl="0"/>
            <a:r>
              <a:rPr lang="en-US" sz="2600" dirty="0" smtClean="0">
                <a:solidFill>
                  <a:srgbClr val="008080"/>
                </a:solidFill>
                <a:latin typeface="Georgia" panose="02040502050405020303" pitchFamily="18" charset="0"/>
              </a:rPr>
              <a:t>Gen 31:29 (</a:t>
            </a:r>
            <a:r>
              <a:rPr lang="en-US" sz="2600" dirty="0" smtClean="0">
                <a:solidFill>
                  <a:srgbClr val="FFFF00"/>
                </a:solidFill>
                <a:latin typeface="Georgia" panose="02040502050405020303" pitchFamily="18" charset="0"/>
              </a:rPr>
              <a:t>a</a:t>
            </a:r>
            <a:r>
              <a:rPr lang="en-US" sz="2600" dirty="0" smtClean="0">
                <a:solidFill>
                  <a:srgbClr val="008080"/>
                </a:solidFill>
                <a:latin typeface="Georgia" panose="02040502050405020303" pitchFamily="18" charset="0"/>
              </a:rPr>
              <a:t>)</a:t>
            </a:r>
            <a:r>
              <a:rPr lang="en-US" sz="2600" dirty="0" smtClean="0">
                <a:solidFill>
                  <a:prstClr val="black"/>
                </a:solidFill>
                <a:latin typeface="Georgia" panose="02040502050405020303" pitchFamily="18" charset="0"/>
              </a:rPr>
              <a:t>  </a:t>
            </a:r>
            <a:r>
              <a:rPr lang="en-US" sz="2600" b="1" dirty="0">
                <a:solidFill>
                  <a:srgbClr val="99FF99"/>
                </a:solidFill>
                <a:latin typeface="Georgia" panose="02040502050405020303" pitchFamily="18" charset="0"/>
              </a:rPr>
              <a:t>“It is in the power of my hand to do evil to you, </a:t>
            </a:r>
            <a:r>
              <a:rPr lang="en-US" sz="2600" b="1" u="sng" dirty="0">
                <a:solidFill>
                  <a:srgbClr val="00FFFF"/>
                </a:solidFill>
                <a:latin typeface="Georgia" panose="02040502050405020303" pitchFamily="18" charset="0"/>
              </a:rPr>
              <a:t>but</a:t>
            </a:r>
            <a:r>
              <a:rPr lang="en-US" sz="2600" b="1" dirty="0">
                <a:solidFill>
                  <a:srgbClr val="99FF99"/>
                </a:solidFill>
                <a:latin typeface="Georgia" panose="02040502050405020303" pitchFamily="18" charset="0"/>
              </a:rPr>
              <a:t> the </a:t>
            </a:r>
            <a:r>
              <a:rPr lang="en-US" sz="2600" b="1" u="sng" dirty="0">
                <a:ln>
                  <a:solidFill>
                    <a:srgbClr val="0000FF"/>
                  </a:solidFill>
                </a:ln>
                <a:solidFill>
                  <a:srgbClr val="99FF99"/>
                </a:solidFill>
                <a:latin typeface="Georgia" panose="02040502050405020303" pitchFamily="18" charset="0"/>
              </a:rPr>
              <a:t>Elohim of </a:t>
            </a:r>
            <a:r>
              <a:rPr lang="en-US" sz="2600" b="1" dirty="0">
                <a:ln>
                  <a:solidFill>
                    <a:srgbClr val="0000FF"/>
                  </a:solidFill>
                </a:ln>
                <a:solidFill>
                  <a:srgbClr val="99FF99"/>
                </a:solidFill>
                <a:latin typeface="Georgia" panose="02040502050405020303" pitchFamily="18" charset="0"/>
              </a:rPr>
              <a:t>y</a:t>
            </a:r>
            <a:r>
              <a:rPr lang="en-US" sz="2600" b="1" u="sng" dirty="0">
                <a:ln>
                  <a:solidFill>
                    <a:srgbClr val="0000FF"/>
                  </a:solidFill>
                </a:ln>
                <a:solidFill>
                  <a:srgbClr val="99FF99"/>
                </a:solidFill>
                <a:latin typeface="Georgia" panose="02040502050405020303" pitchFamily="18" charset="0"/>
              </a:rPr>
              <a:t>our father s</a:t>
            </a:r>
            <a:r>
              <a:rPr lang="en-US" sz="2600" b="1" dirty="0">
                <a:ln>
                  <a:solidFill>
                    <a:srgbClr val="0000FF"/>
                  </a:solidFill>
                </a:ln>
                <a:solidFill>
                  <a:srgbClr val="99FF99"/>
                </a:solidFill>
                <a:latin typeface="Georgia" panose="02040502050405020303" pitchFamily="18" charset="0"/>
              </a:rPr>
              <a:t>p</a:t>
            </a:r>
            <a:r>
              <a:rPr lang="en-US" sz="2600" b="1" u="sng" dirty="0">
                <a:ln>
                  <a:solidFill>
                    <a:srgbClr val="0000FF"/>
                  </a:solidFill>
                </a:ln>
                <a:solidFill>
                  <a:srgbClr val="99FF99"/>
                </a:solidFill>
                <a:latin typeface="Georgia" panose="02040502050405020303" pitchFamily="18" charset="0"/>
              </a:rPr>
              <a:t>oke</a:t>
            </a:r>
            <a:r>
              <a:rPr lang="en-US" sz="2600" b="1" dirty="0">
                <a:ln>
                  <a:solidFill>
                    <a:srgbClr val="0000FF"/>
                  </a:solidFill>
                </a:ln>
                <a:solidFill>
                  <a:srgbClr val="99FF99"/>
                </a:solidFill>
                <a:latin typeface="Georgia" panose="02040502050405020303" pitchFamily="18" charset="0"/>
              </a:rPr>
              <a:t> </a:t>
            </a:r>
            <a:r>
              <a:rPr lang="en-US" sz="2600" b="1" dirty="0">
                <a:solidFill>
                  <a:srgbClr val="99FF99"/>
                </a:solidFill>
                <a:latin typeface="Georgia" panose="02040502050405020303" pitchFamily="18" charset="0"/>
              </a:rPr>
              <a:t>to me </a:t>
            </a:r>
            <a:r>
              <a:rPr lang="en-US" sz="2600" b="1" dirty="0" smtClean="0">
                <a:solidFill>
                  <a:srgbClr val="99FF99"/>
                </a:solidFill>
                <a:latin typeface="Georgia" panose="02040502050405020303" pitchFamily="18" charset="0"/>
              </a:rPr>
              <a:t>…</a:t>
            </a:r>
          </a:p>
          <a:p>
            <a:pPr marL="0" lvl="0" indent="0">
              <a:buNone/>
            </a:pPr>
            <a:endParaRPr lang="en-US" sz="2600" b="1" dirty="0">
              <a:solidFill>
                <a:srgbClr val="99FF99"/>
              </a:solidFill>
              <a:latin typeface="Georgia" panose="02040502050405020303" pitchFamily="18" charset="0"/>
            </a:endParaRPr>
          </a:p>
          <a:p>
            <a:pPr marL="0" lvl="0" indent="0">
              <a:buNone/>
            </a:pPr>
            <a:endParaRPr lang="en-US" sz="2600" b="1" dirty="0" smtClean="0">
              <a:solidFill>
                <a:srgbClr val="99FF99"/>
              </a:solidFill>
              <a:latin typeface="Georgia" panose="02040502050405020303" pitchFamily="18" charset="0"/>
            </a:endParaRPr>
          </a:p>
          <a:p>
            <a:pPr marL="0" lvl="0" indent="0">
              <a:buNone/>
            </a:pPr>
            <a:r>
              <a:rPr lang="en-US" sz="2600" b="1" dirty="0">
                <a:solidFill>
                  <a:srgbClr val="99FF99"/>
                </a:solidFill>
                <a:latin typeface="Georgia" panose="02040502050405020303" pitchFamily="18" charset="0"/>
              </a:rPr>
              <a:t>	</a:t>
            </a:r>
            <a:r>
              <a:rPr lang="en-US" sz="2600" b="1" dirty="0" smtClean="0">
                <a:solidFill>
                  <a:srgbClr val="99FF99"/>
                </a:solidFill>
                <a:latin typeface="Georgia" panose="02040502050405020303" pitchFamily="18" charset="0"/>
              </a:rPr>
              <a:t>		</a:t>
            </a:r>
            <a:r>
              <a:rPr lang="en-US" sz="2600" dirty="0" smtClean="0">
                <a:solidFill>
                  <a:srgbClr val="FFC000"/>
                </a:solidFill>
                <a:latin typeface="Georgia" panose="02040502050405020303" pitchFamily="18" charset="0"/>
              </a:rPr>
              <a:t/>
            </a:r>
            <a:br>
              <a:rPr lang="en-US" sz="2600" dirty="0" smtClean="0">
                <a:solidFill>
                  <a:srgbClr val="FFC000"/>
                </a:solidFill>
                <a:latin typeface="Georgia" panose="02040502050405020303" pitchFamily="18" charset="0"/>
              </a:rPr>
            </a:br>
            <a:endParaRPr lang="en-US" sz="2600" dirty="0" smtClean="0">
              <a:solidFill>
                <a:srgbClr val="FFC000"/>
              </a:solidFill>
              <a:latin typeface="Georgia" panose="02040502050405020303" pitchFamily="18" charset="0"/>
            </a:endParaRPr>
          </a:p>
          <a:p>
            <a:pPr marL="0" lvl="0" indent="0">
              <a:buNone/>
            </a:pPr>
            <a:endParaRPr lang="en-US" sz="2600" dirty="0" smtClean="0">
              <a:solidFill>
                <a:schemeClr val="tx1">
                  <a:lumMod val="95000"/>
                </a:schemeClr>
              </a:solidFill>
              <a:latin typeface="Georgia" panose="02040502050405020303" pitchFamily="18" charset="0"/>
            </a:endParaRPr>
          </a:p>
          <a:p>
            <a:pPr marL="0" lvl="0" indent="0">
              <a:buNone/>
            </a:pPr>
            <a:r>
              <a:rPr lang="en-US" sz="2600" dirty="0" smtClean="0">
                <a:solidFill>
                  <a:schemeClr val="tx1">
                    <a:lumMod val="95000"/>
                  </a:schemeClr>
                </a:solidFill>
                <a:latin typeface="Georgia" panose="02040502050405020303" pitchFamily="18" charset="0"/>
              </a:rPr>
              <a:t>Laban and Ya’aqov were speaking in the Light Season immediately following the (H3915) Night Season of the dream.</a:t>
            </a:r>
          </a:p>
          <a:p>
            <a:pPr marL="0" lvl="0" indent="0">
              <a:buNone/>
            </a:pPr>
            <a:r>
              <a:rPr lang="en-US" sz="2600" dirty="0" smtClean="0">
                <a:solidFill>
                  <a:schemeClr val="tx1">
                    <a:lumMod val="95000"/>
                  </a:schemeClr>
                </a:solidFill>
                <a:latin typeface="Georgia" panose="02040502050405020303" pitchFamily="18" charset="0"/>
              </a:rPr>
              <a:t>How do we know this?  Let’s look at the Hebrew word for ‘yesternight.’ </a:t>
            </a:r>
            <a:endParaRPr lang="en-US" sz="2600" dirty="0">
              <a:solidFill>
                <a:schemeClr val="tx1">
                  <a:lumMod val="95000"/>
                </a:schemeClr>
              </a:solidFill>
              <a:latin typeface="Georgia" panose="02040502050405020303" pitchFamily="18" charset="0"/>
            </a:endParaRPr>
          </a:p>
        </p:txBody>
      </p:sp>
      <p:sp>
        <p:nvSpPr>
          <p:cNvPr id="2" name="Rounded Rectangle 1"/>
          <p:cNvSpPr/>
          <p:nvPr/>
        </p:nvSpPr>
        <p:spPr>
          <a:xfrm>
            <a:off x="1981729" y="173560"/>
            <a:ext cx="8228542" cy="681572"/>
          </a:xfrm>
          <a:prstGeom prst="roundRect">
            <a:avLst>
              <a:gd name="adj" fmla="val 50000"/>
            </a:avLst>
          </a:prstGeom>
          <a:solidFill>
            <a:srgbClr val="FFCCFF">
              <a:alpha val="47000"/>
            </a:srgbClr>
          </a:solidFill>
          <a:ln>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r>
              <a:rPr lang="en-CA" sz="3600" u="sng" dirty="0" smtClean="0">
                <a:ln>
                  <a:solidFill>
                    <a:srgbClr val="7030A0"/>
                  </a:solidFill>
                </a:ln>
                <a:solidFill>
                  <a:srgbClr val="FFCCFF"/>
                </a:solidFill>
              </a:rPr>
              <a:t>WHEN</a:t>
            </a:r>
            <a:r>
              <a:rPr lang="en-CA" sz="3600" dirty="0" smtClean="0"/>
              <a:t> did Yahuah “</a:t>
            </a:r>
            <a:r>
              <a:rPr lang="en-CA" sz="3600" dirty="0" smtClean="0">
                <a:solidFill>
                  <a:srgbClr val="FFFF00"/>
                </a:solidFill>
              </a:rPr>
              <a:t>speak</a:t>
            </a:r>
            <a:r>
              <a:rPr lang="en-CA" sz="3600" dirty="0" smtClean="0"/>
              <a:t>” to Laban</a:t>
            </a:r>
            <a:endParaRPr lang="en-CA" sz="3600" dirty="0"/>
          </a:p>
        </p:txBody>
      </p:sp>
      <p:sp>
        <p:nvSpPr>
          <p:cNvPr id="4" name="Rounded Rectangle 3"/>
          <p:cNvSpPr/>
          <p:nvPr/>
        </p:nvSpPr>
        <p:spPr>
          <a:xfrm>
            <a:off x="4161366" y="2788919"/>
            <a:ext cx="3869267" cy="914400"/>
          </a:xfrm>
          <a:prstGeom prst="roundRect">
            <a:avLst>
              <a:gd name="adj" fmla="val 50000"/>
            </a:avLst>
          </a:prstGeom>
          <a:solidFill>
            <a:schemeClr val="bg1"/>
          </a:solidFill>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pPr>
            <a:r>
              <a:rPr lang="en-US" sz="2800" b="1"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LAST NIGHT, …</a:t>
            </a:r>
          </a:p>
        </p:txBody>
      </p:sp>
      <p:graphicFrame>
        <p:nvGraphicFramePr>
          <p:cNvPr id="5" name="Table 4"/>
          <p:cNvGraphicFramePr>
            <a:graphicFrameLocks noGrp="1"/>
          </p:cNvGraphicFramePr>
          <p:nvPr>
            <p:extLst>
              <p:ext uri="{D42A27DB-BD31-4B8C-83A1-F6EECF244321}">
                <p14:modId xmlns:p14="http://schemas.microsoft.com/office/powerpoint/2010/main" val="2985237681"/>
              </p:ext>
            </p:extLst>
          </p:nvPr>
        </p:nvGraphicFramePr>
        <p:xfrm>
          <a:off x="738093" y="3816228"/>
          <a:ext cx="10715812" cy="862450"/>
        </p:xfrm>
        <a:graphic>
          <a:graphicData uri="http://schemas.openxmlformats.org/drawingml/2006/table">
            <a:tbl>
              <a:tblPr firstRow="1" bandRow="1">
                <a:tableStyleId>{5C22544A-7EE6-4342-B048-85BDC9FD1C3A}</a:tableStyleId>
              </a:tblPr>
              <a:tblGrid>
                <a:gridCol w="5357906"/>
                <a:gridCol w="5357906"/>
              </a:tblGrid>
              <a:tr h="862450">
                <a:tc>
                  <a:txBody>
                    <a:bodyPr/>
                    <a:lstStyle/>
                    <a:p>
                      <a:pPr algn="ctr"/>
                      <a:endParaRPr lang="en-CA"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c>
                  <a:txBody>
                    <a:bodyPr/>
                    <a:lstStyle/>
                    <a:p>
                      <a:pPr algn="ctr"/>
                      <a:endParaRPr lang="en-CA"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F0"/>
                    </a:solidFill>
                  </a:tcPr>
                </a:tc>
              </a:tr>
            </a:tbl>
          </a:graphicData>
        </a:graphic>
      </p:graphicFrame>
      <p:cxnSp>
        <p:nvCxnSpPr>
          <p:cNvPr id="7" name="Straight Connector 6"/>
          <p:cNvCxnSpPr/>
          <p:nvPr/>
        </p:nvCxnSpPr>
        <p:spPr>
          <a:xfrm flipV="1">
            <a:off x="6096000" y="3496734"/>
            <a:ext cx="0" cy="1185333"/>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45837" y="3496734"/>
            <a:ext cx="0" cy="1185333"/>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9" name="Curved Down Arrow 8"/>
          <p:cNvSpPr/>
          <p:nvPr/>
        </p:nvSpPr>
        <p:spPr>
          <a:xfrm flipH="1">
            <a:off x="2438400" y="1938866"/>
            <a:ext cx="6536267" cy="1891454"/>
          </a:xfrm>
          <a:prstGeom prst="curvedDownArrow">
            <a:avLst>
              <a:gd name="adj1" fmla="val 25000"/>
              <a:gd name="adj2" fmla="val 84323"/>
              <a:gd name="adj3" fmla="val 26343"/>
            </a:avLst>
          </a:prstGeom>
          <a:solidFill>
            <a:srgbClr val="9999FF"/>
          </a:solidFill>
          <a:ln w="38100">
            <a:solidFill>
              <a:srgbClr val="FFCCFF"/>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Rounded Rectangular Callout 9"/>
          <p:cNvSpPr/>
          <p:nvPr/>
        </p:nvSpPr>
        <p:spPr>
          <a:xfrm>
            <a:off x="8763000" y="1928180"/>
            <a:ext cx="3429000" cy="1217293"/>
          </a:xfrm>
          <a:prstGeom prst="wedgeRoundRectCallout">
            <a:avLst>
              <a:gd name="adj1" fmla="val -89896"/>
              <a:gd name="adj2" fmla="val 48671"/>
              <a:gd name="adj3" fmla="val 16667"/>
            </a:avLst>
          </a:prstGeom>
          <a:solidFill>
            <a:srgbClr val="9999FF"/>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ln>
                  <a:solidFill>
                    <a:srgbClr val="0000FF"/>
                  </a:solidFill>
                </a:ln>
                <a:effectLst>
                  <a:glow rad="127000">
                    <a:srgbClr val="99FF99"/>
                  </a:glow>
                </a:effectLst>
              </a:rPr>
              <a:t>YESTERNIGHT</a:t>
            </a:r>
            <a:r>
              <a:rPr lang="en-CA" sz="3600" dirty="0" smtClean="0"/>
              <a:t> </a:t>
            </a:r>
          </a:p>
          <a:p>
            <a:pPr algn="ctr"/>
            <a:r>
              <a:rPr lang="en-CA" dirty="0" smtClean="0"/>
              <a:t>Geneva (1587), KJV 1611 </a:t>
            </a:r>
            <a:br>
              <a:rPr lang="en-CA" dirty="0" smtClean="0"/>
            </a:br>
            <a:r>
              <a:rPr lang="en-CA" dirty="0" smtClean="0"/>
              <a:t>&amp; Bishops (1568)</a:t>
            </a:r>
            <a:endParaRPr lang="en-CA" dirty="0"/>
          </a:p>
        </p:txBody>
      </p:sp>
      <p:sp>
        <p:nvSpPr>
          <p:cNvPr id="6" name="Rectangle 5"/>
          <p:cNvSpPr/>
          <p:nvPr/>
        </p:nvSpPr>
        <p:spPr>
          <a:xfrm>
            <a:off x="6112479" y="3855721"/>
            <a:ext cx="5299451" cy="822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Laban related Yahuah’s dream factor to </a:t>
            </a:r>
            <a:r>
              <a:rPr lang="en-CA" sz="2400" dirty="0" smtClean="0"/>
              <a:t>Ya’aqov  - </a:t>
            </a:r>
            <a:r>
              <a:rPr lang="en-CA" sz="2400" u="sng" dirty="0" smtClean="0"/>
              <a:t>in the Li</a:t>
            </a:r>
            <a:r>
              <a:rPr lang="en-CA" sz="2400" dirty="0" smtClean="0"/>
              <a:t>g</a:t>
            </a:r>
            <a:r>
              <a:rPr lang="en-CA" sz="2400" u="sng" dirty="0" smtClean="0"/>
              <a:t>ht Season</a:t>
            </a:r>
            <a:r>
              <a:rPr lang="en-CA" sz="2400" dirty="0" smtClean="0"/>
              <a:t>.</a:t>
            </a:r>
            <a:endParaRPr lang="en-CA" sz="2400" dirty="0"/>
          </a:p>
        </p:txBody>
      </p:sp>
      <p:sp>
        <p:nvSpPr>
          <p:cNvPr id="12" name="Rounded Rectangle 11"/>
          <p:cNvSpPr/>
          <p:nvPr/>
        </p:nvSpPr>
        <p:spPr>
          <a:xfrm>
            <a:off x="6142322" y="3534831"/>
            <a:ext cx="974469" cy="336975"/>
          </a:xfrm>
          <a:prstGeom prst="roundRect">
            <a:avLst>
              <a:gd name="adj" fmla="val 26907"/>
            </a:avLst>
          </a:prstGeom>
          <a:solidFill>
            <a:srgbClr val="99FF99"/>
          </a:solidFill>
          <a:ln>
            <a:solidFill>
              <a:srgbClr val="FF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3399"/>
                </a:solidFill>
              </a:rPr>
              <a:t>D</a:t>
            </a:r>
            <a:r>
              <a:rPr lang="en-CA" b="1" dirty="0" smtClean="0">
                <a:solidFill>
                  <a:srgbClr val="FF3399"/>
                </a:solidFill>
              </a:rPr>
              <a:t>AWN</a:t>
            </a:r>
            <a:endParaRPr lang="en-CA" b="1" dirty="0">
              <a:solidFill>
                <a:srgbClr val="FF3399"/>
              </a:solidFill>
            </a:endParaRPr>
          </a:p>
        </p:txBody>
      </p:sp>
      <p:sp>
        <p:nvSpPr>
          <p:cNvPr id="13" name="Rectangle 12"/>
          <p:cNvSpPr/>
          <p:nvPr/>
        </p:nvSpPr>
        <p:spPr>
          <a:xfrm>
            <a:off x="910873" y="3968414"/>
            <a:ext cx="5094614" cy="612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CCFF"/>
                </a:solidFill>
              </a:rPr>
              <a:t>Yahuah</a:t>
            </a:r>
            <a:r>
              <a:rPr lang="en-CA" sz="2400" dirty="0"/>
              <a:t> gave </a:t>
            </a:r>
            <a:r>
              <a:rPr lang="en-CA" sz="2400" u="sng" dirty="0" smtClean="0"/>
              <a:t>the </a:t>
            </a:r>
            <a:r>
              <a:rPr lang="en-CA" sz="2400" u="sng" dirty="0"/>
              <a:t>dream</a:t>
            </a:r>
            <a:r>
              <a:rPr lang="en-CA" sz="2400" dirty="0"/>
              <a:t> to </a:t>
            </a:r>
            <a:r>
              <a:rPr lang="en-CA" sz="2400" dirty="0" smtClean="0"/>
              <a:t>Laban.</a:t>
            </a:r>
            <a:endParaRPr lang="en-CA" sz="2400" dirty="0"/>
          </a:p>
        </p:txBody>
      </p:sp>
      <p:sp>
        <p:nvSpPr>
          <p:cNvPr id="11" name="Slide Number Placeholder 10"/>
          <p:cNvSpPr>
            <a:spLocks noGrp="1"/>
          </p:cNvSpPr>
          <p:nvPr>
            <p:ph type="sldNum" sz="quarter" idx="12"/>
          </p:nvPr>
        </p:nvSpPr>
        <p:spPr>
          <a:xfrm>
            <a:off x="11355668" y="6421437"/>
            <a:ext cx="753545" cy="365125"/>
          </a:xfrm>
        </p:spPr>
        <p:txBody>
          <a:bodyPr/>
          <a:lstStyle/>
          <a:p>
            <a:fld id="{6D22F896-40B5-4ADD-8801-0D06FADFA095}" type="slidenum">
              <a:rPr lang="en-US" smtClean="0"/>
              <a:t>14</a:t>
            </a:fld>
            <a:endParaRPr lang="en-US" dirty="0"/>
          </a:p>
        </p:txBody>
      </p:sp>
      <p:sp>
        <p:nvSpPr>
          <p:cNvPr id="14" name="Rounded Rectangular Callout 13"/>
          <p:cNvSpPr/>
          <p:nvPr/>
        </p:nvSpPr>
        <p:spPr>
          <a:xfrm>
            <a:off x="457200" y="2314832"/>
            <a:ext cx="2648465" cy="612648"/>
          </a:xfrm>
          <a:prstGeom prst="wedgeRoundRectCallout">
            <a:avLst>
              <a:gd name="adj1" fmla="val 101951"/>
              <a:gd name="adj2" fmla="val 82669"/>
              <a:gd name="adj3" fmla="val 16667"/>
            </a:avLst>
          </a:prstGeom>
          <a:solidFill>
            <a:schemeClr val="accent5">
              <a:lumMod val="40000"/>
              <a:lumOff val="60000"/>
            </a:schemeClr>
          </a:solidFill>
          <a:ln>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H570 </a:t>
            </a:r>
            <a:r>
              <a:rPr lang="en-CA" sz="2800" dirty="0" err="1" smtClean="0">
                <a:solidFill>
                  <a:schemeClr val="bg1"/>
                </a:solidFill>
              </a:rPr>
              <a:t>Emesh</a:t>
            </a:r>
            <a:endParaRPr lang="en-CA" sz="2800" dirty="0">
              <a:solidFill>
                <a:schemeClr val="bg1"/>
              </a:solidFill>
            </a:endParaRPr>
          </a:p>
        </p:txBody>
      </p:sp>
    </p:spTree>
    <p:extLst>
      <p:ext uri="{BB962C8B-B14F-4D97-AF65-F5344CB8AC3E}">
        <p14:creationId xmlns:p14="http://schemas.microsoft.com/office/powerpoint/2010/main" val="267022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22" presetClass="entr" presetSubtype="8" fill="hold" nodeType="afterEffect">
                                  <p:stCondLst>
                                    <p:cond delay="250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175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1000"/>
                                        <p:tgtEl>
                                          <p:spTgt spid="4"/>
                                        </p:tgtEl>
                                      </p:cBhvr>
                                    </p:animEffect>
                                  </p:childTnLst>
                                </p:cTn>
                              </p:par>
                            </p:childTnLst>
                          </p:cTn>
                        </p:par>
                        <p:par>
                          <p:cTn id="31" fill="hold">
                            <p:stCondLst>
                              <p:cond delay="1000"/>
                            </p:stCondLst>
                            <p:childTnLst>
                              <p:par>
                                <p:cTn id="32" presetID="22" presetClass="entr" presetSubtype="2" fill="hold" grpId="0" nodeType="afterEffect">
                                  <p:stCondLst>
                                    <p:cond delay="100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1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1250"/>
                                        <p:tgtEl>
                                          <p:spTgt spid="13"/>
                                        </p:tgtEl>
                                      </p:cBhvr>
                                    </p:animEffect>
                                  </p:childTnLst>
                                </p:cTn>
                              </p:par>
                            </p:childTnLst>
                          </p:cTn>
                        </p:par>
                        <p:par>
                          <p:cTn id="40" fill="hold">
                            <p:stCondLst>
                              <p:cond delay="1250"/>
                            </p:stCondLst>
                            <p:childTnLst>
                              <p:par>
                                <p:cTn id="41" presetID="14" presetClass="entr" presetSubtype="1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up)">
                                      <p:cBhvr>
                                        <p:cTn id="53" dur="500"/>
                                        <p:tgtEl>
                                          <p:spTgt spid="3">
                                            <p:txEl>
                                              <p:pRg st="5" end="5"/>
                                            </p:txEl>
                                          </p:spTgt>
                                        </p:tgtEl>
                                      </p:cBhvr>
                                    </p:animEffect>
                                  </p:childTnLst>
                                </p:cTn>
                              </p:par>
                              <p:par>
                                <p:cTn id="54" presetID="22" presetClass="entr" presetSubtype="1" fill="hold"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wipe(up)">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6" grpId="0"/>
      <p:bldP spid="12"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84749" y="668500"/>
            <a:ext cx="7515819" cy="5521000"/>
          </a:xfrm>
          <a:prstGeom prst="rect">
            <a:avLst/>
          </a:prstGeom>
        </p:spPr>
      </p:pic>
      <p:sp>
        <p:nvSpPr>
          <p:cNvPr id="4" name="Slide Number Placeholder 3"/>
          <p:cNvSpPr>
            <a:spLocks noGrp="1"/>
          </p:cNvSpPr>
          <p:nvPr>
            <p:ph type="sldNum" sz="quarter" idx="12"/>
          </p:nvPr>
        </p:nvSpPr>
        <p:spPr>
          <a:xfrm>
            <a:off x="11438455" y="6446116"/>
            <a:ext cx="753545" cy="365125"/>
          </a:xfrm>
        </p:spPr>
        <p:txBody>
          <a:bodyPr/>
          <a:lstStyle/>
          <a:p>
            <a:fld id="{6D22F896-40B5-4ADD-8801-0D06FADFA095}" type="slidenum">
              <a:rPr lang="en-US" smtClean="0"/>
              <a:t>15</a:t>
            </a:fld>
            <a:endParaRPr lang="en-US" dirty="0"/>
          </a:p>
        </p:txBody>
      </p:sp>
      <p:sp>
        <p:nvSpPr>
          <p:cNvPr id="6" name="Rounded Rectangle 5"/>
          <p:cNvSpPr/>
          <p:nvPr/>
        </p:nvSpPr>
        <p:spPr>
          <a:xfrm>
            <a:off x="8585995" y="890715"/>
            <a:ext cx="3229232" cy="5076569"/>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This is taken from the Blue Letter Bible online app. </a:t>
            </a:r>
          </a:p>
          <a:p>
            <a:pPr algn="ctr"/>
            <a:endParaRPr lang="en-CA" sz="2800" dirty="0">
              <a:solidFill>
                <a:schemeClr val="bg1"/>
              </a:solidFill>
            </a:endParaRPr>
          </a:p>
          <a:p>
            <a:pPr algn="ctr"/>
            <a:r>
              <a:rPr lang="en-CA" sz="2800" dirty="0" smtClean="0">
                <a:solidFill>
                  <a:schemeClr val="bg1"/>
                </a:solidFill>
              </a:rPr>
              <a:t>Notice that the word </a:t>
            </a:r>
            <a:r>
              <a:rPr lang="en-CA" sz="2800" b="1" i="1" dirty="0" err="1" smtClean="0">
                <a:solidFill>
                  <a:schemeClr val="bg1"/>
                </a:solidFill>
                <a:effectLst>
                  <a:glow rad="127000">
                    <a:srgbClr val="FFCCFF"/>
                  </a:glow>
                </a:effectLst>
              </a:rPr>
              <a:t>emesh</a:t>
            </a:r>
            <a:r>
              <a:rPr lang="en-CA" sz="2800" dirty="0" smtClean="0">
                <a:solidFill>
                  <a:schemeClr val="bg1"/>
                </a:solidFill>
              </a:rPr>
              <a:t> was originally translated as </a:t>
            </a:r>
            <a:br>
              <a:rPr lang="en-CA" sz="2800" dirty="0" smtClean="0">
                <a:solidFill>
                  <a:schemeClr val="bg1"/>
                </a:solidFill>
              </a:rPr>
            </a:br>
            <a:r>
              <a:rPr lang="en-CA" sz="2800" b="1" dirty="0" smtClean="0">
                <a:solidFill>
                  <a:schemeClr val="bg1"/>
                </a:solidFill>
                <a:effectLst>
                  <a:glow rad="127000">
                    <a:srgbClr val="FFCCFF"/>
                  </a:glow>
                </a:effectLst>
              </a:rPr>
              <a:t>YESTERNIGHT. </a:t>
            </a:r>
            <a:endParaRPr lang="en-CA" sz="2800" b="1" dirty="0">
              <a:solidFill>
                <a:schemeClr val="bg1"/>
              </a:solidFill>
              <a:effectLst>
                <a:glow rad="127000">
                  <a:srgbClr val="FFCCFF"/>
                </a:glow>
              </a:effectLst>
            </a:endParaRPr>
          </a:p>
        </p:txBody>
      </p:sp>
      <p:sp>
        <p:nvSpPr>
          <p:cNvPr id="2" name="Explosion 1 1"/>
          <p:cNvSpPr/>
          <p:nvPr/>
        </p:nvSpPr>
        <p:spPr>
          <a:xfrm>
            <a:off x="6660683" y="4822257"/>
            <a:ext cx="750770" cy="741145"/>
          </a:xfrm>
          <a:prstGeom prst="irregularSeal1">
            <a:avLst/>
          </a:prstGeom>
          <a:solidFill>
            <a:srgbClr val="FFCCFF"/>
          </a:soli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23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32047" y="541342"/>
            <a:ext cx="8137977" cy="5741232"/>
          </a:xfrm>
          <a:prstGeom prst="rect">
            <a:avLst/>
          </a:prstGeom>
        </p:spPr>
      </p:pic>
      <p:sp>
        <p:nvSpPr>
          <p:cNvPr id="4" name="Slide Number Placeholder 3"/>
          <p:cNvSpPr>
            <a:spLocks noGrp="1"/>
          </p:cNvSpPr>
          <p:nvPr>
            <p:ph type="sldNum" sz="quarter" idx="12"/>
          </p:nvPr>
        </p:nvSpPr>
        <p:spPr>
          <a:xfrm>
            <a:off x="11438455" y="6492875"/>
            <a:ext cx="753545" cy="365125"/>
          </a:xfrm>
        </p:spPr>
        <p:txBody>
          <a:bodyPr/>
          <a:lstStyle/>
          <a:p>
            <a:fld id="{6D22F896-40B5-4ADD-8801-0D06FADFA095}" type="slidenum">
              <a:rPr lang="en-US" smtClean="0"/>
              <a:t>16</a:t>
            </a:fld>
            <a:endParaRPr lang="en-US" dirty="0"/>
          </a:p>
        </p:txBody>
      </p:sp>
      <p:cxnSp>
        <p:nvCxnSpPr>
          <p:cNvPr id="3" name="Straight Connector 2"/>
          <p:cNvCxnSpPr/>
          <p:nvPr/>
        </p:nvCxnSpPr>
        <p:spPr>
          <a:xfrm>
            <a:off x="4198361" y="4408371"/>
            <a:ext cx="478375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22462" y="4716379"/>
            <a:ext cx="9144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198361" y="4127157"/>
            <a:ext cx="1115057" cy="845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151778" y="1031132"/>
            <a:ext cx="1274323" cy="515566"/>
          </a:xfrm>
          <a:prstGeom prst="rect">
            <a:avLst/>
          </a:prstGeom>
          <a:noFill/>
          <a:ln w="38100">
            <a:solidFill>
              <a:srgbClr val="FF3399"/>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a:off x="4620638" y="1428776"/>
            <a:ext cx="86576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20822" y="1425497"/>
            <a:ext cx="86576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79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3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8)">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252233" y="1867072"/>
            <a:ext cx="6374818" cy="3945121"/>
          </a:xfrm>
          <a:prstGeom prst="rect">
            <a:avLst/>
          </a:prstGeom>
        </p:spPr>
      </p:pic>
      <p:sp>
        <p:nvSpPr>
          <p:cNvPr id="4" name="Slide Number Placeholder 3"/>
          <p:cNvSpPr>
            <a:spLocks noGrp="1"/>
          </p:cNvSpPr>
          <p:nvPr>
            <p:ph type="sldNum" sz="quarter" idx="12"/>
          </p:nvPr>
        </p:nvSpPr>
        <p:spPr>
          <a:xfrm>
            <a:off x="11438455" y="6492875"/>
            <a:ext cx="753545" cy="365125"/>
          </a:xfrm>
        </p:spPr>
        <p:txBody>
          <a:bodyPr/>
          <a:lstStyle/>
          <a:p>
            <a:fld id="{6D22F896-40B5-4ADD-8801-0D06FADFA095}" type="slidenum">
              <a:rPr lang="en-US" smtClean="0"/>
              <a:t>17</a:t>
            </a:fld>
            <a:endParaRPr lang="en-US" dirty="0"/>
          </a:p>
        </p:txBody>
      </p:sp>
      <p:cxnSp>
        <p:nvCxnSpPr>
          <p:cNvPr id="3" name="Straight Connector 2"/>
          <p:cNvCxnSpPr/>
          <p:nvPr/>
        </p:nvCxnSpPr>
        <p:spPr>
          <a:xfrm>
            <a:off x="6158661" y="4585160"/>
            <a:ext cx="311390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02219" y="350841"/>
            <a:ext cx="4661668" cy="3887051"/>
          </a:xfrm>
          <a:prstGeom prst="roundRect">
            <a:avLst>
              <a:gd name="adj" fmla="val 50000"/>
            </a:avLst>
          </a:prstGeom>
          <a:solidFill>
            <a:srgbClr val="FFCCFF">
              <a:alpha val="47000"/>
            </a:srgbClr>
          </a:solidFill>
          <a:ln>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u="sng" dirty="0" err="1" smtClean="0">
                <a:ln>
                  <a:solidFill>
                    <a:srgbClr val="7030A0"/>
                  </a:solidFill>
                </a:ln>
                <a:solidFill>
                  <a:srgbClr val="FFCCFF"/>
                </a:solidFill>
              </a:rPr>
              <a:t>Gesenius</a:t>
            </a:r>
            <a:r>
              <a:rPr lang="en-CA" sz="4400" b="1" u="sng" dirty="0" smtClean="0">
                <a:ln>
                  <a:solidFill>
                    <a:srgbClr val="7030A0"/>
                  </a:solidFill>
                </a:ln>
                <a:solidFill>
                  <a:srgbClr val="FFCCFF"/>
                </a:solidFill>
              </a:rPr>
              <a:t> </a:t>
            </a:r>
            <a:r>
              <a:rPr lang="en-CA" sz="4400" b="1" dirty="0" smtClean="0">
                <a:ln>
                  <a:solidFill>
                    <a:srgbClr val="7030A0"/>
                  </a:solidFill>
                </a:ln>
                <a:solidFill>
                  <a:schemeClr val="tx1">
                    <a:lumMod val="85000"/>
                  </a:schemeClr>
                </a:solidFill>
              </a:rPr>
              <a:t>illustrates and  compares </a:t>
            </a:r>
            <a:r>
              <a:rPr lang="en-CA" sz="4400" b="1" dirty="0" smtClean="0">
                <a:ln>
                  <a:solidFill>
                    <a:srgbClr val="7030A0"/>
                  </a:solidFill>
                </a:ln>
                <a:solidFill>
                  <a:srgbClr val="00FFFF"/>
                </a:solidFill>
              </a:rPr>
              <a:t>“</a:t>
            </a:r>
            <a:r>
              <a:rPr lang="en-CA" sz="4400" b="1" dirty="0" err="1" smtClean="0">
                <a:ln>
                  <a:solidFill>
                    <a:srgbClr val="7030A0"/>
                  </a:solidFill>
                </a:ln>
                <a:solidFill>
                  <a:srgbClr val="00FFFF"/>
                </a:solidFill>
              </a:rPr>
              <a:t>emesh</a:t>
            </a:r>
            <a:r>
              <a:rPr lang="en-CA" sz="4400" b="1" dirty="0" smtClean="0">
                <a:ln>
                  <a:solidFill>
                    <a:srgbClr val="7030A0"/>
                  </a:solidFill>
                </a:ln>
                <a:solidFill>
                  <a:srgbClr val="00FFFF"/>
                </a:solidFill>
              </a:rPr>
              <a:t>.”</a:t>
            </a:r>
            <a:endParaRPr lang="en-CA" sz="4400" b="1" dirty="0">
              <a:solidFill>
                <a:srgbClr val="00FFFF"/>
              </a:solidFill>
            </a:endParaRPr>
          </a:p>
        </p:txBody>
      </p:sp>
      <p:sp>
        <p:nvSpPr>
          <p:cNvPr id="2" name="Rectangle 1"/>
          <p:cNvSpPr/>
          <p:nvPr/>
        </p:nvSpPr>
        <p:spPr>
          <a:xfrm>
            <a:off x="6761287" y="1840696"/>
            <a:ext cx="1186960" cy="401343"/>
          </a:xfrm>
          <a:prstGeom prst="rect">
            <a:avLst/>
          </a:prstGeom>
          <a:noFill/>
          <a:ln w="57150">
            <a:solidFill>
              <a:srgbClr val="FF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a:off x="8616462" y="2197176"/>
            <a:ext cx="2821993"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16062" y="2532185"/>
            <a:ext cx="6022393"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07270" y="2857500"/>
            <a:ext cx="1274884"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719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39275" y="4375407"/>
            <a:ext cx="2211399" cy="2015868"/>
          </a:xfrm>
        </p:spPr>
        <p:txBody>
          <a:bodyPr>
            <a:normAutofit/>
          </a:bodyPr>
          <a:lstStyle/>
          <a:p>
            <a:pPr marL="0" indent="0" algn="ctr">
              <a:buNone/>
            </a:pPr>
            <a:r>
              <a:rPr lang="en-CA" sz="2400" dirty="0" smtClean="0"/>
              <a:t>A Hebrew Lexicon, by John Parkhurst </a:t>
            </a:r>
          </a:p>
          <a:p>
            <a:pPr marL="0" indent="0" algn="ctr">
              <a:buNone/>
            </a:pPr>
            <a:r>
              <a:rPr lang="en-CA" sz="2400" dirty="0" smtClean="0"/>
              <a:t>(1762)</a:t>
            </a:r>
            <a:endParaRPr lang="en-CA" sz="2400" dirty="0"/>
          </a:p>
        </p:txBody>
      </p:sp>
      <p:sp>
        <p:nvSpPr>
          <p:cNvPr id="6" name="Rounded Rectangle 5"/>
          <p:cNvSpPr/>
          <p:nvPr/>
        </p:nvSpPr>
        <p:spPr>
          <a:xfrm>
            <a:off x="2169590" y="229225"/>
            <a:ext cx="7843567" cy="651933"/>
          </a:xfrm>
          <a:prstGeom prst="roundRect">
            <a:avLst>
              <a:gd name="adj" fmla="val 50000"/>
            </a:avLst>
          </a:prstGeom>
          <a:ln w="28575">
            <a:solidFill>
              <a:srgbClr val="9999FF"/>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b="1" dirty="0" smtClean="0">
                <a:ln>
                  <a:solidFill>
                    <a:srgbClr val="0000FF"/>
                  </a:solidFill>
                </a:ln>
                <a:solidFill>
                  <a:srgbClr val="FFFF00"/>
                </a:solidFill>
              </a:rPr>
              <a:t>What does </a:t>
            </a:r>
            <a:r>
              <a:rPr lang="en-CA" sz="3200" b="1" dirty="0">
                <a:ln>
                  <a:solidFill>
                    <a:srgbClr val="0000FF"/>
                  </a:solidFill>
                </a:ln>
                <a:solidFill>
                  <a:srgbClr val="FFFF00"/>
                </a:solidFill>
              </a:rPr>
              <a:t>the </a:t>
            </a:r>
            <a:r>
              <a:rPr lang="en-CA" sz="3200" b="1" dirty="0" smtClean="0">
                <a:ln>
                  <a:solidFill>
                    <a:srgbClr val="0000FF"/>
                  </a:solidFill>
                </a:ln>
                <a:solidFill>
                  <a:srgbClr val="FFFF00"/>
                </a:solidFill>
              </a:rPr>
              <a:t>Hebrew look like?</a:t>
            </a:r>
            <a:r>
              <a:rPr lang="en-CA" sz="3200" b="1" u="sng" dirty="0" smtClean="0">
                <a:ln>
                  <a:solidFill>
                    <a:srgbClr val="0000FF"/>
                  </a:solidFill>
                </a:ln>
                <a:solidFill>
                  <a:srgbClr val="FFFF00"/>
                </a:solidFill>
              </a:rPr>
              <a:t> </a:t>
            </a:r>
            <a:endParaRPr lang="en-CA" sz="3200" b="1" u="sng" dirty="0">
              <a:ln>
                <a:solidFill>
                  <a:srgbClr val="0000FF"/>
                </a:solidFill>
              </a:ln>
              <a:solidFill>
                <a:srgbClr val="FFFF00"/>
              </a:solidFill>
            </a:endParaRPr>
          </a:p>
        </p:txBody>
      </p:sp>
      <p:grpSp>
        <p:nvGrpSpPr>
          <p:cNvPr id="8" name="Group 7"/>
          <p:cNvGrpSpPr/>
          <p:nvPr/>
        </p:nvGrpSpPr>
        <p:grpSpPr>
          <a:xfrm>
            <a:off x="420923" y="1269697"/>
            <a:ext cx="11350153" cy="2328632"/>
            <a:chOff x="420923" y="1515233"/>
            <a:chExt cx="11350153" cy="2328632"/>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0923" y="1515233"/>
              <a:ext cx="11350153" cy="2328632"/>
            </a:xfrm>
            <a:prstGeom prst="rect">
              <a:avLst/>
            </a:prstGeom>
          </p:spPr>
        </p:pic>
        <p:sp>
          <p:nvSpPr>
            <p:cNvPr id="7" name="Rectangle 6"/>
            <p:cNvSpPr/>
            <p:nvPr/>
          </p:nvSpPr>
          <p:spPr>
            <a:xfrm>
              <a:off x="786795" y="1625601"/>
              <a:ext cx="4471007" cy="3725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accent5">
                      <a:lumMod val="75000"/>
                    </a:schemeClr>
                  </a:solidFill>
                </a:rPr>
                <a:t>Interlinear Scripture Analyzer</a:t>
              </a:r>
              <a:endParaRPr lang="en-CA" sz="2400" dirty="0">
                <a:solidFill>
                  <a:schemeClr val="accent5">
                    <a:lumMod val="75000"/>
                  </a:schemeClr>
                </a:solidFill>
              </a:endParaRPr>
            </a:p>
          </p:txBody>
        </p:sp>
      </p:grpSp>
      <p:sp>
        <p:nvSpPr>
          <p:cNvPr id="9" name="Rectangle 8"/>
          <p:cNvSpPr/>
          <p:nvPr/>
        </p:nvSpPr>
        <p:spPr>
          <a:xfrm>
            <a:off x="8352471" y="1383266"/>
            <a:ext cx="1752403" cy="369332"/>
          </a:xfrm>
          <a:prstGeom prst="rect">
            <a:avLst/>
          </a:prstGeom>
        </p:spPr>
        <p:txBody>
          <a:bodyPr wrap="none">
            <a:spAutoFit/>
          </a:bodyPr>
          <a:lstStyle/>
          <a:p>
            <a:pPr algn="ctr"/>
            <a:r>
              <a:rPr lang="en-CA" b="1" dirty="0" smtClean="0">
                <a:solidFill>
                  <a:schemeClr val="accent5">
                    <a:lumMod val="75000"/>
                  </a:schemeClr>
                </a:solidFill>
              </a:rPr>
              <a:t>Genesis 31:29</a:t>
            </a:r>
            <a:endParaRPr lang="en-CA" b="1" dirty="0">
              <a:solidFill>
                <a:schemeClr val="accent5">
                  <a:lumMod val="75000"/>
                </a:schemeClr>
              </a:solidFill>
            </a:endParaRPr>
          </a:p>
        </p:txBody>
      </p:sp>
      <p:sp>
        <p:nvSpPr>
          <p:cNvPr id="10" name="Notched Right Arrow 9"/>
          <p:cNvSpPr/>
          <p:nvPr/>
        </p:nvSpPr>
        <p:spPr>
          <a:xfrm>
            <a:off x="3199342" y="2945729"/>
            <a:ext cx="2739475" cy="543899"/>
          </a:xfrm>
          <a:prstGeom prst="notchedRightArrow">
            <a:avLst>
              <a:gd name="adj1" fmla="val 25093"/>
              <a:gd name="adj2" fmla="val 88917"/>
            </a:avLst>
          </a:prstGeom>
          <a:solidFill>
            <a:srgbClr val="9999FF"/>
          </a:solidFill>
          <a:ln>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923" y="3924826"/>
            <a:ext cx="8869797" cy="2615136"/>
          </a:xfrm>
          <a:prstGeom prst="rect">
            <a:avLst/>
          </a:prstGeom>
        </p:spPr>
      </p:pic>
      <p:sp>
        <p:nvSpPr>
          <p:cNvPr id="12" name="Bent Arrow 11"/>
          <p:cNvSpPr/>
          <p:nvPr/>
        </p:nvSpPr>
        <p:spPr>
          <a:xfrm rot="16200000" flipH="1">
            <a:off x="2923911" y="533662"/>
            <a:ext cx="1153051" cy="5629275"/>
          </a:xfrm>
          <a:prstGeom prst="bentArrow">
            <a:avLst>
              <a:gd name="adj1" fmla="val 7949"/>
              <a:gd name="adj2" fmla="val 25000"/>
              <a:gd name="adj3" fmla="val 25000"/>
              <a:gd name="adj4" fmla="val 43750"/>
            </a:avLst>
          </a:prstGeom>
          <a:solidFill>
            <a:srgbClr val="FFCC0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ounded Rectangle 12"/>
          <p:cNvSpPr/>
          <p:nvPr/>
        </p:nvSpPr>
        <p:spPr>
          <a:xfrm>
            <a:off x="5192940" y="5200649"/>
            <a:ext cx="1665060" cy="485775"/>
          </a:xfrm>
          <a:prstGeom prst="roundRect">
            <a:avLst/>
          </a:prstGeom>
          <a:noFill/>
          <a:ln w="76200">
            <a:solidFill>
              <a:schemeClr val="accent5">
                <a:lumMod val="60000"/>
                <a:lumOff val="4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Connector 14"/>
          <p:cNvCxnSpPr/>
          <p:nvPr/>
        </p:nvCxnSpPr>
        <p:spPr>
          <a:xfrm>
            <a:off x="7524750" y="4810125"/>
            <a:ext cx="1352550" cy="95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798" y="5191124"/>
            <a:ext cx="1514477" cy="95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0800" y="5200649"/>
            <a:ext cx="67627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1394303" y="6492875"/>
            <a:ext cx="753545" cy="365125"/>
          </a:xfrm>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09283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250"/>
                                        <p:tgtEl>
                                          <p:spTgt spid="11"/>
                                        </p:tgtEl>
                                      </p:cBhvr>
                                    </p:animEffect>
                                  </p:childTnLst>
                                </p:cTn>
                              </p:par>
                            </p:childTnLst>
                          </p:cTn>
                        </p:par>
                        <p:par>
                          <p:cTn id="19" fill="hold">
                            <p:stCondLst>
                              <p:cond delay="2250"/>
                            </p:stCondLst>
                            <p:childTnLst>
                              <p:par>
                                <p:cTn id="20" presetID="2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1250"/>
                                        <p:tgtEl>
                                          <p:spTgt spid="12"/>
                                        </p:tgtEl>
                                      </p:cBhvr>
                                    </p:animEffect>
                                  </p:childTnLst>
                                </p:cTn>
                              </p:par>
                            </p:childTnLst>
                          </p:cTn>
                        </p:par>
                        <p:par>
                          <p:cTn id="23" fill="hold">
                            <p:stCondLst>
                              <p:cond delay="3500"/>
                            </p:stCondLst>
                            <p:childTnLst>
                              <p:par>
                                <p:cTn id="24" presetID="42"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500"/>
                                        <p:tgtEl>
                                          <p:spTgt spid="15"/>
                                        </p:tgtEl>
                                      </p:cBhvr>
                                    </p:animEffect>
                                    <p:anim calcmode="lin" valueType="num">
                                      <p:cBhvr>
                                        <p:cTn id="27" dur="1500" fill="hold"/>
                                        <p:tgtEl>
                                          <p:spTgt spid="15"/>
                                        </p:tgtEl>
                                        <p:attrNameLst>
                                          <p:attrName>ppt_x</p:attrName>
                                        </p:attrNameLst>
                                      </p:cBhvr>
                                      <p:tavLst>
                                        <p:tav tm="0">
                                          <p:val>
                                            <p:strVal val="#ppt_x"/>
                                          </p:val>
                                        </p:tav>
                                        <p:tav tm="100000">
                                          <p:val>
                                            <p:strVal val="#ppt_x"/>
                                          </p:val>
                                        </p:tav>
                                      </p:tavLst>
                                    </p:anim>
                                    <p:anim calcmode="lin" valueType="num">
                                      <p:cBhvr>
                                        <p:cTn id="28" dur="15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500"/>
                                        <p:tgtEl>
                                          <p:spTgt spid="16"/>
                                        </p:tgtEl>
                                      </p:cBhvr>
                                    </p:animEffect>
                                    <p:anim calcmode="lin" valueType="num">
                                      <p:cBhvr>
                                        <p:cTn id="33" dur="1500" fill="hold"/>
                                        <p:tgtEl>
                                          <p:spTgt spid="16"/>
                                        </p:tgtEl>
                                        <p:attrNameLst>
                                          <p:attrName>ppt_x</p:attrName>
                                        </p:attrNameLst>
                                      </p:cBhvr>
                                      <p:tavLst>
                                        <p:tav tm="0">
                                          <p:val>
                                            <p:strVal val="#ppt_x"/>
                                          </p:val>
                                        </p:tav>
                                        <p:tav tm="100000">
                                          <p:val>
                                            <p:strVal val="#ppt_x"/>
                                          </p:val>
                                        </p:tav>
                                      </p:tavLst>
                                    </p:anim>
                                    <p:anim calcmode="lin" valueType="num">
                                      <p:cBhvr>
                                        <p:cTn id="34" dur="15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6500"/>
                            </p:stCondLst>
                            <p:childTnLst>
                              <p:par>
                                <p:cTn id="36" presetID="42"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500"/>
                                        <p:tgtEl>
                                          <p:spTgt spid="18"/>
                                        </p:tgtEl>
                                      </p:cBhvr>
                                    </p:animEffect>
                                    <p:anim calcmode="lin" valueType="num">
                                      <p:cBhvr>
                                        <p:cTn id="39" dur="1500" fill="hold"/>
                                        <p:tgtEl>
                                          <p:spTgt spid="18"/>
                                        </p:tgtEl>
                                        <p:attrNameLst>
                                          <p:attrName>ppt_x</p:attrName>
                                        </p:attrNameLst>
                                      </p:cBhvr>
                                      <p:tavLst>
                                        <p:tav tm="0">
                                          <p:val>
                                            <p:strVal val="#ppt_x"/>
                                          </p:val>
                                        </p:tav>
                                        <p:tav tm="100000">
                                          <p:val>
                                            <p:strVal val="#ppt_x"/>
                                          </p:val>
                                        </p:tav>
                                      </p:tavLst>
                                    </p:anim>
                                    <p:anim calcmode="lin" valueType="num">
                                      <p:cBhvr>
                                        <p:cTn id="40" dur="15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8000"/>
                            </p:stCondLst>
                            <p:childTnLst>
                              <p:par>
                                <p:cTn id="42" presetID="42"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500"/>
                                        <p:tgtEl>
                                          <p:spTgt spid="13"/>
                                        </p:tgtEl>
                                      </p:cBhvr>
                                    </p:animEffect>
                                    <p:anim calcmode="lin" valueType="num">
                                      <p:cBhvr>
                                        <p:cTn id="45" dur="1500" fill="hold"/>
                                        <p:tgtEl>
                                          <p:spTgt spid="13"/>
                                        </p:tgtEl>
                                        <p:attrNameLst>
                                          <p:attrName>ppt_x</p:attrName>
                                        </p:attrNameLst>
                                      </p:cBhvr>
                                      <p:tavLst>
                                        <p:tav tm="0">
                                          <p:val>
                                            <p:strVal val="#ppt_x"/>
                                          </p:val>
                                        </p:tav>
                                        <p:tav tm="100000">
                                          <p:val>
                                            <p:strVal val="#ppt_x"/>
                                          </p:val>
                                        </p:tav>
                                      </p:tavLst>
                                    </p:anim>
                                    <p:anim calcmode="lin" valueType="num">
                                      <p:cBhvr>
                                        <p:cTn id="46"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457325"/>
            <a:ext cx="10353762" cy="4333874"/>
          </a:xfrm>
        </p:spPr>
        <p:txBody>
          <a:bodyPr>
            <a:normAutofit/>
          </a:bodyPr>
          <a:lstStyle/>
          <a:p>
            <a:r>
              <a:rPr lang="en-CA" sz="2800" dirty="0" smtClean="0"/>
              <a:t>John Parkhurst references the texts of </a:t>
            </a:r>
            <a:r>
              <a:rPr lang="en-CA" sz="2800" dirty="0" smtClean="0">
                <a:solidFill>
                  <a:schemeClr val="accent5">
                    <a:lumMod val="60000"/>
                    <a:lumOff val="40000"/>
                  </a:schemeClr>
                </a:solidFill>
              </a:rPr>
              <a:t>Gen 19:34, 31: 42 </a:t>
            </a:r>
            <a:r>
              <a:rPr lang="en-CA" sz="2800" dirty="0" smtClean="0"/>
              <a:t>and </a:t>
            </a:r>
            <a:br>
              <a:rPr lang="en-CA" sz="2800" dirty="0" smtClean="0"/>
            </a:br>
            <a:r>
              <a:rPr lang="en-CA" sz="2800" dirty="0" smtClean="0">
                <a:solidFill>
                  <a:schemeClr val="accent5">
                    <a:lumMod val="60000"/>
                    <a:lumOff val="40000"/>
                  </a:schemeClr>
                </a:solidFill>
              </a:rPr>
              <a:t>2 Kings 9:26 </a:t>
            </a:r>
            <a:r>
              <a:rPr lang="en-CA" sz="2800" dirty="0" smtClean="0"/>
              <a:t>in his definition of the word </a:t>
            </a:r>
            <a:r>
              <a:rPr lang="en-CA" sz="2800" dirty="0" smtClean="0">
                <a:solidFill>
                  <a:srgbClr val="FFFF00"/>
                </a:solidFill>
              </a:rPr>
              <a:t>H570 Amsh.  </a:t>
            </a:r>
          </a:p>
          <a:p>
            <a:r>
              <a:rPr lang="en-CA" sz="2800" dirty="0" smtClean="0"/>
              <a:t>Interestingly, these texts also show a </a:t>
            </a:r>
            <a:r>
              <a:rPr lang="en-CA" sz="2800" dirty="0" smtClean="0">
                <a:solidFill>
                  <a:srgbClr val="00FFFF"/>
                </a:solidFill>
              </a:rPr>
              <a:t>context of a separate time frame</a:t>
            </a:r>
            <a:r>
              <a:rPr lang="en-CA" sz="2800" dirty="0" smtClean="0"/>
              <a:t> other than when the speaking was done. </a:t>
            </a:r>
          </a:p>
          <a:p>
            <a:r>
              <a:rPr lang="en-CA" sz="2800" dirty="0" smtClean="0"/>
              <a:t>Yes, Strong’s shows definitions also, yet they are not as clarifying.   </a:t>
            </a:r>
            <a:endParaRPr lang="en-CA" sz="2800" dirty="0"/>
          </a:p>
        </p:txBody>
      </p:sp>
      <p:sp>
        <p:nvSpPr>
          <p:cNvPr id="2" name="Slide Number Placeholder 1"/>
          <p:cNvSpPr>
            <a:spLocks noGrp="1"/>
          </p:cNvSpPr>
          <p:nvPr>
            <p:ph type="sldNum" sz="quarter" idx="12"/>
          </p:nvPr>
        </p:nvSpPr>
        <p:spPr>
          <a:xfrm>
            <a:off x="11845486" y="6492875"/>
            <a:ext cx="346514" cy="365125"/>
          </a:xfrm>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556216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2"/>
          <p:cNvSpPr>
            <a:spLocks noGrp="1"/>
          </p:cNvSpPr>
          <p:nvPr>
            <p:ph type="sldNum" sz="quarter" idx="12"/>
          </p:nvPr>
        </p:nvSpPr>
        <p:spPr>
          <a:xfrm>
            <a:off x="11611680" y="6504053"/>
            <a:ext cx="551167" cy="377825"/>
          </a:xfrm>
        </p:spPr>
        <p:txBody>
          <a:bodyPr/>
          <a:lstStyle/>
          <a:p>
            <a:fld id="{D57F1E4F-1CFF-5643-939E-217C01CDF565}" type="slidenum">
              <a:rPr lang="en-US" smtClean="0">
                <a:solidFill>
                  <a:sysClr val="windowText" lastClr="000000"/>
                </a:solidFill>
              </a:rPr>
              <a:pPr/>
              <a:t>2</a:t>
            </a:fld>
            <a:endParaRPr lang="en-US" dirty="0">
              <a:solidFill>
                <a:sysClr val="windowText" lastClr="000000"/>
              </a:solidFill>
            </a:endParaRPr>
          </a:p>
        </p:txBody>
      </p:sp>
      <p:sp>
        <p:nvSpPr>
          <p:cNvPr id="3" name="AutoShape 6" descr="Image result for pictures of man with question mark"/>
          <p:cNvSpPr>
            <a:spLocks noChangeAspect="1" noChangeArrowheads="1"/>
          </p:cNvSpPr>
          <p:nvPr/>
        </p:nvSpPr>
        <p:spPr bwMode="auto">
          <a:xfrm>
            <a:off x="215901" y="-754063"/>
            <a:ext cx="1895475"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39072" y="814700"/>
            <a:ext cx="7883557" cy="591266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3728123" y="6273221"/>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1905"/>
                <a:solidFill>
                  <a:schemeClr val="accent2">
                    <a:lumMod val="40000"/>
                    <a:lumOff val="60000"/>
                  </a:schemeClr>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endParaRPr>
          </a:p>
        </p:txBody>
      </p:sp>
      <p:sp>
        <p:nvSpPr>
          <p:cNvPr id="6" name="Rectangle 5"/>
          <p:cNvSpPr/>
          <p:nvPr/>
        </p:nvSpPr>
        <p:spPr>
          <a:xfrm>
            <a:off x="439071" y="184828"/>
            <a:ext cx="7848601" cy="646331"/>
          </a:xfrm>
          <a:prstGeom prst="rect">
            <a:avLst/>
          </a:prstGeom>
        </p:spPr>
        <p:txBody>
          <a:bodyPr wrap="square">
            <a:spAutoFit/>
            <a:scene3d>
              <a:camera prst="orthographicFront"/>
              <a:lightRig rig="threePt" dir="t"/>
            </a:scene3d>
            <a:sp3d extrusionH="57150">
              <a:bevelT w="38100" h="38100"/>
            </a:sp3d>
          </a:bodyPr>
          <a:lstStyle/>
          <a:p>
            <a:pPr algn="ctr"/>
            <a:r>
              <a:rPr lang="en-US" sz="3600" b="1" dirty="0" smtClean="0">
                <a:solidFill>
                  <a:srgbClr val="650E6C"/>
                </a:solidFill>
                <a:effectLst/>
                <a:latin typeface="Segoe Print" pitchFamily="2" charset="0"/>
              </a:rPr>
              <a:t>A TEACHING FROM Gen 31 &amp;</a:t>
            </a:r>
            <a:endParaRPr lang="en-US" sz="2800" b="1" dirty="0">
              <a:solidFill>
                <a:srgbClr val="650E6C"/>
              </a:solidFill>
              <a:effectLst/>
              <a:latin typeface="Segoe Print" pitchFamily="2" charset="0"/>
            </a:endParaRP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988084" y="220878"/>
            <a:ext cx="2599173" cy="1949379"/>
          </a:xfrm>
          <a:prstGeom prst="ellipse">
            <a:avLst/>
          </a:prstGeom>
          <a:ln>
            <a:noFill/>
          </a:ln>
          <a:effectLst>
            <a:glow rad="355600">
              <a:srgbClr val="650E6C">
                <a:alpha val="50000"/>
              </a:srgbClr>
            </a:glow>
            <a:softEdge rad="112500"/>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9461900" y="1751342"/>
            <a:ext cx="2599173" cy="1886999"/>
          </a:xfrm>
          <a:prstGeom prst="ellipse">
            <a:avLst/>
          </a:prstGeom>
          <a:ln>
            <a:noFill/>
          </a:ln>
          <a:effectLst>
            <a:glow rad="355600">
              <a:srgbClr val="650E6C">
                <a:alpha val="50000"/>
              </a:srgbClr>
            </a:glow>
            <a:softEdge rad="112500"/>
          </a:effectLst>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567171" y="3307393"/>
            <a:ext cx="2599173" cy="1949379"/>
          </a:xfrm>
          <a:prstGeom prst="ellipse">
            <a:avLst/>
          </a:prstGeom>
          <a:ln>
            <a:noFill/>
          </a:ln>
          <a:effectLst>
            <a:glow rad="355600">
              <a:srgbClr val="650E6C">
                <a:alpha val="50000"/>
              </a:srgbClr>
            </a:glow>
            <a:softEdge rad="112500"/>
          </a:effectLst>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9540872" y="4749930"/>
            <a:ext cx="2599173" cy="2009229"/>
          </a:xfrm>
          <a:prstGeom prst="ellipse">
            <a:avLst/>
          </a:prstGeom>
          <a:ln>
            <a:noFill/>
          </a:ln>
          <a:effectLst>
            <a:glow rad="355600">
              <a:srgbClr val="650E6C">
                <a:alpha val="50000"/>
              </a:srgb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80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8" name="Rectangle 7"/>
          <p:cNvSpPr/>
          <p:nvPr/>
        </p:nvSpPr>
        <p:spPr>
          <a:xfrm>
            <a:off x="606395" y="342899"/>
            <a:ext cx="10905067" cy="6216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83001D"/>
              </a:solidFill>
              <a:latin typeface="Georgia" panose="02040502050405020303" pitchFamily="18" charset="0"/>
              <a:hlinkClick r:id="rId2" tooltip="Origin and meaning of yester-"/>
            </a:endParaRPr>
          </a:p>
          <a:p>
            <a:pPr algn="ctr"/>
            <a:r>
              <a:rPr lang="en-US" sz="2400" b="1" u="sng" dirty="0">
                <a:solidFill>
                  <a:srgbClr val="83001D"/>
                </a:solidFill>
                <a:latin typeface="Georgia" panose="02040502050405020303" pitchFamily="18" charset="0"/>
                <a:hlinkClick r:id="rId2" tooltip="Origin and meaning of yester-"/>
              </a:rPr>
              <a:t>y</a:t>
            </a:r>
            <a:r>
              <a:rPr lang="en-US" sz="2400" b="1" u="sng" dirty="0" smtClean="0">
                <a:solidFill>
                  <a:srgbClr val="83001D"/>
                </a:solidFill>
                <a:latin typeface="Georgia" panose="02040502050405020303" pitchFamily="18" charset="0"/>
                <a:hlinkClick r:id="rId2" tooltip="Origin and meaning of yester-"/>
              </a:rPr>
              <a:t>ester</a:t>
            </a:r>
            <a:r>
              <a:rPr lang="en-US" sz="2400" b="1" dirty="0" smtClean="0">
                <a:solidFill>
                  <a:srgbClr val="83001D"/>
                </a:solidFill>
                <a:latin typeface="Georgia" panose="02040502050405020303" pitchFamily="18" charset="0"/>
              </a:rPr>
              <a:t> </a:t>
            </a:r>
            <a:r>
              <a:rPr lang="en-US" sz="2400" b="1" dirty="0" smtClean="0">
                <a:solidFill>
                  <a:schemeClr val="accent3">
                    <a:lumMod val="20000"/>
                    <a:lumOff val="80000"/>
                  </a:schemeClr>
                </a:solidFill>
                <a:latin typeface="Georgia" panose="02040502050405020303" pitchFamily="18" charset="0"/>
              </a:rPr>
              <a:t>-</a:t>
            </a:r>
            <a:r>
              <a:rPr lang="en-US" sz="2400" b="1" dirty="0" smtClean="0">
                <a:solidFill>
                  <a:srgbClr val="83001D"/>
                </a:solidFill>
                <a:latin typeface="Georgia" panose="02040502050405020303" pitchFamily="18" charset="0"/>
              </a:rPr>
              <a:t> </a:t>
            </a:r>
            <a:r>
              <a:rPr lang="en-US" sz="2400" dirty="0" smtClean="0"/>
              <a:t>Old </a:t>
            </a:r>
            <a:r>
              <a:rPr lang="en-US" sz="2400" dirty="0"/>
              <a:t>English </a:t>
            </a:r>
            <a:r>
              <a:rPr lang="en-US" sz="2400" i="1" dirty="0" err="1"/>
              <a:t>geostran</a:t>
            </a:r>
            <a:r>
              <a:rPr lang="en-US" sz="2400" dirty="0"/>
              <a:t> "yesterday," from Proto-Germanic </a:t>
            </a:r>
            <a:r>
              <a:rPr lang="en-US" sz="2400" i="1" dirty="0"/>
              <a:t>*</a:t>
            </a:r>
            <a:r>
              <a:rPr lang="en-US" sz="2400" i="1" dirty="0" err="1"/>
              <a:t>gester</a:t>
            </a:r>
            <a:r>
              <a:rPr lang="en-US" sz="2400" i="1" dirty="0"/>
              <a:t>-</a:t>
            </a:r>
            <a:r>
              <a:rPr lang="en-US" sz="2400" dirty="0"/>
              <a:t> (source also of Old High German </a:t>
            </a:r>
            <a:r>
              <a:rPr lang="en-US" sz="2400" i="1" dirty="0" err="1"/>
              <a:t>gestaron</a:t>
            </a:r>
            <a:r>
              <a:rPr lang="en-US" sz="2400" dirty="0"/>
              <a:t>, German </a:t>
            </a:r>
            <a:r>
              <a:rPr lang="en-US" sz="2400" i="1" dirty="0" err="1"/>
              <a:t>gestern</a:t>
            </a:r>
            <a:r>
              <a:rPr lang="en-US" sz="2400" dirty="0"/>
              <a:t> "yesterday," </a:t>
            </a:r>
            <a:r>
              <a:rPr lang="en-US" sz="2400" dirty="0" smtClean="0"/>
              <a:t>Old </a:t>
            </a:r>
            <a:r>
              <a:rPr lang="en-US" sz="2400" dirty="0"/>
              <a:t>Norse </a:t>
            </a:r>
            <a:r>
              <a:rPr lang="en-US" sz="2400" i="1" dirty="0" err="1"/>
              <a:t>gær</a:t>
            </a:r>
            <a:r>
              <a:rPr lang="en-US" sz="2400" dirty="0"/>
              <a:t> "tomorrow, yesterday," Gothic </a:t>
            </a:r>
            <a:r>
              <a:rPr lang="en-US" sz="2400" i="1" dirty="0" err="1"/>
              <a:t>gistradagis</a:t>
            </a:r>
            <a:r>
              <a:rPr lang="en-US" sz="2400" dirty="0"/>
              <a:t> "tomorrow"), </a:t>
            </a:r>
            <a:r>
              <a:rPr lang="en-US" sz="2400" b="1" dirty="0">
                <a:ln w="3175">
                  <a:solidFill>
                    <a:srgbClr val="0000FF"/>
                  </a:solidFill>
                </a:ln>
                <a:solidFill>
                  <a:srgbClr val="FFCCFF"/>
                </a:solidFill>
              </a:rPr>
              <a:t>originally "the other day" (reckoned from "today," either backward or forward), </a:t>
            </a:r>
            <a:r>
              <a:rPr lang="en-US" sz="2400" dirty="0"/>
              <a:t>from PIE root </a:t>
            </a:r>
            <a:r>
              <a:rPr lang="en-US" sz="2400" i="1" dirty="0"/>
              <a:t>*</a:t>
            </a:r>
            <a:r>
              <a:rPr lang="en-US" sz="2400" i="1" dirty="0" err="1"/>
              <a:t>dhgh</a:t>
            </a:r>
            <a:r>
              <a:rPr lang="en-US" sz="2400" i="1" dirty="0"/>
              <a:t>(y)</a:t>
            </a:r>
            <a:r>
              <a:rPr lang="en-US" sz="2400" i="1" dirty="0" err="1"/>
              <a:t>es</a:t>
            </a:r>
            <a:r>
              <a:rPr lang="en-US" sz="2400" i="1" dirty="0"/>
              <a:t>-</a:t>
            </a:r>
            <a:r>
              <a:rPr lang="en-US" sz="2400" dirty="0"/>
              <a:t> "yesterday" (source also of Sanskrit </a:t>
            </a:r>
            <a:r>
              <a:rPr lang="en-US" sz="2400" i="1" dirty="0" err="1"/>
              <a:t>hyah</a:t>
            </a:r>
            <a:r>
              <a:rPr lang="en-US" sz="2400" dirty="0"/>
              <a:t>, </a:t>
            </a:r>
            <a:r>
              <a:rPr lang="en-US" sz="2400" dirty="0" err="1"/>
              <a:t>Avestan</a:t>
            </a:r>
            <a:r>
              <a:rPr lang="en-US" sz="2400" dirty="0"/>
              <a:t> </a:t>
            </a:r>
            <a:r>
              <a:rPr lang="en-US" sz="2400" i="1" dirty="0" err="1"/>
              <a:t>zyo</a:t>
            </a:r>
            <a:r>
              <a:rPr lang="en-US" sz="2400" dirty="0"/>
              <a:t>, Persian </a:t>
            </a:r>
            <a:r>
              <a:rPr lang="en-US" sz="2400" i="1" dirty="0"/>
              <a:t>di</a:t>
            </a:r>
            <a:r>
              <a:rPr lang="en-US" sz="2400" dirty="0"/>
              <a:t>, Greek </a:t>
            </a:r>
            <a:r>
              <a:rPr lang="en-US" sz="2400" i="1" dirty="0" err="1"/>
              <a:t>khthes</a:t>
            </a:r>
            <a:r>
              <a:rPr lang="en-US" sz="2400" dirty="0"/>
              <a:t>, Latin </a:t>
            </a:r>
            <a:r>
              <a:rPr lang="en-US" sz="2400" i="1" dirty="0" err="1"/>
              <a:t>heri</a:t>
            </a:r>
            <a:r>
              <a:rPr lang="en-US" sz="2400" dirty="0"/>
              <a:t>, Old Irish </a:t>
            </a:r>
            <a:r>
              <a:rPr lang="en-US" sz="2400" i="1" dirty="0" err="1"/>
              <a:t>indhe</a:t>
            </a:r>
            <a:r>
              <a:rPr lang="en-US" sz="2400" dirty="0"/>
              <a:t>, Welsh </a:t>
            </a:r>
            <a:r>
              <a:rPr lang="en-US" sz="2400" i="1" dirty="0"/>
              <a:t>doe</a:t>
            </a:r>
            <a:r>
              <a:rPr lang="en-US" sz="2400" dirty="0"/>
              <a:t> "yesterday;" Latin </a:t>
            </a:r>
            <a:r>
              <a:rPr lang="en-US" sz="2400" i="1" dirty="0" err="1"/>
              <a:t>hesternus</a:t>
            </a:r>
            <a:r>
              <a:rPr lang="en-US" sz="2400" dirty="0"/>
              <a:t> "of yesterday</a:t>
            </a:r>
            <a:r>
              <a:rPr lang="en-US" sz="2400" dirty="0" smtClean="0"/>
              <a:t>").</a:t>
            </a:r>
          </a:p>
          <a:p>
            <a:pPr algn="ctr"/>
            <a:endParaRPr lang="en-US" sz="2400" dirty="0"/>
          </a:p>
          <a:p>
            <a:pPr algn="ctr"/>
            <a:r>
              <a:rPr lang="en-US" sz="2400" dirty="0" smtClean="0">
                <a:solidFill>
                  <a:srgbClr val="FFC000"/>
                </a:solidFill>
              </a:rPr>
              <a:t>Note that </a:t>
            </a:r>
            <a:r>
              <a:rPr lang="en-US" sz="2400" dirty="0" smtClean="0">
                <a:solidFill>
                  <a:srgbClr val="FFCCFF"/>
                </a:solidFill>
              </a:rPr>
              <a:t>“</a:t>
            </a:r>
            <a:r>
              <a:rPr lang="en-US" sz="2400" u="sng" dirty="0" smtClean="0">
                <a:solidFill>
                  <a:srgbClr val="FFCCFF"/>
                </a:solidFill>
              </a:rPr>
              <a:t>the other da</a:t>
            </a:r>
            <a:r>
              <a:rPr lang="en-US" sz="2400" dirty="0" smtClean="0">
                <a:solidFill>
                  <a:srgbClr val="FFCCFF"/>
                </a:solidFill>
              </a:rPr>
              <a:t>y” </a:t>
            </a:r>
            <a:r>
              <a:rPr lang="en-US" sz="2400" dirty="0" smtClean="0">
                <a:solidFill>
                  <a:srgbClr val="FFC000"/>
                </a:solidFill>
              </a:rPr>
              <a:t>strongly indicates a 24 hour period </a:t>
            </a:r>
            <a:br>
              <a:rPr lang="en-US" sz="2400" dirty="0" smtClean="0">
                <a:solidFill>
                  <a:srgbClr val="FFC000"/>
                </a:solidFill>
              </a:rPr>
            </a:br>
            <a:r>
              <a:rPr lang="en-US" sz="2400" b="1" u="sng" dirty="0" smtClean="0">
                <a:ln>
                  <a:solidFill>
                    <a:srgbClr val="0000FF"/>
                  </a:solidFill>
                </a:ln>
                <a:solidFill>
                  <a:schemeClr val="accent5">
                    <a:lumMod val="60000"/>
                    <a:lumOff val="40000"/>
                  </a:schemeClr>
                </a:solidFill>
              </a:rPr>
              <a:t>SEPARATE FROM</a:t>
            </a:r>
            <a:r>
              <a:rPr lang="en-US" sz="2400" b="1" dirty="0" smtClean="0">
                <a:ln>
                  <a:solidFill>
                    <a:srgbClr val="0000FF"/>
                  </a:solidFill>
                </a:ln>
                <a:solidFill>
                  <a:schemeClr val="accent5">
                    <a:lumMod val="60000"/>
                    <a:lumOff val="40000"/>
                  </a:schemeClr>
                </a:solidFill>
              </a:rPr>
              <a:t> </a:t>
            </a:r>
            <a:r>
              <a:rPr lang="en-US" sz="2400" dirty="0" smtClean="0">
                <a:solidFill>
                  <a:srgbClr val="FFC000"/>
                </a:solidFill>
              </a:rPr>
              <a:t>THE EXISTING ONE!</a:t>
            </a:r>
          </a:p>
          <a:p>
            <a:pPr algn="ctr"/>
            <a:r>
              <a:rPr lang="en-US" sz="2400" u="sng" dirty="0" smtClean="0">
                <a:solidFill>
                  <a:srgbClr val="FFFF00"/>
                </a:solidFill>
              </a:rPr>
              <a:t>Yesterni</a:t>
            </a:r>
            <a:r>
              <a:rPr lang="en-US" sz="2400" dirty="0" smtClean="0">
                <a:solidFill>
                  <a:srgbClr val="FFFF00"/>
                </a:solidFill>
              </a:rPr>
              <a:t>g</a:t>
            </a:r>
            <a:r>
              <a:rPr lang="en-US" sz="2400" u="sng" dirty="0" smtClean="0">
                <a:solidFill>
                  <a:srgbClr val="FFFF00"/>
                </a:solidFill>
              </a:rPr>
              <a:t>ht</a:t>
            </a:r>
            <a:r>
              <a:rPr lang="en-US" sz="2400" dirty="0" smtClean="0">
                <a:solidFill>
                  <a:srgbClr val="FFFF00"/>
                </a:solidFill>
              </a:rPr>
              <a:t>, </a:t>
            </a:r>
            <a:r>
              <a:rPr lang="en-US" sz="2400" dirty="0" smtClean="0">
                <a:solidFill>
                  <a:srgbClr val="FFC000"/>
                </a:solidFill>
              </a:rPr>
              <a:t>will reflect this meaning in realizing - the previous 24 hour period, other than which is spoken on the present one.</a:t>
            </a:r>
            <a:endParaRPr lang="en-CA" sz="2400" dirty="0">
              <a:solidFill>
                <a:srgbClr val="FFC000"/>
              </a:solidFill>
            </a:endParaRPr>
          </a:p>
        </p:txBody>
      </p:sp>
      <p:sp>
        <p:nvSpPr>
          <p:cNvPr id="2" name="Rectangle 1"/>
          <p:cNvSpPr/>
          <p:nvPr/>
        </p:nvSpPr>
        <p:spPr>
          <a:xfrm>
            <a:off x="3028754" y="342899"/>
            <a:ext cx="630314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lvl="0" algn="ctr"/>
            <a:r>
              <a:rPr lang="en-US" sz="2600" dirty="0">
                <a:solidFill>
                  <a:prstClr val="white">
                    <a:lumMod val="95000"/>
                  </a:prstClr>
                </a:solidFill>
                <a:effectLst>
                  <a:outerShdw blurRad="50800" dist="38100" dir="2700000" algn="tl" rotWithShape="0">
                    <a:srgbClr val="000000">
                      <a:alpha val="48000"/>
                    </a:srgbClr>
                  </a:outerShdw>
                </a:effectLst>
                <a:latin typeface="Georgia" panose="02040502050405020303" pitchFamily="18" charset="0"/>
              </a:rPr>
              <a:t>What does </a:t>
            </a:r>
            <a:r>
              <a:rPr lang="en-US" sz="2600" b="1" dirty="0">
                <a:solidFill>
                  <a:srgbClr val="FFFF00"/>
                </a:solidFill>
                <a:effectLst>
                  <a:outerShdw blurRad="50800" dist="38100" dir="2700000" algn="tl" rotWithShape="0">
                    <a:srgbClr val="000000">
                      <a:alpha val="48000"/>
                    </a:srgbClr>
                  </a:outerShdw>
                </a:effectLst>
                <a:latin typeface="Georgia" panose="02040502050405020303" pitchFamily="18" charset="0"/>
              </a:rPr>
              <a:t>“yester” </a:t>
            </a:r>
            <a:r>
              <a:rPr lang="en-US" sz="2600" dirty="0">
                <a:solidFill>
                  <a:prstClr val="white">
                    <a:lumMod val="95000"/>
                  </a:prstClr>
                </a:solidFill>
                <a:effectLst>
                  <a:outerShdw blurRad="50800" dist="38100" dir="2700000" algn="tl" rotWithShape="0">
                    <a:srgbClr val="000000">
                      <a:alpha val="48000"/>
                    </a:srgbClr>
                  </a:outerShdw>
                </a:effectLst>
                <a:latin typeface="Georgia" panose="02040502050405020303" pitchFamily="18" charset="0"/>
              </a:rPr>
              <a:t>mean</a:t>
            </a:r>
            <a:r>
              <a:rPr lang="en-US" sz="2600" dirty="0" smtClean="0">
                <a:solidFill>
                  <a:prstClr val="white">
                    <a:lumMod val="95000"/>
                  </a:prstClr>
                </a:solidFill>
                <a:effectLst>
                  <a:outerShdw blurRad="50800" dist="38100" dir="2700000" algn="tl" rotWithShape="0">
                    <a:srgbClr val="000000">
                      <a:alpha val="48000"/>
                    </a:srgbClr>
                  </a:outerShdw>
                </a:effectLst>
                <a:latin typeface="Georgia" panose="02040502050405020303" pitchFamily="18" charset="0"/>
              </a:rPr>
              <a:t>?</a:t>
            </a:r>
            <a:br>
              <a:rPr lang="en-US" sz="2600" dirty="0" smtClean="0">
                <a:solidFill>
                  <a:prstClr val="white">
                    <a:lumMod val="95000"/>
                  </a:prstClr>
                </a:solidFill>
                <a:effectLst>
                  <a:outerShdw blurRad="50800" dist="38100" dir="2700000" algn="tl" rotWithShape="0">
                    <a:srgbClr val="000000">
                      <a:alpha val="48000"/>
                    </a:srgbClr>
                  </a:outerShdw>
                </a:effectLst>
                <a:latin typeface="Georgia" panose="02040502050405020303" pitchFamily="18" charset="0"/>
              </a:rPr>
            </a:br>
            <a:r>
              <a:rPr lang="en-US" sz="2600" b="1" dirty="0" smtClean="0">
                <a:solidFill>
                  <a:schemeClr val="accent5">
                    <a:lumMod val="60000"/>
                    <a:lumOff val="40000"/>
                  </a:schemeClr>
                </a:solidFill>
                <a:effectLst>
                  <a:outerShdw blurRad="50800" dist="38100" dir="2700000" algn="tl" rotWithShape="0">
                    <a:srgbClr val="000000">
                      <a:alpha val="48000"/>
                    </a:srgbClr>
                  </a:outerShdw>
                </a:effectLst>
                <a:latin typeface="Georgia" panose="02040502050405020303" pitchFamily="18" charset="0"/>
              </a:rPr>
              <a:t>Online Etymological Dictionary</a:t>
            </a:r>
            <a:endParaRPr lang="en-US" sz="2600" b="1" dirty="0">
              <a:solidFill>
                <a:schemeClr val="accent5">
                  <a:lumMod val="60000"/>
                  <a:lumOff val="40000"/>
                </a:schemeClr>
              </a:solidFill>
              <a:effectLst>
                <a:outerShdw blurRad="50800" dist="38100" dir="2700000" algn="tl" rotWithShape="0">
                  <a:srgbClr val="000000">
                    <a:alpha val="48000"/>
                  </a:srgbClr>
                </a:outerShdw>
              </a:effectLst>
              <a:latin typeface="Georgia" panose="02040502050405020303" pitchFamily="18" charset="0"/>
            </a:endParaRPr>
          </a:p>
        </p:txBody>
      </p:sp>
      <p:sp>
        <p:nvSpPr>
          <p:cNvPr id="3" name="Slide Number Placeholder 2"/>
          <p:cNvSpPr>
            <a:spLocks noGrp="1"/>
          </p:cNvSpPr>
          <p:nvPr>
            <p:ph type="sldNum" sz="quarter" idx="12"/>
          </p:nvPr>
        </p:nvSpPr>
        <p:spPr>
          <a:xfrm>
            <a:off x="11340862" y="6492875"/>
            <a:ext cx="753545" cy="365125"/>
          </a:xfrm>
        </p:spPr>
        <p:txBody>
          <a:bodyPr/>
          <a:lstStyle/>
          <a:p>
            <a:fld id="{6D22F896-40B5-4ADD-8801-0D06FADFA095}" type="slidenum">
              <a:rPr lang="en-US" smtClean="0"/>
              <a:t>20</a:t>
            </a:fld>
            <a:endParaRPr lang="en-US" dirty="0"/>
          </a:p>
        </p:txBody>
      </p:sp>
      <p:cxnSp>
        <p:nvCxnSpPr>
          <p:cNvPr id="6" name="Straight Connector 5"/>
          <p:cNvCxnSpPr/>
          <p:nvPr/>
        </p:nvCxnSpPr>
        <p:spPr>
          <a:xfrm>
            <a:off x="9984259" y="2536625"/>
            <a:ext cx="135660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12108" y="2890853"/>
            <a:ext cx="9893643" cy="1647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398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741" y="2429439"/>
            <a:ext cx="6846064" cy="3695136"/>
          </a:xfrm>
        </p:spPr>
        <p:txBody>
          <a:bodyPr/>
          <a:lstStyle/>
          <a:p>
            <a:r>
              <a:rPr lang="en-US" sz="2800" b="1" dirty="0" smtClean="0">
                <a:solidFill>
                  <a:srgbClr val="99FF99"/>
                </a:solidFill>
                <a:effectLst/>
                <a:latin typeface="inherit"/>
              </a:rPr>
              <a:t>Yesternight in </a:t>
            </a:r>
            <a:r>
              <a:rPr lang="en-US" sz="2800" b="1" dirty="0">
                <a:solidFill>
                  <a:srgbClr val="99FF99"/>
                </a:solidFill>
                <a:effectLst/>
                <a:latin typeface="inherit"/>
              </a:rPr>
              <a:t>American English</a:t>
            </a:r>
            <a:endParaRPr lang="en-US" sz="2800" b="1" dirty="0">
              <a:solidFill>
                <a:srgbClr val="99FF99"/>
              </a:solidFill>
              <a:effectLst/>
              <a:latin typeface="Zilla Slab"/>
            </a:endParaRPr>
          </a:p>
          <a:p>
            <a:r>
              <a:rPr lang="en-US" sz="2800" dirty="0">
                <a:solidFill>
                  <a:srgbClr val="99FF99"/>
                </a:solidFill>
                <a:effectLst/>
                <a:latin typeface="inherit"/>
              </a:rPr>
              <a:t>(ˈ</a:t>
            </a:r>
            <a:r>
              <a:rPr lang="en-US" sz="2800" dirty="0" err="1">
                <a:solidFill>
                  <a:srgbClr val="99FF99"/>
                </a:solidFill>
                <a:effectLst/>
                <a:latin typeface="inherit"/>
              </a:rPr>
              <a:t>jɛstərˌnaɪt</a:t>
            </a:r>
            <a:r>
              <a:rPr lang="en-US" sz="2800" dirty="0">
                <a:solidFill>
                  <a:srgbClr val="99FF99"/>
                </a:solidFill>
                <a:effectLst/>
                <a:latin typeface="inherit"/>
              </a:rPr>
              <a:t>  )</a:t>
            </a:r>
            <a:endParaRPr lang="en-US" sz="2800" dirty="0">
              <a:solidFill>
                <a:srgbClr val="99FF99"/>
              </a:solidFill>
              <a:effectLst/>
              <a:latin typeface="Open Sans"/>
            </a:endParaRPr>
          </a:p>
          <a:p>
            <a:r>
              <a:rPr lang="en-US" sz="2800" b="1" cap="all" dirty="0">
                <a:solidFill>
                  <a:srgbClr val="C12D30"/>
                </a:solidFill>
                <a:effectLst/>
                <a:latin typeface="Zilla Slab"/>
              </a:rPr>
              <a:t>NOUN</a:t>
            </a:r>
            <a:r>
              <a:rPr lang="en-US" sz="2800" dirty="0">
                <a:solidFill>
                  <a:srgbClr val="000000"/>
                </a:solidFill>
                <a:effectLst/>
                <a:latin typeface="inherit"/>
              </a:rPr>
              <a:t>, </a:t>
            </a:r>
            <a:r>
              <a:rPr lang="en-US" sz="2800" b="1" cap="all" dirty="0" smtClean="0">
                <a:solidFill>
                  <a:srgbClr val="C12D30"/>
                </a:solidFill>
                <a:effectLst/>
                <a:latin typeface="Zilla Slab"/>
              </a:rPr>
              <a:t>ADVERB </a:t>
            </a:r>
            <a:r>
              <a:rPr lang="en-US" sz="2800" i="1" dirty="0" smtClean="0">
                <a:solidFill>
                  <a:schemeClr val="accent5">
                    <a:lumMod val="60000"/>
                    <a:lumOff val="40000"/>
                  </a:schemeClr>
                </a:solidFill>
                <a:effectLst/>
                <a:latin typeface="Zilla Slab"/>
              </a:rPr>
              <a:t>Archaic </a:t>
            </a:r>
            <a:r>
              <a:rPr lang="en-US" sz="2800" dirty="0" smtClean="0">
                <a:solidFill>
                  <a:schemeClr val="accent5">
                    <a:lumMod val="60000"/>
                    <a:lumOff val="40000"/>
                  </a:schemeClr>
                </a:solidFill>
                <a:effectLst/>
                <a:latin typeface="inherit"/>
              </a:rPr>
              <a:t>(on</a:t>
            </a:r>
            <a:r>
              <a:rPr lang="en-US" sz="2800" dirty="0">
                <a:solidFill>
                  <a:schemeClr val="accent5">
                    <a:lumMod val="60000"/>
                    <a:lumOff val="40000"/>
                  </a:schemeClr>
                </a:solidFill>
                <a:effectLst/>
                <a:latin typeface="inherit"/>
              </a:rPr>
              <a:t>) </a:t>
            </a:r>
            <a:r>
              <a:rPr lang="en-US" sz="2800" dirty="0" smtClean="0">
                <a:solidFill>
                  <a:schemeClr val="accent5">
                    <a:lumMod val="60000"/>
                    <a:lumOff val="40000"/>
                  </a:schemeClr>
                </a:solidFill>
                <a:effectLst/>
                <a:latin typeface="inherit"/>
              </a:rPr>
              <a:t/>
            </a:r>
            <a:br>
              <a:rPr lang="en-US" sz="2800" dirty="0" smtClean="0">
                <a:solidFill>
                  <a:schemeClr val="accent5">
                    <a:lumMod val="60000"/>
                    <a:lumOff val="40000"/>
                  </a:schemeClr>
                </a:solidFill>
                <a:effectLst/>
                <a:latin typeface="inherit"/>
              </a:rPr>
            </a:br>
            <a:r>
              <a:rPr lang="en-US" sz="2800" dirty="0" smtClean="0">
                <a:solidFill>
                  <a:schemeClr val="accent5">
                    <a:lumMod val="60000"/>
                    <a:lumOff val="40000"/>
                  </a:schemeClr>
                </a:solidFill>
                <a:effectLst/>
                <a:latin typeface="inherit"/>
              </a:rPr>
              <a:t>     </a:t>
            </a:r>
            <a:r>
              <a:rPr lang="en-US" sz="2800" b="1" i="1" dirty="0" smtClean="0">
                <a:ln>
                  <a:solidFill>
                    <a:srgbClr val="0000FF"/>
                  </a:solidFill>
                </a:ln>
                <a:solidFill>
                  <a:schemeClr val="accent5">
                    <a:lumMod val="60000"/>
                    <a:lumOff val="40000"/>
                  </a:schemeClr>
                </a:solidFill>
                <a:effectLst/>
                <a:latin typeface="inherit"/>
              </a:rPr>
              <a:t>the </a:t>
            </a:r>
            <a:r>
              <a:rPr lang="en-US" sz="2800" b="1" i="1" dirty="0">
                <a:ln>
                  <a:solidFill>
                    <a:srgbClr val="0000FF"/>
                  </a:solidFill>
                </a:ln>
                <a:solidFill>
                  <a:schemeClr val="accent5">
                    <a:lumMod val="60000"/>
                    <a:lumOff val="40000"/>
                  </a:schemeClr>
                </a:solidFill>
                <a:effectLst/>
                <a:latin typeface="inherit"/>
              </a:rPr>
              <a:t>night before</a:t>
            </a:r>
            <a:r>
              <a:rPr lang="en-US" sz="2800" dirty="0">
                <a:solidFill>
                  <a:srgbClr val="000000"/>
                </a:solidFill>
                <a:effectLst/>
                <a:latin typeface="inherit"/>
              </a:rPr>
              <a:t> </a:t>
            </a:r>
            <a:r>
              <a:rPr lang="en-US" sz="2800" dirty="0" smtClean="0">
                <a:solidFill>
                  <a:schemeClr val="accent5">
                    <a:lumMod val="60000"/>
                    <a:lumOff val="40000"/>
                  </a:schemeClr>
                </a:solidFill>
                <a:effectLst/>
                <a:latin typeface="inherit"/>
              </a:rPr>
              <a:t>today;</a:t>
            </a:r>
            <a:r>
              <a:rPr lang="en-US" sz="2800" dirty="0">
                <a:solidFill>
                  <a:srgbClr val="000000"/>
                </a:solidFill>
                <a:effectLst/>
                <a:latin typeface="inherit"/>
              </a:rPr>
              <a:t> </a:t>
            </a:r>
            <a:r>
              <a:rPr lang="en-US" sz="2800" dirty="0" smtClean="0">
                <a:solidFill>
                  <a:srgbClr val="000000"/>
                </a:solidFill>
                <a:effectLst/>
                <a:latin typeface="inherit"/>
              </a:rPr>
              <a:t/>
            </a:r>
            <a:br>
              <a:rPr lang="en-US" sz="2800" dirty="0" smtClean="0">
                <a:solidFill>
                  <a:srgbClr val="000000"/>
                </a:solidFill>
                <a:effectLst/>
                <a:latin typeface="inherit"/>
              </a:rPr>
            </a:br>
            <a:r>
              <a:rPr lang="en-US" sz="2800" dirty="0" smtClean="0">
                <a:solidFill>
                  <a:srgbClr val="000000"/>
                </a:solidFill>
                <a:effectLst/>
                <a:latin typeface="inherit"/>
              </a:rPr>
              <a:t>	</a:t>
            </a:r>
            <a:r>
              <a:rPr lang="en-US" sz="2800" dirty="0">
                <a:solidFill>
                  <a:srgbClr val="000000"/>
                </a:solidFill>
                <a:effectLst/>
                <a:latin typeface="inherit"/>
              </a:rPr>
              <a:t> </a:t>
            </a:r>
            <a:r>
              <a:rPr lang="en-US" sz="2800" dirty="0" smtClean="0">
                <a:solidFill>
                  <a:srgbClr val="000000"/>
                </a:solidFill>
                <a:effectLst/>
                <a:latin typeface="inherit"/>
              </a:rPr>
              <a:t>     </a:t>
            </a:r>
            <a:r>
              <a:rPr lang="en-US" sz="2800" i="1" dirty="0" smtClean="0">
                <a:solidFill>
                  <a:srgbClr val="FFFF00"/>
                </a:solidFill>
                <a:effectLst/>
                <a:latin typeface="Comic Sans MS" panose="030F0702030302020204" pitchFamily="66" charset="0"/>
              </a:rPr>
              <a:t>last night </a:t>
            </a:r>
            <a:endParaRPr lang="en-US" sz="2800" i="1" dirty="0">
              <a:solidFill>
                <a:srgbClr val="FFFF00"/>
              </a:solidFill>
              <a:effectLst/>
              <a:latin typeface="Comic Sans MS" panose="030F0702030302020204" pitchFamily="66" charset="0"/>
            </a:endParaRPr>
          </a:p>
          <a:p>
            <a:endParaRPr lang="en-CA" dirty="0"/>
          </a:p>
        </p:txBody>
      </p:sp>
      <p:sp>
        <p:nvSpPr>
          <p:cNvPr id="4" name="Slide Number Placeholder 3"/>
          <p:cNvSpPr>
            <a:spLocks noGrp="1"/>
          </p:cNvSpPr>
          <p:nvPr>
            <p:ph type="sldNum" sz="quarter" idx="12"/>
          </p:nvPr>
        </p:nvSpPr>
        <p:spPr>
          <a:xfrm>
            <a:off x="11313081" y="6426973"/>
            <a:ext cx="753545" cy="365125"/>
          </a:xfrm>
        </p:spPr>
        <p:txBody>
          <a:bodyPr/>
          <a:lstStyle/>
          <a:p>
            <a:fld id="{6D22F896-40B5-4ADD-8801-0D06FADFA095}" type="slidenum">
              <a:rPr lang="en-US" smtClean="0"/>
              <a:t>21</a:t>
            </a:fld>
            <a:endParaRPr lang="en-US" dirty="0"/>
          </a:p>
        </p:txBody>
      </p:sp>
      <p:pic>
        <p:nvPicPr>
          <p:cNvPr id="5" name="Picture 3" descr="C:\Users\Rae\Desktop\Art on Desktop\white man clip art\3d white people\png\3d people group p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4726" y="1970690"/>
            <a:ext cx="3175000" cy="3175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ae\Desktop\yesternight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2507" y="507306"/>
            <a:ext cx="5242730" cy="146338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6532132" y="638833"/>
            <a:ext cx="5136663" cy="5755422"/>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cap="none" spc="0" dirty="0" smtClean="0">
                <a:ln/>
                <a:solidFill>
                  <a:schemeClr val="accent5">
                    <a:tint val="50000"/>
                    <a:satMod val="180000"/>
                  </a:schemeClr>
                </a:solidFill>
                <a:effectLst/>
              </a:rPr>
              <a:t>Why do we say </a:t>
            </a:r>
            <a:br>
              <a:rPr lang="en-US" sz="3600" b="1" cap="none" spc="0" dirty="0" smtClean="0">
                <a:ln/>
                <a:solidFill>
                  <a:schemeClr val="accent5">
                    <a:tint val="50000"/>
                    <a:satMod val="180000"/>
                  </a:schemeClr>
                </a:solidFill>
                <a:effectLst/>
              </a:rPr>
            </a:br>
            <a:r>
              <a:rPr lang="en-US" sz="3600" b="1" cap="none" spc="0" dirty="0" smtClean="0">
                <a:ln/>
                <a:solidFill>
                  <a:schemeClr val="accent5">
                    <a:tint val="50000"/>
                    <a:satMod val="180000"/>
                  </a:schemeClr>
                </a:solidFill>
                <a:effectLst/>
              </a:rPr>
              <a:t>“today” and “tonight”</a:t>
            </a:r>
          </a:p>
          <a:p>
            <a:pPr algn="ctr"/>
            <a:endParaRPr lang="en-US" sz="3600" b="1" dirty="0">
              <a:ln/>
              <a:solidFill>
                <a:schemeClr val="accent5">
                  <a:tint val="50000"/>
                  <a:satMod val="180000"/>
                </a:schemeClr>
              </a:solidFill>
            </a:endParaRPr>
          </a:p>
          <a:p>
            <a:pPr algn="ctr"/>
            <a:endParaRPr lang="en-US" sz="3600" b="1" cap="none" spc="0" dirty="0" smtClean="0">
              <a:ln/>
              <a:solidFill>
                <a:schemeClr val="accent5">
                  <a:tint val="50000"/>
                  <a:satMod val="180000"/>
                </a:schemeClr>
              </a:solidFill>
              <a:effectLst/>
            </a:endParaRPr>
          </a:p>
          <a:p>
            <a:pPr algn="ctr"/>
            <a:endParaRPr lang="en-US" sz="3600" b="1" dirty="0">
              <a:ln/>
              <a:solidFill>
                <a:schemeClr val="accent5">
                  <a:tint val="50000"/>
                  <a:satMod val="180000"/>
                </a:schemeClr>
              </a:solidFill>
            </a:endParaRPr>
          </a:p>
          <a:p>
            <a:pPr algn="ctr"/>
            <a:endParaRPr lang="en-US" sz="3600" b="1" cap="none" spc="0" dirty="0" smtClean="0">
              <a:ln/>
              <a:solidFill>
                <a:schemeClr val="accent5">
                  <a:tint val="50000"/>
                  <a:satMod val="180000"/>
                </a:schemeClr>
              </a:solidFill>
              <a:effectLst/>
            </a:endParaRPr>
          </a:p>
          <a:p>
            <a:pPr algn="ctr"/>
            <a:endParaRPr lang="en-US" sz="4400" b="1" dirty="0">
              <a:ln/>
              <a:solidFill>
                <a:schemeClr val="accent5">
                  <a:tint val="50000"/>
                  <a:satMod val="180000"/>
                </a:schemeClr>
              </a:solidFill>
            </a:endParaRPr>
          </a:p>
          <a:p>
            <a:pPr algn="ctr"/>
            <a:endParaRPr lang="en-US" sz="3600" b="1" cap="none" spc="0" dirty="0" smtClean="0">
              <a:ln/>
              <a:solidFill>
                <a:schemeClr val="accent5">
                  <a:tint val="50000"/>
                  <a:satMod val="180000"/>
                </a:schemeClr>
              </a:solidFill>
              <a:effectLst/>
            </a:endParaRPr>
          </a:p>
          <a:p>
            <a:pPr algn="ctr"/>
            <a:r>
              <a:rPr lang="en-US" sz="3600" b="1" dirty="0">
                <a:ln/>
                <a:solidFill>
                  <a:schemeClr val="accent5">
                    <a:tint val="50000"/>
                    <a:satMod val="180000"/>
                  </a:schemeClr>
                </a:solidFill>
              </a:rPr>
              <a:t>b</a:t>
            </a:r>
            <a:r>
              <a:rPr lang="en-US" sz="3600" b="1" dirty="0" smtClean="0">
                <a:ln/>
                <a:solidFill>
                  <a:schemeClr val="accent5">
                    <a:tint val="50000"/>
                    <a:satMod val="180000"/>
                  </a:schemeClr>
                </a:solidFill>
              </a:rPr>
              <a:t>ut not</a:t>
            </a:r>
            <a:br>
              <a:rPr lang="en-US" sz="3600" b="1" dirty="0" smtClean="0">
                <a:ln/>
                <a:solidFill>
                  <a:schemeClr val="accent5">
                    <a:tint val="50000"/>
                    <a:satMod val="180000"/>
                  </a:schemeClr>
                </a:solidFill>
              </a:rPr>
            </a:br>
            <a:r>
              <a:rPr lang="en-US" sz="3600" b="1" dirty="0" smtClean="0">
                <a:ln/>
                <a:solidFill>
                  <a:schemeClr val="accent5">
                    <a:tint val="50000"/>
                    <a:satMod val="180000"/>
                  </a:schemeClr>
                </a:solidFill>
              </a:rPr>
              <a:t>“yesternight”?</a:t>
            </a:r>
            <a:endParaRPr lang="en-US" sz="3600" b="1" cap="none" spc="0" dirty="0">
              <a:ln/>
              <a:solidFill>
                <a:schemeClr val="accent5">
                  <a:tint val="50000"/>
                  <a:satMod val="180000"/>
                </a:schemeClr>
              </a:solidFill>
              <a:effectLst/>
            </a:endParaRPr>
          </a:p>
        </p:txBody>
      </p:sp>
      <p:sp>
        <p:nvSpPr>
          <p:cNvPr id="7" name="Rounded Rectangular Callout 6"/>
          <p:cNvSpPr/>
          <p:nvPr/>
        </p:nvSpPr>
        <p:spPr>
          <a:xfrm>
            <a:off x="9761576" y="95251"/>
            <a:ext cx="2305050" cy="591866"/>
          </a:xfrm>
          <a:prstGeom prst="wedgeRoundRectCallout">
            <a:avLst>
              <a:gd name="adj1" fmla="val 508"/>
              <a:gd name="adj2" fmla="val 157367"/>
              <a:gd name="adj3" fmla="val 16667"/>
            </a:avLst>
          </a:prstGeom>
          <a:solidFill>
            <a:srgbClr val="F9D1F9"/>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u="sng" dirty="0" err="1" smtClean="0">
                <a:ln>
                  <a:solidFill>
                    <a:sysClr val="windowText" lastClr="000000"/>
                  </a:solidFill>
                </a:ln>
                <a:solidFill>
                  <a:sysClr val="windowText" lastClr="000000"/>
                </a:solidFill>
              </a:rPr>
              <a:t>IN</a:t>
            </a:r>
            <a:r>
              <a:rPr lang="en-CA" sz="3200" dirty="0" err="1" smtClean="0">
                <a:ln>
                  <a:solidFill>
                    <a:sysClr val="windowText" lastClr="000000"/>
                  </a:solidFill>
                </a:ln>
                <a:solidFill>
                  <a:srgbClr val="9999FF"/>
                </a:solidFill>
              </a:rPr>
              <a:t>clusive</a:t>
            </a:r>
            <a:endParaRPr lang="en-CA" sz="3200" dirty="0">
              <a:ln>
                <a:solidFill>
                  <a:sysClr val="windowText" lastClr="000000"/>
                </a:solidFill>
              </a:ln>
              <a:solidFill>
                <a:srgbClr val="9999FF"/>
              </a:solidFill>
            </a:endParaRPr>
          </a:p>
        </p:txBody>
      </p:sp>
      <p:sp>
        <p:nvSpPr>
          <p:cNvPr id="11" name="Rounded Rectangular Callout 10"/>
          <p:cNvSpPr/>
          <p:nvPr/>
        </p:nvSpPr>
        <p:spPr>
          <a:xfrm>
            <a:off x="4360172" y="6145165"/>
            <a:ext cx="2305050" cy="591866"/>
          </a:xfrm>
          <a:prstGeom prst="wedgeRoundRectCallout">
            <a:avLst>
              <a:gd name="adj1" fmla="val 89192"/>
              <a:gd name="adj2" fmla="val -36865"/>
              <a:gd name="adj3" fmla="val 16667"/>
            </a:avLst>
          </a:prstGeom>
          <a:solidFill>
            <a:srgbClr val="F9D1F9"/>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u="sng" dirty="0" err="1" smtClean="0">
                <a:ln>
                  <a:solidFill>
                    <a:sysClr val="windowText" lastClr="000000"/>
                  </a:solidFill>
                </a:ln>
                <a:solidFill>
                  <a:sysClr val="windowText" lastClr="000000"/>
                </a:solidFill>
              </a:rPr>
              <a:t>EX</a:t>
            </a:r>
            <a:r>
              <a:rPr lang="en-CA" sz="3200" dirty="0" err="1" smtClean="0">
                <a:ln>
                  <a:solidFill>
                    <a:sysClr val="windowText" lastClr="000000"/>
                  </a:solidFill>
                </a:ln>
                <a:solidFill>
                  <a:srgbClr val="9999FF"/>
                </a:solidFill>
              </a:rPr>
              <a:t>clusive</a:t>
            </a:r>
            <a:endParaRPr lang="en-CA" sz="3200" dirty="0">
              <a:ln>
                <a:solidFill>
                  <a:sysClr val="windowText" lastClr="000000"/>
                </a:solidFill>
              </a:ln>
              <a:solidFill>
                <a:srgbClr val="9999FF"/>
              </a:solidFill>
            </a:endParaRPr>
          </a:p>
        </p:txBody>
      </p:sp>
    </p:spTree>
    <p:extLst>
      <p:ext uri="{BB962C8B-B14F-4D97-AF65-F5344CB8AC3E}">
        <p14:creationId xmlns:p14="http://schemas.microsoft.com/office/powerpoint/2010/main" val="41371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500"/>
                                        <p:tgtEl>
                                          <p:spTgt spid="7"/>
                                        </p:tgtEl>
                                      </p:cBhvr>
                                    </p:animEffect>
                                  </p:childTnLst>
                                </p:cTn>
                              </p:par>
                            </p:childTnLst>
                          </p:cTn>
                        </p:par>
                        <p:par>
                          <p:cTn id="13" fill="hold">
                            <p:stCondLst>
                              <p:cond delay="1500"/>
                            </p:stCondLst>
                            <p:childTnLst>
                              <p:par>
                                <p:cTn id="14" presetID="3" presetClass="entr" presetSubtype="1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41784" y="6431915"/>
            <a:ext cx="753545" cy="365125"/>
          </a:xfrm>
        </p:spPr>
        <p:txBody>
          <a:bodyPr/>
          <a:lstStyle/>
          <a:p>
            <a:fld id="{6D22F896-40B5-4ADD-8801-0D06FADFA095}" type="slidenum">
              <a:rPr lang="en-US" smtClean="0"/>
              <a:t>22</a:t>
            </a:fld>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11740" y="194929"/>
            <a:ext cx="4480430" cy="6468141"/>
          </a:xfrm>
          <a:prstGeom prst="rect">
            <a:avLst/>
          </a:prstGeom>
          <a:scene3d>
            <a:camera prst="orthographicFront"/>
            <a:lightRig rig="threePt" dir="t"/>
          </a:scene3d>
          <a:sp3d>
            <a:bevelT w="152400" h="50800" prst="softRound"/>
          </a:sp3d>
        </p:spPr>
      </p:pic>
      <p:sp>
        <p:nvSpPr>
          <p:cNvPr id="6" name="Rounded Rectangle 5"/>
          <p:cNvSpPr/>
          <p:nvPr/>
        </p:nvSpPr>
        <p:spPr>
          <a:xfrm>
            <a:off x="6784602" y="272007"/>
            <a:ext cx="4822257" cy="6364687"/>
          </a:xfrm>
          <a:prstGeom prst="roundRect">
            <a:avLst>
              <a:gd name="adj" fmla="val 26667"/>
            </a:avLst>
          </a:prstGeom>
          <a:solidFill>
            <a:schemeClr val="accent5">
              <a:lumMod val="40000"/>
              <a:lumOff val="60000"/>
            </a:schemeClr>
          </a:solidFill>
          <a:ln w="57150">
            <a:solidFill>
              <a:srgbClr val="99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smtClean="0">
                <a:ln>
                  <a:solidFill>
                    <a:srgbClr val="0000FF"/>
                  </a:solidFill>
                </a:ln>
                <a:solidFill>
                  <a:srgbClr val="00FFFF"/>
                </a:solidFill>
              </a:rPr>
              <a:t>“Yester” </a:t>
            </a:r>
            <a:r>
              <a:rPr lang="en-CA" sz="4000" dirty="0" smtClean="0">
                <a:solidFill>
                  <a:schemeClr val="tx1">
                    <a:lumMod val="50000"/>
                  </a:schemeClr>
                </a:solidFill>
              </a:rPr>
              <a:t>does </a:t>
            </a:r>
            <a:r>
              <a:rPr lang="en-CA" sz="4000" u="sng" dirty="0" smtClean="0">
                <a:solidFill>
                  <a:schemeClr val="bg1"/>
                </a:solidFill>
              </a:rPr>
              <a:t>NOT</a:t>
            </a:r>
            <a:r>
              <a:rPr lang="en-CA" sz="4000" dirty="0" smtClean="0">
                <a:solidFill>
                  <a:schemeClr val="tx1">
                    <a:lumMod val="50000"/>
                  </a:schemeClr>
                </a:solidFill>
              </a:rPr>
              <a:t> support </a:t>
            </a:r>
            <a:br>
              <a:rPr lang="en-CA" sz="4000" dirty="0" smtClean="0">
                <a:solidFill>
                  <a:schemeClr val="tx1">
                    <a:lumMod val="50000"/>
                  </a:schemeClr>
                </a:solidFill>
              </a:rPr>
            </a:br>
            <a:r>
              <a:rPr lang="en-CA" sz="4000" dirty="0" smtClean="0">
                <a:solidFill>
                  <a:schemeClr val="tx1">
                    <a:lumMod val="50000"/>
                  </a:schemeClr>
                </a:solidFill>
              </a:rPr>
              <a:t>an inclusive meaning. </a:t>
            </a:r>
            <a:br>
              <a:rPr lang="en-CA" sz="4000" dirty="0" smtClean="0">
                <a:solidFill>
                  <a:schemeClr val="tx1">
                    <a:lumMod val="50000"/>
                  </a:schemeClr>
                </a:solidFill>
              </a:rPr>
            </a:br>
            <a:r>
              <a:rPr lang="en-CA" sz="4000" dirty="0" smtClean="0">
                <a:ln>
                  <a:solidFill>
                    <a:srgbClr val="0000FF"/>
                  </a:solidFill>
                </a:ln>
                <a:solidFill>
                  <a:srgbClr val="00FFFF"/>
                </a:solidFill>
              </a:rPr>
              <a:t>Yester</a:t>
            </a:r>
            <a:r>
              <a:rPr lang="en-CA" sz="4000" dirty="0" smtClean="0">
                <a:solidFill>
                  <a:schemeClr val="tx1">
                    <a:lumMod val="50000"/>
                  </a:schemeClr>
                </a:solidFill>
              </a:rPr>
              <a:t> </a:t>
            </a:r>
            <a:br>
              <a:rPr lang="en-CA" sz="4000" dirty="0" smtClean="0">
                <a:solidFill>
                  <a:schemeClr val="tx1">
                    <a:lumMod val="50000"/>
                  </a:schemeClr>
                </a:solidFill>
              </a:rPr>
            </a:br>
            <a:r>
              <a:rPr lang="en-CA" sz="4000" dirty="0" smtClean="0">
                <a:solidFill>
                  <a:schemeClr val="tx1">
                    <a:lumMod val="50000"/>
                  </a:schemeClr>
                </a:solidFill>
              </a:rPr>
              <a:t>indicates  having been distinguished as </a:t>
            </a:r>
            <a:r>
              <a:rPr lang="en-CA" sz="4000" b="1" i="1" dirty="0" smtClean="0">
                <a:ln>
                  <a:solidFill>
                    <a:srgbClr val="0000FF"/>
                  </a:solidFill>
                </a:ln>
                <a:solidFill>
                  <a:srgbClr val="00FFFF"/>
                </a:solidFill>
                <a:latin typeface="Comic Sans MS" panose="030F0702030302020204" pitchFamily="66" charset="0"/>
              </a:rPr>
              <a:t>separate!</a:t>
            </a:r>
            <a:r>
              <a:rPr lang="en-CA" sz="4000" i="1" dirty="0" smtClean="0">
                <a:solidFill>
                  <a:srgbClr val="00FFFF"/>
                </a:solidFill>
                <a:latin typeface="Comic Sans MS" panose="030F0702030302020204" pitchFamily="66" charset="0"/>
              </a:rPr>
              <a:t> </a:t>
            </a:r>
            <a:endParaRPr lang="en-CA" sz="4000" i="1" dirty="0">
              <a:solidFill>
                <a:srgbClr val="00FFFF"/>
              </a:solidFill>
              <a:latin typeface="Comic Sans MS" panose="030F0702030302020204" pitchFamily="66" charset="0"/>
            </a:endParaRPr>
          </a:p>
        </p:txBody>
      </p:sp>
    </p:spTree>
    <p:extLst>
      <p:ext uri="{BB962C8B-B14F-4D97-AF65-F5344CB8AC3E}">
        <p14:creationId xmlns:p14="http://schemas.microsoft.com/office/powerpoint/2010/main" val="1835638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119" y="1007534"/>
            <a:ext cx="10353762" cy="2822786"/>
          </a:xfrm>
        </p:spPr>
        <p:txBody>
          <a:bodyPr>
            <a:normAutofit fontScale="92500" lnSpcReduction="20000"/>
          </a:bodyPr>
          <a:lstStyle/>
          <a:p>
            <a:pPr lvl="0"/>
            <a:r>
              <a:rPr lang="en-US" sz="2600" dirty="0" smtClean="0">
                <a:solidFill>
                  <a:srgbClr val="008080"/>
                </a:solidFill>
                <a:latin typeface="Georgia" panose="02040502050405020303" pitchFamily="18" charset="0"/>
              </a:rPr>
              <a:t>Gen 31:29 (</a:t>
            </a:r>
            <a:r>
              <a:rPr lang="en-US" sz="2600" dirty="0" smtClean="0">
                <a:solidFill>
                  <a:srgbClr val="FFFF00"/>
                </a:solidFill>
                <a:latin typeface="Georgia" panose="02040502050405020303" pitchFamily="18" charset="0"/>
              </a:rPr>
              <a:t>a</a:t>
            </a:r>
            <a:r>
              <a:rPr lang="en-US" sz="2600" dirty="0" smtClean="0">
                <a:solidFill>
                  <a:srgbClr val="008080"/>
                </a:solidFill>
                <a:latin typeface="Georgia" panose="02040502050405020303" pitchFamily="18" charset="0"/>
              </a:rPr>
              <a:t>)</a:t>
            </a:r>
            <a:r>
              <a:rPr lang="en-US" sz="2600" dirty="0" smtClean="0">
                <a:solidFill>
                  <a:prstClr val="black"/>
                </a:solidFill>
                <a:latin typeface="Georgia" panose="02040502050405020303" pitchFamily="18" charset="0"/>
              </a:rPr>
              <a:t>  </a:t>
            </a:r>
            <a:r>
              <a:rPr lang="en-US" sz="2600" b="1" dirty="0">
                <a:solidFill>
                  <a:srgbClr val="99FF99"/>
                </a:solidFill>
                <a:latin typeface="Georgia" panose="02040502050405020303" pitchFamily="18" charset="0"/>
              </a:rPr>
              <a:t>“It is in the power of my hand to do evil to you, </a:t>
            </a:r>
            <a:r>
              <a:rPr lang="en-US" sz="2600" b="1" dirty="0" smtClean="0">
                <a:solidFill>
                  <a:srgbClr val="99FF99"/>
                </a:solidFill>
                <a:latin typeface="Georgia" panose="02040502050405020303" pitchFamily="18" charset="0"/>
              </a:rPr>
              <a:t/>
            </a:r>
            <a:br>
              <a:rPr lang="en-US" sz="2600" b="1" dirty="0" smtClean="0">
                <a:solidFill>
                  <a:srgbClr val="99FF99"/>
                </a:solidFill>
                <a:latin typeface="Georgia" panose="02040502050405020303" pitchFamily="18" charset="0"/>
              </a:rPr>
            </a:br>
            <a:r>
              <a:rPr lang="en-US" sz="2600" b="1" u="sng" dirty="0" smtClean="0">
                <a:solidFill>
                  <a:srgbClr val="00FFFF"/>
                </a:solidFill>
                <a:latin typeface="Georgia" panose="02040502050405020303" pitchFamily="18" charset="0"/>
              </a:rPr>
              <a:t>but</a:t>
            </a:r>
            <a:r>
              <a:rPr lang="en-US" sz="2600" b="1" dirty="0" smtClean="0">
                <a:solidFill>
                  <a:srgbClr val="99FF99"/>
                </a:solidFill>
                <a:latin typeface="Georgia" panose="02040502050405020303" pitchFamily="18" charset="0"/>
              </a:rPr>
              <a:t> </a:t>
            </a:r>
            <a:r>
              <a:rPr lang="en-US" sz="2600" b="1" dirty="0">
                <a:solidFill>
                  <a:srgbClr val="99FF99"/>
                </a:solidFill>
                <a:latin typeface="Georgia" panose="02040502050405020303" pitchFamily="18" charset="0"/>
              </a:rPr>
              <a:t>the Elohim of your father spoke to me </a:t>
            </a:r>
            <a:r>
              <a:rPr lang="en-US" sz="2600" b="1" dirty="0" smtClean="0">
                <a:solidFill>
                  <a:srgbClr val="99FF99"/>
                </a:solidFill>
                <a:latin typeface="Georgia" panose="02040502050405020303" pitchFamily="18" charset="0"/>
              </a:rPr>
              <a:t>…</a:t>
            </a:r>
          </a:p>
          <a:p>
            <a:pPr marL="0" lvl="0" indent="0">
              <a:buNone/>
            </a:pPr>
            <a:endParaRPr lang="en-US" sz="2400" dirty="0">
              <a:solidFill>
                <a:schemeClr val="lt1"/>
              </a:solidFill>
            </a:endParaRPr>
          </a:p>
          <a:p>
            <a:pPr marL="0" lvl="0" indent="0">
              <a:buNone/>
            </a:pPr>
            <a:endParaRPr lang="en-US" sz="2600" b="1" dirty="0" smtClean="0">
              <a:solidFill>
                <a:srgbClr val="99FF99"/>
              </a:solidFill>
              <a:latin typeface="Georgia" panose="02040502050405020303" pitchFamily="18" charset="0"/>
            </a:endParaRPr>
          </a:p>
          <a:p>
            <a:pPr marL="0" lvl="0" indent="0">
              <a:buNone/>
            </a:pPr>
            <a:r>
              <a:rPr lang="en-US" sz="2600" b="1" dirty="0">
                <a:solidFill>
                  <a:srgbClr val="99FF99"/>
                </a:solidFill>
                <a:latin typeface="Georgia" panose="02040502050405020303" pitchFamily="18" charset="0"/>
              </a:rPr>
              <a:t>	</a:t>
            </a:r>
            <a:r>
              <a:rPr lang="en-US" sz="2600" b="1" dirty="0" smtClean="0">
                <a:solidFill>
                  <a:srgbClr val="99FF99"/>
                </a:solidFill>
                <a:latin typeface="Georgia" panose="02040502050405020303" pitchFamily="18" charset="0"/>
              </a:rPr>
              <a:t>		</a:t>
            </a:r>
            <a:r>
              <a:rPr lang="en-US" sz="2600" dirty="0" smtClean="0">
                <a:solidFill>
                  <a:srgbClr val="FFC000"/>
                </a:solidFill>
                <a:latin typeface="Georgia" panose="02040502050405020303" pitchFamily="18" charset="0"/>
              </a:rPr>
              <a:t/>
            </a:r>
            <a:br>
              <a:rPr lang="en-US" sz="2600" dirty="0" smtClean="0">
                <a:solidFill>
                  <a:srgbClr val="FFC000"/>
                </a:solidFill>
                <a:latin typeface="Georgia" panose="02040502050405020303" pitchFamily="18" charset="0"/>
              </a:rPr>
            </a:br>
            <a:endParaRPr lang="en-US" sz="2600" dirty="0" smtClean="0">
              <a:solidFill>
                <a:srgbClr val="FFC000"/>
              </a:solidFill>
              <a:latin typeface="Georgia" panose="02040502050405020303" pitchFamily="18" charset="0"/>
            </a:endParaRPr>
          </a:p>
          <a:p>
            <a:pPr marL="0" lvl="0" indent="0">
              <a:buNone/>
            </a:pPr>
            <a:endParaRPr lang="en-US" sz="2600" dirty="0" smtClean="0">
              <a:solidFill>
                <a:schemeClr val="tx1">
                  <a:lumMod val="95000"/>
                </a:schemeClr>
              </a:solidFill>
              <a:latin typeface="Georgia" panose="02040502050405020303" pitchFamily="18" charset="0"/>
            </a:endParaRPr>
          </a:p>
        </p:txBody>
      </p:sp>
      <p:sp>
        <p:nvSpPr>
          <p:cNvPr id="2" name="Rounded Rectangle 1"/>
          <p:cNvSpPr/>
          <p:nvPr/>
        </p:nvSpPr>
        <p:spPr>
          <a:xfrm>
            <a:off x="1981729" y="173560"/>
            <a:ext cx="8228542" cy="681572"/>
          </a:xfrm>
          <a:prstGeom prst="roundRect">
            <a:avLst>
              <a:gd name="adj" fmla="val 50000"/>
            </a:avLst>
          </a:prstGeom>
          <a:solidFill>
            <a:srgbClr val="FFCCFF">
              <a:alpha val="47000"/>
            </a:srgbClr>
          </a:solidFill>
          <a:ln>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slope"/>
            </a:sp3d>
          </a:bodyPr>
          <a:lstStyle/>
          <a:p>
            <a:pPr algn="ctr"/>
            <a:r>
              <a:rPr lang="en-CA" sz="3600" u="sng" dirty="0" smtClean="0">
                <a:ln w="19050">
                  <a:solidFill>
                    <a:srgbClr val="0000FF"/>
                  </a:solidFill>
                </a:ln>
                <a:solidFill>
                  <a:srgbClr val="FFCCFF"/>
                </a:solidFill>
                <a:effectLst>
                  <a:glow rad="127000">
                    <a:srgbClr val="FFFF00"/>
                  </a:glow>
                </a:effectLst>
              </a:rPr>
              <a:t>WHERE</a:t>
            </a:r>
            <a:r>
              <a:rPr lang="en-CA" sz="3600" dirty="0" smtClean="0">
                <a:ln>
                  <a:solidFill>
                    <a:srgbClr val="7030A0"/>
                  </a:solidFill>
                </a:ln>
                <a:solidFill>
                  <a:srgbClr val="FFCCFF"/>
                </a:solidFill>
              </a:rPr>
              <a:t> is the Cycle  </a:t>
            </a:r>
            <a:r>
              <a:rPr lang="en-CA" sz="3600" b="1" u="sng" dirty="0">
                <a:ln>
                  <a:solidFill>
                    <a:srgbClr val="7030A0"/>
                  </a:solidFill>
                </a:ln>
                <a:solidFill>
                  <a:srgbClr val="FFFF00"/>
                </a:solidFill>
              </a:rPr>
              <a:t>S</a:t>
            </a:r>
            <a:r>
              <a:rPr lang="en-CA" sz="3600" b="1" u="sng" dirty="0" smtClean="0">
                <a:ln>
                  <a:solidFill>
                    <a:srgbClr val="7030A0"/>
                  </a:solidFill>
                </a:ln>
                <a:solidFill>
                  <a:srgbClr val="FFFF00"/>
                </a:solidFill>
              </a:rPr>
              <a:t>e</a:t>
            </a:r>
            <a:r>
              <a:rPr lang="en-CA" sz="3600" b="1" dirty="0" smtClean="0">
                <a:ln>
                  <a:solidFill>
                    <a:srgbClr val="7030A0"/>
                  </a:solidFill>
                </a:ln>
                <a:solidFill>
                  <a:srgbClr val="FFFF00"/>
                </a:solidFill>
              </a:rPr>
              <a:t>p</a:t>
            </a:r>
            <a:r>
              <a:rPr lang="en-CA" sz="3600" b="1" u="sng" dirty="0" smtClean="0">
                <a:ln>
                  <a:solidFill>
                    <a:srgbClr val="7030A0"/>
                  </a:solidFill>
                </a:ln>
                <a:solidFill>
                  <a:srgbClr val="FFFF00"/>
                </a:solidFill>
              </a:rPr>
              <a:t>arator</a:t>
            </a:r>
            <a:r>
              <a:rPr lang="en-CA" sz="3600" b="1" dirty="0" smtClean="0">
                <a:ln>
                  <a:solidFill>
                    <a:srgbClr val="7030A0"/>
                  </a:solidFill>
                </a:ln>
                <a:solidFill>
                  <a:srgbClr val="FFFF00"/>
                </a:solidFill>
              </a:rPr>
              <a:t>?</a:t>
            </a:r>
            <a:r>
              <a:rPr lang="en-CA" sz="3600" u="sng" dirty="0" smtClean="0">
                <a:ln>
                  <a:solidFill>
                    <a:srgbClr val="7030A0"/>
                  </a:solidFill>
                </a:ln>
                <a:solidFill>
                  <a:srgbClr val="FFCCFF"/>
                </a:solidFill>
              </a:rPr>
              <a:t> </a:t>
            </a:r>
            <a:endParaRPr lang="en-CA" sz="3600" dirty="0"/>
          </a:p>
        </p:txBody>
      </p:sp>
      <p:sp>
        <p:nvSpPr>
          <p:cNvPr id="4" name="Rounded Rectangle 3"/>
          <p:cNvSpPr/>
          <p:nvPr/>
        </p:nvSpPr>
        <p:spPr>
          <a:xfrm>
            <a:off x="4106332" y="1940558"/>
            <a:ext cx="3869267" cy="914400"/>
          </a:xfrm>
          <a:prstGeom prst="roundRect">
            <a:avLst>
              <a:gd name="adj" fmla="val 50000"/>
            </a:avLst>
          </a:prstGeom>
          <a:solidFill>
            <a:schemeClr val="bg1"/>
          </a:solidFill>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pPr>
            <a:r>
              <a:rPr lang="en-US" sz="4400" b="1" dirty="0" smtClean="0">
                <a:ln w="1905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Yesternight</a:t>
            </a:r>
            <a:endParaRPr lang="en-US" sz="4400" b="1" dirty="0">
              <a:ln w="1905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42285961"/>
              </p:ext>
            </p:extLst>
          </p:nvPr>
        </p:nvGraphicFramePr>
        <p:xfrm>
          <a:off x="1058088" y="3830320"/>
          <a:ext cx="10168470" cy="822960"/>
        </p:xfrm>
        <a:graphic>
          <a:graphicData uri="http://schemas.openxmlformats.org/drawingml/2006/table">
            <a:tbl>
              <a:tblPr firstRow="1" bandRow="1">
                <a:tableStyleId>{5C22544A-7EE6-4342-B048-85BDC9FD1C3A}</a:tableStyleId>
              </a:tblPr>
              <a:tblGrid>
                <a:gridCol w="5084235"/>
                <a:gridCol w="5084235"/>
              </a:tblGrid>
              <a:tr h="753534">
                <a:tc>
                  <a:txBody>
                    <a:bodyPr/>
                    <a:lstStyle/>
                    <a:p>
                      <a:pPr algn="ctr"/>
                      <a:r>
                        <a:rPr lang="en-CA" sz="2400" b="0" dirty="0" smtClean="0"/>
                        <a:t>Yahuah gave a dream to Laban.</a:t>
                      </a:r>
                      <a:endParaRPr lang="en-CA"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c>
                  <a:txBody>
                    <a:bodyPr/>
                    <a:lstStyle/>
                    <a:p>
                      <a:pPr algn="ctr"/>
                      <a:r>
                        <a:rPr lang="en-CA" sz="2400" b="0" dirty="0" smtClean="0"/>
                        <a:t>Laban related Yahuah’s dream factor to</a:t>
                      </a:r>
                      <a:r>
                        <a:rPr lang="en-CA" sz="2400" b="0" baseline="0" dirty="0" smtClean="0"/>
                        <a:t> </a:t>
                      </a:r>
                      <a:r>
                        <a:rPr lang="en-CA" sz="2400" b="0" dirty="0" smtClean="0"/>
                        <a:t>Ya’aqov.</a:t>
                      </a:r>
                      <a:endParaRPr lang="en-CA"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F0"/>
                    </a:solidFill>
                  </a:tcPr>
                </a:tc>
              </a:tr>
            </a:tbl>
          </a:graphicData>
        </a:graphic>
      </p:graphicFrame>
      <p:cxnSp>
        <p:nvCxnSpPr>
          <p:cNvPr id="7" name="Straight Connector 6"/>
          <p:cNvCxnSpPr/>
          <p:nvPr/>
        </p:nvCxnSpPr>
        <p:spPr>
          <a:xfrm flipV="1">
            <a:off x="6096000" y="2921000"/>
            <a:ext cx="0" cy="1761068"/>
          </a:xfrm>
          <a:prstGeom prst="line">
            <a:avLst/>
          </a:prstGeom>
          <a:ln w="171450">
            <a:solidFill>
              <a:srgbClr val="FF3399"/>
            </a:solidFill>
          </a:ln>
          <a:effectLst>
            <a:glow rad="127000">
              <a:srgbClr val="99FF99"/>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37166" y="3493345"/>
            <a:ext cx="0" cy="1185333"/>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974668" y="1724380"/>
            <a:ext cx="2971800" cy="1768965"/>
          </a:xfrm>
          <a:prstGeom prst="wedgeRoundRectCallout">
            <a:avLst>
              <a:gd name="adj1" fmla="val -57788"/>
              <a:gd name="adj2" fmla="val 68085"/>
              <a:gd name="adj3" fmla="val 16667"/>
            </a:avLst>
          </a:prstGeom>
          <a:solidFill>
            <a:srgbClr val="9999FF"/>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Laban spoke to Ya’aqov  (Jacob) on this present Light Season. </a:t>
            </a:r>
            <a:endParaRPr lang="en-CA" sz="2400" dirty="0"/>
          </a:p>
        </p:txBody>
      </p:sp>
      <p:sp>
        <p:nvSpPr>
          <p:cNvPr id="11" name="Rounded Rectangular Callout 10"/>
          <p:cNvSpPr/>
          <p:nvPr/>
        </p:nvSpPr>
        <p:spPr>
          <a:xfrm>
            <a:off x="304105" y="1882196"/>
            <a:ext cx="3528242" cy="1639935"/>
          </a:xfrm>
          <a:prstGeom prst="wedgeRoundRectCallout">
            <a:avLst>
              <a:gd name="adj1" fmla="val 47175"/>
              <a:gd name="adj2" fmla="val 74545"/>
              <a:gd name="adj3" fmla="val 16667"/>
            </a:avLst>
          </a:prstGeom>
          <a:solidFill>
            <a:schemeClr val="tx2">
              <a:lumMod val="60000"/>
              <a:lumOff val="40000"/>
            </a:schemeClr>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This Night Season was a </a:t>
            </a:r>
            <a:r>
              <a:rPr lang="en-CA" sz="2400" b="1" u="sng" dirty="0" smtClean="0">
                <a:ln>
                  <a:solidFill>
                    <a:srgbClr val="0000FF"/>
                  </a:solidFill>
                </a:ln>
                <a:solidFill>
                  <a:srgbClr val="C00000"/>
                </a:solidFill>
              </a:rPr>
              <a:t>DIFFERENT</a:t>
            </a:r>
            <a:r>
              <a:rPr lang="en-CA" sz="2400" dirty="0" smtClean="0">
                <a:solidFill>
                  <a:schemeClr val="bg1"/>
                </a:solidFill>
              </a:rPr>
              <a:t> </a:t>
            </a:r>
            <a:br>
              <a:rPr lang="en-CA" sz="2400" dirty="0" smtClean="0">
                <a:solidFill>
                  <a:schemeClr val="bg1"/>
                </a:solidFill>
              </a:rPr>
            </a:br>
            <a:r>
              <a:rPr lang="en-CA" sz="2400" dirty="0" smtClean="0">
                <a:solidFill>
                  <a:schemeClr val="bg1"/>
                </a:solidFill>
              </a:rPr>
              <a:t>(and on a </a:t>
            </a:r>
            <a:r>
              <a:rPr lang="en-CA" sz="2400" b="1" dirty="0" smtClean="0">
                <a:ln>
                  <a:solidFill>
                    <a:srgbClr val="0000FF"/>
                  </a:solidFill>
                </a:ln>
                <a:solidFill>
                  <a:srgbClr val="FFFF00"/>
                </a:solidFill>
              </a:rPr>
              <a:t>PREVIOUS</a:t>
            </a:r>
            <a:r>
              <a:rPr lang="en-CA" sz="2400" dirty="0" smtClean="0">
                <a:solidFill>
                  <a:schemeClr val="bg1"/>
                </a:solidFill>
              </a:rPr>
              <a:t>) </a:t>
            </a:r>
            <a:br>
              <a:rPr lang="en-CA" sz="2400" dirty="0" smtClean="0">
                <a:solidFill>
                  <a:schemeClr val="bg1"/>
                </a:solidFill>
              </a:rPr>
            </a:br>
            <a:r>
              <a:rPr lang="en-CA" sz="2400" dirty="0" smtClean="0">
                <a:solidFill>
                  <a:schemeClr val="bg1"/>
                </a:solidFill>
              </a:rPr>
              <a:t>weekly cycle!</a:t>
            </a:r>
            <a:endParaRPr lang="en-CA" sz="2400" dirty="0">
              <a:solidFill>
                <a:schemeClr val="bg1"/>
              </a:solidFill>
            </a:endParaRPr>
          </a:p>
        </p:txBody>
      </p:sp>
      <p:sp>
        <p:nvSpPr>
          <p:cNvPr id="12" name="Rounded Rectangle 11"/>
          <p:cNvSpPr/>
          <p:nvPr/>
        </p:nvSpPr>
        <p:spPr>
          <a:xfrm>
            <a:off x="465667" y="4805684"/>
            <a:ext cx="11150599" cy="1923625"/>
          </a:xfrm>
          <a:prstGeom prst="roundRect">
            <a:avLst>
              <a:gd name="adj" fmla="val 36914"/>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800" dirty="0" smtClean="0"/>
              <a:t>What Divine institution </a:t>
            </a:r>
            <a:r>
              <a:rPr lang="en-CA" sz="2800" dirty="0" smtClean="0">
                <a:solidFill>
                  <a:srgbClr val="FFFF00"/>
                </a:solidFill>
              </a:rPr>
              <a:t>separated,</a:t>
            </a:r>
            <a:r>
              <a:rPr lang="en-CA" sz="2800" dirty="0" smtClean="0"/>
              <a:t> </a:t>
            </a:r>
            <a:r>
              <a:rPr lang="en-CA" sz="2800" dirty="0" smtClean="0">
                <a:solidFill>
                  <a:srgbClr val="FFFF00"/>
                </a:solidFill>
              </a:rPr>
              <a:t>divided</a:t>
            </a:r>
            <a:r>
              <a:rPr lang="en-CA" sz="2800" dirty="0" smtClean="0"/>
              <a:t> and </a:t>
            </a:r>
            <a:r>
              <a:rPr lang="en-CA" sz="2800" dirty="0" smtClean="0">
                <a:solidFill>
                  <a:srgbClr val="FFFF00"/>
                </a:solidFill>
              </a:rPr>
              <a:t>distinguished</a:t>
            </a:r>
            <a:r>
              <a:rPr lang="en-CA" sz="2800" dirty="0" smtClean="0"/>
              <a:t> these two different cycles of the week?  Have we yet realized right from creation week, that the </a:t>
            </a:r>
            <a:r>
              <a:rPr lang="en-CA" sz="2800" b="1" dirty="0" smtClean="0">
                <a:ln w="12700">
                  <a:solidFill>
                    <a:srgbClr val="0000FF"/>
                  </a:solidFill>
                </a:ln>
                <a:solidFill>
                  <a:srgbClr val="FFFF00"/>
                </a:solidFill>
                <a:effectLst>
                  <a:glow rad="127000">
                    <a:srgbClr val="FFCCFF"/>
                  </a:glow>
                </a:effectLst>
              </a:rPr>
              <a:t>DAWN </a:t>
            </a:r>
            <a:r>
              <a:rPr lang="en-CA" sz="2800" dirty="0" smtClean="0"/>
              <a:t>was, </a:t>
            </a:r>
            <a:r>
              <a:rPr lang="en-CA" sz="2800" b="1" u="sng" dirty="0" smtClean="0">
                <a:ln>
                  <a:solidFill>
                    <a:srgbClr val="FF3399"/>
                  </a:solidFill>
                </a:ln>
                <a:solidFill>
                  <a:srgbClr val="99FF99"/>
                </a:solidFill>
              </a:rPr>
              <a:t>AND STILL IS</a:t>
            </a:r>
            <a:r>
              <a:rPr lang="en-CA" sz="2800" b="1" dirty="0" smtClean="0">
                <a:ln>
                  <a:solidFill>
                    <a:srgbClr val="FF3399"/>
                  </a:solidFill>
                </a:ln>
                <a:solidFill>
                  <a:srgbClr val="99FF99"/>
                </a:solidFill>
              </a:rPr>
              <a:t>, </a:t>
            </a:r>
            <a:br>
              <a:rPr lang="en-CA" sz="2800" b="1" dirty="0" smtClean="0">
                <a:ln>
                  <a:solidFill>
                    <a:srgbClr val="FF3399"/>
                  </a:solidFill>
                </a:ln>
                <a:solidFill>
                  <a:srgbClr val="99FF99"/>
                </a:solidFill>
              </a:rPr>
            </a:br>
            <a:r>
              <a:rPr lang="en-CA" sz="2800" dirty="0" smtClean="0"/>
              <a:t>the separating point of reckoning - </a:t>
            </a:r>
            <a:r>
              <a:rPr lang="en-CA" sz="2800" u="sng" dirty="0" smtClean="0">
                <a:solidFill>
                  <a:srgbClr val="0000FF"/>
                </a:solidFill>
                <a:effectLst>
                  <a:glow rad="88900">
                    <a:srgbClr val="99FF99"/>
                  </a:glow>
                </a:effectLst>
              </a:rPr>
              <a:t>accordin</a:t>
            </a:r>
            <a:r>
              <a:rPr lang="en-CA" sz="2800" dirty="0" smtClean="0">
                <a:solidFill>
                  <a:srgbClr val="0000FF"/>
                </a:solidFill>
                <a:effectLst>
                  <a:glow rad="88900">
                    <a:srgbClr val="99FF99"/>
                  </a:glow>
                </a:effectLst>
              </a:rPr>
              <a:t>g </a:t>
            </a:r>
            <a:r>
              <a:rPr lang="en-CA" sz="2800" u="sng" dirty="0" smtClean="0">
                <a:solidFill>
                  <a:srgbClr val="0000FF"/>
                </a:solidFill>
                <a:effectLst>
                  <a:glow rad="88900">
                    <a:srgbClr val="99FF99"/>
                  </a:glow>
                </a:effectLst>
              </a:rPr>
              <a:t>to Yahuah</a:t>
            </a:r>
            <a:r>
              <a:rPr lang="en-CA" sz="2800" dirty="0" smtClean="0">
                <a:solidFill>
                  <a:srgbClr val="0000FF"/>
                </a:solidFill>
                <a:effectLst>
                  <a:glow rad="88900">
                    <a:srgbClr val="99FF99"/>
                  </a:glow>
                </a:effectLst>
              </a:rPr>
              <a:t>?</a:t>
            </a:r>
            <a:endParaRPr lang="en-CA" sz="2800" dirty="0">
              <a:solidFill>
                <a:srgbClr val="0000FF"/>
              </a:solidFill>
              <a:effectLst>
                <a:glow rad="88900">
                  <a:srgbClr val="99FF99"/>
                </a:glow>
              </a:effectLst>
            </a:endParaRPr>
          </a:p>
        </p:txBody>
      </p:sp>
      <p:cxnSp>
        <p:nvCxnSpPr>
          <p:cNvPr id="14" name="Straight Connector 13"/>
          <p:cNvCxnSpPr/>
          <p:nvPr/>
        </p:nvCxnSpPr>
        <p:spPr>
          <a:xfrm flipV="1">
            <a:off x="6096000" y="3467947"/>
            <a:ext cx="0" cy="1185333"/>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176826" y="3258795"/>
            <a:ext cx="974469" cy="336975"/>
          </a:xfrm>
          <a:prstGeom prst="roundRect">
            <a:avLst>
              <a:gd name="adj" fmla="val 26907"/>
            </a:avLst>
          </a:prstGeom>
          <a:solidFill>
            <a:srgbClr val="99FF99"/>
          </a:solidFill>
          <a:ln>
            <a:solidFill>
              <a:srgbClr val="FF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3399"/>
                </a:solidFill>
              </a:rPr>
              <a:t>D</a:t>
            </a:r>
            <a:r>
              <a:rPr lang="en-CA" b="1" dirty="0" smtClean="0">
                <a:solidFill>
                  <a:srgbClr val="FF3399"/>
                </a:solidFill>
              </a:rPr>
              <a:t>AWN</a:t>
            </a:r>
            <a:endParaRPr lang="en-CA" b="1" dirty="0">
              <a:solidFill>
                <a:srgbClr val="FF3399"/>
              </a:solidFill>
            </a:endParaRPr>
          </a:p>
        </p:txBody>
      </p:sp>
      <p:sp>
        <p:nvSpPr>
          <p:cNvPr id="6" name="Slide Number Placeholder 5"/>
          <p:cNvSpPr>
            <a:spLocks noGrp="1"/>
          </p:cNvSpPr>
          <p:nvPr>
            <p:ph type="sldNum" sz="quarter" idx="12"/>
          </p:nvPr>
        </p:nvSpPr>
        <p:spPr>
          <a:xfrm>
            <a:off x="11438455" y="6492875"/>
            <a:ext cx="753545" cy="365125"/>
          </a:xfrm>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7536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6" presetClass="path" presetSubtype="0" accel="50000" decel="50000" fill="hold" grpId="1" nodeType="afterEffect">
                                  <p:stCondLst>
                                    <p:cond delay="0"/>
                                  </p:stCondLst>
                                  <p:childTnLst>
                                    <p:animMotion origin="layout" path="M -4.58333E-6 -4.07407E-6 C -4.58333E-6 0.0838 0.04349 0.15255 0.09727 0.15255 C 0.16042 0.15255 0.18334 0.07662 0.19297 0.03056 L 0.20274 -0.03078 C 0.21263 -0.07685 0.23685 -0.15208 0.30834 -0.15208 C 0.35378 -0.15208 0.40612 -0.08426 0.40612 -4.07407E-6 C 0.40612 0.0838 0.35378 0.15255 0.30834 0.15255 C 0.23685 0.15255 0.21263 0.07662 0.20274 0.03056 L 0.19297 -0.03078 C 0.18334 -0.07685 0.16042 -0.15208 0.09727 -0.15208 C 0.04349 -0.15208 -4.58333E-6 -0.08426 -4.58333E-6 -4.07407E-6 Z " pathEditMode="relative" rAng="0" ptsTypes="AAAAAAAAAAA">
                                      <p:cBhvr>
                                        <p:cTn id="12" dur="4000" fill="hold"/>
                                        <p:tgtEl>
                                          <p:spTgt spid="13"/>
                                        </p:tgtEl>
                                        <p:attrNameLst>
                                          <p:attrName>ppt_x</p:attrName>
                                          <p:attrName>ppt_y</p:attrName>
                                        </p:attrNameLst>
                                      </p:cBhvr>
                                      <p:rCtr x="20299" y="23"/>
                                    </p:animMotion>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par>
                          <p:cTn id="18" fill="hold">
                            <p:stCondLst>
                              <p:cond delay="2000"/>
                            </p:stCondLst>
                            <p:childTnLst>
                              <p:par>
                                <p:cTn id="19" presetID="4" presetClass="entr" presetSubtype="16" fill="hold" grpId="0" nodeType="after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1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125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81729" y="173560"/>
            <a:ext cx="8228542" cy="681572"/>
          </a:xfrm>
          <a:prstGeom prst="roundRect">
            <a:avLst>
              <a:gd name="adj" fmla="val 50000"/>
            </a:avLst>
          </a:prstGeom>
          <a:solidFill>
            <a:srgbClr val="FFCCFF">
              <a:alpha val="47000"/>
            </a:srgbClr>
          </a:solidFill>
          <a:ln>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u="sng" dirty="0" smtClean="0">
                <a:ln w="19050">
                  <a:solidFill>
                    <a:srgbClr val="0000FF"/>
                  </a:solidFill>
                </a:ln>
                <a:solidFill>
                  <a:srgbClr val="FFCCFF"/>
                </a:solidFill>
                <a:effectLst>
                  <a:glow rad="127000">
                    <a:srgbClr val="FFFF00"/>
                  </a:glow>
                </a:effectLst>
              </a:rPr>
              <a:t>And the Consensus is</a:t>
            </a:r>
            <a:r>
              <a:rPr lang="en-CA" sz="3600" dirty="0" smtClean="0">
                <a:ln w="19050">
                  <a:solidFill>
                    <a:srgbClr val="0000FF"/>
                  </a:solidFill>
                </a:ln>
                <a:solidFill>
                  <a:srgbClr val="FFCCFF"/>
                </a:solidFill>
                <a:effectLst>
                  <a:glow rad="127000">
                    <a:srgbClr val="FFFF00"/>
                  </a:glow>
                </a:effectLst>
              </a:rPr>
              <a:t> - ??</a:t>
            </a:r>
            <a:endParaRPr lang="en-CA" sz="3600" dirty="0"/>
          </a:p>
        </p:txBody>
      </p:sp>
      <p:graphicFrame>
        <p:nvGraphicFramePr>
          <p:cNvPr id="5" name="Table 4"/>
          <p:cNvGraphicFramePr>
            <a:graphicFrameLocks noGrp="1"/>
          </p:cNvGraphicFramePr>
          <p:nvPr>
            <p:extLst>
              <p:ext uri="{D42A27DB-BD31-4B8C-83A1-F6EECF244321}">
                <p14:modId xmlns:p14="http://schemas.microsoft.com/office/powerpoint/2010/main" val="1538157499"/>
              </p:ext>
            </p:extLst>
          </p:nvPr>
        </p:nvGraphicFramePr>
        <p:xfrm>
          <a:off x="1058088" y="3830320"/>
          <a:ext cx="10168470" cy="822960"/>
        </p:xfrm>
        <a:graphic>
          <a:graphicData uri="http://schemas.openxmlformats.org/drawingml/2006/table">
            <a:tbl>
              <a:tblPr firstRow="1" bandRow="1">
                <a:tableStyleId>{5C22544A-7EE6-4342-B048-85BDC9FD1C3A}</a:tableStyleId>
              </a:tblPr>
              <a:tblGrid>
                <a:gridCol w="5084235"/>
                <a:gridCol w="5084235"/>
              </a:tblGrid>
              <a:tr h="753534">
                <a:tc>
                  <a:txBody>
                    <a:bodyPr/>
                    <a:lstStyle/>
                    <a:p>
                      <a:pPr algn="ctr"/>
                      <a:r>
                        <a:rPr lang="en-CA" sz="2400" b="0" dirty="0" smtClean="0"/>
                        <a:t>Yahuah gave a dream to Laban.</a:t>
                      </a:r>
                      <a:endParaRPr lang="en-CA"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c>
                  <a:txBody>
                    <a:bodyPr/>
                    <a:lstStyle/>
                    <a:p>
                      <a:pPr algn="ctr"/>
                      <a:r>
                        <a:rPr lang="en-CA" sz="2400" b="0" dirty="0" smtClean="0"/>
                        <a:t>Laban </a:t>
                      </a:r>
                      <a:r>
                        <a:rPr lang="en-CA" sz="2400" b="0" u="sng" dirty="0" smtClean="0"/>
                        <a:t>related</a:t>
                      </a:r>
                      <a:r>
                        <a:rPr lang="en-CA" sz="2400" b="0" dirty="0" smtClean="0"/>
                        <a:t> (spoke) Yahuah’s dream factor to</a:t>
                      </a:r>
                      <a:r>
                        <a:rPr lang="en-CA" sz="2400" b="0" baseline="0" dirty="0" smtClean="0"/>
                        <a:t> </a:t>
                      </a:r>
                      <a:r>
                        <a:rPr lang="en-CA" sz="2400" b="0" dirty="0" smtClean="0"/>
                        <a:t>Ya’aqov.</a:t>
                      </a:r>
                      <a:endParaRPr lang="en-CA"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F0"/>
                    </a:solidFill>
                  </a:tcPr>
                </a:tc>
              </a:tr>
            </a:tbl>
          </a:graphicData>
        </a:graphic>
      </p:graphicFrame>
      <p:cxnSp>
        <p:nvCxnSpPr>
          <p:cNvPr id="7" name="Straight Connector 6"/>
          <p:cNvCxnSpPr/>
          <p:nvPr/>
        </p:nvCxnSpPr>
        <p:spPr>
          <a:xfrm flipV="1">
            <a:off x="6215556" y="2892212"/>
            <a:ext cx="0" cy="1761068"/>
          </a:xfrm>
          <a:prstGeom prst="line">
            <a:avLst/>
          </a:prstGeom>
          <a:ln w="355600">
            <a:solidFill>
              <a:srgbClr val="FF3399"/>
            </a:solidFill>
          </a:ln>
          <a:effectLst>
            <a:glow rad="127000">
              <a:srgbClr val="99FF99"/>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37166" y="3493345"/>
            <a:ext cx="0" cy="1185333"/>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7048800" y="1076463"/>
            <a:ext cx="4878978" cy="1748151"/>
          </a:xfrm>
          <a:prstGeom prst="wedgeRoundRectCallout">
            <a:avLst>
              <a:gd name="adj1" fmla="val -63559"/>
              <a:gd name="adj2" fmla="val 57948"/>
              <a:gd name="adj3" fmla="val 16667"/>
            </a:avLst>
          </a:prstGeom>
          <a:solidFill>
            <a:srgbClr val="9999FF"/>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800" b="1" dirty="0" smtClean="0">
                <a:ln w="3175">
                  <a:solidFill>
                    <a:srgbClr val="FF3399"/>
                  </a:solidFill>
                </a:ln>
                <a:solidFill>
                  <a:srgbClr val="FFFF00"/>
                </a:solidFill>
              </a:rPr>
              <a:t>Yahuah provided the </a:t>
            </a:r>
            <a:r>
              <a:rPr lang="en-CA" sz="2800" b="1" dirty="0" smtClean="0">
                <a:ln w="3175">
                  <a:solidFill>
                    <a:srgbClr val="FF3399"/>
                  </a:solidFill>
                </a:ln>
                <a:solidFill>
                  <a:srgbClr val="FFFF00"/>
                </a:solidFill>
                <a:effectLst>
                  <a:glow rad="127000">
                    <a:srgbClr val="00FFFF"/>
                  </a:glow>
                </a:effectLst>
              </a:rPr>
              <a:t>Boqer</a:t>
            </a:r>
            <a:r>
              <a:rPr lang="en-CA" sz="2800" b="1" dirty="0" smtClean="0">
                <a:ln w="3175">
                  <a:solidFill>
                    <a:srgbClr val="FF3399"/>
                  </a:solidFill>
                </a:ln>
                <a:solidFill>
                  <a:srgbClr val="FFFF00"/>
                </a:solidFill>
              </a:rPr>
              <a:t> (</a:t>
            </a:r>
            <a:r>
              <a:rPr lang="en-CA" sz="2800" b="1" dirty="0" smtClean="0">
                <a:ln w="3175">
                  <a:solidFill>
                    <a:srgbClr val="0000FF"/>
                  </a:solidFill>
                </a:ln>
                <a:solidFill>
                  <a:srgbClr val="FF3399"/>
                </a:solidFill>
              </a:rPr>
              <a:t>Dawn</a:t>
            </a:r>
            <a:r>
              <a:rPr lang="en-CA" sz="2800" b="1" dirty="0" smtClean="0">
                <a:ln w="3175">
                  <a:solidFill>
                    <a:srgbClr val="FF3399"/>
                  </a:solidFill>
                </a:ln>
                <a:solidFill>
                  <a:srgbClr val="FFFF00"/>
                </a:solidFill>
              </a:rPr>
              <a:t>) </a:t>
            </a:r>
            <a:r>
              <a:rPr lang="en-CA" sz="2800" b="1" u="sng" dirty="0" smtClean="0">
                <a:ln w="3175">
                  <a:solidFill>
                    <a:srgbClr val="FF3399"/>
                  </a:solidFill>
                </a:ln>
                <a:solidFill>
                  <a:srgbClr val="FFFF00"/>
                </a:solidFill>
              </a:rPr>
              <a:t>at Creation</a:t>
            </a:r>
            <a:r>
              <a:rPr lang="en-CA" sz="2800" b="1" dirty="0" smtClean="0">
                <a:ln w="3175">
                  <a:solidFill>
                    <a:srgbClr val="FF3399"/>
                  </a:solidFill>
                </a:ln>
                <a:solidFill>
                  <a:srgbClr val="FFFF00"/>
                </a:solidFill>
              </a:rPr>
              <a:t>, for determining the cycles of the week</a:t>
            </a:r>
            <a:r>
              <a:rPr lang="en-CA" sz="2800" dirty="0" smtClean="0">
                <a:ln w="3175">
                  <a:solidFill>
                    <a:srgbClr val="FF3399"/>
                  </a:solidFill>
                </a:ln>
                <a:solidFill>
                  <a:srgbClr val="FFFF00"/>
                </a:solidFill>
              </a:rPr>
              <a:t>.</a:t>
            </a:r>
            <a:endParaRPr lang="en-CA" sz="2800" dirty="0">
              <a:ln w="3175">
                <a:solidFill>
                  <a:srgbClr val="FF3399"/>
                </a:solidFill>
              </a:ln>
              <a:solidFill>
                <a:srgbClr val="FFFF00"/>
              </a:solidFill>
            </a:endParaRPr>
          </a:p>
        </p:txBody>
      </p:sp>
      <p:sp>
        <p:nvSpPr>
          <p:cNvPr id="12" name="Rounded Rectangle 11"/>
          <p:cNvSpPr/>
          <p:nvPr/>
        </p:nvSpPr>
        <p:spPr>
          <a:xfrm>
            <a:off x="440266" y="5100322"/>
            <a:ext cx="11311467" cy="1552784"/>
          </a:xfrm>
          <a:prstGeom prst="roundRect">
            <a:avLst>
              <a:gd name="adj" fmla="val 36914"/>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On the </a:t>
            </a:r>
            <a:r>
              <a:rPr lang="en-CA" sz="2800" u="sng" dirty="0" smtClean="0"/>
              <a:t>former Ni</a:t>
            </a:r>
            <a:r>
              <a:rPr lang="en-CA" sz="2800" dirty="0" smtClean="0"/>
              <a:t>g</a:t>
            </a:r>
            <a:r>
              <a:rPr lang="en-CA" sz="2800" u="sng" dirty="0" smtClean="0"/>
              <a:t>ht Season</a:t>
            </a:r>
            <a:r>
              <a:rPr lang="en-CA" sz="2800" dirty="0" smtClean="0"/>
              <a:t> which was the p</a:t>
            </a:r>
            <a:r>
              <a:rPr lang="en-CA" sz="2800" u="sng" dirty="0" smtClean="0"/>
              <a:t>revious</a:t>
            </a:r>
            <a:r>
              <a:rPr lang="en-CA" sz="2800" dirty="0" smtClean="0"/>
              <a:t> 24 hour cycle, </a:t>
            </a:r>
            <a:r>
              <a:rPr lang="en-CA" sz="2800" u="sng" dirty="0" smtClean="0"/>
              <a:t>Yahuah issued </a:t>
            </a:r>
            <a:r>
              <a:rPr lang="en-CA" sz="2800" dirty="0" smtClean="0"/>
              <a:t>p</a:t>
            </a:r>
            <a:r>
              <a:rPr lang="en-CA" sz="2800" u="sng" dirty="0" smtClean="0"/>
              <a:t>rotection for Ya’a</a:t>
            </a:r>
            <a:r>
              <a:rPr lang="en-CA" sz="2800" dirty="0" smtClean="0"/>
              <a:t>q</a:t>
            </a:r>
            <a:r>
              <a:rPr lang="en-CA" sz="2800" u="sng" dirty="0" smtClean="0"/>
              <a:t>ov</a:t>
            </a:r>
            <a:r>
              <a:rPr lang="en-CA" sz="2800" dirty="0" smtClean="0"/>
              <a:t>, in the form of a dream.</a:t>
            </a:r>
          </a:p>
          <a:p>
            <a:pPr algn="ctr"/>
            <a:r>
              <a:rPr lang="en-CA" sz="2800" dirty="0" smtClean="0">
                <a:solidFill>
                  <a:schemeClr val="bg1">
                    <a:lumMod val="95000"/>
                    <a:lumOff val="5000"/>
                  </a:schemeClr>
                </a:solidFill>
              </a:rPr>
              <a:t>Recall </a:t>
            </a:r>
            <a:r>
              <a:rPr lang="en-CA" sz="2800" dirty="0" err="1" smtClean="0">
                <a:solidFill>
                  <a:schemeClr val="bg1">
                    <a:lumMod val="95000"/>
                    <a:lumOff val="5000"/>
                  </a:schemeClr>
                </a:solidFill>
              </a:rPr>
              <a:t>ch.</a:t>
            </a:r>
            <a:r>
              <a:rPr lang="en-CA" sz="2800" dirty="0" smtClean="0">
                <a:solidFill>
                  <a:schemeClr val="bg1">
                    <a:lumMod val="95000"/>
                    <a:lumOff val="5000"/>
                  </a:schemeClr>
                </a:solidFill>
              </a:rPr>
              <a:t> 31:2 </a:t>
            </a:r>
            <a:r>
              <a:rPr lang="en-CA" sz="2800" dirty="0" smtClean="0"/>
              <a:t>(</a:t>
            </a:r>
            <a:r>
              <a:rPr lang="en-CA" sz="2800" dirty="0" smtClean="0">
                <a:solidFill>
                  <a:schemeClr val="bg1"/>
                </a:solidFill>
              </a:rPr>
              <a:t>c</a:t>
            </a:r>
            <a:r>
              <a:rPr lang="en-CA" sz="2800" dirty="0" smtClean="0"/>
              <a:t>) … </a:t>
            </a:r>
            <a:r>
              <a:rPr lang="en-CA" sz="2800" b="1" dirty="0" smtClean="0">
                <a:ln>
                  <a:solidFill>
                    <a:srgbClr val="0000FF"/>
                  </a:solidFill>
                </a:ln>
                <a:solidFill>
                  <a:srgbClr val="FFCCFF"/>
                </a:solidFill>
                <a:effectLst>
                  <a:glow rad="127000">
                    <a:srgbClr val="FFFF00"/>
                  </a:glow>
                </a:effectLst>
              </a:rPr>
              <a:t>And I am with you! </a:t>
            </a:r>
            <a:r>
              <a:rPr lang="en-CA" sz="2800" b="1" dirty="0" smtClean="0">
                <a:solidFill>
                  <a:sysClr val="windowText" lastClr="000000"/>
                </a:solidFill>
                <a:sym typeface="Wingdings" panose="05000000000000000000" pitchFamily="2" charset="2"/>
              </a:rPr>
              <a:t></a:t>
            </a:r>
            <a:endParaRPr lang="en-CA" sz="2800" b="1" dirty="0">
              <a:solidFill>
                <a:sysClr val="windowText" lastClr="000000"/>
              </a:solidFill>
            </a:endParaRPr>
          </a:p>
        </p:txBody>
      </p:sp>
      <p:grpSp>
        <p:nvGrpSpPr>
          <p:cNvPr id="16" name="Group 15"/>
          <p:cNvGrpSpPr/>
          <p:nvPr/>
        </p:nvGrpSpPr>
        <p:grpSpPr>
          <a:xfrm>
            <a:off x="117953" y="2639901"/>
            <a:ext cx="5819775" cy="743377"/>
            <a:chOff x="372533" y="2004052"/>
            <a:chExt cx="5819775" cy="743377"/>
          </a:xfrm>
        </p:grpSpPr>
        <p:sp>
          <p:nvSpPr>
            <p:cNvPr id="4" name="Rounded Rectangle 3"/>
            <p:cNvSpPr/>
            <p:nvPr/>
          </p:nvSpPr>
          <p:spPr>
            <a:xfrm>
              <a:off x="372533" y="2004052"/>
              <a:ext cx="5819775" cy="743377"/>
            </a:xfrm>
            <a:prstGeom prst="roundRect">
              <a:avLst>
                <a:gd name="adj" fmla="val 50000"/>
              </a:avLst>
            </a:prstGeom>
            <a:solidFill>
              <a:schemeClr val="bg1"/>
            </a:solidFill>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pPr>
              <a:r>
                <a:rPr lang="en-US" sz="2800" b="1"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r>
                <a:rPr lang="en-US" sz="2800" b="1"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“Amsh” </a:t>
              </a:r>
              <a:r>
                <a:rPr lang="en-US" sz="2800" b="1"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r>
                <a:rPr lang="en-US" sz="2800" b="1" u="sng"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Yesterni</a:t>
              </a:r>
              <a:r>
                <a:rPr lang="en-US" sz="2800" b="1"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g</a:t>
              </a:r>
              <a:r>
                <a:rPr lang="en-US" sz="2800" b="1" u="sng"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ht</a:t>
              </a:r>
              <a:endParaRPr lang="en-US" sz="2800" b="1" u="sng"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endParaRPr>
            </a:p>
          </p:txBody>
        </p:sp>
        <p:grpSp>
          <p:nvGrpSpPr>
            <p:cNvPr id="15" name="Group 14"/>
            <p:cNvGrpSpPr/>
            <p:nvPr/>
          </p:nvGrpSpPr>
          <p:grpSpPr>
            <a:xfrm>
              <a:off x="614241" y="2071320"/>
              <a:ext cx="1316975" cy="609434"/>
              <a:chOff x="6937783" y="2861897"/>
              <a:chExt cx="1316975" cy="609434"/>
            </a:xfrm>
          </p:grpSpPr>
          <p:pic>
            <p:nvPicPr>
              <p:cNvPr id="6" name="Picture 5"/>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712362" y="2861897"/>
                <a:ext cx="542396" cy="609434"/>
              </a:xfrm>
              <a:prstGeom prst="rect">
                <a:avLst/>
              </a:prstGeom>
            </p:spPr>
          </p:pic>
          <p:pic>
            <p:nvPicPr>
              <p:cNvPr id="9" name="Picture 8"/>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434931" y="2883062"/>
                <a:ext cx="340262" cy="567103"/>
              </a:xfrm>
              <a:prstGeom prst="rect">
                <a:avLst/>
              </a:prstGeom>
            </p:spPr>
          </p:pic>
          <p:pic>
            <p:nvPicPr>
              <p:cNvPr id="13" name="Picture 12"/>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7783" y="2876776"/>
                <a:ext cx="475192" cy="579502"/>
              </a:xfrm>
              <a:prstGeom prst="rect">
                <a:avLst/>
              </a:prstGeom>
            </p:spPr>
          </p:pic>
        </p:grpSp>
      </p:grpSp>
      <p:cxnSp>
        <p:nvCxnSpPr>
          <p:cNvPr id="18" name="Straight Arrow Connector 17"/>
          <p:cNvCxnSpPr/>
          <p:nvPr/>
        </p:nvCxnSpPr>
        <p:spPr>
          <a:xfrm flipH="1">
            <a:off x="4332303" y="3287445"/>
            <a:ext cx="17755" cy="675721"/>
          </a:xfrm>
          <a:prstGeom prst="straightConnector1">
            <a:avLst/>
          </a:prstGeom>
          <a:ln w="76200">
            <a:solidFill>
              <a:srgbClr val="99FF99"/>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a:xfrm>
            <a:off x="11374960" y="6577542"/>
            <a:ext cx="753545" cy="280458"/>
          </a:xfrm>
        </p:spPr>
        <p:txBody>
          <a:bodyPr/>
          <a:lstStyle/>
          <a:p>
            <a:fld id="{6D22F896-40B5-4ADD-8801-0D06FADFA095}" type="slidenum">
              <a:rPr lang="en-US" smtClean="0"/>
              <a:t>24</a:t>
            </a:fld>
            <a:endParaRPr lang="en-US" dirty="0"/>
          </a:p>
        </p:txBody>
      </p:sp>
      <p:sp>
        <p:nvSpPr>
          <p:cNvPr id="20" name="Rounded Rectangular Callout 19"/>
          <p:cNvSpPr/>
          <p:nvPr/>
        </p:nvSpPr>
        <p:spPr>
          <a:xfrm>
            <a:off x="284084" y="1065320"/>
            <a:ext cx="6338657" cy="1369687"/>
          </a:xfrm>
          <a:prstGeom prst="wedgeRoundRectCallout">
            <a:avLst>
              <a:gd name="adj1" fmla="val 19364"/>
              <a:gd name="adj2" fmla="val 80537"/>
              <a:gd name="adj3" fmla="val 16667"/>
            </a:avLst>
          </a:prstGeom>
          <a:solidFill>
            <a:schemeClr val="tx1">
              <a:lumMod val="50000"/>
            </a:schemeClr>
          </a:solidFill>
          <a:ln w="57150">
            <a:solidFill>
              <a:srgbClr val="99FF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This 24 hour cycle was finished at the point of the first light above the dark horizon.  Dawn brings the light of the next cycle!</a:t>
            </a:r>
            <a:endParaRPr lang="en-CA" sz="2400" dirty="0"/>
          </a:p>
        </p:txBody>
      </p:sp>
      <p:sp>
        <p:nvSpPr>
          <p:cNvPr id="21" name="Rounded Rectangular Callout 20"/>
          <p:cNvSpPr/>
          <p:nvPr/>
        </p:nvSpPr>
        <p:spPr>
          <a:xfrm>
            <a:off x="6834104" y="3172617"/>
            <a:ext cx="3035647" cy="512765"/>
          </a:xfrm>
          <a:prstGeom prst="wedgeRoundRectCallout">
            <a:avLst>
              <a:gd name="adj1" fmla="val -64788"/>
              <a:gd name="adj2" fmla="val 31224"/>
              <a:gd name="adj3" fmla="val 16667"/>
            </a:avLst>
          </a:prstGeom>
          <a:solidFill>
            <a:srgbClr val="9999FF"/>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800" b="1" dirty="0" smtClean="0">
                <a:ln w="12700">
                  <a:solidFill>
                    <a:srgbClr val="0000FF"/>
                  </a:solidFill>
                </a:ln>
                <a:solidFill>
                  <a:srgbClr val="FF3399"/>
                </a:solidFill>
              </a:rPr>
              <a:t>Dawn -</a:t>
            </a:r>
            <a:r>
              <a:rPr lang="en-CA" sz="2800" b="1" dirty="0" smtClean="0">
                <a:ln w="3175">
                  <a:solidFill>
                    <a:srgbClr val="FF3399"/>
                  </a:solidFill>
                </a:ln>
                <a:solidFill>
                  <a:srgbClr val="FFFF00"/>
                </a:solidFill>
              </a:rPr>
              <a:t> Divider!</a:t>
            </a:r>
            <a:endParaRPr lang="en-CA" sz="2800" dirty="0">
              <a:ln w="3175">
                <a:solidFill>
                  <a:srgbClr val="FF3399"/>
                </a:solidFill>
              </a:ln>
              <a:solidFill>
                <a:srgbClr val="FFFF00"/>
              </a:solidFill>
            </a:endParaRPr>
          </a:p>
        </p:txBody>
      </p:sp>
    </p:spTree>
    <p:extLst>
      <p:ext uri="{BB962C8B-B14F-4D97-AF65-F5344CB8AC3E}">
        <p14:creationId xmlns:p14="http://schemas.microsoft.com/office/powerpoint/2010/main" val="35776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6267"/>
            <a:ext cx="10353761" cy="762000"/>
          </a:xfrm>
        </p:spPr>
        <p:txBody>
          <a:bodyPr/>
          <a:lstStyle/>
          <a:p>
            <a:pPr>
              <a:tabLst>
                <a:tab pos="3944938" algn="l"/>
              </a:tabLst>
            </a:pPr>
            <a:r>
              <a:rPr lang="en-CA" dirty="0" smtClean="0"/>
              <a:t>What was </a:t>
            </a:r>
            <a:r>
              <a:rPr lang="en-CA" dirty="0" err="1" smtClean="0"/>
              <a:t>laban’s</a:t>
            </a:r>
            <a:r>
              <a:rPr lang="en-CA" dirty="0" smtClean="0"/>
              <a:t> </a:t>
            </a:r>
            <a:r>
              <a:rPr lang="en-CA" u="sng" dirty="0" smtClean="0">
                <a:ln>
                  <a:solidFill>
                    <a:schemeClr val="tx1">
                      <a:lumMod val="95000"/>
                    </a:schemeClr>
                  </a:solidFill>
                </a:ln>
                <a:solidFill>
                  <a:schemeClr val="bg1"/>
                </a:solidFill>
              </a:rPr>
              <a:t>major darkness</a:t>
            </a:r>
            <a:r>
              <a:rPr lang="en-CA" dirty="0" smtClean="0">
                <a:ln>
                  <a:solidFill>
                    <a:schemeClr val="tx1">
                      <a:lumMod val="95000"/>
                    </a:schemeClr>
                  </a:solidFill>
                </a:ln>
                <a:solidFill>
                  <a:schemeClr val="bg1"/>
                </a:solidFill>
              </a:rPr>
              <a:t>?</a:t>
            </a:r>
            <a:endParaRPr lang="en-CA" dirty="0">
              <a:ln>
                <a:solidFill>
                  <a:schemeClr val="tx1">
                    <a:lumMod val="95000"/>
                  </a:schemeClr>
                </a:solidFill>
              </a:ln>
              <a:solidFill>
                <a:schemeClr val="bg1"/>
              </a:solidFill>
            </a:endParaRPr>
          </a:p>
        </p:txBody>
      </p:sp>
      <p:sp>
        <p:nvSpPr>
          <p:cNvPr id="3" name="Content Placeholder 2"/>
          <p:cNvSpPr>
            <a:spLocks noGrp="1"/>
          </p:cNvSpPr>
          <p:nvPr>
            <p:ph idx="1"/>
          </p:nvPr>
        </p:nvSpPr>
        <p:spPr>
          <a:xfrm>
            <a:off x="913794" y="948267"/>
            <a:ext cx="10353762" cy="4030133"/>
          </a:xfrm>
        </p:spPr>
        <p:txBody>
          <a:bodyPr>
            <a:normAutofit fontScale="92500"/>
          </a:bodyPr>
          <a:lstStyle/>
          <a:p>
            <a:r>
              <a:rPr lang="en-US" sz="2800" dirty="0">
                <a:solidFill>
                  <a:srgbClr val="008080"/>
                </a:solidFill>
                <a:latin typeface="Georgia" panose="02040502050405020303" pitchFamily="18" charset="0"/>
              </a:rPr>
              <a:t>Gen 31:30</a:t>
            </a:r>
            <a:r>
              <a:rPr lang="en-US" sz="2800" dirty="0">
                <a:solidFill>
                  <a:prstClr val="black"/>
                </a:solidFill>
                <a:latin typeface="Georgia" panose="02040502050405020303" pitchFamily="18" charset="0"/>
              </a:rPr>
              <a:t>  </a:t>
            </a:r>
            <a:r>
              <a:rPr lang="en-US" sz="2400" dirty="0">
                <a:solidFill>
                  <a:srgbClr val="FFCC00"/>
                </a:solidFill>
                <a:latin typeface="Georgia" panose="02040502050405020303" pitchFamily="18" charset="0"/>
              </a:rPr>
              <a:t>“And now you have gone because you greatly long for your </a:t>
            </a:r>
            <a:r>
              <a:rPr lang="en-US" sz="2400" dirty="0" smtClean="0">
                <a:solidFill>
                  <a:srgbClr val="FFCC00"/>
                </a:solidFill>
                <a:latin typeface="Georgia" panose="02040502050405020303" pitchFamily="18" charset="0"/>
              </a:rPr>
              <a:t>	father’s 	house</a:t>
            </a:r>
            <a:r>
              <a:rPr lang="en-US" sz="2400" dirty="0">
                <a:solidFill>
                  <a:srgbClr val="FFCC00"/>
                </a:solidFill>
                <a:latin typeface="Georgia" panose="02040502050405020303" pitchFamily="18" charset="0"/>
              </a:rPr>
              <a:t>, but </a:t>
            </a:r>
            <a:r>
              <a:rPr lang="en-US" sz="3200" b="1" dirty="0">
                <a:ln>
                  <a:solidFill>
                    <a:srgbClr val="0000FF"/>
                  </a:solidFill>
                </a:ln>
                <a:solidFill>
                  <a:srgbClr val="FFCCFF"/>
                </a:solidFill>
                <a:latin typeface="Georgia" panose="02040502050405020303" pitchFamily="18" charset="0"/>
              </a:rPr>
              <a:t>why did you steal my mighty </a:t>
            </a:r>
            <a:r>
              <a:rPr lang="en-US" sz="3200" b="1" dirty="0" smtClean="0">
                <a:ln>
                  <a:solidFill>
                    <a:srgbClr val="0000FF"/>
                  </a:solidFill>
                </a:ln>
                <a:solidFill>
                  <a:srgbClr val="FFCCFF"/>
                </a:solidFill>
                <a:latin typeface="Georgia" panose="02040502050405020303" pitchFamily="18" charset="0"/>
              </a:rPr>
              <a:t>ones</a:t>
            </a:r>
            <a:r>
              <a:rPr lang="en-US" sz="3200" b="1" dirty="0">
                <a:ln>
                  <a:solidFill>
                    <a:srgbClr val="0000FF"/>
                  </a:solidFill>
                </a:ln>
                <a:solidFill>
                  <a:srgbClr val="FFCCFF"/>
                </a:solidFill>
                <a:latin typeface="Georgia" panose="02040502050405020303" pitchFamily="18" charset="0"/>
              </a:rPr>
              <a:t>?” </a:t>
            </a:r>
            <a:endParaRPr lang="en-US" sz="3200" b="1" dirty="0" smtClean="0">
              <a:ln>
                <a:solidFill>
                  <a:srgbClr val="0000FF"/>
                </a:solidFill>
              </a:ln>
              <a:solidFill>
                <a:srgbClr val="FFCCFF"/>
              </a:solidFill>
              <a:latin typeface="Georgia" panose="02040502050405020303" pitchFamily="18" charset="0"/>
            </a:endParaRPr>
          </a:p>
          <a:p>
            <a:r>
              <a:rPr lang="en-US" sz="2800" dirty="0" smtClean="0">
                <a:solidFill>
                  <a:schemeClr val="tx1">
                    <a:lumMod val="95000"/>
                  </a:schemeClr>
                </a:solidFill>
                <a:latin typeface="Georgia" panose="02040502050405020303" pitchFamily="18" charset="0"/>
              </a:rPr>
              <a:t>Ya’aqov consequently declares this – </a:t>
            </a:r>
          </a:p>
          <a:p>
            <a:r>
              <a:rPr lang="en-US" sz="2800" dirty="0">
                <a:solidFill>
                  <a:srgbClr val="008080"/>
                </a:solidFill>
                <a:latin typeface="Georgia" panose="02040502050405020303" pitchFamily="18" charset="0"/>
              </a:rPr>
              <a:t>Gen 31:32</a:t>
            </a:r>
            <a:r>
              <a:rPr lang="en-US" sz="2800" dirty="0">
                <a:solidFill>
                  <a:prstClr val="black"/>
                </a:solidFill>
                <a:latin typeface="Georgia" panose="02040502050405020303" pitchFamily="18" charset="0"/>
              </a:rPr>
              <a:t>  </a:t>
            </a:r>
            <a:r>
              <a:rPr lang="en-US" sz="2800" dirty="0">
                <a:solidFill>
                  <a:srgbClr val="FFCC00"/>
                </a:solidFill>
                <a:latin typeface="Georgia" panose="02040502050405020303" pitchFamily="18" charset="0"/>
              </a:rPr>
              <a:t>“</a:t>
            </a:r>
            <a:r>
              <a:rPr lang="en-US" sz="2800" u="sng" dirty="0">
                <a:solidFill>
                  <a:srgbClr val="FFCC00"/>
                </a:solidFill>
                <a:latin typeface="Georgia" panose="02040502050405020303" pitchFamily="18" charset="0"/>
              </a:rPr>
              <a:t>With whomever </a:t>
            </a:r>
            <a:r>
              <a:rPr lang="en-US" sz="2800" dirty="0">
                <a:solidFill>
                  <a:srgbClr val="FFCC00"/>
                </a:solidFill>
                <a:latin typeface="Georgia" panose="02040502050405020303" pitchFamily="18" charset="0"/>
              </a:rPr>
              <a:t>y</a:t>
            </a:r>
            <a:r>
              <a:rPr lang="en-US" sz="2800" u="sng" dirty="0">
                <a:solidFill>
                  <a:srgbClr val="FFCC00"/>
                </a:solidFill>
                <a:latin typeface="Georgia" panose="02040502050405020303" pitchFamily="18" charset="0"/>
              </a:rPr>
              <a:t>ou find </a:t>
            </a:r>
            <a:r>
              <a:rPr lang="en-US" sz="2800" dirty="0">
                <a:solidFill>
                  <a:srgbClr val="FFCC00"/>
                </a:solidFill>
                <a:latin typeface="Georgia" panose="02040502050405020303" pitchFamily="18" charset="0"/>
              </a:rPr>
              <a:t>y</a:t>
            </a:r>
            <a:r>
              <a:rPr lang="en-US" sz="2800" u="sng" dirty="0">
                <a:solidFill>
                  <a:srgbClr val="FFCC00"/>
                </a:solidFill>
                <a:latin typeface="Georgia" panose="02040502050405020303" pitchFamily="18" charset="0"/>
              </a:rPr>
              <a:t>our mi</a:t>
            </a:r>
            <a:r>
              <a:rPr lang="en-US" sz="2800" dirty="0">
                <a:solidFill>
                  <a:srgbClr val="FFCC00"/>
                </a:solidFill>
                <a:latin typeface="Georgia" panose="02040502050405020303" pitchFamily="18" charset="0"/>
              </a:rPr>
              <a:t>g</a:t>
            </a:r>
            <a:r>
              <a:rPr lang="en-US" sz="2800" u="sng" dirty="0">
                <a:solidFill>
                  <a:srgbClr val="FFCC00"/>
                </a:solidFill>
                <a:latin typeface="Georgia" panose="02040502050405020303" pitchFamily="18" charset="0"/>
              </a:rPr>
              <a:t>ht</a:t>
            </a:r>
            <a:r>
              <a:rPr lang="en-US" sz="2800" dirty="0">
                <a:solidFill>
                  <a:srgbClr val="FFCC00"/>
                </a:solidFill>
                <a:latin typeface="Georgia" panose="02040502050405020303" pitchFamily="18" charset="0"/>
              </a:rPr>
              <a:t>y</a:t>
            </a:r>
            <a:r>
              <a:rPr lang="en-US" sz="2800" u="sng" dirty="0">
                <a:solidFill>
                  <a:srgbClr val="FFCC00"/>
                </a:solidFill>
                <a:latin typeface="Georgia" panose="02040502050405020303" pitchFamily="18" charset="0"/>
              </a:rPr>
              <a:t> ones</a:t>
            </a:r>
            <a:r>
              <a:rPr lang="en-US" sz="2800" dirty="0">
                <a:solidFill>
                  <a:srgbClr val="FFCC00"/>
                </a:solidFill>
                <a:latin typeface="Georgia" panose="02040502050405020303" pitchFamily="18" charset="0"/>
              </a:rPr>
              <a:t>, </a:t>
            </a:r>
            <a:r>
              <a:rPr lang="en-US" sz="2800" b="1" u="sng" dirty="0">
                <a:ln>
                  <a:solidFill>
                    <a:srgbClr val="0000FF"/>
                  </a:solidFill>
                </a:ln>
                <a:solidFill>
                  <a:srgbClr val="FFCCFF"/>
                </a:solidFill>
                <a:latin typeface="Georgia" panose="02040502050405020303" pitchFamily="18" charset="0"/>
              </a:rPr>
              <a:t>do not let </a:t>
            </a:r>
            <a:r>
              <a:rPr lang="en-US" sz="2800" b="1" dirty="0" smtClean="0">
                <a:ln>
                  <a:solidFill>
                    <a:srgbClr val="0000FF"/>
                  </a:solidFill>
                </a:ln>
                <a:solidFill>
                  <a:srgbClr val="FFCCFF"/>
                </a:solidFill>
                <a:latin typeface="Georgia" panose="02040502050405020303" pitchFamily="18" charset="0"/>
              </a:rPr>
              <a:t>	</a:t>
            </a:r>
            <a:r>
              <a:rPr lang="en-US" sz="2800" b="1" u="sng" dirty="0" smtClean="0">
                <a:ln>
                  <a:solidFill>
                    <a:srgbClr val="0000FF"/>
                  </a:solidFill>
                </a:ln>
                <a:solidFill>
                  <a:srgbClr val="FFCCFF"/>
                </a:solidFill>
                <a:latin typeface="Georgia" panose="02040502050405020303" pitchFamily="18" charset="0"/>
              </a:rPr>
              <a:t>him </a:t>
            </a:r>
            <a:r>
              <a:rPr lang="en-US" sz="2800" b="1" u="sng" dirty="0">
                <a:ln>
                  <a:solidFill>
                    <a:srgbClr val="0000FF"/>
                  </a:solidFill>
                </a:ln>
                <a:solidFill>
                  <a:srgbClr val="FFCCFF"/>
                </a:solidFill>
                <a:latin typeface="Georgia" panose="02040502050405020303" pitchFamily="18" charset="0"/>
              </a:rPr>
              <a:t>live</a:t>
            </a:r>
            <a:r>
              <a:rPr lang="en-US" sz="2800" b="1" dirty="0" smtClean="0">
                <a:ln>
                  <a:solidFill>
                    <a:srgbClr val="0000FF"/>
                  </a:solidFill>
                </a:ln>
                <a:solidFill>
                  <a:srgbClr val="FFCCFF"/>
                </a:solidFill>
                <a:latin typeface="Georgia" panose="02040502050405020303" pitchFamily="18" charset="0"/>
              </a:rPr>
              <a:t>. </a:t>
            </a:r>
            <a:r>
              <a:rPr lang="en-US" sz="2800" dirty="0" smtClean="0">
                <a:solidFill>
                  <a:srgbClr val="FFCC00"/>
                </a:solidFill>
                <a:latin typeface="Georgia" panose="02040502050405020303" pitchFamily="18" charset="0"/>
              </a:rPr>
              <a:t> </a:t>
            </a:r>
            <a:r>
              <a:rPr lang="en-US" sz="2800" dirty="0">
                <a:solidFill>
                  <a:srgbClr val="FFCC00"/>
                </a:solidFill>
                <a:latin typeface="Georgia" panose="02040502050405020303" pitchFamily="18" charset="0"/>
              </a:rPr>
              <a:t>In the presence of our brothers, see for yourself </a:t>
            </a:r>
            <a:r>
              <a:rPr lang="en-US" sz="2800" dirty="0" smtClean="0">
                <a:solidFill>
                  <a:srgbClr val="FFCC00"/>
                </a:solidFill>
                <a:latin typeface="Georgia" panose="02040502050405020303" pitchFamily="18" charset="0"/>
              </a:rPr>
              <a:t>	what </a:t>
            </a:r>
            <a:r>
              <a:rPr lang="en-US" sz="2800" dirty="0">
                <a:solidFill>
                  <a:srgbClr val="FFCC00"/>
                </a:solidFill>
                <a:latin typeface="Georgia" panose="02040502050405020303" pitchFamily="18" charset="0"/>
              </a:rPr>
              <a:t>is with me and take it with you</a:t>
            </a:r>
            <a:r>
              <a:rPr lang="en-US" sz="2800" dirty="0" smtClean="0">
                <a:solidFill>
                  <a:srgbClr val="FFCC00"/>
                </a:solidFill>
                <a:latin typeface="Georgia" panose="02040502050405020303" pitchFamily="18" charset="0"/>
              </a:rPr>
              <a:t>.”  </a:t>
            </a:r>
            <a:r>
              <a:rPr lang="en-US" sz="2800" dirty="0">
                <a:solidFill>
                  <a:srgbClr val="FFCC00"/>
                </a:solidFill>
                <a:latin typeface="Georgia" panose="02040502050405020303" pitchFamily="18" charset="0"/>
              </a:rPr>
              <a:t>For Ya</a:t>
            </a:r>
            <a:r>
              <a:rPr lang="en-US" sz="2800" dirty="0">
                <a:solidFill>
                  <a:srgbClr val="FFCC00"/>
                </a:solidFill>
                <a:latin typeface="TITUS Cyberbit Basic" panose="02020603050405020304" pitchFamily="18" charset="0"/>
              </a:rPr>
              <a:t>ʽ</a:t>
            </a:r>
            <a:r>
              <a:rPr lang="en-US" sz="2800" dirty="0">
                <a:solidFill>
                  <a:srgbClr val="FFCC00"/>
                </a:solidFill>
                <a:latin typeface="Georgia" panose="02040502050405020303" pitchFamily="18" charset="0"/>
              </a:rPr>
              <a:t>aqo</a:t>
            </a:r>
            <a:r>
              <a:rPr lang="en-US" sz="2800" dirty="0">
                <a:solidFill>
                  <a:srgbClr val="FFCC00"/>
                </a:solidFill>
                <a:latin typeface="TITUS Cyberbit Basic" panose="02020603050405020304" pitchFamily="18" charset="0"/>
              </a:rPr>
              <a:t>ḇ</a:t>
            </a:r>
            <a:r>
              <a:rPr lang="en-US" sz="2800" dirty="0">
                <a:solidFill>
                  <a:srgbClr val="FFCC00"/>
                </a:solidFill>
                <a:latin typeface="Georgia" panose="02040502050405020303" pitchFamily="18" charset="0"/>
              </a:rPr>
              <a:t> did not </a:t>
            </a:r>
            <a:r>
              <a:rPr lang="en-US" sz="2800" dirty="0" smtClean="0">
                <a:solidFill>
                  <a:srgbClr val="FFCC00"/>
                </a:solidFill>
                <a:latin typeface="Georgia" panose="02040502050405020303" pitchFamily="18" charset="0"/>
              </a:rPr>
              <a:t>	know </a:t>
            </a:r>
            <a:r>
              <a:rPr lang="en-US" sz="2800" dirty="0">
                <a:solidFill>
                  <a:srgbClr val="FFCC00"/>
                </a:solidFill>
                <a:latin typeface="Georgia" panose="02040502050405020303" pitchFamily="18" charset="0"/>
              </a:rPr>
              <a:t>that </a:t>
            </a:r>
            <a:r>
              <a:rPr lang="en-US" sz="2800" dirty="0" err="1">
                <a:solidFill>
                  <a:srgbClr val="FFCC00"/>
                </a:solidFill>
                <a:latin typeface="Georgia" panose="02040502050405020303" pitchFamily="18" charset="0"/>
              </a:rPr>
              <a:t>Ra</a:t>
            </a:r>
            <a:r>
              <a:rPr lang="en-US" sz="2800" dirty="0" err="1">
                <a:solidFill>
                  <a:srgbClr val="FFCC00"/>
                </a:solidFill>
                <a:latin typeface="TITUS Cyberbit Basic" panose="02020603050405020304" pitchFamily="18" charset="0"/>
              </a:rPr>
              <a:t>ḥ</a:t>
            </a:r>
            <a:r>
              <a:rPr lang="en-US" sz="2800" dirty="0" err="1">
                <a:solidFill>
                  <a:srgbClr val="FFCC00"/>
                </a:solidFill>
                <a:latin typeface="Georgia" panose="02040502050405020303" pitchFamily="18" charset="0"/>
              </a:rPr>
              <a:t>ĕl</a:t>
            </a:r>
            <a:r>
              <a:rPr lang="en-US" sz="2800" dirty="0">
                <a:solidFill>
                  <a:srgbClr val="FFCC00"/>
                </a:solidFill>
                <a:latin typeface="Georgia" panose="02040502050405020303" pitchFamily="18" charset="0"/>
              </a:rPr>
              <a:t> had stolen them. </a:t>
            </a:r>
            <a:endParaRPr lang="en-CA" sz="2800" dirty="0">
              <a:solidFill>
                <a:srgbClr val="FFCC00"/>
              </a:solidFill>
            </a:endParaRPr>
          </a:p>
        </p:txBody>
      </p:sp>
      <p:sp>
        <p:nvSpPr>
          <p:cNvPr id="4" name="Rounded Rectangle 3"/>
          <p:cNvSpPr/>
          <p:nvPr/>
        </p:nvSpPr>
        <p:spPr>
          <a:xfrm>
            <a:off x="508000" y="4862988"/>
            <a:ext cx="11129033" cy="1744133"/>
          </a:xfrm>
          <a:prstGeom prst="roundRect">
            <a:avLst>
              <a:gd name="adj" fmla="val 4994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atin typeface="Arial Narrow" panose="020B0606020202030204" pitchFamily="34" charset="0"/>
              </a:rPr>
              <a:t>Laban was incensed that “</a:t>
            </a:r>
            <a:r>
              <a:rPr lang="en-CA" sz="2800" u="sng" dirty="0" smtClean="0">
                <a:latin typeface="Arial Narrow" panose="020B0606020202030204" pitchFamily="34" charset="0"/>
              </a:rPr>
              <a:t>his </a:t>
            </a:r>
            <a:r>
              <a:rPr lang="en-CA" sz="2800" dirty="0" smtClean="0">
                <a:latin typeface="Arial Narrow" panose="020B0606020202030204" pitchFamily="34" charset="0"/>
              </a:rPr>
              <a:t>g</a:t>
            </a:r>
            <a:r>
              <a:rPr lang="en-CA" sz="2800" u="sng" dirty="0" smtClean="0">
                <a:latin typeface="Arial Narrow" panose="020B0606020202030204" pitchFamily="34" charset="0"/>
              </a:rPr>
              <a:t>ods</a:t>
            </a:r>
            <a:r>
              <a:rPr lang="en-CA" sz="2800" dirty="0" smtClean="0">
                <a:latin typeface="Arial Narrow" panose="020B0606020202030204" pitchFamily="34" charset="0"/>
              </a:rPr>
              <a:t>” had been removed from his house! </a:t>
            </a:r>
            <a:br>
              <a:rPr lang="en-CA" sz="2800" dirty="0" smtClean="0">
                <a:latin typeface="Arial Narrow" panose="020B0606020202030204" pitchFamily="34" charset="0"/>
              </a:rPr>
            </a:br>
            <a:r>
              <a:rPr lang="en-CA" sz="2800" dirty="0" smtClean="0">
                <a:latin typeface="Arial Narrow" panose="020B0606020202030204" pitchFamily="34" charset="0"/>
              </a:rPr>
              <a:t>Worshipping pagan gods, and graven images, was </a:t>
            </a:r>
            <a:r>
              <a:rPr lang="en-CA" sz="2800" b="1" dirty="0" smtClean="0">
                <a:solidFill>
                  <a:schemeClr val="bg1"/>
                </a:solidFill>
              </a:rPr>
              <a:t>Laban’s evil darkness </a:t>
            </a:r>
            <a:br>
              <a:rPr lang="en-CA" sz="2800" b="1" dirty="0" smtClean="0">
                <a:solidFill>
                  <a:schemeClr val="bg1"/>
                </a:solidFill>
              </a:rPr>
            </a:br>
            <a:r>
              <a:rPr lang="en-CA" sz="2800" dirty="0" smtClean="0">
                <a:solidFill>
                  <a:schemeClr val="tx1">
                    <a:lumMod val="95000"/>
                  </a:schemeClr>
                </a:solidFill>
              </a:rPr>
              <a:t>and he desperately wanted them back!</a:t>
            </a:r>
            <a:endParaRPr lang="en-CA" sz="2800" dirty="0">
              <a:solidFill>
                <a:schemeClr val="tx1">
                  <a:lumMod val="95000"/>
                </a:schemeClr>
              </a:solidFill>
            </a:endParaRPr>
          </a:p>
        </p:txBody>
      </p:sp>
      <p:sp>
        <p:nvSpPr>
          <p:cNvPr id="6" name="Slide Number Placeholder 5"/>
          <p:cNvSpPr>
            <a:spLocks noGrp="1"/>
          </p:cNvSpPr>
          <p:nvPr>
            <p:ph type="sldNum" sz="quarter" idx="12"/>
          </p:nvPr>
        </p:nvSpPr>
        <p:spPr>
          <a:xfrm>
            <a:off x="11370045" y="6424558"/>
            <a:ext cx="753545" cy="365125"/>
          </a:xfrm>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41593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197" y="643467"/>
            <a:ext cx="10541605" cy="5791200"/>
          </a:xfrm>
        </p:spPr>
        <p:txBody>
          <a:bodyPr>
            <a:normAutofit/>
          </a:bodyPr>
          <a:lstStyle/>
          <a:p>
            <a:r>
              <a:rPr lang="en-CA" sz="2800" dirty="0" smtClean="0"/>
              <a:t>Interestingly, Laban did have a certain level of respect for his daughter – Rachel.  When she declared her situation as that of the monthly time of a lady, Laban did not force her to stand up. </a:t>
            </a:r>
            <a:br>
              <a:rPr lang="en-CA" sz="2800" dirty="0" smtClean="0"/>
            </a:br>
            <a:r>
              <a:rPr lang="en-CA" sz="2800" dirty="0" smtClean="0"/>
              <a:t>Whether this time was the truth or not, we do not know.</a:t>
            </a:r>
          </a:p>
          <a:p>
            <a:r>
              <a:rPr lang="en-CA" sz="2800" dirty="0" smtClean="0"/>
              <a:t>Once again, </a:t>
            </a:r>
            <a:r>
              <a:rPr lang="en-CA" sz="2800" dirty="0" smtClean="0">
                <a:solidFill>
                  <a:srgbClr val="00FFFF"/>
                </a:solidFill>
              </a:rPr>
              <a:t>Yahuah</a:t>
            </a:r>
            <a:r>
              <a:rPr lang="en-CA" sz="2800" dirty="0" smtClean="0"/>
              <a:t> protected Ya’aqov from severe grief. </a:t>
            </a:r>
          </a:p>
          <a:p>
            <a:r>
              <a:rPr lang="en-CA" sz="2800" dirty="0" smtClean="0">
                <a:solidFill>
                  <a:srgbClr val="FFFF00"/>
                </a:solidFill>
              </a:rPr>
              <a:t>Yahuah is in the business of bringing forth good results out of many very awkward situations.  </a:t>
            </a:r>
            <a:r>
              <a:rPr lang="en-CA" sz="2800" dirty="0" smtClean="0">
                <a:solidFill>
                  <a:srgbClr val="FFCCFF"/>
                </a:solidFill>
                <a:sym typeface="Wingdings" panose="05000000000000000000" pitchFamily="2" charset="2"/>
              </a:rPr>
              <a:t></a:t>
            </a:r>
            <a:endParaRPr lang="en-CA" sz="2800" dirty="0" smtClean="0">
              <a:solidFill>
                <a:srgbClr val="FFCCFF"/>
              </a:solidFill>
            </a:endParaRPr>
          </a:p>
          <a:p>
            <a:r>
              <a:rPr lang="en-CA" sz="2800" dirty="0" smtClean="0">
                <a:solidFill>
                  <a:schemeClr val="tx1">
                    <a:lumMod val="95000"/>
                  </a:schemeClr>
                </a:solidFill>
              </a:rPr>
              <a:t>In </a:t>
            </a:r>
            <a:r>
              <a:rPr lang="en-CA" sz="2800" dirty="0" smtClean="0">
                <a:solidFill>
                  <a:schemeClr val="tx1">
                    <a:lumMod val="95000"/>
                  </a:schemeClr>
                </a:solidFill>
              </a:rPr>
              <a:t>verses </a:t>
            </a:r>
            <a:r>
              <a:rPr lang="en-CA" sz="2800" dirty="0" smtClean="0">
                <a:solidFill>
                  <a:schemeClr val="accent5">
                    <a:lumMod val="60000"/>
                    <a:lumOff val="40000"/>
                  </a:schemeClr>
                </a:solidFill>
              </a:rPr>
              <a:t>36</a:t>
            </a:r>
            <a:r>
              <a:rPr lang="en-CA" sz="2800" dirty="0" smtClean="0">
                <a:solidFill>
                  <a:schemeClr val="tx1">
                    <a:lumMod val="95000"/>
                  </a:schemeClr>
                </a:solidFill>
              </a:rPr>
              <a:t> to </a:t>
            </a:r>
            <a:r>
              <a:rPr lang="en-CA" sz="2800" dirty="0" smtClean="0">
                <a:solidFill>
                  <a:schemeClr val="accent5">
                    <a:lumMod val="60000"/>
                    <a:lumOff val="40000"/>
                  </a:schemeClr>
                </a:solidFill>
              </a:rPr>
              <a:t>41</a:t>
            </a:r>
            <a:r>
              <a:rPr lang="en-CA" sz="2800" dirty="0" smtClean="0">
                <a:solidFill>
                  <a:schemeClr val="tx1">
                    <a:lumMod val="95000"/>
                  </a:schemeClr>
                </a:solidFill>
              </a:rPr>
              <a:t> the intense feelings between Laban and Ya’aqov were voiced passionately. </a:t>
            </a:r>
            <a:br>
              <a:rPr lang="en-CA" sz="2800" dirty="0" smtClean="0">
                <a:solidFill>
                  <a:schemeClr val="tx1">
                    <a:lumMod val="95000"/>
                  </a:schemeClr>
                </a:solidFill>
              </a:rPr>
            </a:br>
            <a:r>
              <a:rPr lang="en-CA" sz="2800" dirty="0" smtClean="0">
                <a:solidFill>
                  <a:schemeClr val="tx1">
                    <a:lumMod val="95000"/>
                  </a:schemeClr>
                </a:solidFill>
              </a:rPr>
              <a:t>			    </a:t>
            </a:r>
            <a:r>
              <a:rPr lang="en-CA" sz="2800" b="1" i="1" dirty="0" smtClean="0">
                <a:solidFill>
                  <a:schemeClr val="accent5">
                    <a:lumMod val="60000"/>
                    <a:lumOff val="40000"/>
                  </a:schemeClr>
                </a:solidFill>
              </a:rPr>
              <a:t>Lets examine verse 42!</a:t>
            </a:r>
            <a:endParaRPr lang="en-CA" sz="2800" b="1" i="1" dirty="0">
              <a:solidFill>
                <a:schemeClr val="accent5">
                  <a:lumMod val="60000"/>
                  <a:lumOff val="40000"/>
                </a:schemeClr>
              </a:solidFill>
            </a:endParaRPr>
          </a:p>
        </p:txBody>
      </p:sp>
      <p:sp>
        <p:nvSpPr>
          <p:cNvPr id="2" name="Slide Number Placeholder 1"/>
          <p:cNvSpPr>
            <a:spLocks noGrp="1"/>
          </p:cNvSpPr>
          <p:nvPr>
            <p:ph type="sldNum" sz="quarter" idx="12"/>
          </p:nvPr>
        </p:nvSpPr>
        <p:spPr>
          <a:xfrm>
            <a:off x="11366802" y="6434667"/>
            <a:ext cx="753545" cy="365125"/>
          </a:xfrm>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297124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Turn Arrow 20"/>
          <p:cNvSpPr/>
          <p:nvPr/>
        </p:nvSpPr>
        <p:spPr>
          <a:xfrm flipH="1">
            <a:off x="4452925" y="4607138"/>
            <a:ext cx="1846810" cy="1502198"/>
          </a:xfrm>
          <a:prstGeom prst="uturnArrow">
            <a:avLst>
              <a:gd name="adj1" fmla="val 10720"/>
              <a:gd name="adj2" fmla="val 25000"/>
              <a:gd name="adj3" fmla="val 25000"/>
              <a:gd name="adj4" fmla="val 43750"/>
              <a:gd name="adj5" fmla="val 75000"/>
            </a:avLst>
          </a:prstGeom>
          <a:solidFill>
            <a:srgbClr val="FFFF00"/>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Content Placeholder 2"/>
          <p:cNvSpPr>
            <a:spLocks noGrp="1"/>
          </p:cNvSpPr>
          <p:nvPr>
            <p:ph idx="1"/>
          </p:nvPr>
        </p:nvSpPr>
        <p:spPr>
          <a:xfrm>
            <a:off x="1130793" y="1007534"/>
            <a:ext cx="10443151" cy="2822786"/>
          </a:xfrm>
        </p:spPr>
        <p:txBody>
          <a:bodyPr>
            <a:normAutofit/>
          </a:bodyPr>
          <a:lstStyle/>
          <a:p>
            <a:pPr marL="0" lvl="0" indent="0">
              <a:buNone/>
            </a:pPr>
            <a:r>
              <a:rPr lang="en-US" sz="2400" dirty="0" smtClean="0">
                <a:solidFill>
                  <a:srgbClr val="008080"/>
                </a:solidFill>
                <a:latin typeface="Georgia" panose="02040502050405020303" pitchFamily="18" charset="0"/>
              </a:rPr>
              <a:t>Gen </a:t>
            </a:r>
            <a:r>
              <a:rPr lang="en-US" sz="2400" dirty="0">
                <a:solidFill>
                  <a:srgbClr val="008080"/>
                </a:solidFill>
                <a:latin typeface="Georgia" panose="02040502050405020303" pitchFamily="18" charset="0"/>
              </a:rPr>
              <a:t>31:42</a:t>
            </a:r>
            <a:r>
              <a:rPr lang="en-US" sz="24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“Unless the Elohim of my father, the Elohim of A</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raham and the Fear of Yits</a:t>
            </a:r>
            <a:r>
              <a:rPr lang="en-US" sz="2800" dirty="0">
                <a:solidFill>
                  <a:srgbClr val="FFC000"/>
                </a:solidFill>
                <a:latin typeface="TITUS Cyberbit Basic" panose="02020603050405020304" pitchFamily="18" charset="0"/>
              </a:rPr>
              <a:t>ḥ</a:t>
            </a:r>
            <a:r>
              <a:rPr lang="en-US" sz="2800" dirty="0">
                <a:solidFill>
                  <a:srgbClr val="FFC000"/>
                </a:solidFill>
                <a:latin typeface="Georgia" panose="02040502050405020303" pitchFamily="18" charset="0"/>
              </a:rPr>
              <a:t>aq, had been with me, you would now have sent me away empty-handed</a:t>
            </a:r>
            <a:r>
              <a:rPr lang="en-US" sz="2800" dirty="0" smtClean="0">
                <a:solidFill>
                  <a:srgbClr val="FFC000"/>
                </a:solidFill>
                <a:latin typeface="Georgia" panose="02040502050405020303" pitchFamily="18" charset="0"/>
              </a:rPr>
              <a:t>.  </a:t>
            </a:r>
            <a:r>
              <a:rPr lang="en-US" sz="2800" dirty="0">
                <a:solidFill>
                  <a:srgbClr val="FFCCFF"/>
                </a:solidFill>
                <a:latin typeface="Georgia" panose="02040502050405020303" pitchFamily="18" charset="0"/>
              </a:rPr>
              <a:t>Elohim has seen my affliction and the </a:t>
            </a:r>
            <a:r>
              <a:rPr lang="en-US" sz="2800" dirty="0" err="1">
                <a:solidFill>
                  <a:srgbClr val="FFCCFF"/>
                </a:solidFill>
                <a:latin typeface="Georgia" panose="02040502050405020303" pitchFamily="18" charset="0"/>
              </a:rPr>
              <a:t>labour</a:t>
            </a:r>
            <a:r>
              <a:rPr lang="en-US" sz="2800" dirty="0">
                <a:solidFill>
                  <a:srgbClr val="FFCCFF"/>
                </a:solidFill>
                <a:latin typeface="Georgia" panose="02040502050405020303" pitchFamily="18" charset="0"/>
              </a:rPr>
              <a:t> of my hands, and rendered judgment </a:t>
            </a:r>
            <a:r>
              <a:rPr lang="en-US" sz="2800" dirty="0" smtClean="0">
                <a:solidFill>
                  <a:srgbClr val="FFCCFF"/>
                </a:solidFill>
                <a:latin typeface="Georgia" panose="02040502050405020303" pitchFamily="18" charset="0"/>
              </a:rPr>
              <a:t>					</a:t>
            </a:r>
            <a:r>
              <a:rPr lang="en-US" sz="2800" u="sng" dirty="0" smtClean="0">
                <a:ln w="19050">
                  <a:solidFill>
                    <a:srgbClr val="0000FF"/>
                  </a:solidFill>
                </a:ln>
                <a:solidFill>
                  <a:srgbClr val="FFCCFF"/>
                </a:solidFill>
                <a:latin typeface="Arial Black" panose="020B0A04020102020204" pitchFamily="34" charset="0"/>
              </a:rPr>
              <a:t>LAST NIGHT</a:t>
            </a:r>
            <a:r>
              <a:rPr lang="en-US" sz="2800" dirty="0" smtClean="0">
                <a:ln w="19050">
                  <a:solidFill>
                    <a:srgbClr val="0000FF"/>
                  </a:solidFill>
                </a:ln>
                <a:solidFill>
                  <a:srgbClr val="FFCCFF"/>
                </a:solidFill>
                <a:latin typeface="Arial Black" panose="020B0A04020102020204" pitchFamily="34" charset="0"/>
              </a:rPr>
              <a:t>.”</a:t>
            </a:r>
          </a:p>
          <a:p>
            <a:pPr marL="0" lvl="0" indent="0">
              <a:buNone/>
            </a:pPr>
            <a:endParaRPr lang="en-US" sz="2600" dirty="0" smtClean="0">
              <a:solidFill>
                <a:schemeClr val="tx1">
                  <a:lumMod val="95000"/>
                </a:schemeClr>
              </a:solidFill>
              <a:latin typeface="Georgia" panose="02040502050405020303" pitchFamily="18" charset="0"/>
            </a:endParaRPr>
          </a:p>
        </p:txBody>
      </p:sp>
      <p:sp>
        <p:nvSpPr>
          <p:cNvPr id="2" name="Rounded Rectangle 1"/>
          <p:cNvSpPr/>
          <p:nvPr/>
        </p:nvSpPr>
        <p:spPr>
          <a:xfrm>
            <a:off x="470571" y="209024"/>
            <a:ext cx="11277600" cy="681572"/>
          </a:xfrm>
          <a:prstGeom prst="roundRect">
            <a:avLst>
              <a:gd name="adj" fmla="val 50000"/>
            </a:avLst>
          </a:prstGeom>
          <a:solidFill>
            <a:srgbClr val="FFCCFF">
              <a:alpha val="47000"/>
            </a:srgbClr>
          </a:solidFill>
          <a:ln>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dirty="0" smtClean="0">
                <a:solidFill>
                  <a:srgbClr val="7030A0"/>
                </a:solidFill>
              </a:rPr>
              <a:t>Ya’aqov</a:t>
            </a:r>
            <a:r>
              <a:rPr lang="en-CA" sz="3600" dirty="0" smtClean="0"/>
              <a:t> speaks a </a:t>
            </a:r>
            <a:r>
              <a:rPr lang="en-CA" sz="3600" u="sng" dirty="0" smtClean="0"/>
              <a:t>second witness</a:t>
            </a:r>
            <a:r>
              <a:rPr lang="en-CA" sz="3600" dirty="0" smtClean="0"/>
              <a:t>: </a:t>
            </a:r>
            <a:r>
              <a:rPr lang="en-CA" sz="3600" b="1" dirty="0" smtClean="0">
                <a:solidFill>
                  <a:srgbClr val="0000FF"/>
                </a:solidFill>
                <a:latin typeface="Comic Sans MS" panose="030F0702030302020204" pitchFamily="66" charset="0"/>
              </a:rPr>
              <a:t>A Confirmation!</a:t>
            </a:r>
            <a:endParaRPr lang="en-CA" sz="3600" b="1" dirty="0">
              <a:solidFill>
                <a:srgbClr val="0000FF"/>
              </a:solidFill>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12302568"/>
              </p:ext>
            </p:extLst>
          </p:nvPr>
        </p:nvGraphicFramePr>
        <p:xfrm>
          <a:off x="1058088" y="5794589"/>
          <a:ext cx="10168470" cy="753534"/>
        </p:xfrm>
        <a:graphic>
          <a:graphicData uri="http://schemas.openxmlformats.org/drawingml/2006/table">
            <a:tbl>
              <a:tblPr firstRow="1" bandRow="1">
                <a:tableStyleId>{5C22544A-7EE6-4342-B048-85BDC9FD1C3A}</a:tableStyleId>
              </a:tblPr>
              <a:tblGrid>
                <a:gridCol w="5084235"/>
                <a:gridCol w="5084235"/>
              </a:tblGrid>
              <a:tr h="753534">
                <a:tc>
                  <a:txBody>
                    <a:bodyPr/>
                    <a:lstStyle/>
                    <a:p>
                      <a:pPr algn="ctr"/>
                      <a:r>
                        <a:rPr lang="en-CA" sz="2400" b="0" dirty="0" smtClean="0"/>
                        <a:t>Night of Laban’s Dream</a:t>
                      </a:r>
                      <a:endParaRPr lang="en-CA"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c>
                  <a:txBody>
                    <a:bodyPr/>
                    <a:lstStyle/>
                    <a:p>
                      <a:pPr algn="ctr"/>
                      <a:endParaRPr lang="en-CA"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F0"/>
                    </a:solidFill>
                  </a:tcPr>
                </a:tc>
              </a:tr>
            </a:tbl>
          </a:graphicData>
        </a:graphic>
      </p:graphicFrame>
      <p:cxnSp>
        <p:nvCxnSpPr>
          <p:cNvPr id="7" name="Straight Connector 6"/>
          <p:cNvCxnSpPr/>
          <p:nvPr/>
        </p:nvCxnSpPr>
        <p:spPr>
          <a:xfrm flipV="1">
            <a:off x="6215556" y="4856481"/>
            <a:ext cx="0" cy="1761068"/>
          </a:xfrm>
          <a:prstGeom prst="line">
            <a:avLst/>
          </a:prstGeom>
          <a:ln w="355600">
            <a:solidFill>
              <a:srgbClr val="FF3399"/>
            </a:solidFill>
          </a:ln>
          <a:effectLst>
            <a:glow rad="127000">
              <a:srgbClr val="99FF99"/>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37166" y="5457614"/>
            <a:ext cx="0" cy="1185333"/>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7193187" y="3933515"/>
            <a:ext cx="4311411" cy="1011551"/>
          </a:xfrm>
          <a:prstGeom prst="wedgeRoundRectCallout">
            <a:avLst>
              <a:gd name="adj1" fmla="val -67458"/>
              <a:gd name="adj2" fmla="val 53331"/>
              <a:gd name="adj3" fmla="val 16667"/>
            </a:avLst>
          </a:prstGeom>
          <a:solidFill>
            <a:srgbClr val="9999FF"/>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800" b="1" dirty="0" smtClean="0">
                <a:ln w="3175">
                  <a:solidFill>
                    <a:srgbClr val="FF3399"/>
                  </a:solidFill>
                </a:ln>
                <a:solidFill>
                  <a:srgbClr val="FFFF00"/>
                </a:solidFill>
              </a:rPr>
              <a:t>Creation’s </a:t>
            </a:r>
            <a:r>
              <a:rPr lang="en-CA" sz="2800" b="1" dirty="0" smtClean="0">
                <a:ln w="12700">
                  <a:solidFill>
                    <a:srgbClr val="0000FF"/>
                  </a:solidFill>
                </a:ln>
                <a:solidFill>
                  <a:srgbClr val="FF3399"/>
                </a:solidFill>
              </a:rPr>
              <a:t>Boqer,</a:t>
            </a:r>
            <a:r>
              <a:rPr lang="en-CA" sz="2800" b="1" dirty="0" smtClean="0">
                <a:ln w="3175">
                  <a:solidFill>
                    <a:srgbClr val="FF3399"/>
                  </a:solidFill>
                </a:ln>
                <a:solidFill>
                  <a:srgbClr val="FFFF00"/>
                </a:solidFill>
              </a:rPr>
              <a:t> the “daily belt buckle!” </a:t>
            </a:r>
            <a:endParaRPr lang="en-CA" sz="2800" dirty="0">
              <a:ln w="3175">
                <a:solidFill>
                  <a:srgbClr val="FF3399"/>
                </a:solidFill>
              </a:ln>
              <a:solidFill>
                <a:srgbClr val="FFFF00"/>
              </a:solidFill>
            </a:endParaRPr>
          </a:p>
        </p:txBody>
      </p:sp>
      <p:grpSp>
        <p:nvGrpSpPr>
          <p:cNvPr id="16" name="Group 15"/>
          <p:cNvGrpSpPr/>
          <p:nvPr/>
        </p:nvGrpSpPr>
        <p:grpSpPr>
          <a:xfrm>
            <a:off x="167725" y="3798357"/>
            <a:ext cx="5819775" cy="743377"/>
            <a:chOff x="372533" y="2004052"/>
            <a:chExt cx="5819775" cy="743377"/>
          </a:xfrm>
        </p:grpSpPr>
        <p:sp>
          <p:nvSpPr>
            <p:cNvPr id="4" name="Rounded Rectangle 3"/>
            <p:cNvSpPr/>
            <p:nvPr/>
          </p:nvSpPr>
          <p:spPr>
            <a:xfrm>
              <a:off x="372533" y="2004052"/>
              <a:ext cx="5819775" cy="743377"/>
            </a:xfrm>
            <a:prstGeom prst="roundRect">
              <a:avLst>
                <a:gd name="adj" fmla="val 50000"/>
              </a:avLst>
            </a:prstGeom>
            <a:solidFill>
              <a:schemeClr val="bg1"/>
            </a:solidFill>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pPr>
              <a:r>
                <a:rPr lang="en-US" sz="2800" b="1"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r>
                <a:rPr lang="en-US" sz="2800" b="1"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“Amsh” </a:t>
              </a:r>
              <a:r>
                <a:rPr lang="en-US" sz="2800" b="1"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r>
                <a:rPr lang="en-US" sz="2800" b="1" u="sng"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Yesterni</a:t>
              </a:r>
              <a:r>
                <a:rPr lang="en-US" sz="2800" b="1"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g</a:t>
              </a:r>
              <a:r>
                <a:rPr lang="en-US" sz="2800" b="1" u="sng"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ht</a:t>
              </a:r>
              <a:endParaRPr lang="en-US" sz="2800" b="1" u="sng"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endParaRPr>
            </a:p>
          </p:txBody>
        </p:sp>
        <p:grpSp>
          <p:nvGrpSpPr>
            <p:cNvPr id="15" name="Group 14"/>
            <p:cNvGrpSpPr/>
            <p:nvPr/>
          </p:nvGrpSpPr>
          <p:grpSpPr>
            <a:xfrm>
              <a:off x="614241" y="2071320"/>
              <a:ext cx="1316975" cy="609434"/>
              <a:chOff x="6937783" y="2861897"/>
              <a:chExt cx="1316975" cy="609434"/>
            </a:xfrm>
          </p:grpSpPr>
          <p:pic>
            <p:nvPicPr>
              <p:cNvPr id="6" name="Picture 5"/>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712362" y="2861897"/>
                <a:ext cx="542396" cy="609434"/>
              </a:xfrm>
              <a:prstGeom prst="rect">
                <a:avLst/>
              </a:prstGeom>
            </p:spPr>
          </p:pic>
          <p:pic>
            <p:nvPicPr>
              <p:cNvPr id="9" name="Picture 8"/>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434931" y="2883062"/>
                <a:ext cx="340262" cy="567103"/>
              </a:xfrm>
              <a:prstGeom prst="rect">
                <a:avLst/>
              </a:prstGeom>
            </p:spPr>
          </p:pic>
          <p:pic>
            <p:nvPicPr>
              <p:cNvPr id="13" name="Picture 12"/>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7783" y="2876776"/>
                <a:ext cx="475192" cy="579502"/>
              </a:xfrm>
              <a:prstGeom prst="rect">
                <a:avLst/>
              </a:prstGeom>
            </p:spPr>
          </p:pic>
        </p:grpSp>
      </p:grpSp>
      <p:cxnSp>
        <p:nvCxnSpPr>
          <p:cNvPr id="18" name="Straight Arrow Connector 17"/>
          <p:cNvCxnSpPr/>
          <p:nvPr/>
        </p:nvCxnSpPr>
        <p:spPr>
          <a:xfrm>
            <a:off x="4224867" y="4475059"/>
            <a:ext cx="2" cy="1419753"/>
          </a:xfrm>
          <a:prstGeom prst="straightConnector1">
            <a:avLst/>
          </a:prstGeom>
          <a:ln w="76200">
            <a:solidFill>
              <a:srgbClr val="99FF99"/>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21126430">
            <a:off x="6798733" y="5751506"/>
            <a:ext cx="4216395" cy="727505"/>
          </a:xfrm>
          <a:prstGeom prst="rect">
            <a:avLst/>
          </a:prstGeom>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CA" sz="2400" dirty="0">
                <a:ln>
                  <a:solidFill>
                    <a:srgbClr val="99FF99"/>
                  </a:solidFill>
                </a:ln>
                <a:solidFill>
                  <a:srgbClr val="FFFF00"/>
                </a:solidFill>
              </a:rPr>
              <a:t>Ya’aqov </a:t>
            </a:r>
            <a:r>
              <a:rPr lang="en-CA" sz="2400" dirty="0" smtClean="0">
                <a:ln>
                  <a:solidFill>
                    <a:srgbClr val="99FF99"/>
                  </a:solidFill>
                </a:ln>
                <a:solidFill>
                  <a:srgbClr val="FFFF00"/>
                </a:solidFill>
              </a:rPr>
              <a:t>concludes  </a:t>
            </a:r>
            <a:r>
              <a:rPr lang="en-CA" sz="2400" dirty="0">
                <a:ln>
                  <a:solidFill>
                    <a:srgbClr val="99FF99"/>
                  </a:solidFill>
                </a:ln>
                <a:solidFill>
                  <a:srgbClr val="FFFF00"/>
                </a:solidFill>
              </a:rPr>
              <a:t>his </a:t>
            </a:r>
            <a:r>
              <a:rPr lang="en-CA" sz="2400" dirty="0" smtClean="0">
                <a:ln>
                  <a:solidFill>
                    <a:srgbClr val="99FF99"/>
                  </a:solidFill>
                </a:ln>
                <a:solidFill>
                  <a:srgbClr val="FFFF00"/>
                </a:solidFill>
              </a:rPr>
              <a:t>defense</a:t>
            </a:r>
            <a:r>
              <a:rPr lang="en-CA" sz="2400" dirty="0">
                <a:ln>
                  <a:solidFill>
                    <a:srgbClr val="99FF99"/>
                  </a:solidFill>
                </a:ln>
                <a:solidFill>
                  <a:srgbClr val="FFFF00"/>
                </a:solidFill>
              </a:rPr>
              <a:t> </a:t>
            </a:r>
            <a:r>
              <a:rPr lang="en-CA" sz="2400" dirty="0" smtClean="0">
                <a:ln>
                  <a:solidFill>
                    <a:srgbClr val="99FF99"/>
                  </a:solidFill>
                </a:ln>
                <a:solidFill>
                  <a:srgbClr val="FFFF00"/>
                </a:solidFill>
              </a:rPr>
              <a:t>toward </a:t>
            </a:r>
            <a:r>
              <a:rPr lang="en-CA" sz="2400" dirty="0">
                <a:ln>
                  <a:solidFill>
                    <a:srgbClr val="99FF99"/>
                  </a:solidFill>
                </a:ln>
                <a:solidFill>
                  <a:srgbClr val="FFFF00"/>
                </a:solidFill>
              </a:rPr>
              <a:t>Laban.</a:t>
            </a:r>
          </a:p>
        </p:txBody>
      </p:sp>
      <p:sp>
        <p:nvSpPr>
          <p:cNvPr id="19" name="Rounded Rectangle 18"/>
          <p:cNvSpPr/>
          <p:nvPr/>
        </p:nvSpPr>
        <p:spPr>
          <a:xfrm>
            <a:off x="7731757" y="3203572"/>
            <a:ext cx="1617135" cy="398313"/>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n>
                  <a:solidFill>
                    <a:srgbClr val="99FF99"/>
                  </a:solidFill>
                </a:ln>
              </a:rPr>
              <a:t>H570 Amsh</a:t>
            </a:r>
            <a:endParaRPr lang="en-CA" dirty="0">
              <a:ln>
                <a:solidFill>
                  <a:srgbClr val="99FF99"/>
                </a:solidFill>
              </a:ln>
            </a:endParaRPr>
          </a:p>
        </p:txBody>
      </p:sp>
      <p:cxnSp>
        <p:nvCxnSpPr>
          <p:cNvPr id="17" name="Straight Arrow Connector 16"/>
          <p:cNvCxnSpPr/>
          <p:nvPr/>
        </p:nvCxnSpPr>
        <p:spPr>
          <a:xfrm flipH="1">
            <a:off x="6033001" y="3597095"/>
            <a:ext cx="378383" cy="1254593"/>
          </a:xfrm>
          <a:prstGeom prst="straightConnector1">
            <a:avLst/>
          </a:prstGeom>
          <a:ln w="76200">
            <a:solidFill>
              <a:schemeClr val="bg1"/>
            </a:solidFill>
            <a:tailEnd type="triangle"/>
          </a:ln>
          <a:effectLst>
            <a:glow rad="228600">
              <a:schemeClr val="accent1">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6768753" y="5047948"/>
            <a:ext cx="3035647" cy="512765"/>
          </a:xfrm>
          <a:prstGeom prst="wedgeRoundRectCallout">
            <a:avLst>
              <a:gd name="adj1" fmla="val -59524"/>
              <a:gd name="adj2" fmla="val 45075"/>
              <a:gd name="adj3" fmla="val 16667"/>
            </a:avLst>
          </a:prstGeom>
          <a:solidFill>
            <a:srgbClr val="9999FF"/>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800" b="1" dirty="0" smtClean="0">
                <a:ln w="12700">
                  <a:solidFill>
                    <a:srgbClr val="0000FF"/>
                  </a:solidFill>
                </a:ln>
                <a:solidFill>
                  <a:srgbClr val="FF3399"/>
                </a:solidFill>
              </a:rPr>
              <a:t>Dawn -</a:t>
            </a:r>
            <a:r>
              <a:rPr lang="en-CA" sz="2800" b="1" dirty="0" smtClean="0">
                <a:ln w="3175">
                  <a:solidFill>
                    <a:srgbClr val="FF3399"/>
                  </a:solidFill>
                </a:ln>
                <a:solidFill>
                  <a:srgbClr val="FFFF00"/>
                </a:solidFill>
              </a:rPr>
              <a:t> Divider!</a:t>
            </a:r>
            <a:endParaRPr lang="en-CA" sz="2800" dirty="0">
              <a:ln w="3175">
                <a:solidFill>
                  <a:srgbClr val="FF3399"/>
                </a:solidFill>
              </a:ln>
              <a:solidFill>
                <a:srgbClr val="FFFF00"/>
              </a:solidFill>
            </a:endParaRPr>
          </a:p>
        </p:txBody>
      </p:sp>
      <p:sp>
        <p:nvSpPr>
          <p:cNvPr id="20" name="Slide Number Placeholder 19"/>
          <p:cNvSpPr>
            <a:spLocks noGrp="1"/>
          </p:cNvSpPr>
          <p:nvPr>
            <p:ph type="sldNum" sz="quarter" idx="12"/>
          </p:nvPr>
        </p:nvSpPr>
        <p:spPr>
          <a:xfrm>
            <a:off x="11373025" y="6492875"/>
            <a:ext cx="753545" cy="365125"/>
          </a:xfrm>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40769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75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250"/>
                                        <p:tgtEl>
                                          <p:spTgt spid="10"/>
                                        </p:tgtEl>
                                      </p:cBhvr>
                                    </p:animEffect>
                                  </p:childTnLst>
                                </p:cTn>
                              </p:par>
                              <p:par>
                                <p:cTn id="8" presetID="14" presetClass="entr" presetSubtype="10" fill="hold" grpId="0" nodeType="withEffect">
                                  <p:stCondLst>
                                    <p:cond delay="175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12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2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up)">
                                      <p:cBhvr>
                                        <p:cTn id="20" dur="1500"/>
                                        <p:tgtEl>
                                          <p:spTgt spid="3">
                                            <p:txEl>
                                              <p:pRg st="0" end="0"/>
                                            </p:txEl>
                                          </p:spTgt>
                                        </p:tgtEl>
                                      </p:cBhvr>
                                    </p:animEffect>
                                  </p:childTnLst>
                                </p:cTn>
                              </p:par>
                            </p:childTnLst>
                          </p:cTn>
                        </p:par>
                        <p:par>
                          <p:cTn id="21" fill="hold">
                            <p:stCondLst>
                              <p:cond delay="4000"/>
                            </p:stCondLst>
                            <p:childTnLst>
                              <p:par>
                                <p:cTn id="22" presetID="42" presetClass="entr" presetSubtype="0" fill="hold" grpId="0" nodeType="afterEffect">
                                  <p:stCondLst>
                                    <p:cond delay="5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1500"/>
                                        <p:tgtEl>
                                          <p:spTgt spid="17"/>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4" grpId="0" animBg="1"/>
      <p:bldP spid="19"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413" y="1024837"/>
            <a:ext cx="11199173" cy="2713657"/>
          </a:xfrm>
        </p:spPr>
        <p:txBody>
          <a:bodyPr>
            <a:normAutofit/>
          </a:bodyPr>
          <a:lstStyle/>
          <a:p>
            <a:pPr marL="0" lvl="0" indent="0">
              <a:buNone/>
            </a:pPr>
            <a:r>
              <a:rPr lang="en-US" sz="2600" dirty="0" smtClean="0">
                <a:ln>
                  <a:solidFill>
                    <a:schemeClr val="bg1"/>
                  </a:solidFill>
                </a:ln>
                <a:solidFill>
                  <a:srgbClr val="C00000"/>
                </a:solidFill>
                <a:latin typeface="Arial Black" panose="020B0A04020102020204" pitchFamily="34" charset="0"/>
              </a:rPr>
              <a:t>VERY NOTEWORTHY! </a:t>
            </a:r>
            <a:r>
              <a:rPr lang="en-US" sz="2600" dirty="0" smtClean="0">
                <a:ln>
                  <a:solidFill>
                    <a:schemeClr val="bg1"/>
                  </a:solidFill>
                </a:ln>
                <a:solidFill>
                  <a:srgbClr val="C00000"/>
                </a:solidFill>
                <a:latin typeface="+mj-lt"/>
              </a:rPr>
              <a:t> </a:t>
            </a:r>
            <a:br>
              <a:rPr lang="en-US" sz="2600" dirty="0" smtClean="0">
                <a:ln>
                  <a:solidFill>
                    <a:schemeClr val="bg1"/>
                  </a:solidFill>
                </a:ln>
                <a:solidFill>
                  <a:srgbClr val="C00000"/>
                </a:solidFill>
                <a:latin typeface="+mj-lt"/>
              </a:rPr>
            </a:br>
            <a:r>
              <a:rPr lang="en-US" sz="2600" dirty="0" smtClean="0">
                <a:solidFill>
                  <a:schemeClr val="tx1">
                    <a:lumMod val="85000"/>
                  </a:schemeClr>
                </a:solidFill>
                <a:latin typeface="+mj-lt"/>
              </a:rPr>
              <a:t>Ya’aqov did </a:t>
            </a:r>
            <a:r>
              <a:rPr lang="en-US" sz="2600" b="1" dirty="0" smtClean="0">
                <a:solidFill>
                  <a:schemeClr val="accent5">
                    <a:lumMod val="60000"/>
                    <a:lumOff val="40000"/>
                  </a:schemeClr>
                </a:solidFill>
                <a:latin typeface="+mj-lt"/>
              </a:rPr>
              <a:t>NOT</a:t>
            </a:r>
            <a:r>
              <a:rPr lang="en-US" sz="2600" dirty="0" smtClean="0">
                <a:solidFill>
                  <a:schemeClr val="tx1">
                    <a:lumMod val="85000"/>
                  </a:schemeClr>
                </a:solidFill>
                <a:latin typeface="+mj-lt"/>
              </a:rPr>
              <a:t> consider the previous Night Season as </a:t>
            </a:r>
            <a:r>
              <a:rPr lang="en-US" sz="2600" b="1" u="sng" dirty="0" smtClean="0">
                <a:solidFill>
                  <a:schemeClr val="accent5">
                    <a:lumMod val="60000"/>
                    <a:lumOff val="40000"/>
                  </a:schemeClr>
                </a:solidFill>
                <a:latin typeface="+mj-lt"/>
              </a:rPr>
              <a:t>inte</a:t>
            </a:r>
            <a:r>
              <a:rPr lang="en-US" sz="2600" b="1" dirty="0" smtClean="0">
                <a:solidFill>
                  <a:schemeClr val="accent5">
                    <a:lumMod val="60000"/>
                    <a:lumOff val="40000"/>
                  </a:schemeClr>
                </a:solidFill>
                <a:latin typeface="+mj-lt"/>
              </a:rPr>
              <a:t>g</a:t>
            </a:r>
            <a:r>
              <a:rPr lang="en-US" sz="2600" b="1" u="sng" dirty="0" smtClean="0">
                <a:solidFill>
                  <a:schemeClr val="accent5">
                    <a:lumMod val="60000"/>
                    <a:lumOff val="40000"/>
                  </a:schemeClr>
                </a:solidFill>
                <a:latin typeface="+mj-lt"/>
              </a:rPr>
              <a:t>ral with</a:t>
            </a:r>
            <a:r>
              <a:rPr lang="en-US" sz="2600" dirty="0" smtClean="0">
                <a:solidFill>
                  <a:schemeClr val="tx1">
                    <a:lumMod val="85000"/>
                  </a:schemeClr>
                </a:solidFill>
                <a:latin typeface="+mj-lt"/>
              </a:rPr>
              <a:t> the Light Season of high contention dialogue with Laban!</a:t>
            </a:r>
          </a:p>
          <a:p>
            <a:pPr marL="0" lvl="0" indent="0">
              <a:buNone/>
            </a:pPr>
            <a:r>
              <a:rPr lang="en-US" sz="2600" dirty="0" smtClean="0">
                <a:solidFill>
                  <a:schemeClr val="tx1">
                    <a:lumMod val="85000"/>
                  </a:schemeClr>
                </a:solidFill>
                <a:latin typeface="+mj-lt"/>
              </a:rPr>
              <a:t>Ya’aqov spoke of the dream night as being </a:t>
            </a:r>
            <a:r>
              <a:rPr lang="en-US" sz="2600" dirty="0" smtClean="0">
                <a:ln>
                  <a:solidFill>
                    <a:schemeClr val="bg1"/>
                  </a:solidFill>
                </a:ln>
                <a:solidFill>
                  <a:srgbClr val="00FFFF"/>
                </a:solidFill>
                <a:effectLst>
                  <a:glow rad="88900">
                    <a:srgbClr val="FFFF00"/>
                  </a:glow>
                  <a:outerShdw blurRad="50800" dist="38100" dir="2700000" algn="tl" rotWithShape="0">
                    <a:srgbClr val="000000">
                      <a:alpha val="48000"/>
                    </a:srgbClr>
                  </a:outerShdw>
                </a:effectLst>
                <a:latin typeface="+mj-lt"/>
              </a:rPr>
              <a:t>separated and divided by the </a:t>
            </a:r>
            <a:r>
              <a:rPr lang="en-US" sz="2600" dirty="0" err="1" smtClean="0">
                <a:ln>
                  <a:solidFill>
                    <a:schemeClr val="bg1"/>
                  </a:solidFill>
                </a:ln>
                <a:solidFill>
                  <a:srgbClr val="00FFFF"/>
                </a:solidFill>
                <a:effectLst>
                  <a:glow rad="88900">
                    <a:srgbClr val="FFFF00"/>
                  </a:glow>
                  <a:outerShdw blurRad="50800" dist="38100" dir="2700000" algn="tl" rotWithShape="0">
                    <a:srgbClr val="000000">
                      <a:alpha val="48000"/>
                    </a:srgbClr>
                  </a:outerShdw>
                </a:effectLst>
                <a:latin typeface="+mj-lt"/>
              </a:rPr>
              <a:t>Boqer</a:t>
            </a:r>
            <a:r>
              <a:rPr lang="en-US" sz="2600" dirty="0" smtClean="0">
                <a:ln>
                  <a:solidFill>
                    <a:schemeClr val="bg1"/>
                  </a:solidFill>
                </a:ln>
                <a:solidFill>
                  <a:srgbClr val="00FFFF"/>
                </a:solidFill>
                <a:effectLst>
                  <a:glow rad="88900">
                    <a:srgbClr val="FFFF00"/>
                  </a:glow>
                  <a:outerShdw blurRad="50800" dist="38100" dir="2700000" algn="tl" rotWithShape="0">
                    <a:srgbClr val="000000">
                      <a:alpha val="48000"/>
                    </a:srgbClr>
                  </a:outerShdw>
                </a:effectLst>
                <a:latin typeface="+mj-lt"/>
              </a:rPr>
              <a:t> (Dawn) light,</a:t>
            </a:r>
            <a:r>
              <a:rPr lang="en-US" sz="2600" dirty="0" smtClean="0">
                <a:solidFill>
                  <a:schemeClr val="tx1">
                    <a:lumMod val="85000"/>
                  </a:schemeClr>
                </a:solidFill>
                <a:latin typeface="+mj-lt"/>
              </a:rPr>
              <a:t> exactly as </a:t>
            </a:r>
            <a:r>
              <a:rPr lang="en-US" sz="2600" b="1" dirty="0" smtClean="0">
                <a:solidFill>
                  <a:srgbClr val="FFCCFF"/>
                </a:solidFill>
                <a:latin typeface="+mj-lt"/>
              </a:rPr>
              <a:t>Yahuah</a:t>
            </a:r>
            <a:r>
              <a:rPr lang="en-US" sz="2600" dirty="0" smtClean="0">
                <a:solidFill>
                  <a:schemeClr val="tx1">
                    <a:lumMod val="85000"/>
                  </a:schemeClr>
                </a:solidFill>
                <a:latin typeface="+mj-lt"/>
              </a:rPr>
              <a:t> stipulated at creation!</a:t>
            </a:r>
            <a:endParaRPr lang="en-US" sz="2600" dirty="0" smtClean="0">
              <a:solidFill>
                <a:schemeClr val="tx1">
                  <a:lumMod val="95000"/>
                </a:schemeClr>
              </a:solidFill>
              <a:latin typeface="+mj-lt"/>
            </a:endParaRPr>
          </a:p>
        </p:txBody>
      </p:sp>
      <p:sp>
        <p:nvSpPr>
          <p:cNvPr id="2" name="Rounded Rectangle 1"/>
          <p:cNvSpPr/>
          <p:nvPr/>
        </p:nvSpPr>
        <p:spPr>
          <a:xfrm>
            <a:off x="1568575" y="201873"/>
            <a:ext cx="9057087" cy="681572"/>
          </a:xfrm>
          <a:prstGeom prst="roundRect">
            <a:avLst>
              <a:gd name="adj" fmla="val 50000"/>
            </a:avLst>
          </a:prstGeom>
          <a:solidFill>
            <a:srgbClr val="FFCCFF">
              <a:alpha val="47000"/>
            </a:srgbClr>
          </a:solidFill>
          <a:ln>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slope"/>
            </a:sp3d>
          </a:bodyPr>
          <a:lstStyle/>
          <a:p>
            <a:pPr algn="ctr"/>
            <a:r>
              <a:rPr lang="en-CA" sz="3600" dirty="0" smtClean="0"/>
              <a:t>Ya’aqov’s Witness </a:t>
            </a:r>
            <a:r>
              <a:rPr lang="en-CA" sz="3600" b="1" dirty="0" smtClean="0">
                <a:solidFill>
                  <a:srgbClr val="0000FF"/>
                </a:solidFill>
                <a:effectLst>
                  <a:glow rad="127000">
                    <a:srgbClr val="FFFF00"/>
                  </a:glow>
                </a:effectLst>
              </a:rPr>
              <a:t>Confirms Genesis 1!</a:t>
            </a:r>
            <a:endParaRPr lang="en-CA" sz="3600" b="1" dirty="0">
              <a:solidFill>
                <a:srgbClr val="0000FF"/>
              </a:solidFill>
              <a:effectLst>
                <a:glow rad="127000">
                  <a:srgbClr val="FFFF00"/>
                </a:glo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272892873"/>
              </p:ext>
            </p:extLst>
          </p:nvPr>
        </p:nvGraphicFramePr>
        <p:xfrm>
          <a:off x="1058088" y="5794589"/>
          <a:ext cx="10168470" cy="820395"/>
        </p:xfrm>
        <a:graphic>
          <a:graphicData uri="http://schemas.openxmlformats.org/drawingml/2006/table">
            <a:tbl>
              <a:tblPr firstRow="1" bandRow="1">
                <a:tableStyleId>{5C22544A-7EE6-4342-B048-85BDC9FD1C3A}</a:tableStyleId>
              </a:tblPr>
              <a:tblGrid>
                <a:gridCol w="5084235"/>
                <a:gridCol w="5084235"/>
              </a:tblGrid>
              <a:tr h="820395">
                <a:tc>
                  <a:txBody>
                    <a:bodyPr/>
                    <a:lstStyle/>
                    <a:p>
                      <a:pPr algn="ctr"/>
                      <a:r>
                        <a:rPr lang="en-CA" sz="2400" b="0" dirty="0" smtClean="0"/>
                        <a:t>Night of Laban’s Dream</a:t>
                      </a:r>
                      <a:endParaRPr lang="en-CA"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0" dirty="0" smtClean="0">
                        <a:solidFill>
                          <a:prstClr val="white"/>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00B0F0"/>
                    </a:solidFill>
                  </a:tcPr>
                </a:tc>
              </a:tr>
            </a:tbl>
          </a:graphicData>
        </a:graphic>
      </p:graphicFrame>
      <p:cxnSp>
        <p:nvCxnSpPr>
          <p:cNvPr id="7" name="Straight Connector 6"/>
          <p:cNvCxnSpPr/>
          <p:nvPr/>
        </p:nvCxnSpPr>
        <p:spPr>
          <a:xfrm flipV="1">
            <a:off x="6215556" y="4856481"/>
            <a:ext cx="0" cy="1761068"/>
          </a:xfrm>
          <a:prstGeom prst="line">
            <a:avLst/>
          </a:prstGeom>
          <a:ln w="355600">
            <a:solidFill>
              <a:srgbClr val="FF3399"/>
            </a:solidFill>
          </a:ln>
          <a:effectLst>
            <a:glow rad="127000">
              <a:srgbClr val="99FF99"/>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37166" y="5457614"/>
            <a:ext cx="0" cy="1185333"/>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7237122" y="3738494"/>
            <a:ext cx="4311411" cy="1438657"/>
          </a:xfrm>
          <a:prstGeom prst="wedgeRoundRectCallout">
            <a:avLst>
              <a:gd name="adj1" fmla="val -40243"/>
              <a:gd name="adj2" fmla="val 98065"/>
              <a:gd name="adj3" fmla="val 16667"/>
            </a:avLst>
          </a:prstGeom>
          <a:solidFill>
            <a:srgbClr val="9999FF"/>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800" b="1" dirty="0" smtClean="0">
                <a:ln w="3175">
                  <a:solidFill>
                    <a:srgbClr val="FF3399"/>
                  </a:solidFill>
                </a:ln>
                <a:solidFill>
                  <a:srgbClr val="FFFF00"/>
                </a:solidFill>
              </a:rPr>
              <a:t>The light season of  contentious conversation was -</a:t>
            </a:r>
            <a:endParaRPr lang="en-CA" sz="2800" dirty="0">
              <a:ln w="3175">
                <a:solidFill>
                  <a:srgbClr val="FF3399"/>
                </a:solidFill>
              </a:ln>
              <a:solidFill>
                <a:srgbClr val="FFFF00"/>
              </a:solidFill>
            </a:endParaRPr>
          </a:p>
        </p:txBody>
      </p:sp>
      <p:grpSp>
        <p:nvGrpSpPr>
          <p:cNvPr id="16" name="Group 15"/>
          <p:cNvGrpSpPr/>
          <p:nvPr/>
        </p:nvGrpSpPr>
        <p:grpSpPr>
          <a:xfrm>
            <a:off x="480992" y="3971712"/>
            <a:ext cx="5819775" cy="743377"/>
            <a:chOff x="372533" y="2004052"/>
            <a:chExt cx="5819775" cy="743377"/>
          </a:xfrm>
        </p:grpSpPr>
        <p:sp>
          <p:nvSpPr>
            <p:cNvPr id="4" name="Rounded Rectangle 3"/>
            <p:cNvSpPr/>
            <p:nvPr/>
          </p:nvSpPr>
          <p:spPr>
            <a:xfrm>
              <a:off x="372533" y="2004052"/>
              <a:ext cx="5819775" cy="743377"/>
            </a:xfrm>
            <a:prstGeom prst="roundRect">
              <a:avLst>
                <a:gd name="adj" fmla="val 50000"/>
              </a:avLst>
            </a:prstGeom>
            <a:solidFill>
              <a:schemeClr val="bg1"/>
            </a:solidFill>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pPr>
              <a:r>
                <a:rPr lang="en-US" sz="2800" b="1"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r>
                <a:rPr lang="en-US" sz="2800" b="1"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“Amsh” </a:t>
              </a:r>
              <a:r>
                <a:rPr lang="en-US" sz="2800" b="1"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r>
                <a:rPr lang="en-US" sz="2800" b="1" u="sng"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Yesterni</a:t>
              </a:r>
              <a:r>
                <a:rPr lang="en-US" sz="2800" b="1"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g</a:t>
              </a:r>
              <a:r>
                <a:rPr lang="en-US" sz="2800" b="1" u="sng"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ht</a:t>
              </a:r>
              <a:endParaRPr lang="en-US" sz="2800" b="1" u="sng"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endParaRPr>
            </a:p>
          </p:txBody>
        </p:sp>
        <p:grpSp>
          <p:nvGrpSpPr>
            <p:cNvPr id="15" name="Group 14"/>
            <p:cNvGrpSpPr/>
            <p:nvPr/>
          </p:nvGrpSpPr>
          <p:grpSpPr>
            <a:xfrm>
              <a:off x="614241" y="2071320"/>
              <a:ext cx="1316975" cy="609434"/>
              <a:chOff x="6937783" y="2861897"/>
              <a:chExt cx="1316975" cy="609434"/>
            </a:xfrm>
          </p:grpSpPr>
          <p:pic>
            <p:nvPicPr>
              <p:cNvPr id="6" name="Picture 5"/>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712362" y="2861897"/>
                <a:ext cx="542396" cy="609434"/>
              </a:xfrm>
              <a:prstGeom prst="rect">
                <a:avLst/>
              </a:prstGeom>
            </p:spPr>
          </p:pic>
          <p:pic>
            <p:nvPicPr>
              <p:cNvPr id="9" name="Picture 8"/>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434931" y="2883062"/>
                <a:ext cx="340262" cy="567103"/>
              </a:xfrm>
              <a:prstGeom prst="rect">
                <a:avLst/>
              </a:prstGeom>
            </p:spPr>
          </p:pic>
          <p:pic>
            <p:nvPicPr>
              <p:cNvPr id="13" name="Picture 12"/>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7783" y="2876776"/>
                <a:ext cx="475192" cy="579502"/>
              </a:xfrm>
              <a:prstGeom prst="rect">
                <a:avLst/>
              </a:prstGeom>
            </p:spPr>
          </p:pic>
        </p:grpSp>
      </p:grpSp>
      <p:cxnSp>
        <p:nvCxnSpPr>
          <p:cNvPr id="18" name="Straight Arrow Connector 17"/>
          <p:cNvCxnSpPr/>
          <p:nvPr/>
        </p:nvCxnSpPr>
        <p:spPr>
          <a:xfrm flipH="1">
            <a:off x="4224869" y="4627248"/>
            <a:ext cx="160864" cy="1267564"/>
          </a:xfrm>
          <a:prstGeom prst="straightConnector1">
            <a:avLst/>
          </a:prstGeom>
          <a:ln w="76200">
            <a:solidFill>
              <a:srgbClr val="99FF99"/>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a:xfrm>
            <a:off x="11373025" y="6505871"/>
            <a:ext cx="753545" cy="365125"/>
          </a:xfrm>
        </p:spPr>
        <p:txBody>
          <a:bodyPr/>
          <a:lstStyle/>
          <a:p>
            <a:fld id="{6D22F896-40B5-4ADD-8801-0D06FADFA095}" type="slidenum">
              <a:rPr lang="en-US" smtClean="0"/>
              <a:t>28</a:t>
            </a:fld>
            <a:endParaRPr lang="en-US" dirty="0"/>
          </a:p>
        </p:txBody>
      </p:sp>
      <p:sp>
        <p:nvSpPr>
          <p:cNvPr id="12" name="Rectangle 11"/>
          <p:cNvSpPr/>
          <p:nvPr/>
        </p:nvSpPr>
        <p:spPr>
          <a:xfrm>
            <a:off x="6647935" y="5819303"/>
            <a:ext cx="4374292" cy="787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CA" sz="2400" b="1" u="sng" dirty="0">
                <a:solidFill>
                  <a:prstClr val="black"/>
                </a:solidFill>
                <a:latin typeface="Arial Black" panose="020B0A04020102020204" pitchFamily="34" charset="0"/>
              </a:rPr>
              <a:t>Se</a:t>
            </a:r>
            <a:r>
              <a:rPr lang="en-CA" sz="2400" b="1" dirty="0">
                <a:solidFill>
                  <a:prstClr val="black"/>
                </a:solidFill>
                <a:latin typeface="Arial Black" panose="020B0A04020102020204" pitchFamily="34" charset="0"/>
              </a:rPr>
              <a:t>p</a:t>
            </a:r>
            <a:r>
              <a:rPr lang="en-CA" sz="2400" b="1" u="sng" dirty="0">
                <a:solidFill>
                  <a:prstClr val="black"/>
                </a:solidFill>
                <a:latin typeface="Arial Black" panose="020B0A04020102020204" pitchFamily="34" charset="0"/>
              </a:rPr>
              <a:t>arated</a:t>
            </a:r>
            <a:r>
              <a:rPr lang="en-CA" sz="2400" dirty="0">
                <a:solidFill>
                  <a:prstClr val="white"/>
                </a:solidFill>
              </a:rPr>
              <a:t> from the dream </a:t>
            </a:r>
            <a:br>
              <a:rPr lang="en-CA" sz="2400" dirty="0">
                <a:solidFill>
                  <a:prstClr val="white"/>
                </a:solidFill>
              </a:rPr>
            </a:br>
            <a:r>
              <a:rPr lang="en-CA" sz="2400" dirty="0">
                <a:solidFill>
                  <a:prstClr val="white"/>
                </a:solidFill>
              </a:rPr>
              <a:t>night, by the Dawn!</a:t>
            </a:r>
          </a:p>
        </p:txBody>
      </p:sp>
    </p:spTree>
    <p:extLst>
      <p:ext uri="{BB962C8B-B14F-4D97-AF65-F5344CB8AC3E}">
        <p14:creationId xmlns:p14="http://schemas.microsoft.com/office/powerpoint/2010/main" val="38694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8" presetClass="emph" presetSubtype="0" fill="hold" nodeType="afterEffect">
                                  <p:stCondLst>
                                    <p:cond delay="0"/>
                                  </p:stCondLst>
                                  <p:childTnLst>
                                    <p:animRot by="21600000">
                                      <p:cBhvr>
                                        <p:cTn id="14"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87399"/>
            <a:ext cx="10896600" cy="5672667"/>
          </a:xfrm>
        </p:spPr>
        <p:txBody>
          <a:bodyPr>
            <a:normAutofit/>
          </a:bodyPr>
          <a:lstStyle/>
          <a:p>
            <a:pPr marL="0" indent="0">
              <a:buNone/>
            </a:pPr>
            <a:r>
              <a:rPr lang="en-US" sz="2800" dirty="0" smtClean="0">
                <a:solidFill>
                  <a:schemeClr val="tx1">
                    <a:lumMod val="85000"/>
                  </a:schemeClr>
                </a:solidFill>
                <a:latin typeface="Georgia" panose="02040502050405020303" pitchFamily="18" charset="0"/>
              </a:rPr>
              <a:t>Laban, recalling Yahuah’s command in the dream, decides to lead out and diffuse the situation -</a:t>
            </a:r>
            <a:endParaRPr lang="en-US" sz="2800" dirty="0" smtClean="0">
              <a:solidFill>
                <a:srgbClr val="008080"/>
              </a:solidFill>
              <a:latin typeface="Georgia" panose="02040502050405020303" pitchFamily="18" charset="0"/>
            </a:endParaRPr>
          </a:p>
          <a:p>
            <a:r>
              <a:rPr lang="en-US" sz="2800" dirty="0" smtClean="0">
                <a:solidFill>
                  <a:srgbClr val="008080"/>
                </a:solidFill>
                <a:latin typeface="Georgia" panose="02040502050405020303" pitchFamily="18" charset="0"/>
              </a:rPr>
              <a:t>Gen </a:t>
            </a:r>
            <a:r>
              <a:rPr lang="en-US" sz="2800" dirty="0">
                <a:solidFill>
                  <a:srgbClr val="008080"/>
                </a:solidFill>
                <a:latin typeface="Georgia" panose="02040502050405020303" pitchFamily="18" charset="0"/>
              </a:rPr>
              <a:t>31:43</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And </a:t>
            </a:r>
            <a:r>
              <a:rPr lang="en-US" sz="2800" dirty="0" err="1">
                <a:solidFill>
                  <a:srgbClr val="FFC000"/>
                </a:solidFill>
                <a:latin typeface="Georgia" panose="02040502050405020303" pitchFamily="18" charset="0"/>
              </a:rPr>
              <a:t>La</a:t>
            </a:r>
            <a:r>
              <a:rPr lang="en-US" sz="2800" dirty="0" err="1">
                <a:solidFill>
                  <a:srgbClr val="FFC000"/>
                </a:solidFill>
                <a:latin typeface="TITUS Cyberbit Basic" panose="02020603050405020304" pitchFamily="18" charset="0"/>
              </a:rPr>
              <a:t>ḇ</a:t>
            </a:r>
            <a:r>
              <a:rPr lang="en-US" sz="2800" dirty="0" err="1">
                <a:solidFill>
                  <a:srgbClr val="FFC000"/>
                </a:solidFill>
                <a:latin typeface="Georgia" panose="02040502050405020303" pitchFamily="18" charset="0"/>
              </a:rPr>
              <a:t>an</a:t>
            </a:r>
            <a:r>
              <a:rPr lang="en-US" sz="2800" dirty="0">
                <a:solidFill>
                  <a:srgbClr val="FFC000"/>
                </a:solidFill>
                <a:latin typeface="Georgia" panose="02040502050405020303" pitchFamily="18" charset="0"/>
              </a:rPr>
              <a:t> answered and said to Ya</a:t>
            </a:r>
            <a:r>
              <a:rPr lang="en-US" sz="2800" dirty="0">
                <a:solidFill>
                  <a:srgbClr val="FFC000"/>
                </a:solidFill>
                <a:latin typeface="TITUS Cyberbit Basic" panose="02020603050405020304" pitchFamily="18" charset="0"/>
              </a:rPr>
              <a:t>ʽ</a:t>
            </a:r>
            <a:r>
              <a:rPr lang="en-US" sz="2800" dirty="0">
                <a:solidFill>
                  <a:srgbClr val="FFC000"/>
                </a:solidFill>
                <a:latin typeface="Georgia" panose="02040502050405020303" pitchFamily="18" charset="0"/>
              </a:rPr>
              <a:t>aqo</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 “These daughters are my daughters, and these children are my children, and this flock is my flock, and all that you see is mine. </a:t>
            </a:r>
            <a:r>
              <a:rPr lang="en-US" sz="2800" dirty="0" smtClean="0">
                <a:solidFill>
                  <a:srgbClr val="FFC000"/>
                </a:solidFill>
                <a:latin typeface="Georgia" panose="02040502050405020303" pitchFamily="18" charset="0"/>
              </a:rPr>
              <a:t> But </a:t>
            </a:r>
            <a:r>
              <a:rPr lang="en-US" sz="2800" dirty="0">
                <a:solidFill>
                  <a:srgbClr val="FFC000"/>
                </a:solidFill>
                <a:latin typeface="Georgia" panose="02040502050405020303" pitchFamily="18" charset="0"/>
              </a:rPr>
              <a:t>what shall I do today to these, my daughters or to their children whom they have borne? </a:t>
            </a:r>
            <a:endParaRPr lang="en-US" sz="2800" dirty="0" smtClean="0">
              <a:solidFill>
                <a:srgbClr val="FFC000"/>
              </a:solidFill>
              <a:latin typeface="Georgia" panose="02040502050405020303" pitchFamily="18" charset="0"/>
            </a:endParaRPr>
          </a:p>
          <a:p>
            <a:endParaRPr lang="en-US" sz="2800" dirty="0" smtClean="0">
              <a:solidFill>
                <a:srgbClr val="FFC000"/>
              </a:solidFill>
              <a:latin typeface="Georgia" panose="02040502050405020303" pitchFamily="18" charset="0"/>
            </a:endParaRPr>
          </a:p>
          <a:p>
            <a:pPr marL="0" indent="0">
              <a:buNone/>
            </a:pPr>
            <a:r>
              <a:rPr lang="en-US" sz="2800" dirty="0" smtClean="0">
                <a:solidFill>
                  <a:schemeClr val="tx1">
                    <a:lumMod val="85000"/>
                  </a:schemeClr>
                </a:solidFill>
                <a:latin typeface="Georgia" panose="02040502050405020303" pitchFamily="18" charset="0"/>
              </a:rPr>
              <a:t>Now we come to an extremely important portion of this event.</a:t>
            </a:r>
            <a:endParaRPr lang="en-CA" sz="2800" dirty="0">
              <a:solidFill>
                <a:schemeClr val="tx1">
                  <a:lumMod val="85000"/>
                </a:schemeClr>
              </a:solidFill>
            </a:endParaRPr>
          </a:p>
        </p:txBody>
      </p:sp>
      <p:sp>
        <p:nvSpPr>
          <p:cNvPr id="2" name="Slide Number Placeholder 1"/>
          <p:cNvSpPr>
            <a:spLocks noGrp="1"/>
          </p:cNvSpPr>
          <p:nvPr>
            <p:ph type="sldNum" sz="quarter" idx="12"/>
          </p:nvPr>
        </p:nvSpPr>
        <p:spPr>
          <a:xfrm>
            <a:off x="11350034" y="6460066"/>
            <a:ext cx="753545" cy="365125"/>
          </a:xfrm>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736484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70" y="1240365"/>
            <a:ext cx="10353762" cy="4936068"/>
          </a:xfrm>
        </p:spPr>
        <p:txBody>
          <a:bodyPr>
            <a:normAutofit/>
            <a:scene3d>
              <a:camera prst="orthographicFront"/>
              <a:lightRig rig="threePt" dir="t"/>
            </a:scene3d>
            <a:sp3d extrusionH="57150">
              <a:bevelT w="38100" h="38100"/>
            </a:sp3d>
          </a:bodyPr>
          <a:lstStyle/>
          <a:p>
            <a:pPr marL="0" indent="0" algn="ctr">
              <a:buNone/>
            </a:pPr>
            <a:r>
              <a:rPr lang="en-CA" sz="6600" dirty="0" smtClean="0">
                <a:ln w="19050">
                  <a:solidFill>
                    <a:srgbClr val="7030A0"/>
                  </a:solidFill>
                </a:ln>
                <a:solidFill>
                  <a:srgbClr val="00FFFF"/>
                </a:solidFill>
              </a:rPr>
              <a:t>   </a:t>
            </a:r>
            <a:r>
              <a:rPr lang="en-CA" sz="6600" b="1" dirty="0" smtClean="0">
                <a:ln w="19050">
                  <a:solidFill>
                    <a:srgbClr val="FFCCFF"/>
                  </a:solidFill>
                </a:ln>
                <a:solidFill>
                  <a:sysClr val="windowText" lastClr="000000"/>
                </a:solidFill>
              </a:rPr>
              <a:t>A Spiritual </a:t>
            </a:r>
            <a:r>
              <a:rPr lang="en-CA" sz="6600" b="1" dirty="0" smtClean="0">
                <a:ln w="19050">
                  <a:solidFill>
                    <a:srgbClr val="FFCCFF"/>
                  </a:solidFill>
                </a:ln>
                <a:solidFill>
                  <a:schemeClr val="bg1"/>
                </a:solidFill>
              </a:rPr>
              <a:t>Darkness</a:t>
            </a:r>
            <a:r>
              <a:rPr lang="en-CA" sz="6600" b="1" dirty="0" smtClean="0">
                <a:ln w="19050">
                  <a:solidFill>
                    <a:srgbClr val="FFCCFF"/>
                  </a:solidFill>
                </a:ln>
                <a:solidFill>
                  <a:srgbClr val="00FFFF"/>
                </a:solidFill>
              </a:rPr>
              <a:t> </a:t>
            </a:r>
            <a:r>
              <a:rPr lang="en-CA" sz="6600" b="1" dirty="0" smtClean="0">
                <a:ln w="19050">
                  <a:solidFill>
                    <a:srgbClr val="7030A0"/>
                  </a:solidFill>
                </a:ln>
                <a:solidFill>
                  <a:srgbClr val="00FFFF"/>
                </a:solidFill>
              </a:rPr>
              <a:t>Reveals Yahusha’s</a:t>
            </a:r>
            <a:r>
              <a:rPr lang="en-CA" sz="6600" dirty="0" smtClean="0">
                <a:ln w="19050">
                  <a:solidFill>
                    <a:srgbClr val="7030A0"/>
                  </a:solidFill>
                </a:ln>
                <a:solidFill>
                  <a:srgbClr val="00FFFF"/>
                </a:solidFill>
              </a:rPr>
              <a:t/>
            </a:r>
            <a:br>
              <a:rPr lang="en-CA" sz="6600" dirty="0" smtClean="0">
                <a:ln w="19050">
                  <a:solidFill>
                    <a:srgbClr val="7030A0"/>
                  </a:solidFill>
                </a:ln>
                <a:solidFill>
                  <a:srgbClr val="00FFFF"/>
                </a:solidFill>
              </a:rPr>
            </a:br>
            <a:r>
              <a:rPr lang="en-CA" sz="6600" b="1" dirty="0" smtClean="0">
                <a:ln w="19050">
                  <a:solidFill>
                    <a:srgbClr val="0000FF"/>
                  </a:solidFill>
                </a:ln>
                <a:solidFill>
                  <a:srgbClr val="99FF99"/>
                </a:solidFill>
                <a:effectLst>
                  <a:glow rad="127000">
                    <a:srgbClr val="FFFF00"/>
                  </a:glow>
                  <a:outerShdw blurRad="50800" dist="38100" dir="2700000" algn="tl" rotWithShape="0">
                    <a:srgbClr val="000000">
                      <a:alpha val="48000"/>
                    </a:srgbClr>
                  </a:outerShdw>
                </a:effectLst>
                <a:latin typeface="Comic Sans MS" panose="030F0702030302020204" pitchFamily="66" charset="0"/>
              </a:rPr>
              <a:t>Dawn to Dawn </a:t>
            </a:r>
            <a:r>
              <a:rPr lang="en-CA" sz="6600" b="1" dirty="0" smtClean="0">
                <a:ln w="19050">
                  <a:solidFill>
                    <a:srgbClr val="7030A0"/>
                  </a:solidFill>
                </a:ln>
                <a:solidFill>
                  <a:srgbClr val="00FFFF"/>
                </a:solidFill>
              </a:rPr>
              <a:t/>
            </a:r>
            <a:br>
              <a:rPr lang="en-CA" sz="6600" b="1" dirty="0" smtClean="0">
                <a:ln w="19050">
                  <a:solidFill>
                    <a:srgbClr val="7030A0"/>
                  </a:solidFill>
                </a:ln>
                <a:solidFill>
                  <a:srgbClr val="00FFFF"/>
                </a:solidFill>
              </a:rPr>
            </a:br>
            <a:r>
              <a:rPr lang="en-CA" sz="6600" b="1" dirty="0" smtClean="0">
                <a:ln w="19050">
                  <a:solidFill>
                    <a:srgbClr val="7030A0"/>
                  </a:solidFill>
                </a:ln>
                <a:solidFill>
                  <a:srgbClr val="00FFFF"/>
                </a:solidFill>
                <a:effectLst>
                  <a:glow rad="127000">
                    <a:srgbClr val="FFFF00"/>
                  </a:glow>
                  <a:outerShdw blurRad="50800" dist="38100" dir="2700000" algn="tl" rotWithShape="0">
                    <a:srgbClr val="000000">
                      <a:alpha val="48000"/>
                    </a:srgbClr>
                  </a:outerShdw>
                </a:effectLst>
                <a:latin typeface="Comic Sans MS" panose="030F0702030302020204" pitchFamily="66" charset="0"/>
              </a:rPr>
              <a:t>LIGHT!</a:t>
            </a:r>
            <a:endParaRPr lang="en-CA" sz="6600" b="1" dirty="0">
              <a:ln w="19050">
                <a:solidFill>
                  <a:srgbClr val="7030A0"/>
                </a:solidFill>
              </a:ln>
              <a:solidFill>
                <a:srgbClr val="00FFFF"/>
              </a:solidFill>
              <a:effectLst>
                <a:glow rad="127000">
                  <a:srgbClr val="FFFF00"/>
                </a:glow>
                <a:outerShdw blurRad="50800" dist="38100" dir="2700000" algn="tl" rotWithShape="0">
                  <a:srgbClr val="000000">
                    <a:alpha val="48000"/>
                  </a:srgbClr>
                </a:outerShdw>
              </a:effectLst>
              <a:latin typeface="Comic Sans MS" panose="030F0702030302020204" pitchFamily="66"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 y="0"/>
            <a:ext cx="2598035" cy="2617240"/>
          </a:xfrm>
          <a:prstGeom prst="rect">
            <a:avLst/>
          </a:prstGeom>
        </p:spPr>
      </p:pic>
      <p:sp>
        <p:nvSpPr>
          <p:cNvPr id="2" name="Slide Number Placeholder 1"/>
          <p:cNvSpPr>
            <a:spLocks noGrp="1"/>
          </p:cNvSpPr>
          <p:nvPr>
            <p:ph type="sldNum" sz="quarter" idx="12"/>
          </p:nvPr>
        </p:nvSpPr>
        <p:spPr>
          <a:xfrm>
            <a:off x="11359632" y="6492875"/>
            <a:ext cx="753545" cy="365125"/>
          </a:xfrm>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276547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867"/>
            <a:ext cx="10896600" cy="6299199"/>
          </a:xfrm>
        </p:spPr>
        <p:txBody>
          <a:bodyPr>
            <a:normAutofit/>
          </a:bodyPr>
          <a:lstStyle/>
          <a:p>
            <a:pPr marL="0" indent="0">
              <a:buNone/>
            </a:pPr>
            <a:r>
              <a:rPr lang="en-US" sz="6600" b="1" i="1" dirty="0" smtClean="0">
                <a:ln w="19050">
                  <a:solidFill>
                    <a:srgbClr val="0000FF"/>
                  </a:solidFill>
                </a:ln>
                <a:solidFill>
                  <a:srgbClr val="FFCCFF"/>
                </a:solidFill>
                <a:latin typeface="Georgia" panose="02040502050405020303" pitchFamily="18" charset="0"/>
              </a:rPr>
              <a:t>		The Covenant!</a:t>
            </a:r>
          </a:p>
          <a:p>
            <a:pPr marL="0" indent="0">
              <a:buNone/>
            </a:pPr>
            <a:r>
              <a:rPr lang="en-US" sz="3200" b="1" i="1" dirty="0" smtClean="0">
                <a:ln w="6350">
                  <a:solidFill>
                    <a:srgbClr val="0000FF"/>
                  </a:solidFill>
                </a:ln>
                <a:solidFill>
                  <a:srgbClr val="FFCCFF"/>
                </a:solidFill>
                <a:latin typeface="Georgia" panose="02040502050405020303" pitchFamily="18" charset="0"/>
              </a:rPr>
              <a:t>The</a:t>
            </a:r>
            <a:r>
              <a:rPr lang="en-US" sz="2800" b="1" i="1" dirty="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CCFF"/>
                </a:solidFill>
                <a:latin typeface="Georgia" panose="02040502050405020303" pitchFamily="18" charset="0"/>
              </a:rPr>
              <a:t>4 Scriptural Components of an Everlasting Covenant </a:t>
            </a:r>
          </a:p>
          <a:p>
            <a:pPr marL="0" indent="0">
              <a:buNone/>
            </a:pPr>
            <a:r>
              <a:rPr lang="en-US" sz="2800" b="1" i="1" dirty="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FF00"/>
                </a:solidFill>
                <a:latin typeface="Georgia" panose="02040502050405020303" pitchFamily="18" charset="0"/>
              </a:rPr>
              <a:t>1. </a:t>
            </a:r>
            <a:r>
              <a:rPr lang="en-US" sz="2800" b="1" i="1" dirty="0" smtClean="0">
                <a:ln w="6350">
                  <a:solidFill>
                    <a:srgbClr val="0000FF"/>
                  </a:solidFill>
                </a:ln>
                <a:solidFill>
                  <a:srgbClr val="FFCCFF"/>
                </a:solidFill>
                <a:latin typeface="Georgia" panose="02040502050405020303" pitchFamily="18" charset="0"/>
              </a:rPr>
              <a:t>The Proposal</a:t>
            </a:r>
          </a:p>
          <a:p>
            <a:pPr marL="0" indent="0">
              <a:buNone/>
            </a:pPr>
            <a:r>
              <a:rPr lang="en-US" sz="2800" b="1" i="1" dirty="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FF00"/>
                </a:solidFill>
                <a:latin typeface="Georgia" panose="02040502050405020303" pitchFamily="18" charset="0"/>
              </a:rPr>
              <a:t>2. </a:t>
            </a:r>
            <a:r>
              <a:rPr lang="en-US" sz="2800" b="1" i="1" dirty="0" smtClean="0">
                <a:ln w="6350">
                  <a:solidFill>
                    <a:srgbClr val="0000FF"/>
                  </a:solidFill>
                </a:ln>
                <a:solidFill>
                  <a:srgbClr val="FFCCFF"/>
                </a:solidFill>
                <a:latin typeface="Georgia" panose="02040502050405020303" pitchFamily="18" charset="0"/>
              </a:rPr>
              <a:t>The Acceptance</a:t>
            </a:r>
          </a:p>
          <a:p>
            <a:pPr marL="0" indent="0">
              <a:buNone/>
            </a:pPr>
            <a:r>
              <a:rPr lang="en-US" sz="2800" b="1" i="1" dirty="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FF00"/>
                </a:solidFill>
                <a:latin typeface="Georgia" panose="02040502050405020303" pitchFamily="18" charset="0"/>
              </a:rPr>
              <a:t>3. </a:t>
            </a:r>
            <a:r>
              <a:rPr lang="en-US" sz="2800" b="1" i="1" dirty="0" smtClean="0">
                <a:ln w="6350">
                  <a:solidFill>
                    <a:srgbClr val="0000FF"/>
                  </a:solidFill>
                </a:ln>
                <a:solidFill>
                  <a:srgbClr val="FFCCFF"/>
                </a:solidFill>
                <a:latin typeface="Georgia" panose="02040502050405020303" pitchFamily="18" charset="0"/>
              </a:rPr>
              <a:t>The Anointing (a </a:t>
            </a:r>
            <a:r>
              <a:rPr lang="en-US" sz="2800" b="1" i="1" dirty="0" smtClean="0">
                <a:ln w="6350">
                  <a:solidFill>
                    <a:srgbClr val="0000FF"/>
                  </a:solidFill>
                </a:ln>
                <a:solidFill>
                  <a:srgbClr val="FF0000"/>
                </a:solidFill>
                <a:latin typeface="Georgia" panose="02040502050405020303" pitchFamily="18" charset="0"/>
              </a:rPr>
              <a:t>blood</a:t>
            </a:r>
            <a:r>
              <a:rPr lang="en-US" sz="2800" b="1" i="1" dirty="0" smtClean="0">
                <a:ln w="6350">
                  <a:solidFill>
                    <a:srgbClr val="0000FF"/>
                  </a:solidFill>
                </a:ln>
                <a:solidFill>
                  <a:srgbClr val="FFCCFF"/>
                </a:solidFill>
                <a:latin typeface="Georgia" panose="02040502050405020303" pitchFamily="18" charset="0"/>
              </a:rPr>
              <a:t> sacrifice)</a:t>
            </a:r>
          </a:p>
          <a:p>
            <a:pPr marL="0" indent="0">
              <a:buNone/>
            </a:pPr>
            <a:r>
              <a:rPr lang="en-US" sz="2800" b="1" i="1" dirty="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FF00"/>
                </a:solidFill>
                <a:latin typeface="Georgia" panose="02040502050405020303" pitchFamily="18" charset="0"/>
              </a:rPr>
              <a:t>4. </a:t>
            </a:r>
            <a:r>
              <a:rPr lang="en-US" sz="2800" b="1" i="1" dirty="0" smtClean="0">
                <a:ln w="6350">
                  <a:solidFill>
                    <a:srgbClr val="0000FF"/>
                  </a:solidFill>
                </a:ln>
                <a:solidFill>
                  <a:srgbClr val="FFCCFF"/>
                </a:solidFill>
                <a:latin typeface="Georgia" panose="02040502050405020303" pitchFamily="18" charset="0"/>
              </a:rPr>
              <a:t>The Sealing Meal together</a:t>
            </a:r>
          </a:p>
          <a:p>
            <a:pPr marL="0" indent="0">
              <a:buNone/>
            </a:pPr>
            <a:r>
              <a:rPr lang="en-US" sz="3000" dirty="0">
                <a:solidFill>
                  <a:srgbClr val="008080"/>
                </a:solidFill>
                <a:latin typeface="Georgia" panose="02040502050405020303" pitchFamily="18" charset="0"/>
              </a:rPr>
              <a:t>Gen 31:44</a:t>
            </a:r>
            <a:r>
              <a:rPr lang="en-US" sz="3000" dirty="0">
                <a:solidFill>
                  <a:prstClr val="black"/>
                </a:solidFill>
                <a:latin typeface="Georgia" panose="02040502050405020303" pitchFamily="18" charset="0"/>
              </a:rPr>
              <a:t>  </a:t>
            </a:r>
            <a:r>
              <a:rPr lang="en-US" sz="3000" dirty="0">
                <a:solidFill>
                  <a:schemeClr val="tx2">
                    <a:lumMod val="60000"/>
                    <a:lumOff val="40000"/>
                  </a:schemeClr>
                </a:solidFill>
                <a:latin typeface="Georgia" panose="02040502050405020303" pitchFamily="18" charset="0"/>
              </a:rPr>
              <a:t>“And now, come, let us </a:t>
            </a:r>
            <a:r>
              <a:rPr lang="en-US" sz="3000" b="1" u="sng" dirty="0">
                <a:ln>
                  <a:solidFill>
                    <a:srgbClr val="0000FF"/>
                  </a:solidFill>
                </a:ln>
                <a:solidFill>
                  <a:schemeClr val="tx2">
                    <a:lumMod val="60000"/>
                    <a:lumOff val="40000"/>
                  </a:schemeClr>
                </a:solidFill>
                <a:latin typeface="Georgia" panose="02040502050405020303" pitchFamily="18" charset="0"/>
              </a:rPr>
              <a:t>make</a:t>
            </a:r>
            <a:r>
              <a:rPr lang="en-US" sz="3000" dirty="0">
                <a:solidFill>
                  <a:schemeClr val="tx2">
                    <a:lumMod val="60000"/>
                    <a:lumOff val="40000"/>
                  </a:schemeClr>
                </a:solidFill>
                <a:latin typeface="Georgia" panose="02040502050405020303" pitchFamily="18" charset="0"/>
              </a:rPr>
              <a:t> a covenant, you and I, and it shall be a witness between you </a:t>
            </a:r>
            <a:r>
              <a:rPr lang="en-US" sz="3000" dirty="0" smtClean="0">
                <a:solidFill>
                  <a:schemeClr val="tx2">
                    <a:lumMod val="60000"/>
                    <a:lumOff val="40000"/>
                  </a:schemeClr>
                </a:solidFill>
                <a:latin typeface="Georgia" panose="02040502050405020303" pitchFamily="18" charset="0"/>
              </a:rPr>
              <a:t>       and </a:t>
            </a:r>
            <a:r>
              <a:rPr lang="en-US" sz="3000" dirty="0">
                <a:solidFill>
                  <a:schemeClr val="tx2">
                    <a:lumMod val="60000"/>
                    <a:lumOff val="40000"/>
                  </a:schemeClr>
                </a:solidFill>
                <a:latin typeface="Georgia" panose="02040502050405020303" pitchFamily="18" charset="0"/>
              </a:rPr>
              <a:t>me.” </a:t>
            </a:r>
            <a:endParaRPr lang="en-US" sz="3000" b="1" i="1" dirty="0" smtClean="0">
              <a:ln w="19050">
                <a:solidFill>
                  <a:srgbClr val="0000FF"/>
                </a:solidFill>
              </a:ln>
              <a:solidFill>
                <a:schemeClr val="tx2">
                  <a:lumMod val="60000"/>
                  <a:lumOff val="40000"/>
                </a:schemeClr>
              </a:solidFill>
              <a:latin typeface="Georgia" panose="02040502050405020303" pitchFamily="18" charset="0"/>
            </a:endParaRPr>
          </a:p>
        </p:txBody>
      </p:sp>
      <p:sp>
        <p:nvSpPr>
          <p:cNvPr id="2" name="Rounded Rectangular Callout 1"/>
          <p:cNvSpPr/>
          <p:nvPr/>
        </p:nvSpPr>
        <p:spPr>
          <a:xfrm>
            <a:off x="6340414" y="6142008"/>
            <a:ext cx="3485072" cy="500332"/>
          </a:xfrm>
          <a:prstGeom prst="wedgeRoundRectCallout">
            <a:avLst>
              <a:gd name="adj1" fmla="val -20856"/>
              <a:gd name="adj2" fmla="val -211984"/>
              <a:gd name="adj3" fmla="val 16667"/>
            </a:avLst>
          </a:prstGeom>
          <a:solidFill>
            <a:schemeClr val="tx1">
              <a:lumMod val="50000"/>
            </a:schemeClr>
          </a:solidFill>
          <a:ln w="3810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chemeClr val="bg1"/>
                  </a:solidFill>
                </a:ln>
                <a:solidFill>
                  <a:schemeClr val="accent5">
                    <a:lumMod val="60000"/>
                    <a:lumOff val="40000"/>
                  </a:schemeClr>
                </a:solidFill>
              </a:rPr>
              <a:t>Note this word! </a:t>
            </a:r>
            <a:r>
              <a:rPr lang="en-CA" sz="2800" b="1" dirty="0" smtClean="0">
                <a:ln>
                  <a:solidFill>
                    <a:schemeClr val="bg1"/>
                  </a:solidFill>
                </a:ln>
                <a:solidFill>
                  <a:schemeClr val="accent5">
                    <a:lumMod val="60000"/>
                    <a:lumOff val="40000"/>
                  </a:schemeClr>
                </a:solidFill>
                <a:sym typeface="Wingdings" panose="05000000000000000000" pitchFamily="2" charset="2"/>
              </a:rPr>
              <a:t></a:t>
            </a:r>
            <a:endParaRPr lang="en-CA" sz="2800" b="1" dirty="0">
              <a:ln>
                <a:solidFill>
                  <a:schemeClr val="bg1"/>
                </a:solidFill>
              </a:ln>
              <a:solidFill>
                <a:schemeClr val="accent5">
                  <a:lumMod val="60000"/>
                  <a:lumOff val="40000"/>
                </a:schemeClr>
              </a:solidFill>
            </a:endParaRPr>
          </a:p>
        </p:txBody>
      </p:sp>
      <p:sp>
        <p:nvSpPr>
          <p:cNvPr id="4" name="Slide Number Placeholder 3"/>
          <p:cNvSpPr>
            <a:spLocks noGrp="1"/>
          </p:cNvSpPr>
          <p:nvPr>
            <p:ph type="sldNum" sz="quarter" idx="12"/>
          </p:nvPr>
        </p:nvSpPr>
        <p:spPr>
          <a:xfrm>
            <a:off x="11330539" y="6459777"/>
            <a:ext cx="753545" cy="365125"/>
          </a:xfrm>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4574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1000"/>
                                        <p:tgtEl>
                                          <p:spTgt spid="3">
                                            <p:txEl>
                                              <p:pRg st="6" end="6"/>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867"/>
            <a:ext cx="10896600" cy="6299199"/>
          </a:xfrm>
        </p:spPr>
        <p:txBody>
          <a:bodyPr>
            <a:normAutofit/>
          </a:bodyPr>
          <a:lstStyle/>
          <a:p>
            <a:pPr marL="0" indent="0">
              <a:buNone/>
            </a:pPr>
            <a:r>
              <a:rPr lang="en-US" sz="6600" b="1" i="1" dirty="0" smtClean="0">
                <a:ln w="19050">
                  <a:solidFill>
                    <a:srgbClr val="0000FF"/>
                  </a:solidFill>
                </a:ln>
                <a:solidFill>
                  <a:srgbClr val="FFCCFF"/>
                </a:solidFill>
                <a:latin typeface="Georgia" panose="02040502050405020303" pitchFamily="18" charset="0"/>
              </a:rPr>
              <a:t>		The Covenant!</a:t>
            </a:r>
          </a:p>
          <a:p>
            <a:pPr marL="0" indent="0">
              <a:buNone/>
            </a:pPr>
            <a:r>
              <a:rPr lang="en-US" sz="3200" b="1" i="1" dirty="0" smtClean="0">
                <a:ln w="6350">
                  <a:solidFill>
                    <a:srgbClr val="0000FF"/>
                  </a:solidFill>
                </a:ln>
                <a:solidFill>
                  <a:srgbClr val="FFCCFF"/>
                </a:solidFill>
                <a:latin typeface="Georgia" panose="02040502050405020303" pitchFamily="18" charset="0"/>
              </a:rPr>
              <a:t>The</a:t>
            </a:r>
            <a:r>
              <a:rPr lang="en-US" sz="2800" b="1" i="1" dirty="0">
                <a:ln w="6350">
                  <a:solidFill>
                    <a:srgbClr val="0000FF"/>
                  </a:solidFill>
                </a:ln>
                <a:solidFill>
                  <a:srgbClr val="FFCCFF"/>
                </a:solidFill>
                <a:latin typeface="Georgia" panose="02040502050405020303" pitchFamily="18" charset="0"/>
              </a:rPr>
              <a:t> </a:t>
            </a:r>
            <a:r>
              <a:rPr lang="en-US" sz="2800" b="1" i="1" u="sng" dirty="0" smtClean="0">
                <a:ln w="6350">
                  <a:solidFill>
                    <a:srgbClr val="0000FF"/>
                  </a:solidFill>
                </a:ln>
                <a:solidFill>
                  <a:srgbClr val="FF0000"/>
                </a:solidFill>
                <a:effectLst>
                  <a:glow rad="127000">
                    <a:srgbClr val="00FFFF"/>
                  </a:glow>
                  <a:outerShdw blurRad="50800" dist="38100" dir="2700000" algn="tl" rotWithShape="0">
                    <a:srgbClr val="000000">
                      <a:alpha val="48000"/>
                    </a:srgbClr>
                  </a:outerShdw>
                </a:effectLst>
                <a:latin typeface="Georgia" panose="02040502050405020303" pitchFamily="18" charset="0"/>
              </a:rPr>
              <a:t>1</a:t>
            </a:r>
            <a:r>
              <a:rPr lang="en-US" sz="2800" b="1" i="1" u="sng" baseline="30000" dirty="0" smtClean="0">
                <a:ln w="6350">
                  <a:solidFill>
                    <a:srgbClr val="0000FF"/>
                  </a:solidFill>
                </a:ln>
                <a:solidFill>
                  <a:srgbClr val="FF0000"/>
                </a:solidFill>
                <a:effectLst>
                  <a:glow rad="127000">
                    <a:srgbClr val="00FFFF"/>
                  </a:glow>
                  <a:outerShdw blurRad="50800" dist="38100" dir="2700000" algn="tl" rotWithShape="0">
                    <a:srgbClr val="000000">
                      <a:alpha val="48000"/>
                    </a:srgbClr>
                  </a:outerShdw>
                </a:effectLst>
                <a:latin typeface="Georgia" panose="02040502050405020303" pitchFamily="18" charset="0"/>
              </a:rPr>
              <a:t>st</a:t>
            </a:r>
            <a:r>
              <a:rPr lang="en-US" sz="2800" b="1" i="1" dirty="0" smtClean="0">
                <a:ln w="6350">
                  <a:solidFill>
                    <a:srgbClr val="0000FF"/>
                  </a:solidFill>
                </a:ln>
                <a:solidFill>
                  <a:srgbClr val="FF0000"/>
                </a:solidFill>
                <a:latin typeface="Georgia" panose="02040502050405020303" pitchFamily="18" charset="0"/>
              </a:rPr>
              <a:t> </a:t>
            </a:r>
            <a:r>
              <a:rPr lang="en-US" sz="2800" b="1" i="1" dirty="0" smtClean="0">
                <a:ln w="6350">
                  <a:solidFill>
                    <a:srgbClr val="0000FF"/>
                  </a:solidFill>
                </a:ln>
                <a:solidFill>
                  <a:srgbClr val="FFCCFF"/>
                </a:solidFill>
                <a:latin typeface="Georgia" panose="02040502050405020303" pitchFamily="18" charset="0"/>
              </a:rPr>
              <a:t> Scriptural Component of </a:t>
            </a:r>
            <a:r>
              <a:rPr lang="en-US" sz="2800" b="1" i="1" dirty="0">
                <a:ln w="6350">
                  <a:solidFill>
                    <a:srgbClr val="0000FF"/>
                  </a:solidFill>
                </a:ln>
                <a:solidFill>
                  <a:srgbClr val="FFCCFF"/>
                </a:solidFill>
                <a:latin typeface="Georgia" panose="02040502050405020303" pitchFamily="18" charset="0"/>
              </a:rPr>
              <a:t> </a:t>
            </a:r>
            <a:r>
              <a:rPr lang="en-US" sz="2800" b="1" i="1" u="sng" dirty="0" smtClean="0">
                <a:ln w="6350">
                  <a:solidFill>
                    <a:srgbClr val="0000FF"/>
                  </a:solidFill>
                </a:ln>
                <a:solidFill>
                  <a:srgbClr val="FFCCFF"/>
                </a:solidFill>
                <a:latin typeface="Georgia" panose="02040502050405020303" pitchFamily="18" charset="0"/>
              </a:rPr>
              <a:t>their Covenant</a:t>
            </a:r>
            <a:r>
              <a:rPr lang="en-US" sz="2800" b="1" i="1" dirty="0" smtClean="0">
                <a:ln w="6350">
                  <a:solidFill>
                    <a:srgbClr val="0000FF"/>
                  </a:solidFill>
                </a:ln>
                <a:solidFill>
                  <a:srgbClr val="FFCCFF"/>
                </a:solidFill>
                <a:latin typeface="Georgia" panose="02040502050405020303" pitchFamily="18" charset="0"/>
              </a:rPr>
              <a:t> –</a:t>
            </a:r>
          </a:p>
          <a:p>
            <a:pPr marL="0" indent="0">
              <a:buNone/>
            </a:pPr>
            <a:r>
              <a:rPr lang="en-US" sz="2800" b="1" i="1" dirty="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FF00"/>
                </a:solidFill>
                <a:latin typeface="Georgia" panose="02040502050405020303" pitchFamily="18" charset="0"/>
              </a:rPr>
              <a:t>1. </a:t>
            </a:r>
            <a:r>
              <a:rPr lang="en-US" sz="2800" b="1" i="1" dirty="0" smtClean="0">
                <a:ln w="6350">
                  <a:solidFill>
                    <a:srgbClr val="0000FF"/>
                  </a:solidFill>
                </a:ln>
                <a:solidFill>
                  <a:srgbClr val="FFCCFF"/>
                </a:solidFill>
                <a:latin typeface="Georgia" panose="02040502050405020303" pitchFamily="18" charset="0"/>
              </a:rPr>
              <a:t>The </a:t>
            </a:r>
            <a:r>
              <a:rPr lang="en-US" sz="2800" b="1" i="1" dirty="0" smtClean="0">
                <a:ln w="6350">
                  <a:solidFill>
                    <a:srgbClr val="0000FF"/>
                  </a:solidFill>
                </a:ln>
                <a:solidFill>
                  <a:srgbClr val="FFCCFF"/>
                </a:solidFill>
                <a:effectLst>
                  <a:glow rad="127000">
                    <a:srgbClr val="99FF99"/>
                  </a:glow>
                  <a:outerShdw blurRad="50800" dist="38100" dir="2700000" algn="tl" rotWithShape="0">
                    <a:srgbClr val="000000">
                      <a:alpha val="48000"/>
                    </a:srgbClr>
                  </a:outerShdw>
                </a:effectLst>
                <a:latin typeface="Georgia" panose="02040502050405020303" pitchFamily="18" charset="0"/>
              </a:rPr>
              <a:t>Proposal</a:t>
            </a:r>
            <a:r>
              <a:rPr lang="en-US" sz="2800" b="1" i="1" dirty="0" smtClean="0">
                <a:ln w="6350">
                  <a:solidFill>
                    <a:srgbClr val="0000FF"/>
                  </a:solidFill>
                </a:ln>
                <a:solidFill>
                  <a:srgbClr val="FFCCFF"/>
                </a:solidFill>
                <a:latin typeface="Georgia" panose="02040502050405020303" pitchFamily="18" charset="0"/>
              </a:rPr>
              <a:t> (</a:t>
            </a:r>
            <a:r>
              <a:rPr lang="en-US" sz="2800" b="1" i="1" dirty="0" err="1" smtClean="0">
                <a:ln w="6350">
                  <a:solidFill>
                    <a:srgbClr val="0000FF"/>
                  </a:solidFill>
                </a:ln>
                <a:solidFill>
                  <a:srgbClr val="FFCCFF"/>
                </a:solidFill>
                <a:latin typeface="Georgia" panose="02040502050405020303" pitchFamily="18" charset="0"/>
              </a:rPr>
              <a:t>vs</a:t>
            </a:r>
            <a:r>
              <a:rPr lang="en-US" sz="2800" b="1" i="1" dirty="0" smtClean="0">
                <a:ln w="6350">
                  <a:solidFill>
                    <a:srgbClr val="0000FF"/>
                  </a:solidFill>
                </a:ln>
                <a:solidFill>
                  <a:srgbClr val="FFCCFF"/>
                </a:solidFill>
                <a:latin typeface="Georgia" panose="02040502050405020303" pitchFamily="18" charset="0"/>
              </a:rPr>
              <a:t> 44)</a:t>
            </a:r>
          </a:p>
          <a:p>
            <a:pPr marL="0" indent="0">
              <a:buNone/>
            </a:pPr>
            <a:r>
              <a:rPr lang="en-US" sz="3000" dirty="0" smtClean="0">
                <a:solidFill>
                  <a:srgbClr val="008080"/>
                </a:solidFill>
                <a:latin typeface="Georgia" panose="02040502050405020303" pitchFamily="18" charset="0"/>
              </a:rPr>
              <a:t>Gen </a:t>
            </a:r>
            <a:r>
              <a:rPr lang="en-US" sz="3000" dirty="0">
                <a:solidFill>
                  <a:srgbClr val="008080"/>
                </a:solidFill>
                <a:latin typeface="Georgia" panose="02040502050405020303" pitchFamily="18" charset="0"/>
              </a:rPr>
              <a:t>31:44</a:t>
            </a:r>
            <a:r>
              <a:rPr lang="en-US" sz="3000" dirty="0">
                <a:solidFill>
                  <a:prstClr val="black"/>
                </a:solidFill>
                <a:latin typeface="Georgia" panose="02040502050405020303" pitchFamily="18" charset="0"/>
              </a:rPr>
              <a:t>  </a:t>
            </a:r>
            <a:r>
              <a:rPr lang="en-US" sz="3000" dirty="0">
                <a:ln>
                  <a:solidFill>
                    <a:srgbClr val="00B0F0"/>
                  </a:solidFill>
                </a:ln>
                <a:solidFill>
                  <a:srgbClr val="FFC000"/>
                </a:solidFill>
                <a:latin typeface="Georgia" panose="02040502050405020303" pitchFamily="18" charset="0"/>
              </a:rPr>
              <a:t>“And now, come, </a:t>
            </a:r>
            <a:r>
              <a:rPr lang="en-US" sz="3000" dirty="0" smtClean="0">
                <a:ln>
                  <a:solidFill>
                    <a:srgbClr val="00B0F0"/>
                  </a:solidFill>
                </a:ln>
                <a:solidFill>
                  <a:srgbClr val="FFCCFF"/>
                </a:solidFill>
                <a:latin typeface="Georgia" panose="02040502050405020303" pitchFamily="18" charset="0"/>
              </a:rPr>
              <a:t/>
            </a:r>
            <a:br>
              <a:rPr lang="en-US" sz="3000" dirty="0" smtClean="0">
                <a:ln>
                  <a:solidFill>
                    <a:srgbClr val="00B0F0"/>
                  </a:solidFill>
                </a:ln>
                <a:solidFill>
                  <a:srgbClr val="FFCCFF"/>
                </a:solidFill>
                <a:latin typeface="Georgia" panose="02040502050405020303" pitchFamily="18" charset="0"/>
              </a:rPr>
            </a:br>
            <a:r>
              <a:rPr lang="en-US" sz="3000" dirty="0" smtClean="0">
                <a:ln>
                  <a:solidFill>
                    <a:srgbClr val="00B0F0"/>
                  </a:solidFill>
                </a:ln>
                <a:solidFill>
                  <a:srgbClr val="FFCCFF"/>
                </a:solidFill>
                <a:latin typeface="Georgia" panose="02040502050405020303" pitchFamily="18" charset="0"/>
              </a:rPr>
              <a:t>		     </a:t>
            </a:r>
            <a:r>
              <a:rPr lang="en-US" sz="3000" dirty="0" smtClean="0">
                <a:ln>
                  <a:solidFill>
                    <a:schemeClr val="bg1"/>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let </a:t>
            </a:r>
            <a:r>
              <a:rPr lang="en-US" sz="3000" dirty="0">
                <a:ln>
                  <a:solidFill>
                    <a:schemeClr val="bg1"/>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us make </a:t>
            </a:r>
            <a:r>
              <a:rPr lang="en-US" sz="3000" b="1" dirty="0" smtClean="0">
                <a:ln>
                  <a:solidFill>
                    <a:schemeClr val="bg1"/>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A COVENANT, </a:t>
            </a:r>
            <a:r>
              <a:rPr lang="en-US" sz="3000" dirty="0" smtClean="0">
                <a:ln>
                  <a:solidFill>
                    <a:schemeClr val="bg1"/>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you </a:t>
            </a:r>
            <a:r>
              <a:rPr lang="en-US" sz="3000" dirty="0">
                <a:ln>
                  <a:solidFill>
                    <a:schemeClr val="bg1"/>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and I, </a:t>
            </a:r>
            <a:r>
              <a:rPr lang="en-US" sz="3000" dirty="0" smtClean="0">
                <a:ln>
                  <a:solidFill>
                    <a:srgbClr val="00B0F0"/>
                  </a:solidFill>
                </a:ln>
                <a:solidFill>
                  <a:srgbClr val="FFCCFF"/>
                </a:solidFill>
                <a:latin typeface="Georgia" panose="02040502050405020303" pitchFamily="18" charset="0"/>
              </a:rPr>
              <a:t>	</a:t>
            </a:r>
            <a:br>
              <a:rPr lang="en-US" sz="3000" dirty="0" smtClean="0">
                <a:ln>
                  <a:solidFill>
                    <a:srgbClr val="00B0F0"/>
                  </a:solidFill>
                </a:ln>
                <a:solidFill>
                  <a:srgbClr val="FFCCFF"/>
                </a:solidFill>
                <a:latin typeface="Georgia" panose="02040502050405020303" pitchFamily="18" charset="0"/>
              </a:rPr>
            </a:br>
            <a:r>
              <a:rPr lang="en-US" sz="3000" dirty="0" smtClean="0">
                <a:ln>
                  <a:solidFill>
                    <a:srgbClr val="00B0F0"/>
                  </a:solidFill>
                </a:ln>
                <a:solidFill>
                  <a:srgbClr val="FFCCFF"/>
                </a:solidFill>
                <a:latin typeface="Georgia" panose="02040502050405020303" pitchFamily="18" charset="0"/>
              </a:rPr>
              <a:t>		        </a:t>
            </a:r>
            <a:r>
              <a:rPr lang="en-US" sz="3000" dirty="0" smtClean="0">
                <a:ln>
                  <a:solidFill>
                    <a:srgbClr val="00B0F0"/>
                  </a:solidFill>
                </a:ln>
                <a:solidFill>
                  <a:srgbClr val="FFC000"/>
                </a:solidFill>
                <a:latin typeface="Georgia" panose="02040502050405020303" pitchFamily="18" charset="0"/>
              </a:rPr>
              <a:t>and</a:t>
            </a:r>
            <a:r>
              <a:rPr lang="en-US" sz="3000" dirty="0" smtClean="0">
                <a:ln>
                  <a:solidFill>
                    <a:srgbClr val="00B0F0"/>
                  </a:solidFill>
                </a:ln>
                <a:solidFill>
                  <a:srgbClr val="FFCCFF"/>
                </a:solidFill>
                <a:latin typeface="Georgia" panose="02040502050405020303" pitchFamily="18" charset="0"/>
              </a:rPr>
              <a:t> </a:t>
            </a:r>
            <a:r>
              <a:rPr lang="en-US" sz="3000" b="1" dirty="0">
                <a:ln>
                  <a:solidFill>
                    <a:schemeClr val="bg1"/>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it</a:t>
            </a:r>
            <a:r>
              <a:rPr lang="en-US" sz="3000" dirty="0">
                <a:ln>
                  <a:solidFill>
                    <a:srgbClr val="00B0F0"/>
                  </a:solidFill>
                </a:ln>
                <a:solidFill>
                  <a:srgbClr val="FFCCFF"/>
                </a:solidFill>
                <a:latin typeface="Georgia" panose="02040502050405020303" pitchFamily="18" charset="0"/>
              </a:rPr>
              <a:t> </a:t>
            </a:r>
            <a:r>
              <a:rPr lang="en-US" sz="3000" dirty="0">
                <a:ln>
                  <a:solidFill>
                    <a:srgbClr val="00B0F0"/>
                  </a:solidFill>
                </a:ln>
                <a:solidFill>
                  <a:srgbClr val="FFC000"/>
                </a:solidFill>
                <a:latin typeface="Georgia" panose="02040502050405020303" pitchFamily="18" charset="0"/>
              </a:rPr>
              <a:t>shall be a </a:t>
            </a:r>
            <a:r>
              <a:rPr lang="en-US" sz="3000" b="1" dirty="0">
                <a:ln>
                  <a:solidFill>
                    <a:schemeClr val="bg1"/>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witness</a:t>
            </a:r>
            <a:r>
              <a:rPr lang="en-US" sz="3000" dirty="0">
                <a:ln>
                  <a:solidFill>
                    <a:srgbClr val="00B0F0"/>
                  </a:solidFill>
                </a:ln>
                <a:solidFill>
                  <a:srgbClr val="FFCCFF"/>
                </a:solidFill>
                <a:latin typeface="Georgia" panose="02040502050405020303" pitchFamily="18" charset="0"/>
              </a:rPr>
              <a:t> </a:t>
            </a:r>
            <a:r>
              <a:rPr lang="en-US" sz="3000" dirty="0">
                <a:ln>
                  <a:solidFill>
                    <a:srgbClr val="00B0F0"/>
                  </a:solidFill>
                </a:ln>
                <a:solidFill>
                  <a:srgbClr val="FFC000"/>
                </a:solidFill>
                <a:latin typeface="Georgia" panose="02040502050405020303" pitchFamily="18" charset="0"/>
              </a:rPr>
              <a:t>between you and me</a:t>
            </a:r>
            <a:r>
              <a:rPr lang="en-US" sz="3000" dirty="0" smtClean="0">
                <a:ln>
                  <a:solidFill>
                    <a:srgbClr val="00B0F0"/>
                  </a:solidFill>
                </a:ln>
                <a:solidFill>
                  <a:srgbClr val="FFC000"/>
                </a:solidFill>
                <a:latin typeface="Georgia" panose="02040502050405020303" pitchFamily="18" charset="0"/>
              </a:rPr>
              <a:t>.”</a:t>
            </a:r>
          </a:p>
          <a:p>
            <a:pPr marL="0" indent="0">
              <a:buNone/>
            </a:pPr>
            <a:r>
              <a:rPr lang="en-US" sz="3000" dirty="0" smtClean="0">
                <a:solidFill>
                  <a:schemeClr val="tx1">
                    <a:lumMod val="85000"/>
                  </a:schemeClr>
                </a:solidFill>
                <a:latin typeface="Georgia" panose="02040502050405020303" pitchFamily="18" charset="0"/>
              </a:rPr>
              <a:t>Note that even Laban recognized the </a:t>
            </a:r>
            <a:r>
              <a:rPr lang="en-US" sz="3000" u="sng" dirty="0" smtClean="0">
                <a:solidFill>
                  <a:srgbClr val="0070C0"/>
                </a:solidFill>
                <a:latin typeface="Georgia" panose="02040502050405020303" pitchFamily="18" charset="0"/>
              </a:rPr>
              <a:t>authorit</a:t>
            </a:r>
            <a:r>
              <a:rPr lang="en-US" sz="3000" dirty="0" smtClean="0">
                <a:solidFill>
                  <a:srgbClr val="0070C0"/>
                </a:solidFill>
                <a:latin typeface="Georgia" panose="02040502050405020303" pitchFamily="18" charset="0"/>
              </a:rPr>
              <a:t>y</a:t>
            </a:r>
            <a:r>
              <a:rPr lang="en-US" sz="3000" dirty="0" smtClean="0">
                <a:solidFill>
                  <a:schemeClr val="tx1">
                    <a:lumMod val="85000"/>
                  </a:schemeClr>
                </a:solidFill>
                <a:latin typeface="Georgia" panose="02040502050405020303" pitchFamily="18" charset="0"/>
              </a:rPr>
              <a:t> of the </a:t>
            </a:r>
            <a:r>
              <a:rPr lang="en-US" sz="3000" u="sng" dirty="0" smtClean="0">
                <a:solidFill>
                  <a:srgbClr val="0070C0"/>
                </a:solidFill>
                <a:latin typeface="Georgia" panose="02040502050405020303" pitchFamily="18" charset="0"/>
              </a:rPr>
              <a:t>Ancient Suzerain Treat</a:t>
            </a:r>
            <a:r>
              <a:rPr lang="en-US" sz="3000" dirty="0" smtClean="0">
                <a:solidFill>
                  <a:srgbClr val="0070C0"/>
                </a:solidFill>
                <a:latin typeface="Georgia" panose="02040502050405020303" pitchFamily="18" charset="0"/>
              </a:rPr>
              <a:t>y </a:t>
            </a:r>
            <a:r>
              <a:rPr lang="en-US" sz="3000" dirty="0" smtClean="0">
                <a:solidFill>
                  <a:schemeClr val="tx1">
                    <a:lumMod val="85000"/>
                  </a:schemeClr>
                </a:solidFill>
                <a:latin typeface="Georgia" panose="02040502050405020303" pitchFamily="18" charset="0"/>
              </a:rPr>
              <a:t>system of that era.  This is the </a:t>
            </a:r>
            <a:r>
              <a:rPr lang="en-US" sz="3000" dirty="0" smtClean="0">
                <a:solidFill>
                  <a:srgbClr val="0070C0"/>
                </a:solidFill>
                <a:latin typeface="Georgia" panose="02040502050405020303" pitchFamily="18" charset="0"/>
              </a:rPr>
              <a:t>same</a:t>
            </a:r>
            <a:r>
              <a:rPr lang="en-US" sz="3000" dirty="0" smtClean="0">
                <a:solidFill>
                  <a:schemeClr val="tx1">
                    <a:lumMod val="85000"/>
                  </a:schemeClr>
                </a:solidFill>
                <a:latin typeface="Georgia" panose="02040502050405020303" pitchFamily="18" charset="0"/>
              </a:rPr>
              <a:t> </a:t>
            </a:r>
            <a:r>
              <a:rPr lang="en-US" sz="3000" dirty="0" smtClean="0">
                <a:solidFill>
                  <a:srgbClr val="0070C0"/>
                </a:solidFill>
                <a:latin typeface="Georgia" panose="02040502050405020303" pitchFamily="18" charset="0"/>
              </a:rPr>
              <a:t>type of agreement </a:t>
            </a:r>
            <a:r>
              <a:rPr lang="en-US" sz="3000" dirty="0" smtClean="0">
                <a:solidFill>
                  <a:schemeClr val="tx1">
                    <a:lumMod val="85000"/>
                  </a:schemeClr>
                </a:solidFill>
                <a:latin typeface="Georgia" panose="02040502050405020303" pitchFamily="18" charset="0"/>
              </a:rPr>
              <a:t>that </a:t>
            </a:r>
            <a:r>
              <a:rPr lang="en-US" sz="3000" dirty="0" smtClean="0">
                <a:solidFill>
                  <a:srgbClr val="FFCCFF"/>
                </a:solidFill>
                <a:latin typeface="Georgia" panose="02040502050405020303" pitchFamily="18" charset="0"/>
              </a:rPr>
              <a:t>Yahuah</a:t>
            </a:r>
            <a:r>
              <a:rPr lang="en-US" sz="3000" dirty="0" smtClean="0">
                <a:solidFill>
                  <a:schemeClr val="tx1">
                    <a:lumMod val="85000"/>
                  </a:schemeClr>
                </a:solidFill>
                <a:latin typeface="Georgia" panose="02040502050405020303" pitchFamily="18" charset="0"/>
              </a:rPr>
              <a:t> met Abram with, </a:t>
            </a:r>
            <a:r>
              <a:rPr lang="en-US" sz="3000" u="sng" dirty="0" smtClean="0">
                <a:solidFill>
                  <a:schemeClr val="tx1">
                    <a:lumMod val="85000"/>
                  </a:schemeClr>
                </a:solidFill>
                <a:latin typeface="Georgia" panose="02040502050405020303" pitchFamily="18" charset="0"/>
              </a:rPr>
              <a:t>on his level</a:t>
            </a:r>
            <a:r>
              <a:rPr lang="en-US" sz="3000" dirty="0" smtClean="0">
                <a:solidFill>
                  <a:schemeClr val="tx1">
                    <a:lumMod val="85000"/>
                  </a:schemeClr>
                </a:solidFill>
                <a:latin typeface="Georgia" panose="02040502050405020303" pitchFamily="18" charset="0"/>
              </a:rPr>
              <a:t>.</a:t>
            </a:r>
            <a:endParaRPr lang="en-US" sz="3000" b="1" i="1" dirty="0" smtClean="0">
              <a:solidFill>
                <a:schemeClr val="tx1">
                  <a:lumMod val="85000"/>
                </a:schemeClr>
              </a:solidFill>
              <a:latin typeface="Georgia" panose="02040502050405020303" pitchFamily="18" charset="0"/>
            </a:endParaRPr>
          </a:p>
        </p:txBody>
      </p:sp>
      <p:sp>
        <p:nvSpPr>
          <p:cNvPr id="2" name="Slide Number Placeholder 1"/>
          <p:cNvSpPr>
            <a:spLocks noGrp="1"/>
          </p:cNvSpPr>
          <p:nvPr>
            <p:ph type="sldNum" sz="quarter" idx="12"/>
          </p:nvPr>
        </p:nvSpPr>
        <p:spPr>
          <a:xfrm>
            <a:off x="11370746" y="6460066"/>
            <a:ext cx="753545" cy="365125"/>
          </a:xfrm>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147155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897" y="0"/>
            <a:ext cx="10896600" cy="6615404"/>
          </a:xfrm>
        </p:spPr>
        <p:txBody>
          <a:bodyPr>
            <a:normAutofit/>
            <a:scene3d>
              <a:camera prst="orthographicFront"/>
              <a:lightRig rig="threePt" dir="t"/>
            </a:scene3d>
            <a:sp3d extrusionH="57150">
              <a:bevelT w="38100" h="38100" prst="convex"/>
            </a:sp3d>
          </a:bodyPr>
          <a:lstStyle/>
          <a:p>
            <a:pPr marL="0" indent="0">
              <a:buNone/>
            </a:pPr>
            <a:r>
              <a:rPr lang="en-US" sz="6600" b="1" i="1" dirty="0" smtClean="0">
                <a:ln w="19050">
                  <a:solidFill>
                    <a:srgbClr val="0000FF"/>
                  </a:solidFill>
                </a:ln>
                <a:solidFill>
                  <a:srgbClr val="FFCCFF"/>
                </a:solidFill>
                <a:latin typeface="Georgia" panose="02040502050405020303" pitchFamily="18" charset="0"/>
              </a:rPr>
              <a:t>		The Covenant!</a:t>
            </a:r>
          </a:p>
          <a:p>
            <a:pPr marL="0" indent="0">
              <a:buNone/>
            </a:pPr>
            <a:r>
              <a:rPr lang="en-US" sz="3200" b="1" i="1" dirty="0" smtClean="0">
                <a:ln w="6350">
                  <a:solidFill>
                    <a:srgbClr val="0000FF"/>
                  </a:solidFill>
                </a:ln>
                <a:solidFill>
                  <a:srgbClr val="FFCCFF"/>
                </a:solidFill>
                <a:latin typeface="Georgia" panose="02040502050405020303" pitchFamily="18" charset="0"/>
              </a:rPr>
              <a:t>The</a:t>
            </a:r>
            <a:r>
              <a:rPr lang="en-US" sz="2800" b="1" i="1" dirty="0">
                <a:ln w="6350">
                  <a:solidFill>
                    <a:srgbClr val="0000FF"/>
                  </a:solidFill>
                </a:ln>
                <a:solidFill>
                  <a:srgbClr val="FFCCFF"/>
                </a:solidFill>
                <a:latin typeface="Georgia" panose="02040502050405020303" pitchFamily="18" charset="0"/>
              </a:rPr>
              <a:t> </a:t>
            </a:r>
            <a:r>
              <a:rPr lang="en-US" sz="2800" b="1" i="1" u="sng" dirty="0" smtClean="0">
                <a:ln w="6350">
                  <a:solidFill>
                    <a:srgbClr val="0000FF"/>
                  </a:solidFill>
                </a:ln>
                <a:solidFill>
                  <a:srgbClr val="FF0000"/>
                </a:solidFill>
                <a:effectLst>
                  <a:glow rad="127000">
                    <a:srgbClr val="00FFFF"/>
                  </a:glow>
                  <a:outerShdw blurRad="50800" dist="38100" dir="2700000" algn="tl" rotWithShape="0">
                    <a:srgbClr val="000000">
                      <a:alpha val="48000"/>
                    </a:srgbClr>
                  </a:outerShdw>
                </a:effectLst>
                <a:latin typeface="Georgia" panose="02040502050405020303" pitchFamily="18" charset="0"/>
              </a:rPr>
              <a:t>2</a:t>
            </a:r>
            <a:r>
              <a:rPr lang="en-US" sz="2800" b="1" i="1" u="sng" baseline="30000" dirty="0" smtClean="0">
                <a:ln w="6350">
                  <a:solidFill>
                    <a:srgbClr val="0000FF"/>
                  </a:solidFill>
                </a:ln>
                <a:solidFill>
                  <a:srgbClr val="FF0000"/>
                </a:solidFill>
                <a:effectLst>
                  <a:glow rad="127000">
                    <a:srgbClr val="00FFFF"/>
                  </a:glow>
                  <a:outerShdw blurRad="50800" dist="38100" dir="2700000" algn="tl" rotWithShape="0">
                    <a:srgbClr val="000000">
                      <a:alpha val="48000"/>
                    </a:srgbClr>
                  </a:outerShdw>
                </a:effectLst>
                <a:latin typeface="Georgia" panose="02040502050405020303" pitchFamily="18" charset="0"/>
              </a:rPr>
              <a:t>nd</a:t>
            </a:r>
            <a:r>
              <a:rPr lang="en-US" sz="2800" b="1" i="1" u="sng" dirty="0" smtClean="0">
                <a:ln w="6350">
                  <a:solidFill>
                    <a:srgbClr val="0000FF"/>
                  </a:solidFill>
                </a:ln>
                <a:solidFill>
                  <a:srgbClr val="FF0000"/>
                </a:solidFill>
                <a:effectLst>
                  <a:glow rad="127000">
                    <a:srgbClr val="00FFFF"/>
                  </a:glow>
                  <a:outerShdw blurRad="50800" dist="38100" dir="2700000" algn="tl" rotWithShape="0">
                    <a:srgbClr val="000000">
                      <a:alpha val="48000"/>
                    </a:srgbClr>
                  </a:outerShdw>
                </a:effectLst>
                <a:latin typeface="Georgia" panose="02040502050405020303" pitchFamily="18" charset="0"/>
              </a:rPr>
              <a:t> </a:t>
            </a:r>
            <a:r>
              <a:rPr lang="en-US" sz="2800" b="1" i="1" dirty="0" smtClean="0">
                <a:ln w="6350">
                  <a:solidFill>
                    <a:srgbClr val="0000FF"/>
                  </a:solidFill>
                </a:ln>
                <a:solidFill>
                  <a:srgbClr val="FF0000"/>
                </a:solidFill>
                <a:latin typeface="Georgia" panose="02040502050405020303" pitchFamily="18" charset="0"/>
              </a:rPr>
              <a:t> </a:t>
            </a:r>
            <a:r>
              <a:rPr lang="en-US" sz="2800" b="1" i="1" dirty="0" smtClean="0">
                <a:ln w="6350">
                  <a:solidFill>
                    <a:srgbClr val="0000FF"/>
                  </a:solidFill>
                </a:ln>
                <a:solidFill>
                  <a:srgbClr val="FFCCFF"/>
                </a:solidFill>
                <a:latin typeface="Georgia" panose="02040502050405020303" pitchFamily="18" charset="0"/>
              </a:rPr>
              <a:t> Scriptural Component of </a:t>
            </a:r>
            <a:r>
              <a:rPr lang="en-US" sz="2800" b="1" i="1" dirty="0">
                <a:ln w="6350">
                  <a:solidFill>
                    <a:srgbClr val="0000FF"/>
                  </a:solidFill>
                </a:ln>
                <a:solidFill>
                  <a:srgbClr val="FFCCFF"/>
                </a:solidFill>
                <a:latin typeface="Georgia" panose="02040502050405020303" pitchFamily="18" charset="0"/>
              </a:rPr>
              <a:t> </a:t>
            </a:r>
            <a:r>
              <a:rPr lang="en-US" sz="2800" b="1" i="1" u="sng" dirty="0" smtClean="0">
                <a:ln w="6350">
                  <a:solidFill>
                    <a:srgbClr val="0000FF"/>
                  </a:solidFill>
                </a:ln>
                <a:solidFill>
                  <a:srgbClr val="FFCCFF"/>
                </a:solidFill>
                <a:latin typeface="Georgia" panose="02040502050405020303" pitchFamily="18" charset="0"/>
              </a:rPr>
              <a:t>their Covenant</a:t>
            </a:r>
            <a:r>
              <a:rPr lang="en-US" sz="2800" b="1" i="1" dirty="0">
                <a:ln w="6350">
                  <a:solidFill>
                    <a:srgbClr val="0000FF"/>
                  </a:solidFill>
                </a:ln>
                <a:solidFill>
                  <a:srgbClr val="FFCCFF"/>
                </a:solidFill>
                <a:latin typeface="Georgia" panose="02040502050405020303" pitchFamily="18" charset="0"/>
              </a:rPr>
              <a:t>.</a:t>
            </a:r>
            <a:endParaRPr lang="en-US" sz="2800" b="1" i="1" dirty="0" smtClean="0">
              <a:ln w="6350">
                <a:solidFill>
                  <a:srgbClr val="0000FF"/>
                </a:solidFill>
              </a:ln>
              <a:solidFill>
                <a:srgbClr val="FFCCFF"/>
              </a:solidFill>
              <a:latin typeface="Georgia" panose="02040502050405020303" pitchFamily="18" charset="0"/>
            </a:endParaRPr>
          </a:p>
          <a:p>
            <a:pPr marL="0" lvl="0" indent="0">
              <a:buNone/>
            </a:pPr>
            <a:r>
              <a:rPr lang="en-US" sz="2800" b="1" i="1" dirty="0">
                <a:ln w="6350">
                  <a:solidFill>
                    <a:srgbClr val="0000FF"/>
                  </a:solidFill>
                </a:ln>
                <a:solidFill>
                  <a:srgbClr val="FFCCFF"/>
                </a:solidFill>
                <a:latin typeface="Georgia" panose="02040502050405020303" pitchFamily="18" charset="0"/>
              </a:rPr>
              <a:t>	</a:t>
            </a:r>
            <a:r>
              <a:rPr lang="en-US" sz="2800" b="1" i="1" dirty="0">
                <a:ln w="6350">
                  <a:solidFill>
                    <a:srgbClr val="0000FF"/>
                  </a:solidFill>
                </a:ln>
                <a:solidFill>
                  <a:srgbClr val="FFFF00"/>
                </a:solidFill>
                <a:latin typeface="Georgia" panose="02040502050405020303" pitchFamily="18" charset="0"/>
              </a:rPr>
              <a:t>2. </a:t>
            </a:r>
            <a:r>
              <a:rPr lang="en-US" sz="2800" b="1" i="1" dirty="0">
                <a:ln w="6350">
                  <a:solidFill>
                    <a:srgbClr val="0000FF"/>
                  </a:solidFill>
                </a:ln>
                <a:solidFill>
                  <a:srgbClr val="FFCCFF"/>
                </a:solidFill>
                <a:latin typeface="Georgia" panose="02040502050405020303" pitchFamily="18" charset="0"/>
              </a:rPr>
              <a:t>The </a:t>
            </a:r>
            <a:r>
              <a:rPr lang="en-US" sz="2800" b="1" i="1" dirty="0" smtClean="0">
                <a:ln w="6350">
                  <a:solidFill>
                    <a:srgbClr val="0000FF"/>
                  </a:solidFill>
                </a:ln>
                <a:solidFill>
                  <a:srgbClr val="FFCCFF"/>
                </a:solidFill>
                <a:effectLst>
                  <a:glow rad="127000">
                    <a:srgbClr val="99FF99"/>
                  </a:glow>
                  <a:outerShdw blurRad="50800" dist="38100" dir="2700000" algn="tl" rotWithShape="0">
                    <a:srgbClr val="000000">
                      <a:alpha val="48000"/>
                    </a:srgbClr>
                  </a:outerShdw>
                </a:effectLst>
                <a:latin typeface="Georgia" panose="02040502050405020303" pitchFamily="18" charset="0"/>
              </a:rPr>
              <a:t>Acceptance</a:t>
            </a:r>
            <a:r>
              <a:rPr lang="en-US" sz="2800" b="1" i="1" dirty="0" smtClean="0">
                <a:ln w="6350">
                  <a:solidFill>
                    <a:srgbClr val="0000FF"/>
                  </a:solidFill>
                </a:ln>
                <a:solidFill>
                  <a:srgbClr val="FFCCFF"/>
                </a:solidFill>
                <a:latin typeface="Georgia" panose="02040502050405020303" pitchFamily="18" charset="0"/>
              </a:rPr>
              <a:t> (</a:t>
            </a:r>
            <a:r>
              <a:rPr lang="en-US" sz="2800" b="1" i="1" dirty="0" err="1" smtClean="0">
                <a:ln w="6350">
                  <a:solidFill>
                    <a:srgbClr val="0000FF"/>
                  </a:solidFill>
                </a:ln>
                <a:solidFill>
                  <a:srgbClr val="FFCCFF"/>
                </a:solidFill>
                <a:latin typeface="Georgia" panose="02040502050405020303" pitchFamily="18" charset="0"/>
              </a:rPr>
              <a:t>vs</a:t>
            </a:r>
            <a:r>
              <a:rPr lang="en-US" sz="2800" b="1" i="1" dirty="0" smtClean="0">
                <a:ln w="6350">
                  <a:solidFill>
                    <a:srgbClr val="0000FF"/>
                  </a:solidFill>
                </a:ln>
                <a:solidFill>
                  <a:srgbClr val="FFCCFF"/>
                </a:solidFill>
                <a:latin typeface="Georgia" panose="02040502050405020303" pitchFamily="18" charset="0"/>
              </a:rPr>
              <a:t> 45)</a:t>
            </a:r>
            <a:br>
              <a:rPr lang="en-US" sz="2800" b="1" i="1" dirty="0" smtClean="0">
                <a:ln w="6350">
                  <a:solidFill>
                    <a:srgbClr val="0000FF"/>
                  </a:solidFill>
                </a:ln>
                <a:solidFill>
                  <a:srgbClr val="FFCCFF"/>
                </a:solidFill>
                <a:latin typeface="Georgia" panose="02040502050405020303" pitchFamily="18" charset="0"/>
              </a:rPr>
            </a:br>
            <a:endParaRPr lang="en-US" sz="2800" b="1" i="1" dirty="0">
              <a:ln w="6350">
                <a:solidFill>
                  <a:srgbClr val="0000FF"/>
                </a:solidFill>
              </a:ln>
              <a:solidFill>
                <a:srgbClr val="FFCCFF"/>
              </a:solidFill>
              <a:latin typeface="Georgia" panose="02040502050405020303" pitchFamily="18" charset="0"/>
            </a:endParaRPr>
          </a:p>
          <a:p>
            <a:pPr marL="0" indent="0">
              <a:buNone/>
            </a:pPr>
            <a:r>
              <a:rPr lang="en-US" sz="2800" dirty="0">
                <a:solidFill>
                  <a:srgbClr val="008080"/>
                </a:solidFill>
                <a:latin typeface="Georgia" panose="02040502050405020303" pitchFamily="18" charset="0"/>
              </a:rPr>
              <a:t>Gen 31:45</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So Ya</a:t>
            </a:r>
            <a:r>
              <a:rPr lang="en-US" sz="2800" dirty="0">
                <a:solidFill>
                  <a:srgbClr val="FFC000"/>
                </a:solidFill>
                <a:latin typeface="TITUS Cyberbit Basic" panose="02020603050405020304" pitchFamily="18" charset="0"/>
              </a:rPr>
              <a:t>ʽ</a:t>
            </a:r>
            <a:r>
              <a:rPr lang="en-US" sz="2800" dirty="0">
                <a:solidFill>
                  <a:srgbClr val="FFC000"/>
                </a:solidFill>
                <a:latin typeface="Georgia" panose="02040502050405020303" pitchFamily="18" charset="0"/>
              </a:rPr>
              <a:t>aqo</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 took a stone and </a:t>
            </a:r>
            <a:r>
              <a:rPr lang="en-US" sz="2800" dirty="0" smtClean="0">
                <a:solidFill>
                  <a:srgbClr val="FFC000"/>
                </a:solidFill>
                <a:latin typeface="Georgia" panose="02040502050405020303" pitchFamily="18" charset="0"/>
              </a:rPr>
              <a:t/>
            </a:r>
            <a:br>
              <a:rPr lang="en-US" sz="2800" dirty="0" smtClean="0">
                <a:solidFill>
                  <a:srgbClr val="FFC000"/>
                </a:solidFill>
                <a:latin typeface="Georgia" panose="02040502050405020303" pitchFamily="18" charset="0"/>
              </a:rPr>
            </a:br>
            <a:r>
              <a:rPr lang="en-US" sz="2800" dirty="0" smtClean="0">
                <a:solidFill>
                  <a:srgbClr val="FFC000"/>
                </a:solidFill>
                <a:latin typeface="Georgia" panose="02040502050405020303" pitchFamily="18" charset="0"/>
              </a:rPr>
              <a:t>                    </a:t>
            </a:r>
            <a:r>
              <a:rPr lang="en-US" sz="2800" b="1" dirty="0" smtClean="0">
                <a:ln>
                  <a:solidFill>
                    <a:srgbClr val="0000FF"/>
                  </a:solidFill>
                </a:ln>
                <a:solidFill>
                  <a:schemeClr val="accent1">
                    <a:lumMod val="60000"/>
                    <a:lumOff val="40000"/>
                  </a:schemeClr>
                </a:solidFill>
                <a:latin typeface="Georgia" panose="02040502050405020303" pitchFamily="18" charset="0"/>
              </a:rPr>
              <a:t>set </a:t>
            </a:r>
            <a:r>
              <a:rPr lang="en-US" sz="2800" b="1" dirty="0">
                <a:ln>
                  <a:solidFill>
                    <a:srgbClr val="0000FF"/>
                  </a:solidFill>
                </a:ln>
                <a:solidFill>
                  <a:schemeClr val="accent1">
                    <a:lumMod val="60000"/>
                    <a:lumOff val="40000"/>
                  </a:schemeClr>
                </a:solidFill>
                <a:latin typeface="Georgia" panose="02040502050405020303" pitchFamily="18" charset="0"/>
              </a:rPr>
              <a:t>it up</a:t>
            </a:r>
            <a:r>
              <a:rPr lang="en-US" sz="2800" dirty="0">
                <a:solidFill>
                  <a:srgbClr val="FFC000"/>
                </a:solidFill>
                <a:latin typeface="Georgia" panose="02040502050405020303" pitchFamily="18" charset="0"/>
              </a:rPr>
              <a:t> as a </a:t>
            </a:r>
            <a:r>
              <a:rPr lang="en-US" sz="2800" b="1" dirty="0" smtClean="0">
                <a:ln>
                  <a:solidFill>
                    <a:srgbClr val="0000FF"/>
                  </a:solidFill>
                </a:ln>
                <a:solidFill>
                  <a:schemeClr val="accent1">
                    <a:lumMod val="60000"/>
                    <a:lumOff val="40000"/>
                  </a:schemeClr>
                </a:solidFill>
                <a:latin typeface="Georgia" panose="02040502050405020303" pitchFamily="18" charset="0"/>
              </a:rPr>
              <a:t>standing column</a:t>
            </a:r>
            <a:r>
              <a:rPr lang="en-US" sz="2800" b="1" dirty="0">
                <a:ln>
                  <a:solidFill>
                    <a:srgbClr val="0000FF"/>
                  </a:solidFill>
                </a:ln>
                <a:solidFill>
                  <a:schemeClr val="accent1">
                    <a:lumMod val="60000"/>
                    <a:lumOff val="40000"/>
                  </a:schemeClr>
                </a:solidFill>
                <a:latin typeface="Georgia" panose="02040502050405020303" pitchFamily="18" charset="0"/>
              </a:rPr>
              <a:t>. </a:t>
            </a:r>
            <a:endParaRPr lang="en-US" sz="2800" b="1" dirty="0" smtClean="0">
              <a:ln>
                <a:solidFill>
                  <a:srgbClr val="0000FF"/>
                </a:solidFill>
              </a:ln>
              <a:solidFill>
                <a:schemeClr val="accent1">
                  <a:lumMod val="60000"/>
                  <a:lumOff val="40000"/>
                </a:schemeClr>
              </a:solidFill>
              <a:latin typeface="Georgia" panose="02040502050405020303" pitchFamily="18" charset="0"/>
            </a:endParaRPr>
          </a:p>
          <a:p>
            <a:pPr marL="0" indent="0">
              <a:buNone/>
            </a:pPr>
            <a:r>
              <a:rPr lang="en-US" sz="2800" dirty="0" smtClean="0">
                <a:ln w="6350">
                  <a:noFill/>
                </a:ln>
                <a:solidFill>
                  <a:schemeClr val="tx1">
                    <a:lumMod val="85000"/>
                  </a:schemeClr>
                </a:solidFill>
                <a:latin typeface="Georgia" panose="02040502050405020303" pitchFamily="18" charset="0"/>
              </a:rPr>
              <a:t>Ya’aqov recalled the words of Yahuah – </a:t>
            </a:r>
            <a:r>
              <a:rPr lang="en-US" sz="2800" b="1" dirty="0" smtClean="0">
                <a:ln w="6350">
                  <a:solidFill>
                    <a:srgbClr val="0000FF"/>
                  </a:solidFill>
                </a:ln>
                <a:solidFill>
                  <a:srgbClr val="FFCCFF"/>
                </a:solidFill>
                <a:latin typeface="Georgia" panose="02040502050405020303" pitchFamily="18" charset="0"/>
              </a:rPr>
              <a:t>And I am with you </a:t>
            </a:r>
            <a:r>
              <a:rPr lang="en-US" sz="2800" dirty="0" smtClean="0">
                <a:ln w="6350">
                  <a:noFill/>
                </a:ln>
                <a:solidFill>
                  <a:schemeClr val="tx1">
                    <a:lumMod val="85000"/>
                  </a:schemeClr>
                </a:solidFill>
                <a:latin typeface="Georgia" panose="02040502050405020303" pitchFamily="18" charset="0"/>
              </a:rPr>
              <a:t>(31:3) and he immediately accepted Laban’s (</a:t>
            </a:r>
            <a:r>
              <a:rPr lang="en-US" sz="2800" dirty="0" smtClean="0">
                <a:ln w="6350">
                  <a:noFill/>
                </a:ln>
                <a:solidFill>
                  <a:schemeClr val="accent1">
                    <a:lumMod val="60000"/>
                    <a:lumOff val="40000"/>
                  </a:schemeClr>
                </a:solidFill>
                <a:latin typeface="Georgia" panose="02040502050405020303" pitchFamily="18" charset="0"/>
              </a:rPr>
              <a:t>#1</a:t>
            </a:r>
            <a:r>
              <a:rPr lang="en-US" sz="2800" dirty="0" smtClean="0">
                <a:ln w="6350">
                  <a:noFill/>
                </a:ln>
                <a:solidFill>
                  <a:schemeClr val="tx1">
                    <a:lumMod val="85000"/>
                  </a:schemeClr>
                </a:solidFill>
                <a:latin typeface="Georgia" panose="02040502050405020303" pitchFamily="18" charset="0"/>
              </a:rPr>
              <a:t>) </a:t>
            </a:r>
            <a:r>
              <a:rPr lang="en-US" sz="2800" b="1" dirty="0" smtClean="0">
                <a:ln w="6350">
                  <a:solidFill>
                    <a:srgbClr val="0000FF"/>
                  </a:solidFill>
                </a:ln>
                <a:solidFill>
                  <a:srgbClr val="FFCCFF"/>
                </a:solidFill>
                <a:latin typeface="Georgia" panose="02040502050405020303" pitchFamily="18" charset="0"/>
              </a:rPr>
              <a:t>Proposal.</a:t>
            </a:r>
            <a:r>
              <a:rPr lang="en-US" sz="2800" dirty="0" smtClean="0">
                <a:ln w="6350">
                  <a:noFill/>
                </a:ln>
                <a:solidFill>
                  <a:schemeClr val="tx1">
                    <a:lumMod val="85000"/>
                  </a:schemeClr>
                </a:solidFill>
                <a:latin typeface="Georgia" panose="02040502050405020303" pitchFamily="18" charset="0"/>
              </a:rPr>
              <a:t> </a:t>
            </a:r>
          </a:p>
          <a:p>
            <a:r>
              <a:rPr lang="en-US" sz="2800" dirty="0">
                <a:solidFill>
                  <a:srgbClr val="008080"/>
                </a:solidFill>
                <a:latin typeface="Georgia" panose="02040502050405020303" pitchFamily="18" charset="0"/>
              </a:rPr>
              <a:t>Gen 31:46</a:t>
            </a:r>
            <a:r>
              <a:rPr lang="en-US" sz="2800" dirty="0">
                <a:solidFill>
                  <a:prstClr val="black"/>
                </a:solidFill>
                <a:latin typeface="Georgia" panose="02040502050405020303" pitchFamily="18" charset="0"/>
              </a:rPr>
              <a:t>  </a:t>
            </a:r>
            <a:r>
              <a:rPr lang="en-US" sz="2800" dirty="0" smtClean="0">
                <a:solidFill>
                  <a:srgbClr val="00FFFF"/>
                </a:solidFill>
                <a:latin typeface="Georgia" panose="02040502050405020303" pitchFamily="18" charset="0"/>
              </a:rPr>
              <a:t>(</a:t>
            </a:r>
            <a:r>
              <a:rPr lang="en-US" sz="2800" b="1" dirty="0" smtClean="0">
                <a:solidFill>
                  <a:srgbClr val="C00000"/>
                </a:solidFill>
                <a:latin typeface="Georgia" panose="02040502050405020303" pitchFamily="18" charset="0"/>
              </a:rPr>
              <a:t>a</a:t>
            </a:r>
            <a:r>
              <a:rPr lang="en-US" sz="2800" dirty="0" smtClean="0">
                <a:solidFill>
                  <a:srgbClr val="00FFFF"/>
                </a:solidFill>
                <a:latin typeface="Georgia" panose="02040502050405020303" pitchFamily="18" charset="0"/>
              </a:rPr>
              <a:t>) </a:t>
            </a:r>
            <a:r>
              <a:rPr lang="en-US" sz="2800" dirty="0" smtClean="0">
                <a:solidFill>
                  <a:srgbClr val="FFC000"/>
                </a:solidFill>
                <a:latin typeface="Georgia" panose="02040502050405020303" pitchFamily="18" charset="0"/>
              </a:rPr>
              <a:t>And </a:t>
            </a:r>
            <a:r>
              <a:rPr lang="en-US" sz="2800" dirty="0">
                <a:solidFill>
                  <a:srgbClr val="FFC000"/>
                </a:solidFill>
                <a:latin typeface="Georgia" panose="02040502050405020303" pitchFamily="18" charset="0"/>
              </a:rPr>
              <a:t>Ya</a:t>
            </a:r>
            <a:r>
              <a:rPr lang="en-US" sz="2800" dirty="0">
                <a:solidFill>
                  <a:srgbClr val="FFC000"/>
                </a:solidFill>
                <a:latin typeface="TITUS Cyberbit Basic" panose="02020603050405020304" pitchFamily="18" charset="0"/>
              </a:rPr>
              <a:t>ʽ</a:t>
            </a:r>
            <a:r>
              <a:rPr lang="en-US" sz="2800" dirty="0">
                <a:solidFill>
                  <a:srgbClr val="FFC000"/>
                </a:solidFill>
                <a:latin typeface="Georgia" panose="02040502050405020303" pitchFamily="18" charset="0"/>
              </a:rPr>
              <a:t>aqo</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 said to his brothers, </a:t>
            </a:r>
            <a:r>
              <a:rPr lang="en-US" sz="2800" dirty="0">
                <a:solidFill>
                  <a:srgbClr val="00FFFF"/>
                </a:solidFill>
                <a:latin typeface="Georgia" panose="02040502050405020303" pitchFamily="18" charset="0"/>
              </a:rPr>
              <a:t>“</a:t>
            </a:r>
            <a:r>
              <a:rPr lang="en-US" sz="2800" u="sng" dirty="0">
                <a:solidFill>
                  <a:srgbClr val="00FFFF"/>
                </a:solidFill>
                <a:latin typeface="Georgia" panose="02040502050405020303" pitchFamily="18" charset="0"/>
              </a:rPr>
              <a:t>Gather stones</a:t>
            </a:r>
            <a:r>
              <a:rPr lang="en-US" sz="2800" dirty="0">
                <a:solidFill>
                  <a:srgbClr val="00FFFF"/>
                </a:solidFill>
                <a:latin typeface="Georgia" panose="02040502050405020303" pitchFamily="18" charset="0"/>
              </a:rPr>
              <a:t>.” </a:t>
            </a:r>
            <a:r>
              <a:rPr lang="en-US" sz="2800" dirty="0">
                <a:solidFill>
                  <a:srgbClr val="FFC000"/>
                </a:solidFill>
                <a:latin typeface="Georgia" panose="02040502050405020303" pitchFamily="18" charset="0"/>
              </a:rPr>
              <a:t>And they took stones and </a:t>
            </a:r>
            <a:r>
              <a:rPr lang="en-US" sz="2800" u="sng" dirty="0">
                <a:solidFill>
                  <a:srgbClr val="00FFFF"/>
                </a:solidFill>
                <a:latin typeface="Georgia" panose="02040502050405020303" pitchFamily="18" charset="0"/>
              </a:rPr>
              <a:t>made a </a:t>
            </a:r>
            <a:r>
              <a:rPr lang="en-US" sz="2800" b="1" u="sng" dirty="0" smtClean="0">
                <a:solidFill>
                  <a:srgbClr val="00FFFF"/>
                </a:solidFill>
                <a:latin typeface="Georgia" panose="02040502050405020303" pitchFamily="18" charset="0"/>
              </a:rPr>
              <a:t>HEAP</a:t>
            </a:r>
            <a:r>
              <a:rPr lang="en-US" sz="2800" dirty="0" smtClean="0">
                <a:solidFill>
                  <a:srgbClr val="00FFFF"/>
                </a:solidFill>
                <a:latin typeface="Georgia" panose="02040502050405020303" pitchFamily="18" charset="0"/>
              </a:rPr>
              <a:t>, …</a:t>
            </a:r>
            <a:endParaRPr lang="en-US" sz="2800" dirty="0">
              <a:solidFill>
                <a:srgbClr val="FFC000"/>
              </a:solidFill>
              <a:latin typeface="Georgia" panose="02040502050405020303" pitchFamily="18" charset="0"/>
            </a:endParaRPr>
          </a:p>
        </p:txBody>
      </p:sp>
      <p:sp>
        <p:nvSpPr>
          <p:cNvPr id="2" name="Slide Number Placeholder 1"/>
          <p:cNvSpPr>
            <a:spLocks noGrp="1"/>
          </p:cNvSpPr>
          <p:nvPr>
            <p:ph type="sldNum" sz="quarter" idx="12"/>
          </p:nvPr>
        </p:nvSpPr>
        <p:spPr>
          <a:xfrm>
            <a:off x="11373108" y="6460066"/>
            <a:ext cx="753545" cy="365125"/>
          </a:xfrm>
        </p:spPr>
        <p:txBody>
          <a:bodyPr/>
          <a:lstStyle/>
          <a:p>
            <a:fld id="{6D22F896-40B5-4ADD-8801-0D06FADFA095}" type="slidenum">
              <a:rPr lang="en-US" smtClean="0"/>
              <a:t>32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3739" y="2058242"/>
            <a:ext cx="4083698" cy="2307941"/>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321876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71261" y="6492875"/>
            <a:ext cx="753545" cy="365125"/>
          </a:xfrm>
        </p:spPr>
        <p:txBody>
          <a:bodyPr/>
          <a:lstStyle/>
          <a:p>
            <a:fld id="{6D22F896-40B5-4ADD-8801-0D06FADFA095}" type="slidenum">
              <a:rPr lang="en-US" smtClean="0"/>
              <a:t>33</a:t>
            </a:fld>
            <a:endParaRPr lang="en-US" dirty="0"/>
          </a:p>
        </p:txBody>
      </p:sp>
      <p:pic>
        <p:nvPicPr>
          <p:cNvPr id="5" name="Picture 4"/>
          <p:cNvPicPr>
            <a:picLocks/>
          </p:cNvPicPr>
          <p:nvPr/>
        </p:nvPicPr>
        <p:blipFill>
          <a:blip r:embed="rId3" cstate="email">
            <a:extLst>
              <a:ext uri="{28A0092B-C50C-407E-A947-70E740481C1C}">
                <a14:useLocalDpi xmlns:a14="http://schemas.microsoft.com/office/drawing/2010/main"/>
              </a:ext>
            </a:extLst>
          </a:blip>
          <a:stretch>
            <a:fillRect/>
          </a:stretch>
        </p:blipFill>
        <p:spPr>
          <a:xfrm>
            <a:off x="222504" y="371675"/>
            <a:ext cx="11746992" cy="6153150"/>
          </a:xfrm>
          <a:prstGeom prst="rect">
            <a:avLst/>
          </a:prstGeom>
        </p:spPr>
      </p:pic>
      <p:sp>
        <p:nvSpPr>
          <p:cNvPr id="6" name="Rectangle 5"/>
          <p:cNvSpPr/>
          <p:nvPr/>
        </p:nvSpPr>
        <p:spPr>
          <a:xfrm>
            <a:off x="222504" y="371675"/>
            <a:ext cx="11902302" cy="3496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200" dirty="0" smtClean="0">
                <a:ln>
                  <a:solidFill>
                    <a:srgbClr val="0000FF"/>
                  </a:solidFill>
                </a:ln>
                <a:solidFill>
                  <a:srgbClr val="00B0F0"/>
                </a:solidFill>
              </a:rPr>
              <a:t>Ya’aqov wrestled with Yahusha (</a:t>
            </a:r>
            <a:r>
              <a:rPr lang="en-CA" sz="3200" dirty="0" smtClean="0">
                <a:ln>
                  <a:solidFill>
                    <a:srgbClr val="0000FF"/>
                  </a:solidFill>
                </a:ln>
                <a:solidFill>
                  <a:srgbClr val="00B050"/>
                </a:solidFill>
              </a:rPr>
              <a:t>Gen 32</a:t>
            </a:r>
            <a:r>
              <a:rPr lang="en-CA" sz="3200" dirty="0" smtClean="0">
                <a:ln>
                  <a:solidFill>
                    <a:srgbClr val="0000FF"/>
                  </a:solidFill>
                </a:ln>
                <a:solidFill>
                  <a:srgbClr val="00B0F0"/>
                </a:solidFill>
              </a:rPr>
              <a:t>), after which</a:t>
            </a:r>
            <a:r>
              <a:rPr lang="en-CA" sz="3200" dirty="0">
                <a:ln>
                  <a:solidFill>
                    <a:srgbClr val="0000FF"/>
                  </a:solidFill>
                </a:ln>
                <a:solidFill>
                  <a:srgbClr val="00B0F0"/>
                </a:solidFill>
              </a:rPr>
              <a:t> </a:t>
            </a:r>
            <a:r>
              <a:rPr lang="en-CA" sz="3200" dirty="0" smtClean="0">
                <a:ln>
                  <a:solidFill>
                    <a:srgbClr val="0000FF"/>
                  </a:solidFill>
                </a:ln>
                <a:solidFill>
                  <a:srgbClr val="00B0F0"/>
                </a:solidFill>
              </a:rPr>
              <a:t>he made </a:t>
            </a:r>
            <a:br>
              <a:rPr lang="en-CA" sz="3200" dirty="0" smtClean="0">
                <a:ln>
                  <a:solidFill>
                    <a:srgbClr val="0000FF"/>
                  </a:solidFill>
                </a:ln>
                <a:solidFill>
                  <a:srgbClr val="00B0F0"/>
                </a:solidFill>
              </a:rPr>
            </a:br>
            <a:r>
              <a:rPr lang="en-CA" sz="3200" dirty="0" smtClean="0">
                <a:ln>
                  <a:solidFill>
                    <a:srgbClr val="0000FF"/>
                  </a:solidFill>
                </a:ln>
                <a:solidFill>
                  <a:srgbClr val="00B0F0"/>
                </a:solidFill>
              </a:rPr>
              <a:t>  a </a:t>
            </a:r>
            <a:r>
              <a:rPr lang="en-CA" sz="3200" dirty="0" smtClean="0">
                <a:ln>
                  <a:solidFill>
                    <a:srgbClr val="0000FF"/>
                  </a:solidFill>
                </a:ln>
                <a:solidFill>
                  <a:srgbClr val="00B0F0"/>
                </a:solidFill>
              </a:rPr>
              <a:t>vow and then 			  raised a 		    commemorative stone </a:t>
            </a:r>
            <a:r>
              <a:rPr lang="en-CA" sz="3200" dirty="0" smtClean="0">
                <a:ln>
                  <a:solidFill>
                    <a:srgbClr val="0000FF"/>
                  </a:solidFill>
                </a:ln>
                <a:solidFill>
                  <a:srgbClr val="00B0F0"/>
                </a:solidFill>
              </a:rPr>
              <a:t> </a:t>
            </a:r>
            <a:br>
              <a:rPr lang="en-CA" sz="3200" dirty="0" smtClean="0">
                <a:ln>
                  <a:solidFill>
                    <a:srgbClr val="0000FF"/>
                  </a:solidFill>
                </a:ln>
                <a:solidFill>
                  <a:srgbClr val="00B0F0"/>
                </a:solidFill>
              </a:rPr>
            </a:br>
            <a:r>
              <a:rPr lang="en-CA" sz="3200" dirty="0" smtClean="0">
                <a:ln>
                  <a:solidFill>
                    <a:srgbClr val="0000FF"/>
                  </a:solidFill>
                </a:ln>
                <a:solidFill>
                  <a:srgbClr val="00B0F0"/>
                </a:solidFill>
              </a:rPr>
              <a:t>  and </a:t>
            </a:r>
            <a:r>
              <a:rPr lang="en-CA" sz="3200" dirty="0" smtClean="0">
                <a:ln>
                  <a:solidFill>
                    <a:srgbClr val="0000FF"/>
                  </a:solidFill>
                </a:ln>
                <a:solidFill>
                  <a:srgbClr val="00B0F0"/>
                </a:solidFill>
              </a:rPr>
              <a:t>anointed it. 									 </a:t>
            </a:r>
            <a:r>
              <a:rPr lang="en-CA" sz="3200" b="1" i="1" u="sng" dirty="0" smtClean="0">
                <a:ln>
                  <a:solidFill>
                    <a:srgbClr val="0000FF"/>
                  </a:solidFill>
                </a:ln>
                <a:solidFill>
                  <a:srgbClr val="00B0F0"/>
                </a:solidFill>
              </a:rPr>
              <a:t>Once a</a:t>
            </a:r>
            <a:r>
              <a:rPr lang="en-CA" sz="3200" b="1" i="1" dirty="0" smtClean="0">
                <a:ln>
                  <a:solidFill>
                    <a:srgbClr val="0000FF"/>
                  </a:solidFill>
                </a:ln>
                <a:solidFill>
                  <a:srgbClr val="00B0F0"/>
                </a:solidFill>
              </a:rPr>
              <a:t>g</a:t>
            </a:r>
            <a:r>
              <a:rPr lang="en-CA" sz="3200" b="1" i="1" u="sng" dirty="0" smtClean="0">
                <a:ln>
                  <a:solidFill>
                    <a:srgbClr val="0000FF"/>
                  </a:solidFill>
                </a:ln>
                <a:solidFill>
                  <a:srgbClr val="00B0F0"/>
                </a:solidFill>
              </a:rPr>
              <a:t>ain</a:t>
            </a:r>
            <a:r>
              <a:rPr lang="en-CA" sz="3200" b="1" i="1" dirty="0" smtClean="0">
                <a:ln>
                  <a:solidFill>
                    <a:srgbClr val="0000FF"/>
                  </a:solidFill>
                </a:ln>
                <a:solidFill>
                  <a:srgbClr val="00B0F0"/>
                </a:solidFill>
              </a:rPr>
              <a:t> on account </a:t>
            </a:r>
            <a:r>
              <a:rPr lang="en-CA" sz="3200" b="1" i="1" dirty="0" smtClean="0">
                <a:ln>
                  <a:solidFill>
                    <a:srgbClr val="0000FF"/>
                  </a:solidFill>
                </a:ln>
                <a:solidFill>
                  <a:srgbClr val="00B0F0"/>
                </a:solidFill>
              </a:rPr>
              <a:t/>
            </a:r>
            <a:br>
              <a:rPr lang="en-CA" sz="3200" b="1" i="1" dirty="0" smtClean="0">
                <a:ln>
                  <a:solidFill>
                    <a:srgbClr val="0000FF"/>
                  </a:solidFill>
                </a:ln>
                <a:solidFill>
                  <a:srgbClr val="00B0F0"/>
                </a:solidFill>
              </a:rPr>
            </a:br>
            <a:r>
              <a:rPr lang="en-CA" sz="3200" b="1" i="1" dirty="0" smtClean="0">
                <a:ln>
                  <a:solidFill>
                    <a:srgbClr val="0000FF"/>
                  </a:solidFill>
                </a:ln>
                <a:solidFill>
                  <a:srgbClr val="00B0F0"/>
                </a:solidFill>
              </a:rPr>
              <a:t> of </a:t>
            </a:r>
            <a:r>
              <a:rPr lang="en-CA" sz="3200" b="1" i="1" dirty="0" smtClean="0">
                <a:ln>
                  <a:solidFill>
                    <a:srgbClr val="0000FF"/>
                  </a:solidFill>
                </a:ln>
                <a:solidFill>
                  <a:srgbClr val="00B0F0"/>
                </a:solidFill>
              </a:rPr>
              <a:t>the covenant, 								</a:t>
            </a:r>
            <a:r>
              <a:rPr lang="en-CA" sz="3200" dirty="0" smtClean="0">
                <a:ln>
                  <a:solidFill>
                    <a:srgbClr val="0000FF"/>
                  </a:solidFill>
                </a:ln>
                <a:solidFill>
                  <a:srgbClr val="00B0F0"/>
                </a:solidFill>
              </a:rPr>
              <a:t>Ya’aqov raised up a stone  </a:t>
            </a:r>
            <a:r>
              <a:rPr lang="en-CA" sz="3200" dirty="0" smtClean="0">
                <a:ln>
                  <a:solidFill>
                    <a:srgbClr val="0000FF"/>
                  </a:solidFill>
                </a:ln>
                <a:solidFill>
                  <a:srgbClr val="00B0F0"/>
                </a:solidFill>
              </a:rPr>
              <a:t/>
            </a:r>
            <a:br>
              <a:rPr lang="en-CA" sz="3200" dirty="0" smtClean="0">
                <a:ln>
                  <a:solidFill>
                    <a:srgbClr val="0000FF"/>
                  </a:solidFill>
                </a:ln>
                <a:solidFill>
                  <a:srgbClr val="00B0F0"/>
                </a:solidFill>
              </a:rPr>
            </a:br>
            <a:r>
              <a:rPr lang="en-CA" sz="3200" dirty="0" smtClean="0">
                <a:ln>
                  <a:solidFill>
                    <a:srgbClr val="0000FF"/>
                  </a:solidFill>
                </a:ln>
                <a:solidFill>
                  <a:srgbClr val="00B0F0"/>
                </a:solidFill>
              </a:rPr>
              <a:t>      column </a:t>
            </a:r>
            <a:r>
              <a:rPr lang="en-CA" sz="3200" dirty="0" smtClean="0">
                <a:ln>
                  <a:solidFill>
                    <a:srgbClr val="0000FF"/>
                  </a:solidFill>
                </a:ln>
                <a:solidFill>
                  <a:srgbClr val="00B0F0"/>
                </a:solidFill>
              </a:rPr>
              <a:t>to 										 permanently witness the </a:t>
            </a:r>
            <a:r>
              <a:rPr lang="en-CA" sz="3200" dirty="0" smtClean="0">
                <a:ln>
                  <a:solidFill>
                    <a:srgbClr val="0000FF"/>
                  </a:solidFill>
                </a:ln>
                <a:solidFill>
                  <a:srgbClr val="00B0F0"/>
                </a:solidFill>
              </a:rPr>
              <a:t/>
            </a:r>
            <a:br>
              <a:rPr lang="en-CA" sz="3200" dirty="0" smtClean="0">
                <a:ln>
                  <a:solidFill>
                    <a:srgbClr val="0000FF"/>
                  </a:solidFill>
                </a:ln>
                <a:solidFill>
                  <a:srgbClr val="00B0F0"/>
                </a:solidFill>
              </a:rPr>
            </a:br>
            <a:r>
              <a:rPr lang="en-CA" sz="3200" dirty="0" smtClean="0">
                <a:ln>
                  <a:solidFill>
                    <a:srgbClr val="0000FF"/>
                  </a:solidFill>
                </a:ln>
                <a:solidFill>
                  <a:srgbClr val="00B0F0"/>
                </a:solidFill>
              </a:rPr>
              <a:t>  </a:t>
            </a:r>
            <a:r>
              <a:rPr lang="en-CA" sz="3200" dirty="0" smtClean="0">
                <a:ln>
                  <a:solidFill>
                    <a:srgbClr val="0000FF"/>
                  </a:solidFill>
                </a:ln>
                <a:solidFill>
                  <a:srgbClr val="FF0000"/>
                </a:solidFill>
              </a:rPr>
              <a:t>blood</a:t>
            </a:r>
            <a:r>
              <a:rPr lang="en-CA" sz="3200" dirty="0" smtClean="0">
                <a:ln>
                  <a:solidFill>
                    <a:srgbClr val="0000FF"/>
                  </a:solidFill>
                </a:ln>
                <a:solidFill>
                  <a:srgbClr val="00B0F0"/>
                </a:solidFill>
              </a:rPr>
              <a:t> </a:t>
            </a:r>
            <a:r>
              <a:rPr lang="en-CA" sz="3200" dirty="0" smtClean="0">
                <a:ln>
                  <a:solidFill>
                    <a:srgbClr val="0000FF"/>
                  </a:solidFill>
                </a:ln>
                <a:solidFill>
                  <a:srgbClr val="00B0F0"/>
                </a:solidFill>
              </a:rPr>
              <a:t>covenant 							  		 		   </a:t>
            </a:r>
            <a:r>
              <a:rPr lang="en-CA" sz="3200" u="sng" dirty="0" smtClean="0">
                <a:ln>
                  <a:solidFill>
                    <a:srgbClr val="0000FF"/>
                  </a:solidFill>
                </a:ln>
                <a:solidFill>
                  <a:srgbClr val="00B050"/>
                </a:solidFill>
              </a:rPr>
              <a:t>event</a:t>
            </a:r>
            <a:r>
              <a:rPr lang="en-CA" sz="3200" dirty="0" smtClean="0">
                <a:ln>
                  <a:solidFill>
                    <a:srgbClr val="0000FF"/>
                  </a:solidFill>
                </a:ln>
                <a:solidFill>
                  <a:srgbClr val="00B0F0"/>
                </a:solidFill>
              </a:rPr>
              <a:t> and </a:t>
            </a:r>
            <a:r>
              <a:rPr lang="en-CA" sz="3200" u="sng" dirty="0" smtClean="0">
                <a:ln>
                  <a:solidFill>
                    <a:srgbClr val="0000FF"/>
                  </a:solidFill>
                </a:ln>
                <a:solidFill>
                  <a:srgbClr val="00B050"/>
                </a:solidFill>
              </a:rPr>
              <a:t>location</a:t>
            </a:r>
            <a:r>
              <a:rPr lang="en-CA" sz="3200" dirty="0" smtClean="0">
                <a:ln>
                  <a:solidFill>
                    <a:srgbClr val="0000FF"/>
                  </a:solidFill>
                </a:ln>
                <a:solidFill>
                  <a:srgbClr val="00B050"/>
                </a:solidFill>
              </a:rPr>
              <a:t>, </a:t>
            </a:r>
            <a:r>
              <a:rPr lang="en-CA" sz="3200" dirty="0" smtClean="0">
                <a:ln>
                  <a:solidFill>
                    <a:srgbClr val="0000FF"/>
                  </a:solidFill>
                </a:ln>
                <a:solidFill>
                  <a:srgbClr val="00B050"/>
                </a:solidFill>
              </a:rPr>
              <a:t/>
            </a:r>
            <a:br>
              <a:rPr lang="en-CA" sz="3200" dirty="0" smtClean="0">
                <a:ln>
                  <a:solidFill>
                    <a:srgbClr val="0000FF"/>
                  </a:solidFill>
                </a:ln>
                <a:solidFill>
                  <a:srgbClr val="00B050"/>
                </a:solidFill>
              </a:rPr>
            </a:br>
            <a:r>
              <a:rPr lang="en-CA" sz="3200" dirty="0" smtClean="0">
                <a:ln>
                  <a:solidFill>
                    <a:srgbClr val="0000FF"/>
                  </a:solidFill>
                </a:ln>
                <a:solidFill>
                  <a:srgbClr val="00B050"/>
                </a:solidFill>
              </a:rPr>
              <a:t>    </a:t>
            </a:r>
            <a:r>
              <a:rPr lang="en-CA" sz="3200" u="sng" dirty="0" smtClean="0">
                <a:ln>
                  <a:solidFill>
                    <a:srgbClr val="0000FF"/>
                  </a:solidFill>
                </a:ln>
                <a:solidFill>
                  <a:srgbClr val="00FFFF"/>
                </a:solidFill>
              </a:rPr>
              <a:t>with </a:t>
            </a:r>
            <a:r>
              <a:rPr lang="en-CA" sz="3200" u="sng" dirty="0" smtClean="0">
                <a:ln>
                  <a:solidFill>
                    <a:srgbClr val="0000FF"/>
                  </a:solidFill>
                </a:ln>
                <a:solidFill>
                  <a:srgbClr val="00FFFF"/>
                </a:solidFill>
              </a:rPr>
              <a:t>Laban</a:t>
            </a:r>
            <a:r>
              <a:rPr lang="en-CA" sz="3200" dirty="0" smtClean="0">
                <a:ln>
                  <a:solidFill>
                    <a:srgbClr val="0000FF"/>
                  </a:solidFill>
                </a:ln>
                <a:solidFill>
                  <a:srgbClr val="00FFFF"/>
                </a:solidFill>
              </a:rPr>
              <a:t>.</a:t>
            </a:r>
            <a:endParaRPr lang="en-CA" sz="3200" dirty="0">
              <a:ln>
                <a:solidFill>
                  <a:srgbClr val="0000FF"/>
                </a:solidFill>
              </a:ln>
              <a:solidFill>
                <a:srgbClr val="00FFFF"/>
              </a:solidFill>
            </a:endParaRPr>
          </a:p>
        </p:txBody>
      </p:sp>
    </p:spTree>
    <p:extLst>
      <p:ext uri="{BB962C8B-B14F-4D97-AF65-F5344CB8AC3E}">
        <p14:creationId xmlns:p14="http://schemas.microsoft.com/office/powerpoint/2010/main" val="361135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250"/>
                            </p:stCondLst>
                            <p:childTnLst>
                              <p:par>
                                <p:cTn id="9" presetID="22" presetClass="entr" presetSubtype="1"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3" y="412777"/>
            <a:ext cx="9522776" cy="5848350"/>
          </a:xfrm>
        </p:spPr>
        <p:txBody>
          <a:bodyPr>
            <a:normAutofit/>
            <a:scene3d>
              <a:camera prst="orthographicFront"/>
              <a:lightRig rig="threePt" dir="t"/>
            </a:scene3d>
            <a:sp3d extrusionH="57150">
              <a:bevelT w="38100" h="38100" prst="convex"/>
            </a:sp3d>
          </a:bodyPr>
          <a:lstStyle/>
          <a:p>
            <a:r>
              <a:rPr lang="en-CA" sz="2800" dirty="0" smtClean="0">
                <a:solidFill>
                  <a:schemeClr val="tx1">
                    <a:lumMod val="85000"/>
                  </a:schemeClr>
                </a:solidFill>
              </a:rPr>
              <a:t>We will be returning to the last part of verse 46 soon, but we need to look at the narration of this event first.</a:t>
            </a:r>
          </a:p>
          <a:p>
            <a:r>
              <a:rPr lang="en-US" sz="2800" dirty="0">
                <a:solidFill>
                  <a:srgbClr val="008080"/>
                </a:solidFill>
                <a:latin typeface="Georgia" panose="02040502050405020303" pitchFamily="18" charset="0"/>
              </a:rPr>
              <a:t>Gen 31:47</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And La</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an called it </a:t>
            </a:r>
            <a:r>
              <a:rPr lang="en-US" sz="2800" dirty="0" err="1">
                <a:solidFill>
                  <a:srgbClr val="FFC000"/>
                </a:solidFill>
                <a:latin typeface="Georgia" panose="02040502050405020303" pitchFamily="18" charset="0"/>
              </a:rPr>
              <a:t>Ye</a:t>
            </a:r>
            <a:r>
              <a:rPr lang="en-US" sz="2800" dirty="0" err="1">
                <a:solidFill>
                  <a:srgbClr val="FFC000"/>
                </a:solidFill>
                <a:latin typeface="TITUS Cyberbit Basic" panose="02020603050405020304" pitchFamily="18" charset="0"/>
              </a:rPr>
              <a:t>ḡ</a:t>
            </a:r>
            <a:r>
              <a:rPr lang="en-US" sz="2800" dirty="0" err="1">
                <a:solidFill>
                  <a:srgbClr val="FFC000"/>
                </a:solidFill>
                <a:latin typeface="Georgia" panose="02040502050405020303" pitchFamily="18" charset="0"/>
              </a:rPr>
              <a:t>ar</a:t>
            </a:r>
            <a:r>
              <a:rPr lang="en-US" sz="2800" dirty="0">
                <a:solidFill>
                  <a:srgbClr val="FFC000"/>
                </a:solidFill>
                <a:latin typeface="Georgia" panose="02040502050405020303" pitchFamily="18" charset="0"/>
              </a:rPr>
              <a:t> </a:t>
            </a:r>
            <a:r>
              <a:rPr lang="en-US" sz="2800" dirty="0" err="1">
                <a:solidFill>
                  <a:srgbClr val="FFC000"/>
                </a:solidFill>
                <a:latin typeface="Georgia" panose="02040502050405020303" pitchFamily="18" charset="0"/>
              </a:rPr>
              <a:t>Saha</a:t>
            </a:r>
            <a:r>
              <a:rPr lang="en-US" sz="2800" dirty="0" err="1">
                <a:solidFill>
                  <a:srgbClr val="FFC000"/>
                </a:solidFill>
                <a:latin typeface="TITUS Cyberbit Basic" panose="02020603050405020304" pitchFamily="18" charset="0"/>
              </a:rPr>
              <a:t>ḏ</a:t>
            </a:r>
            <a:r>
              <a:rPr lang="en-US" sz="2800" dirty="0" err="1">
                <a:solidFill>
                  <a:srgbClr val="FFC000"/>
                </a:solidFill>
                <a:latin typeface="Georgia" panose="02040502050405020303" pitchFamily="18" charset="0"/>
              </a:rPr>
              <a:t>utha</a:t>
            </a:r>
            <a:r>
              <a:rPr lang="en-US" sz="2800" dirty="0">
                <a:solidFill>
                  <a:srgbClr val="FFC000"/>
                </a:solidFill>
                <a:latin typeface="Georgia" panose="02040502050405020303" pitchFamily="18" charset="0"/>
              </a:rPr>
              <a:t>, </a:t>
            </a:r>
            <a:r>
              <a:rPr lang="en-US" sz="2800" dirty="0" smtClean="0">
                <a:solidFill>
                  <a:srgbClr val="FFC000"/>
                </a:solidFill>
                <a:latin typeface="Georgia" panose="02040502050405020303" pitchFamily="18" charset="0"/>
              </a:rPr>
              <a:t/>
            </a:r>
            <a:br>
              <a:rPr lang="en-US" sz="2800" dirty="0" smtClean="0">
                <a:solidFill>
                  <a:srgbClr val="FFC000"/>
                </a:solidFill>
                <a:latin typeface="Georgia" panose="02040502050405020303" pitchFamily="18" charset="0"/>
              </a:rPr>
            </a:br>
            <a:r>
              <a:rPr lang="en-US" sz="2800" dirty="0" smtClean="0">
                <a:solidFill>
                  <a:srgbClr val="FFC000"/>
                </a:solidFill>
                <a:latin typeface="Georgia" panose="02040502050405020303" pitchFamily="18" charset="0"/>
              </a:rPr>
              <a:t>	</a:t>
            </a:r>
            <a:r>
              <a:rPr lang="en-US" sz="2800" b="1" dirty="0" smtClean="0">
                <a:solidFill>
                  <a:srgbClr val="FFCCFF"/>
                </a:solidFill>
                <a:latin typeface="Georgia" panose="02040502050405020303" pitchFamily="18" charset="0"/>
              </a:rPr>
              <a:t>but </a:t>
            </a:r>
            <a:r>
              <a:rPr lang="en-US" sz="2800" b="1" dirty="0">
                <a:solidFill>
                  <a:srgbClr val="FFCCFF"/>
                </a:solidFill>
                <a:latin typeface="Georgia" panose="02040502050405020303" pitchFamily="18" charset="0"/>
              </a:rPr>
              <a:t>Ya</a:t>
            </a:r>
            <a:r>
              <a:rPr lang="en-US" sz="2800" b="1" dirty="0">
                <a:solidFill>
                  <a:srgbClr val="FFCCFF"/>
                </a:solidFill>
                <a:latin typeface="TITUS Cyberbit Basic" panose="02020603050405020304" pitchFamily="18" charset="0"/>
              </a:rPr>
              <a:t>ʽ</a:t>
            </a:r>
            <a:r>
              <a:rPr lang="en-US" sz="2800" b="1" dirty="0">
                <a:solidFill>
                  <a:srgbClr val="FFCCFF"/>
                </a:solidFill>
                <a:latin typeface="Georgia" panose="02040502050405020303" pitchFamily="18" charset="0"/>
              </a:rPr>
              <a:t>aqo</a:t>
            </a:r>
            <a:r>
              <a:rPr lang="en-US" sz="2800" b="1" dirty="0">
                <a:solidFill>
                  <a:srgbClr val="FFCCFF"/>
                </a:solidFill>
                <a:latin typeface="TITUS Cyberbit Basic" panose="02020603050405020304" pitchFamily="18" charset="0"/>
              </a:rPr>
              <a:t>ḇ</a:t>
            </a:r>
            <a:r>
              <a:rPr lang="en-US" sz="2800" b="1" dirty="0">
                <a:solidFill>
                  <a:srgbClr val="FFCCFF"/>
                </a:solidFill>
                <a:latin typeface="Georgia" panose="02040502050405020303" pitchFamily="18" charset="0"/>
              </a:rPr>
              <a:t> </a:t>
            </a:r>
            <a:r>
              <a:rPr lang="en-US" sz="2800" b="1" dirty="0" smtClean="0">
                <a:solidFill>
                  <a:srgbClr val="FFCCFF"/>
                </a:solidFill>
                <a:latin typeface="Georgia" panose="02040502050405020303" pitchFamily="18" charset="0"/>
              </a:rPr>
              <a:t>called </a:t>
            </a:r>
            <a:r>
              <a:rPr lang="en-US" sz="2800" b="1" dirty="0">
                <a:solidFill>
                  <a:srgbClr val="FFCCFF"/>
                </a:solidFill>
                <a:latin typeface="Georgia" panose="02040502050405020303" pitchFamily="18" charset="0"/>
              </a:rPr>
              <a:t>it </a:t>
            </a:r>
            <a:r>
              <a:rPr lang="en-US" sz="2800" b="1" dirty="0" err="1">
                <a:solidFill>
                  <a:srgbClr val="FFCCFF"/>
                </a:solidFill>
                <a:latin typeface="Georgia" panose="02040502050405020303" pitchFamily="18" charset="0"/>
              </a:rPr>
              <a:t>Gal</a:t>
            </a:r>
            <a:r>
              <a:rPr lang="en-US" sz="2800" b="1" dirty="0" err="1">
                <a:solidFill>
                  <a:srgbClr val="FFCCFF"/>
                </a:solidFill>
                <a:latin typeface="TITUS Cyberbit Basic" panose="02020603050405020304" pitchFamily="18" charset="0"/>
              </a:rPr>
              <a:t>ʽ</a:t>
            </a:r>
            <a:r>
              <a:rPr lang="en-US" sz="2800" b="1" dirty="0" err="1">
                <a:solidFill>
                  <a:srgbClr val="FFCCFF"/>
                </a:solidFill>
                <a:latin typeface="Georgia" panose="02040502050405020303" pitchFamily="18" charset="0"/>
              </a:rPr>
              <a:t>ĕ</a:t>
            </a:r>
            <a:r>
              <a:rPr lang="en-US" sz="2800" b="1" dirty="0" err="1">
                <a:solidFill>
                  <a:srgbClr val="FFCCFF"/>
                </a:solidFill>
                <a:latin typeface="TITUS Cyberbit Basic" panose="02020603050405020304" pitchFamily="18" charset="0"/>
              </a:rPr>
              <a:t>d</a:t>
            </a:r>
            <a:r>
              <a:rPr lang="en-US" sz="2800" b="1" dirty="0">
                <a:solidFill>
                  <a:srgbClr val="FFCCFF"/>
                </a:solidFill>
                <a:latin typeface="TITUS Cyberbit Basic" panose="02020603050405020304" pitchFamily="18" charset="0"/>
              </a:rPr>
              <a:t>̱</a:t>
            </a:r>
            <a:r>
              <a:rPr lang="en-US" sz="2800" b="1" dirty="0">
                <a:solidFill>
                  <a:srgbClr val="FFCCFF"/>
                </a:solidFill>
                <a:latin typeface="Georgia" panose="02040502050405020303" pitchFamily="18" charset="0"/>
              </a:rPr>
              <a:t>.</a:t>
            </a:r>
            <a:r>
              <a:rPr lang="en-US" sz="2800" dirty="0">
                <a:solidFill>
                  <a:srgbClr val="FFC000"/>
                </a:solidFill>
                <a:latin typeface="Georgia" panose="02040502050405020303" pitchFamily="18" charset="0"/>
              </a:rPr>
              <a:t> </a:t>
            </a:r>
          </a:p>
          <a:p>
            <a:r>
              <a:rPr lang="en-US" sz="2800" dirty="0">
                <a:solidFill>
                  <a:srgbClr val="008080"/>
                </a:solidFill>
                <a:latin typeface="Georgia" panose="02040502050405020303" pitchFamily="18" charset="0"/>
              </a:rPr>
              <a:t>Gen 31:48</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And </a:t>
            </a:r>
            <a:r>
              <a:rPr lang="en-US" sz="2800" b="1" u="sng" dirty="0">
                <a:solidFill>
                  <a:srgbClr val="FFC000"/>
                </a:solidFill>
                <a:latin typeface="Georgia" panose="02040502050405020303" pitchFamily="18" charset="0"/>
              </a:rPr>
              <a:t>La</a:t>
            </a:r>
            <a:r>
              <a:rPr lang="en-US" sz="2800" b="1" u="sng" dirty="0">
                <a:solidFill>
                  <a:srgbClr val="FFC000"/>
                </a:solidFill>
                <a:latin typeface="TITUS Cyberbit Basic" panose="02020603050405020304" pitchFamily="18" charset="0"/>
              </a:rPr>
              <a:t>ḇ</a:t>
            </a:r>
            <a:r>
              <a:rPr lang="en-US" sz="2800" b="1" u="sng" dirty="0">
                <a:solidFill>
                  <a:srgbClr val="FFC000"/>
                </a:solidFill>
                <a:latin typeface="Georgia" panose="02040502050405020303" pitchFamily="18" charset="0"/>
              </a:rPr>
              <a:t>an said</a:t>
            </a:r>
            <a:r>
              <a:rPr lang="en-US" sz="2800" dirty="0">
                <a:solidFill>
                  <a:srgbClr val="FFC000"/>
                </a:solidFill>
                <a:latin typeface="Georgia" panose="02040502050405020303" pitchFamily="18" charset="0"/>
              </a:rPr>
              <a:t>, “This </a:t>
            </a:r>
            <a:r>
              <a:rPr lang="en-US" sz="2800" b="1" u="sng" dirty="0" smtClean="0">
                <a:solidFill>
                  <a:srgbClr val="FFFF00"/>
                </a:solidFill>
                <a:latin typeface="Georgia" panose="02040502050405020303" pitchFamily="18" charset="0"/>
              </a:rPr>
              <a:t>HEAP </a:t>
            </a:r>
            <a:r>
              <a:rPr lang="en-US" sz="2800" b="1" u="sng" dirty="0">
                <a:solidFill>
                  <a:srgbClr val="FFFF00"/>
                </a:solidFill>
                <a:latin typeface="Georgia" panose="02040502050405020303" pitchFamily="18" charset="0"/>
              </a:rPr>
              <a:t>is a </a:t>
            </a:r>
            <a:r>
              <a:rPr lang="en-US" sz="2800" b="1" u="sng" dirty="0" smtClean="0">
                <a:solidFill>
                  <a:srgbClr val="FFFF00"/>
                </a:solidFill>
                <a:latin typeface="Georgia" panose="02040502050405020303" pitchFamily="18" charset="0"/>
              </a:rPr>
              <a:t/>
            </a:r>
            <a:br>
              <a:rPr lang="en-US" sz="2800" b="1" u="sng" dirty="0" smtClean="0">
                <a:solidFill>
                  <a:srgbClr val="FFFF00"/>
                </a:solidFill>
                <a:latin typeface="Georgia" panose="02040502050405020303" pitchFamily="18" charset="0"/>
              </a:rPr>
            </a:br>
            <a:r>
              <a:rPr lang="en-US" sz="2800" b="1" dirty="0" smtClean="0">
                <a:solidFill>
                  <a:srgbClr val="FFFF00"/>
                </a:solidFill>
                <a:latin typeface="Georgia" panose="02040502050405020303" pitchFamily="18" charset="0"/>
              </a:rPr>
              <a:t>	</a:t>
            </a:r>
            <a:r>
              <a:rPr lang="en-US" sz="2800" b="1" u="sng" dirty="0" smtClean="0">
                <a:solidFill>
                  <a:srgbClr val="FFFF00"/>
                </a:solidFill>
                <a:latin typeface="Georgia" panose="02040502050405020303" pitchFamily="18" charset="0"/>
              </a:rPr>
              <a:t>witness</a:t>
            </a:r>
            <a:r>
              <a:rPr lang="en-US" sz="2800" b="1" dirty="0" smtClean="0">
                <a:solidFill>
                  <a:srgbClr val="FFFF00"/>
                </a:solidFill>
                <a:latin typeface="Georgia" panose="02040502050405020303" pitchFamily="18" charset="0"/>
              </a:rPr>
              <a:t> </a:t>
            </a:r>
            <a:r>
              <a:rPr lang="en-US" sz="2800" dirty="0">
                <a:solidFill>
                  <a:srgbClr val="FFC000"/>
                </a:solidFill>
                <a:latin typeface="Georgia" panose="02040502050405020303" pitchFamily="18" charset="0"/>
              </a:rPr>
              <a:t>between you </a:t>
            </a:r>
            <a:r>
              <a:rPr lang="en-US" sz="2800" dirty="0" smtClean="0">
                <a:solidFill>
                  <a:srgbClr val="FFC000"/>
                </a:solidFill>
                <a:latin typeface="Georgia" panose="02040502050405020303" pitchFamily="18" charset="0"/>
              </a:rPr>
              <a:t>and </a:t>
            </a:r>
            <a:r>
              <a:rPr lang="en-US" sz="2800" dirty="0">
                <a:solidFill>
                  <a:srgbClr val="FFC000"/>
                </a:solidFill>
                <a:latin typeface="Georgia" panose="02040502050405020303" pitchFamily="18" charset="0"/>
              </a:rPr>
              <a:t>me today.” </a:t>
            </a:r>
            <a:r>
              <a:rPr lang="en-US" sz="2800" dirty="0" smtClean="0">
                <a:solidFill>
                  <a:srgbClr val="FFC000"/>
                </a:solidFill>
                <a:latin typeface="Georgia" panose="02040502050405020303" pitchFamily="18" charset="0"/>
              </a:rPr>
              <a:t/>
            </a:r>
            <a:br>
              <a:rPr lang="en-US" sz="2800" dirty="0" smtClean="0">
                <a:solidFill>
                  <a:srgbClr val="FFC000"/>
                </a:solidFill>
                <a:latin typeface="Georgia" panose="02040502050405020303" pitchFamily="18" charset="0"/>
              </a:rPr>
            </a:br>
            <a:r>
              <a:rPr lang="en-US" sz="2800" dirty="0" smtClean="0">
                <a:solidFill>
                  <a:srgbClr val="FFC000"/>
                </a:solidFill>
                <a:latin typeface="Georgia" panose="02040502050405020303" pitchFamily="18" charset="0"/>
              </a:rPr>
              <a:t>	</a:t>
            </a:r>
            <a:r>
              <a:rPr lang="en-US" sz="2800" b="1" dirty="0" smtClean="0">
                <a:solidFill>
                  <a:srgbClr val="FFCCFF"/>
                </a:solidFill>
                <a:latin typeface="Georgia" panose="02040502050405020303" pitchFamily="18" charset="0"/>
              </a:rPr>
              <a:t>That </a:t>
            </a:r>
            <a:r>
              <a:rPr lang="en-US" sz="2800" b="1" dirty="0">
                <a:solidFill>
                  <a:srgbClr val="FFCCFF"/>
                </a:solidFill>
                <a:latin typeface="Georgia" panose="02040502050405020303" pitchFamily="18" charset="0"/>
              </a:rPr>
              <a:t>is why its name was called </a:t>
            </a:r>
            <a:r>
              <a:rPr lang="en-US" sz="2800" b="1" dirty="0" err="1" smtClean="0">
                <a:ln>
                  <a:solidFill>
                    <a:srgbClr val="0000FF"/>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Gal</a:t>
            </a:r>
            <a:r>
              <a:rPr lang="en-US" sz="2800" b="1" dirty="0" err="1" smtClean="0">
                <a:ln>
                  <a:solidFill>
                    <a:srgbClr val="0000FF"/>
                  </a:solidFill>
                </a:ln>
                <a:solidFill>
                  <a:srgbClr val="FFCCFF"/>
                </a:solidFill>
                <a:effectLst>
                  <a:glow rad="127000">
                    <a:srgbClr val="FFFF00"/>
                  </a:glow>
                  <a:outerShdw blurRad="50800" dist="38100" dir="2700000" algn="tl" rotWithShape="0">
                    <a:srgbClr val="000000">
                      <a:alpha val="48000"/>
                    </a:srgbClr>
                  </a:outerShdw>
                </a:effectLst>
                <a:latin typeface="TITUS Cyberbit Basic" panose="02020603050405020304" pitchFamily="18" charset="0"/>
              </a:rPr>
              <a:t>ʽ</a:t>
            </a:r>
            <a:r>
              <a:rPr lang="en-US" sz="2800" b="1" dirty="0" err="1" smtClean="0">
                <a:ln>
                  <a:solidFill>
                    <a:srgbClr val="0000FF"/>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ĕ</a:t>
            </a:r>
            <a:r>
              <a:rPr lang="en-US" sz="2800" b="1" dirty="0" err="1" smtClean="0">
                <a:ln>
                  <a:solidFill>
                    <a:srgbClr val="0000FF"/>
                  </a:solidFill>
                </a:ln>
                <a:solidFill>
                  <a:srgbClr val="FFCCFF"/>
                </a:solidFill>
                <a:effectLst>
                  <a:glow rad="127000">
                    <a:srgbClr val="FFFF00"/>
                  </a:glow>
                  <a:outerShdw blurRad="50800" dist="38100" dir="2700000" algn="tl" rotWithShape="0">
                    <a:srgbClr val="000000">
                      <a:alpha val="48000"/>
                    </a:srgbClr>
                  </a:outerShdw>
                </a:effectLst>
                <a:latin typeface="TITUS Cyberbit Basic" panose="02020603050405020304" pitchFamily="18" charset="0"/>
              </a:rPr>
              <a:t>d</a:t>
            </a:r>
            <a:r>
              <a:rPr lang="en-US" sz="2800" b="1" dirty="0" smtClean="0">
                <a:ln>
                  <a:solidFill>
                    <a:srgbClr val="0000FF"/>
                  </a:solidFill>
                </a:ln>
                <a:solidFill>
                  <a:srgbClr val="FFCCFF"/>
                </a:solidFill>
                <a:effectLst>
                  <a:glow rad="127000">
                    <a:srgbClr val="FFFF00"/>
                  </a:glow>
                  <a:outerShdw blurRad="50800" dist="38100" dir="2700000" algn="tl" rotWithShape="0">
                    <a:srgbClr val="000000">
                      <a:alpha val="48000"/>
                    </a:srgbClr>
                  </a:outerShdw>
                </a:effectLst>
                <a:latin typeface="TITUS Cyberbit Basic" panose="02020603050405020304" pitchFamily="18" charset="0"/>
              </a:rPr>
              <a:t>̱</a:t>
            </a:r>
            <a:r>
              <a:rPr lang="en-US" sz="2800" b="1" dirty="0" smtClean="0">
                <a:ln>
                  <a:solidFill>
                    <a:srgbClr val="0000FF"/>
                  </a:solidFill>
                </a:ln>
                <a:solidFill>
                  <a:srgbClr val="FFCCFF"/>
                </a:solidFill>
                <a:effectLst>
                  <a:glow rad="127000">
                    <a:srgbClr val="FFFF00"/>
                  </a:glow>
                  <a:outerShdw blurRad="50800" dist="38100" dir="2700000" algn="tl" rotWithShape="0">
                    <a:srgbClr val="000000">
                      <a:alpha val="48000"/>
                    </a:srgbClr>
                  </a:outerShdw>
                </a:effectLst>
                <a:latin typeface="Georgia" panose="02040502050405020303" pitchFamily="18" charset="0"/>
              </a:rPr>
              <a:t>.</a:t>
            </a:r>
            <a:endParaRPr lang="en-CA" sz="2800" b="1" dirty="0">
              <a:ln>
                <a:solidFill>
                  <a:srgbClr val="0000FF"/>
                </a:solidFill>
              </a:ln>
              <a:solidFill>
                <a:srgbClr val="FFCCFF"/>
              </a:solidFill>
              <a:effectLst>
                <a:glow rad="127000">
                  <a:srgbClr val="FFFF00"/>
                </a:glow>
                <a:outerShdw blurRad="50800" dist="38100" dir="2700000" algn="tl" rotWithShape="0">
                  <a:srgbClr val="000000">
                    <a:alpha val="48000"/>
                  </a:srgbClr>
                </a:outerShdw>
              </a:effectLst>
            </a:endParaRPr>
          </a:p>
        </p:txBody>
      </p:sp>
      <p:grpSp>
        <p:nvGrpSpPr>
          <p:cNvPr id="5" name="Group 4"/>
          <p:cNvGrpSpPr>
            <a:grpSpLocks noChangeAspect="1"/>
          </p:cNvGrpSpPr>
          <p:nvPr/>
        </p:nvGrpSpPr>
        <p:grpSpPr>
          <a:xfrm>
            <a:off x="588757" y="4457640"/>
            <a:ext cx="10407914" cy="1923101"/>
            <a:chOff x="2329863" y="2938805"/>
            <a:chExt cx="8709613" cy="160930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33620" y="3429000"/>
              <a:ext cx="8705855" cy="1119105"/>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9863" y="2938805"/>
              <a:ext cx="8709613" cy="537820"/>
            </a:xfrm>
            <a:prstGeom prst="rect">
              <a:avLst/>
            </a:prstGeom>
          </p:spPr>
        </p:pic>
      </p:grpSp>
      <p:cxnSp>
        <p:nvCxnSpPr>
          <p:cNvPr id="9" name="Straight Connector 8"/>
          <p:cNvCxnSpPr/>
          <p:nvPr/>
        </p:nvCxnSpPr>
        <p:spPr>
          <a:xfrm flipV="1">
            <a:off x="8023654" y="5890759"/>
            <a:ext cx="2644346" cy="1"/>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657639" y="1741063"/>
            <a:ext cx="3197471" cy="232136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378984" y="6501818"/>
            <a:ext cx="753545" cy="365125"/>
          </a:xfrm>
        </p:spPr>
        <p:txBody>
          <a:bodyPr/>
          <a:lstStyle/>
          <a:p>
            <a:fld id="{6D22F896-40B5-4ADD-8801-0D06FADFA095}" type="slidenum">
              <a:rPr lang="en-US" smtClean="0"/>
              <a:t>34</a:t>
            </a:fld>
            <a:endParaRPr lang="en-US" dirty="0"/>
          </a:p>
        </p:txBody>
      </p:sp>
      <p:cxnSp>
        <p:nvCxnSpPr>
          <p:cNvPr id="10" name="Straight Arrow Connector 9"/>
          <p:cNvCxnSpPr/>
          <p:nvPr/>
        </p:nvCxnSpPr>
        <p:spPr>
          <a:xfrm flipH="1">
            <a:off x="7471719" y="4283676"/>
            <a:ext cx="189471" cy="889686"/>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973329" y="5486191"/>
            <a:ext cx="836140" cy="469557"/>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243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4199" y="457199"/>
            <a:ext cx="11226801" cy="6197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prst="convex"/>
            </a:sp3d>
          </a:bodyPr>
          <a:lstStyle/>
          <a:p>
            <a:r>
              <a:rPr lang="en-US" sz="2800" dirty="0" smtClean="0">
                <a:solidFill>
                  <a:srgbClr val="008080"/>
                </a:solidFill>
                <a:latin typeface="Georgia" panose="02040502050405020303" pitchFamily="18" charset="0"/>
              </a:rPr>
              <a:t>Gen </a:t>
            </a:r>
            <a:r>
              <a:rPr lang="en-US" sz="2800" dirty="0">
                <a:solidFill>
                  <a:srgbClr val="008080"/>
                </a:solidFill>
                <a:latin typeface="Georgia" panose="02040502050405020303" pitchFamily="18" charset="0"/>
              </a:rPr>
              <a:t>31:48</a:t>
            </a:r>
            <a:r>
              <a:rPr lang="en-US" sz="2800" dirty="0">
                <a:solidFill>
                  <a:prstClr val="black"/>
                </a:solidFill>
                <a:latin typeface="Georgia" panose="02040502050405020303" pitchFamily="18" charset="0"/>
              </a:rPr>
              <a:t> </a:t>
            </a:r>
            <a:r>
              <a:rPr lang="en-US" sz="2800" dirty="0" smtClean="0">
                <a:solidFill>
                  <a:srgbClr val="FF3399"/>
                </a:solidFill>
                <a:latin typeface="Georgia" panose="02040502050405020303" pitchFamily="18" charset="0"/>
              </a:rPr>
              <a:t>(</a:t>
            </a:r>
            <a:r>
              <a:rPr lang="en-US" sz="2800" dirty="0" smtClean="0">
                <a:solidFill>
                  <a:srgbClr val="00FFFF"/>
                </a:solidFill>
                <a:latin typeface="Georgia" panose="02040502050405020303" pitchFamily="18" charset="0"/>
              </a:rPr>
              <a:t>b</a:t>
            </a:r>
            <a:r>
              <a:rPr lang="en-US" sz="2800" dirty="0" smtClean="0">
                <a:solidFill>
                  <a:srgbClr val="FF3399"/>
                </a:solidFill>
                <a:latin typeface="Georgia" panose="02040502050405020303" pitchFamily="18" charset="0"/>
              </a:rPr>
              <a:t>)</a:t>
            </a:r>
            <a:r>
              <a:rPr lang="en-US" sz="2800" dirty="0" smtClean="0">
                <a:solidFill>
                  <a:prstClr val="black"/>
                </a:solidFill>
                <a:latin typeface="Georgia" panose="02040502050405020303" pitchFamily="18" charset="0"/>
              </a:rPr>
              <a:t>  </a:t>
            </a:r>
            <a:r>
              <a:rPr lang="en-US" sz="2800" dirty="0" smtClean="0">
                <a:solidFill>
                  <a:srgbClr val="FFC000"/>
                </a:solidFill>
                <a:latin typeface="Georgia" panose="02040502050405020303" pitchFamily="18" charset="0"/>
              </a:rPr>
              <a:t>… </a:t>
            </a:r>
            <a:r>
              <a:rPr lang="en-US" sz="2800" dirty="0" smtClean="0">
                <a:solidFill>
                  <a:srgbClr val="FFCC00"/>
                </a:solidFill>
                <a:latin typeface="Georgia" panose="02040502050405020303" pitchFamily="18" charset="0"/>
              </a:rPr>
              <a:t>That </a:t>
            </a:r>
            <a:r>
              <a:rPr lang="en-US" sz="2800" dirty="0">
                <a:solidFill>
                  <a:srgbClr val="FFCC00"/>
                </a:solidFill>
                <a:latin typeface="Georgia" panose="02040502050405020303" pitchFamily="18" charset="0"/>
              </a:rPr>
              <a:t>is why its name was called </a:t>
            </a:r>
            <a:r>
              <a:rPr lang="en-US" sz="2800" dirty="0" err="1">
                <a:solidFill>
                  <a:srgbClr val="FFCC00"/>
                </a:solidFill>
                <a:latin typeface="Georgia" panose="02040502050405020303" pitchFamily="18" charset="0"/>
              </a:rPr>
              <a:t>Gal</a:t>
            </a:r>
            <a:r>
              <a:rPr lang="en-US" sz="2800" dirty="0" err="1">
                <a:solidFill>
                  <a:srgbClr val="FFCC00"/>
                </a:solidFill>
                <a:latin typeface="TITUS Cyberbit Basic" panose="02020603050405020304" pitchFamily="18" charset="0"/>
              </a:rPr>
              <a:t>ʽ</a:t>
            </a:r>
            <a:r>
              <a:rPr lang="en-US" sz="2800" dirty="0" err="1">
                <a:solidFill>
                  <a:srgbClr val="FFCC00"/>
                </a:solidFill>
                <a:latin typeface="Georgia" panose="02040502050405020303" pitchFamily="18" charset="0"/>
              </a:rPr>
              <a:t>ĕ</a:t>
            </a:r>
            <a:r>
              <a:rPr lang="en-US" sz="2800" dirty="0" err="1">
                <a:solidFill>
                  <a:srgbClr val="FFCC00"/>
                </a:solidFill>
                <a:latin typeface="TITUS Cyberbit Basic" panose="02020603050405020304" pitchFamily="18" charset="0"/>
              </a:rPr>
              <a:t>d</a:t>
            </a:r>
            <a:r>
              <a:rPr lang="en-US" sz="2800" dirty="0">
                <a:solidFill>
                  <a:srgbClr val="FFCC00"/>
                </a:solidFill>
                <a:latin typeface="TITUS Cyberbit Basic" panose="02020603050405020304" pitchFamily="18" charset="0"/>
              </a:rPr>
              <a:t>̱</a:t>
            </a:r>
            <a:r>
              <a:rPr lang="en-US" sz="2800" dirty="0">
                <a:solidFill>
                  <a:srgbClr val="FFCC00"/>
                </a:solidFill>
                <a:latin typeface="Georgia" panose="02040502050405020303" pitchFamily="18" charset="0"/>
              </a:rPr>
              <a:t>, </a:t>
            </a:r>
          </a:p>
          <a:p>
            <a:r>
              <a:rPr lang="en-US" sz="2800" dirty="0">
                <a:solidFill>
                  <a:srgbClr val="008080"/>
                </a:solidFill>
                <a:latin typeface="Georgia" panose="02040502050405020303" pitchFamily="18" charset="0"/>
              </a:rPr>
              <a:t>Gen 31:49</a:t>
            </a:r>
            <a:r>
              <a:rPr lang="en-US" sz="2800" dirty="0">
                <a:solidFill>
                  <a:prstClr val="black"/>
                </a:solidFill>
                <a:latin typeface="Georgia" panose="02040502050405020303" pitchFamily="18" charset="0"/>
              </a:rPr>
              <a:t>  </a:t>
            </a:r>
            <a:r>
              <a:rPr lang="en-US" sz="2800" b="1" dirty="0">
                <a:ln>
                  <a:solidFill>
                    <a:srgbClr val="0000FF"/>
                  </a:solidFill>
                </a:ln>
                <a:solidFill>
                  <a:srgbClr val="FFCCFF"/>
                </a:solidFill>
                <a:effectLst>
                  <a:glow rad="152400">
                    <a:schemeClr val="tx1">
                      <a:alpha val="90000"/>
                    </a:schemeClr>
                  </a:glow>
                </a:effectLst>
                <a:latin typeface="Georgia" panose="02040502050405020303" pitchFamily="18" charset="0"/>
              </a:rPr>
              <a:t>also </a:t>
            </a:r>
            <a:r>
              <a:rPr lang="en-US" sz="2800" b="1" dirty="0" err="1">
                <a:ln w="12700">
                  <a:solidFill>
                    <a:srgbClr val="0000FF"/>
                  </a:solidFill>
                </a:ln>
                <a:solidFill>
                  <a:srgbClr val="FFCCFF"/>
                </a:solidFill>
                <a:effectLst>
                  <a:glow rad="152400">
                    <a:schemeClr val="tx1">
                      <a:alpha val="90000"/>
                    </a:schemeClr>
                  </a:glow>
                </a:effectLst>
                <a:latin typeface="Georgia" panose="02040502050405020303" pitchFamily="18" charset="0"/>
              </a:rPr>
              <a:t>Mitspah</a:t>
            </a:r>
            <a:r>
              <a:rPr lang="en-US" sz="2800" b="1" dirty="0">
                <a:ln>
                  <a:solidFill>
                    <a:srgbClr val="0000FF"/>
                  </a:solidFill>
                </a:ln>
                <a:solidFill>
                  <a:srgbClr val="FFCCFF"/>
                </a:solidFill>
                <a:effectLst>
                  <a:glow rad="152400">
                    <a:schemeClr val="tx1">
                      <a:alpha val="90000"/>
                    </a:schemeClr>
                  </a:glow>
                </a:effectLst>
                <a:latin typeface="Georgia" panose="02040502050405020303" pitchFamily="18" charset="0"/>
              </a:rPr>
              <a:t>, </a:t>
            </a:r>
            <a:r>
              <a:rPr lang="en-US" sz="2800" dirty="0">
                <a:solidFill>
                  <a:srgbClr val="FFCC00"/>
                </a:solidFill>
                <a:latin typeface="Georgia" panose="02040502050405020303" pitchFamily="18" charset="0"/>
              </a:rPr>
              <a:t>because he said, “Let </a:t>
            </a:r>
            <a:r>
              <a:rPr lang="he-IL" sz="2800" b="1" dirty="0">
                <a:solidFill>
                  <a:srgbClr val="FFCCFF"/>
                </a:solidFill>
                <a:latin typeface="Times New Roman" panose="02020603050405020304" pitchFamily="18" charset="0"/>
                <a:cs typeface="Times New Roman" panose="02020603050405020304" pitchFamily="18" charset="0"/>
              </a:rPr>
              <a:t>יהוה</a:t>
            </a:r>
            <a:r>
              <a:rPr lang="en-US" sz="2800" dirty="0">
                <a:solidFill>
                  <a:srgbClr val="FFCC00"/>
                </a:solidFill>
                <a:latin typeface="Georgia" panose="02040502050405020303" pitchFamily="18" charset="0"/>
              </a:rPr>
              <a:t> </a:t>
            </a:r>
            <a:r>
              <a:rPr lang="en-US" sz="2800" dirty="0" smtClean="0">
                <a:solidFill>
                  <a:srgbClr val="FFCC00"/>
                </a:solidFill>
                <a:latin typeface="Georgia" panose="02040502050405020303" pitchFamily="18" charset="0"/>
              </a:rPr>
              <a:t>[</a:t>
            </a:r>
            <a:r>
              <a:rPr lang="en-US" sz="2800" dirty="0" smtClean="0">
                <a:solidFill>
                  <a:srgbClr val="FFCCFF"/>
                </a:solidFill>
                <a:latin typeface="Georgia" panose="02040502050405020303" pitchFamily="18" charset="0"/>
              </a:rPr>
              <a:t>Yahuah</a:t>
            </a:r>
            <a:r>
              <a:rPr lang="en-US" sz="2800" dirty="0" smtClean="0">
                <a:solidFill>
                  <a:srgbClr val="FFCC00"/>
                </a:solidFill>
                <a:latin typeface="Georgia" panose="02040502050405020303" pitchFamily="18" charset="0"/>
              </a:rPr>
              <a:t>] </a:t>
            </a:r>
            <a:r>
              <a:rPr lang="en-US" sz="2800" b="1" dirty="0" smtClean="0">
                <a:ln>
                  <a:solidFill>
                    <a:srgbClr val="0000FF"/>
                  </a:solidFill>
                </a:ln>
                <a:solidFill>
                  <a:srgbClr val="00FFFF"/>
                </a:solidFill>
                <a:effectLst>
                  <a:glow rad="127000">
                    <a:srgbClr val="99FF99"/>
                  </a:glow>
                </a:effectLst>
                <a:latin typeface="Georgia" panose="02040502050405020303" pitchFamily="18" charset="0"/>
              </a:rPr>
              <a:t>watch</a:t>
            </a:r>
            <a:r>
              <a:rPr lang="en-US" sz="2800" dirty="0" smtClean="0">
                <a:solidFill>
                  <a:srgbClr val="FFCC00"/>
                </a:solidFill>
                <a:latin typeface="Georgia" panose="02040502050405020303" pitchFamily="18" charset="0"/>
              </a:rPr>
              <a:t> </a:t>
            </a:r>
            <a:r>
              <a:rPr lang="en-US" sz="2800" dirty="0">
                <a:solidFill>
                  <a:srgbClr val="FFCC00"/>
                </a:solidFill>
                <a:latin typeface="Georgia" panose="02040502050405020303" pitchFamily="18" charset="0"/>
              </a:rPr>
              <a:t>between you and me </a:t>
            </a:r>
            <a:r>
              <a:rPr lang="en-US" sz="2800" dirty="0" smtClean="0">
                <a:solidFill>
                  <a:srgbClr val="FFCC00"/>
                </a:solidFill>
                <a:latin typeface="Georgia" panose="02040502050405020303" pitchFamily="18" charset="0"/>
              </a:rPr>
              <a:t>	when we </a:t>
            </a:r>
            <a:r>
              <a:rPr lang="en-US" sz="2800" dirty="0">
                <a:solidFill>
                  <a:srgbClr val="FFCC00"/>
                </a:solidFill>
                <a:latin typeface="Georgia" panose="02040502050405020303" pitchFamily="18" charset="0"/>
              </a:rPr>
              <a:t>are out of each other’s sight. </a:t>
            </a:r>
            <a:endParaRPr lang="en-US" sz="2800" dirty="0" smtClean="0">
              <a:solidFill>
                <a:srgbClr val="FFCC00"/>
              </a:solidFill>
              <a:latin typeface="Georgia" panose="02040502050405020303" pitchFamily="18" charset="0"/>
            </a:endParaRPr>
          </a:p>
          <a:p>
            <a:endParaRPr lang="en-US" sz="2800" dirty="0">
              <a:solidFill>
                <a:srgbClr val="FFCC00"/>
              </a:solidFill>
              <a:latin typeface="Georgia" panose="02040502050405020303" pitchFamily="18" charset="0"/>
            </a:endParaRPr>
          </a:p>
          <a:p>
            <a:endParaRPr lang="en-US" sz="2800" dirty="0" smtClean="0">
              <a:solidFill>
                <a:srgbClr val="FFCC00"/>
              </a:solidFill>
              <a:latin typeface="Georgia" panose="02040502050405020303" pitchFamily="18" charset="0"/>
            </a:endParaRPr>
          </a:p>
          <a:p>
            <a:endParaRPr lang="en-US" sz="2800" dirty="0">
              <a:solidFill>
                <a:srgbClr val="FFCC00"/>
              </a:solidFill>
              <a:latin typeface="Georgia" panose="02040502050405020303" pitchFamily="18" charset="0"/>
            </a:endParaRPr>
          </a:p>
          <a:p>
            <a:endParaRPr lang="en-US" sz="2800" dirty="0" smtClean="0">
              <a:solidFill>
                <a:srgbClr val="FFCC00"/>
              </a:solidFill>
              <a:latin typeface="Georgia" panose="02040502050405020303" pitchFamily="18" charset="0"/>
            </a:endParaRPr>
          </a:p>
          <a:p>
            <a:endParaRPr lang="en-US" sz="2800" dirty="0">
              <a:solidFill>
                <a:srgbClr val="FFCC00"/>
              </a:solidFill>
              <a:latin typeface="Georgia" panose="02040502050405020303" pitchFamily="18" charset="0"/>
            </a:endParaRPr>
          </a:p>
          <a:p>
            <a:endParaRPr lang="en-US" sz="2800" dirty="0" smtClean="0">
              <a:solidFill>
                <a:srgbClr val="FFCC00"/>
              </a:solidFill>
              <a:latin typeface="Georgia" panose="02040502050405020303" pitchFamily="18" charset="0"/>
            </a:endParaRPr>
          </a:p>
          <a:p>
            <a:r>
              <a:rPr lang="en-US" sz="2800" dirty="0" smtClean="0">
                <a:solidFill>
                  <a:srgbClr val="FFCC00"/>
                </a:solidFill>
                <a:latin typeface="Georgia" panose="02040502050405020303" pitchFamily="18" charset="0"/>
              </a:rPr>
              <a:t>Have you noticed that even though Laban worshipped graven images, </a:t>
            </a:r>
            <a:r>
              <a:rPr lang="en-US" sz="2800" u="sng" dirty="0" smtClean="0">
                <a:solidFill>
                  <a:srgbClr val="FFCC00"/>
                </a:solidFill>
                <a:latin typeface="Georgia" panose="02040502050405020303" pitchFamily="18" charset="0"/>
              </a:rPr>
              <a:t>in this verse</a:t>
            </a:r>
            <a:r>
              <a:rPr lang="en-US" sz="2800" dirty="0" smtClean="0">
                <a:solidFill>
                  <a:srgbClr val="FFCC00"/>
                </a:solidFill>
                <a:latin typeface="Georgia" panose="02040502050405020303" pitchFamily="18" charset="0"/>
              </a:rPr>
              <a:t>, he consented </a:t>
            </a:r>
            <a:r>
              <a:rPr lang="en-US" sz="2800" b="1" dirty="0" smtClean="0">
                <a:solidFill>
                  <a:schemeClr val="accent5">
                    <a:lumMod val="60000"/>
                    <a:lumOff val="40000"/>
                  </a:schemeClr>
                </a:solidFill>
                <a:latin typeface="Georgia" panose="02040502050405020303" pitchFamily="18" charset="0"/>
              </a:rPr>
              <a:t>full authority to </a:t>
            </a:r>
            <a:r>
              <a:rPr lang="en-US" sz="2800" b="1" dirty="0" smtClean="0">
                <a:solidFill>
                  <a:srgbClr val="FFCCFF"/>
                </a:solidFill>
                <a:latin typeface="Georgia" panose="02040502050405020303" pitchFamily="18" charset="0"/>
              </a:rPr>
              <a:t>Yahuah</a:t>
            </a:r>
            <a:r>
              <a:rPr lang="en-US" sz="2800" dirty="0" smtClean="0">
                <a:solidFill>
                  <a:srgbClr val="FFCC00"/>
                </a:solidFill>
                <a:latin typeface="Georgia" panose="02040502050405020303" pitchFamily="18" charset="0"/>
              </a:rPr>
              <a:t> in observing the future interactions between him and Ya’aqov!</a:t>
            </a:r>
          </a:p>
          <a:p>
            <a:r>
              <a:rPr lang="en-US" sz="2800" dirty="0" smtClean="0">
                <a:solidFill>
                  <a:srgbClr val="FFCC00"/>
                </a:solidFill>
                <a:latin typeface="Georgia" panose="02040502050405020303" pitchFamily="18" charset="0"/>
              </a:rPr>
              <a:t>Can this picture be summarized as – </a:t>
            </a:r>
            <a:r>
              <a:rPr lang="en-US" sz="2800" b="1" dirty="0" smtClean="0">
                <a:solidFill>
                  <a:srgbClr val="C00000"/>
                </a:solidFill>
                <a:effectLst>
                  <a:glow rad="127000">
                    <a:srgbClr val="99FF99"/>
                  </a:glow>
                </a:effectLst>
                <a:latin typeface="Georgia" panose="02040502050405020303" pitchFamily="18" charset="0"/>
              </a:rPr>
              <a:t>syncretism by Laban?</a:t>
            </a:r>
            <a:r>
              <a:rPr lang="en-US" sz="2800" dirty="0" smtClean="0">
                <a:solidFill>
                  <a:srgbClr val="FFCC00"/>
                </a:solidFill>
                <a:latin typeface="Georgia" panose="02040502050405020303" pitchFamily="18" charset="0"/>
              </a:rPr>
              <a:t>  Is there more evidence of syncretism</a:t>
            </a:r>
            <a:r>
              <a:rPr lang="en-US" sz="2800" smtClean="0">
                <a:solidFill>
                  <a:srgbClr val="FFCC00"/>
                </a:solidFill>
                <a:latin typeface="Georgia" panose="02040502050405020303" pitchFamily="18" charset="0"/>
              </a:rPr>
              <a:t>?  </a:t>
            </a:r>
            <a:r>
              <a:rPr lang="en-US" sz="2800" smtClean="0">
                <a:solidFill>
                  <a:srgbClr val="C00000"/>
                </a:solidFill>
                <a:effectLst>
                  <a:glow rad="127000">
                    <a:srgbClr val="99FF99"/>
                  </a:glow>
                </a:effectLst>
                <a:latin typeface="Georgia" panose="02040502050405020303" pitchFamily="18" charset="0"/>
              </a:rPr>
              <a:t>Paganism </a:t>
            </a:r>
            <a:r>
              <a:rPr lang="en-US" sz="2800" dirty="0" smtClean="0">
                <a:solidFill>
                  <a:srgbClr val="C00000"/>
                </a:solidFill>
                <a:effectLst>
                  <a:glow rad="127000">
                    <a:srgbClr val="99FF99"/>
                  </a:glow>
                </a:effectLst>
                <a:latin typeface="Georgia" panose="02040502050405020303" pitchFamily="18" charset="0"/>
              </a:rPr>
              <a:t>and some</a:t>
            </a:r>
            <a:r>
              <a:rPr lang="en-US" sz="2800" dirty="0" smtClean="0">
                <a:solidFill>
                  <a:srgbClr val="FFCC00"/>
                </a:solidFill>
                <a:latin typeface="Georgia" panose="02040502050405020303" pitchFamily="18" charset="0"/>
              </a:rPr>
              <a:t> </a:t>
            </a:r>
            <a:r>
              <a:rPr lang="en-US" sz="2800" b="1" dirty="0" smtClean="0">
                <a:ln>
                  <a:solidFill>
                    <a:srgbClr val="0000FF"/>
                  </a:solidFill>
                </a:ln>
                <a:solidFill>
                  <a:srgbClr val="FFCCFF"/>
                </a:solidFill>
                <a:latin typeface="Georgia" panose="02040502050405020303" pitchFamily="18" charset="0"/>
              </a:rPr>
              <a:t>Divinity?</a:t>
            </a:r>
            <a:endParaRPr lang="en-US" sz="2800" b="1" dirty="0">
              <a:ln>
                <a:solidFill>
                  <a:srgbClr val="0000FF"/>
                </a:solidFill>
              </a:ln>
              <a:solidFill>
                <a:srgbClr val="FFCCFF"/>
              </a:solidFill>
              <a:latin typeface="Georgia" panose="02040502050405020303" pitchFamily="18" charset="0"/>
            </a:endParaRPr>
          </a:p>
          <a:p>
            <a:endParaRPr lang="en-US" sz="2800" dirty="0">
              <a:solidFill>
                <a:srgbClr val="FFCC00"/>
              </a:solidFill>
              <a:latin typeface="Georgia" panose="02040502050405020303" pitchFamily="18"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88931" y="2015067"/>
            <a:ext cx="7298267" cy="1837267"/>
          </a:xfrm>
          <a:prstGeom prst="rect">
            <a:avLst/>
          </a:prstGeom>
          <a:scene3d>
            <a:camera prst="orthographicFront"/>
            <a:lightRig rig="threePt" dir="t"/>
          </a:scene3d>
          <a:sp3d>
            <a:bevelT w="152400" h="50800" prst="softRound"/>
          </a:sp3d>
        </p:spPr>
      </p:pic>
      <p:sp>
        <p:nvSpPr>
          <p:cNvPr id="10" name="Rectangle 9"/>
          <p:cNvSpPr/>
          <p:nvPr/>
        </p:nvSpPr>
        <p:spPr>
          <a:xfrm>
            <a:off x="1126067" y="2345267"/>
            <a:ext cx="2192866" cy="1083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 Hebrew Lexicon by W. H. Barker.</a:t>
            </a:r>
          </a:p>
          <a:p>
            <a:pPr algn="ctr"/>
            <a:r>
              <a:rPr lang="en-CA" dirty="0" smtClean="0"/>
              <a:t>1776</a:t>
            </a:r>
            <a:endParaRPr lang="en-CA" dirty="0"/>
          </a:p>
        </p:txBody>
      </p:sp>
      <p:sp>
        <p:nvSpPr>
          <p:cNvPr id="11" name="Bent Arrow 10"/>
          <p:cNvSpPr/>
          <p:nvPr/>
        </p:nvSpPr>
        <p:spPr>
          <a:xfrm flipV="1">
            <a:off x="4021667" y="1430867"/>
            <a:ext cx="897466" cy="1998132"/>
          </a:xfrm>
          <a:prstGeom prst="bentArrow">
            <a:avLst>
              <a:gd name="adj1" fmla="val 18333"/>
              <a:gd name="adj2" fmla="val 25000"/>
              <a:gd name="adj3" fmla="val 33571"/>
              <a:gd name="adj4" fmla="val 43750"/>
            </a:avLst>
          </a:prstGeom>
          <a:solidFill>
            <a:srgbClr val="FFFF00"/>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Slide Number Placeholder 1"/>
          <p:cNvSpPr>
            <a:spLocks noGrp="1"/>
          </p:cNvSpPr>
          <p:nvPr>
            <p:ph type="sldNum" sz="quarter" idx="12"/>
          </p:nvPr>
        </p:nvSpPr>
        <p:spPr>
          <a:xfrm>
            <a:off x="11434227" y="6472237"/>
            <a:ext cx="753545" cy="365125"/>
          </a:xfrm>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40112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75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4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wheel(1)">
                                      <p:cBhvr>
                                        <p:cTn id="12" dur="1250"/>
                                        <p:tgtEl>
                                          <p:spTgt spid="7">
                                            <p:txEl>
                                              <p:pRg st="8" end="8"/>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wheel(1)">
                                      <p:cBhvr>
                                        <p:cTn id="15" dur="12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033" y="254000"/>
            <a:ext cx="10989733" cy="6383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smtClean="0">
                <a:solidFill>
                  <a:srgbClr val="00B0F0"/>
                </a:solidFill>
                <a:latin typeface="Georgia" panose="02040502050405020303" pitchFamily="18" charset="0"/>
              </a:rPr>
              <a:t>Laban defines more Covenant details; between him and Ya’aqov –</a:t>
            </a:r>
            <a:br>
              <a:rPr lang="en-US" sz="2800" dirty="0" smtClean="0">
                <a:solidFill>
                  <a:srgbClr val="00B0F0"/>
                </a:solidFill>
                <a:latin typeface="Georgia" panose="02040502050405020303" pitchFamily="18" charset="0"/>
              </a:rPr>
            </a:br>
            <a:r>
              <a:rPr lang="en-US" sz="2800" dirty="0" smtClean="0">
                <a:solidFill>
                  <a:srgbClr val="00B0F0"/>
                </a:solidFill>
                <a:latin typeface="Georgia" panose="02040502050405020303" pitchFamily="18" charset="0"/>
              </a:rPr>
              <a:t/>
            </a:r>
            <a:br>
              <a:rPr lang="en-US" sz="2800" dirty="0" smtClean="0">
                <a:solidFill>
                  <a:srgbClr val="00B0F0"/>
                </a:solidFill>
                <a:latin typeface="Georgia" panose="02040502050405020303" pitchFamily="18" charset="0"/>
              </a:rPr>
            </a:br>
            <a:endParaRPr lang="en-US" sz="1000" dirty="0" smtClean="0">
              <a:solidFill>
                <a:srgbClr val="00B0F0"/>
              </a:solidFill>
              <a:latin typeface="Georgia" panose="02040502050405020303" pitchFamily="18" charset="0"/>
            </a:endParaRPr>
          </a:p>
          <a:p>
            <a:r>
              <a:rPr lang="en-US" sz="2800" dirty="0" smtClean="0">
                <a:solidFill>
                  <a:srgbClr val="008080"/>
                </a:solidFill>
                <a:latin typeface="Georgia" panose="02040502050405020303" pitchFamily="18" charset="0"/>
              </a:rPr>
              <a:t>Gen </a:t>
            </a:r>
            <a:r>
              <a:rPr lang="en-US" sz="2800" dirty="0">
                <a:solidFill>
                  <a:srgbClr val="008080"/>
                </a:solidFill>
                <a:latin typeface="Georgia" panose="02040502050405020303" pitchFamily="18" charset="0"/>
              </a:rPr>
              <a:t>31:50</a:t>
            </a:r>
            <a:r>
              <a:rPr lang="en-US" sz="2800" dirty="0">
                <a:solidFill>
                  <a:prstClr val="black"/>
                </a:solidFill>
                <a:latin typeface="Georgia" panose="02040502050405020303" pitchFamily="18" charset="0"/>
              </a:rPr>
              <a:t>  </a:t>
            </a:r>
            <a:r>
              <a:rPr lang="en-US" sz="2800" dirty="0">
                <a:solidFill>
                  <a:srgbClr val="FFCC00"/>
                </a:solidFill>
                <a:latin typeface="Georgia" panose="02040502050405020303" pitchFamily="18" charset="0"/>
              </a:rPr>
              <a:t>“If you afflict my daughters, or if you take other wives besides my daughters, although no man is with us; see, </a:t>
            </a:r>
            <a:r>
              <a:rPr lang="en-US" sz="2800" b="1" u="sng" dirty="0">
                <a:ln>
                  <a:solidFill>
                    <a:srgbClr val="0000FF"/>
                  </a:solidFill>
                </a:ln>
                <a:solidFill>
                  <a:srgbClr val="9999FF"/>
                </a:solidFill>
                <a:latin typeface="Georgia" panose="02040502050405020303" pitchFamily="18" charset="0"/>
              </a:rPr>
              <a:t>Elohim </a:t>
            </a:r>
            <a:r>
              <a:rPr lang="en-US" sz="2800" b="1" u="sng" dirty="0" smtClean="0">
                <a:ln>
                  <a:solidFill>
                    <a:srgbClr val="0000FF"/>
                  </a:solidFill>
                </a:ln>
                <a:solidFill>
                  <a:srgbClr val="9999FF"/>
                </a:solidFill>
                <a:latin typeface="Georgia" panose="02040502050405020303" pitchFamily="18" charset="0"/>
              </a:rPr>
              <a:t/>
            </a:r>
            <a:br>
              <a:rPr lang="en-US" sz="2800" b="1" u="sng" dirty="0" smtClean="0">
                <a:ln>
                  <a:solidFill>
                    <a:srgbClr val="0000FF"/>
                  </a:solidFill>
                </a:ln>
                <a:solidFill>
                  <a:srgbClr val="9999FF"/>
                </a:solidFill>
                <a:latin typeface="Georgia" panose="02040502050405020303" pitchFamily="18" charset="0"/>
              </a:rPr>
            </a:br>
            <a:r>
              <a:rPr lang="en-US" sz="2800" b="1" u="sng" dirty="0" smtClean="0">
                <a:ln>
                  <a:solidFill>
                    <a:srgbClr val="0000FF"/>
                  </a:solidFill>
                </a:ln>
                <a:solidFill>
                  <a:srgbClr val="9999FF"/>
                </a:solidFill>
                <a:latin typeface="Georgia" panose="02040502050405020303" pitchFamily="18" charset="0"/>
              </a:rPr>
              <a:t>is </a:t>
            </a:r>
            <a:r>
              <a:rPr lang="en-US" sz="2800" b="1" u="sng" dirty="0">
                <a:ln>
                  <a:solidFill>
                    <a:srgbClr val="0000FF"/>
                  </a:solidFill>
                </a:ln>
                <a:solidFill>
                  <a:srgbClr val="9999FF"/>
                </a:solidFill>
                <a:latin typeface="Georgia" panose="02040502050405020303" pitchFamily="18" charset="0"/>
              </a:rPr>
              <a:t>witness</a:t>
            </a:r>
            <a:r>
              <a:rPr lang="en-US" sz="2800" dirty="0">
                <a:solidFill>
                  <a:srgbClr val="FFCC00"/>
                </a:solidFill>
                <a:latin typeface="Georgia" panose="02040502050405020303" pitchFamily="18" charset="0"/>
              </a:rPr>
              <a:t> between you and me!” </a:t>
            </a:r>
            <a:r>
              <a:rPr lang="en-US" sz="2800" dirty="0" smtClean="0">
                <a:solidFill>
                  <a:srgbClr val="FFCC00"/>
                </a:solidFill>
                <a:latin typeface="Georgia" panose="02040502050405020303" pitchFamily="18" charset="0"/>
              </a:rPr>
              <a:t/>
            </a:r>
            <a:br>
              <a:rPr lang="en-US" sz="2800" dirty="0" smtClean="0">
                <a:solidFill>
                  <a:srgbClr val="FFCC00"/>
                </a:solidFill>
                <a:latin typeface="Georgia" panose="02040502050405020303" pitchFamily="18" charset="0"/>
              </a:rPr>
            </a:br>
            <a:endParaRPr lang="en-US" sz="2800" dirty="0">
              <a:solidFill>
                <a:srgbClr val="FFCC00"/>
              </a:solidFill>
              <a:latin typeface="Georgia" panose="02040502050405020303" pitchFamily="18" charset="0"/>
            </a:endParaRPr>
          </a:p>
          <a:p>
            <a:r>
              <a:rPr lang="en-US" sz="2800" dirty="0">
                <a:solidFill>
                  <a:srgbClr val="008080"/>
                </a:solidFill>
                <a:latin typeface="Georgia" panose="02040502050405020303" pitchFamily="18" charset="0"/>
              </a:rPr>
              <a:t>Gen 31:51</a:t>
            </a:r>
            <a:r>
              <a:rPr lang="en-US" sz="2800" dirty="0">
                <a:solidFill>
                  <a:prstClr val="black"/>
                </a:solidFill>
                <a:latin typeface="Georgia" panose="02040502050405020303" pitchFamily="18" charset="0"/>
              </a:rPr>
              <a:t>  </a:t>
            </a:r>
            <a:r>
              <a:rPr lang="en-US" sz="2800" dirty="0">
                <a:solidFill>
                  <a:srgbClr val="FFCC00"/>
                </a:solidFill>
                <a:latin typeface="Georgia" panose="02040502050405020303" pitchFamily="18" charset="0"/>
              </a:rPr>
              <a:t>And La</a:t>
            </a:r>
            <a:r>
              <a:rPr lang="en-US" sz="2800" dirty="0">
                <a:solidFill>
                  <a:srgbClr val="FFCC00"/>
                </a:solidFill>
                <a:latin typeface="TITUS Cyberbit Basic" panose="02020603050405020304" pitchFamily="18" charset="0"/>
              </a:rPr>
              <a:t>ḇ</a:t>
            </a:r>
            <a:r>
              <a:rPr lang="en-US" sz="2800" dirty="0">
                <a:solidFill>
                  <a:srgbClr val="FFCC00"/>
                </a:solidFill>
                <a:latin typeface="Georgia" panose="02040502050405020303" pitchFamily="18" charset="0"/>
              </a:rPr>
              <a:t>an said to Ya</a:t>
            </a:r>
            <a:r>
              <a:rPr lang="en-US" sz="2800" dirty="0">
                <a:solidFill>
                  <a:srgbClr val="FFCC00"/>
                </a:solidFill>
                <a:latin typeface="TITUS Cyberbit Basic" panose="02020603050405020304" pitchFamily="18" charset="0"/>
              </a:rPr>
              <a:t>ʽ</a:t>
            </a:r>
            <a:r>
              <a:rPr lang="en-US" sz="2800" dirty="0">
                <a:solidFill>
                  <a:srgbClr val="FFCC00"/>
                </a:solidFill>
                <a:latin typeface="Georgia" panose="02040502050405020303" pitchFamily="18" charset="0"/>
              </a:rPr>
              <a:t>aqo</a:t>
            </a:r>
            <a:r>
              <a:rPr lang="en-US" sz="2800" dirty="0">
                <a:solidFill>
                  <a:srgbClr val="FFCC00"/>
                </a:solidFill>
                <a:latin typeface="TITUS Cyberbit Basic" panose="02020603050405020304" pitchFamily="18" charset="0"/>
              </a:rPr>
              <a:t>ḇ</a:t>
            </a:r>
            <a:r>
              <a:rPr lang="en-US" sz="2800" dirty="0">
                <a:solidFill>
                  <a:srgbClr val="FFCC00"/>
                </a:solidFill>
                <a:latin typeface="Georgia" panose="02040502050405020303" pitchFamily="18" charset="0"/>
              </a:rPr>
              <a:t>, </a:t>
            </a:r>
            <a:r>
              <a:rPr lang="en-US" sz="2800" dirty="0" smtClean="0">
                <a:solidFill>
                  <a:srgbClr val="FFCC00"/>
                </a:solidFill>
                <a:latin typeface="Georgia" panose="02040502050405020303" pitchFamily="18" charset="0"/>
              </a:rPr>
              <a:t/>
            </a:r>
            <a:br>
              <a:rPr lang="en-US" sz="2800" dirty="0" smtClean="0">
                <a:solidFill>
                  <a:srgbClr val="FFCC00"/>
                </a:solidFill>
                <a:latin typeface="Georgia" panose="02040502050405020303" pitchFamily="18" charset="0"/>
              </a:rPr>
            </a:br>
            <a:r>
              <a:rPr lang="en-US" sz="2800" dirty="0" smtClean="0">
                <a:solidFill>
                  <a:srgbClr val="FFCC00"/>
                </a:solidFill>
                <a:latin typeface="Georgia" panose="02040502050405020303" pitchFamily="18" charset="0"/>
              </a:rPr>
              <a:t>“</a:t>
            </a:r>
            <a:r>
              <a:rPr lang="en-US" sz="2800" dirty="0">
                <a:solidFill>
                  <a:srgbClr val="FFCC00"/>
                </a:solidFill>
                <a:latin typeface="Georgia" panose="02040502050405020303" pitchFamily="18" charset="0"/>
              </a:rPr>
              <a:t>See this </a:t>
            </a:r>
            <a:r>
              <a:rPr lang="en-US" sz="2800" b="1" dirty="0">
                <a:ln>
                  <a:solidFill>
                    <a:srgbClr val="0000FF"/>
                  </a:solidFill>
                </a:ln>
                <a:solidFill>
                  <a:srgbClr val="FFCCFF"/>
                </a:solidFill>
                <a:latin typeface="Georgia" panose="02040502050405020303" pitchFamily="18" charset="0"/>
              </a:rPr>
              <a:t>heap and see this standing </a:t>
            </a:r>
            <a:r>
              <a:rPr lang="en-US" sz="2800" b="1" dirty="0" smtClean="0">
                <a:ln>
                  <a:solidFill>
                    <a:srgbClr val="0000FF"/>
                  </a:solidFill>
                </a:ln>
                <a:solidFill>
                  <a:srgbClr val="FFCCFF"/>
                </a:solidFill>
                <a:latin typeface="Georgia" panose="02040502050405020303" pitchFamily="18" charset="0"/>
              </a:rPr>
              <a:t/>
            </a:r>
            <a:br>
              <a:rPr lang="en-US" sz="2800" b="1" dirty="0" smtClean="0">
                <a:ln>
                  <a:solidFill>
                    <a:srgbClr val="0000FF"/>
                  </a:solidFill>
                </a:ln>
                <a:solidFill>
                  <a:srgbClr val="FFCCFF"/>
                </a:solidFill>
                <a:latin typeface="Georgia" panose="02040502050405020303" pitchFamily="18" charset="0"/>
              </a:rPr>
            </a:br>
            <a:r>
              <a:rPr lang="en-US" sz="2800" b="1" dirty="0" smtClean="0">
                <a:ln>
                  <a:solidFill>
                    <a:srgbClr val="0000FF"/>
                  </a:solidFill>
                </a:ln>
                <a:solidFill>
                  <a:srgbClr val="FFCCFF"/>
                </a:solidFill>
                <a:latin typeface="Georgia" panose="02040502050405020303" pitchFamily="18" charset="0"/>
              </a:rPr>
              <a:t>column</a:t>
            </a:r>
            <a:r>
              <a:rPr lang="en-US" sz="2800" b="1" dirty="0">
                <a:ln>
                  <a:solidFill>
                    <a:srgbClr val="0000FF"/>
                  </a:solidFill>
                </a:ln>
                <a:solidFill>
                  <a:srgbClr val="FFCCFF"/>
                </a:solidFill>
                <a:latin typeface="Georgia" panose="02040502050405020303" pitchFamily="18" charset="0"/>
              </a:rPr>
              <a:t>,</a:t>
            </a:r>
            <a:r>
              <a:rPr lang="en-US" sz="2800" dirty="0">
                <a:ln>
                  <a:solidFill>
                    <a:srgbClr val="0000FF"/>
                  </a:solidFill>
                </a:ln>
                <a:solidFill>
                  <a:srgbClr val="FFCCFF"/>
                </a:solidFill>
                <a:latin typeface="Georgia" panose="02040502050405020303" pitchFamily="18" charset="0"/>
              </a:rPr>
              <a:t> </a:t>
            </a:r>
            <a:r>
              <a:rPr lang="en-US" sz="2800" dirty="0">
                <a:solidFill>
                  <a:srgbClr val="FFCC00"/>
                </a:solidFill>
                <a:latin typeface="Georgia" panose="02040502050405020303" pitchFamily="18" charset="0"/>
              </a:rPr>
              <a:t>which I have placed between </a:t>
            </a:r>
            <a:r>
              <a:rPr lang="en-US" sz="2800" dirty="0" smtClean="0">
                <a:solidFill>
                  <a:srgbClr val="FFCC00"/>
                </a:solidFill>
                <a:latin typeface="Georgia" panose="02040502050405020303" pitchFamily="18" charset="0"/>
              </a:rPr>
              <a:t/>
            </a:r>
            <a:br>
              <a:rPr lang="en-US" sz="2800" dirty="0" smtClean="0">
                <a:solidFill>
                  <a:srgbClr val="FFCC00"/>
                </a:solidFill>
                <a:latin typeface="Georgia" panose="02040502050405020303" pitchFamily="18" charset="0"/>
              </a:rPr>
            </a:br>
            <a:r>
              <a:rPr lang="en-US" sz="2800" dirty="0" smtClean="0">
                <a:solidFill>
                  <a:srgbClr val="FFCC00"/>
                </a:solidFill>
                <a:latin typeface="Georgia" panose="02040502050405020303" pitchFamily="18" charset="0"/>
              </a:rPr>
              <a:t>you </a:t>
            </a:r>
            <a:r>
              <a:rPr lang="en-US" sz="2800" dirty="0">
                <a:solidFill>
                  <a:srgbClr val="FFCC00"/>
                </a:solidFill>
                <a:latin typeface="Georgia" panose="02040502050405020303" pitchFamily="18" charset="0"/>
              </a:rPr>
              <a:t>and me. </a:t>
            </a:r>
            <a:r>
              <a:rPr lang="en-US" sz="2800" dirty="0" smtClean="0">
                <a:solidFill>
                  <a:srgbClr val="FFCC00"/>
                </a:solidFill>
                <a:latin typeface="Georgia" panose="02040502050405020303" pitchFamily="18" charset="0"/>
              </a:rPr>
              <a:t/>
            </a:r>
            <a:br>
              <a:rPr lang="en-US" sz="2800" dirty="0" smtClean="0">
                <a:solidFill>
                  <a:srgbClr val="FFCC00"/>
                </a:solidFill>
                <a:latin typeface="Georgia" panose="02040502050405020303" pitchFamily="18" charset="0"/>
              </a:rPr>
            </a:br>
            <a:endParaRPr lang="en-US" sz="2800" dirty="0">
              <a:solidFill>
                <a:srgbClr val="FFCC00"/>
              </a:solidFill>
              <a:latin typeface="Georgia" panose="02040502050405020303" pitchFamily="18" charset="0"/>
            </a:endParaRPr>
          </a:p>
          <a:p>
            <a:r>
              <a:rPr lang="en-US" sz="2800" dirty="0">
                <a:solidFill>
                  <a:srgbClr val="008080"/>
                </a:solidFill>
                <a:latin typeface="Georgia" panose="02040502050405020303" pitchFamily="18" charset="0"/>
              </a:rPr>
              <a:t>Gen 31:52</a:t>
            </a:r>
            <a:r>
              <a:rPr lang="en-US" sz="2800" dirty="0">
                <a:solidFill>
                  <a:prstClr val="black"/>
                </a:solidFill>
                <a:latin typeface="Georgia" panose="02040502050405020303" pitchFamily="18" charset="0"/>
              </a:rPr>
              <a:t>  </a:t>
            </a:r>
            <a:r>
              <a:rPr lang="en-US" sz="2800" dirty="0">
                <a:solidFill>
                  <a:srgbClr val="FFCC00"/>
                </a:solidFill>
                <a:latin typeface="Georgia" panose="02040502050405020303" pitchFamily="18" charset="0"/>
              </a:rPr>
              <a:t>“This </a:t>
            </a:r>
            <a:r>
              <a:rPr lang="en-US" sz="2800" b="1" dirty="0">
                <a:ln>
                  <a:solidFill>
                    <a:srgbClr val="0000FF"/>
                  </a:solidFill>
                </a:ln>
                <a:solidFill>
                  <a:srgbClr val="FFCCFF"/>
                </a:solidFill>
                <a:latin typeface="Georgia" panose="02040502050405020303" pitchFamily="18" charset="0"/>
              </a:rPr>
              <a:t>heap is a witness, </a:t>
            </a:r>
            <a:r>
              <a:rPr lang="en-US" sz="2800" dirty="0">
                <a:solidFill>
                  <a:srgbClr val="FFCC00"/>
                </a:solidFill>
                <a:latin typeface="Georgia" panose="02040502050405020303" pitchFamily="18" charset="0"/>
              </a:rPr>
              <a:t>and this </a:t>
            </a:r>
            <a:r>
              <a:rPr lang="en-US" sz="2800" b="1" dirty="0">
                <a:ln>
                  <a:solidFill>
                    <a:srgbClr val="0000FF"/>
                  </a:solidFill>
                </a:ln>
                <a:solidFill>
                  <a:srgbClr val="FFCCFF"/>
                </a:solidFill>
                <a:latin typeface="Georgia" panose="02040502050405020303" pitchFamily="18" charset="0"/>
              </a:rPr>
              <a:t>standing column is a witness,</a:t>
            </a:r>
            <a:r>
              <a:rPr lang="en-US" sz="2800" dirty="0">
                <a:solidFill>
                  <a:srgbClr val="FFCC00"/>
                </a:solidFill>
                <a:latin typeface="Georgia" panose="02040502050405020303" pitchFamily="18" charset="0"/>
              </a:rPr>
              <a:t> that I do not pass beyond this heap to you, and you do not pass beyond this heap and this standing column to me, </a:t>
            </a:r>
            <a:r>
              <a:rPr lang="en-US" sz="2800" u="sng" dirty="0">
                <a:solidFill>
                  <a:srgbClr val="FFCC00"/>
                </a:solidFill>
                <a:latin typeface="Georgia" panose="02040502050405020303" pitchFamily="18" charset="0"/>
              </a:rPr>
              <a:t>for evil</a:t>
            </a:r>
            <a:r>
              <a:rPr lang="en-US" sz="2800" dirty="0">
                <a:solidFill>
                  <a:srgbClr val="FFCC00"/>
                </a:solidFill>
                <a:latin typeface="Georgia" panose="02040502050405020303" pitchFamily="18" charset="0"/>
              </a:rPr>
              <a:t>. </a:t>
            </a:r>
          </a:p>
        </p:txBody>
      </p:sp>
      <p:sp>
        <p:nvSpPr>
          <p:cNvPr id="2" name="Slide Number Placeholder 1"/>
          <p:cNvSpPr>
            <a:spLocks noGrp="1"/>
          </p:cNvSpPr>
          <p:nvPr>
            <p:ph type="sldNum" sz="quarter" idx="12"/>
          </p:nvPr>
        </p:nvSpPr>
        <p:spPr>
          <a:xfrm>
            <a:off x="11337795" y="6455304"/>
            <a:ext cx="753545" cy="365125"/>
          </a:xfrm>
        </p:spPr>
        <p:txBody>
          <a:bodyPr/>
          <a:lstStyle/>
          <a:p>
            <a:fld id="{6D22F896-40B5-4ADD-8801-0D06FADFA095}" type="slidenum">
              <a:rPr lang="en-US" smtClean="0"/>
              <a:t>36</a:t>
            </a:fld>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43725" y="2181225"/>
            <a:ext cx="4905375" cy="2941768"/>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2247627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1133" y="202223"/>
            <a:ext cx="10989733" cy="3226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smtClean="0">
                <a:solidFill>
                  <a:srgbClr val="00B0F0"/>
                </a:solidFill>
                <a:latin typeface="Georgia" panose="02040502050405020303" pitchFamily="18" charset="0"/>
              </a:rPr>
              <a:t>Laban speaks his final Covenant statement. </a:t>
            </a:r>
            <a:br>
              <a:rPr lang="en-US" sz="2800" dirty="0" smtClean="0">
                <a:solidFill>
                  <a:srgbClr val="00B0F0"/>
                </a:solidFill>
                <a:latin typeface="Georgia" panose="02040502050405020303" pitchFamily="18" charset="0"/>
              </a:rPr>
            </a:br>
            <a:endParaRPr lang="en-US" sz="1000" dirty="0" smtClean="0">
              <a:solidFill>
                <a:srgbClr val="00B0F0"/>
              </a:solidFill>
              <a:latin typeface="Georgia" panose="02040502050405020303" pitchFamily="18" charset="0"/>
            </a:endParaRPr>
          </a:p>
          <a:p>
            <a:r>
              <a:rPr lang="en-US" sz="2800" dirty="0">
                <a:solidFill>
                  <a:srgbClr val="008080"/>
                </a:solidFill>
                <a:latin typeface="Georgia" panose="02040502050405020303" pitchFamily="18" charset="0"/>
              </a:rPr>
              <a:t>Gen 31:53</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“The </a:t>
            </a:r>
            <a:r>
              <a:rPr lang="en-US" sz="2800" b="1" u="sng" dirty="0">
                <a:ln>
                  <a:solidFill>
                    <a:srgbClr val="0000FF"/>
                  </a:solidFill>
                </a:ln>
                <a:solidFill>
                  <a:srgbClr val="FFCCFF"/>
                </a:solidFill>
                <a:latin typeface="Georgia" panose="02040502050405020303" pitchFamily="18" charset="0"/>
              </a:rPr>
              <a:t>Elohim</a:t>
            </a:r>
            <a:r>
              <a:rPr lang="en-US" sz="2800" b="1" dirty="0">
                <a:ln>
                  <a:solidFill>
                    <a:srgbClr val="0000FF"/>
                  </a:solidFill>
                </a:ln>
                <a:solidFill>
                  <a:srgbClr val="FFCCFF"/>
                </a:solidFill>
                <a:latin typeface="Georgia" panose="02040502050405020303" pitchFamily="18" charset="0"/>
              </a:rPr>
              <a:t> of A</a:t>
            </a:r>
            <a:r>
              <a:rPr lang="en-US" sz="2800" b="1" dirty="0">
                <a:ln>
                  <a:solidFill>
                    <a:srgbClr val="0000FF"/>
                  </a:solidFill>
                </a:ln>
                <a:solidFill>
                  <a:srgbClr val="FFCCFF"/>
                </a:solidFill>
                <a:latin typeface="TITUS Cyberbit Basic" panose="02020603050405020304" pitchFamily="18" charset="0"/>
              </a:rPr>
              <a:t>ḇ</a:t>
            </a:r>
            <a:r>
              <a:rPr lang="en-US" sz="2800" b="1" dirty="0">
                <a:ln>
                  <a:solidFill>
                    <a:srgbClr val="0000FF"/>
                  </a:solidFill>
                </a:ln>
                <a:solidFill>
                  <a:srgbClr val="FFCCFF"/>
                </a:solidFill>
                <a:latin typeface="Georgia" panose="02040502050405020303" pitchFamily="18" charset="0"/>
              </a:rPr>
              <a:t>raham, </a:t>
            </a:r>
            <a:r>
              <a:rPr lang="en-US" sz="2800" dirty="0">
                <a:solidFill>
                  <a:srgbClr val="FFC000"/>
                </a:solidFill>
                <a:latin typeface="Georgia" panose="02040502050405020303" pitchFamily="18" charset="0"/>
              </a:rPr>
              <a:t>the </a:t>
            </a:r>
            <a:r>
              <a:rPr lang="en-US" sz="2800" b="1" u="sng" dirty="0">
                <a:ln>
                  <a:solidFill>
                    <a:srgbClr val="0000FF"/>
                  </a:solidFill>
                </a:ln>
                <a:solidFill>
                  <a:srgbClr val="FFCCFF"/>
                </a:solidFill>
                <a:latin typeface="Georgia" panose="02040502050405020303" pitchFamily="18" charset="0"/>
              </a:rPr>
              <a:t>Elohim</a:t>
            </a:r>
            <a:r>
              <a:rPr lang="en-US" sz="2800" b="1" dirty="0">
                <a:ln>
                  <a:solidFill>
                    <a:srgbClr val="0000FF"/>
                  </a:solidFill>
                </a:ln>
                <a:solidFill>
                  <a:srgbClr val="FFCCFF"/>
                </a:solidFill>
                <a:latin typeface="Georgia" panose="02040502050405020303" pitchFamily="18" charset="0"/>
              </a:rPr>
              <a:t> of </a:t>
            </a:r>
            <a:r>
              <a:rPr lang="en-US" sz="2800" b="1" dirty="0" err="1">
                <a:ln>
                  <a:solidFill>
                    <a:srgbClr val="0000FF"/>
                  </a:solidFill>
                </a:ln>
                <a:solidFill>
                  <a:srgbClr val="FFCCFF"/>
                </a:solidFill>
                <a:latin typeface="Georgia" panose="02040502050405020303" pitchFamily="18" charset="0"/>
              </a:rPr>
              <a:t>Na</a:t>
            </a:r>
            <a:r>
              <a:rPr lang="en-US" sz="2800" b="1" dirty="0" err="1">
                <a:ln>
                  <a:solidFill>
                    <a:srgbClr val="0000FF"/>
                  </a:solidFill>
                </a:ln>
                <a:solidFill>
                  <a:srgbClr val="FFCCFF"/>
                </a:solidFill>
                <a:latin typeface="TITUS Cyberbit Basic" panose="02020603050405020304" pitchFamily="18" charset="0"/>
              </a:rPr>
              <a:t>ḥ</a:t>
            </a:r>
            <a:r>
              <a:rPr lang="en-US" sz="2800" b="1" dirty="0" err="1">
                <a:ln>
                  <a:solidFill>
                    <a:srgbClr val="0000FF"/>
                  </a:solidFill>
                </a:ln>
                <a:solidFill>
                  <a:srgbClr val="FFCCFF"/>
                </a:solidFill>
                <a:latin typeface="Georgia" panose="02040502050405020303" pitchFamily="18" charset="0"/>
              </a:rPr>
              <a:t>or</a:t>
            </a:r>
            <a:r>
              <a:rPr lang="en-US" sz="2800" b="1" dirty="0">
                <a:ln>
                  <a:solidFill>
                    <a:srgbClr val="0000FF"/>
                  </a:solidFill>
                </a:ln>
                <a:solidFill>
                  <a:srgbClr val="FFCCFF"/>
                </a:solidFill>
                <a:latin typeface="Georgia" panose="02040502050405020303" pitchFamily="18" charset="0"/>
              </a:rPr>
              <a:t>, </a:t>
            </a:r>
            <a:r>
              <a:rPr lang="en-US" sz="2800" b="1" dirty="0" smtClean="0">
                <a:ln>
                  <a:solidFill>
                    <a:srgbClr val="0000FF"/>
                  </a:solidFill>
                </a:ln>
                <a:solidFill>
                  <a:srgbClr val="FFCCFF"/>
                </a:solidFill>
                <a:latin typeface="Georgia" panose="02040502050405020303" pitchFamily="18" charset="0"/>
              </a:rPr>
              <a:t/>
            </a:r>
            <a:br>
              <a:rPr lang="en-US" sz="2800" b="1" dirty="0" smtClean="0">
                <a:ln>
                  <a:solidFill>
                    <a:srgbClr val="0000FF"/>
                  </a:solidFill>
                </a:ln>
                <a:solidFill>
                  <a:srgbClr val="FFCCFF"/>
                </a:solidFill>
                <a:latin typeface="Georgia" panose="02040502050405020303" pitchFamily="18" charset="0"/>
              </a:rPr>
            </a:br>
            <a:r>
              <a:rPr lang="en-US" sz="2800" dirty="0" smtClean="0">
                <a:solidFill>
                  <a:srgbClr val="FFC000"/>
                </a:solidFill>
                <a:latin typeface="Georgia" panose="02040502050405020303" pitchFamily="18" charset="0"/>
              </a:rPr>
              <a:t>and </a:t>
            </a:r>
            <a:r>
              <a:rPr lang="en-US" sz="2800" dirty="0">
                <a:solidFill>
                  <a:srgbClr val="FFC000"/>
                </a:solidFill>
                <a:latin typeface="Georgia" panose="02040502050405020303" pitchFamily="18" charset="0"/>
              </a:rPr>
              <a:t>the </a:t>
            </a:r>
            <a:r>
              <a:rPr lang="en-US" sz="2800" b="1" u="sng" dirty="0">
                <a:ln>
                  <a:solidFill>
                    <a:srgbClr val="0000FF"/>
                  </a:solidFill>
                </a:ln>
                <a:solidFill>
                  <a:srgbClr val="FFCCFF"/>
                </a:solidFill>
                <a:latin typeface="Georgia" panose="02040502050405020303" pitchFamily="18" charset="0"/>
              </a:rPr>
              <a:t>Elohim</a:t>
            </a:r>
            <a:r>
              <a:rPr lang="en-US" sz="2800" b="1" dirty="0">
                <a:ln>
                  <a:solidFill>
                    <a:srgbClr val="0000FF"/>
                  </a:solidFill>
                </a:ln>
                <a:solidFill>
                  <a:srgbClr val="FFCCFF"/>
                </a:solidFill>
                <a:latin typeface="Georgia" panose="02040502050405020303" pitchFamily="18" charset="0"/>
              </a:rPr>
              <a:t> of their father rightly rule between us!” </a:t>
            </a:r>
            <a:r>
              <a:rPr lang="en-US" sz="2800" b="1" dirty="0" smtClean="0">
                <a:ln>
                  <a:solidFill>
                    <a:srgbClr val="0000FF"/>
                  </a:solidFill>
                </a:ln>
                <a:solidFill>
                  <a:srgbClr val="FFCCFF"/>
                </a:solidFill>
                <a:latin typeface="Georgia" panose="02040502050405020303" pitchFamily="18" charset="0"/>
              </a:rPr>
              <a:t/>
            </a:r>
            <a:br>
              <a:rPr lang="en-US" sz="2800" b="1" dirty="0" smtClean="0">
                <a:ln>
                  <a:solidFill>
                    <a:srgbClr val="0000FF"/>
                  </a:solidFill>
                </a:ln>
                <a:solidFill>
                  <a:srgbClr val="FFCCFF"/>
                </a:solidFill>
                <a:latin typeface="Georgia" panose="02040502050405020303" pitchFamily="18" charset="0"/>
              </a:rPr>
            </a:br>
            <a:r>
              <a:rPr lang="en-US" sz="2800" b="1" dirty="0" smtClean="0">
                <a:ln>
                  <a:solidFill>
                    <a:srgbClr val="0000FF"/>
                  </a:solidFill>
                </a:ln>
                <a:solidFill>
                  <a:schemeClr val="accent5">
                    <a:lumMod val="60000"/>
                    <a:lumOff val="40000"/>
                  </a:schemeClr>
                </a:solidFill>
                <a:effectLst>
                  <a:glow rad="127000">
                    <a:srgbClr val="99FF99"/>
                  </a:glow>
                </a:effectLst>
                <a:latin typeface="Georgia" panose="02040502050405020303" pitchFamily="18" charset="0"/>
              </a:rPr>
              <a:t>And </a:t>
            </a:r>
            <a:r>
              <a:rPr lang="en-US" sz="2800" b="1" dirty="0">
                <a:ln>
                  <a:solidFill>
                    <a:srgbClr val="0000FF"/>
                  </a:solidFill>
                </a:ln>
                <a:solidFill>
                  <a:schemeClr val="accent5">
                    <a:lumMod val="60000"/>
                    <a:lumOff val="40000"/>
                  </a:schemeClr>
                </a:solidFill>
                <a:effectLst>
                  <a:glow rad="127000">
                    <a:srgbClr val="99FF99"/>
                  </a:glow>
                </a:effectLst>
                <a:latin typeface="Georgia" panose="02040502050405020303" pitchFamily="18" charset="0"/>
              </a:rPr>
              <a:t>Ya</a:t>
            </a:r>
            <a:r>
              <a:rPr lang="en-US" sz="2800" b="1" dirty="0">
                <a:ln>
                  <a:solidFill>
                    <a:srgbClr val="0000FF"/>
                  </a:solidFill>
                </a:ln>
                <a:solidFill>
                  <a:schemeClr val="accent5">
                    <a:lumMod val="60000"/>
                    <a:lumOff val="40000"/>
                  </a:schemeClr>
                </a:solidFill>
                <a:effectLst>
                  <a:glow rad="127000">
                    <a:srgbClr val="99FF99"/>
                  </a:glow>
                </a:effectLst>
                <a:latin typeface="TITUS Cyberbit Basic" panose="02020603050405020304" pitchFamily="18" charset="0"/>
              </a:rPr>
              <a:t>ʽ</a:t>
            </a:r>
            <a:r>
              <a:rPr lang="en-US" sz="2800" b="1" dirty="0">
                <a:ln>
                  <a:solidFill>
                    <a:srgbClr val="0000FF"/>
                  </a:solidFill>
                </a:ln>
                <a:solidFill>
                  <a:schemeClr val="accent5">
                    <a:lumMod val="60000"/>
                    <a:lumOff val="40000"/>
                  </a:schemeClr>
                </a:solidFill>
                <a:effectLst>
                  <a:glow rad="127000">
                    <a:srgbClr val="99FF99"/>
                  </a:glow>
                </a:effectLst>
                <a:latin typeface="Georgia" panose="02040502050405020303" pitchFamily="18" charset="0"/>
              </a:rPr>
              <a:t>aqo</a:t>
            </a:r>
            <a:r>
              <a:rPr lang="en-US" sz="2800" b="1" dirty="0">
                <a:ln>
                  <a:solidFill>
                    <a:srgbClr val="0000FF"/>
                  </a:solidFill>
                </a:ln>
                <a:solidFill>
                  <a:schemeClr val="accent5">
                    <a:lumMod val="60000"/>
                    <a:lumOff val="40000"/>
                  </a:schemeClr>
                </a:solidFill>
                <a:effectLst>
                  <a:glow rad="127000">
                    <a:srgbClr val="99FF99"/>
                  </a:glow>
                </a:effectLst>
                <a:latin typeface="TITUS Cyberbit Basic" panose="02020603050405020304" pitchFamily="18" charset="0"/>
              </a:rPr>
              <a:t>ḇ</a:t>
            </a:r>
            <a:r>
              <a:rPr lang="en-US" sz="2800" b="1" dirty="0">
                <a:ln>
                  <a:solidFill>
                    <a:srgbClr val="0000FF"/>
                  </a:solidFill>
                </a:ln>
                <a:solidFill>
                  <a:schemeClr val="accent5">
                    <a:lumMod val="60000"/>
                    <a:lumOff val="40000"/>
                  </a:schemeClr>
                </a:solidFill>
                <a:effectLst>
                  <a:glow rad="127000">
                    <a:srgbClr val="99FF99"/>
                  </a:glow>
                </a:effectLst>
                <a:latin typeface="Georgia" panose="02040502050405020303" pitchFamily="18" charset="0"/>
              </a:rPr>
              <a:t> swore by the Fear of his father Yits</a:t>
            </a:r>
            <a:r>
              <a:rPr lang="en-US" sz="2800" b="1" dirty="0">
                <a:ln>
                  <a:solidFill>
                    <a:srgbClr val="0000FF"/>
                  </a:solidFill>
                </a:ln>
                <a:solidFill>
                  <a:schemeClr val="accent5">
                    <a:lumMod val="60000"/>
                    <a:lumOff val="40000"/>
                  </a:schemeClr>
                </a:solidFill>
                <a:effectLst>
                  <a:glow rad="127000">
                    <a:srgbClr val="99FF99"/>
                  </a:glow>
                </a:effectLst>
                <a:latin typeface="TITUS Cyberbit Basic" panose="02020603050405020304" pitchFamily="18" charset="0"/>
              </a:rPr>
              <a:t>ḥ</a:t>
            </a:r>
            <a:r>
              <a:rPr lang="en-US" sz="2800" b="1" dirty="0">
                <a:ln>
                  <a:solidFill>
                    <a:srgbClr val="0000FF"/>
                  </a:solidFill>
                </a:ln>
                <a:solidFill>
                  <a:schemeClr val="accent5">
                    <a:lumMod val="60000"/>
                    <a:lumOff val="40000"/>
                  </a:schemeClr>
                </a:solidFill>
                <a:effectLst>
                  <a:glow rad="127000">
                    <a:srgbClr val="99FF99"/>
                  </a:glow>
                </a:effectLst>
                <a:latin typeface="Georgia" panose="02040502050405020303" pitchFamily="18" charset="0"/>
              </a:rPr>
              <a:t>aq</a:t>
            </a:r>
            <a:r>
              <a:rPr lang="en-US" sz="2800" b="1" dirty="0" smtClean="0">
                <a:ln>
                  <a:solidFill>
                    <a:srgbClr val="0000FF"/>
                  </a:solidFill>
                </a:ln>
                <a:solidFill>
                  <a:schemeClr val="accent5">
                    <a:lumMod val="60000"/>
                    <a:lumOff val="40000"/>
                  </a:schemeClr>
                </a:solidFill>
                <a:effectLst>
                  <a:glow rad="127000">
                    <a:srgbClr val="99FF99"/>
                  </a:glow>
                </a:effectLst>
                <a:latin typeface="Georgia" panose="02040502050405020303" pitchFamily="18" charset="0"/>
              </a:rPr>
              <a:t>. </a:t>
            </a:r>
            <a:r>
              <a:rPr lang="en-US" sz="2800" dirty="0" smtClean="0">
                <a:solidFill>
                  <a:schemeClr val="accent5">
                    <a:lumMod val="60000"/>
                    <a:lumOff val="40000"/>
                  </a:schemeClr>
                </a:solidFill>
                <a:latin typeface="Georgia" panose="02040502050405020303" pitchFamily="18" charset="0"/>
              </a:rPr>
              <a:t>(Isaac)</a:t>
            </a:r>
            <a:br>
              <a:rPr lang="en-US" sz="2800" dirty="0" smtClean="0">
                <a:solidFill>
                  <a:schemeClr val="accent5">
                    <a:lumMod val="60000"/>
                    <a:lumOff val="40000"/>
                  </a:schemeClr>
                </a:solidFill>
                <a:latin typeface="Georgia" panose="02040502050405020303" pitchFamily="18" charset="0"/>
              </a:rPr>
            </a:br>
            <a:r>
              <a:rPr lang="en-US" sz="1600" dirty="0" smtClean="0">
                <a:solidFill>
                  <a:schemeClr val="accent5">
                    <a:lumMod val="60000"/>
                    <a:lumOff val="40000"/>
                  </a:schemeClr>
                </a:solidFill>
                <a:latin typeface="Georgia" panose="02040502050405020303" pitchFamily="18" charset="0"/>
              </a:rPr>
              <a:t/>
            </a:r>
            <a:br>
              <a:rPr lang="en-US" sz="1600" dirty="0" smtClean="0">
                <a:solidFill>
                  <a:schemeClr val="accent5">
                    <a:lumMod val="60000"/>
                    <a:lumOff val="40000"/>
                  </a:schemeClr>
                </a:solidFill>
                <a:latin typeface="Georgia" panose="02040502050405020303" pitchFamily="18" charset="0"/>
              </a:rPr>
            </a:br>
            <a:r>
              <a:rPr lang="en-US" sz="2800" dirty="0" err="1" smtClean="0">
                <a:solidFill>
                  <a:schemeClr val="accent5">
                    <a:lumMod val="60000"/>
                    <a:lumOff val="40000"/>
                  </a:schemeClr>
                </a:solidFill>
                <a:latin typeface="Georgia" panose="02040502050405020303" pitchFamily="18" charset="0"/>
              </a:rPr>
              <a:t>Ya’qov</a:t>
            </a:r>
            <a:r>
              <a:rPr lang="en-US" sz="2800" dirty="0" smtClean="0">
                <a:solidFill>
                  <a:schemeClr val="accent5">
                    <a:lumMod val="60000"/>
                    <a:lumOff val="40000"/>
                  </a:schemeClr>
                </a:solidFill>
                <a:latin typeface="Georgia" panose="02040502050405020303" pitchFamily="18" charset="0"/>
              </a:rPr>
              <a:t> clarified his oath by the Elohim (</a:t>
            </a:r>
            <a:r>
              <a:rPr lang="en-US" sz="2800" dirty="0" smtClean="0">
                <a:ln>
                  <a:solidFill>
                    <a:srgbClr val="0000FF"/>
                  </a:solidFill>
                </a:ln>
                <a:solidFill>
                  <a:srgbClr val="00FFFF"/>
                </a:solidFill>
                <a:latin typeface="Georgia" panose="02040502050405020303" pitchFamily="18" charset="0"/>
              </a:rPr>
              <a:t>Yahuah</a:t>
            </a:r>
            <a:r>
              <a:rPr lang="en-US" sz="2800" dirty="0" smtClean="0">
                <a:solidFill>
                  <a:schemeClr val="accent5">
                    <a:lumMod val="60000"/>
                    <a:lumOff val="40000"/>
                  </a:schemeClr>
                </a:solidFill>
                <a:latin typeface="Georgia" panose="02040502050405020303" pitchFamily="18" charset="0"/>
              </a:rPr>
              <a:t>) of his father Isaac so there could be no mistake upon </a:t>
            </a:r>
            <a:r>
              <a:rPr lang="en-US" sz="2800" u="sng" dirty="0" smtClean="0">
                <a:solidFill>
                  <a:schemeClr val="accent5">
                    <a:lumMod val="60000"/>
                    <a:lumOff val="40000"/>
                  </a:schemeClr>
                </a:solidFill>
                <a:latin typeface="Georgia" panose="02040502050405020303" pitchFamily="18" charset="0"/>
              </a:rPr>
              <a:t>whom his alle</a:t>
            </a:r>
            <a:r>
              <a:rPr lang="en-US" sz="2800" dirty="0" smtClean="0">
                <a:solidFill>
                  <a:schemeClr val="accent5">
                    <a:lumMod val="60000"/>
                    <a:lumOff val="40000"/>
                  </a:schemeClr>
                </a:solidFill>
                <a:latin typeface="Georgia" panose="02040502050405020303" pitchFamily="18" charset="0"/>
              </a:rPr>
              <a:t>g</a:t>
            </a:r>
            <a:r>
              <a:rPr lang="en-US" sz="2800" u="sng" dirty="0" smtClean="0">
                <a:solidFill>
                  <a:schemeClr val="accent5">
                    <a:lumMod val="60000"/>
                    <a:lumOff val="40000"/>
                  </a:schemeClr>
                </a:solidFill>
                <a:latin typeface="Georgia" panose="02040502050405020303" pitchFamily="18" charset="0"/>
              </a:rPr>
              <a:t>iance</a:t>
            </a:r>
            <a:r>
              <a:rPr lang="en-US" sz="2800" dirty="0" smtClean="0">
                <a:solidFill>
                  <a:schemeClr val="accent5">
                    <a:lumMod val="60000"/>
                    <a:lumOff val="40000"/>
                  </a:schemeClr>
                </a:solidFill>
                <a:latin typeface="Georgia" panose="02040502050405020303" pitchFamily="18" charset="0"/>
              </a:rPr>
              <a:t> was given.  </a:t>
            </a:r>
            <a:endParaRPr lang="en-US" sz="2800" dirty="0">
              <a:solidFill>
                <a:schemeClr val="accent5">
                  <a:lumMod val="60000"/>
                  <a:lumOff val="40000"/>
                </a:schemeClr>
              </a:solidFill>
              <a:latin typeface="Georgia" panose="02040502050405020303" pitchFamily="18" charset="0"/>
            </a:endParaRPr>
          </a:p>
          <a:p>
            <a:endParaRPr lang="en-US" sz="2800" dirty="0">
              <a:solidFill>
                <a:srgbClr val="FFCC00"/>
              </a:solidFill>
              <a:latin typeface="Georgia" panose="02040502050405020303" pitchFamily="18" charset="0"/>
            </a:endParaRPr>
          </a:p>
        </p:txBody>
      </p:sp>
      <p:pic>
        <p:nvPicPr>
          <p:cNvPr id="3074" name="Picture 2" descr="See the source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8735" y="3543300"/>
            <a:ext cx="4929576" cy="3127294"/>
          </a:xfrm>
          <a:prstGeom prst="rect">
            <a:avLst/>
          </a:prstGeom>
          <a:noFill/>
          <a:ln w="57150">
            <a:solidFill>
              <a:schemeClr val="accent1">
                <a:lumMod val="75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60515" y="3429000"/>
            <a:ext cx="6313121" cy="312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slope"/>
            </a:sp3d>
          </a:bodyPr>
          <a:lstStyle/>
          <a:p>
            <a:pPr algn="ctr"/>
            <a:r>
              <a:rPr lang="en-CA" sz="2800" dirty="0" smtClean="0"/>
              <a:t>Here, Laban </a:t>
            </a:r>
            <a:r>
              <a:rPr lang="en-CA" sz="2800" u="sng" dirty="0" smtClean="0"/>
              <a:t>divided authorit</a:t>
            </a:r>
            <a:r>
              <a:rPr lang="en-CA" sz="2800" dirty="0" smtClean="0"/>
              <a:t>y unto </a:t>
            </a:r>
            <a:r>
              <a:rPr lang="en-CA" sz="2800" b="1" dirty="0" smtClean="0">
                <a:ln>
                  <a:solidFill>
                    <a:srgbClr val="0000FF"/>
                  </a:solidFill>
                </a:ln>
                <a:solidFill>
                  <a:srgbClr val="FFCCFF"/>
                </a:solidFill>
              </a:rPr>
              <a:t>Yahuah</a:t>
            </a:r>
            <a:r>
              <a:rPr lang="en-CA" sz="2800" dirty="0" smtClean="0"/>
              <a:t> alongside the no-gods associated with </a:t>
            </a:r>
            <a:r>
              <a:rPr lang="en-CA" sz="2800" dirty="0" err="1" smtClean="0"/>
              <a:t>Terah</a:t>
            </a:r>
            <a:r>
              <a:rPr lang="en-CA" sz="2800" dirty="0" smtClean="0"/>
              <a:t>, to be the Watchmen between these two men forming their Covenant.</a:t>
            </a:r>
          </a:p>
          <a:p>
            <a:pPr algn="ctr"/>
            <a:r>
              <a:rPr lang="en-CA" sz="2800" dirty="0" smtClean="0"/>
              <a:t>But </a:t>
            </a:r>
            <a:r>
              <a:rPr lang="en-CA" sz="2800" b="1" u="sng" dirty="0" smtClean="0">
                <a:solidFill>
                  <a:schemeClr val="accent5">
                    <a:lumMod val="60000"/>
                    <a:lumOff val="40000"/>
                  </a:schemeClr>
                </a:solidFill>
              </a:rPr>
              <a:t>WHY</a:t>
            </a:r>
            <a:r>
              <a:rPr lang="en-CA" sz="2800" dirty="0" smtClean="0"/>
              <a:t> </a:t>
            </a:r>
            <a:r>
              <a:rPr lang="en-CA" sz="2800" dirty="0" smtClean="0">
                <a:solidFill>
                  <a:srgbClr val="00FFFF"/>
                </a:solidFill>
              </a:rPr>
              <a:t>Terah? </a:t>
            </a:r>
            <a:r>
              <a:rPr lang="en-CA" sz="2800" dirty="0" smtClean="0"/>
              <a:t> </a:t>
            </a:r>
            <a:r>
              <a:rPr lang="en-CA" sz="2800" dirty="0">
                <a:solidFill>
                  <a:schemeClr val="accent5">
                    <a:lumMod val="60000"/>
                    <a:lumOff val="40000"/>
                  </a:schemeClr>
                </a:solidFill>
              </a:rPr>
              <a:t>R</a:t>
            </a:r>
            <a:r>
              <a:rPr lang="en-CA" sz="2800" dirty="0" smtClean="0">
                <a:solidFill>
                  <a:schemeClr val="accent5">
                    <a:lumMod val="60000"/>
                    <a:lumOff val="40000"/>
                  </a:schemeClr>
                </a:solidFill>
              </a:rPr>
              <a:t>ecall that </a:t>
            </a:r>
            <a:r>
              <a:rPr lang="en-CA" sz="2800" dirty="0" err="1" smtClean="0">
                <a:solidFill>
                  <a:schemeClr val="accent5">
                    <a:lumMod val="60000"/>
                    <a:lumOff val="40000"/>
                  </a:schemeClr>
                </a:solidFill>
              </a:rPr>
              <a:t>Terah</a:t>
            </a:r>
            <a:r>
              <a:rPr lang="en-CA" sz="2800" dirty="0" smtClean="0">
                <a:solidFill>
                  <a:schemeClr val="accent5">
                    <a:lumMod val="60000"/>
                    <a:lumOff val="40000"/>
                  </a:schemeClr>
                </a:solidFill>
              </a:rPr>
              <a:t> was a vender of graven images!</a:t>
            </a:r>
            <a:endParaRPr lang="en-CA" sz="2800" dirty="0">
              <a:solidFill>
                <a:schemeClr val="accent5">
                  <a:lumMod val="60000"/>
                  <a:lumOff val="40000"/>
                </a:schemeClr>
              </a:solidFill>
            </a:endParaRPr>
          </a:p>
        </p:txBody>
      </p:sp>
      <p:sp>
        <p:nvSpPr>
          <p:cNvPr id="3" name="Slide Number Placeholder 2"/>
          <p:cNvSpPr>
            <a:spLocks noGrp="1"/>
          </p:cNvSpPr>
          <p:nvPr>
            <p:ph type="sldNum" sz="quarter" idx="12"/>
          </p:nvPr>
        </p:nvSpPr>
        <p:spPr>
          <a:xfrm>
            <a:off x="11438455" y="6492875"/>
            <a:ext cx="753545" cy="365125"/>
          </a:xfrm>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1835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296" y="606490"/>
            <a:ext cx="11028437" cy="584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prst="convex"/>
            </a:sp3d>
          </a:bodyPr>
          <a:lstStyle/>
          <a:p>
            <a:pPr algn="ctr"/>
            <a:r>
              <a:rPr lang="en-CA" sz="2800" dirty="0" smtClean="0"/>
              <a:t>And what of the Covenant being formed?  Is there more? </a:t>
            </a:r>
            <a:br>
              <a:rPr lang="en-CA" sz="2800" dirty="0" smtClean="0"/>
            </a:br>
            <a:r>
              <a:rPr lang="en-CA" sz="2800" dirty="0" smtClean="0"/>
              <a:t>We have seen the first </a:t>
            </a:r>
            <a:r>
              <a:rPr lang="en-CA" sz="2800" u="sng" dirty="0" smtClean="0"/>
              <a:t>two</a:t>
            </a:r>
            <a:r>
              <a:rPr lang="en-CA" sz="2800" dirty="0" smtClean="0"/>
              <a:t> components!  What is the </a:t>
            </a:r>
            <a:r>
              <a:rPr lang="en-CA" sz="2800" u="sng" dirty="0" smtClean="0"/>
              <a:t>third</a:t>
            </a:r>
            <a:r>
              <a:rPr lang="en-CA" sz="2800" dirty="0" smtClean="0"/>
              <a:t>?</a:t>
            </a:r>
          </a:p>
          <a:p>
            <a:pPr lvl="0" defTabSz="914400">
              <a:lnSpc>
                <a:spcPct val="120000"/>
              </a:lnSpc>
              <a:spcBef>
                <a:spcPts val="1000"/>
              </a:spcBef>
            </a:pPr>
            <a:r>
              <a:rPr lang="en-US" sz="2800" b="1" i="1" dirty="0">
                <a:ln w="6350">
                  <a:solidFill>
                    <a:srgbClr val="0000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3. </a:t>
            </a:r>
            <a:r>
              <a:rPr lang="en-US" sz="2800" b="1" i="1" dirty="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rPr>
              <a:t>The </a:t>
            </a:r>
            <a:r>
              <a:rPr lang="en-US" sz="2800" b="1" i="1" dirty="0">
                <a:ln w="6350">
                  <a:solidFill>
                    <a:srgbClr val="0000FF"/>
                  </a:solidFill>
                </a:ln>
                <a:solidFill>
                  <a:srgbClr val="FFCCFF"/>
                </a:solidFill>
                <a:effectLst>
                  <a:glow rad="127000">
                    <a:srgbClr val="99FF99"/>
                  </a:glow>
                  <a:outerShdw blurRad="50800" dist="38100" dir="2700000" algn="tl" rotWithShape="0">
                    <a:srgbClr val="000000">
                      <a:alpha val="48000"/>
                    </a:srgbClr>
                  </a:outerShdw>
                </a:effectLst>
                <a:latin typeface="Georgia" panose="02040502050405020303" pitchFamily="18" charset="0"/>
              </a:rPr>
              <a:t>Anointing</a:t>
            </a:r>
            <a:r>
              <a:rPr lang="en-US" sz="2800" b="1" i="1" dirty="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rPr>
              <a:t> (a </a:t>
            </a:r>
            <a:r>
              <a:rPr lang="en-US" sz="2800" b="1" i="1" dirty="0">
                <a:ln w="6350">
                  <a:solidFill>
                    <a:srgbClr val="0000FF"/>
                  </a:solidFill>
                </a:ln>
                <a:solidFill>
                  <a:srgbClr val="FF0000"/>
                </a:solidFill>
                <a:effectLst>
                  <a:outerShdw blurRad="50800" dist="38100" dir="2700000" algn="tl" rotWithShape="0">
                    <a:srgbClr val="000000">
                      <a:alpha val="48000"/>
                    </a:srgbClr>
                  </a:outerShdw>
                </a:effectLst>
                <a:latin typeface="Georgia" panose="02040502050405020303" pitchFamily="18" charset="0"/>
              </a:rPr>
              <a:t>blood</a:t>
            </a:r>
            <a:r>
              <a:rPr lang="en-US" sz="2800" b="1" i="1" dirty="0" smtClean="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rPr>
              <a:t> sacrifice – vs 54)</a:t>
            </a:r>
          </a:p>
          <a:p>
            <a:pPr lvl="0" defTabSz="914400">
              <a:lnSpc>
                <a:spcPct val="120000"/>
              </a:lnSpc>
              <a:spcBef>
                <a:spcPts val="1000"/>
              </a:spcBef>
            </a:pPr>
            <a:r>
              <a:rPr lang="en-US" sz="2800" dirty="0">
                <a:solidFill>
                  <a:srgbClr val="008080"/>
                </a:solidFill>
                <a:latin typeface="Georgia" panose="02040502050405020303" pitchFamily="18" charset="0"/>
              </a:rPr>
              <a:t>Gen 31:54</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a:t>
            </a:r>
            <a:r>
              <a:rPr lang="en-US" sz="2800" dirty="0" smtClean="0">
                <a:solidFill>
                  <a:srgbClr val="C00000"/>
                </a:solidFill>
                <a:latin typeface="Georgia" panose="02040502050405020303" pitchFamily="18" charset="0"/>
              </a:rPr>
              <a:t>a</a:t>
            </a:r>
            <a:r>
              <a:rPr lang="en-US" sz="2800" dirty="0" smtClean="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And Ya</a:t>
            </a:r>
            <a:r>
              <a:rPr lang="en-US" sz="2800" dirty="0">
                <a:solidFill>
                  <a:srgbClr val="FFC000"/>
                </a:solidFill>
                <a:latin typeface="TITUS Cyberbit Basic" panose="02020603050405020304" pitchFamily="18" charset="0"/>
              </a:rPr>
              <a:t>ʽ</a:t>
            </a:r>
            <a:r>
              <a:rPr lang="en-US" sz="2800" dirty="0">
                <a:solidFill>
                  <a:srgbClr val="FFC000"/>
                </a:solidFill>
                <a:latin typeface="Georgia" panose="02040502050405020303" pitchFamily="18" charset="0"/>
              </a:rPr>
              <a:t>aqo</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 brought an</a:t>
            </a:r>
            <a:r>
              <a:rPr lang="en-US" sz="2800" b="1" dirty="0">
                <a:ln>
                  <a:solidFill>
                    <a:srgbClr val="0000FF"/>
                  </a:solidFill>
                </a:ln>
                <a:solidFill>
                  <a:srgbClr val="FFCCFF"/>
                </a:solidFill>
                <a:latin typeface="Georgia" panose="02040502050405020303" pitchFamily="18" charset="0"/>
              </a:rPr>
              <a:t> </a:t>
            </a:r>
            <a:r>
              <a:rPr lang="en-US" sz="2800" b="1" dirty="0">
                <a:ln>
                  <a:solidFill>
                    <a:srgbClr val="0000FF"/>
                  </a:solidFill>
                </a:ln>
                <a:solidFill>
                  <a:srgbClr val="FFCCFF"/>
                </a:solidFill>
                <a:effectLst>
                  <a:glow rad="63500">
                    <a:srgbClr val="FF0000"/>
                  </a:glow>
                </a:effectLst>
                <a:latin typeface="Georgia" panose="02040502050405020303" pitchFamily="18" charset="0"/>
              </a:rPr>
              <a:t>offering</a:t>
            </a:r>
            <a:r>
              <a:rPr lang="en-US" sz="2800" b="1" dirty="0">
                <a:ln>
                  <a:solidFill>
                    <a:srgbClr val="0000FF"/>
                  </a:solidFill>
                </a:ln>
                <a:solidFill>
                  <a:srgbClr val="FFCCFF"/>
                </a:solidFill>
                <a:latin typeface="Georgia" panose="02040502050405020303" pitchFamily="18" charset="0"/>
              </a:rPr>
              <a:t> </a:t>
            </a:r>
            <a:r>
              <a:rPr lang="en-US" sz="2800" dirty="0">
                <a:solidFill>
                  <a:srgbClr val="FFC000"/>
                </a:solidFill>
                <a:latin typeface="Georgia" panose="02040502050405020303" pitchFamily="18" charset="0"/>
              </a:rPr>
              <a:t>on the </a:t>
            </a:r>
            <a:r>
              <a:rPr lang="en-US" sz="2800" dirty="0" smtClean="0">
                <a:solidFill>
                  <a:srgbClr val="FFC000"/>
                </a:solidFill>
                <a:latin typeface="Georgia" panose="02040502050405020303" pitchFamily="18" charset="0"/>
              </a:rPr>
              <a:t>mountain …</a:t>
            </a:r>
          </a:p>
          <a:p>
            <a:pPr lvl="0" defTabSz="914400">
              <a:lnSpc>
                <a:spcPct val="120000"/>
              </a:lnSpc>
              <a:spcBef>
                <a:spcPts val="1000"/>
              </a:spcBef>
            </a:pPr>
            <a:r>
              <a:rPr lang="en-US" sz="2800" i="1" dirty="0" smtClean="0">
                <a:ln w="6350">
                  <a:noFill/>
                </a:ln>
                <a:solidFill>
                  <a:schemeClr val="accent5">
                    <a:lumMod val="60000"/>
                    <a:lumOff val="40000"/>
                  </a:schemeClr>
                </a:solidFill>
                <a:effectLst>
                  <a:outerShdw blurRad="50800" dist="38100" dir="2700000" algn="tl" rotWithShape="0">
                    <a:srgbClr val="000000">
                      <a:alpha val="48000"/>
                    </a:srgbClr>
                  </a:outerShdw>
                </a:effectLst>
                <a:latin typeface="Georgia" panose="02040502050405020303" pitchFamily="18" charset="0"/>
              </a:rPr>
              <a:t>Once again, this is an Ancient Suzerain type treaty which has the </a:t>
            </a:r>
            <a:br>
              <a:rPr lang="en-US" sz="2800" i="1" dirty="0" smtClean="0">
                <a:ln w="6350">
                  <a:noFill/>
                </a:ln>
                <a:solidFill>
                  <a:schemeClr val="accent5">
                    <a:lumMod val="60000"/>
                    <a:lumOff val="40000"/>
                  </a:schemeClr>
                </a:solidFill>
                <a:effectLst>
                  <a:outerShdw blurRad="50800" dist="38100" dir="2700000" algn="tl" rotWithShape="0">
                    <a:srgbClr val="000000">
                      <a:alpha val="48000"/>
                    </a:srgbClr>
                  </a:outerShdw>
                </a:effectLst>
                <a:latin typeface="Georgia" panose="02040502050405020303" pitchFamily="18" charset="0"/>
              </a:rPr>
            </a:br>
            <a:r>
              <a:rPr lang="en-US" sz="2800" b="1" i="1" dirty="0" smtClean="0">
                <a:ln w="6350">
                  <a:noFill/>
                </a:ln>
                <a:solidFill>
                  <a:srgbClr val="FFFF00"/>
                </a:solidFill>
                <a:effectLst>
                  <a:outerShdw blurRad="50800" dist="38100" dir="2700000" algn="tl" rotWithShape="0">
                    <a:srgbClr val="000000">
                      <a:alpha val="48000"/>
                    </a:srgbClr>
                  </a:outerShdw>
                </a:effectLst>
                <a:latin typeface="Georgia" panose="02040502050405020303" pitchFamily="18" charset="0"/>
              </a:rPr>
              <a:t>4 </a:t>
            </a:r>
            <a:r>
              <a:rPr lang="en-US" sz="2800" i="1" dirty="0" smtClean="0">
                <a:ln w="6350">
                  <a:noFill/>
                </a:ln>
                <a:solidFill>
                  <a:schemeClr val="accent5">
                    <a:lumMod val="60000"/>
                    <a:lumOff val="40000"/>
                  </a:schemeClr>
                </a:solidFill>
                <a:effectLst>
                  <a:outerShdw blurRad="50800" dist="38100" dir="2700000" algn="tl" rotWithShape="0">
                    <a:srgbClr val="000000">
                      <a:alpha val="48000"/>
                    </a:srgbClr>
                  </a:outerShdw>
                </a:effectLst>
                <a:latin typeface="Georgia" panose="02040502050405020303" pitchFamily="18" charset="0"/>
              </a:rPr>
              <a:t>components identical to the one </a:t>
            </a:r>
            <a:r>
              <a:rPr lang="en-US" sz="2800" b="1" i="1" dirty="0" smtClean="0">
                <a:ln w="6350">
                  <a:noFill/>
                </a:ln>
                <a:solidFill>
                  <a:srgbClr val="FFCCFF"/>
                </a:solidFill>
                <a:effectLst>
                  <a:outerShdw blurRad="50800" dist="38100" dir="2700000" algn="tl" rotWithShape="0">
                    <a:srgbClr val="000000">
                      <a:alpha val="48000"/>
                    </a:srgbClr>
                  </a:outerShdw>
                </a:effectLst>
                <a:latin typeface="Georgia" panose="02040502050405020303" pitchFamily="18" charset="0"/>
              </a:rPr>
              <a:t>Yahuah</a:t>
            </a:r>
            <a:r>
              <a:rPr lang="en-US" sz="2800" i="1" dirty="0" smtClean="0">
                <a:ln w="6350">
                  <a:noFill/>
                </a:ln>
                <a:solidFill>
                  <a:schemeClr val="accent5">
                    <a:lumMod val="60000"/>
                    <a:lumOff val="40000"/>
                  </a:schemeClr>
                </a:solidFill>
                <a:effectLst>
                  <a:outerShdw blurRad="50800" dist="38100" dir="2700000" algn="tl" rotWithShape="0">
                    <a:srgbClr val="000000">
                      <a:alpha val="48000"/>
                    </a:srgbClr>
                  </a:outerShdw>
                </a:effectLst>
                <a:latin typeface="Georgia" panose="02040502050405020303" pitchFamily="18" charset="0"/>
              </a:rPr>
              <a:t> commanded to Abram.  </a:t>
            </a:r>
            <a:r>
              <a:rPr lang="en-US" sz="2800" b="1" i="1" dirty="0" smtClean="0">
                <a:ln w="6350">
                  <a:noFill/>
                </a:ln>
                <a:solidFill>
                  <a:srgbClr val="FFCCFF"/>
                </a:solidFill>
                <a:effectLst>
                  <a:outerShdw blurRad="50800" dist="38100" dir="2700000" algn="tl" rotWithShape="0">
                    <a:srgbClr val="000000">
                      <a:alpha val="48000"/>
                    </a:srgbClr>
                  </a:outerShdw>
                </a:effectLst>
                <a:latin typeface="Georgia" panose="02040502050405020303" pitchFamily="18" charset="0"/>
              </a:rPr>
              <a:t>Yahuah</a:t>
            </a:r>
            <a:r>
              <a:rPr lang="en-US" sz="2800" i="1" dirty="0" smtClean="0">
                <a:ln w="6350">
                  <a:noFill/>
                </a:ln>
                <a:solidFill>
                  <a:schemeClr val="accent5">
                    <a:lumMod val="60000"/>
                    <a:lumOff val="40000"/>
                  </a:schemeClr>
                </a:solidFill>
                <a:effectLst>
                  <a:outerShdw blurRad="50800" dist="38100" dir="2700000" algn="tl" rotWithShape="0">
                    <a:srgbClr val="000000">
                      <a:alpha val="48000"/>
                    </a:srgbClr>
                  </a:outerShdw>
                </a:effectLst>
                <a:latin typeface="Georgia" panose="02040502050405020303" pitchFamily="18" charset="0"/>
              </a:rPr>
              <a:t> integrated the ultimate type of authority which Abram recognized at that time. </a:t>
            </a:r>
            <a:br>
              <a:rPr lang="en-US" sz="2800" i="1" dirty="0" smtClean="0">
                <a:ln w="6350">
                  <a:noFill/>
                </a:ln>
                <a:solidFill>
                  <a:schemeClr val="accent5">
                    <a:lumMod val="60000"/>
                    <a:lumOff val="40000"/>
                  </a:schemeClr>
                </a:solidFill>
                <a:effectLst>
                  <a:outerShdw blurRad="50800" dist="38100" dir="2700000" algn="tl" rotWithShape="0">
                    <a:srgbClr val="000000">
                      <a:alpha val="48000"/>
                    </a:srgbClr>
                  </a:outerShdw>
                </a:effectLst>
                <a:latin typeface="Georgia" panose="02040502050405020303" pitchFamily="18" charset="0"/>
              </a:rPr>
            </a:br>
            <a:r>
              <a:rPr lang="en-US" sz="2800" b="1" i="1" dirty="0" smtClean="0">
                <a:ln w="6350">
                  <a:noFill/>
                </a:ln>
                <a:solidFill>
                  <a:srgbClr val="FFCCFF"/>
                </a:solidFill>
                <a:effectLst>
                  <a:outerShdw blurRad="50800" dist="38100" dir="2700000" algn="tl" rotWithShape="0">
                    <a:srgbClr val="000000">
                      <a:alpha val="48000"/>
                    </a:srgbClr>
                  </a:outerShdw>
                </a:effectLst>
                <a:latin typeface="Georgia" panose="02040502050405020303" pitchFamily="18" charset="0"/>
              </a:rPr>
              <a:t>Yahuah</a:t>
            </a:r>
            <a:r>
              <a:rPr lang="en-US" sz="2800" i="1" dirty="0" smtClean="0">
                <a:ln w="6350">
                  <a:noFill/>
                </a:ln>
                <a:solidFill>
                  <a:schemeClr val="accent5">
                    <a:lumMod val="60000"/>
                    <a:lumOff val="40000"/>
                  </a:schemeClr>
                </a:solidFill>
                <a:effectLst>
                  <a:outerShdw blurRad="50800" dist="38100" dir="2700000" algn="tl" rotWithShape="0">
                    <a:srgbClr val="000000">
                      <a:alpha val="48000"/>
                    </a:srgbClr>
                  </a:outerShdw>
                </a:effectLst>
                <a:latin typeface="Georgia" panose="02040502050405020303" pitchFamily="18" charset="0"/>
              </a:rPr>
              <a:t> “met Abram” where he was at, psychologically.</a:t>
            </a:r>
          </a:p>
          <a:p>
            <a:pPr lvl="0" defTabSz="914400">
              <a:lnSpc>
                <a:spcPct val="120000"/>
              </a:lnSpc>
              <a:spcBef>
                <a:spcPts val="1000"/>
              </a:spcBef>
            </a:pPr>
            <a:r>
              <a:rPr lang="en-US" sz="2800" i="1" dirty="0" smtClean="0">
                <a:ln w="6350">
                  <a:noFill/>
                </a:ln>
                <a:solidFill>
                  <a:srgbClr val="00FFFF"/>
                </a:solidFill>
                <a:effectLst>
                  <a:outerShdw blurRad="50800" dist="38100" dir="2700000" algn="tl" rotWithShape="0">
                    <a:srgbClr val="000000">
                      <a:alpha val="48000"/>
                    </a:srgbClr>
                  </a:outerShdw>
                </a:effectLst>
                <a:latin typeface="Georgia" panose="02040502050405020303" pitchFamily="18" charset="0"/>
              </a:rPr>
              <a:t>This </a:t>
            </a:r>
            <a:r>
              <a:rPr lang="en-US" sz="2800" i="1" dirty="0" smtClean="0">
                <a:ln w="6350">
                  <a:noFill/>
                </a:ln>
                <a:solidFill>
                  <a:srgbClr val="FF0000"/>
                </a:solidFill>
                <a:effectLst>
                  <a:outerShdw blurRad="50800" dist="38100" dir="2700000" algn="tl" rotWithShape="0">
                    <a:srgbClr val="000000">
                      <a:alpha val="48000"/>
                    </a:srgbClr>
                  </a:outerShdw>
                </a:effectLst>
                <a:latin typeface="Georgia" panose="02040502050405020303" pitchFamily="18" charset="0"/>
              </a:rPr>
              <a:t>blood </a:t>
            </a:r>
            <a:r>
              <a:rPr lang="en-US" sz="2800" i="1" dirty="0" smtClean="0">
                <a:ln w="6350">
                  <a:noFill/>
                </a:ln>
                <a:solidFill>
                  <a:srgbClr val="00FFFF"/>
                </a:solidFill>
                <a:effectLst>
                  <a:outerShdw blurRad="50800" dist="38100" dir="2700000" algn="tl" rotWithShape="0">
                    <a:srgbClr val="000000">
                      <a:alpha val="48000"/>
                    </a:srgbClr>
                  </a:outerShdw>
                </a:effectLst>
                <a:latin typeface="Georgia" panose="02040502050405020303" pitchFamily="18" charset="0"/>
              </a:rPr>
              <a:t>Covenant between Laban and Ya’aqov was no different!</a:t>
            </a:r>
          </a:p>
          <a:p>
            <a:pPr lvl="0" defTabSz="914400">
              <a:lnSpc>
                <a:spcPct val="120000"/>
              </a:lnSpc>
              <a:spcBef>
                <a:spcPts val="1000"/>
              </a:spcBef>
            </a:pPr>
            <a:endParaRPr lang="en-US" sz="2800" b="1" i="1" dirty="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endParaRPr>
          </a:p>
          <a:p>
            <a:pPr algn="ctr"/>
            <a:endParaRPr lang="en-CA" sz="2800" dirty="0"/>
          </a:p>
        </p:txBody>
      </p:sp>
      <p:sp>
        <p:nvSpPr>
          <p:cNvPr id="2" name="Slide Number Placeholder 1"/>
          <p:cNvSpPr>
            <a:spLocks noGrp="1"/>
          </p:cNvSpPr>
          <p:nvPr>
            <p:ph type="sldNum" sz="quarter" idx="12"/>
          </p:nvPr>
        </p:nvSpPr>
        <p:spPr>
          <a:xfrm>
            <a:off x="11354270" y="6447453"/>
            <a:ext cx="753545" cy="365125"/>
          </a:xfrm>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765442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296" y="606490"/>
            <a:ext cx="11028437" cy="584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914400">
              <a:lnSpc>
                <a:spcPct val="120000"/>
              </a:lnSpc>
              <a:spcBef>
                <a:spcPts val="1000"/>
              </a:spcBef>
            </a:pPr>
            <a:r>
              <a:rPr lang="en-US" sz="2800" b="1" i="1" dirty="0" smtClean="0">
                <a:ln w="6350">
                  <a:solidFill>
                    <a:srgbClr val="0000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3</a:t>
            </a:r>
            <a:r>
              <a:rPr lang="en-US" sz="2800" b="1" i="1" dirty="0">
                <a:ln w="6350">
                  <a:solidFill>
                    <a:srgbClr val="0000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r>
              <a:rPr lang="en-US" sz="2800" b="1" i="1" dirty="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rPr>
              <a:t>The Anointing (a </a:t>
            </a:r>
            <a:r>
              <a:rPr lang="en-US" sz="2800" b="1" i="1" dirty="0">
                <a:ln w="6350">
                  <a:solidFill>
                    <a:srgbClr val="0000FF"/>
                  </a:solidFill>
                </a:ln>
                <a:solidFill>
                  <a:srgbClr val="FF0000"/>
                </a:solidFill>
                <a:effectLst>
                  <a:outerShdw blurRad="50800" dist="38100" dir="2700000" algn="tl" rotWithShape="0">
                    <a:srgbClr val="000000">
                      <a:alpha val="48000"/>
                    </a:srgbClr>
                  </a:outerShdw>
                </a:effectLst>
                <a:latin typeface="Georgia" panose="02040502050405020303" pitchFamily="18" charset="0"/>
              </a:rPr>
              <a:t>blood</a:t>
            </a:r>
            <a:r>
              <a:rPr lang="en-US" sz="2800" b="1" i="1" dirty="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rPr>
              <a:t> </a:t>
            </a:r>
            <a:r>
              <a:rPr lang="en-US" sz="2800" b="1" i="1" dirty="0" smtClean="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rPr>
              <a:t>sacrifice – </a:t>
            </a:r>
            <a:r>
              <a:rPr lang="en-US" sz="2800" b="1" i="1" dirty="0" err="1" smtClean="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rPr>
              <a:t>vs</a:t>
            </a:r>
            <a:r>
              <a:rPr lang="en-US" sz="2800" b="1" i="1" dirty="0" smtClean="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rPr>
              <a:t> 54)</a:t>
            </a:r>
          </a:p>
          <a:p>
            <a:pPr lvl="0" defTabSz="914400">
              <a:lnSpc>
                <a:spcPct val="120000"/>
              </a:lnSpc>
              <a:spcBef>
                <a:spcPts val="1000"/>
              </a:spcBef>
            </a:pPr>
            <a:r>
              <a:rPr lang="en-US" sz="2800" dirty="0">
                <a:solidFill>
                  <a:srgbClr val="008080"/>
                </a:solidFill>
                <a:latin typeface="Georgia" panose="02040502050405020303" pitchFamily="18" charset="0"/>
              </a:rPr>
              <a:t>Gen 31:54</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a:t>
            </a:r>
            <a:r>
              <a:rPr lang="en-US" sz="2800" dirty="0" smtClean="0">
                <a:solidFill>
                  <a:srgbClr val="C00000"/>
                </a:solidFill>
                <a:latin typeface="Georgia" panose="02040502050405020303" pitchFamily="18" charset="0"/>
              </a:rPr>
              <a:t>a</a:t>
            </a:r>
            <a:r>
              <a:rPr lang="en-US" sz="2800" dirty="0" smtClean="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And Ya</a:t>
            </a:r>
            <a:r>
              <a:rPr lang="en-US" sz="2800" dirty="0">
                <a:solidFill>
                  <a:srgbClr val="FFC000"/>
                </a:solidFill>
                <a:latin typeface="TITUS Cyberbit Basic" panose="02020603050405020304" pitchFamily="18" charset="0"/>
              </a:rPr>
              <a:t>ʽ</a:t>
            </a:r>
            <a:r>
              <a:rPr lang="en-US" sz="2800" dirty="0">
                <a:solidFill>
                  <a:srgbClr val="FFC000"/>
                </a:solidFill>
                <a:latin typeface="Georgia" panose="02040502050405020303" pitchFamily="18" charset="0"/>
              </a:rPr>
              <a:t>aqo</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 brought </a:t>
            </a:r>
            <a:r>
              <a:rPr lang="en-US" sz="2800" b="1" dirty="0">
                <a:ln>
                  <a:solidFill>
                    <a:srgbClr val="0000FF"/>
                  </a:solidFill>
                </a:ln>
                <a:solidFill>
                  <a:srgbClr val="FFCCFF"/>
                </a:solidFill>
                <a:latin typeface="Georgia" panose="02040502050405020303" pitchFamily="18" charset="0"/>
              </a:rPr>
              <a:t>an offering </a:t>
            </a:r>
            <a:r>
              <a:rPr lang="en-US" sz="2800" dirty="0">
                <a:solidFill>
                  <a:srgbClr val="FFC000"/>
                </a:solidFill>
                <a:latin typeface="Georgia" panose="02040502050405020303" pitchFamily="18" charset="0"/>
              </a:rPr>
              <a:t>on the </a:t>
            </a:r>
            <a:r>
              <a:rPr lang="en-US" sz="2800" dirty="0" smtClean="0">
                <a:solidFill>
                  <a:srgbClr val="FFC000"/>
                </a:solidFill>
                <a:latin typeface="Georgia" panose="02040502050405020303" pitchFamily="18" charset="0"/>
              </a:rPr>
              <a:t>mountain …</a:t>
            </a:r>
            <a:br>
              <a:rPr lang="en-US" sz="2800" dirty="0" smtClean="0">
                <a:solidFill>
                  <a:srgbClr val="FFC000"/>
                </a:solidFill>
                <a:latin typeface="Georgia" panose="02040502050405020303" pitchFamily="18" charset="0"/>
              </a:rPr>
            </a:br>
            <a:endParaRPr lang="en-US" sz="1100" dirty="0" smtClean="0">
              <a:solidFill>
                <a:srgbClr val="FFC000"/>
              </a:solidFill>
              <a:latin typeface="Georgia" panose="02040502050405020303" pitchFamily="18" charset="0"/>
            </a:endParaRPr>
          </a:p>
          <a:p>
            <a:pPr lvl="0" defTabSz="914400">
              <a:lnSpc>
                <a:spcPct val="120000"/>
              </a:lnSpc>
              <a:spcBef>
                <a:spcPts val="1000"/>
              </a:spcBef>
            </a:pPr>
            <a:r>
              <a:rPr lang="en-US" sz="2800" dirty="0" smtClean="0">
                <a:ln w="6350">
                  <a:solidFill>
                    <a:schemeClr val="tx1">
                      <a:lumMod val="85000"/>
                    </a:schemeClr>
                  </a:solidFill>
                </a:ln>
                <a:solidFill>
                  <a:schemeClr val="tx1">
                    <a:lumMod val="95000"/>
                  </a:schemeClr>
                </a:solidFill>
                <a:effectLst>
                  <a:outerShdw blurRad="50800" dist="38100" dir="2700000" algn="tl" rotWithShape="0">
                    <a:srgbClr val="000000">
                      <a:alpha val="48000"/>
                    </a:srgbClr>
                  </a:outerShdw>
                </a:effectLst>
                <a:latin typeface="Georgia" panose="02040502050405020303" pitchFamily="18" charset="0"/>
              </a:rPr>
              <a:t>This sacrifice was </a:t>
            </a:r>
            <a:r>
              <a:rPr lang="en-US" sz="2800" b="1" dirty="0" smtClean="0">
                <a:ln w="6350">
                  <a:solidFill>
                    <a:srgbClr val="0000FF"/>
                  </a:solidFill>
                </a:ln>
                <a:solidFill>
                  <a:schemeClr val="tx1">
                    <a:lumMod val="95000"/>
                  </a:schemeClr>
                </a:solidFill>
                <a:effectLst>
                  <a:outerShdw blurRad="50800" dist="38100" dir="2700000" algn="tl" rotWithShape="0">
                    <a:srgbClr val="000000">
                      <a:alpha val="48000"/>
                    </a:srgbClr>
                  </a:outerShdw>
                </a:effectLst>
                <a:latin typeface="Georgia" panose="02040502050405020303" pitchFamily="18" charset="0"/>
              </a:rPr>
              <a:t>ALSO </a:t>
            </a:r>
            <a:r>
              <a:rPr lang="en-US" sz="2800" dirty="0" smtClean="0">
                <a:ln w="6350">
                  <a:solidFill>
                    <a:schemeClr val="tx1">
                      <a:lumMod val="85000"/>
                    </a:schemeClr>
                  </a:solidFill>
                </a:ln>
                <a:solidFill>
                  <a:schemeClr val="tx1">
                    <a:lumMod val="95000"/>
                  </a:schemeClr>
                </a:solidFill>
                <a:effectLst>
                  <a:outerShdw blurRad="50800" dist="38100" dir="2700000" algn="tl" rotWithShape="0">
                    <a:srgbClr val="000000">
                      <a:alpha val="48000"/>
                    </a:srgbClr>
                  </a:outerShdw>
                </a:effectLst>
                <a:latin typeface="Georgia" panose="02040502050405020303" pitchFamily="18" charset="0"/>
              </a:rPr>
              <a:t>divided into two halves.  The two men were required by the type of official treaty that it was, to walk between the two halves of the </a:t>
            </a:r>
            <a:r>
              <a:rPr lang="en-US" sz="2800" dirty="0" smtClean="0">
                <a:ln w="6350">
                  <a:solidFill>
                    <a:schemeClr val="tx1">
                      <a:lumMod val="85000"/>
                    </a:schemeClr>
                  </a:solidFill>
                </a:ln>
                <a:solidFill>
                  <a:srgbClr val="C00000"/>
                </a:solidFill>
                <a:effectLst>
                  <a:outerShdw blurRad="50800" dist="38100" dir="2700000" algn="tl" rotWithShape="0">
                    <a:srgbClr val="000000">
                      <a:alpha val="48000"/>
                    </a:srgbClr>
                  </a:outerShdw>
                </a:effectLst>
                <a:latin typeface="Georgia" panose="02040502050405020303" pitchFamily="18" charset="0"/>
              </a:rPr>
              <a:t>blood</a:t>
            </a:r>
            <a:r>
              <a:rPr lang="en-US" sz="2800" dirty="0" smtClean="0">
                <a:ln w="6350">
                  <a:solidFill>
                    <a:schemeClr val="tx1">
                      <a:lumMod val="85000"/>
                    </a:schemeClr>
                  </a:solidFill>
                </a:ln>
                <a:solidFill>
                  <a:schemeClr val="tx1">
                    <a:lumMod val="95000"/>
                  </a:schemeClr>
                </a:solidFill>
                <a:effectLst>
                  <a:outerShdw blurRad="50800" dist="38100" dir="2700000" algn="tl" rotWithShape="0">
                    <a:srgbClr val="000000">
                      <a:alpha val="48000"/>
                    </a:srgbClr>
                  </a:outerShdw>
                </a:effectLst>
                <a:latin typeface="Georgia" panose="02040502050405020303" pitchFamily="18" charset="0"/>
              </a:rPr>
              <a:t> sacrifice! </a:t>
            </a:r>
            <a:r>
              <a:rPr lang="en-US" sz="2800" b="1" dirty="0" smtClean="0">
                <a:ln w="6350">
                  <a:solidFill>
                    <a:schemeClr val="tx1">
                      <a:lumMod val="85000"/>
                    </a:schemeClr>
                  </a:solidFill>
                </a:ln>
                <a:solidFill>
                  <a:schemeClr val="tx1">
                    <a:lumMod val="95000"/>
                  </a:schemeClr>
                </a:solidFill>
                <a:effectLst>
                  <a:outerShdw blurRad="50800" dist="38100" dir="2700000" algn="tl" rotWithShape="0">
                    <a:srgbClr val="000000">
                      <a:alpha val="48000"/>
                    </a:srgbClr>
                  </a:outerShdw>
                </a:effectLst>
                <a:latin typeface="Georgia" panose="02040502050405020303" pitchFamily="18" charset="0"/>
              </a:rPr>
              <a:t> </a:t>
            </a:r>
          </a:p>
          <a:p>
            <a:pPr lvl="0" defTabSz="914400">
              <a:lnSpc>
                <a:spcPct val="120000"/>
              </a:lnSpc>
              <a:spcBef>
                <a:spcPts val="1000"/>
              </a:spcBef>
            </a:pPr>
            <a:r>
              <a:rPr lang="en-US" sz="2800" dirty="0" smtClean="0">
                <a:ln w="6350">
                  <a:solidFill>
                    <a:schemeClr val="tx1">
                      <a:lumMod val="85000"/>
                    </a:schemeClr>
                  </a:solidFill>
                </a:ln>
                <a:solidFill>
                  <a:schemeClr val="tx1">
                    <a:lumMod val="95000"/>
                  </a:schemeClr>
                </a:solidFill>
                <a:effectLst>
                  <a:outerShdw blurRad="50800" dist="38100" dir="2700000" algn="tl" rotWithShape="0">
                    <a:srgbClr val="000000">
                      <a:alpha val="48000"/>
                    </a:srgbClr>
                  </a:outerShdw>
                </a:effectLst>
                <a:latin typeface="Georgia" panose="02040502050405020303" pitchFamily="18" charset="0"/>
              </a:rPr>
              <a:t>This treaty </a:t>
            </a:r>
            <a:r>
              <a:rPr lang="en-US" sz="2800" u="sng" dirty="0" smtClean="0">
                <a:ln w="6350">
                  <a:solidFill>
                    <a:schemeClr val="tx1">
                      <a:lumMod val="85000"/>
                    </a:schemeClr>
                  </a:solidFill>
                </a:ln>
                <a:solidFill>
                  <a:schemeClr val="tx1">
                    <a:lumMod val="95000"/>
                  </a:schemeClr>
                </a:solidFill>
                <a:effectLst>
                  <a:outerShdw blurRad="50800" dist="38100" dir="2700000" algn="tl" rotWithShape="0">
                    <a:srgbClr val="000000">
                      <a:alpha val="48000"/>
                    </a:srgbClr>
                  </a:outerShdw>
                </a:effectLst>
                <a:latin typeface="Georgia" panose="02040502050405020303" pitchFamily="18" charset="0"/>
              </a:rPr>
              <a:t>ALSO</a:t>
            </a:r>
            <a:r>
              <a:rPr lang="en-US" sz="2800" dirty="0" smtClean="0">
                <a:ln w="6350">
                  <a:solidFill>
                    <a:schemeClr val="tx1">
                      <a:lumMod val="85000"/>
                    </a:schemeClr>
                  </a:solidFill>
                </a:ln>
                <a:solidFill>
                  <a:schemeClr val="tx1">
                    <a:lumMod val="95000"/>
                  </a:schemeClr>
                </a:solidFill>
                <a:effectLst>
                  <a:outerShdw blurRad="50800" dist="38100" dir="2700000" algn="tl" rotWithShape="0">
                    <a:srgbClr val="000000">
                      <a:alpha val="48000"/>
                    </a:srgbClr>
                  </a:outerShdw>
                </a:effectLst>
                <a:latin typeface="Georgia" panose="02040502050405020303" pitchFamily="18" charset="0"/>
              </a:rPr>
              <a:t> had a death penalty for the one who chose to violate the treaty! </a:t>
            </a:r>
          </a:p>
          <a:p>
            <a:pPr lvl="0" algn="ctr" defTabSz="914400">
              <a:lnSpc>
                <a:spcPct val="120000"/>
              </a:lnSpc>
              <a:spcBef>
                <a:spcPts val="1000"/>
              </a:spcBef>
            </a:pPr>
            <a:r>
              <a:rPr lang="en-US" sz="2800" b="1" u="sng" dirty="0" smtClean="0">
                <a:ln w="6350">
                  <a:solidFill>
                    <a:schemeClr val="tx1">
                      <a:lumMod val="85000"/>
                    </a:schemeClr>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HOW DO WE KNOW THIS SACRIFICE WAS SPLIT</a:t>
            </a:r>
            <a:r>
              <a:rPr lang="en-US" sz="2800" b="1" dirty="0" smtClean="0">
                <a:ln w="6350">
                  <a:solidFill>
                    <a:schemeClr val="tx1">
                      <a:lumMod val="85000"/>
                    </a:schemeClr>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br>
              <a:rPr lang="en-US" sz="2800" b="1" dirty="0" smtClean="0">
                <a:ln w="6350">
                  <a:solidFill>
                    <a:schemeClr val="tx1">
                      <a:lumMod val="85000"/>
                    </a:schemeClr>
                  </a:solidFill>
                </a:ln>
                <a:solidFill>
                  <a:srgbClr val="FFFF00"/>
                </a:solidFill>
                <a:effectLst>
                  <a:outerShdw blurRad="50800" dist="38100" dir="2700000" algn="tl" rotWithShape="0">
                    <a:srgbClr val="000000">
                      <a:alpha val="48000"/>
                    </a:srgbClr>
                  </a:outerShdw>
                </a:effectLst>
                <a:latin typeface="Georgia" panose="02040502050405020303" pitchFamily="18" charset="0"/>
              </a:rPr>
            </a:br>
            <a:r>
              <a:rPr lang="en-US" sz="2800" dirty="0" smtClean="0">
                <a:ln w="6350">
                  <a:solidFill>
                    <a:schemeClr val="tx1">
                      <a:lumMod val="85000"/>
                    </a:schemeClr>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the same as </a:t>
            </a:r>
            <a:r>
              <a:rPr lang="en-US" sz="2800" b="1" dirty="0" smtClean="0">
                <a:ln w="6350">
                  <a:solidFill>
                    <a:srgbClr val="0000FF"/>
                  </a:solidFill>
                </a:ln>
                <a:solidFill>
                  <a:srgbClr val="FFCCFF"/>
                </a:solidFill>
                <a:effectLst>
                  <a:outerShdw blurRad="50800" dist="38100" dir="2700000" algn="tl" rotWithShape="0">
                    <a:srgbClr val="000000">
                      <a:alpha val="48000"/>
                    </a:srgbClr>
                  </a:outerShdw>
                </a:effectLst>
                <a:latin typeface="Georgia" panose="02040502050405020303" pitchFamily="18" charset="0"/>
              </a:rPr>
              <a:t>Yahuah’s Covenant </a:t>
            </a:r>
            <a:r>
              <a:rPr lang="en-US" sz="2800" dirty="0" smtClean="0">
                <a:ln w="6350">
                  <a:solidFill>
                    <a:schemeClr val="tx1">
                      <a:lumMod val="85000"/>
                    </a:schemeClr>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as given to Abram? </a:t>
            </a:r>
            <a:endParaRPr lang="en-US" sz="2800" dirty="0">
              <a:ln w="6350">
                <a:solidFill>
                  <a:schemeClr val="tx1">
                    <a:lumMod val="85000"/>
                  </a:schemeClr>
                </a:solidFill>
              </a:ln>
              <a:solidFill>
                <a:srgbClr val="FFFF00"/>
              </a:solidFill>
              <a:effectLst>
                <a:outerShdw blurRad="50800" dist="38100" dir="2700000" algn="tl" rotWithShape="0">
                  <a:srgbClr val="000000">
                    <a:alpha val="48000"/>
                  </a:srgbClr>
                </a:outerShdw>
              </a:effectLst>
              <a:latin typeface="Georgia" panose="02040502050405020303" pitchFamily="18" charset="0"/>
            </a:endParaRPr>
          </a:p>
          <a:p>
            <a:pPr algn="ctr"/>
            <a:endParaRPr lang="en-CA" sz="2800" dirty="0"/>
          </a:p>
        </p:txBody>
      </p:sp>
      <p:sp>
        <p:nvSpPr>
          <p:cNvPr id="2" name="Slide Number Placeholder 1"/>
          <p:cNvSpPr>
            <a:spLocks noGrp="1"/>
          </p:cNvSpPr>
          <p:nvPr>
            <p:ph type="sldNum" sz="quarter" idx="12"/>
          </p:nvPr>
        </p:nvSpPr>
        <p:spPr>
          <a:xfrm>
            <a:off x="11329557" y="6492875"/>
            <a:ext cx="753545" cy="365125"/>
          </a:xfrm>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52865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0068"/>
            <a:ext cx="9001462" cy="1938866"/>
          </a:xfrm>
        </p:spPr>
        <p:txBody>
          <a:bodyPr>
            <a:normAutofit fontScale="90000"/>
          </a:bodyPr>
          <a:lstStyle/>
          <a:p>
            <a:r>
              <a:rPr lang="en-CA" dirty="0" smtClean="0"/>
              <a:t>Laban’s BlindNESS </a:t>
            </a:r>
            <a:br>
              <a:rPr lang="en-CA" dirty="0" smtClean="0"/>
            </a:br>
            <a:r>
              <a:rPr lang="en-CA" sz="3600" cap="none" dirty="0" smtClean="0">
                <a:solidFill>
                  <a:srgbClr val="99FF99"/>
                </a:solidFill>
              </a:rPr>
              <a:t>reveals</a:t>
            </a:r>
            <a:br>
              <a:rPr lang="en-CA" sz="3600" cap="none" dirty="0" smtClean="0">
                <a:solidFill>
                  <a:srgbClr val="99FF99"/>
                </a:solidFill>
              </a:rPr>
            </a:br>
            <a:r>
              <a:rPr lang="en-CA" sz="5300" cap="none" dirty="0" smtClean="0">
                <a:ln w="19050">
                  <a:solidFill>
                    <a:srgbClr val="7030A0"/>
                  </a:solidFill>
                </a:ln>
                <a:solidFill>
                  <a:srgbClr val="00FFFF"/>
                </a:solidFill>
                <a:effectLst>
                  <a:glow rad="127000">
                    <a:srgbClr val="FFCCFF"/>
                  </a:glow>
                  <a:outerShdw blurRad="50800" dist="63500" dir="2700000" algn="tl" rotWithShape="0">
                    <a:srgbClr val="000000">
                      <a:alpha val="48000"/>
                    </a:srgbClr>
                  </a:outerShdw>
                </a:effectLst>
              </a:rPr>
              <a:t>Yahusha’s LIGHT!</a:t>
            </a:r>
            <a:r>
              <a:rPr lang="en-CA" sz="5300" dirty="0" smtClean="0">
                <a:ln w="19050">
                  <a:solidFill>
                    <a:srgbClr val="7030A0"/>
                  </a:solidFill>
                </a:ln>
                <a:solidFill>
                  <a:srgbClr val="00FFFF"/>
                </a:solidFill>
                <a:effectLst>
                  <a:glow rad="127000">
                    <a:srgbClr val="FFCCFF"/>
                  </a:glow>
                  <a:outerShdw blurRad="50800" dist="63500" dir="2700000" algn="tl" rotWithShape="0">
                    <a:srgbClr val="000000">
                      <a:alpha val="48000"/>
                    </a:srgbClr>
                  </a:outerShdw>
                </a:effectLst>
              </a:rPr>
              <a:t>  </a:t>
            </a:r>
            <a:endParaRPr lang="en-CA" sz="5300" dirty="0">
              <a:ln w="19050">
                <a:solidFill>
                  <a:srgbClr val="7030A0"/>
                </a:solidFill>
              </a:ln>
              <a:solidFill>
                <a:srgbClr val="00FFFF"/>
              </a:solidFill>
              <a:effectLst>
                <a:glow rad="127000">
                  <a:srgbClr val="FFCCFF"/>
                </a:glow>
                <a:outerShdw blurRad="50800" dist="63500" dir="2700000" algn="tl" rotWithShape="0">
                  <a:srgbClr val="000000">
                    <a:alpha val="48000"/>
                  </a:srgbClr>
                </a:outerShdw>
              </a:effectLst>
            </a:endParaRPr>
          </a:p>
        </p:txBody>
      </p:sp>
      <p:sp>
        <p:nvSpPr>
          <p:cNvPr id="3" name="Subtitle 2"/>
          <p:cNvSpPr>
            <a:spLocks noGrp="1"/>
          </p:cNvSpPr>
          <p:nvPr>
            <p:ph type="subTitle" idx="1"/>
          </p:nvPr>
        </p:nvSpPr>
        <p:spPr>
          <a:xfrm>
            <a:off x="1193800" y="4241800"/>
            <a:ext cx="9804400" cy="2099731"/>
          </a:xfrm>
          <a:ln>
            <a:solidFill>
              <a:srgbClr val="FFFF00"/>
            </a:solidFill>
          </a:ln>
        </p:spPr>
        <p:txBody>
          <a:bodyPr>
            <a:noAutofit/>
          </a:bodyPr>
          <a:lstStyle/>
          <a:p>
            <a:r>
              <a:rPr lang="en-CA" sz="3600" dirty="0" smtClean="0"/>
              <a:t> Gen 31 - </a:t>
            </a:r>
            <a:r>
              <a:rPr lang="en-CA" sz="3600" b="1" i="1" u="sng" dirty="0" smtClean="0">
                <a:solidFill>
                  <a:schemeClr val="tx2">
                    <a:lumMod val="75000"/>
                  </a:schemeClr>
                </a:solidFill>
                <a:latin typeface="Comic Sans MS" panose="030F0702030302020204" pitchFamily="66" charset="0"/>
              </a:rPr>
              <a:t>S</a:t>
            </a:r>
            <a:r>
              <a:rPr lang="en-CA" sz="3600" b="1" i="1" dirty="0" smtClean="0">
                <a:solidFill>
                  <a:schemeClr val="tx2">
                    <a:lumMod val="75000"/>
                  </a:schemeClr>
                </a:solidFill>
                <a:latin typeface="Comic Sans MS" panose="030F0702030302020204" pitchFamily="66" charset="0"/>
              </a:rPr>
              <a:t>p</a:t>
            </a:r>
            <a:r>
              <a:rPr lang="en-CA" sz="3600" b="1" i="1" u="sng" dirty="0" smtClean="0">
                <a:solidFill>
                  <a:schemeClr val="tx2">
                    <a:lumMod val="75000"/>
                  </a:schemeClr>
                </a:solidFill>
                <a:latin typeface="Comic Sans MS" panose="030F0702030302020204" pitchFamily="66" charset="0"/>
              </a:rPr>
              <a:t>eckled</a:t>
            </a:r>
            <a:r>
              <a:rPr lang="en-CA" sz="3600" dirty="0" smtClean="0"/>
              <a:t> and </a:t>
            </a:r>
            <a:r>
              <a:rPr lang="en-CA" sz="3600" b="1" i="1" u="sng" dirty="0" smtClean="0">
                <a:solidFill>
                  <a:srgbClr val="FFCCFF"/>
                </a:solidFill>
                <a:latin typeface="Comic Sans MS" panose="030F0702030302020204" pitchFamily="66" charset="0"/>
              </a:rPr>
              <a:t>Streaked</a:t>
            </a:r>
            <a:r>
              <a:rPr lang="en-CA" sz="3600" dirty="0" smtClean="0"/>
              <a:t> Blessings brilliantly expose the start of  </a:t>
            </a:r>
            <a:br>
              <a:rPr lang="en-CA" sz="3600" dirty="0" smtClean="0"/>
            </a:br>
            <a:r>
              <a:rPr lang="en-CA" sz="3600" dirty="0" smtClean="0">
                <a:ln>
                  <a:solidFill>
                    <a:srgbClr val="0000FF"/>
                  </a:solidFill>
                </a:ln>
                <a:solidFill>
                  <a:srgbClr val="9999FF"/>
                </a:solidFill>
              </a:rPr>
              <a:t>Yahuah’s</a:t>
            </a:r>
            <a:r>
              <a:rPr lang="en-CA" sz="3600" dirty="0" smtClean="0"/>
              <a:t> cycles and - </a:t>
            </a:r>
            <a:r>
              <a:rPr lang="en-CA" sz="3600" dirty="0" smtClean="0">
                <a:ln>
                  <a:solidFill>
                    <a:srgbClr val="0000FF"/>
                  </a:solidFill>
                </a:ln>
                <a:solidFill>
                  <a:srgbClr val="9999FF"/>
                </a:solidFill>
              </a:rPr>
              <a:t>His </a:t>
            </a:r>
            <a:r>
              <a:rPr lang="en-CA" sz="3600" u="sng" dirty="0" smtClean="0">
                <a:ln w="19050">
                  <a:solidFill>
                    <a:srgbClr val="0000FF"/>
                  </a:solidFill>
                </a:ln>
                <a:solidFill>
                  <a:srgbClr val="FFC000"/>
                </a:solidFill>
                <a:effectLst>
                  <a:glow rad="127000">
                    <a:srgbClr val="99FF99"/>
                  </a:glow>
                  <a:outerShdw blurRad="50800" dist="38100" dir="2700000" algn="tl" rotWithShape="0">
                    <a:srgbClr val="000000">
                      <a:alpha val="48000"/>
                    </a:srgbClr>
                  </a:outerShdw>
                </a:effectLst>
                <a:latin typeface="Arial Black" panose="020B0A04020102020204" pitchFamily="34" charset="0"/>
              </a:rPr>
              <a:t>Shaneh</a:t>
            </a:r>
            <a:r>
              <a:rPr lang="en-CA" sz="3600" dirty="0" smtClean="0">
                <a:ln w="19050">
                  <a:solidFill>
                    <a:srgbClr val="0000FF"/>
                  </a:solidFill>
                </a:ln>
                <a:solidFill>
                  <a:srgbClr val="FFC000"/>
                </a:solidFill>
                <a:effectLst>
                  <a:glow rad="127000">
                    <a:srgbClr val="99FF99"/>
                  </a:glow>
                  <a:outerShdw blurRad="50800" dist="38100" dir="2700000" algn="tl" rotWithShape="0">
                    <a:srgbClr val="000000">
                      <a:alpha val="48000"/>
                    </a:srgbClr>
                  </a:outerShdw>
                </a:effectLst>
                <a:latin typeface="Arial Black" panose="020B0A04020102020204" pitchFamily="34" charset="0"/>
              </a:rPr>
              <a:t>!</a:t>
            </a:r>
          </a:p>
        </p:txBody>
      </p:sp>
      <p:sp>
        <p:nvSpPr>
          <p:cNvPr id="4" name="Subtitle 2"/>
          <p:cNvSpPr txBox="1">
            <a:spLocks/>
          </p:cNvSpPr>
          <p:nvPr/>
        </p:nvSpPr>
        <p:spPr>
          <a:xfrm>
            <a:off x="907701" y="2362206"/>
            <a:ext cx="10376598" cy="1494365"/>
          </a:xfrm>
          <a:prstGeom prst="rect">
            <a:avLst/>
          </a:prstGeom>
          <a:ln>
            <a:solidFill>
              <a:srgbClr val="FFCCFF"/>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CA" sz="3600" dirty="0" smtClean="0"/>
              <a:t> It was this blind ambition which plainly laid out </a:t>
            </a:r>
            <a:r>
              <a:rPr lang="en-CA" sz="3600" dirty="0" smtClean="0">
                <a:ln>
                  <a:solidFill>
                    <a:schemeClr val="bg1"/>
                  </a:solidFill>
                </a:ln>
                <a:solidFill>
                  <a:srgbClr val="9999FF"/>
                </a:solidFill>
              </a:rPr>
              <a:t>Yahuah’s</a:t>
            </a:r>
            <a:r>
              <a:rPr lang="en-CA" sz="3600" dirty="0" smtClean="0"/>
              <a:t> cycle schedule set forth at creation.</a:t>
            </a:r>
            <a:endParaRPr lang="en-CA" sz="3600" dirty="0" smtClean="0">
              <a:ln>
                <a:solidFill>
                  <a:srgbClr val="0000FF"/>
                </a:solidFill>
              </a:ln>
              <a:solidFill>
                <a:srgbClr val="FFC000"/>
              </a:solidFill>
            </a:endParaRPr>
          </a:p>
        </p:txBody>
      </p:sp>
      <p:sp>
        <p:nvSpPr>
          <p:cNvPr id="5" name="Slide Number Placeholder 1"/>
          <p:cNvSpPr>
            <a:spLocks noGrp="1"/>
          </p:cNvSpPr>
          <p:nvPr>
            <p:ph type="sldNum" sz="quarter" idx="12"/>
          </p:nvPr>
        </p:nvSpPr>
        <p:spPr>
          <a:xfrm>
            <a:off x="11267557" y="6369658"/>
            <a:ext cx="753545" cy="365125"/>
          </a:xfrm>
        </p:spPr>
        <p:txBody>
          <a:bodyPr/>
          <a:lstStyle/>
          <a:p>
            <a:r>
              <a:rPr lang="en-US" dirty="0" smtClean="0"/>
              <a:t>4</a:t>
            </a:r>
            <a:endParaRPr lang="en-US" dirty="0"/>
          </a:p>
        </p:txBody>
      </p:sp>
    </p:spTree>
    <p:extLst>
      <p:ext uri="{BB962C8B-B14F-4D97-AF65-F5344CB8AC3E}">
        <p14:creationId xmlns:p14="http://schemas.microsoft.com/office/powerpoint/2010/main" val="38844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1250"/>
                                        <p:tgtEl>
                                          <p:spTgt spid="3">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7886" y="166667"/>
            <a:ext cx="11344306" cy="2352715"/>
          </a:xfrm>
          <a:prstGeom prst="rect">
            <a:avLst/>
          </a:prstGeom>
        </p:spPr>
      </p:pic>
      <p:sp>
        <p:nvSpPr>
          <p:cNvPr id="3" name="Rectangle 2"/>
          <p:cNvSpPr/>
          <p:nvPr/>
        </p:nvSpPr>
        <p:spPr>
          <a:xfrm>
            <a:off x="719668" y="247650"/>
            <a:ext cx="7636932"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accent5">
                    <a:lumMod val="75000"/>
                  </a:schemeClr>
                </a:solidFill>
              </a:rPr>
              <a:t>Inter Linear Scripture Analyzer    Gen 15:18</a:t>
            </a:r>
            <a:endParaRPr lang="en-CA" sz="2800" dirty="0">
              <a:solidFill>
                <a:schemeClr val="accent5">
                  <a:lumMod val="75000"/>
                </a:schemeClr>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212" y="2771762"/>
            <a:ext cx="11179139" cy="1824728"/>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83" b="-6614"/>
          <a:stretch/>
        </p:blipFill>
        <p:spPr>
          <a:xfrm>
            <a:off x="523876" y="4597398"/>
            <a:ext cx="11163300" cy="2012952"/>
          </a:xfrm>
          <a:prstGeom prst="rect">
            <a:avLst/>
          </a:prstGeom>
        </p:spPr>
      </p:pic>
      <p:cxnSp>
        <p:nvCxnSpPr>
          <p:cNvPr id="10" name="Straight Connector 9"/>
          <p:cNvCxnSpPr/>
          <p:nvPr/>
        </p:nvCxnSpPr>
        <p:spPr>
          <a:xfrm>
            <a:off x="6800850" y="4533900"/>
            <a:ext cx="1171575" cy="0"/>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77200" y="5537360"/>
            <a:ext cx="3286125" cy="0"/>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24125" y="6012391"/>
            <a:ext cx="8839200" cy="9525"/>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24125" y="6405355"/>
            <a:ext cx="1895475" cy="0"/>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1415419" y="6492875"/>
            <a:ext cx="753545" cy="365125"/>
          </a:xfrm>
        </p:spPr>
        <p:txBody>
          <a:bodyPr/>
          <a:lstStyle/>
          <a:p>
            <a:fld id="{6D22F896-40B5-4ADD-8801-0D06FADFA095}" type="slidenum">
              <a:rPr lang="en-US" smtClean="0"/>
              <a:t>40</a:t>
            </a:fld>
            <a:endParaRPr lang="en-US" dirty="0"/>
          </a:p>
        </p:txBody>
      </p:sp>
      <p:sp>
        <p:nvSpPr>
          <p:cNvPr id="9" name="Rectangle 8"/>
          <p:cNvSpPr/>
          <p:nvPr/>
        </p:nvSpPr>
        <p:spPr>
          <a:xfrm>
            <a:off x="1482810" y="1605436"/>
            <a:ext cx="6873789" cy="914400"/>
          </a:xfrm>
          <a:prstGeom prst="rect">
            <a:avLst/>
          </a:prstGeom>
          <a:solidFill>
            <a:srgbClr val="99FF99"/>
          </a:solidFill>
          <a:ln w="38100">
            <a:solidFill>
              <a:srgbClr val="FF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Check which word was used in the Covenant </a:t>
            </a:r>
            <a:br>
              <a:rPr lang="en-CA" sz="2400" dirty="0" smtClean="0">
                <a:solidFill>
                  <a:schemeClr val="bg1"/>
                </a:solidFill>
              </a:rPr>
            </a:br>
            <a:r>
              <a:rPr lang="en-CA" sz="2400" dirty="0" smtClean="0">
                <a:solidFill>
                  <a:schemeClr val="bg1"/>
                </a:solidFill>
              </a:rPr>
              <a:t>with Abram!</a:t>
            </a:r>
            <a:endParaRPr lang="en-CA" sz="2400" dirty="0">
              <a:solidFill>
                <a:schemeClr val="bg1"/>
              </a:solidFill>
            </a:endParaRPr>
          </a:p>
        </p:txBody>
      </p:sp>
      <p:cxnSp>
        <p:nvCxnSpPr>
          <p:cNvPr id="19" name="Straight Arrow Connector 18"/>
          <p:cNvCxnSpPr/>
          <p:nvPr/>
        </p:nvCxnSpPr>
        <p:spPr>
          <a:xfrm flipV="1">
            <a:off x="6211330" y="2133600"/>
            <a:ext cx="3279803" cy="90616"/>
          </a:xfrm>
          <a:prstGeom prst="straightConnector1">
            <a:avLst/>
          </a:prstGeom>
          <a:ln w="76200">
            <a:solidFill>
              <a:srgbClr val="FFCC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10048" y="361945"/>
            <a:ext cx="7333707" cy="2796779"/>
          </a:xfrm>
          <a:prstGeom prst="rect">
            <a:avLst/>
          </a:prstGeom>
        </p:spPr>
      </p:pic>
      <p:sp>
        <p:nvSpPr>
          <p:cNvPr id="6" name="Rectangle 5"/>
          <p:cNvSpPr/>
          <p:nvPr/>
        </p:nvSpPr>
        <p:spPr>
          <a:xfrm>
            <a:off x="4505325" y="542925"/>
            <a:ext cx="3695699"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accent5">
                    <a:lumMod val="75000"/>
                  </a:schemeClr>
                </a:solidFill>
              </a:rPr>
              <a:t>Gen 31:44 (Laban)</a:t>
            </a:r>
            <a:endParaRPr lang="en-CA" sz="2800" dirty="0">
              <a:solidFill>
                <a:schemeClr val="accent5">
                  <a:lumMod val="75000"/>
                </a:schemeClr>
              </a:solidFill>
            </a:endParaRPr>
          </a:p>
        </p:txBody>
      </p:sp>
      <p:sp>
        <p:nvSpPr>
          <p:cNvPr id="7" name="Rectangle 6"/>
          <p:cNvSpPr/>
          <p:nvPr/>
        </p:nvSpPr>
        <p:spPr>
          <a:xfrm>
            <a:off x="315141" y="330195"/>
            <a:ext cx="3829050" cy="6162680"/>
          </a:xfrm>
          <a:prstGeom prst="rect">
            <a:avLst/>
          </a:prstGeom>
          <a:ln w="38100">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accent5">
                    <a:lumMod val="75000"/>
                  </a:schemeClr>
                </a:solidFill>
                <a:latin typeface="Georgia" panose="02040502050405020303" pitchFamily="18" charset="0"/>
              </a:rPr>
              <a:t>Laban spoke -</a:t>
            </a:r>
            <a:endParaRPr lang="en-US" sz="2800" dirty="0">
              <a:solidFill>
                <a:schemeClr val="accent5">
                  <a:lumMod val="75000"/>
                </a:schemeClr>
              </a:solidFill>
              <a:latin typeface="Georgia" panose="02040502050405020303" pitchFamily="18" charset="0"/>
            </a:endParaRPr>
          </a:p>
          <a:p>
            <a:r>
              <a:rPr lang="en-US" sz="2800" dirty="0" smtClean="0">
                <a:solidFill>
                  <a:srgbClr val="008080"/>
                </a:solidFill>
                <a:latin typeface="Georgia" panose="02040502050405020303" pitchFamily="18" charset="0"/>
              </a:rPr>
              <a:t>Gen </a:t>
            </a:r>
            <a:r>
              <a:rPr lang="en-US" sz="2800" dirty="0">
                <a:solidFill>
                  <a:srgbClr val="008080"/>
                </a:solidFill>
                <a:latin typeface="Georgia" panose="02040502050405020303" pitchFamily="18" charset="0"/>
              </a:rPr>
              <a:t>31:44</a:t>
            </a:r>
            <a:r>
              <a:rPr lang="en-US" sz="2800" dirty="0">
                <a:solidFill>
                  <a:prstClr val="black"/>
                </a:solidFill>
                <a:latin typeface="Georgia" panose="02040502050405020303" pitchFamily="18" charset="0"/>
              </a:rPr>
              <a:t>  “And now, come, let us </a:t>
            </a:r>
            <a:r>
              <a:rPr lang="en-US" sz="2800" b="1" dirty="0">
                <a:solidFill>
                  <a:prstClr val="black"/>
                </a:solidFill>
                <a:effectLst>
                  <a:glow rad="127000">
                    <a:srgbClr val="FFFF00"/>
                  </a:glow>
                </a:effectLst>
                <a:latin typeface="Georgia" panose="02040502050405020303" pitchFamily="18" charset="0"/>
              </a:rPr>
              <a:t>make</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a:t>
            </a:r>
            <a:r>
              <a:rPr lang="en-US" sz="2800" b="1" dirty="0" smtClean="0">
                <a:solidFill>
                  <a:prstClr val="black"/>
                </a:solidFill>
                <a:effectLst>
                  <a:glow rad="127000">
                    <a:srgbClr val="FFFF00"/>
                  </a:glow>
                </a:effectLst>
                <a:latin typeface="Georgia" panose="02040502050405020303" pitchFamily="18" charset="0"/>
              </a:rPr>
              <a:t>H3772</a:t>
            </a:r>
            <a:r>
              <a:rPr lang="en-US" sz="2800" dirty="0" smtClean="0">
                <a:solidFill>
                  <a:prstClr val="black"/>
                </a:solidFill>
                <a:latin typeface="Georgia" panose="02040502050405020303" pitchFamily="18" charset="0"/>
              </a:rPr>
              <a:t>) a </a:t>
            </a:r>
            <a:r>
              <a:rPr lang="en-US" sz="2800" dirty="0">
                <a:solidFill>
                  <a:prstClr val="black"/>
                </a:solidFill>
                <a:latin typeface="Georgia" panose="02040502050405020303" pitchFamily="18" charset="0"/>
              </a:rPr>
              <a:t>covenant, you and I, and it shall be a witness between you and me.” </a:t>
            </a:r>
            <a:endParaRPr lang="en-US" sz="2800" dirty="0" smtClean="0">
              <a:solidFill>
                <a:prstClr val="black"/>
              </a:solidFill>
              <a:latin typeface="Georgia" panose="02040502050405020303" pitchFamily="18" charset="0"/>
            </a:endParaRPr>
          </a:p>
          <a:p>
            <a:endParaRPr lang="en-US" sz="2800" dirty="0">
              <a:solidFill>
                <a:prstClr val="black"/>
              </a:solidFill>
              <a:latin typeface="Georgia" panose="02040502050405020303" pitchFamily="18" charset="0"/>
            </a:endParaRPr>
          </a:p>
          <a:p>
            <a:pPr algn="ctr"/>
            <a:r>
              <a:rPr lang="en-US" sz="2800" dirty="0" smtClean="0">
                <a:solidFill>
                  <a:prstClr val="black"/>
                </a:solidFill>
                <a:latin typeface="Georgia" panose="02040502050405020303" pitchFamily="18" charset="0"/>
              </a:rPr>
              <a:t>The sacrifice was to be divided in half to facilitate the two men passing between the two halves.</a:t>
            </a:r>
            <a:endParaRPr lang="en-US" sz="2800" dirty="0">
              <a:solidFill>
                <a:prstClr val="black"/>
              </a:solidFill>
              <a:latin typeface="Georgia" panose="02040502050405020303" pitchFamily="18" charset="0"/>
            </a:endParaRPr>
          </a:p>
        </p:txBody>
      </p:sp>
      <p:sp>
        <p:nvSpPr>
          <p:cNvPr id="8" name="Rounded Rectangle 7"/>
          <p:cNvSpPr/>
          <p:nvPr/>
        </p:nvSpPr>
        <p:spPr>
          <a:xfrm>
            <a:off x="4410048" y="3467100"/>
            <a:ext cx="7534330" cy="3209925"/>
          </a:xfrm>
          <a:prstGeom prst="roundRect">
            <a:avLst>
              <a:gd name="adj" fmla="val 34535"/>
            </a:avLst>
          </a:prstGeom>
          <a:solidFill>
            <a:schemeClr val="accent4">
              <a:lumMod val="75000"/>
            </a:schemeClr>
          </a:solidFill>
          <a:ln w="5715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We see the same word (</a:t>
            </a:r>
            <a:r>
              <a:rPr lang="en-CA" sz="2800" dirty="0" smtClean="0">
                <a:solidFill>
                  <a:schemeClr val="bg1"/>
                </a:solidFill>
              </a:rPr>
              <a:t>H3772</a:t>
            </a:r>
            <a:r>
              <a:rPr lang="en-CA" sz="2800" dirty="0" smtClean="0"/>
              <a:t>) </a:t>
            </a:r>
            <a:r>
              <a:rPr lang="en-CA" sz="2800" dirty="0" smtClean="0">
                <a:solidFill>
                  <a:schemeClr val="bg1"/>
                </a:solidFill>
              </a:rPr>
              <a:t>Karat</a:t>
            </a:r>
            <a:r>
              <a:rPr lang="en-CA" sz="2800" dirty="0" smtClean="0"/>
              <a:t> being used in this Covenant, the </a:t>
            </a:r>
            <a:r>
              <a:rPr lang="en-CA" sz="2800" u="sng" dirty="0" smtClean="0">
                <a:solidFill>
                  <a:srgbClr val="FFFF00"/>
                </a:solidFill>
              </a:rPr>
              <a:t>FOUR identical Com</a:t>
            </a:r>
            <a:r>
              <a:rPr lang="en-CA" sz="2800" dirty="0" smtClean="0">
                <a:solidFill>
                  <a:srgbClr val="FFFF00"/>
                </a:solidFill>
              </a:rPr>
              <a:t>p</a:t>
            </a:r>
            <a:r>
              <a:rPr lang="en-CA" sz="2800" u="sng" dirty="0" smtClean="0">
                <a:solidFill>
                  <a:srgbClr val="FFFF00"/>
                </a:solidFill>
              </a:rPr>
              <a:t>onents</a:t>
            </a:r>
            <a:r>
              <a:rPr lang="en-CA" sz="2800" dirty="0" smtClean="0">
                <a:solidFill>
                  <a:srgbClr val="FFFF00"/>
                </a:solidFill>
              </a:rPr>
              <a:t> </a:t>
            </a:r>
            <a:r>
              <a:rPr lang="en-CA" sz="2800" dirty="0" smtClean="0"/>
              <a:t>recorded, and the full authority given to Yahuah by Ya’aqov. </a:t>
            </a:r>
            <a:br>
              <a:rPr lang="en-CA" sz="2800" dirty="0" smtClean="0"/>
            </a:br>
            <a:r>
              <a:rPr lang="en-CA" sz="2800" dirty="0" smtClean="0"/>
              <a:t>This pattern clearly shows this Covenant also was split and contained the death penalty for the one who broke it. </a:t>
            </a:r>
            <a:endParaRPr lang="en-CA" sz="2800" dirty="0"/>
          </a:p>
        </p:txBody>
      </p:sp>
      <p:sp>
        <p:nvSpPr>
          <p:cNvPr id="2" name="Slide Number Placeholder 1"/>
          <p:cNvSpPr>
            <a:spLocks noGrp="1"/>
          </p:cNvSpPr>
          <p:nvPr>
            <p:ph type="sldNum" sz="quarter" idx="12"/>
          </p:nvPr>
        </p:nvSpPr>
        <p:spPr>
          <a:xfrm>
            <a:off x="11366982" y="6492875"/>
            <a:ext cx="753545" cy="365125"/>
          </a:xfrm>
        </p:spPr>
        <p:txBody>
          <a:bodyPr/>
          <a:lstStyle/>
          <a:p>
            <a:fld id="{6D22F896-40B5-4ADD-8801-0D06FADFA095}" type="slidenum">
              <a:rPr lang="en-US" smtClean="0"/>
              <a:t>41</a:t>
            </a:fld>
            <a:endParaRPr lang="en-US" dirty="0"/>
          </a:p>
        </p:txBody>
      </p:sp>
      <p:sp>
        <p:nvSpPr>
          <p:cNvPr id="3" name="Explosion 1 2"/>
          <p:cNvSpPr/>
          <p:nvPr/>
        </p:nvSpPr>
        <p:spPr>
          <a:xfrm>
            <a:off x="3086087" y="53569"/>
            <a:ext cx="1895216" cy="1013231"/>
          </a:xfrm>
          <a:prstGeom prst="irregularSeal1">
            <a:avLst/>
          </a:prstGeom>
          <a:solidFill>
            <a:srgbClr val="9999FF"/>
          </a:solidFill>
          <a:ln w="28575">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Bent Arrow 3"/>
          <p:cNvSpPr/>
          <p:nvPr/>
        </p:nvSpPr>
        <p:spPr>
          <a:xfrm rot="10800000">
            <a:off x="3425652" y="1066799"/>
            <a:ext cx="663320" cy="868681"/>
          </a:xfrm>
          <a:prstGeom prst="bentArrow">
            <a:avLst>
              <a:gd name="adj1" fmla="val 21820"/>
              <a:gd name="adj2" fmla="val 25000"/>
              <a:gd name="adj3" fmla="val 38780"/>
              <a:gd name="adj4" fmla="val 43750"/>
            </a:avLst>
          </a:prstGeom>
          <a:gradFill flip="none" rotWithShape="1">
            <a:gsLst>
              <a:gs pos="95000">
                <a:srgbClr val="9999FF"/>
              </a:gs>
              <a:gs pos="47000">
                <a:srgbClr val="FF3399"/>
              </a:gs>
              <a:gs pos="11000">
                <a:srgbClr val="FFFF00"/>
              </a:gs>
            </a:gsLst>
            <a:lin ang="5400000" scaled="1"/>
            <a:tileRect/>
          </a:gra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Bent Arrow 8"/>
          <p:cNvSpPr/>
          <p:nvPr/>
        </p:nvSpPr>
        <p:spPr>
          <a:xfrm rot="10800000" flipH="1">
            <a:off x="4144191" y="1066798"/>
            <a:ext cx="4056833" cy="2091925"/>
          </a:xfrm>
          <a:prstGeom prst="bentArrow">
            <a:avLst>
              <a:gd name="adj1" fmla="val 8179"/>
              <a:gd name="adj2" fmla="val 25000"/>
              <a:gd name="adj3" fmla="val 38780"/>
              <a:gd name="adj4" fmla="val 43750"/>
            </a:avLst>
          </a:prstGeom>
          <a:gradFill flip="none" rotWithShape="1">
            <a:gsLst>
              <a:gs pos="95000">
                <a:srgbClr val="9999FF"/>
              </a:gs>
              <a:gs pos="47000">
                <a:srgbClr val="FF3399"/>
              </a:gs>
              <a:gs pos="11000">
                <a:srgbClr val="FFFF00"/>
              </a:gs>
            </a:gsLst>
            <a:lin ang="5400000" scaled="1"/>
            <a:tileRect/>
          </a:gra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6584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300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1750"/>
                            </p:stCondLst>
                            <p:childTnLst>
                              <p:par>
                                <p:cTn id="9" presetID="22" presetClass="entr" presetSubtype="1" repeatCount="3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4750"/>
                            </p:stCondLst>
                            <p:childTnLst>
                              <p:par>
                                <p:cTn id="13" presetID="22" presetClass="entr" presetSubtype="1" repeatCount="3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1625" y="212726"/>
            <a:ext cx="11610975" cy="3478741"/>
          </a:xfrm>
          <a:custGeom>
            <a:avLst/>
            <a:gdLst>
              <a:gd name="connsiteX0" fmla="*/ 0 w 11610975"/>
              <a:gd name="connsiteY0" fmla="*/ 632539 h 3629024"/>
              <a:gd name="connsiteX1" fmla="*/ 632539 w 11610975"/>
              <a:gd name="connsiteY1" fmla="*/ 0 h 3629024"/>
              <a:gd name="connsiteX2" fmla="*/ 10978436 w 11610975"/>
              <a:gd name="connsiteY2" fmla="*/ 0 h 3629024"/>
              <a:gd name="connsiteX3" fmla="*/ 11610975 w 11610975"/>
              <a:gd name="connsiteY3" fmla="*/ 632539 h 3629024"/>
              <a:gd name="connsiteX4" fmla="*/ 11610975 w 11610975"/>
              <a:gd name="connsiteY4" fmla="*/ 2996485 h 3629024"/>
              <a:gd name="connsiteX5" fmla="*/ 10978436 w 11610975"/>
              <a:gd name="connsiteY5" fmla="*/ 3629024 h 3629024"/>
              <a:gd name="connsiteX6" fmla="*/ 632539 w 11610975"/>
              <a:gd name="connsiteY6" fmla="*/ 3629024 h 3629024"/>
              <a:gd name="connsiteX7" fmla="*/ 0 w 11610975"/>
              <a:gd name="connsiteY7" fmla="*/ 2996485 h 3629024"/>
              <a:gd name="connsiteX8" fmla="*/ 0 w 11610975"/>
              <a:gd name="connsiteY8" fmla="*/ 632539 h 3629024"/>
              <a:gd name="connsiteX0" fmla="*/ 0 w 11610975"/>
              <a:gd name="connsiteY0" fmla="*/ 632539 h 3629024"/>
              <a:gd name="connsiteX1" fmla="*/ 632539 w 11610975"/>
              <a:gd name="connsiteY1" fmla="*/ 0 h 3629024"/>
              <a:gd name="connsiteX2" fmla="*/ 10978436 w 11610975"/>
              <a:gd name="connsiteY2" fmla="*/ 0 h 3629024"/>
              <a:gd name="connsiteX3" fmla="*/ 11610975 w 11610975"/>
              <a:gd name="connsiteY3" fmla="*/ 632539 h 3629024"/>
              <a:gd name="connsiteX4" fmla="*/ 11610975 w 11610975"/>
              <a:gd name="connsiteY4" fmla="*/ 2996485 h 3629024"/>
              <a:gd name="connsiteX5" fmla="*/ 10978436 w 11610975"/>
              <a:gd name="connsiteY5" fmla="*/ 3629024 h 3629024"/>
              <a:gd name="connsiteX6" fmla="*/ 691805 w 11610975"/>
              <a:gd name="connsiteY6" fmla="*/ 3620558 h 3629024"/>
              <a:gd name="connsiteX7" fmla="*/ 0 w 11610975"/>
              <a:gd name="connsiteY7" fmla="*/ 2996485 h 3629024"/>
              <a:gd name="connsiteX8" fmla="*/ 0 w 11610975"/>
              <a:gd name="connsiteY8" fmla="*/ 632539 h 362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0975" h="3629024">
                <a:moveTo>
                  <a:pt x="0" y="632539"/>
                </a:moveTo>
                <a:cubicBezTo>
                  <a:pt x="0" y="283197"/>
                  <a:pt x="283197" y="0"/>
                  <a:pt x="632539" y="0"/>
                </a:cubicBezTo>
                <a:lnTo>
                  <a:pt x="10978436" y="0"/>
                </a:lnTo>
                <a:cubicBezTo>
                  <a:pt x="11327778" y="0"/>
                  <a:pt x="11610975" y="283197"/>
                  <a:pt x="11610975" y="632539"/>
                </a:cubicBezTo>
                <a:lnTo>
                  <a:pt x="11610975" y="2996485"/>
                </a:lnTo>
                <a:cubicBezTo>
                  <a:pt x="11610975" y="3345827"/>
                  <a:pt x="11327778" y="3629024"/>
                  <a:pt x="10978436" y="3629024"/>
                </a:cubicBezTo>
                <a:lnTo>
                  <a:pt x="691805" y="3620558"/>
                </a:lnTo>
                <a:cubicBezTo>
                  <a:pt x="342463" y="3620558"/>
                  <a:pt x="0" y="3345827"/>
                  <a:pt x="0" y="2996485"/>
                </a:cubicBezTo>
                <a:lnTo>
                  <a:pt x="0" y="632539"/>
                </a:lnTo>
                <a:close/>
              </a:path>
            </a:pathLst>
          </a:custGeom>
          <a:solidFill>
            <a:schemeClr val="accent4">
              <a:lumMod val="75000"/>
            </a:schemeClr>
          </a:solidFill>
          <a:ln w="5715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600" dirty="0" smtClean="0">
                <a:solidFill>
                  <a:srgbClr val="FFFF00"/>
                </a:solidFill>
              </a:rPr>
              <a:t>We have seen </a:t>
            </a:r>
            <a:r>
              <a:rPr lang="en-CA" sz="3600" u="sng" dirty="0" smtClean="0">
                <a:solidFill>
                  <a:srgbClr val="FFFF00"/>
                </a:solidFill>
              </a:rPr>
              <a:t>3</a:t>
            </a:r>
            <a:r>
              <a:rPr lang="en-CA" sz="3600" dirty="0" smtClean="0">
                <a:solidFill>
                  <a:srgbClr val="FFFF00"/>
                </a:solidFill>
              </a:rPr>
              <a:t> of the Scriptural Components:</a:t>
            </a:r>
          </a:p>
          <a:p>
            <a:r>
              <a:rPr lang="en-US" sz="2800" b="1" i="1" dirty="0" smtClean="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FF00"/>
                </a:solidFill>
                <a:latin typeface="Georgia" panose="02040502050405020303" pitchFamily="18" charset="0"/>
              </a:rPr>
              <a:t>1. </a:t>
            </a:r>
            <a:r>
              <a:rPr lang="en-US" sz="2800" b="1" i="1" dirty="0" smtClean="0">
                <a:ln w="6350">
                  <a:solidFill>
                    <a:srgbClr val="0000FF"/>
                  </a:solidFill>
                </a:ln>
                <a:solidFill>
                  <a:srgbClr val="FFCCFF"/>
                </a:solidFill>
                <a:latin typeface="Georgia" panose="02040502050405020303" pitchFamily="18" charset="0"/>
              </a:rPr>
              <a:t>The Proposal (</a:t>
            </a:r>
            <a:r>
              <a:rPr lang="en-US" sz="2800" b="1" i="1" dirty="0" err="1" smtClean="0">
                <a:ln w="6350">
                  <a:solidFill>
                    <a:srgbClr val="0000FF"/>
                  </a:solidFill>
                </a:ln>
                <a:solidFill>
                  <a:srgbClr val="FFCCFF"/>
                </a:solidFill>
                <a:latin typeface="Georgia" panose="02040502050405020303" pitchFamily="18" charset="0"/>
              </a:rPr>
              <a:t>vs</a:t>
            </a:r>
            <a:r>
              <a:rPr lang="en-US" sz="2800" b="1" i="1" dirty="0" smtClean="0">
                <a:ln w="6350">
                  <a:solidFill>
                    <a:srgbClr val="0000FF"/>
                  </a:solidFill>
                </a:ln>
                <a:solidFill>
                  <a:srgbClr val="FFCCFF"/>
                </a:solidFill>
                <a:latin typeface="Georgia" panose="02040502050405020303" pitchFamily="18" charset="0"/>
              </a:rPr>
              <a:t> 44)</a:t>
            </a:r>
          </a:p>
          <a:p>
            <a:r>
              <a:rPr lang="en-US" sz="2800" b="1" i="1" dirty="0" smtClean="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FF00"/>
                </a:solidFill>
                <a:latin typeface="Georgia" panose="02040502050405020303" pitchFamily="18" charset="0"/>
              </a:rPr>
              <a:t>2. </a:t>
            </a:r>
            <a:r>
              <a:rPr lang="en-US" sz="2800" b="1" i="1" dirty="0" smtClean="0">
                <a:ln w="6350">
                  <a:solidFill>
                    <a:srgbClr val="0000FF"/>
                  </a:solidFill>
                </a:ln>
                <a:solidFill>
                  <a:srgbClr val="FFCCFF"/>
                </a:solidFill>
                <a:latin typeface="Georgia" panose="02040502050405020303" pitchFamily="18" charset="0"/>
              </a:rPr>
              <a:t>The Acceptance (</a:t>
            </a:r>
            <a:r>
              <a:rPr lang="en-US" sz="2800" b="1" i="1" dirty="0" err="1" smtClean="0">
                <a:ln w="6350">
                  <a:solidFill>
                    <a:srgbClr val="0000FF"/>
                  </a:solidFill>
                </a:ln>
                <a:solidFill>
                  <a:srgbClr val="FFCCFF"/>
                </a:solidFill>
                <a:latin typeface="Georgia" panose="02040502050405020303" pitchFamily="18" charset="0"/>
              </a:rPr>
              <a:t>vs</a:t>
            </a:r>
            <a:r>
              <a:rPr lang="en-US" sz="2800" b="1" i="1" dirty="0" smtClean="0">
                <a:ln w="6350">
                  <a:solidFill>
                    <a:srgbClr val="0000FF"/>
                  </a:solidFill>
                </a:ln>
                <a:solidFill>
                  <a:srgbClr val="FFCCFF"/>
                </a:solidFill>
                <a:latin typeface="Georgia" panose="02040502050405020303" pitchFamily="18" charset="0"/>
              </a:rPr>
              <a:t> 45)</a:t>
            </a:r>
          </a:p>
          <a:p>
            <a:r>
              <a:rPr lang="en-US" sz="2800" b="1" i="1" dirty="0" smtClean="0">
                <a:ln w="6350">
                  <a:solidFill>
                    <a:srgbClr val="0000FF"/>
                  </a:solidFill>
                </a:ln>
                <a:solidFill>
                  <a:srgbClr val="FFCCFF"/>
                </a:solidFill>
                <a:latin typeface="Georgia" panose="02040502050405020303" pitchFamily="18" charset="0"/>
              </a:rPr>
              <a:t>			</a:t>
            </a:r>
            <a:r>
              <a:rPr lang="en-US" sz="2800" b="1" i="1" dirty="0" smtClean="0">
                <a:ln w="6350">
                  <a:solidFill>
                    <a:srgbClr val="0000FF"/>
                  </a:solidFill>
                </a:ln>
                <a:solidFill>
                  <a:srgbClr val="FFFF00"/>
                </a:solidFill>
                <a:latin typeface="Georgia" panose="02040502050405020303" pitchFamily="18" charset="0"/>
              </a:rPr>
              <a:t>3. </a:t>
            </a:r>
            <a:r>
              <a:rPr lang="en-US" sz="2800" b="1" i="1" dirty="0" smtClean="0">
                <a:ln w="6350">
                  <a:solidFill>
                    <a:srgbClr val="0000FF"/>
                  </a:solidFill>
                </a:ln>
                <a:solidFill>
                  <a:srgbClr val="FFCCFF"/>
                </a:solidFill>
                <a:latin typeface="Georgia" panose="02040502050405020303" pitchFamily="18" charset="0"/>
              </a:rPr>
              <a:t>The Anointing (a </a:t>
            </a:r>
            <a:r>
              <a:rPr lang="en-US" sz="2800" b="1" i="1" dirty="0" smtClean="0">
                <a:ln w="6350">
                  <a:solidFill>
                    <a:srgbClr val="0000FF"/>
                  </a:solidFill>
                </a:ln>
                <a:solidFill>
                  <a:srgbClr val="C00000"/>
                </a:solidFill>
                <a:latin typeface="Georgia" panose="02040502050405020303" pitchFamily="18" charset="0"/>
              </a:rPr>
              <a:t>blood</a:t>
            </a:r>
            <a:r>
              <a:rPr lang="en-US" sz="2800" b="1" i="1" dirty="0" smtClean="0">
                <a:ln w="6350">
                  <a:solidFill>
                    <a:srgbClr val="0000FF"/>
                  </a:solidFill>
                </a:ln>
                <a:solidFill>
                  <a:srgbClr val="FFCCFF"/>
                </a:solidFill>
                <a:latin typeface="Georgia" panose="02040502050405020303" pitchFamily="18" charset="0"/>
              </a:rPr>
              <a:t> sacrifice – vs 54)</a:t>
            </a:r>
            <a:br>
              <a:rPr lang="en-US" sz="2800" b="1" i="1" dirty="0" smtClean="0">
                <a:ln w="6350">
                  <a:solidFill>
                    <a:srgbClr val="0000FF"/>
                  </a:solidFill>
                </a:ln>
                <a:solidFill>
                  <a:srgbClr val="FFCCFF"/>
                </a:solidFill>
                <a:latin typeface="Georgia" panose="02040502050405020303" pitchFamily="18" charset="0"/>
              </a:rPr>
            </a:br>
            <a:r>
              <a:rPr lang="en-US" sz="2800" b="1" i="1" dirty="0" smtClean="0">
                <a:ln w="6350">
                  <a:solidFill>
                    <a:srgbClr val="0000FF"/>
                  </a:solidFill>
                </a:ln>
                <a:solidFill>
                  <a:srgbClr val="FFCCFF"/>
                </a:solidFill>
                <a:latin typeface="Georgia" panose="02040502050405020303" pitchFamily="18" charset="0"/>
              </a:rPr>
              <a:t>				</a:t>
            </a:r>
            <a:r>
              <a:rPr lang="en-CA" sz="2800" b="1" i="1" dirty="0" smtClean="0">
                <a:ln>
                  <a:solidFill>
                    <a:srgbClr val="0000FF"/>
                  </a:solidFill>
                </a:ln>
                <a:solidFill>
                  <a:srgbClr val="FFCCFF"/>
                </a:solidFill>
                <a:latin typeface="Georgia" panose="02040502050405020303" pitchFamily="18" charset="0"/>
              </a:rPr>
              <a:t/>
            </a:r>
            <a:br>
              <a:rPr lang="en-CA" sz="2800" b="1" i="1" dirty="0" smtClean="0">
                <a:ln>
                  <a:solidFill>
                    <a:srgbClr val="0000FF"/>
                  </a:solidFill>
                </a:ln>
                <a:solidFill>
                  <a:srgbClr val="FFCCFF"/>
                </a:solidFill>
                <a:latin typeface="Georgia" panose="02040502050405020303" pitchFamily="18" charset="0"/>
              </a:rPr>
            </a:br>
            <a:r>
              <a:rPr lang="en-CA" sz="2800" b="1" i="1" dirty="0" smtClean="0">
                <a:ln>
                  <a:solidFill>
                    <a:srgbClr val="0000FF"/>
                  </a:solidFill>
                </a:ln>
                <a:solidFill>
                  <a:srgbClr val="FFCCFF"/>
                </a:solidFill>
                <a:latin typeface="Georgia" panose="02040502050405020303" pitchFamily="18" charset="0"/>
              </a:rPr>
              <a:t> </a:t>
            </a:r>
          </a:p>
        </p:txBody>
      </p:sp>
      <p:sp>
        <p:nvSpPr>
          <p:cNvPr id="2" name="Rectangle 1"/>
          <p:cNvSpPr/>
          <p:nvPr/>
        </p:nvSpPr>
        <p:spPr>
          <a:xfrm>
            <a:off x="845608" y="3970876"/>
            <a:ext cx="10993968"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0000FF"/>
                  </a:solidFill>
                </a:ln>
                <a:solidFill>
                  <a:srgbClr val="008080"/>
                </a:solidFill>
                <a:latin typeface="Georgia" panose="02040502050405020303" pitchFamily="18" charset="0"/>
              </a:rPr>
              <a:t>Gen 31:46</a:t>
            </a:r>
            <a:r>
              <a:rPr lang="en-US" sz="2800" dirty="0">
                <a:ln>
                  <a:solidFill>
                    <a:srgbClr val="0000FF"/>
                  </a:solidFill>
                </a:ln>
                <a:solidFill>
                  <a:prstClr val="black"/>
                </a:solidFill>
                <a:latin typeface="Georgia" panose="02040502050405020303" pitchFamily="18" charset="0"/>
              </a:rPr>
              <a:t>  </a:t>
            </a:r>
            <a:r>
              <a:rPr lang="en-US" sz="2800" dirty="0">
                <a:solidFill>
                  <a:srgbClr val="FFCC00"/>
                </a:solidFill>
                <a:latin typeface="Georgia" panose="02040502050405020303" pitchFamily="18" charset="0"/>
              </a:rPr>
              <a:t>And Ya</a:t>
            </a:r>
            <a:r>
              <a:rPr lang="en-US" sz="2800" dirty="0">
                <a:solidFill>
                  <a:srgbClr val="FFCC00"/>
                </a:solidFill>
                <a:latin typeface="TITUS Cyberbit Basic" panose="02020603050405020304" pitchFamily="18" charset="0"/>
              </a:rPr>
              <a:t>ʽ</a:t>
            </a:r>
            <a:r>
              <a:rPr lang="en-US" sz="2800" dirty="0">
                <a:solidFill>
                  <a:srgbClr val="FFCC00"/>
                </a:solidFill>
                <a:latin typeface="Georgia" panose="02040502050405020303" pitchFamily="18" charset="0"/>
              </a:rPr>
              <a:t>aqo</a:t>
            </a:r>
            <a:r>
              <a:rPr lang="en-US" sz="2800" dirty="0">
                <a:solidFill>
                  <a:srgbClr val="FFCC00"/>
                </a:solidFill>
                <a:latin typeface="TITUS Cyberbit Basic" panose="02020603050405020304" pitchFamily="18" charset="0"/>
              </a:rPr>
              <a:t>ḇ</a:t>
            </a:r>
            <a:r>
              <a:rPr lang="en-US" sz="2800" dirty="0">
                <a:solidFill>
                  <a:srgbClr val="FFCC00"/>
                </a:solidFill>
                <a:latin typeface="Georgia" panose="02040502050405020303" pitchFamily="18" charset="0"/>
              </a:rPr>
              <a:t> said to his brothers, </a:t>
            </a:r>
            <a:r>
              <a:rPr lang="en-US" sz="2800" dirty="0" smtClean="0">
                <a:solidFill>
                  <a:srgbClr val="FFCC00"/>
                </a:solidFill>
                <a:latin typeface="Georgia" panose="02040502050405020303" pitchFamily="18" charset="0"/>
              </a:rPr>
              <a:t/>
            </a:r>
            <a:br>
              <a:rPr lang="en-US" sz="2800" dirty="0" smtClean="0">
                <a:solidFill>
                  <a:srgbClr val="FFCC00"/>
                </a:solidFill>
                <a:latin typeface="Georgia" panose="02040502050405020303" pitchFamily="18" charset="0"/>
              </a:rPr>
            </a:br>
            <a:r>
              <a:rPr lang="en-US" sz="2800" dirty="0" smtClean="0">
                <a:solidFill>
                  <a:srgbClr val="FFCC00"/>
                </a:solidFill>
                <a:latin typeface="Georgia" panose="02040502050405020303" pitchFamily="18" charset="0"/>
              </a:rPr>
              <a:t>“</a:t>
            </a:r>
            <a:r>
              <a:rPr lang="en-US" sz="2800" dirty="0">
                <a:solidFill>
                  <a:srgbClr val="FFCC00"/>
                </a:solidFill>
                <a:latin typeface="Georgia" panose="02040502050405020303" pitchFamily="18" charset="0"/>
              </a:rPr>
              <a:t>Gather stones.” </a:t>
            </a:r>
            <a:r>
              <a:rPr lang="en-US" sz="2800" dirty="0" smtClean="0">
                <a:solidFill>
                  <a:srgbClr val="FFCC00"/>
                </a:solidFill>
                <a:latin typeface="Georgia" panose="02040502050405020303" pitchFamily="18" charset="0"/>
              </a:rPr>
              <a:t> And </a:t>
            </a:r>
            <a:r>
              <a:rPr lang="en-US" sz="2800" dirty="0">
                <a:solidFill>
                  <a:srgbClr val="FFCC00"/>
                </a:solidFill>
                <a:latin typeface="Georgia" panose="02040502050405020303" pitchFamily="18" charset="0"/>
              </a:rPr>
              <a:t>they took stones and made </a:t>
            </a:r>
            <a:r>
              <a:rPr lang="en-US" sz="2800" dirty="0" smtClean="0">
                <a:solidFill>
                  <a:srgbClr val="FFCC00"/>
                </a:solidFill>
                <a:latin typeface="Georgia" panose="02040502050405020303" pitchFamily="18" charset="0"/>
              </a:rPr>
              <a:t/>
            </a:r>
            <a:br>
              <a:rPr lang="en-US" sz="2800" dirty="0" smtClean="0">
                <a:solidFill>
                  <a:srgbClr val="FFCC00"/>
                </a:solidFill>
                <a:latin typeface="Georgia" panose="02040502050405020303" pitchFamily="18" charset="0"/>
              </a:rPr>
            </a:br>
            <a:r>
              <a:rPr lang="en-US" sz="2800" dirty="0" smtClean="0">
                <a:solidFill>
                  <a:srgbClr val="FFCC00"/>
                </a:solidFill>
                <a:latin typeface="Georgia" panose="02040502050405020303" pitchFamily="18" charset="0"/>
              </a:rPr>
              <a:t>a </a:t>
            </a:r>
            <a:r>
              <a:rPr lang="en-US" sz="2800" dirty="0">
                <a:solidFill>
                  <a:srgbClr val="FFCC00"/>
                </a:solidFill>
                <a:latin typeface="Georgia" panose="02040502050405020303" pitchFamily="18" charset="0"/>
              </a:rPr>
              <a:t>heap,</a:t>
            </a:r>
            <a:r>
              <a:rPr lang="en-US" sz="2800" dirty="0">
                <a:solidFill>
                  <a:prstClr val="black"/>
                </a:solidFill>
                <a:latin typeface="Georgia" panose="02040502050405020303" pitchFamily="18" charset="0"/>
              </a:rPr>
              <a:t> </a:t>
            </a:r>
            <a:r>
              <a:rPr lang="en-US" sz="2800" b="1" dirty="0">
                <a:ln>
                  <a:solidFill>
                    <a:srgbClr val="0000FF"/>
                  </a:solidFill>
                </a:ln>
                <a:solidFill>
                  <a:srgbClr val="FFCCFF"/>
                </a:solidFill>
                <a:latin typeface="Georgia" panose="02040502050405020303" pitchFamily="18" charset="0"/>
              </a:rPr>
              <a:t>and </a:t>
            </a:r>
            <a:r>
              <a:rPr lang="en-US" sz="2800" b="1" dirty="0" smtClean="0">
                <a:ln>
                  <a:solidFill>
                    <a:srgbClr val="0000FF"/>
                  </a:solidFill>
                </a:ln>
                <a:solidFill>
                  <a:srgbClr val="FFCCFF"/>
                </a:solidFill>
                <a:latin typeface="Georgia" panose="02040502050405020303" pitchFamily="18" charset="0"/>
              </a:rPr>
              <a:t>they </a:t>
            </a:r>
            <a:r>
              <a:rPr lang="en-US" sz="2800" b="1" dirty="0" smtClean="0">
                <a:ln w="19050">
                  <a:solidFill>
                    <a:srgbClr val="0000FF"/>
                  </a:solidFill>
                </a:ln>
                <a:solidFill>
                  <a:srgbClr val="FFCCFF"/>
                </a:solidFill>
                <a:effectLst>
                  <a:glow rad="127000">
                    <a:srgbClr val="FFFF00"/>
                  </a:glow>
                </a:effectLst>
                <a:latin typeface="Arial Black" panose="020B0A04020102020204" pitchFamily="34" charset="0"/>
              </a:rPr>
              <a:t>ATE</a:t>
            </a:r>
            <a:r>
              <a:rPr lang="en-US" sz="2800" b="1" dirty="0" smtClean="0">
                <a:ln>
                  <a:solidFill>
                    <a:srgbClr val="0000FF"/>
                  </a:solidFill>
                </a:ln>
                <a:solidFill>
                  <a:srgbClr val="FFCCFF"/>
                </a:solidFill>
                <a:latin typeface="Georgia" panose="02040502050405020303" pitchFamily="18" charset="0"/>
              </a:rPr>
              <a:t> </a:t>
            </a:r>
            <a:r>
              <a:rPr lang="en-US" sz="2800" b="1" dirty="0">
                <a:ln>
                  <a:solidFill>
                    <a:srgbClr val="0000FF"/>
                  </a:solidFill>
                </a:ln>
                <a:solidFill>
                  <a:srgbClr val="FFCCFF"/>
                </a:solidFill>
                <a:latin typeface="Georgia" panose="02040502050405020303" pitchFamily="18" charset="0"/>
              </a:rPr>
              <a:t>there on </a:t>
            </a:r>
            <a:r>
              <a:rPr lang="en-US" sz="2800" b="1" u="sng" dirty="0">
                <a:ln>
                  <a:solidFill>
                    <a:srgbClr val="0000FF"/>
                  </a:solidFill>
                </a:ln>
                <a:solidFill>
                  <a:srgbClr val="FFCCFF"/>
                </a:solidFill>
                <a:latin typeface="Georgia" panose="02040502050405020303" pitchFamily="18" charset="0"/>
              </a:rPr>
              <a:t>the hea</a:t>
            </a:r>
            <a:r>
              <a:rPr lang="en-US" sz="2800" b="1" dirty="0">
                <a:ln>
                  <a:solidFill>
                    <a:srgbClr val="0000FF"/>
                  </a:solidFill>
                </a:ln>
                <a:solidFill>
                  <a:srgbClr val="FFCCFF"/>
                </a:solidFill>
                <a:latin typeface="Georgia" panose="02040502050405020303" pitchFamily="18" charset="0"/>
              </a:rPr>
              <a:t>p. </a:t>
            </a:r>
            <a:endParaRPr lang="en-CA" sz="2800" b="1" i="1" dirty="0">
              <a:ln>
                <a:solidFill>
                  <a:srgbClr val="0000FF"/>
                </a:solidFill>
              </a:ln>
              <a:solidFill>
                <a:srgbClr val="FFCCFF"/>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270933" y="729587"/>
                <a:ext cx="541867"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hy-AM" sz="3200" i="1" smtClean="0">
                          <a:solidFill>
                            <a:srgbClr val="00FFFF"/>
                          </a:solidFill>
                          <a:latin typeface="Cambria Math" panose="02040503050406030204" pitchFamily="18" charset="0"/>
                        </a:rPr>
                        <m:t>֍</m:t>
                      </m:r>
                    </m:oMath>
                  </m:oMathPara>
                </a14:m>
                <a:endParaRPr lang="en-CA" sz="3200" dirty="0">
                  <a:solidFill>
                    <a:srgbClr val="00FFFF"/>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70933" y="729587"/>
                <a:ext cx="541867" cy="492443"/>
              </a:xfrm>
              <a:prstGeom prst="rect">
                <a:avLst/>
              </a:prstGeom>
              <a:blipFill rotWithShape="0">
                <a:blip r:embed="rId2"/>
                <a:stretch>
                  <a:fillRect/>
                </a:stretch>
              </a:blipFill>
            </p:spPr>
            <p:txBody>
              <a:bodyPr/>
              <a:lstStyle/>
              <a:p>
                <a:r>
                  <a:rPr lang="en-CA">
                    <a:noFill/>
                  </a:rPr>
                  <a:t> </a:t>
                </a:r>
              </a:p>
            </p:txBody>
          </p:sp>
        </mc:Fallback>
      </mc:AlternateContent>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312" y="1194195"/>
            <a:ext cx="542591" cy="493819"/>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570" y="1654782"/>
            <a:ext cx="542591" cy="493819"/>
          </a:xfrm>
          <a:prstGeom prst="rect">
            <a:avLst/>
          </a:prstGeom>
        </p:spPr>
      </p:pic>
      <p:pic>
        <p:nvPicPr>
          <p:cNvPr id="5122" name="Picture 2" descr="C:\Users\Rae\Desktop\jacob laban ea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98769" y="3231537"/>
            <a:ext cx="2840807" cy="212786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304801" y="5245100"/>
            <a:ext cx="11534775" cy="132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chemeClr val="accent5">
                    <a:lumMod val="60000"/>
                    <a:lumOff val="40000"/>
                  </a:schemeClr>
                </a:solidFill>
                <a:latin typeface="Georgia" panose="02040502050405020303" pitchFamily="18" charset="0"/>
              </a:rPr>
              <a:t>A</a:t>
            </a:r>
            <a:r>
              <a:rPr lang="en-US" sz="2800" dirty="0" smtClean="0">
                <a:solidFill>
                  <a:schemeClr val="accent5">
                    <a:lumMod val="60000"/>
                    <a:lumOff val="40000"/>
                  </a:schemeClr>
                </a:solidFill>
                <a:latin typeface="Georgia" panose="02040502050405020303" pitchFamily="18" charset="0"/>
              </a:rPr>
              <a:t>s in the Covenant with Abram, there was also </a:t>
            </a:r>
            <a:r>
              <a:rPr lang="en-US" sz="2800" dirty="0">
                <a:solidFill>
                  <a:schemeClr val="accent5">
                    <a:lumMod val="60000"/>
                    <a:lumOff val="40000"/>
                  </a:schemeClr>
                </a:solidFill>
                <a:latin typeface="Georgia" panose="02040502050405020303" pitchFamily="18" charset="0"/>
              </a:rPr>
              <a:t>a </a:t>
            </a:r>
            <a:r>
              <a:rPr lang="en-US" sz="2800" dirty="0" smtClean="0">
                <a:solidFill>
                  <a:schemeClr val="accent5">
                    <a:lumMod val="60000"/>
                    <a:lumOff val="40000"/>
                  </a:schemeClr>
                </a:solidFill>
                <a:latin typeface="Georgia" panose="02040502050405020303" pitchFamily="18" charset="0"/>
              </a:rPr>
              <a:t>sealing meal here! </a:t>
            </a:r>
            <a:r>
              <a:rPr lang="en-US" sz="2800" b="1" i="1" dirty="0" smtClean="0">
                <a:ln>
                  <a:solidFill>
                    <a:srgbClr val="0000FF"/>
                  </a:solidFill>
                </a:ln>
                <a:solidFill>
                  <a:srgbClr val="FFCCFF"/>
                </a:solidFill>
                <a:latin typeface="Georgia" panose="02040502050405020303" pitchFamily="18" charset="0"/>
              </a:rPr>
              <a:t>What about the </a:t>
            </a:r>
            <a:r>
              <a:rPr lang="en-US" sz="2800" b="1" i="1" u="sng" dirty="0" smtClean="0">
                <a:ln>
                  <a:solidFill>
                    <a:srgbClr val="0000FF"/>
                  </a:solidFill>
                </a:ln>
                <a:solidFill>
                  <a:srgbClr val="FFCCFF"/>
                </a:solidFill>
                <a:latin typeface="Georgia" panose="02040502050405020303" pitchFamily="18" charset="0"/>
              </a:rPr>
              <a:t>2</a:t>
            </a:r>
            <a:r>
              <a:rPr lang="en-US" sz="2800" b="1" i="1" u="sng" baseline="30000" dirty="0" smtClean="0">
                <a:ln>
                  <a:solidFill>
                    <a:srgbClr val="0000FF"/>
                  </a:solidFill>
                </a:ln>
                <a:solidFill>
                  <a:srgbClr val="FFCCFF"/>
                </a:solidFill>
                <a:latin typeface="Georgia" panose="02040502050405020303" pitchFamily="18" charset="0"/>
              </a:rPr>
              <a:t>nd</a:t>
            </a:r>
            <a:r>
              <a:rPr lang="en-US" sz="2800" b="1" i="1" u="sng" dirty="0" smtClean="0">
                <a:ln>
                  <a:solidFill>
                    <a:srgbClr val="0000FF"/>
                  </a:solidFill>
                </a:ln>
                <a:solidFill>
                  <a:srgbClr val="FFCCFF"/>
                </a:solidFill>
                <a:latin typeface="Georgia" panose="02040502050405020303" pitchFamily="18" charset="0"/>
              </a:rPr>
              <a:t> Meal Witness</a:t>
            </a:r>
            <a:r>
              <a:rPr lang="en-US" sz="2800" b="1" i="1" dirty="0" smtClean="0">
                <a:ln>
                  <a:solidFill>
                    <a:srgbClr val="0000FF"/>
                  </a:solidFill>
                </a:ln>
                <a:solidFill>
                  <a:srgbClr val="FFCCFF"/>
                </a:solidFill>
                <a:latin typeface="Georgia" panose="02040502050405020303" pitchFamily="18" charset="0"/>
              </a:rPr>
              <a:t> of Laban and </a:t>
            </a:r>
            <a:r>
              <a:rPr lang="en-US" sz="2800" b="1" i="1" dirty="0" err="1" smtClean="0">
                <a:ln>
                  <a:solidFill>
                    <a:srgbClr val="0000FF"/>
                  </a:solidFill>
                </a:ln>
                <a:solidFill>
                  <a:srgbClr val="FFCCFF"/>
                </a:solidFill>
                <a:latin typeface="Georgia" panose="02040502050405020303" pitchFamily="18" charset="0"/>
              </a:rPr>
              <a:t>Ya’aqov</a:t>
            </a:r>
            <a:r>
              <a:rPr lang="en-US" sz="2800" b="1" i="1" dirty="0" smtClean="0">
                <a:ln>
                  <a:solidFill>
                    <a:srgbClr val="0000FF"/>
                  </a:solidFill>
                </a:ln>
                <a:solidFill>
                  <a:srgbClr val="FFCCFF"/>
                </a:solidFill>
                <a:latin typeface="Georgia" panose="02040502050405020303" pitchFamily="18" charset="0"/>
              </a:rPr>
              <a:t>?</a:t>
            </a:r>
            <a:endParaRPr lang="en-CA" sz="2800" b="1" i="1" dirty="0">
              <a:ln>
                <a:solidFill>
                  <a:srgbClr val="0000FF"/>
                </a:solidFill>
              </a:ln>
              <a:solidFill>
                <a:srgbClr val="FFCCFF"/>
              </a:solidFill>
              <a:latin typeface="Georgia" panose="02040502050405020303" pitchFamily="18" charset="0"/>
            </a:endParaRPr>
          </a:p>
        </p:txBody>
      </p:sp>
      <p:sp>
        <p:nvSpPr>
          <p:cNvPr id="5" name="Slide Number Placeholder 4"/>
          <p:cNvSpPr>
            <a:spLocks noGrp="1"/>
          </p:cNvSpPr>
          <p:nvPr>
            <p:ph type="sldNum" sz="quarter" idx="12"/>
          </p:nvPr>
        </p:nvSpPr>
        <p:spPr>
          <a:xfrm>
            <a:off x="11367451" y="6442075"/>
            <a:ext cx="753545" cy="365125"/>
          </a:xfrm>
        </p:spPr>
        <p:txBody>
          <a:bodyPr/>
          <a:lstStyle/>
          <a:p>
            <a:fld id="{6D22F896-40B5-4ADD-8801-0D06FADFA095}" type="slidenum">
              <a:rPr lang="en-US" smtClean="0"/>
              <a:t>42</a:t>
            </a:fld>
            <a:endParaRPr lang="en-US" dirty="0"/>
          </a:p>
        </p:txBody>
      </p:sp>
      <p:sp>
        <p:nvSpPr>
          <p:cNvPr id="6" name="Rectangle 5"/>
          <p:cNvSpPr/>
          <p:nvPr/>
        </p:nvSpPr>
        <p:spPr>
          <a:xfrm>
            <a:off x="301625" y="1957243"/>
            <a:ext cx="10556875" cy="1778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i="1" dirty="0" smtClean="0">
                <a:ln w="6350">
                  <a:solidFill>
                    <a:srgbClr val="0000FF"/>
                  </a:solidFill>
                </a:ln>
                <a:solidFill>
                  <a:srgbClr val="FFFF00"/>
                </a:solidFill>
                <a:latin typeface="Georgia" panose="02040502050405020303" pitchFamily="18" charset="0"/>
              </a:rPr>
              <a:t>				4</a:t>
            </a:r>
            <a:r>
              <a:rPr lang="en-US" sz="2800" b="1" i="1" dirty="0">
                <a:ln w="6350">
                  <a:solidFill>
                    <a:srgbClr val="0000FF"/>
                  </a:solidFill>
                </a:ln>
                <a:solidFill>
                  <a:srgbClr val="FFFF00"/>
                </a:solidFill>
                <a:latin typeface="Georgia" panose="02040502050405020303" pitchFamily="18" charset="0"/>
              </a:rPr>
              <a:t>. </a:t>
            </a:r>
            <a:r>
              <a:rPr lang="en-US" sz="2800" b="1" i="1" dirty="0">
                <a:ln w="6350">
                  <a:solidFill>
                    <a:srgbClr val="0000FF"/>
                  </a:solidFill>
                </a:ln>
                <a:solidFill>
                  <a:srgbClr val="FFCCFF"/>
                </a:solidFill>
                <a:latin typeface="Georgia" panose="02040502050405020303" pitchFamily="18" charset="0"/>
              </a:rPr>
              <a:t>The  Meal of Confirmation</a:t>
            </a:r>
          </a:p>
          <a:p>
            <a:pPr lvl="0"/>
            <a:endParaRPr lang="en-CA" sz="1000" dirty="0">
              <a:solidFill>
                <a:prstClr val="white"/>
              </a:solidFill>
            </a:endParaRPr>
          </a:p>
          <a:p>
            <a:pPr lvl="0"/>
            <a:r>
              <a:rPr lang="en-CA" sz="2800" dirty="0">
                <a:solidFill>
                  <a:prstClr val="white"/>
                </a:solidFill>
              </a:rPr>
              <a:t>	For the 4</a:t>
            </a:r>
            <a:r>
              <a:rPr lang="en-CA" sz="2800" baseline="30000" dirty="0">
                <a:solidFill>
                  <a:prstClr val="white"/>
                </a:solidFill>
              </a:rPr>
              <a:t>th</a:t>
            </a:r>
            <a:r>
              <a:rPr lang="en-CA" sz="2800" dirty="0">
                <a:solidFill>
                  <a:prstClr val="white"/>
                </a:solidFill>
              </a:rPr>
              <a:t> </a:t>
            </a:r>
            <a:r>
              <a:rPr lang="en-CA" sz="2800" dirty="0" smtClean="0">
                <a:solidFill>
                  <a:prstClr val="white"/>
                </a:solidFill>
              </a:rPr>
              <a:t>segment, </a:t>
            </a:r>
            <a:r>
              <a:rPr lang="en-CA" sz="2800" dirty="0">
                <a:solidFill>
                  <a:prstClr val="white"/>
                </a:solidFill>
              </a:rPr>
              <a:t>we must </a:t>
            </a:r>
            <a:r>
              <a:rPr lang="en-CA" sz="2800" dirty="0" smtClean="0">
                <a:solidFill>
                  <a:prstClr val="white"/>
                </a:solidFill>
              </a:rPr>
              <a:t>view the </a:t>
            </a:r>
            <a:r>
              <a:rPr lang="en-CA" sz="2800" dirty="0">
                <a:solidFill>
                  <a:prstClr val="white"/>
                </a:solidFill>
              </a:rPr>
              <a:t>last part </a:t>
            </a:r>
            <a:r>
              <a:rPr lang="en-CA" sz="2800" dirty="0" smtClean="0">
                <a:solidFill>
                  <a:prstClr val="white"/>
                </a:solidFill>
              </a:rPr>
              <a:t>of </a:t>
            </a:r>
            <a:r>
              <a:rPr lang="en-CA" sz="2800" dirty="0" smtClean="0">
                <a:solidFill>
                  <a:srgbClr val="FFFF00"/>
                </a:solidFill>
              </a:rPr>
              <a:t>Gen </a:t>
            </a:r>
            <a:r>
              <a:rPr lang="en-CA" sz="2800" dirty="0">
                <a:solidFill>
                  <a:srgbClr val="FFFF00"/>
                </a:solidFill>
              </a:rPr>
              <a:t>31: 46 	</a:t>
            </a:r>
            <a:r>
              <a:rPr lang="en-CA" sz="2800" dirty="0" smtClean="0">
                <a:solidFill>
                  <a:srgbClr val="FFFF00"/>
                </a:solidFill>
              </a:rPr>
              <a:t>	</a:t>
            </a:r>
            <a:r>
              <a:rPr lang="en-CA" sz="2800" dirty="0" smtClean="0">
                <a:solidFill>
                  <a:prstClr val="white"/>
                </a:solidFill>
              </a:rPr>
              <a:t>for </a:t>
            </a:r>
            <a:r>
              <a:rPr lang="en-CA" sz="2800" dirty="0">
                <a:solidFill>
                  <a:prstClr val="white"/>
                </a:solidFill>
              </a:rPr>
              <a:t>the </a:t>
            </a:r>
            <a:r>
              <a:rPr lang="en-CA" sz="2800" u="sng" dirty="0">
                <a:solidFill>
                  <a:srgbClr val="FFCCFF"/>
                </a:solidFill>
              </a:rPr>
              <a:t>1</a:t>
            </a:r>
            <a:r>
              <a:rPr lang="en-CA" sz="2800" u="sng" baseline="30000" dirty="0">
                <a:solidFill>
                  <a:srgbClr val="FFCCFF"/>
                </a:solidFill>
              </a:rPr>
              <a:t>st</a:t>
            </a:r>
            <a:r>
              <a:rPr lang="en-CA" sz="2800" u="sng" dirty="0">
                <a:solidFill>
                  <a:srgbClr val="FFCCFF"/>
                </a:solidFill>
              </a:rPr>
              <a:t> witness</a:t>
            </a:r>
            <a:r>
              <a:rPr lang="en-CA" sz="2800" dirty="0">
                <a:solidFill>
                  <a:srgbClr val="FFCCFF"/>
                </a:solidFill>
              </a:rPr>
              <a:t> </a:t>
            </a:r>
            <a:r>
              <a:rPr lang="en-CA" sz="2800" dirty="0">
                <a:solidFill>
                  <a:prstClr val="white"/>
                </a:solidFill>
              </a:rPr>
              <a:t>of </a:t>
            </a:r>
            <a:r>
              <a:rPr lang="en-CA" sz="2800" b="1" i="1" dirty="0">
                <a:ln>
                  <a:solidFill>
                    <a:srgbClr val="0000FF"/>
                  </a:solidFill>
                </a:ln>
                <a:solidFill>
                  <a:srgbClr val="FFCCFF"/>
                </a:solidFill>
                <a:latin typeface="Georgia" panose="02040502050405020303" pitchFamily="18" charset="0"/>
              </a:rPr>
              <a:t>Component #4.</a:t>
            </a:r>
            <a:endParaRPr lang="en-CA" dirty="0"/>
          </a:p>
        </p:txBody>
      </p:sp>
    </p:spTree>
    <p:extLst>
      <p:ext uri="{BB962C8B-B14F-4D97-AF65-F5344CB8AC3E}">
        <p14:creationId xmlns:p14="http://schemas.microsoft.com/office/powerpoint/2010/main" val="34633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circle(in)">
                                      <p:cBhvr>
                                        <p:cTn id="18" dur="10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312" y="474133"/>
            <a:ext cx="11067355" cy="5926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prst="convex"/>
            </a:sp3d>
          </a:bodyPr>
          <a:lstStyle/>
          <a:p>
            <a:r>
              <a:rPr lang="en-US" sz="2800" dirty="0">
                <a:solidFill>
                  <a:srgbClr val="008080"/>
                </a:solidFill>
                <a:latin typeface="Georgia" panose="02040502050405020303" pitchFamily="18" charset="0"/>
              </a:rPr>
              <a:t>Gen 31:54</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And Ya</a:t>
            </a:r>
            <a:r>
              <a:rPr lang="en-US" sz="2800" dirty="0">
                <a:solidFill>
                  <a:srgbClr val="FFC000"/>
                </a:solidFill>
                <a:latin typeface="TITUS Cyberbit Basic" panose="02020603050405020304" pitchFamily="18" charset="0"/>
              </a:rPr>
              <a:t>ʽ</a:t>
            </a:r>
            <a:r>
              <a:rPr lang="en-US" sz="2800" dirty="0">
                <a:solidFill>
                  <a:srgbClr val="FFC000"/>
                </a:solidFill>
                <a:latin typeface="Georgia" panose="02040502050405020303" pitchFamily="18" charset="0"/>
              </a:rPr>
              <a:t>aqo</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 brought an </a:t>
            </a:r>
            <a:r>
              <a:rPr lang="en-US" sz="2800" b="1" dirty="0">
                <a:solidFill>
                  <a:srgbClr val="FF0000"/>
                </a:solidFill>
                <a:effectLst>
                  <a:glow rad="127000">
                    <a:srgbClr val="FFCCFF"/>
                  </a:glow>
                </a:effectLst>
                <a:latin typeface="Georgia" panose="02040502050405020303" pitchFamily="18" charset="0"/>
              </a:rPr>
              <a:t>offering</a:t>
            </a:r>
            <a:r>
              <a:rPr lang="en-US" sz="2800" dirty="0">
                <a:solidFill>
                  <a:srgbClr val="FFC000"/>
                </a:solidFill>
                <a:latin typeface="Georgia" panose="02040502050405020303" pitchFamily="18" charset="0"/>
              </a:rPr>
              <a:t> on the mountain, and called his brothers to eat bread</a:t>
            </a:r>
            <a:r>
              <a:rPr lang="en-US" sz="2800" dirty="0" smtClean="0">
                <a:solidFill>
                  <a:srgbClr val="FFC000"/>
                </a:solidFill>
                <a:latin typeface="Georgia" panose="02040502050405020303" pitchFamily="18" charset="0"/>
              </a:rPr>
              <a:t>.  </a:t>
            </a:r>
            <a:r>
              <a:rPr lang="en-US" sz="2800" b="1" dirty="0">
                <a:ln>
                  <a:solidFill>
                    <a:srgbClr val="0000FF"/>
                  </a:solidFill>
                </a:ln>
                <a:solidFill>
                  <a:srgbClr val="FFCCFF"/>
                </a:solidFill>
                <a:effectLst>
                  <a:glow rad="127000">
                    <a:srgbClr val="FFFF00"/>
                  </a:glow>
                </a:effectLst>
                <a:latin typeface="Georgia" panose="02040502050405020303" pitchFamily="18" charset="0"/>
              </a:rPr>
              <a:t>And they ate bread </a:t>
            </a:r>
            <a:r>
              <a:rPr lang="en-US" sz="2800" dirty="0">
                <a:solidFill>
                  <a:srgbClr val="FFC000"/>
                </a:solidFill>
                <a:latin typeface="Georgia" panose="02040502050405020303" pitchFamily="18" charset="0"/>
              </a:rPr>
              <a:t>and spent </a:t>
            </a:r>
            <a:r>
              <a:rPr lang="en-US" sz="2800" dirty="0" smtClean="0">
                <a:solidFill>
                  <a:srgbClr val="FFC000"/>
                </a:solidFill>
                <a:latin typeface="Georgia" panose="02040502050405020303" pitchFamily="18" charset="0"/>
              </a:rPr>
              <a:t/>
            </a:r>
            <a:br>
              <a:rPr lang="en-US" sz="2800" dirty="0" smtClean="0">
                <a:solidFill>
                  <a:srgbClr val="FFC000"/>
                </a:solidFill>
                <a:latin typeface="Georgia" panose="02040502050405020303" pitchFamily="18" charset="0"/>
              </a:rPr>
            </a:br>
            <a:r>
              <a:rPr lang="en-US" sz="2800" dirty="0" smtClean="0">
                <a:solidFill>
                  <a:srgbClr val="FFC000"/>
                </a:solidFill>
                <a:latin typeface="Georgia" panose="02040502050405020303" pitchFamily="18" charset="0"/>
              </a:rPr>
              <a:t>the </a:t>
            </a:r>
            <a:r>
              <a:rPr lang="en-US" sz="2800" dirty="0">
                <a:solidFill>
                  <a:srgbClr val="FFC000"/>
                </a:solidFill>
                <a:latin typeface="Georgia" panose="02040502050405020303" pitchFamily="18" charset="0"/>
              </a:rPr>
              <a:t>night on the mountain. </a:t>
            </a:r>
            <a:endParaRPr lang="en-US" sz="2800" dirty="0" smtClean="0">
              <a:solidFill>
                <a:srgbClr val="FFC000"/>
              </a:solidFill>
              <a:latin typeface="Georgia" panose="02040502050405020303" pitchFamily="18" charset="0"/>
            </a:endParaRPr>
          </a:p>
          <a:p>
            <a:endParaRPr lang="en-US" sz="2800" dirty="0">
              <a:solidFill>
                <a:srgbClr val="FFC000"/>
              </a:solidFill>
              <a:latin typeface="Georgia" panose="02040502050405020303" pitchFamily="18" charset="0"/>
            </a:endParaRPr>
          </a:p>
          <a:p>
            <a:r>
              <a:rPr lang="en-US" sz="2800" dirty="0" smtClean="0">
                <a:solidFill>
                  <a:schemeClr val="accent5">
                    <a:lumMod val="60000"/>
                    <a:lumOff val="40000"/>
                  </a:schemeClr>
                </a:solidFill>
                <a:latin typeface="Georgia" panose="02040502050405020303" pitchFamily="18" charset="0"/>
              </a:rPr>
              <a:t>They</a:t>
            </a:r>
            <a:r>
              <a:rPr lang="en-US" sz="2800" b="1" dirty="0" smtClean="0">
                <a:solidFill>
                  <a:schemeClr val="accent5">
                    <a:lumMod val="60000"/>
                    <a:lumOff val="40000"/>
                  </a:schemeClr>
                </a:solidFill>
                <a:latin typeface="Georgia" panose="02040502050405020303" pitchFamily="18" charset="0"/>
              </a:rPr>
              <a:t> </a:t>
            </a:r>
            <a:r>
              <a:rPr lang="en-US" sz="2800" b="1" u="sng" dirty="0" smtClean="0">
                <a:ln>
                  <a:solidFill>
                    <a:srgbClr val="0000FF"/>
                  </a:solidFill>
                </a:ln>
                <a:solidFill>
                  <a:schemeClr val="accent5">
                    <a:lumMod val="60000"/>
                    <a:lumOff val="40000"/>
                  </a:schemeClr>
                </a:solidFill>
                <a:latin typeface="Arial Black" panose="020B0A04020102020204" pitchFamily="34" charset="0"/>
              </a:rPr>
              <a:t>ATE</a:t>
            </a:r>
            <a:r>
              <a:rPr lang="en-US" sz="2800" b="1" dirty="0" smtClean="0">
                <a:ln>
                  <a:solidFill>
                    <a:srgbClr val="0000FF"/>
                  </a:solidFill>
                </a:ln>
                <a:solidFill>
                  <a:schemeClr val="accent5">
                    <a:lumMod val="60000"/>
                    <a:lumOff val="40000"/>
                  </a:schemeClr>
                </a:solidFill>
                <a:latin typeface="Arial Black" panose="020B0A04020102020204" pitchFamily="34" charset="0"/>
              </a:rPr>
              <a:t> BREAD! </a:t>
            </a:r>
            <a:r>
              <a:rPr lang="en-US" sz="2800" b="1" dirty="0" smtClean="0">
                <a:solidFill>
                  <a:schemeClr val="accent5">
                    <a:lumMod val="60000"/>
                    <a:lumOff val="40000"/>
                  </a:schemeClr>
                </a:solidFill>
                <a:latin typeface="Georgia" panose="02040502050405020303" pitchFamily="18" charset="0"/>
              </a:rPr>
              <a:t/>
            </a:r>
            <a:br>
              <a:rPr lang="en-US" sz="2800" b="1" dirty="0" smtClean="0">
                <a:solidFill>
                  <a:schemeClr val="accent5">
                    <a:lumMod val="60000"/>
                    <a:lumOff val="40000"/>
                  </a:schemeClr>
                </a:solidFill>
                <a:latin typeface="Georgia" panose="02040502050405020303" pitchFamily="18" charset="0"/>
              </a:rPr>
            </a:br>
            <a:r>
              <a:rPr lang="en-US" sz="2800" dirty="0" smtClean="0">
                <a:solidFill>
                  <a:schemeClr val="accent5">
                    <a:lumMod val="60000"/>
                    <a:lumOff val="40000"/>
                  </a:schemeClr>
                </a:solidFill>
                <a:latin typeface="Georgia" panose="02040502050405020303" pitchFamily="18" charset="0"/>
              </a:rPr>
              <a:t>There is our </a:t>
            </a:r>
            <a:r>
              <a:rPr lang="en-US" sz="2800" dirty="0" smtClean="0">
                <a:solidFill>
                  <a:srgbClr val="00FFFF"/>
                </a:solidFill>
                <a:latin typeface="Georgia" panose="02040502050405020303" pitchFamily="18" charset="0"/>
              </a:rPr>
              <a:t>4</a:t>
            </a:r>
            <a:r>
              <a:rPr lang="en-US" sz="2800" baseline="30000" dirty="0" smtClean="0">
                <a:solidFill>
                  <a:srgbClr val="00FFFF"/>
                </a:solidFill>
                <a:latin typeface="Georgia" panose="02040502050405020303" pitchFamily="18" charset="0"/>
              </a:rPr>
              <a:t>th</a:t>
            </a:r>
            <a:r>
              <a:rPr lang="en-US" sz="2800" dirty="0" smtClean="0">
                <a:solidFill>
                  <a:schemeClr val="accent5">
                    <a:lumMod val="60000"/>
                    <a:lumOff val="40000"/>
                  </a:schemeClr>
                </a:solidFill>
                <a:latin typeface="Georgia" panose="02040502050405020303" pitchFamily="18" charset="0"/>
              </a:rPr>
              <a:t> Component of the Ancient Suzerain Covenant! </a:t>
            </a:r>
          </a:p>
          <a:p>
            <a:r>
              <a:rPr lang="en-US" sz="2800" dirty="0" smtClean="0">
                <a:solidFill>
                  <a:schemeClr val="accent5">
                    <a:lumMod val="60000"/>
                    <a:lumOff val="40000"/>
                  </a:schemeClr>
                </a:solidFill>
                <a:latin typeface="Georgia" panose="02040502050405020303" pitchFamily="18" charset="0"/>
              </a:rPr>
              <a:t>Abram had one, Laban and Ya’aqov had one and the next </a:t>
            </a:r>
            <a:r>
              <a:rPr lang="en-US" sz="2800" b="1" u="sng" dirty="0" smtClean="0">
                <a:ln>
                  <a:solidFill>
                    <a:srgbClr val="99FF99"/>
                  </a:solidFill>
                </a:ln>
                <a:solidFill>
                  <a:schemeClr val="accent5">
                    <a:lumMod val="60000"/>
                    <a:lumOff val="40000"/>
                  </a:schemeClr>
                </a:solidFill>
                <a:latin typeface="Georgia" panose="02040502050405020303" pitchFamily="18" charset="0"/>
              </a:rPr>
              <a:t>MAJOR</a:t>
            </a:r>
            <a:r>
              <a:rPr lang="en-US" sz="2800" dirty="0" smtClean="0">
                <a:solidFill>
                  <a:schemeClr val="accent5">
                    <a:lumMod val="60000"/>
                    <a:lumOff val="40000"/>
                  </a:schemeClr>
                </a:solidFill>
                <a:latin typeface="Georgia" panose="02040502050405020303" pitchFamily="18" charset="0"/>
              </a:rPr>
              <a:t> one would be at Mt Sinai!</a:t>
            </a:r>
          </a:p>
          <a:p>
            <a:r>
              <a:rPr lang="en-US" sz="2800" dirty="0" smtClean="0">
                <a:solidFill>
                  <a:schemeClr val="accent5">
                    <a:lumMod val="60000"/>
                    <a:lumOff val="40000"/>
                  </a:schemeClr>
                </a:solidFill>
                <a:latin typeface="Georgia" panose="02040502050405020303" pitchFamily="18" charset="0"/>
              </a:rPr>
              <a:t>Yet Abram’s Covenant had a 400 year timeline (</a:t>
            </a:r>
            <a:r>
              <a:rPr lang="en-US" sz="2800" dirty="0" smtClean="0">
                <a:solidFill>
                  <a:srgbClr val="99FF99"/>
                </a:solidFill>
                <a:latin typeface="Georgia" panose="02040502050405020303" pitchFamily="18" charset="0"/>
              </a:rPr>
              <a:t>Gen 15:13</a:t>
            </a:r>
            <a:r>
              <a:rPr lang="en-US" sz="2800" dirty="0" smtClean="0">
                <a:solidFill>
                  <a:schemeClr val="accent5">
                    <a:lumMod val="60000"/>
                    <a:lumOff val="40000"/>
                  </a:schemeClr>
                </a:solidFill>
                <a:latin typeface="Georgia" panose="02040502050405020303" pitchFamily="18" charset="0"/>
              </a:rPr>
              <a:t>) built within the Covenant, </a:t>
            </a:r>
            <a:r>
              <a:rPr lang="en-US" sz="2800" u="sng" dirty="0" smtClean="0">
                <a:solidFill>
                  <a:srgbClr val="FFCCFF"/>
                </a:solidFill>
                <a:latin typeface="Georgia" panose="02040502050405020303" pitchFamily="18" charset="0"/>
              </a:rPr>
              <a:t>s</a:t>
            </a:r>
            <a:r>
              <a:rPr lang="en-US" sz="2800" dirty="0" smtClean="0">
                <a:solidFill>
                  <a:srgbClr val="FFCCFF"/>
                </a:solidFill>
                <a:latin typeface="Georgia" panose="02040502050405020303" pitchFamily="18" charset="0"/>
              </a:rPr>
              <a:t>p</a:t>
            </a:r>
            <a:r>
              <a:rPr lang="en-US" sz="2800" u="sng" dirty="0" smtClean="0">
                <a:solidFill>
                  <a:srgbClr val="FFCCFF"/>
                </a:solidFill>
                <a:latin typeface="Georgia" panose="02040502050405020303" pitchFamily="18" charset="0"/>
              </a:rPr>
              <a:t>oken b</a:t>
            </a:r>
            <a:r>
              <a:rPr lang="en-US" sz="2800" dirty="0" smtClean="0">
                <a:solidFill>
                  <a:srgbClr val="FFCCFF"/>
                </a:solidFill>
                <a:latin typeface="Georgia" panose="02040502050405020303" pitchFamily="18" charset="0"/>
              </a:rPr>
              <a:t>y</a:t>
            </a:r>
            <a:r>
              <a:rPr lang="en-US" sz="2800" u="sng" dirty="0" smtClean="0">
                <a:solidFill>
                  <a:srgbClr val="FFCCFF"/>
                </a:solidFill>
                <a:latin typeface="Georgia" panose="02040502050405020303" pitchFamily="18" charset="0"/>
              </a:rPr>
              <a:t> Yahuah</a:t>
            </a:r>
            <a:r>
              <a:rPr lang="en-US" sz="2800" dirty="0" smtClean="0">
                <a:solidFill>
                  <a:srgbClr val="FFCCFF"/>
                </a:solidFill>
                <a:latin typeface="Georgia" panose="02040502050405020303" pitchFamily="18" charset="0"/>
              </a:rPr>
              <a:t>, </a:t>
            </a:r>
            <a:r>
              <a:rPr lang="en-US" sz="2800" dirty="0" smtClean="0">
                <a:solidFill>
                  <a:schemeClr val="accent5">
                    <a:lumMod val="60000"/>
                    <a:lumOff val="40000"/>
                  </a:schemeClr>
                </a:solidFill>
                <a:latin typeface="Georgia" panose="02040502050405020303" pitchFamily="18" charset="0"/>
              </a:rPr>
              <a:t>until the Meal of Confirmation was eaten at the Passover in Mitsrayim (</a:t>
            </a:r>
            <a:r>
              <a:rPr lang="en-US" sz="2800" dirty="0" smtClean="0">
                <a:solidFill>
                  <a:schemeClr val="accent4">
                    <a:lumMod val="40000"/>
                    <a:lumOff val="60000"/>
                  </a:schemeClr>
                </a:solidFill>
                <a:latin typeface="Georgia" panose="02040502050405020303" pitchFamily="18" charset="0"/>
              </a:rPr>
              <a:t>Egypt</a:t>
            </a:r>
            <a:r>
              <a:rPr lang="en-US" sz="2800" dirty="0" smtClean="0">
                <a:solidFill>
                  <a:schemeClr val="accent5">
                    <a:lumMod val="60000"/>
                    <a:lumOff val="40000"/>
                  </a:schemeClr>
                </a:solidFill>
                <a:latin typeface="Georgia" panose="02040502050405020303" pitchFamily="18" charset="0"/>
              </a:rPr>
              <a:t>).</a:t>
            </a:r>
          </a:p>
          <a:p>
            <a:endParaRPr lang="en-US" sz="2800" dirty="0">
              <a:solidFill>
                <a:schemeClr val="accent5">
                  <a:lumMod val="60000"/>
                  <a:lumOff val="40000"/>
                </a:schemeClr>
              </a:solidFill>
              <a:latin typeface="Georgia" panose="02040502050405020303" pitchFamily="18" charset="0"/>
            </a:endParaRPr>
          </a:p>
          <a:p>
            <a:r>
              <a:rPr lang="en-US" sz="2800" dirty="0" smtClean="0">
                <a:solidFill>
                  <a:schemeClr val="accent5">
                    <a:lumMod val="60000"/>
                    <a:lumOff val="40000"/>
                  </a:schemeClr>
                </a:solidFill>
                <a:latin typeface="Georgia" panose="02040502050405020303" pitchFamily="18" charset="0"/>
              </a:rPr>
              <a:t>Now; the Covenant investigation </a:t>
            </a:r>
            <a:r>
              <a:rPr lang="en-US" sz="2800" dirty="0" smtClean="0">
                <a:solidFill>
                  <a:srgbClr val="FFC000"/>
                </a:solidFill>
                <a:latin typeface="Georgia" panose="02040502050405020303" pitchFamily="18" charset="0"/>
              </a:rPr>
              <a:t>between Laban and </a:t>
            </a:r>
            <a:r>
              <a:rPr lang="en-US" sz="2800" dirty="0">
                <a:solidFill>
                  <a:srgbClr val="FFC000"/>
                </a:solidFill>
                <a:latin typeface="Georgia" panose="02040502050405020303" pitchFamily="18" charset="0"/>
              </a:rPr>
              <a:t>Ya</a:t>
            </a:r>
            <a:r>
              <a:rPr lang="en-US" sz="2800" dirty="0">
                <a:solidFill>
                  <a:srgbClr val="FFC000"/>
                </a:solidFill>
                <a:latin typeface="TITUS Cyberbit Basic" panose="02020603050405020304" pitchFamily="18" charset="0"/>
              </a:rPr>
              <a:t>ʽ</a:t>
            </a:r>
            <a:r>
              <a:rPr lang="en-US" sz="2800" dirty="0">
                <a:solidFill>
                  <a:srgbClr val="FFC000"/>
                </a:solidFill>
                <a:latin typeface="Georgia" panose="02040502050405020303" pitchFamily="18" charset="0"/>
              </a:rPr>
              <a:t>aqo</a:t>
            </a:r>
            <a:r>
              <a:rPr lang="en-US" sz="2800" dirty="0">
                <a:solidFill>
                  <a:srgbClr val="FFC000"/>
                </a:solidFill>
                <a:latin typeface="TITUS Cyberbit Basic" panose="02020603050405020304" pitchFamily="18" charset="0"/>
              </a:rPr>
              <a:t>b</a:t>
            </a:r>
            <a:r>
              <a:rPr lang="en-US" sz="2800" dirty="0" smtClean="0">
                <a:solidFill>
                  <a:schemeClr val="accent5">
                    <a:lumMod val="60000"/>
                    <a:lumOff val="40000"/>
                  </a:schemeClr>
                </a:solidFill>
                <a:latin typeface="Georgia" panose="02040502050405020303" pitchFamily="18" charset="0"/>
              </a:rPr>
              <a:t> has been completed.  </a:t>
            </a:r>
            <a:r>
              <a:rPr lang="en-US" sz="2800" dirty="0" smtClean="0">
                <a:solidFill>
                  <a:srgbClr val="99FF99"/>
                </a:solidFill>
                <a:latin typeface="Georgia" panose="02040502050405020303" pitchFamily="18" charset="0"/>
              </a:rPr>
              <a:t>What about Dawn to Dawn?</a:t>
            </a:r>
            <a:endParaRPr lang="en-US" sz="2800" dirty="0">
              <a:solidFill>
                <a:srgbClr val="99FF99"/>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1698262" y="1721908"/>
                <a:ext cx="541867"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hy-AM" sz="3200" i="1" smtClean="0">
                          <a:solidFill>
                            <a:srgbClr val="00FFFF"/>
                          </a:solidFill>
                          <a:latin typeface="Cambria Math" panose="02040503050406030204" pitchFamily="18" charset="0"/>
                        </a:rPr>
                        <m:t>֍</m:t>
                      </m:r>
                    </m:oMath>
                  </m:oMathPara>
                </a14:m>
                <a:endParaRPr lang="en-CA" sz="3200" dirty="0">
                  <a:solidFill>
                    <a:srgbClr val="00FFFF"/>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98262" y="1721908"/>
                <a:ext cx="541867" cy="492443"/>
              </a:xfrm>
              <a:prstGeom prst="rect">
                <a:avLst/>
              </a:prstGeom>
              <a:blipFill rotWithShape="0">
                <a:blip r:embed="rId2"/>
                <a:stretch>
                  <a:fillRect/>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a:xfrm>
            <a:off x="11346032" y="6492875"/>
            <a:ext cx="753545" cy="365125"/>
          </a:xfrm>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374033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72533"/>
            <a:ext cx="11167533" cy="6138334"/>
          </a:xfrm>
        </p:spPr>
        <p:txBody>
          <a:bodyPr/>
          <a:lstStyle/>
          <a:p>
            <a:pPr lvl="0" algn="l" defTabSz="457200">
              <a:lnSpc>
                <a:spcPct val="100000"/>
              </a:lnSpc>
              <a:spcBef>
                <a:spcPts val="0"/>
              </a:spcBef>
            </a:pPr>
            <a:r>
              <a:rPr lang="en-US" sz="2800" dirty="0">
                <a:solidFill>
                  <a:srgbClr val="008080"/>
                </a:solidFill>
                <a:effectLst/>
                <a:latin typeface="Georgia" panose="02040502050405020303" pitchFamily="18" charset="0"/>
              </a:rPr>
              <a:t>Gen 31:54</a:t>
            </a:r>
            <a:r>
              <a:rPr lang="en-US" sz="2800" dirty="0">
                <a:solidFill>
                  <a:prstClr val="black"/>
                </a:solidFill>
                <a:effectLst/>
                <a:latin typeface="Georgia" panose="02040502050405020303" pitchFamily="18" charset="0"/>
              </a:rPr>
              <a:t>  </a:t>
            </a:r>
            <a:r>
              <a:rPr lang="en-US" sz="2800" dirty="0">
                <a:solidFill>
                  <a:srgbClr val="FFC000"/>
                </a:solidFill>
                <a:effectLst/>
                <a:latin typeface="Georgia" panose="02040502050405020303" pitchFamily="18" charset="0"/>
              </a:rPr>
              <a:t>And Ya</a:t>
            </a:r>
            <a:r>
              <a:rPr lang="en-US" sz="2800" dirty="0">
                <a:solidFill>
                  <a:srgbClr val="FFC000"/>
                </a:solidFill>
                <a:effectLst/>
                <a:latin typeface="TITUS Cyberbit Basic" panose="02020603050405020304" pitchFamily="18" charset="0"/>
              </a:rPr>
              <a:t>ʽ</a:t>
            </a:r>
            <a:r>
              <a:rPr lang="en-US" sz="2800" dirty="0">
                <a:solidFill>
                  <a:srgbClr val="FFC000"/>
                </a:solidFill>
                <a:effectLst/>
                <a:latin typeface="Georgia" panose="02040502050405020303" pitchFamily="18" charset="0"/>
              </a:rPr>
              <a:t>aqo</a:t>
            </a:r>
            <a:r>
              <a:rPr lang="en-US" sz="2800" dirty="0">
                <a:solidFill>
                  <a:srgbClr val="FFC000"/>
                </a:solidFill>
                <a:effectLst/>
                <a:latin typeface="TITUS Cyberbit Basic" panose="02020603050405020304" pitchFamily="18" charset="0"/>
              </a:rPr>
              <a:t>ḇ</a:t>
            </a:r>
            <a:r>
              <a:rPr lang="en-US" sz="2800" dirty="0">
                <a:solidFill>
                  <a:srgbClr val="FFC000"/>
                </a:solidFill>
                <a:effectLst/>
                <a:latin typeface="Georgia" panose="02040502050405020303" pitchFamily="18" charset="0"/>
              </a:rPr>
              <a:t> brought an offering on the mountain, and called his brothers to eat bread</a:t>
            </a:r>
            <a:r>
              <a:rPr lang="en-US" sz="2800" dirty="0" smtClean="0">
                <a:solidFill>
                  <a:srgbClr val="FFC000"/>
                </a:solidFill>
                <a:effectLst/>
                <a:latin typeface="Georgia" panose="02040502050405020303" pitchFamily="18" charset="0"/>
              </a:rPr>
              <a:t>.  </a:t>
            </a:r>
            <a:r>
              <a:rPr lang="en-US" sz="2800" b="1" dirty="0">
                <a:ln>
                  <a:solidFill>
                    <a:srgbClr val="0000FF"/>
                  </a:solidFill>
                </a:ln>
                <a:solidFill>
                  <a:srgbClr val="FFCCFF"/>
                </a:solidFill>
                <a:effectLst>
                  <a:glow rad="127000">
                    <a:srgbClr val="FFFF00"/>
                  </a:glow>
                </a:effectLst>
                <a:latin typeface="Georgia" panose="02040502050405020303" pitchFamily="18" charset="0"/>
              </a:rPr>
              <a:t>And </a:t>
            </a:r>
            <a:r>
              <a:rPr lang="en-US" sz="2800" b="1" dirty="0" smtClean="0">
                <a:ln>
                  <a:solidFill>
                    <a:srgbClr val="0000FF"/>
                  </a:solidFill>
                </a:ln>
                <a:solidFill>
                  <a:srgbClr val="FFCCFF"/>
                </a:solidFill>
                <a:effectLst>
                  <a:glow rad="127000">
                    <a:srgbClr val="FFFF00"/>
                  </a:glow>
                </a:effectLst>
                <a:latin typeface="Georgia" panose="02040502050405020303" pitchFamily="18" charset="0"/>
              </a:rPr>
              <a:t>THEY ATE bread </a:t>
            </a:r>
            <a:r>
              <a:rPr lang="en-US" sz="2800" dirty="0" smtClean="0">
                <a:solidFill>
                  <a:srgbClr val="FFC000"/>
                </a:solidFill>
                <a:effectLst/>
                <a:latin typeface="Georgia" panose="02040502050405020303" pitchFamily="18" charset="0"/>
              </a:rPr>
              <a:t>and </a:t>
            </a:r>
            <a:br>
              <a:rPr lang="en-US" sz="2800" dirty="0" smtClean="0">
                <a:solidFill>
                  <a:srgbClr val="FFC000"/>
                </a:solidFill>
                <a:effectLst/>
                <a:latin typeface="Georgia" panose="02040502050405020303" pitchFamily="18" charset="0"/>
              </a:rPr>
            </a:br>
            <a:r>
              <a:rPr lang="en-US" sz="2800" dirty="0" smtClean="0">
                <a:solidFill>
                  <a:srgbClr val="FFC000"/>
                </a:solidFill>
                <a:effectLst/>
                <a:latin typeface="Georgia" panose="02040502050405020303" pitchFamily="18" charset="0"/>
              </a:rPr>
              <a:t>			</a:t>
            </a:r>
            <a:r>
              <a:rPr lang="en-US" sz="2800" b="1" dirty="0" smtClean="0">
                <a:solidFill>
                  <a:srgbClr val="00FFFF"/>
                </a:solidFill>
                <a:effectLst/>
                <a:latin typeface="Georgia" panose="02040502050405020303" pitchFamily="18" charset="0"/>
              </a:rPr>
              <a:t>SPENT </a:t>
            </a:r>
            <a:r>
              <a:rPr lang="en-US" sz="2800" b="1" u="sng" dirty="0" smtClean="0">
                <a:ln>
                  <a:solidFill>
                    <a:srgbClr val="0000FF"/>
                  </a:solidFill>
                </a:ln>
                <a:solidFill>
                  <a:srgbClr val="00FFFF"/>
                </a:solidFill>
                <a:effectLst/>
                <a:latin typeface="Georgia" panose="02040502050405020303" pitchFamily="18" charset="0"/>
              </a:rPr>
              <a:t>THE NIGHT</a:t>
            </a:r>
            <a:r>
              <a:rPr lang="en-US" sz="2800" b="1" dirty="0" smtClean="0">
                <a:ln>
                  <a:solidFill>
                    <a:srgbClr val="0000FF"/>
                  </a:solidFill>
                </a:ln>
                <a:solidFill>
                  <a:srgbClr val="00FFFF"/>
                </a:solidFill>
                <a:effectLst/>
                <a:latin typeface="Georgia" panose="02040502050405020303" pitchFamily="18" charset="0"/>
              </a:rPr>
              <a:t> </a:t>
            </a:r>
            <a:r>
              <a:rPr lang="en-US" sz="2800" b="1" dirty="0" smtClean="0">
                <a:solidFill>
                  <a:srgbClr val="00FFFF"/>
                </a:solidFill>
                <a:effectLst/>
                <a:latin typeface="Georgia" panose="02040502050405020303" pitchFamily="18" charset="0"/>
              </a:rPr>
              <a:t>ON THE MOUNTAIN. </a:t>
            </a:r>
          </a:p>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841349085"/>
              </p:ext>
            </p:extLst>
          </p:nvPr>
        </p:nvGraphicFramePr>
        <p:xfrm>
          <a:off x="440267" y="2218267"/>
          <a:ext cx="8128000" cy="787399"/>
        </p:xfrm>
        <a:graphic>
          <a:graphicData uri="http://schemas.openxmlformats.org/drawingml/2006/table">
            <a:tbl>
              <a:tblPr firstRow="1" bandRow="1">
                <a:tableStyleId>{5C22544A-7EE6-4342-B048-85BDC9FD1C3A}</a:tableStyleId>
              </a:tblPr>
              <a:tblGrid>
                <a:gridCol w="4064000"/>
                <a:gridCol w="4064000"/>
              </a:tblGrid>
              <a:tr h="787399">
                <a:tc>
                  <a:txBody>
                    <a:bodyPr/>
                    <a:lstStyle/>
                    <a:p>
                      <a:pPr algn="ctr"/>
                      <a:endParaRPr lang="en-CA"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FFFF"/>
                    </a:solidFill>
                  </a:tcPr>
                </a:tc>
                <a:tc>
                  <a:txBody>
                    <a:bodyPr/>
                    <a:lstStyle/>
                    <a:p>
                      <a:pPr algn="ctr"/>
                      <a:endParaRPr lang="en-CA" dirty="0">
                        <a:solidFill>
                          <a:srgbClr val="FFCC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r>
            </a:tbl>
          </a:graphicData>
        </a:graphic>
      </p:graphicFrame>
      <p:sp>
        <p:nvSpPr>
          <p:cNvPr id="9" name="Right Bracket 8"/>
          <p:cNvSpPr/>
          <p:nvPr/>
        </p:nvSpPr>
        <p:spPr>
          <a:xfrm rot="16200000">
            <a:off x="4370325" y="-1996609"/>
            <a:ext cx="267883" cy="8128000"/>
          </a:xfrm>
          <a:prstGeom prst="rightBracket">
            <a:avLst>
              <a:gd name="adj" fmla="val 188486"/>
            </a:avLst>
          </a:prstGeom>
          <a:solidFill>
            <a:schemeClr val="tx2">
              <a:lumMod val="60000"/>
              <a:lumOff val="40000"/>
            </a:schemeClr>
          </a:solidFill>
          <a:ln w="38100">
            <a:solidFill>
              <a:schemeClr val="accent5">
                <a:lumMod val="60000"/>
                <a:lumOff val="4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8" name="Straight Connector 7"/>
          <p:cNvCxnSpPr/>
          <p:nvPr/>
        </p:nvCxnSpPr>
        <p:spPr>
          <a:xfrm flipH="1" flipV="1">
            <a:off x="4487333" y="1820334"/>
            <a:ext cx="16934" cy="1185333"/>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191935" y="1964265"/>
            <a:ext cx="2743200" cy="260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FF3399"/>
                </a:solidFill>
              </a:rPr>
              <a:t>24 hours     Dawn to -</a:t>
            </a:r>
            <a:endParaRPr lang="en-CA" dirty="0">
              <a:solidFill>
                <a:srgbClr val="FF3399"/>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170946966"/>
              </p:ext>
            </p:extLst>
          </p:nvPr>
        </p:nvGraphicFramePr>
        <p:xfrm>
          <a:off x="1820332" y="4572002"/>
          <a:ext cx="8032122" cy="2099732"/>
        </p:xfrm>
        <a:graphic>
          <a:graphicData uri="http://schemas.openxmlformats.org/drawingml/2006/table">
            <a:tbl>
              <a:tblPr firstRow="1" bandRow="1">
                <a:tableStyleId>{5C22544A-7EE6-4342-B048-85BDC9FD1C3A}</a:tableStyleId>
              </a:tblPr>
              <a:tblGrid>
                <a:gridCol w="4016061"/>
                <a:gridCol w="4016061"/>
              </a:tblGrid>
              <a:tr h="2099732">
                <a:tc>
                  <a:txBody>
                    <a:bodyPr/>
                    <a:lstStyle/>
                    <a:p>
                      <a:pPr algn="ctr"/>
                      <a:endParaRPr lang="en-CA"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FFFF"/>
                    </a:solidFill>
                  </a:tcPr>
                </a:tc>
                <a:tc>
                  <a:txBody>
                    <a:bodyPr/>
                    <a:lstStyle/>
                    <a:p>
                      <a:pPr algn="ctr"/>
                      <a:endParaRPr lang="en-CA" sz="3600" dirty="0">
                        <a:solidFill>
                          <a:srgbClr val="99FF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r>
            </a:tbl>
          </a:graphicData>
        </a:graphic>
      </p:graphicFrame>
      <p:cxnSp>
        <p:nvCxnSpPr>
          <p:cNvPr id="13" name="Straight Connector 12"/>
          <p:cNvCxnSpPr/>
          <p:nvPr/>
        </p:nvCxnSpPr>
        <p:spPr>
          <a:xfrm flipV="1">
            <a:off x="1803399" y="4089401"/>
            <a:ext cx="16933" cy="2573870"/>
          </a:xfrm>
          <a:prstGeom prst="line">
            <a:avLst/>
          </a:prstGeom>
          <a:ln w="76200">
            <a:solidFill>
              <a:srgbClr val="FF3399"/>
            </a:solidFill>
          </a:ln>
          <a:effectLst>
            <a:glow rad="889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867398" y="4351868"/>
            <a:ext cx="8467" cy="2319867"/>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099059" y="3225800"/>
            <a:ext cx="5758942" cy="743377"/>
            <a:chOff x="372533" y="2004052"/>
            <a:chExt cx="5819775" cy="743377"/>
          </a:xfrm>
        </p:grpSpPr>
        <p:sp>
          <p:nvSpPr>
            <p:cNvPr id="19" name="Rounded Rectangle 18"/>
            <p:cNvSpPr/>
            <p:nvPr/>
          </p:nvSpPr>
          <p:spPr>
            <a:xfrm>
              <a:off x="372533" y="2004052"/>
              <a:ext cx="5819775" cy="743377"/>
            </a:xfrm>
            <a:prstGeom prst="roundRect">
              <a:avLst>
                <a:gd name="adj" fmla="val 50000"/>
              </a:avLst>
            </a:prstGeom>
            <a:solidFill>
              <a:schemeClr val="bg1"/>
            </a:solidFill>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pPr>
              <a:r>
                <a:rPr lang="en-US" sz="2800" b="1"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r>
                <a:rPr lang="en-US" sz="2800" b="1"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“Amsh” </a:t>
              </a:r>
              <a:r>
                <a:rPr lang="en-US" sz="2800" b="1"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 </a:t>
              </a:r>
              <a:r>
                <a:rPr lang="en-US" sz="2800" b="1" u="sng"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Yesterni</a:t>
              </a:r>
              <a:r>
                <a:rPr lang="en-US" sz="2800" b="1"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g</a:t>
              </a:r>
              <a:r>
                <a:rPr lang="en-US" sz="2800" b="1" u="sng" dirty="0" smtClean="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rPr>
                <a:t>ht</a:t>
              </a:r>
              <a:endParaRPr lang="en-US" sz="2800" b="1" u="sng" dirty="0">
                <a:ln w="12700">
                  <a:solidFill>
                    <a:srgbClr val="FFCCFF"/>
                  </a:solidFill>
                </a:ln>
                <a:solidFill>
                  <a:srgbClr val="FFFF00"/>
                </a:solidFill>
                <a:effectLst>
                  <a:outerShdw blurRad="50800" dist="38100" dir="2700000" algn="tl" rotWithShape="0">
                    <a:srgbClr val="000000">
                      <a:alpha val="48000"/>
                    </a:srgbClr>
                  </a:outerShdw>
                </a:effectLst>
                <a:latin typeface="Georgia" panose="02040502050405020303" pitchFamily="18" charset="0"/>
              </a:endParaRPr>
            </a:p>
          </p:txBody>
        </p:sp>
        <p:grpSp>
          <p:nvGrpSpPr>
            <p:cNvPr id="20" name="Group 19"/>
            <p:cNvGrpSpPr/>
            <p:nvPr/>
          </p:nvGrpSpPr>
          <p:grpSpPr>
            <a:xfrm>
              <a:off x="614241" y="2071320"/>
              <a:ext cx="1316975" cy="609434"/>
              <a:chOff x="6937783" y="2861897"/>
              <a:chExt cx="1316975" cy="609434"/>
            </a:xfrm>
          </p:grpSpPr>
          <p:pic>
            <p:nvPicPr>
              <p:cNvPr id="21" name="Picture 20"/>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712362" y="2861897"/>
                <a:ext cx="542396" cy="609434"/>
              </a:xfrm>
              <a:prstGeom prst="rect">
                <a:avLst/>
              </a:prstGeom>
            </p:spPr>
          </p:pic>
          <p:pic>
            <p:nvPicPr>
              <p:cNvPr id="22" name="Picture 21"/>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434931" y="2883062"/>
                <a:ext cx="340262" cy="567103"/>
              </a:xfrm>
              <a:prstGeom prst="rect">
                <a:avLst/>
              </a:prstGeom>
            </p:spPr>
          </p:pic>
          <p:pic>
            <p:nvPicPr>
              <p:cNvPr id="23" name="Picture 22"/>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7783" y="2876776"/>
                <a:ext cx="475192" cy="579502"/>
              </a:xfrm>
              <a:prstGeom prst="rect">
                <a:avLst/>
              </a:prstGeom>
            </p:spPr>
          </p:pic>
        </p:grpSp>
      </p:grpSp>
      <p:cxnSp>
        <p:nvCxnSpPr>
          <p:cNvPr id="25" name="Straight Arrow Connector 24"/>
          <p:cNvCxnSpPr/>
          <p:nvPr/>
        </p:nvCxnSpPr>
        <p:spPr>
          <a:xfrm flipV="1">
            <a:off x="3962400" y="3790699"/>
            <a:ext cx="541866" cy="789769"/>
          </a:xfrm>
          <a:prstGeom prst="straightConnector1">
            <a:avLst/>
          </a:prstGeom>
          <a:ln w="76200">
            <a:solidFill>
              <a:srgbClr val="FFFF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308600" y="2810933"/>
            <a:ext cx="8467" cy="618067"/>
          </a:xfrm>
          <a:prstGeom prst="straightConnector1">
            <a:avLst/>
          </a:prstGeom>
          <a:ln w="76200">
            <a:solidFill>
              <a:srgbClr val="FFFF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093034" y="6307666"/>
            <a:ext cx="2549381" cy="25040"/>
          </a:xfrm>
          <a:prstGeom prst="straightConnector1">
            <a:avLst/>
          </a:prstGeom>
          <a:ln w="76200">
            <a:solidFill>
              <a:srgbClr val="FF0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34" name="Rounded Rectangular Callout 33"/>
          <p:cNvSpPr/>
          <p:nvPr/>
        </p:nvSpPr>
        <p:spPr>
          <a:xfrm>
            <a:off x="7986557" y="3454402"/>
            <a:ext cx="3567955" cy="1011551"/>
          </a:xfrm>
          <a:prstGeom prst="wedgeRoundRectCallout">
            <a:avLst>
              <a:gd name="adj1" fmla="val -218404"/>
              <a:gd name="adj2" fmla="val 35754"/>
              <a:gd name="adj3" fmla="val 16667"/>
            </a:avLst>
          </a:prstGeom>
          <a:solidFill>
            <a:srgbClr val="9999FF"/>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800" b="1" dirty="0" smtClean="0">
                <a:ln w="3175">
                  <a:solidFill>
                    <a:srgbClr val="FF3399"/>
                  </a:solidFill>
                </a:ln>
                <a:solidFill>
                  <a:srgbClr val="FFFF00"/>
                </a:solidFill>
              </a:rPr>
              <a:t>The next 24 hour </a:t>
            </a:r>
            <a:br>
              <a:rPr lang="en-CA" sz="2800" b="1" dirty="0" smtClean="0">
                <a:ln w="3175">
                  <a:solidFill>
                    <a:srgbClr val="FF3399"/>
                  </a:solidFill>
                </a:ln>
                <a:solidFill>
                  <a:srgbClr val="FFFF00"/>
                </a:solidFill>
              </a:rPr>
            </a:br>
            <a:r>
              <a:rPr lang="en-CA" sz="2800" b="1" dirty="0" smtClean="0">
                <a:ln w="3175">
                  <a:solidFill>
                    <a:srgbClr val="FF3399"/>
                  </a:solidFill>
                </a:ln>
                <a:solidFill>
                  <a:srgbClr val="FFFF00"/>
                </a:solidFill>
              </a:rPr>
              <a:t>cycle arrived!</a:t>
            </a:r>
            <a:endParaRPr lang="en-CA" sz="2800" dirty="0">
              <a:ln w="3175">
                <a:solidFill>
                  <a:srgbClr val="FF3399"/>
                </a:solidFill>
              </a:ln>
              <a:solidFill>
                <a:srgbClr val="FFFF00"/>
              </a:solidFill>
            </a:endParaRPr>
          </a:p>
        </p:txBody>
      </p:sp>
      <p:cxnSp>
        <p:nvCxnSpPr>
          <p:cNvPr id="6" name="Straight Connector 5"/>
          <p:cNvCxnSpPr/>
          <p:nvPr/>
        </p:nvCxnSpPr>
        <p:spPr>
          <a:xfrm flipV="1">
            <a:off x="423334" y="1820334"/>
            <a:ext cx="0" cy="1193799"/>
          </a:xfrm>
          <a:prstGeom prst="line">
            <a:avLst/>
          </a:prstGeom>
          <a:ln w="76200">
            <a:solidFill>
              <a:srgbClr val="FF3399"/>
            </a:solidFill>
          </a:ln>
          <a:effectLst>
            <a:glow rad="889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614983" y="1276865"/>
            <a:ext cx="1878227" cy="8238"/>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73897" y="4235027"/>
            <a:ext cx="974469" cy="336975"/>
          </a:xfrm>
          <a:prstGeom prst="roundRect">
            <a:avLst>
              <a:gd name="adj" fmla="val 26907"/>
            </a:avLst>
          </a:prstGeom>
          <a:solidFill>
            <a:srgbClr val="99FF99"/>
          </a:solidFill>
          <a:ln>
            <a:solidFill>
              <a:srgbClr val="FF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3399"/>
                </a:solidFill>
              </a:rPr>
              <a:t>D</a:t>
            </a:r>
            <a:r>
              <a:rPr lang="en-CA" b="1" dirty="0" smtClean="0">
                <a:solidFill>
                  <a:srgbClr val="FF3399"/>
                </a:solidFill>
              </a:rPr>
              <a:t>AWN</a:t>
            </a:r>
            <a:endParaRPr lang="en-CA" b="1" dirty="0">
              <a:solidFill>
                <a:srgbClr val="FF3399"/>
              </a:solidFill>
            </a:endParaRPr>
          </a:p>
        </p:txBody>
      </p:sp>
      <p:sp>
        <p:nvSpPr>
          <p:cNvPr id="28" name="Rounded Rectangle 27"/>
          <p:cNvSpPr/>
          <p:nvPr/>
        </p:nvSpPr>
        <p:spPr>
          <a:xfrm>
            <a:off x="46165" y="1435099"/>
            <a:ext cx="974469" cy="336975"/>
          </a:xfrm>
          <a:prstGeom prst="roundRect">
            <a:avLst>
              <a:gd name="adj" fmla="val 26907"/>
            </a:avLst>
          </a:prstGeom>
          <a:solidFill>
            <a:srgbClr val="99FF99"/>
          </a:solidFill>
          <a:ln>
            <a:solidFill>
              <a:srgbClr val="FF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3399"/>
                </a:solidFill>
              </a:rPr>
              <a:t>D</a:t>
            </a:r>
            <a:r>
              <a:rPr lang="en-CA" b="1" dirty="0" smtClean="0">
                <a:solidFill>
                  <a:srgbClr val="FF3399"/>
                </a:solidFill>
              </a:rPr>
              <a:t>AWN</a:t>
            </a:r>
            <a:endParaRPr lang="en-CA" b="1" dirty="0">
              <a:solidFill>
                <a:srgbClr val="FF3399"/>
              </a:solidFill>
            </a:endParaRPr>
          </a:p>
        </p:txBody>
      </p:sp>
      <p:sp>
        <p:nvSpPr>
          <p:cNvPr id="7" name="Rectangle 6"/>
          <p:cNvSpPr/>
          <p:nvPr/>
        </p:nvSpPr>
        <p:spPr>
          <a:xfrm>
            <a:off x="546673" y="2302781"/>
            <a:ext cx="3830595" cy="62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CA" b="1" dirty="0">
                <a:solidFill>
                  <a:prstClr val="black"/>
                </a:solidFill>
              </a:rPr>
              <a:t>Laban furiously </a:t>
            </a:r>
            <a:r>
              <a:rPr lang="en-CA" b="1" dirty="0" smtClean="0">
                <a:solidFill>
                  <a:prstClr val="black"/>
                </a:solidFill>
              </a:rPr>
              <a:t/>
            </a:r>
            <a:br>
              <a:rPr lang="en-CA" b="1" dirty="0" smtClean="0">
                <a:solidFill>
                  <a:prstClr val="black"/>
                </a:solidFill>
              </a:rPr>
            </a:br>
            <a:r>
              <a:rPr lang="en-CA" b="1" dirty="0" smtClean="0">
                <a:solidFill>
                  <a:prstClr val="black"/>
                </a:solidFill>
              </a:rPr>
              <a:t>chased  </a:t>
            </a:r>
            <a:r>
              <a:rPr lang="en-CA" b="1" dirty="0">
                <a:solidFill>
                  <a:prstClr val="black"/>
                </a:solidFill>
              </a:rPr>
              <a:t>Ya’aqov.</a:t>
            </a:r>
          </a:p>
        </p:txBody>
      </p:sp>
      <p:sp>
        <p:nvSpPr>
          <p:cNvPr id="29" name="Rectangle 28"/>
          <p:cNvSpPr/>
          <p:nvPr/>
        </p:nvSpPr>
        <p:spPr>
          <a:xfrm>
            <a:off x="4602447" y="2314448"/>
            <a:ext cx="3894665" cy="62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CA" b="1" dirty="0">
                <a:solidFill>
                  <a:srgbClr val="FFCCFF"/>
                </a:solidFill>
              </a:rPr>
              <a:t>Yahuah </a:t>
            </a:r>
            <a:r>
              <a:rPr lang="en-CA" b="1" dirty="0" smtClean="0">
                <a:solidFill>
                  <a:srgbClr val="FFCCFF"/>
                </a:solidFill>
              </a:rPr>
              <a:t>gave </a:t>
            </a:r>
            <a:r>
              <a:rPr lang="en-CA" b="1" dirty="0">
                <a:solidFill>
                  <a:srgbClr val="FFCCFF"/>
                </a:solidFill>
              </a:rPr>
              <a:t>a </a:t>
            </a:r>
            <a:r>
              <a:rPr lang="en-CA" b="1" u="sng" dirty="0">
                <a:solidFill>
                  <a:srgbClr val="FFCCFF"/>
                </a:solidFill>
              </a:rPr>
              <a:t>stern warnin</a:t>
            </a:r>
            <a:r>
              <a:rPr lang="en-CA" b="1" dirty="0">
                <a:solidFill>
                  <a:srgbClr val="FFCCFF"/>
                </a:solidFill>
              </a:rPr>
              <a:t>g </a:t>
            </a:r>
            <a:r>
              <a:rPr lang="en-CA" b="1" dirty="0" smtClean="0">
                <a:solidFill>
                  <a:srgbClr val="FFCCFF"/>
                </a:solidFill>
              </a:rPr>
              <a:t/>
            </a:r>
            <a:br>
              <a:rPr lang="en-CA" b="1" dirty="0" smtClean="0">
                <a:solidFill>
                  <a:srgbClr val="FFCCFF"/>
                </a:solidFill>
              </a:rPr>
            </a:br>
            <a:r>
              <a:rPr lang="en-CA" b="1" dirty="0" smtClean="0">
                <a:solidFill>
                  <a:srgbClr val="FFCCFF"/>
                </a:solidFill>
              </a:rPr>
              <a:t>in a </a:t>
            </a:r>
            <a:r>
              <a:rPr lang="en-CA" b="1" dirty="0">
                <a:solidFill>
                  <a:srgbClr val="FFCCFF"/>
                </a:solidFill>
              </a:rPr>
              <a:t>dream to Laban.</a:t>
            </a:r>
          </a:p>
        </p:txBody>
      </p:sp>
      <p:sp>
        <p:nvSpPr>
          <p:cNvPr id="30" name="Rounded Rectangular Callout 29"/>
          <p:cNvSpPr/>
          <p:nvPr/>
        </p:nvSpPr>
        <p:spPr>
          <a:xfrm>
            <a:off x="9233881" y="1777648"/>
            <a:ext cx="2522412" cy="1011551"/>
          </a:xfrm>
          <a:prstGeom prst="wedgeRoundRectCallout">
            <a:avLst>
              <a:gd name="adj1" fmla="val -88055"/>
              <a:gd name="adj2" fmla="val 40562"/>
              <a:gd name="adj3" fmla="val 16667"/>
            </a:avLst>
          </a:prstGeom>
          <a:solidFill>
            <a:srgbClr val="9999FF"/>
          </a:solidFill>
          <a:ln w="28575">
            <a:solidFill>
              <a:srgbClr val="FFCCFF"/>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800" b="1" dirty="0" smtClean="0">
                <a:ln w="3175">
                  <a:solidFill>
                    <a:srgbClr val="FF3399"/>
                  </a:solidFill>
                </a:ln>
                <a:solidFill>
                  <a:srgbClr val="FFFF00"/>
                </a:solidFill>
              </a:rPr>
              <a:t>When was the dream?</a:t>
            </a:r>
            <a:endParaRPr lang="en-CA" sz="2800" dirty="0">
              <a:ln w="3175">
                <a:solidFill>
                  <a:srgbClr val="FF3399"/>
                </a:solidFill>
              </a:ln>
              <a:solidFill>
                <a:srgbClr val="FFFF00"/>
              </a:solidFill>
            </a:endParaRPr>
          </a:p>
        </p:txBody>
      </p:sp>
      <p:sp>
        <p:nvSpPr>
          <p:cNvPr id="10" name="Rectangle 9"/>
          <p:cNvSpPr/>
          <p:nvPr/>
        </p:nvSpPr>
        <p:spPr>
          <a:xfrm>
            <a:off x="1816997" y="4622400"/>
            <a:ext cx="3992033" cy="20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CA" b="1" dirty="0">
                <a:solidFill>
                  <a:prstClr val="black"/>
                </a:solidFill>
              </a:rPr>
              <a:t>Ya’aqov &amp; Laban hash out the heated contentions and </a:t>
            </a:r>
            <a:r>
              <a:rPr lang="en-CA" b="1" dirty="0" smtClean="0">
                <a:solidFill>
                  <a:prstClr val="black"/>
                </a:solidFill>
              </a:rPr>
              <a:t>a </a:t>
            </a:r>
            <a:br>
              <a:rPr lang="en-CA" b="1" dirty="0" smtClean="0">
                <a:solidFill>
                  <a:prstClr val="black"/>
                </a:solidFill>
              </a:rPr>
            </a:br>
            <a:r>
              <a:rPr lang="en-CA" b="1" dirty="0" smtClean="0">
                <a:solidFill>
                  <a:prstClr val="black"/>
                </a:solidFill>
              </a:rPr>
              <a:t>decision </a:t>
            </a:r>
            <a:r>
              <a:rPr lang="en-CA" b="1" dirty="0">
                <a:solidFill>
                  <a:prstClr val="black"/>
                </a:solidFill>
              </a:rPr>
              <a:t>is made to </a:t>
            </a:r>
            <a:r>
              <a:rPr lang="en-CA" b="1" u="sng" dirty="0">
                <a:solidFill>
                  <a:srgbClr val="FF0000"/>
                </a:solidFill>
              </a:rPr>
              <a:t>CUT</a:t>
            </a:r>
            <a:r>
              <a:rPr lang="en-CA" b="1" dirty="0">
                <a:solidFill>
                  <a:prstClr val="black"/>
                </a:solidFill>
              </a:rPr>
              <a:t> a Covenant of peace. 4 Components recorded, the Sealing Meal is eaten. </a:t>
            </a:r>
            <a:r>
              <a:rPr lang="en-CA" b="1" dirty="0" smtClean="0">
                <a:solidFill>
                  <a:prstClr val="black"/>
                </a:solidFill>
              </a:rPr>
              <a:t> They </a:t>
            </a:r>
            <a:r>
              <a:rPr lang="en-CA" b="1" dirty="0">
                <a:solidFill>
                  <a:prstClr val="black"/>
                </a:solidFill>
              </a:rPr>
              <a:t>stay </a:t>
            </a:r>
            <a:r>
              <a:rPr lang="en-CA" b="1" dirty="0">
                <a:solidFill>
                  <a:srgbClr val="FF3399"/>
                </a:solidFill>
              </a:rPr>
              <a:t>THE NIGHT </a:t>
            </a:r>
            <a:r>
              <a:rPr lang="en-CA" b="1" dirty="0" smtClean="0">
                <a:solidFill>
                  <a:srgbClr val="FF3399"/>
                </a:solidFill>
              </a:rPr>
              <a:t/>
            </a:r>
            <a:br>
              <a:rPr lang="en-CA" b="1" dirty="0" smtClean="0">
                <a:solidFill>
                  <a:srgbClr val="FF3399"/>
                </a:solidFill>
              </a:rPr>
            </a:br>
            <a:r>
              <a:rPr lang="en-CA" b="1" dirty="0" smtClean="0">
                <a:solidFill>
                  <a:prstClr val="black"/>
                </a:solidFill>
              </a:rPr>
              <a:t>on </a:t>
            </a:r>
            <a:r>
              <a:rPr lang="en-CA" b="1" dirty="0">
                <a:solidFill>
                  <a:prstClr val="black"/>
                </a:solidFill>
              </a:rPr>
              <a:t>the mountain.</a:t>
            </a:r>
          </a:p>
        </p:txBody>
      </p:sp>
      <p:sp>
        <p:nvSpPr>
          <p:cNvPr id="31" name="Rectangle 30"/>
          <p:cNvSpPr/>
          <p:nvPr/>
        </p:nvSpPr>
        <p:spPr>
          <a:xfrm>
            <a:off x="5930899" y="4634380"/>
            <a:ext cx="3937000" cy="20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CA" b="1" dirty="0">
                <a:solidFill>
                  <a:srgbClr val="FFCCFF"/>
                </a:solidFill>
              </a:rPr>
              <a:t>Ya’aqov and Laban “campout”!</a:t>
            </a:r>
          </a:p>
          <a:p>
            <a:pPr lvl="0" algn="ctr" defTabSz="914400"/>
            <a:r>
              <a:rPr lang="en-CA" sz="3600" b="1" dirty="0">
                <a:solidFill>
                  <a:srgbClr val="99FF99"/>
                </a:solidFill>
              </a:rPr>
              <a:t>When </a:t>
            </a:r>
            <a:r>
              <a:rPr lang="en-CA" sz="3600" b="1" dirty="0" smtClean="0">
                <a:solidFill>
                  <a:srgbClr val="99FF99"/>
                </a:solidFill>
              </a:rPr>
              <a:t>did</a:t>
            </a:r>
            <a:br>
              <a:rPr lang="en-CA" sz="3600" b="1" dirty="0" smtClean="0">
                <a:solidFill>
                  <a:srgbClr val="99FF99"/>
                </a:solidFill>
              </a:rPr>
            </a:br>
            <a:r>
              <a:rPr lang="en-CA" sz="3600" b="1" dirty="0" smtClean="0">
                <a:solidFill>
                  <a:srgbClr val="99FF99"/>
                </a:solidFill>
              </a:rPr>
              <a:t> </a:t>
            </a:r>
            <a:r>
              <a:rPr lang="en-CA" sz="3600" b="1" dirty="0">
                <a:solidFill>
                  <a:srgbClr val="99FF99"/>
                </a:solidFill>
              </a:rPr>
              <a:t>Laban arise </a:t>
            </a:r>
            <a:br>
              <a:rPr lang="en-CA" sz="3600" b="1" dirty="0">
                <a:solidFill>
                  <a:srgbClr val="99FF99"/>
                </a:solidFill>
              </a:rPr>
            </a:br>
            <a:r>
              <a:rPr lang="en-CA" sz="3600" b="1" dirty="0">
                <a:solidFill>
                  <a:srgbClr val="99FF99"/>
                </a:solidFill>
              </a:rPr>
              <a:t>to leave?</a:t>
            </a:r>
          </a:p>
        </p:txBody>
      </p:sp>
      <p:sp>
        <p:nvSpPr>
          <p:cNvPr id="32" name="Slide Number Placeholder 1"/>
          <p:cNvSpPr>
            <a:spLocks noGrp="1"/>
          </p:cNvSpPr>
          <p:nvPr>
            <p:ph type="sldNum" sz="quarter" idx="12"/>
          </p:nvPr>
        </p:nvSpPr>
        <p:spPr>
          <a:xfrm>
            <a:off x="11438455" y="6443133"/>
            <a:ext cx="753545" cy="365125"/>
          </a:xfrm>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22102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42"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anim calcmode="lin" valueType="num">
                                      <p:cBhvr>
                                        <p:cTn id="11" dur="750" fill="hold"/>
                                        <p:tgtEl>
                                          <p:spTgt spid="6"/>
                                        </p:tgtEl>
                                        <p:attrNameLst>
                                          <p:attrName>ppt_x</p:attrName>
                                        </p:attrNameLst>
                                      </p:cBhvr>
                                      <p:tavLst>
                                        <p:tav tm="0">
                                          <p:val>
                                            <p:strVal val="#ppt_x"/>
                                          </p:val>
                                        </p:tav>
                                        <p:tav tm="100000">
                                          <p:val>
                                            <p:strVal val="#ppt_x"/>
                                          </p:val>
                                        </p:tav>
                                      </p:tavLst>
                                    </p:anim>
                                    <p:anim calcmode="lin" valueType="num">
                                      <p:cBhvr>
                                        <p:cTn id="12" dur="75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250"/>
                            </p:stCondLst>
                            <p:childTnLst>
                              <p:par>
                                <p:cTn id="18" presetID="22" presetClass="entr" presetSubtype="1"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1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1250"/>
                                        <p:tgtEl>
                                          <p:spTgt spid="27"/>
                                        </p:tgtEl>
                                      </p:cBhvr>
                                    </p:animEffect>
                                  </p:childTnLst>
                                </p:cTn>
                              </p:par>
                            </p:childTnLst>
                          </p:cTn>
                        </p:par>
                        <p:par>
                          <p:cTn id="26" fill="hold">
                            <p:stCondLst>
                              <p:cond delay="1250"/>
                            </p:stCondLst>
                            <p:childTnLst>
                              <p:par>
                                <p:cTn id="27" presetID="22" presetClass="entr" presetSubtype="2"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500"/>
                                        <p:tgtEl>
                                          <p:spTgt spid="34"/>
                                        </p:tgtEl>
                                      </p:cBhvr>
                                    </p:animEffect>
                                  </p:childTnLst>
                                </p:cTn>
                              </p:par>
                              <p:par>
                                <p:cTn id="30" presetID="22" presetClass="entr" presetSubtype="1" fill="hold"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in)">
                                      <p:cBhvr>
                                        <p:cTn id="37" dur="1250"/>
                                        <p:tgtEl>
                                          <p:spTgt spid="30"/>
                                        </p:tgtEl>
                                      </p:cBhvr>
                                    </p:animEffect>
                                  </p:childTnLst>
                                </p:cTn>
                              </p:par>
                            </p:childTnLst>
                          </p:cTn>
                        </p:par>
                        <p:par>
                          <p:cTn id="38" fill="hold">
                            <p:stCondLst>
                              <p:cond delay="1250"/>
                            </p:stCondLst>
                            <p:childTnLst>
                              <p:par>
                                <p:cTn id="39" presetID="22" presetClass="entr" presetSubtype="4" repeatCount="300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par>
                          <p:cTn id="42" fill="hold">
                            <p:stCondLst>
                              <p:cond delay="2750"/>
                            </p:stCondLst>
                            <p:childTnLst>
                              <p:par>
                                <p:cTn id="43" presetID="22" presetClass="entr" presetSubtype="8" fill="hold" nodeType="afterEffect">
                                  <p:stCondLst>
                                    <p:cond delay="25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250"/>
                                        <p:tgtEl>
                                          <p:spTgt spid="18"/>
                                        </p:tgtEl>
                                      </p:cBhvr>
                                    </p:animEffect>
                                  </p:childTnLst>
                                </p:cTn>
                              </p:par>
                            </p:childTnLst>
                          </p:cTn>
                        </p:par>
                        <p:par>
                          <p:cTn id="46" fill="hold">
                            <p:stCondLst>
                              <p:cond delay="4250"/>
                            </p:stCondLst>
                            <p:childTnLst>
                              <p:par>
                                <p:cTn id="47" presetID="22" presetClass="entr" presetSubtype="4" repeatCount="300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randombar(horizontal)">
                                      <p:cBhvr>
                                        <p:cTn id="54" dur="500"/>
                                        <p:tgtEl>
                                          <p:spTgt spid="1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 calcmode="lin" valueType="num">
                                      <p:cBhvr>
                                        <p:cTn id="6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0" end="0"/>
                                            </p:txEl>
                                          </p:spTgt>
                                        </p:tgtEl>
                                      </p:cBhvr>
                                    </p:animEffect>
                                  </p:childTnLst>
                                </p:cTn>
                              </p:par>
                            </p:childTnLst>
                          </p:cTn>
                        </p:par>
                        <p:par>
                          <p:cTn id="67" fill="hold">
                            <p:stCondLst>
                              <p:cond delay="1000"/>
                            </p:stCondLst>
                            <p:childTnLst>
                              <p:par>
                                <p:cTn id="68" presetID="42" presetClass="entr" presetSubtype="0"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randombar(horizontal)">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4" grpId="0" animBg="1"/>
      <p:bldP spid="27" grpId="0" animBg="1"/>
      <p:bldP spid="28" grpId="0" animBg="1"/>
      <p:bldP spid="7" grpId="0"/>
      <p:bldP spid="29" grpId="0"/>
      <p:bldP spid="30" grpId="0" animBg="1"/>
      <p:bldP spid="1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67" y="338666"/>
            <a:ext cx="11108266" cy="182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tabLst>
                <a:tab pos="1439863" algn="l"/>
              </a:tabLst>
            </a:pPr>
            <a:r>
              <a:rPr lang="en-US" sz="2800" dirty="0" smtClean="0">
                <a:solidFill>
                  <a:srgbClr val="008080"/>
                </a:solidFill>
                <a:latin typeface="Georgia" panose="02040502050405020303" pitchFamily="18" charset="0"/>
              </a:rPr>
              <a:t>Gen </a:t>
            </a:r>
            <a:r>
              <a:rPr lang="en-US" sz="2800" dirty="0">
                <a:solidFill>
                  <a:srgbClr val="008080"/>
                </a:solidFill>
                <a:latin typeface="Georgia" panose="02040502050405020303" pitchFamily="18" charset="0"/>
              </a:rPr>
              <a:t>31:55</a:t>
            </a:r>
            <a:r>
              <a:rPr lang="en-US" sz="2800" dirty="0">
                <a:solidFill>
                  <a:prstClr val="black"/>
                </a:solidFill>
                <a:latin typeface="Georgia" panose="02040502050405020303" pitchFamily="18" charset="0"/>
              </a:rPr>
              <a:t>  </a:t>
            </a:r>
            <a:r>
              <a:rPr lang="en-US" sz="2800" dirty="0">
                <a:solidFill>
                  <a:srgbClr val="FFCCFF"/>
                </a:solidFill>
                <a:latin typeface="Georgia" panose="02040502050405020303" pitchFamily="18" charset="0"/>
              </a:rPr>
              <a:t>And La</a:t>
            </a:r>
            <a:r>
              <a:rPr lang="en-US" sz="2800" dirty="0">
                <a:solidFill>
                  <a:srgbClr val="FFCCFF"/>
                </a:solidFill>
                <a:latin typeface="TITUS Cyberbit Basic" panose="02020603050405020304" pitchFamily="18" charset="0"/>
              </a:rPr>
              <a:t>ḇ</a:t>
            </a:r>
            <a:r>
              <a:rPr lang="en-US" sz="2800" dirty="0">
                <a:solidFill>
                  <a:srgbClr val="FFCCFF"/>
                </a:solidFill>
                <a:latin typeface="Georgia" panose="02040502050405020303" pitchFamily="18" charset="0"/>
              </a:rPr>
              <a:t>an </a:t>
            </a:r>
            <a:r>
              <a:rPr lang="en-US" sz="3200" dirty="0" smtClean="0">
                <a:solidFill>
                  <a:srgbClr val="FFCCFF"/>
                </a:solidFill>
                <a:latin typeface="Georgia" panose="02040502050405020303" pitchFamily="18" charset="0"/>
              </a:rPr>
              <a:t>ROSE UP </a:t>
            </a:r>
            <a:r>
              <a:rPr lang="en-US" sz="3200" b="1" dirty="0" smtClean="0">
                <a:ln>
                  <a:solidFill>
                    <a:srgbClr val="0000FF"/>
                  </a:solidFill>
                </a:ln>
                <a:solidFill>
                  <a:srgbClr val="FFCCFF"/>
                </a:solidFill>
                <a:latin typeface="Georgia" panose="02040502050405020303" pitchFamily="18" charset="0"/>
              </a:rPr>
              <a:t>EARLY</a:t>
            </a:r>
            <a:r>
              <a:rPr lang="en-US" sz="3200" dirty="0" smtClean="0">
                <a:solidFill>
                  <a:srgbClr val="FFCCFF"/>
                </a:solidFill>
                <a:latin typeface="Georgia" panose="02040502050405020303" pitchFamily="18" charset="0"/>
              </a:rPr>
              <a:t> IN THE </a:t>
            </a:r>
            <a:r>
              <a:rPr lang="en-US" sz="3200" b="1" dirty="0" smtClean="0">
                <a:ln>
                  <a:solidFill>
                    <a:srgbClr val="0000FF"/>
                  </a:solidFill>
                </a:ln>
                <a:solidFill>
                  <a:srgbClr val="FFCCFF"/>
                </a:solidFill>
                <a:latin typeface="Georgia" panose="02040502050405020303" pitchFamily="18" charset="0"/>
              </a:rPr>
              <a:t>MORNING,</a:t>
            </a:r>
            <a:r>
              <a:rPr lang="en-US" sz="4400" dirty="0" smtClean="0">
                <a:solidFill>
                  <a:srgbClr val="FFC000"/>
                </a:solidFill>
                <a:latin typeface="Georgia" panose="02040502050405020303" pitchFamily="18" charset="0"/>
              </a:rPr>
              <a:t> </a:t>
            </a:r>
            <a:r>
              <a:rPr lang="en-US" sz="2800" dirty="0" smtClean="0">
                <a:solidFill>
                  <a:srgbClr val="FFC000"/>
                </a:solidFill>
                <a:latin typeface="Georgia" panose="02040502050405020303" pitchFamily="18" charset="0"/>
              </a:rPr>
              <a:t>and </a:t>
            </a:r>
            <a:r>
              <a:rPr lang="en-US" sz="2800" dirty="0">
                <a:solidFill>
                  <a:srgbClr val="FFC000"/>
                </a:solidFill>
                <a:latin typeface="Georgia" panose="02040502050405020303" pitchFamily="18" charset="0"/>
              </a:rPr>
              <a:t>kissed his sons and daughters and blessed them. </a:t>
            </a:r>
            <a:r>
              <a:rPr lang="en-US" sz="2800" dirty="0" smtClean="0">
                <a:solidFill>
                  <a:srgbClr val="FFC000"/>
                </a:solidFill>
                <a:latin typeface="Georgia" panose="02040502050405020303" pitchFamily="18" charset="0"/>
              </a:rPr>
              <a:t/>
            </a:r>
            <a:br>
              <a:rPr lang="en-US" sz="2800" dirty="0" smtClean="0">
                <a:solidFill>
                  <a:srgbClr val="FFC000"/>
                </a:solidFill>
                <a:latin typeface="Georgia" panose="02040502050405020303" pitchFamily="18" charset="0"/>
              </a:rPr>
            </a:br>
            <a:r>
              <a:rPr lang="en-US" sz="2800" dirty="0" smtClean="0">
                <a:solidFill>
                  <a:srgbClr val="FFC000"/>
                </a:solidFill>
                <a:latin typeface="Georgia" panose="02040502050405020303" pitchFamily="18" charset="0"/>
              </a:rPr>
              <a:t>And </a:t>
            </a:r>
            <a:r>
              <a:rPr lang="en-US" sz="2800" dirty="0">
                <a:solidFill>
                  <a:srgbClr val="FFC000"/>
                </a:solidFill>
                <a:latin typeface="Georgia" panose="02040502050405020303" pitchFamily="18" charset="0"/>
              </a:rPr>
              <a:t>La</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an </a:t>
            </a:r>
            <a:r>
              <a:rPr lang="en-US" sz="2800" u="sng" dirty="0">
                <a:solidFill>
                  <a:srgbClr val="FFC000"/>
                </a:solidFill>
                <a:latin typeface="Georgia" panose="02040502050405020303" pitchFamily="18" charset="0"/>
              </a:rPr>
              <a:t>left</a:t>
            </a:r>
            <a:r>
              <a:rPr lang="en-US" sz="2800" dirty="0">
                <a:solidFill>
                  <a:srgbClr val="FFC000"/>
                </a:solidFill>
                <a:latin typeface="Georgia" panose="02040502050405020303" pitchFamily="18" charset="0"/>
              </a:rPr>
              <a:t> and </a:t>
            </a:r>
            <a:r>
              <a:rPr lang="en-US" sz="2800" u="sng" dirty="0">
                <a:solidFill>
                  <a:srgbClr val="FFC000"/>
                </a:solidFill>
                <a:latin typeface="Georgia" panose="02040502050405020303" pitchFamily="18" charset="0"/>
              </a:rPr>
              <a:t>returned</a:t>
            </a:r>
            <a:r>
              <a:rPr lang="en-US" sz="2800" dirty="0">
                <a:solidFill>
                  <a:srgbClr val="FFC000"/>
                </a:solidFill>
                <a:latin typeface="Georgia" panose="02040502050405020303" pitchFamily="18" charset="0"/>
              </a:rPr>
              <a:t> to his place. </a:t>
            </a:r>
            <a:endParaRPr lang="en-CA" sz="2800" dirty="0">
              <a:solidFill>
                <a:srgbClr val="FFC00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8103" y="91750"/>
            <a:ext cx="542591" cy="493819"/>
          </a:xfrm>
          <a:prstGeom prst="rect">
            <a:avLst/>
          </a:prstGeom>
        </p:spPr>
      </p:pic>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04037" y="117151"/>
            <a:ext cx="542591" cy="493819"/>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77421" y="2175183"/>
            <a:ext cx="7780506" cy="2133656"/>
          </a:xfrm>
          <a:prstGeom prst="rect">
            <a:avLst/>
          </a:prstGeom>
        </p:spPr>
      </p:pic>
      <p:sp>
        <p:nvSpPr>
          <p:cNvPr id="7" name="Rectangle 6"/>
          <p:cNvSpPr/>
          <p:nvPr/>
        </p:nvSpPr>
        <p:spPr>
          <a:xfrm>
            <a:off x="4371975" y="2285970"/>
            <a:ext cx="3695699"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accent5">
                    <a:lumMod val="75000"/>
                  </a:schemeClr>
                </a:solidFill>
              </a:rPr>
              <a:t>ISA    Gen 31:55</a:t>
            </a:r>
            <a:endParaRPr lang="en-CA" sz="2800" dirty="0">
              <a:solidFill>
                <a:schemeClr val="accent5">
                  <a:lumMod val="75000"/>
                </a:scheme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60030" y="4544236"/>
            <a:ext cx="7797897" cy="2131201"/>
          </a:xfrm>
          <a:prstGeom prst="rect">
            <a:avLst/>
          </a:prstGeom>
        </p:spPr>
      </p:pic>
      <p:sp>
        <p:nvSpPr>
          <p:cNvPr id="9" name="Rectangle 8"/>
          <p:cNvSpPr/>
          <p:nvPr/>
        </p:nvSpPr>
        <p:spPr>
          <a:xfrm>
            <a:off x="234072" y="2167527"/>
            <a:ext cx="3728327" cy="4459469"/>
          </a:xfrm>
          <a:prstGeom prst="rect">
            <a:avLst/>
          </a:prstGeom>
          <a:solidFill>
            <a:schemeClr val="tx1">
              <a:lumMod val="50000"/>
            </a:schemeClr>
          </a:solidFill>
          <a:ln w="381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smtClean="0">
                <a:ln>
                  <a:solidFill>
                    <a:schemeClr val="accent5">
                      <a:lumMod val="75000"/>
                    </a:schemeClr>
                  </a:solidFill>
                </a:ln>
                <a:solidFill>
                  <a:srgbClr val="FFCCFF"/>
                </a:solidFill>
              </a:rPr>
              <a:t>We know that when Mosheh arose early to converse with Pharaoh, it was </a:t>
            </a:r>
            <a:r>
              <a:rPr lang="en-CA" sz="3200" b="1" dirty="0" smtClean="0">
                <a:ln>
                  <a:solidFill>
                    <a:schemeClr val="accent5">
                      <a:lumMod val="75000"/>
                    </a:schemeClr>
                  </a:solidFill>
                </a:ln>
                <a:solidFill>
                  <a:srgbClr val="00FFFF"/>
                </a:solidFill>
              </a:rPr>
              <a:t>Boqer, </a:t>
            </a:r>
            <a:r>
              <a:rPr lang="en-CA" sz="3200" b="1" dirty="0" smtClean="0">
                <a:ln>
                  <a:solidFill>
                    <a:schemeClr val="accent5">
                      <a:lumMod val="75000"/>
                    </a:schemeClr>
                  </a:solidFill>
                </a:ln>
                <a:solidFill>
                  <a:srgbClr val="FFCCFF"/>
                </a:solidFill>
              </a:rPr>
              <a:t>at the break of Dawn! </a:t>
            </a:r>
            <a:br>
              <a:rPr lang="en-CA" sz="3200" b="1" dirty="0" smtClean="0">
                <a:ln>
                  <a:solidFill>
                    <a:schemeClr val="accent5">
                      <a:lumMod val="75000"/>
                    </a:schemeClr>
                  </a:solidFill>
                </a:ln>
                <a:solidFill>
                  <a:srgbClr val="FFCCFF"/>
                </a:solidFill>
              </a:rPr>
            </a:br>
            <a:r>
              <a:rPr lang="en-CA" sz="3200" b="1" dirty="0" smtClean="0">
                <a:ln>
                  <a:solidFill>
                    <a:schemeClr val="accent5">
                      <a:lumMod val="75000"/>
                    </a:schemeClr>
                  </a:solidFill>
                </a:ln>
                <a:solidFill>
                  <a:srgbClr val="FFCCFF"/>
                </a:solidFill>
              </a:rPr>
              <a:t>Is Laban’s timing the same?   </a:t>
            </a:r>
            <a:endParaRPr lang="en-CA" sz="3200" b="1" dirty="0">
              <a:ln>
                <a:solidFill>
                  <a:schemeClr val="accent5">
                    <a:lumMod val="75000"/>
                  </a:schemeClr>
                </a:solidFill>
              </a:ln>
              <a:solidFill>
                <a:srgbClr val="FFCCFF"/>
              </a:solidFill>
            </a:endParaRPr>
          </a:p>
        </p:txBody>
      </p:sp>
      <p:pic>
        <p:nvPicPr>
          <p:cNvPr id="1026" name="Picture 2" descr="C:\Users\Rae\Desktop\3.15 Gen 31 - Laban - Meghan Oct 28\Art for 1e - Gen 31 - Laban U Jacob's Covenant at Mizpah\Laban farewel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18094" y="3558894"/>
            <a:ext cx="2003543" cy="1522693"/>
          </a:xfrm>
          <a:prstGeom prst="rect">
            <a:avLst/>
          </a:prstGeom>
          <a:noFill/>
          <a:ln>
            <a:solidFill>
              <a:schemeClr val="accent6">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11475779" y="6520868"/>
            <a:ext cx="753545" cy="365125"/>
          </a:xfrm>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293990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par>
                          <p:cTn id="30" fill="hold">
                            <p:stCondLst>
                              <p:cond delay="1000"/>
                            </p:stCondLst>
                            <p:childTnLst>
                              <p:par>
                                <p:cTn id="31" presetID="6" presetClass="entr" presetSubtype="16"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circle(in)">
                                      <p:cBhvr>
                                        <p:cTn id="3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381000"/>
            <a:ext cx="11099800" cy="6083802"/>
          </a:xfrm>
          <a:noFill/>
        </p:spPr>
        <p:txBody>
          <a:bodyPr>
            <a:normAutofit/>
          </a:bodyPr>
          <a:lstStyle/>
          <a:p>
            <a:r>
              <a:rPr lang="en-CA" sz="2800" b="1" dirty="0" smtClean="0">
                <a:solidFill>
                  <a:schemeClr val="accent5">
                    <a:lumMod val="60000"/>
                    <a:lumOff val="40000"/>
                  </a:schemeClr>
                </a:solidFill>
              </a:rPr>
              <a:t>What does </a:t>
            </a:r>
            <a:r>
              <a:rPr lang="en-CA" sz="2800" b="1" dirty="0" smtClean="0">
                <a:ln>
                  <a:solidFill>
                    <a:srgbClr val="FF3399"/>
                  </a:solidFill>
                </a:ln>
                <a:solidFill>
                  <a:schemeClr val="accent5">
                    <a:lumMod val="60000"/>
                    <a:lumOff val="40000"/>
                  </a:schemeClr>
                </a:solidFill>
              </a:rPr>
              <a:t>Boqer</a:t>
            </a:r>
            <a:r>
              <a:rPr lang="en-CA" sz="2800" b="1" dirty="0" smtClean="0">
                <a:solidFill>
                  <a:schemeClr val="accent5">
                    <a:lumMod val="60000"/>
                    <a:lumOff val="40000"/>
                  </a:schemeClr>
                </a:solidFill>
              </a:rPr>
              <a:t> indicate, what are the definitions?</a:t>
            </a:r>
            <a:endParaRPr lang="en-CA" sz="2800" b="1" dirty="0">
              <a:solidFill>
                <a:schemeClr val="accent5">
                  <a:lumMod val="60000"/>
                  <a:lumOff val="40000"/>
                </a:schemeClr>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7085" y="1998114"/>
            <a:ext cx="9036199" cy="902181"/>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55003" y="1141112"/>
            <a:ext cx="5157874" cy="868690"/>
          </a:xfrm>
          <a:prstGeom prst="rect">
            <a:avLst/>
          </a:prstGeom>
        </p:spPr>
      </p:pic>
      <p:sp>
        <p:nvSpPr>
          <p:cNvPr id="9" name="Rounded Rectangle 8"/>
          <p:cNvSpPr/>
          <p:nvPr/>
        </p:nvSpPr>
        <p:spPr>
          <a:xfrm>
            <a:off x="3542533" y="1998114"/>
            <a:ext cx="2947987" cy="540380"/>
          </a:xfrm>
          <a:prstGeom prst="round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614992" y="1269604"/>
            <a:ext cx="3432179" cy="697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accent2">
                    <a:lumMod val="50000"/>
                  </a:schemeClr>
                </a:solidFill>
              </a:rPr>
              <a:t>A Hebrew Lexicon by </a:t>
            </a:r>
            <a:br>
              <a:rPr lang="en-CA" dirty="0" smtClean="0">
                <a:solidFill>
                  <a:schemeClr val="accent2">
                    <a:lumMod val="50000"/>
                  </a:schemeClr>
                </a:solidFill>
              </a:rPr>
            </a:br>
            <a:r>
              <a:rPr lang="en-CA" dirty="0" smtClean="0">
                <a:solidFill>
                  <a:schemeClr val="accent2">
                    <a:lumMod val="50000"/>
                  </a:schemeClr>
                </a:solidFill>
              </a:rPr>
              <a:t>J.  Parkhurst  1762</a:t>
            </a:r>
            <a:endParaRPr lang="en-CA" dirty="0">
              <a:solidFill>
                <a:schemeClr val="accent2">
                  <a:lumMod val="50000"/>
                </a:schemeClr>
              </a:solidFill>
            </a:endParaRP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32366" y="4181009"/>
            <a:ext cx="6667473" cy="2147481"/>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53175" y="3660156"/>
            <a:ext cx="4162425" cy="398593"/>
          </a:xfrm>
          <a:prstGeom prst="rect">
            <a:avLst/>
          </a:prstGeom>
        </p:spPr>
      </p:pic>
      <p:sp>
        <p:nvSpPr>
          <p:cNvPr id="14" name="Rounded Rectangle 13"/>
          <p:cNvSpPr/>
          <p:nvPr/>
        </p:nvSpPr>
        <p:spPr>
          <a:xfrm>
            <a:off x="4814262" y="4944533"/>
            <a:ext cx="3804805" cy="385022"/>
          </a:xfrm>
          <a:prstGeom prst="round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440265" y="3081867"/>
            <a:ext cx="4021667" cy="3513665"/>
          </a:xfrm>
          <a:prstGeom prst="roundRect">
            <a:avLst/>
          </a:prstGeom>
          <a:solidFill>
            <a:schemeClr val="tx1">
              <a:lumMod val="50000"/>
            </a:schemeClr>
          </a:solidFill>
          <a:ln w="28575">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99FF99"/>
                </a:solidFill>
              </a:rPr>
              <a:t>At what point does the light </a:t>
            </a:r>
            <a:r>
              <a:rPr lang="en-CA" sz="2800" b="1" dirty="0" smtClean="0">
                <a:ln>
                  <a:solidFill>
                    <a:srgbClr val="0000FF"/>
                  </a:solidFill>
                </a:ln>
                <a:solidFill>
                  <a:srgbClr val="FF0000"/>
                </a:solidFill>
              </a:rPr>
              <a:t>BREAK FORTH</a:t>
            </a:r>
            <a:r>
              <a:rPr lang="en-CA" sz="2800" dirty="0" smtClean="0">
                <a:solidFill>
                  <a:schemeClr val="accent2">
                    <a:lumMod val="50000"/>
                  </a:schemeClr>
                </a:solidFill>
              </a:rPr>
              <a:t> </a:t>
            </a:r>
            <a:r>
              <a:rPr lang="en-CA" sz="2800" dirty="0" smtClean="0">
                <a:solidFill>
                  <a:srgbClr val="99FF99"/>
                </a:solidFill>
              </a:rPr>
              <a:t>through the darkness of the night? Are there other definitions that describe </a:t>
            </a:r>
            <a:r>
              <a:rPr lang="en-CA" sz="2800" b="1" dirty="0" smtClean="0">
                <a:ln>
                  <a:solidFill>
                    <a:srgbClr val="0000FF"/>
                  </a:solidFill>
                </a:ln>
                <a:solidFill>
                  <a:srgbClr val="FF0000"/>
                </a:solidFill>
              </a:rPr>
              <a:t>Dawn?</a:t>
            </a:r>
            <a:endParaRPr lang="en-CA" sz="2800" b="1" dirty="0">
              <a:ln>
                <a:solidFill>
                  <a:srgbClr val="0000FF"/>
                </a:solidFill>
              </a:ln>
              <a:solidFill>
                <a:srgbClr val="FF0000"/>
              </a:solidFill>
            </a:endParaRPr>
          </a:p>
        </p:txBody>
      </p:sp>
      <p:sp>
        <p:nvSpPr>
          <p:cNvPr id="2" name="Slide Number Placeholder 1"/>
          <p:cNvSpPr>
            <a:spLocks noGrp="1"/>
          </p:cNvSpPr>
          <p:nvPr>
            <p:ph type="sldNum" sz="quarter" idx="12"/>
          </p:nvPr>
        </p:nvSpPr>
        <p:spPr>
          <a:xfrm>
            <a:off x="11406702" y="6496153"/>
            <a:ext cx="753545" cy="365125"/>
          </a:xfrm>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40228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ppt_x"/>
                                          </p:val>
                                        </p:tav>
                                        <p:tav tm="100000">
                                          <p:val>
                                            <p:strVal val="#ppt_x"/>
                                          </p:val>
                                        </p:tav>
                                      </p:tavLst>
                                    </p:anim>
                                    <p:anim calcmode="lin" valueType="num">
                                      <p:cBhvr additive="base">
                                        <p:cTn id="8" dur="1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750" fill="hold"/>
                                        <p:tgtEl>
                                          <p:spTgt spid="7"/>
                                        </p:tgtEl>
                                        <p:attrNameLst>
                                          <p:attrName>ppt_x</p:attrName>
                                        </p:attrNameLst>
                                      </p:cBhvr>
                                      <p:tavLst>
                                        <p:tav tm="0">
                                          <p:val>
                                            <p:strVal val="#ppt_x"/>
                                          </p:val>
                                        </p:tav>
                                        <p:tav tm="100000">
                                          <p:val>
                                            <p:strVal val="#ppt_x"/>
                                          </p:val>
                                        </p:tav>
                                      </p:tavLst>
                                    </p:anim>
                                    <p:anim calcmode="lin" valueType="num">
                                      <p:cBhvr additive="base">
                                        <p:cTn id="12" dur="1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750" fill="hold"/>
                                        <p:tgtEl>
                                          <p:spTgt spid="9"/>
                                        </p:tgtEl>
                                        <p:attrNameLst>
                                          <p:attrName>ppt_x</p:attrName>
                                        </p:attrNameLst>
                                      </p:cBhvr>
                                      <p:tavLst>
                                        <p:tav tm="0">
                                          <p:val>
                                            <p:strVal val="#ppt_x"/>
                                          </p:val>
                                        </p:tav>
                                        <p:tav tm="100000">
                                          <p:val>
                                            <p:strVal val="#ppt_x"/>
                                          </p:val>
                                        </p:tav>
                                      </p:tavLst>
                                    </p:anim>
                                    <p:anim calcmode="lin" valueType="num">
                                      <p:cBhvr additive="base">
                                        <p:cTn id="16" dur="175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327097" y="2467952"/>
            <a:ext cx="5398589" cy="4327634"/>
          </a:xfrm>
          <a:prstGeom prst="rect">
            <a:avLst/>
          </a:prstGeom>
        </p:spPr>
      </p:pic>
      <p:cxnSp>
        <p:nvCxnSpPr>
          <p:cNvPr id="7" name="Straight Connector 6"/>
          <p:cNvCxnSpPr/>
          <p:nvPr/>
        </p:nvCxnSpPr>
        <p:spPr>
          <a:xfrm>
            <a:off x="7058436" y="3480886"/>
            <a:ext cx="2667000" cy="952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075052" y="3957136"/>
            <a:ext cx="2488709"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86936" y="4309561"/>
            <a:ext cx="5076825" cy="2857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668161" y="3966662"/>
            <a:ext cx="1847850" cy="457200"/>
          </a:xfrm>
          <a:prstGeom prst="rect">
            <a:avLst/>
          </a:prstGeom>
          <a:noFill/>
          <a:ln w="57150">
            <a:solidFill>
              <a:schemeClr val="accent2">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a:off x="6486936" y="4661985"/>
            <a:ext cx="1543050" cy="952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58436" y="5004887"/>
            <a:ext cx="3810000" cy="952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58436" y="6062161"/>
            <a:ext cx="4048125" cy="1905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67886" y="6386010"/>
            <a:ext cx="590550" cy="952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86936" y="6738436"/>
            <a:ext cx="2409825" cy="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00075" y="434866"/>
            <a:ext cx="4772025" cy="6137384"/>
          </a:xfrm>
          <a:prstGeom prst="rect">
            <a:avLst/>
          </a:prstGeom>
          <a:solidFill>
            <a:schemeClr val="tx1">
              <a:lumMod val="65000"/>
            </a:schemeClr>
          </a:solidFill>
          <a:ln w="38100">
            <a:solidFill>
              <a:srgbClr val="99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800" b="1" dirty="0" smtClean="0">
                <a:ln>
                  <a:solidFill>
                    <a:schemeClr val="accent5">
                      <a:lumMod val="50000"/>
                    </a:schemeClr>
                  </a:solidFill>
                </a:ln>
                <a:solidFill>
                  <a:srgbClr val="FFCCFF"/>
                </a:solidFill>
                <a:effectLst/>
              </a:rPr>
              <a:t>Can</a:t>
            </a:r>
            <a:r>
              <a:rPr lang="en-CA" sz="2800" b="1" dirty="0" smtClean="0">
                <a:ln>
                  <a:solidFill>
                    <a:schemeClr val="accent5">
                      <a:lumMod val="75000"/>
                    </a:schemeClr>
                  </a:solidFill>
                </a:ln>
                <a:solidFill>
                  <a:srgbClr val="FFCCFF"/>
                </a:solidFill>
                <a:effectLst/>
              </a:rPr>
              <a:t> we see that the </a:t>
            </a:r>
            <a:r>
              <a:rPr lang="en-CA" sz="2800" b="1" dirty="0" err="1" smtClean="0">
                <a:ln>
                  <a:solidFill>
                    <a:schemeClr val="accent5">
                      <a:lumMod val="75000"/>
                    </a:schemeClr>
                  </a:solidFill>
                </a:ln>
                <a:solidFill>
                  <a:srgbClr val="99FF99"/>
                </a:solidFill>
                <a:effectLst/>
              </a:rPr>
              <a:t>boqer</a:t>
            </a:r>
            <a:r>
              <a:rPr lang="en-CA" sz="2800" b="1" dirty="0" smtClean="0">
                <a:ln>
                  <a:solidFill>
                    <a:schemeClr val="accent5">
                      <a:lumMod val="75000"/>
                    </a:schemeClr>
                  </a:solidFill>
                </a:ln>
                <a:solidFill>
                  <a:srgbClr val="FFCCFF"/>
                </a:solidFill>
                <a:effectLst/>
              </a:rPr>
              <a:t> means to divide, separate, split apart, lay open as in distinguishing different identities?</a:t>
            </a:r>
          </a:p>
          <a:p>
            <a:pPr algn="ctr"/>
            <a:r>
              <a:rPr lang="en-CA" sz="2800" b="1" dirty="0" smtClean="0">
                <a:ln>
                  <a:solidFill>
                    <a:schemeClr val="accent5">
                      <a:lumMod val="75000"/>
                    </a:schemeClr>
                  </a:solidFill>
                </a:ln>
                <a:solidFill>
                  <a:srgbClr val="FFCCFF"/>
                </a:solidFill>
                <a:effectLst/>
              </a:rPr>
              <a:t>The Dawn period of the 24 hour cycle is the </a:t>
            </a:r>
            <a:r>
              <a:rPr lang="en-CA" sz="2800" b="1" u="sng" dirty="0" smtClean="0">
                <a:ln>
                  <a:solidFill>
                    <a:schemeClr val="accent5">
                      <a:lumMod val="75000"/>
                    </a:schemeClr>
                  </a:solidFill>
                </a:ln>
                <a:solidFill>
                  <a:srgbClr val="FFCCFF"/>
                </a:solidFill>
                <a:effectLst/>
              </a:rPr>
              <a:t>ONLY 24 hour portion</a:t>
            </a:r>
            <a:r>
              <a:rPr lang="en-CA" sz="2800" b="1" dirty="0" smtClean="0">
                <a:ln>
                  <a:solidFill>
                    <a:schemeClr val="accent5">
                      <a:lumMod val="75000"/>
                    </a:schemeClr>
                  </a:solidFill>
                </a:ln>
                <a:solidFill>
                  <a:srgbClr val="FFCCFF"/>
                </a:solidFill>
                <a:effectLst/>
              </a:rPr>
              <a:t> that contains these definitions! </a:t>
            </a:r>
          </a:p>
          <a:p>
            <a:pPr algn="ctr"/>
            <a:r>
              <a:rPr lang="en-CA" sz="2800" b="1" dirty="0" smtClean="0">
                <a:ln>
                  <a:solidFill>
                    <a:schemeClr val="accent5">
                      <a:lumMod val="75000"/>
                    </a:schemeClr>
                  </a:solidFill>
                </a:ln>
                <a:solidFill>
                  <a:srgbClr val="FFCCFF"/>
                </a:solidFill>
                <a:effectLst/>
              </a:rPr>
              <a:t>The Dawn is like a belt buckle! The 24 hour cycle fulfills a complete circuit and then is split apart by the ox pulling a plow! </a:t>
            </a:r>
            <a:endParaRPr lang="en-CA" sz="2800" b="1" dirty="0">
              <a:ln>
                <a:solidFill>
                  <a:schemeClr val="accent5">
                    <a:lumMod val="75000"/>
                  </a:schemeClr>
                </a:solidFill>
              </a:ln>
              <a:solidFill>
                <a:srgbClr val="FFCCFF"/>
              </a:solidFill>
              <a:effectLst/>
            </a:endParaRPr>
          </a:p>
        </p:txBody>
      </p:sp>
      <p:pic>
        <p:nvPicPr>
          <p:cNvPr id="2051" name="Picture 3" descr="C:\Users\Rae\Desktop\Art for CCC\1. Art - Main File\Morning\egypt sunrise 500.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7096" y="146833"/>
            <a:ext cx="5403533" cy="22479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348913" y="6473324"/>
            <a:ext cx="753545" cy="365125"/>
          </a:xfrm>
        </p:spPr>
        <p:txBody>
          <a:bodyPr/>
          <a:lstStyle/>
          <a:p>
            <a:fld id="{6D22F896-40B5-4ADD-8801-0D06FADFA095}" type="slidenum">
              <a:rPr lang="en-US" smtClean="0"/>
              <a:t>47</a:t>
            </a:fld>
            <a:endParaRPr lang="en-US" dirty="0"/>
          </a:p>
        </p:txBody>
      </p:sp>
      <p:sp>
        <p:nvSpPr>
          <p:cNvPr id="3" name="Rectangle 2"/>
          <p:cNvSpPr/>
          <p:nvPr/>
        </p:nvSpPr>
        <p:spPr>
          <a:xfrm>
            <a:off x="9851758" y="6514559"/>
            <a:ext cx="1434255" cy="27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err="1" smtClean="0">
                <a:solidFill>
                  <a:schemeClr val="bg1"/>
                </a:solidFill>
              </a:rPr>
              <a:t>Gesenius</a:t>
            </a:r>
            <a:endParaRPr lang="en-CA" sz="1400" dirty="0">
              <a:solidFill>
                <a:schemeClr val="bg1"/>
              </a:solidFill>
            </a:endParaRPr>
          </a:p>
        </p:txBody>
      </p:sp>
    </p:spTree>
    <p:extLst>
      <p:ext uri="{BB962C8B-B14F-4D97-AF65-F5344CB8AC3E}">
        <p14:creationId xmlns:p14="http://schemas.microsoft.com/office/powerpoint/2010/main" val="260463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976384" y="3205931"/>
            <a:ext cx="5358366" cy="3388557"/>
          </a:xfrm>
          <a:prstGeom prst="rect">
            <a:avLst/>
          </a:prstGeom>
        </p:spPr>
      </p:pic>
      <p:sp>
        <p:nvSpPr>
          <p:cNvPr id="6" name="Left Brace 5"/>
          <p:cNvSpPr/>
          <p:nvPr/>
        </p:nvSpPr>
        <p:spPr>
          <a:xfrm>
            <a:off x="5398686" y="3205930"/>
            <a:ext cx="697314" cy="3388557"/>
          </a:xfrm>
          <a:prstGeom prst="leftBrace">
            <a:avLst>
              <a:gd name="adj1" fmla="val 43544"/>
              <a:gd name="adj2" fmla="val 50000"/>
            </a:avLst>
          </a:prstGeom>
          <a:solidFill>
            <a:srgbClr val="FFCCFF"/>
          </a:solidFill>
          <a:ln w="28575">
            <a:solidFill>
              <a:srgbClr val="00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7170" name="Picture 2" descr="See the source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886" y="3441713"/>
            <a:ext cx="4876800" cy="27432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53491" y="237066"/>
            <a:ext cx="7868541" cy="1998133"/>
          </a:xfrm>
          <a:prstGeom prst="rect">
            <a:avLst/>
          </a:prstGeom>
          <a:scene3d>
            <a:camera prst="orthographicFront"/>
            <a:lightRig rig="threePt" dir="t"/>
          </a:scene3d>
          <a:sp3d>
            <a:bevelT w="152400" h="50800" prst="softRound"/>
          </a:sp3d>
        </p:spPr>
      </p:pic>
      <p:sp>
        <p:nvSpPr>
          <p:cNvPr id="8" name="Rectangle 7"/>
          <p:cNvSpPr/>
          <p:nvPr/>
        </p:nvSpPr>
        <p:spPr>
          <a:xfrm>
            <a:off x="0" y="2377845"/>
            <a:ext cx="12192000" cy="704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a:solidFill>
                    <a:schemeClr val="accent6">
                      <a:lumMod val="75000"/>
                    </a:schemeClr>
                  </a:solidFill>
                </a:ln>
                <a:solidFill>
                  <a:srgbClr val="FFCCFF"/>
                </a:solidFill>
              </a:rPr>
              <a:t>Dawn is likened to an ox &amp; plow. </a:t>
            </a:r>
            <a:br>
              <a:rPr lang="en-CA" sz="2400" b="1" dirty="0" smtClean="0">
                <a:ln>
                  <a:solidFill>
                    <a:schemeClr val="accent6">
                      <a:lumMod val="75000"/>
                    </a:schemeClr>
                  </a:solidFill>
                </a:ln>
                <a:solidFill>
                  <a:srgbClr val="FFCCFF"/>
                </a:solidFill>
              </a:rPr>
            </a:br>
            <a:r>
              <a:rPr lang="en-CA" sz="2400" b="1" dirty="0" smtClean="0">
                <a:ln>
                  <a:solidFill>
                    <a:schemeClr val="accent6">
                      <a:lumMod val="75000"/>
                    </a:schemeClr>
                  </a:solidFill>
                </a:ln>
                <a:solidFill>
                  <a:srgbClr val="FFCCFF"/>
                </a:solidFill>
              </a:rPr>
              <a:t>One side is completed, the next portion is to be conquered!</a:t>
            </a:r>
            <a:endParaRPr lang="en-CA" sz="2400" b="1" dirty="0">
              <a:ln>
                <a:solidFill>
                  <a:schemeClr val="accent6">
                    <a:lumMod val="75000"/>
                  </a:schemeClr>
                </a:solidFill>
              </a:ln>
              <a:solidFill>
                <a:srgbClr val="FFCCFF"/>
              </a:solidFill>
            </a:endParaRPr>
          </a:p>
        </p:txBody>
      </p:sp>
      <p:sp>
        <p:nvSpPr>
          <p:cNvPr id="9" name="Rounded Rectangle 8"/>
          <p:cNvSpPr/>
          <p:nvPr/>
        </p:nvSpPr>
        <p:spPr>
          <a:xfrm>
            <a:off x="6324600" y="3205930"/>
            <a:ext cx="736600" cy="438314"/>
          </a:xfrm>
          <a:prstGeom prst="round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2613836" y="180793"/>
            <a:ext cx="6915596" cy="649200"/>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ln>
                  <a:solidFill>
                    <a:srgbClr val="0000FF"/>
                  </a:solidFill>
                </a:ln>
                <a:solidFill>
                  <a:srgbClr val="99FF99"/>
                </a:solidFill>
                <a:effectLst>
                  <a:glow rad="63500">
                    <a:srgbClr val="FF3399"/>
                  </a:glow>
                </a:effectLst>
              </a:rPr>
              <a:t>Dawn’s Light Breaking Forth!</a:t>
            </a:r>
            <a:endParaRPr lang="en-CA" sz="3600" b="1" dirty="0">
              <a:ln>
                <a:solidFill>
                  <a:srgbClr val="0000FF"/>
                </a:solidFill>
              </a:ln>
              <a:solidFill>
                <a:srgbClr val="99FF99"/>
              </a:solidFill>
              <a:effectLst>
                <a:glow rad="63500">
                  <a:srgbClr val="FF3399"/>
                </a:glow>
              </a:effectLst>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48</a:t>
            </a:fld>
            <a:endParaRPr lang="en-US" dirty="0"/>
          </a:p>
        </p:txBody>
      </p:sp>
      <p:cxnSp>
        <p:nvCxnSpPr>
          <p:cNvPr id="5" name="Straight Connector 4"/>
          <p:cNvCxnSpPr/>
          <p:nvPr/>
        </p:nvCxnSpPr>
        <p:spPr>
          <a:xfrm>
            <a:off x="7735330" y="6248400"/>
            <a:ext cx="3410465"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31924" y="6549277"/>
            <a:ext cx="3006811"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346" y="4596714"/>
            <a:ext cx="2405449" cy="4314"/>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70141" y="4922304"/>
            <a:ext cx="370702" cy="3923"/>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30062" y="3081859"/>
            <a:ext cx="219808" cy="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09794" y="3090651"/>
            <a:ext cx="686592" cy="0"/>
          </a:xfrm>
          <a:prstGeom prst="line">
            <a:avLst/>
          </a:prstGeom>
          <a:ln w="57150">
            <a:solidFill>
              <a:srgbClr val="99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Slide Number Placeholder 1"/>
          <p:cNvSpPr txBox="1">
            <a:spLocks/>
          </p:cNvSpPr>
          <p:nvPr/>
        </p:nvSpPr>
        <p:spPr>
          <a:xfrm>
            <a:off x="11438455" y="6443133"/>
            <a:ext cx="75354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48</a:t>
            </a:fld>
            <a:endParaRPr lang="en-US" dirty="0"/>
          </a:p>
        </p:txBody>
      </p:sp>
    </p:spTree>
    <p:extLst>
      <p:ext uri="{BB962C8B-B14F-4D97-AF65-F5344CB8AC3E}">
        <p14:creationId xmlns:p14="http://schemas.microsoft.com/office/powerpoint/2010/main" val="3038684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028095" y="43572"/>
            <a:ext cx="10353762" cy="4290646"/>
          </a:xfrm>
          <a:prstGeom prst="rect">
            <a:avLst/>
          </a:prstGeom>
          <a:solidFill>
            <a:schemeClr val="bg1"/>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smtClean="0">
                <a:ln>
                  <a:solidFill>
                    <a:srgbClr val="0000FF"/>
                  </a:solidFill>
                </a:ln>
                <a:solidFill>
                  <a:srgbClr val="99FF99"/>
                </a:solidFill>
                <a:effectLst>
                  <a:glow rad="63500">
                    <a:srgbClr val="FF3399"/>
                  </a:glow>
                </a:effectLst>
              </a:rPr>
              <a:t>What part of DAWN/ Boqer have we </a:t>
            </a:r>
            <a:br>
              <a:rPr lang="en-CA" sz="3600" b="1" dirty="0" smtClean="0">
                <a:ln>
                  <a:solidFill>
                    <a:srgbClr val="0000FF"/>
                  </a:solidFill>
                </a:ln>
                <a:solidFill>
                  <a:srgbClr val="99FF99"/>
                </a:solidFill>
                <a:effectLst>
                  <a:glow rad="63500">
                    <a:srgbClr val="FF3399"/>
                  </a:glow>
                </a:effectLst>
              </a:rPr>
            </a:br>
            <a:r>
              <a:rPr lang="en-CA" sz="3600" b="1" dirty="0" smtClean="0">
                <a:ln>
                  <a:solidFill>
                    <a:srgbClr val="0000FF"/>
                  </a:solidFill>
                </a:ln>
                <a:solidFill>
                  <a:srgbClr val="99FF99"/>
                </a:solidFill>
                <a:effectLst>
                  <a:glow rad="63500">
                    <a:srgbClr val="FF3399"/>
                  </a:glow>
                </a:effectLst>
              </a:rPr>
              <a:t>missed in the last 2,700 years?</a:t>
            </a:r>
          </a:p>
          <a:p>
            <a:pPr algn="ctr"/>
            <a:r>
              <a:rPr lang="en-CA" sz="3600" b="1" dirty="0" smtClean="0">
                <a:ln>
                  <a:solidFill>
                    <a:srgbClr val="0000FF"/>
                  </a:solidFill>
                </a:ln>
                <a:solidFill>
                  <a:srgbClr val="99FF99"/>
                </a:solidFill>
                <a:effectLst>
                  <a:glow rad="63500">
                    <a:srgbClr val="FF3399"/>
                  </a:glow>
                </a:effectLst>
              </a:rPr>
              <a:t>WHO TAUGHT US THAT THE </a:t>
            </a:r>
            <a:r>
              <a:rPr lang="en-CA" sz="3600" b="1" dirty="0" smtClean="0">
                <a:ln>
                  <a:solidFill>
                    <a:srgbClr val="0000FF"/>
                  </a:solidFill>
                </a:ln>
                <a:solidFill>
                  <a:srgbClr val="99FF99"/>
                </a:solidFill>
                <a:effectLst>
                  <a:glow rad="63500">
                    <a:srgbClr val="FFFF00"/>
                  </a:glow>
                </a:effectLst>
              </a:rPr>
              <a:t>BOQER</a:t>
            </a:r>
            <a:r>
              <a:rPr lang="en-CA" sz="3600" b="1" dirty="0" smtClean="0">
                <a:ln>
                  <a:solidFill>
                    <a:srgbClr val="0000FF"/>
                  </a:solidFill>
                </a:ln>
                <a:solidFill>
                  <a:srgbClr val="99FF99"/>
                </a:solidFill>
                <a:effectLst>
                  <a:glow rad="63500">
                    <a:srgbClr val="FF3399"/>
                  </a:glow>
                </a:effectLst>
              </a:rPr>
              <a:t> HAD NO IMPORTANCE?        </a:t>
            </a:r>
            <a:r>
              <a:rPr lang="en-CA" sz="3600" b="1" dirty="0" smtClean="0">
                <a:ln>
                  <a:solidFill>
                    <a:srgbClr val="0000FF"/>
                  </a:solidFill>
                </a:ln>
                <a:solidFill>
                  <a:srgbClr val="FF0000"/>
                </a:solidFill>
                <a:effectLst>
                  <a:glow rad="63500">
                    <a:srgbClr val="FFCCFF"/>
                  </a:glow>
                </a:effectLst>
              </a:rPr>
              <a:t>WHO?</a:t>
            </a:r>
          </a:p>
          <a:p>
            <a:pPr marL="0" indent="0" algn="ctr">
              <a:buNone/>
            </a:pPr>
            <a:r>
              <a:rPr lang="en-CA" sz="3600" b="1" dirty="0" smtClean="0">
                <a:ln>
                  <a:solidFill>
                    <a:srgbClr val="0000FF"/>
                  </a:solidFill>
                </a:ln>
                <a:solidFill>
                  <a:srgbClr val="99FF99"/>
                </a:solidFill>
                <a:effectLst>
                  <a:glow rad="63500">
                    <a:srgbClr val="FF3399"/>
                  </a:glow>
                </a:effectLst>
              </a:rPr>
              <a:t>“You have removed the key of knowledge!”</a:t>
            </a:r>
            <a:endParaRPr lang="en-CA" sz="3600" b="1" dirty="0">
              <a:ln>
                <a:solidFill>
                  <a:srgbClr val="0000FF"/>
                </a:solidFill>
              </a:ln>
              <a:solidFill>
                <a:srgbClr val="99FF99"/>
              </a:solidFill>
              <a:effectLst>
                <a:glow rad="63500">
                  <a:srgbClr val="FF3399"/>
                </a:glow>
              </a:effectLst>
            </a:endParaRPr>
          </a:p>
        </p:txBody>
      </p:sp>
      <p:sp>
        <p:nvSpPr>
          <p:cNvPr id="5" name="Rectangle 4"/>
          <p:cNvSpPr/>
          <p:nvPr/>
        </p:nvSpPr>
        <p:spPr>
          <a:xfrm>
            <a:off x="5041900" y="3959225"/>
            <a:ext cx="2028825"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99FF99"/>
                </a:solidFill>
              </a:rPr>
              <a:t>Luke 11:52 </a:t>
            </a:r>
            <a:endParaRPr lang="en-CA" dirty="0">
              <a:solidFill>
                <a:srgbClr val="99FF99"/>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49</a:t>
            </a:fld>
            <a:endParaRPr lang="en-US" dirty="0"/>
          </a:p>
        </p:txBody>
      </p:sp>
      <p:sp>
        <p:nvSpPr>
          <p:cNvPr id="6" name="Slide Number Placeholder 1"/>
          <p:cNvSpPr txBox="1">
            <a:spLocks/>
          </p:cNvSpPr>
          <p:nvPr/>
        </p:nvSpPr>
        <p:spPr>
          <a:xfrm>
            <a:off x="11438455" y="6340492"/>
            <a:ext cx="75354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133647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1750"/>
                                        <p:tgtEl>
                                          <p:spTgt spid="4">
                                            <p:bg/>
                                          </p:spTgt>
                                        </p:tgtEl>
                                      </p:cBhvr>
                                    </p:animEffect>
                                  </p:childTnLst>
                                </p:cTn>
                              </p:par>
                            </p:childTnLst>
                          </p:cTn>
                        </p:par>
                        <p:par>
                          <p:cTn id="8" fill="hold">
                            <p:stCondLst>
                              <p:cond delay="2500"/>
                            </p:stCondLst>
                            <p:childTnLst>
                              <p:par>
                                <p:cTn id="9" presetID="22" presetClass="entr" presetSubtype="1" fill="hold" grpId="0" nodeType="afterEffect">
                                  <p:stCondLst>
                                    <p:cond delay="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1750"/>
                                        <p:tgtEl>
                                          <p:spTgt spid="4">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7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1750"/>
                                        <p:tgtEl>
                                          <p:spTgt spid="4">
                                            <p:txEl>
                                              <p:pRg st="1" end="1"/>
                                            </p:txEl>
                                          </p:spTgt>
                                        </p:tgtEl>
                                      </p:cBhvr>
                                    </p:animEffect>
                                  </p:childTnLst>
                                </p:cTn>
                              </p:par>
                            </p:childTnLst>
                          </p:cTn>
                        </p:par>
                        <p:par>
                          <p:cTn id="16" fill="hold">
                            <p:stCondLst>
                              <p:cond delay="7500"/>
                            </p:stCondLst>
                            <p:childTnLst>
                              <p:par>
                                <p:cTn id="17" presetID="22" presetClass="entr" presetSubtype="1" fill="hold" grpId="0" nodeType="afterEffect">
                                  <p:stCondLst>
                                    <p:cond delay="7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1750"/>
                                        <p:tgtEl>
                                          <p:spTgt spid="4">
                                            <p:txEl>
                                              <p:pRg st="2" end="2"/>
                                            </p:txEl>
                                          </p:spTgt>
                                        </p:tgtEl>
                                      </p:cBhvr>
                                    </p:animEffect>
                                  </p:childTnLst>
                                </p:cTn>
                              </p:par>
                            </p:childTnLst>
                          </p:cTn>
                        </p:par>
                        <p:par>
                          <p:cTn id="20" fill="hold">
                            <p:stCondLst>
                              <p:cond delay="10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134537"/>
            <a:ext cx="10353762" cy="4749800"/>
          </a:xfrm>
        </p:spPr>
        <p:txBody>
          <a:bodyPr>
            <a:normAutofit lnSpcReduction="10000"/>
          </a:bodyPr>
          <a:lstStyle/>
          <a:p>
            <a:r>
              <a:rPr lang="en-CA" sz="2800" b="1" dirty="0" smtClean="0">
                <a:ln>
                  <a:solidFill>
                    <a:srgbClr val="0000FF"/>
                  </a:solidFill>
                </a:ln>
                <a:solidFill>
                  <a:srgbClr val="9999FF"/>
                </a:solidFill>
              </a:rPr>
              <a:t>Yahuah</a:t>
            </a:r>
            <a:r>
              <a:rPr lang="en-CA" sz="2800" dirty="0" smtClean="0"/>
              <a:t> </a:t>
            </a:r>
            <a:r>
              <a:rPr lang="en-CA" sz="2800" dirty="0"/>
              <a:t> </a:t>
            </a:r>
            <a:r>
              <a:rPr lang="en-CA" sz="2800" dirty="0" smtClean="0"/>
              <a:t>caused  Ya’aqov {</a:t>
            </a:r>
            <a:r>
              <a:rPr lang="en-CA" sz="2800" dirty="0" smtClean="0">
                <a:solidFill>
                  <a:schemeClr val="accent5">
                    <a:lumMod val="60000"/>
                    <a:lumOff val="40000"/>
                  </a:schemeClr>
                </a:solidFill>
              </a:rPr>
              <a:t>Jacob</a:t>
            </a:r>
            <a:r>
              <a:rPr lang="en-CA" sz="2800" dirty="0" smtClean="0"/>
              <a:t>} to be very prosperous while serving his father-in-law Laban.  That very blessing aroused agitating friction among the sons of Laban, and they suggested to Laban that </a:t>
            </a:r>
            <a:r>
              <a:rPr lang="en-CA" sz="2800" dirty="0" err="1" smtClean="0"/>
              <a:t>Ya’aqov</a:t>
            </a:r>
            <a:r>
              <a:rPr lang="en-CA" sz="2800" dirty="0" smtClean="0"/>
              <a:t> was taking advantage of </a:t>
            </a:r>
            <a:br>
              <a:rPr lang="en-CA" sz="2800" dirty="0" smtClean="0"/>
            </a:br>
            <a:r>
              <a:rPr lang="en-CA" sz="2800" dirty="0" smtClean="0"/>
              <a:t>the situation. </a:t>
            </a:r>
          </a:p>
          <a:p>
            <a:r>
              <a:rPr lang="en-CA" sz="2800" dirty="0" smtClean="0"/>
              <a:t>Laban who served gods made by human hands, was highly susceptible to their influence. </a:t>
            </a:r>
            <a:r>
              <a:rPr lang="en-CA" sz="2800" dirty="0"/>
              <a:t>H</a:t>
            </a:r>
            <a:r>
              <a:rPr lang="en-CA" sz="2800" dirty="0" smtClean="0"/>
              <a:t>e initially disregarded that Ya’aqov served the Elohim of Hosts</a:t>
            </a:r>
            <a:r>
              <a:rPr lang="en-CA" sz="2800" b="1" dirty="0" smtClean="0">
                <a:solidFill>
                  <a:srgbClr val="767676"/>
                </a:solidFill>
                <a:effectLst/>
                <a:latin typeface="Roboto"/>
              </a:rPr>
              <a:t> </a:t>
            </a:r>
            <a:r>
              <a:rPr lang="en-CA" sz="2800" dirty="0" smtClean="0">
                <a:ln>
                  <a:solidFill>
                    <a:srgbClr val="99FF99"/>
                  </a:solidFill>
                </a:ln>
                <a:solidFill>
                  <a:srgbClr val="9999FF"/>
                </a:solidFill>
                <a:effectLst/>
                <a:latin typeface="Roboto"/>
              </a:rPr>
              <a:t>{</a:t>
            </a:r>
            <a:r>
              <a:rPr lang="en-CA" sz="2800" b="1" dirty="0" err="1" smtClean="0">
                <a:ln>
                  <a:solidFill>
                    <a:srgbClr val="0000FF"/>
                  </a:solidFill>
                </a:ln>
                <a:solidFill>
                  <a:srgbClr val="9999FF"/>
                </a:solidFill>
                <a:effectLst/>
                <a:latin typeface="Roboto"/>
              </a:rPr>
              <a:t>Tze’va’ot</a:t>
            </a:r>
            <a:r>
              <a:rPr lang="en-CA" sz="2800" dirty="0" smtClean="0">
                <a:ln>
                  <a:solidFill>
                    <a:srgbClr val="99FF99"/>
                  </a:solidFill>
                </a:ln>
                <a:solidFill>
                  <a:srgbClr val="9999FF"/>
                </a:solidFill>
                <a:effectLst/>
                <a:latin typeface="Roboto"/>
              </a:rPr>
              <a:t>},</a:t>
            </a:r>
            <a:r>
              <a:rPr lang="en-CA" sz="2800" dirty="0" smtClean="0">
                <a:ln>
                  <a:solidFill>
                    <a:srgbClr val="99FF99"/>
                  </a:solidFill>
                </a:ln>
                <a:solidFill>
                  <a:srgbClr val="9999FF"/>
                </a:solidFill>
              </a:rPr>
              <a:t> </a:t>
            </a:r>
            <a:br>
              <a:rPr lang="en-CA" sz="2800" dirty="0" smtClean="0">
                <a:ln>
                  <a:solidFill>
                    <a:srgbClr val="99FF99"/>
                  </a:solidFill>
                </a:ln>
                <a:solidFill>
                  <a:srgbClr val="9999FF"/>
                </a:solidFill>
              </a:rPr>
            </a:br>
            <a:r>
              <a:rPr lang="en-CA" sz="2800" dirty="0" smtClean="0">
                <a:ln>
                  <a:solidFill>
                    <a:srgbClr val="99FF99"/>
                  </a:solidFill>
                </a:ln>
                <a:solidFill>
                  <a:srgbClr val="9999FF"/>
                </a:solidFill>
              </a:rPr>
              <a:t>			</a:t>
            </a:r>
            <a:r>
              <a:rPr lang="en-CA" sz="2800" dirty="0" smtClean="0"/>
              <a:t>the One and only - </a:t>
            </a:r>
            <a:r>
              <a:rPr lang="en-CA" sz="2800" b="1" dirty="0" smtClean="0">
                <a:ln>
                  <a:solidFill>
                    <a:srgbClr val="0000FF"/>
                  </a:solidFill>
                </a:ln>
                <a:solidFill>
                  <a:srgbClr val="9999FF"/>
                </a:solidFill>
              </a:rPr>
              <a:t>Almighty. </a:t>
            </a:r>
            <a:endParaRPr lang="en-CA" sz="2800" b="1" dirty="0">
              <a:ln>
                <a:solidFill>
                  <a:srgbClr val="0000FF"/>
                </a:solidFill>
              </a:ln>
              <a:solidFill>
                <a:srgbClr val="9999FF"/>
              </a:solidFill>
            </a:endParaRPr>
          </a:p>
        </p:txBody>
      </p:sp>
      <p:sp>
        <p:nvSpPr>
          <p:cNvPr id="2" name="Slide Number Placeholder 1"/>
          <p:cNvSpPr>
            <a:spLocks noGrp="1"/>
          </p:cNvSpPr>
          <p:nvPr>
            <p:ph type="sldNum" sz="quarter" idx="12"/>
          </p:nvPr>
        </p:nvSpPr>
        <p:spPr>
          <a:xfrm>
            <a:off x="11267557" y="6369658"/>
            <a:ext cx="753545" cy="365125"/>
          </a:xfrm>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4176483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474133"/>
            <a:ext cx="10998200" cy="5969000"/>
          </a:xfrm>
        </p:spPr>
        <p:txBody>
          <a:bodyPr>
            <a:normAutofit/>
          </a:bodyPr>
          <a:lstStyle/>
          <a:p>
            <a:r>
              <a:rPr lang="en-CA" sz="2800" dirty="0" smtClean="0"/>
              <a:t>Ya’aqov and Laban’s contentious day which turned into a Covenant of Peace started at Dawn. </a:t>
            </a:r>
            <a:br>
              <a:rPr lang="en-CA" sz="2800" dirty="0" smtClean="0"/>
            </a:br>
            <a:r>
              <a:rPr lang="en-CA" sz="2800" dirty="0" smtClean="0"/>
              <a:t>For the ensuing Night Season of camping on the mount, there are no Hebrew words that indicate in any way shape or form, of a separation action.  There are no Hebrew definitions that would distinguish the </a:t>
            </a:r>
            <a:r>
              <a:rPr lang="en-CA" sz="2800" dirty="0"/>
              <a:t>N</a:t>
            </a:r>
            <a:r>
              <a:rPr lang="en-CA" sz="2800" dirty="0" smtClean="0"/>
              <a:t>ight Season as on a separate 24 hour period from the Light Season.   </a:t>
            </a:r>
          </a:p>
          <a:p>
            <a:r>
              <a:rPr lang="en-CA" sz="2800" dirty="0"/>
              <a:t>Laban arose at </a:t>
            </a:r>
            <a:r>
              <a:rPr lang="en-CA" sz="2800" b="1" u="sng" dirty="0">
                <a:ln w="12700">
                  <a:solidFill>
                    <a:srgbClr val="0000FF"/>
                  </a:solidFill>
                </a:ln>
                <a:solidFill>
                  <a:srgbClr val="99FF99"/>
                </a:solidFill>
              </a:rPr>
              <a:t>BO</a:t>
            </a:r>
            <a:r>
              <a:rPr lang="en-CA" sz="2800" b="1" dirty="0">
                <a:ln w="12700">
                  <a:solidFill>
                    <a:srgbClr val="0000FF"/>
                  </a:solidFill>
                </a:ln>
                <a:solidFill>
                  <a:srgbClr val="99FF99"/>
                </a:solidFill>
              </a:rPr>
              <a:t>Q</a:t>
            </a:r>
            <a:r>
              <a:rPr lang="en-CA" sz="2800" b="1" u="sng" dirty="0">
                <a:ln w="12700">
                  <a:solidFill>
                    <a:srgbClr val="0000FF"/>
                  </a:solidFill>
                </a:ln>
                <a:solidFill>
                  <a:srgbClr val="99FF99"/>
                </a:solidFill>
              </a:rPr>
              <a:t>ER/DAWN</a:t>
            </a:r>
            <a:r>
              <a:rPr lang="en-CA" sz="2800" b="1" dirty="0">
                <a:ln w="12700">
                  <a:solidFill>
                    <a:srgbClr val="0000FF"/>
                  </a:solidFill>
                </a:ln>
                <a:solidFill>
                  <a:srgbClr val="99FF99"/>
                </a:solidFill>
              </a:rPr>
              <a:t>,</a:t>
            </a:r>
            <a:r>
              <a:rPr lang="en-CA" sz="2800" b="1" dirty="0">
                <a:solidFill>
                  <a:srgbClr val="99FF99"/>
                </a:solidFill>
              </a:rPr>
              <a:t> </a:t>
            </a:r>
            <a:r>
              <a:rPr lang="en-CA" sz="2800" dirty="0"/>
              <a:t>the </a:t>
            </a:r>
            <a:r>
              <a:rPr lang="en-CA" sz="2800" b="1" u="sng" dirty="0">
                <a:ln w="12700">
                  <a:solidFill>
                    <a:srgbClr val="FF3399"/>
                  </a:solidFill>
                </a:ln>
                <a:solidFill>
                  <a:srgbClr val="99FF99"/>
                </a:solidFill>
              </a:rPr>
              <a:t>BREAK OF THE </a:t>
            </a:r>
            <a:r>
              <a:rPr lang="en-CA" sz="2800" b="1" u="sng" dirty="0" smtClean="0">
                <a:ln w="12700">
                  <a:solidFill>
                    <a:srgbClr val="FF3399"/>
                  </a:solidFill>
                </a:ln>
                <a:solidFill>
                  <a:srgbClr val="99FF99"/>
                </a:solidFill>
              </a:rPr>
              <a:t>DAY</a:t>
            </a:r>
            <a:r>
              <a:rPr lang="en-CA" sz="2800" dirty="0" smtClean="0">
                <a:ln w="12700">
                  <a:solidFill>
                    <a:srgbClr val="FF3399"/>
                  </a:solidFill>
                </a:ln>
              </a:rPr>
              <a:t> </a:t>
            </a:r>
            <a:r>
              <a:rPr lang="en-CA" sz="2800" dirty="0" smtClean="0"/>
              <a:t>where there are many various evidences and equal examples </a:t>
            </a:r>
            <a:r>
              <a:rPr lang="en-CA" sz="2800" b="1" i="1" dirty="0" smtClean="0">
                <a:ln w="12700">
                  <a:solidFill>
                    <a:srgbClr val="0000FF"/>
                  </a:solidFill>
                </a:ln>
                <a:solidFill>
                  <a:srgbClr val="FFFF00"/>
                </a:solidFill>
                <a:latin typeface="Comic Sans MS" panose="030F0702030302020204" pitchFamily="66" charset="0"/>
              </a:rPr>
              <a:t>(read also Gen 32:24,26,31),</a:t>
            </a:r>
            <a:r>
              <a:rPr lang="en-CA" sz="2800" b="1" i="1" dirty="0" smtClean="0">
                <a:solidFill>
                  <a:srgbClr val="FFFF00"/>
                </a:solidFill>
                <a:latin typeface="Comic Sans MS" panose="030F0702030302020204" pitchFamily="66" charset="0"/>
              </a:rPr>
              <a:t> </a:t>
            </a:r>
            <a:r>
              <a:rPr lang="en-CA" sz="2800" dirty="0" smtClean="0"/>
              <a:t>and the very beginning of the new cycle of the week, to begin his journey home. </a:t>
            </a:r>
            <a:endParaRPr lang="en-CA" sz="2800" dirty="0"/>
          </a:p>
        </p:txBody>
      </p:sp>
      <p:sp>
        <p:nvSpPr>
          <p:cNvPr id="2" name="Slide Number Placeholder 1"/>
          <p:cNvSpPr>
            <a:spLocks noGrp="1"/>
          </p:cNvSpPr>
          <p:nvPr>
            <p:ph type="sldNum" sz="quarter" idx="12"/>
          </p:nvPr>
        </p:nvSpPr>
        <p:spPr>
          <a:xfrm>
            <a:off x="11438455" y="6443133"/>
            <a:ext cx="753545" cy="365125"/>
          </a:xfrm>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4046131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69195" y="5820691"/>
            <a:ext cx="6981205" cy="646331"/>
          </a:xfrm>
          <a:prstGeom prst="rect">
            <a:avLst/>
          </a:prstGeom>
          <a:solidFill>
            <a:schemeClr val="accent4">
              <a:lumMod val="75000"/>
              <a:alpha val="56000"/>
            </a:schemeClr>
          </a:solidFill>
          <a:ln w="57150">
            <a:solidFill>
              <a:schemeClr val="bg2">
                <a:lumMod val="50000"/>
              </a:schemeClr>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hlinkClick r:id="rId4"/>
              </a:rPr>
              <a:t>tim@studythecalendar.com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4" name="Rounded Rectangle 3"/>
          <p:cNvSpPr/>
          <p:nvPr/>
        </p:nvSpPr>
        <p:spPr>
          <a:xfrm>
            <a:off x="637820" y="3854787"/>
            <a:ext cx="5372687" cy="1328023"/>
          </a:xfrm>
          <a:prstGeom prst="roundRect">
            <a:avLst/>
          </a:prstGeom>
          <a:solidFill>
            <a:schemeClr val="accent5">
              <a:lumMod val="40000"/>
              <a:lumOff val="60000"/>
              <a:alpha val="65000"/>
            </a:schemeClr>
          </a:solidFill>
          <a:ln w="57150">
            <a:solidFill>
              <a:schemeClr val="accent5">
                <a:lumMod val="75000"/>
              </a:schemeClr>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cap="none" spc="0" dirty="0" smtClean="0">
                <a:ln w="11430">
                  <a:solidFill>
                    <a:schemeClr val="accent5">
                      <a:lumMod val="50000"/>
                    </a:schemeClr>
                  </a:solidFill>
                </a:ln>
                <a:solidFill>
                  <a:schemeClr val="accent2">
                    <a:lumMod val="60000"/>
                    <a:lumOff val="40000"/>
                  </a:schemeClr>
                </a:solidFill>
                <a:effectLst>
                  <a:outerShdw blurRad="50800" dist="39000" dir="5460000" algn="tl">
                    <a:srgbClr val="000000">
                      <a:alpha val="38000"/>
                    </a:srgbClr>
                  </a:outerShdw>
                </a:effectLst>
                <a:latin typeface="Segoe Print" pitchFamily="2" charset="0"/>
              </a:rPr>
              <a:t>Send your questions &amp; comments to:</a:t>
            </a:r>
            <a:endParaRPr lang="en-US" sz="3600" b="1" cap="none" spc="0" dirty="0">
              <a:ln w="11430">
                <a:solidFill>
                  <a:schemeClr val="accent5">
                    <a:lumMod val="50000"/>
                  </a:schemeClr>
                </a:solidFill>
              </a:ln>
              <a:solidFill>
                <a:schemeClr val="accent2">
                  <a:lumMod val="60000"/>
                  <a:lumOff val="40000"/>
                </a:schemeClr>
              </a:solidFill>
              <a:effectLst>
                <a:outerShdw blurRad="50800" dist="39000" dir="5460000" algn="tl">
                  <a:srgbClr val="000000">
                    <a:alpha val="38000"/>
                  </a:srgbClr>
                </a:outerShdw>
              </a:effectLst>
              <a:latin typeface="Segoe Print" pitchFamily="2" charset="0"/>
            </a:endParaRPr>
          </a:p>
        </p:txBody>
      </p:sp>
      <p:pic>
        <p:nvPicPr>
          <p:cNvPr id="5" name="Picture 2" descr="C:\Users\Rae\Desktop\Grammar Art\email mouse bes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9201" y="5615568"/>
            <a:ext cx="1176041" cy="851454"/>
          </a:xfrm>
          <a:prstGeom prst="rect">
            <a:avLst/>
          </a:prstGeom>
          <a:noFill/>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Text Placeholder 5"/>
          <p:cNvSpPr txBox="1">
            <a:spLocks/>
          </p:cNvSpPr>
          <p:nvPr/>
        </p:nvSpPr>
        <p:spPr>
          <a:xfrm>
            <a:off x="313765" y="541745"/>
            <a:ext cx="6239435" cy="3015494"/>
          </a:xfrm>
          <a:prstGeom prst="rect">
            <a:avLst/>
          </a:prstGeom>
        </p:spPr>
        <p:txBody>
          <a:bodyPr>
            <a:normAutofit fontScale="92500" lnSpcReduction="10000"/>
            <a:scene3d>
              <a:camera prst="orthographicFront"/>
              <a:lightRig rig="threePt" dir="t"/>
            </a:scene3d>
            <a:sp3d extrusionH="57150">
              <a:bevelT w="38100" h="38100"/>
            </a:sp3d>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Clr>
                <a:prstClr val="white"/>
              </a:buClr>
              <a:buNone/>
            </a:pPr>
            <a:r>
              <a:rPr lang="en-US" sz="4400" dirty="0" smtClean="0">
                <a:solidFill>
                  <a:prstClr val="white"/>
                </a:solidFill>
                <a:latin typeface="Berlin Sans FB" pitchFamily="34" charset="0"/>
              </a:rPr>
              <a:t>May </a:t>
            </a:r>
            <a:r>
              <a:rPr lang="en-US" sz="4400" b="1" dirty="0" smtClean="0">
                <a:ln>
                  <a:solidFill>
                    <a:schemeClr val="accent4">
                      <a:lumMod val="75000"/>
                    </a:schemeClr>
                  </a:solidFill>
                </a:ln>
                <a:solidFill>
                  <a:schemeClr val="accent5"/>
                </a:solidFill>
                <a:effectLst>
                  <a:glow rad="127000">
                    <a:srgbClr val="FFFF00"/>
                  </a:glow>
                </a:effectLst>
                <a:latin typeface="Berlin Sans FB" pitchFamily="34" charset="0"/>
              </a:rPr>
              <a:t>Yahuah</a:t>
            </a:r>
            <a:r>
              <a:rPr lang="en-US" sz="4400" b="1" dirty="0" smtClean="0">
                <a:ln>
                  <a:solidFill>
                    <a:schemeClr val="accent4">
                      <a:lumMod val="75000"/>
                    </a:schemeClr>
                  </a:solidFill>
                </a:ln>
                <a:solidFill>
                  <a:srgbClr val="00FFFF"/>
                </a:solidFill>
                <a:effectLst>
                  <a:glow rad="127000">
                    <a:srgbClr val="FFFF00"/>
                  </a:glow>
                </a:effectLst>
                <a:latin typeface="Berlin Sans FB" pitchFamily="34" charset="0"/>
              </a:rPr>
              <a:t> </a:t>
            </a:r>
            <a:r>
              <a:rPr lang="en-US" sz="4400" dirty="0" smtClean="0">
                <a:solidFill>
                  <a:prstClr val="white"/>
                </a:solidFill>
                <a:latin typeface="Berlin Sans FB" pitchFamily="34" charset="0"/>
              </a:rPr>
              <a:t>bless, guide and give you wisdom and understanding to set up your pillars for Him.</a:t>
            </a:r>
            <a:endParaRPr lang="en-US" dirty="0">
              <a:solidFill>
                <a:prstClr val="white"/>
              </a:solidFill>
              <a:latin typeface="Berlin Sans FB" pitchFamily="34" charset="0"/>
            </a:endParaRPr>
          </a:p>
        </p:txBody>
      </p:sp>
      <p:sp>
        <p:nvSpPr>
          <p:cNvPr id="2" name="Slide Number Placeholder 1"/>
          <p:cNvSpPr>
            <a:spLocks noGrp="1"/>
          </p:cNvSpPr>
          <p:nvPr>
            <p:ph type="sldNum" sz="quarter" idx="12"/>
          </p:nvPr>
        </p:nvSpPr>
        <p:spPr>
          <a:xfrm>
            <a:off x="11358072" y="6492875"/>
            <a:ext cx="753545" cy="365125"/>
          </a:xfrm>
        </p:spPr>
        <p:txBody>
          <a:bodyPr/>
          <a:lstStyle/>
          <a:p>
            <a:fld id="{6D22F896-40B5-4ADD-8801-0D06FADFA095}" type="slidenum">
              <a:rPr lang="en-US" smtClean="0">
                <a:solidFill>
                  <a:schemeClr val="bg1"/>
                </a:solidFill>
              </a:rPr>
              <a:t>51</a:t>
            </a:fld>
            <a:endParaRPr lang="en-US" dirty="0">
              <a:solidFill>
                <a:schemeClr val="bg1"/>
              </a:solidFill>
            </a:endParaRPr>
          </a:p>
        </p:txBody>
      </p:sp>
    </p:spTree>
    <p:extLst>
      <p:ext uri="{BB962C8B-B14F-4D97-AF65-F5344CB8AC3E}">
        <p14:creationId xmlns:p14="http://schemas.microsoft.com/office/powerpoint/2010/main" val="31341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73108" y="6460066"/>
            <a:ext cx="753545" cy="365125"/>
          </a:xfrm>
        </p:spPr>
        <p:txBody>
          <a:bodyPr/>
          <a:lstStyle/>
          <a:p>
            <a:fld id="{6D22F896-40B5-4ADD-8801-0D06FADFA095}" type="slidenum">
              <a:rPr lang="en-US" smtClean="0"/>
              <a:t>52</a:t>
            </a:fld>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2497015" cy="3604846"/>
          </a:xfrm>
          <a:prstGeom prst="rect">
            <a:avLst/>
          </a:prstGeom>
        </p:spPr>
      </p:pic>
    </p:spTree>
    <p:extLst>
      <p:ext uri="{BB962C8B-B14F-4D97-AF65-F5344CB8AC3E}">
        <p14:creationId xmlns:p14="http://schemas.microsoft.com/office/powerpoint/2010/main" val="354201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02855" y="3835400"/>
            <a:ext cx="1109133" cy="257386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Rae\Desktop\3.15 Gen 31 - Laban - Meghan Oct 28\Art for 1e - Gen 31 - Laban U Jacob's Covenant at Mizpah\jacob speckled shee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2675" y="3835400"/>
            <a:ext cx="3103033" cy="27518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7843" y="237068"/>
            <a:ext cx="9050795" cy="6400799"/>
          </a:xfrm>
        </p:spPr>
        <p:txBody>
          <a:bodyPr>
            <a:normAutofit/>
          </a:bodyPr>
          <a:lstStyle/>
          <a:p>
            <a:r>
              <a:rPr lang="en-CA" sz="2800" dirty="0" smtClean="0"/>
              <a:t>Laban had become agitated towards Ya’aqov (</a:t>
            </a:r>
            <a:r>
              <a:rPr lang="en-CA" sz="2800" dirty="0" smtClean="0">
                <a:solidFill>
                  <a:schemeClr val="accent5">
                    <a:lumMod val="60000"/>
                    <a:lumOff val="40000"/>
                  </a:schemeClr>
                </a:solidFill>
              </a:rPr>
              <a:t>Jacob</a:t>
            </a:r>
            <a:r>
              <a:rPr lang="en-CA" sz="2800" dirty="0" smtClean="0"/>
              <a:t>).</a:t>
            </a:r>
          </a:p>
          <a:p>
            <a:r>
              <a:rPr lang="en-CA" sz="2800" dirty="0" smtClean="0"/>
              <a:t>And then –   </a:t>
            </a:r>
            <a:r>
              <a:rPr lang="en-CA" sz="2800" dirty="0" smtClean="0">
                <a:solidFill>
                  <a:srgbClr val="FFC000"/>
                </a:solidFill>
              </a:rPr>
              <a:t>Gen 31:3 –</a:t>
            </a:r>
          </a:p>
          <a:p>
            <a:r>
              <a:rPr lang="en-CA" sz="2800" dirty="0" smtClean="0">
                <a:solidFill>
                  <a:srgbClr val="FFC000"/>
                </a:solidFill>
              </a:rPr>
              <a:t>And </a:t>
            </a:r>
            <a:r>
              <a:rPr lang="he-IL" sz="3600" b="1" dirty="0">
                <a:ln>
                  <a:solidFill>
                    <a:srgbClr val="0000FF"/>
                  </a:solidFill>
                </a:ln>
                <a:solidFill>
                  <a:srgbClr val="9999FF"/>
                </a:solidFill>
                <a:latin typeface="Times New Roman" panose="02020603050405020304" pitchFamily="18" charset="0"/>
                <a:cs typeface="Times New Roman" panose="02020603050405020304" pitchFamily="18" charset="0"/>
              </a:rPr>
              <a:t>יהוה</a:t>
            </a:r>
            <a:r>
              <a:rPr lang="en-US" sz="2800" dirty="0">
                <a:solidFill>
                  <a:srgbClr val="FFC000"/>
                </a:solidFill>
              </a:rPr>
              <a:t> </a:t>
            </a:r>
            <a:r>
              <a:rPr lang="en-US" sz="2800" dirty="0" smtClean="0">
                <a:solidFill>
                  <a:srgbClr val="FFC000"/>
                </a:solidFill>
              </a:rPr>
              <a:t>[</a:t>
            </a:r>
            <a:r>
              <a:rPr lang="en-US" sz="2800" dirty="0" smtClean="0">
                <a:ln>
                  <a:solidFill>
                    <a:srgbClr val="0000FF"/>
                  </a:solidFill>
                </a:ln>
                <a:solidFill>
                  <a:srgbClr val="9999FF"/>
                </a:solidFill>
              </a:rPr>
              <a:t>Yahuah</a:t>
            </a:r>
            <a:r>
              <a:rPr lang="en-US" sz="2800" dirty="0" smtClean="0">
                <a:solidFill>
                  <a:srgbClr val="FFC000"/>
                </a:solidFill>
              </a:rPr>
              <a:t>] said </a:t>
            </a:r>
            <a:r>
              <a:rPr lang="en-US" sz="2800" dirty="0">
                <a:solidFill>
                  <a:srgbClr val="FFC000"/>
                </a:solidFill>
              </a:rPr>
              <a:t>to Yaʽaqoḇ, </a:t>
            </a:r>
            <a:r>
              <a:rPr lang="en-US" sz="2800" dirty="0" smtClean="0">
                <a:solidFill>
                  <a:srgbClr val="FFC000"/>
                </a:solidFill>
              </a:rPr>
              <a:t/>
            </a:r>
            <a:br>
              <a:rPr lang="en-US" sz="2800" dirty="0" smtClean="0">
                <a:solidFill>
                  <a:srgbClr val="FFC000"/>
                </a:solidFill>
              </a:rPr>
            </a:br>
            <a:r>
              <a:rPr lang="en-US" sz="2800" b="1" dirty="0" smtClean="0">
                <a:ln>
                  <a:solidFill>
                    <a:srgbClr val="7030A0"/>
                  </a:solidFill>
                </a:ln>
                <a:solidFill>
                  <a:srgbClr val="FFC000"/>
                </a:solidFill>
              </a:rPr>
              <a:t>“</a:t>
            </a:r>
            <a:r>
              <a:rPr lang="en-US" sz="2800" b="1" dirty="0">
                <a:ln w="3175">
                  <a:solidFill>
                    <a:srgbClr val="7030A0"/>
                  </a:solidFill>
                </a:ln>
                <a:solidFill>
                  <a:srgbClr val="FFC000"/>
                </a:solidFill>
                <a:effectLst>
                  <a:outerShdw blurRad="50800" dist="38100" dir="2700000" algn="tl" rotWithShape="0">
                    <a:srgbClr val="000000">
                      <a:alpha val="48000"/>
                    </a:srgbClr>
                  </a:outerShdw>
                </a:effectLst>
              </a:rPr>
              <a:t>Return to the land of your </a:t>
            </a:r>
            <a:r>
              <a:rPr lang="en-US" sz="2800" b="1" dirty="0" smtClean="0">
                <a:ln w="3175">
                  <a:solidFill>
                    <a:srgbClr val="7030A0"/>
                  </a:solidFill>
                </a:ln>
                <a:solidFill>
                  <a:srgbClr val="FFC000"/>
                </a:solidFill>
                <a:effectLst>
                  <a:outerShdw blurRad="50800" dist="38100" dir="2700000" algn="tl" rotWithShape="0">
                    <a:srgbClr val="000000">
                      <a:alpha val="48000"/>
                    </a:srgbClr>
                  </a:outerShdw>
                </a:effectLst>
              </a:rPr>
              <a:t>fathers </a:t>
            </a:r>
            <a:r>
              <a:rPr lang="en-US" sz="2800" b="1" dirty="0">
                <a:ln w="3175">
                  <a:solidFill>
                    <a:srgbClr val="7030A0"/>
                  </a:solidFill>
                </a:ln>
                <a:solidFill>
                  <a:srgbClr val="FFC000"/>
                </a:solidFill>
                <a:effectLst>
                  <a:outerShdw blurRad="50800" dist="38100" dir="2700000" algn="tl" rotWithShape="0">
                    <a:srgbClr val="000000">
                      <a:alpha val="48000"/>
                    </a:srgbClr>
                  </a:outerShdw>
                </a:effectLst>
              </a:rPr>
              <a:t>and </a:t>
            </a:r>
            <a:r>
              <a:rPr lang="en-US" sz="2800" b="1" dirty="0" smtClean="0">
                <a:ln w="3175">
                  <a:solidFill>
                    <a:srgbClr val="7030A0"/>
                  </a:solidFill>
                </a:ln>
                <a:solidFill>
                  <a:srgbClr val="FFC000"/>
                </a:solidFill>
                <a:effectLst>
                  <a:outerShdw blurRad="50800" dist="38100" dir="2700000" algn="tl" rotWithShape="0">
                    <a:srgbClr val="000000">
                      <a:alpha val="48000"/>
                    </a:srgbClr>
                  </a:outerShdw>
                </a:effectLst>
              </a:rPr>
              <a:t/>
            </a:r>
            <a:br>
              <a:rPr lang="en-US" sz="2800" b="1" dirty="0" smtClean="0">
                <a:ln w="3175">
                  <a:solidFill>
                    <a:srgbClr val="7030A0"/>
                  </a:solidFill>
                </a:ln>
                <a:solidFill>
                  <a:srgbClr val="FFC000"/>
                </a:solidFill>
                <a:effectLst>
                  <a:outerShdw blurRad="50800" dist="38100" dir="2700000" algn="tl" rotWithShape="0">
                    <a:srgbClr val="000000">
                      <a:alpha val="48000"/>
                    </a:srgbClr>
                  </a:outerShdw>
                </a:effectLst>
              </a:rPr>
            </a:br>
            <a:r>
              <a:rPr lang="en-US" sz="2800" b="1" dirty="0" smtClean="0">
                <a:ln w="3175">
                  <a:solidFill>
                    <a:srgbClr val="7030A0"/>
                  </a:solidFill>
                </a:ln>
                <a:solidFill>
                  <a:srgbClr val="FFC000"/>
                </a:solidFill>
                <a:effectLst>
                  <a:outerShdw blurRad="50800" dist="38100" dir="2700000" algn="tl" rotWithShape="0">
                    <a:srgbClr val="000000">
                      <a:alpha val="48000"/>
                    </a:srgbClr>
                  </a:outerShdw>
                </a:effectLst>
              </a:rPr>
              <a:t>to </a:t>
            </a:r>
            <a:r>
              <a:rPr lang="en-US" sz="2800" b="1" dirty="0">
                <a:ln w="3175">
                  <a:solidFill>
                    <a:srgbClr val="7030A0"/>
                  </a:solidFill>
                </a:ln>
                <a:solidFill>
                  <a:srgbClr val="FFC000"/>
                </a:solidFill>
                <a:effectLst>
                  <a:outerShdw blurRad="50800" dist="38100" dir="2700000" algn="tl" rotWithShape="0">
                    <a:srgbClr val="000000">
                      <a:alpha val="48000"/>
                    </a:srgbClr>
                  </a:outerShdw>
                </a:effectLst>
              </a:rPr>
              <a:t>your relatives</a:t>
            </a:r>
            <a:r>
              <a:rPr lang="en-US" sz="2800" b="1" dirty="0" smtClean="0">
                <a:ln w="3175">
                  <a:solidFill>
                    <a:srgbClr val="7030A0"/>
                  </a:solidFill>
                </a:ln>
                <a:solidFill>
                  <a:srgbClr val="FFC000"/>
                </a:solidFill>
                <a:effectLst>
                  <a:outerShdw blurRad="50800" dist="38100" dir="2700000" algn="tl" rotWithShape="0">
                    <a:srgbClr val="000000">
                      <a:alpha val="48000"/>
                    </a:srgbClr>
                  </a:outerShdw>
                </a:effectLst>
              </a:rPr>
              <a:t>.  </a:t>
            </a:r>
            <a:r>
              <a:rPr lang="en-US" sz="2800" b="1" u="sng" dirty="0" smtClean="0">
                <a:ln w="3175">
                  <a:solidFill>
                    <a:srgbClr val="7030A0"/>
                  </a:solidFill>
                </a:ln>
                <a:solidFill>
                  <a:srgbClr val="FFC000"/>
                </a:solidFill>
                <a:effectLst>
                  <a:outerShdw blurRad="50800" dist="38100" dir="2700000" algn="tl" rotWithShape="0">
                    <a:srgbClr val="000000">
                      <a:alpha val="48000"/>
                    </a:srgbClr>
                  </a:outerShdw>
                </a:effectLst>
              </a:rPr>
              <a:t>And </a:t>
            </a:r>
            <a:r>
              <a:rPr lang="en-US" sz="2800" b="1" u="sng" dirty="0">
                <a:ln w="3175">
                  <a:solidFill>
                    <a:srgbClr val="7030A0"/>
                  </a:solidFill>
                </a:ln>
                <a:solidFill>
                  <a:srgbClr val="FFC000"/>
                </a:solidFill>
                <a:effectLst>
                  <a:outerShdw blurRad="50800" dist="38100" dir="2700000" algn="tl" rotWithShape="0">
                    <a:srgbClr val="000000">
                      <a:alpha val="48000"/>
                    </a:srgbClr>
                  </a:outerShdw>
                </a:effectLst>
              </a:rPr>
              <a:t>I am with </a:t>
            </a:r>
            <a:r>
              <a:rPr lang="en-US" sz="2800" b="1" dirty="0">
                <a:ln w="3175">
                  <a:solidFill>
                    <a:srgbClr val="7030A0"/>
                  </a:solidFill>
                </a:ln>
                <a:solidFill>
                  <a:srgbClr val="FFC000"/>
                </a:solidFill>
                <a:effectLst>
                  <a:outerShdw blurRad="50800" dist="38100" dir="2700000" algn="tl" rotWithShape="0">
                    <a:srgbClr val="000000">
                      <a:alpha val="48000"/>
                    </a:srgbClr>
                  </a:outerShdw>
                </a:effectLst>
              </a:rPr>
              <a:t>y</a:t>
            </a:r>
            <a:r>
              <a:rPr lang="en-US" sz="2800" b="1" u="sng" dirty="0">
                <a:ln w="3175">
                  <a:solidFill>
                    <a:srgbClr val="7030A0"/>
                  </a:solidFill>
                </a:ln>
                <a:solidFill>
                  <a:srgbClr val="FFC000"/>
                </a:solidFill>
                <a:effectLst>
                  <a:outerShdw blurRad="50800" dist="38100" dir="2700000" algn="tl" rotWithShape="0">
                    <a:srgbClr val="000000">
                      <a:alpha val="48000"/>
                    </a:srgbClr>
                  </a:outerShdw>
                </a:effectLst>
              </a:rPr>
              <a:t>ou</a:t>
            </a:r>
            <a:r>
              <a:rPr lang="en-US" sz="2800" b="1" dirty="0">
                <a:ln>
                  <a:solidFill>
                    <a:srgbClr val="7030A0"/>
                  </a:solidFill>
                </a:ln>
                <a:solidFill>
                  <a:srgbClr val="FFC000"/>
                </a:solidFill>
              </a:rPr>
              <a:t>.” </a:t>
            </a:r>
          </a:p>
          <a:p>
            <a:r>
              <a:rPr lang="en-CA" sz="2800" dirty="0" smtClean="0"/>
              <a:t>Ya’aqov</a:t>
            </a:r>
            <a:r>
              <a:rPr lang="en-CA" sz="2800" dirty="0" smtClean="0">
                <a:solidFill>
                  <a:srgbClr val="FFC000"/>
                </a:solidFill>
              </a:rPr>
              <a:t>  </a:t>
            </a:r>
            <a:r>
              <a:rPr lang="en-CA" sz="2800" dirty="0" smtClean="0"/>
              <a:t>gathered his family and explained to them how it was that </a:t>
            </a:r>
            <a:r>
              <a:rPr lang="en-CA" sz="2800" dirty="0" smtClean="0">
                <a:ln>
                  <a:solidFill>
                    <a:srgbClr val="0000FF"/>
                  </a:solidFill>
                </a:ln>
                <a:solidFill>
                  <a:srgbClr val="9999FF"/>
                </a:solidFill>
              </a:rPr>
              <a:t>Yahuah</a:t>
            </a:r>
            <a:r>
              <a:rPr lang="en-CA" sz="2800" dirty="0" smtClean="0"/>
              <a:t> caused the live stock to flourish in colourful specifications creating a separate and fully distinguishable flock from that </a:t>
            </a:r>
            <a:br>
              <a:rPr lang="en-CA" sz="2800" dirty="0" smtClean="0"/>
            </a:br>
            <a:r>
              <a:rPr lang="en-CA" sz="2800" dirty="0" smtClean="0"/>
              <a:t>of Laban and his family.  This factor birthed the contention between </a:t>
            </a:r>
            <a:r>
              <a:rPr lang="en-CA" sz="2800" dirty="0" err="1" smtClean="0"/>
              <a:t>Ya’aqov</a:t>
            </a:r>
            <a:r>
              <a:rPr lang="en-CA" sz="2800" dirty="0" smtClean="0"/>
              <a:t> and Laban’s family.  </a:t>
            </a:r>
            <a:endParaRPr lang="en-CA" sz="2800" dirty="0"/>
          </a:p>
        </p:txBody>
      </p:sp>
      <p:pic>
        <p:nvPicPr>
          <p:cNvPr id="3074" name="Picture 2" descr="C:\Users\Rae\Desktop\3.15 Gen 31 - Laban - Meghan Oct 28\Art for 1e - Gen 31 - Laban U Jacob's Covenant at Mizpah\jacob's streaked shee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50200" y="922867"/>
            <a:ext cx="3711404" cy="24214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408827" y="6455304"/>
            <a:ext cx="753545" cy="365125"/>
          </a:xfrm>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423203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461" y="330201"/>
            <a:ext cx="10753272" cy="6070600"/>
          </a:xfrm>
        </p:spPr>
        <p:txBody>
          <a:bodyPr>
            <a:normAutofit fontScale="92500" lnSpcReduction="20000"/>
          </a:bodyPr>
          <a:lstStyle/>
          <a:p>
            <a:r>
              <a:rPr lang="en-CA" sz="2800" dirty="0" smtClean="0"/>
              <a:t>What caused the hard sentiment in this event?  </a:t>
            </a:r>
          </a:p>
          <a:p>
            <a:r>
              <a:rPr lang="en-US" sz="2800" dirty="0">
                <a:solidFill>
                  <a:srgbClr val="008080"/>
                </a:solidFill>
                <a:latin typeface="Georgia" panose="02040502050405020303" pitchFamily="18" charset="0"/>
              </a:rPr>
              <a:t>Gen 31:11</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“And the Messenger of Elohim spoke to me in a dream, </a:t>
            </a:r>
            <a:r>
              <a:rPr lang="en-US" sz="2800" dirty="0" smtClean="0">
                <a:solidFill>
                  <a:srgbClr val="FFC000"/>
                </a:solidFill>
                <a:latin typeface="Georgia" panose="02040502050405020303" pitchFamily="18" charset="0"/>
              </a:rPr>
              <a:t>	saying</a:t>
            </a:r>
            <a:r>
              <a:rPr lang="en-US" sz="2800" dirty="0">
                <a:solidFill>
                  <a:srgbClr val="FFC000"/>
                </a:solidFill>
                <a:latin typeface="Georgia" panose="02040502050405020303" pitchFamily="18" charset="0"/>
              </a:rPr>
              <a:t>, ‘Ya</a:t>
            </a:r>
            <a:r>
              <a:rPr lang="en-US" sz="2800" dirty="0">
                <a:solidFill>
                  <a:srgbClr val="FFC000"/>
                </a:solidFill>
                <a:latin typeface="TITUS Cyberbit Basic" panose="02020603050405020304" pitchFamily="18" charset="0"/>
              </a:rPr>
              <a:t>ʽ</a:t>
            </a:r>
            <a:r>
              <a:rPr lang="en-US" sz="2800" dirty="0">
                <a:solidFill>
                  <a:srgbClr val="FFC000"/>
                </a:solidFill>
                <a:latin typeface="Georgia" panose="02040502050405020303" pitchFamily="18" charset="0"/>
              </a:rPr>
              <a:t>aqo</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 </a:t>
            </a:r>
            <a:r>
              <a:rPr lang="en-US" sz="2800" dirty="0" smtClean="0">
                <a:solidFill>
                  <a:srgbClr val="FFC000"/>
                </a:solidFill>
                <a:latin typeface="Georgia" panose="02040502050405020303" pitchFamily="18" charset="0"/>
              </a:rPr>
              <a:t> And </a:t>
            </a:r>
            <a:r>
              <a:rPr lang="en-US" sz="2800" dirty="0">
                <a:solidFill>
                  <a:srgbClr val="FFC000"/>
                </a:solidFill>
                <a:latin typeface="Georgia" panose="02040502050405020303" pitchFamily="18" charset="0"/>
              </a:rPr>
              <a:t>I said, ‘Here I am.’ </a:t>
            </a:r>
          </a:p>
          <a:p>
            <a:r>
              <a:rPr lang="en-US" sz="2800" dirty="0" smtClean="0">
                <a:solidFill>
                  <a:srgbClr val="008080"/>
                </a:solidFill>
                <a:latin typeface="Georgia" panose="02040502050405020303" pitchFamily="18" charset="0"/>
              </a:rPr>
              <a:t>Gen 31:12</a:t>
            </a:r>
            <a:r>
              <a:rPr lang="en-US" sz="2800" dirty="0" smtClean="0">
                <a:solidFill>
                  <a:srgbClr val="FFC000"/>
                </a:solidFill>
                <a:latin typeface="Georgia" panose="02040502050405020303" pitchFamily="18" charset="0"/>
              </a:rPr>
              <a:t>  </a:t>
            </a:r>
            <a:r>
              <a:rPr lang="en-US" sz="2800" dirty="0">
                <a:solidFill>
                  <a:srgbClr val="FFC000"/>
                </a:solidFill>
                <a:latin typeface="Georgia" panose="02040502050405020303" pitchFamily="18" charset="0"/>
              </a:rPr>
              <a:t>“And He said, ‘Lift your eyes now and see, all the rams </a:t>
            </a:r>
            <a:r>
              <a:rPr lang="en-US" sz="2800" dirty="0" smtClean="0">
                <a:solidFill>
                  <a:srgbClr val="FFC000"/>
                </a:solidFill>
                <a:latin typeface="Georgia" panose="02040502050405020303" pitchFamily="18" charset="0"/>
              </a:rPr>
              <a:t>	which </a:t>
            </a:r>
            <a:r>
              <a:rPr lang="en-US" sz="2800" dirty="0">
                <a:solidFill>
                  <a:srgbClr val="FFC000"/>
                </a:solidFill>
                <a:latin typeface="Georgia" panose="02040502050405020303" pitchFamily="18" charset="0"/>
              </a:rPr>
              <a:t>leap on the flocks are </a:t>
            </a:r>
            <a:r>
              <a:rPr lang="en-US" sz="2800" b="1" dirty="0">
                <a:ln>
                  <a:solidFill>
                    <a:srgbClr val="FF3399"/>
                  </a:solidFill>
                </a:ln>
                <a:solidFill>
                  <a:srgbClr val="FFC000"/>
                </a:solidFill>
                <a:latin typeface="Georgia" panose="02040502050405020303" pitchFamily="18" charset="0"/>
              </a:rPr>
              <a:t>streaked, speckled, </a:t>
            </a:r>
            <a:r>
              <a:rPr lang="en-US" sz="2800" dirty="0">
                <a:solidFill>
                  <a:srgbClr val="FFC000"/>
                </a:solidFill>
                <a:latin typeface="Georgia" panose="02040502050405020303" pitchFamily="18" charset="0"/>
              </a:rPr>
              <a:t>and </a:t>
            </a:r>
            <a:r>
              <a:rPr lang="en-US" sz="2800" b="1" dirty="0">
                <a:ln>
                  <a:solidFill>
                    <a:srgbClr val="FF3399"/>
                  </a:solidFill>
                </a:ln>
                <a:solidFill>
                  <a:srgbClr val="FFC000"/>
                </a:solidFill>
                <a:latin typeface="Georgia" panose="02040502050405020303" pitchFamily="18" charset="0"/>
              </a:rPr>
              <a:t>mottled, </a:t>
            </a:r>
            <a:r>
              <a:rPr lang="en-US" sz="2800" b="1" dirty="0" smtClean="0">
                <a:ln>
                  <a:solidFill>
                    <a:srgbClr val="FF3399"/>
                  </a:solidFill>
                </a:ln>
                <a:solidFill>
                  <a:srgbClr val="FFC000"/>
                </a:solidFill>
                <a:latin typeface="Georgia" panose="02040502050405020303" pitchFamily="18" charset="0"/>
              </a:rPr>
              <a:t>	</a:t>
            </a:r>
            <a:r>
              <a:rPr lang="en-US" sz="2800" dirty="0" smtClean="0">
                <a:solidFill>
                  <a:srgbClr val="FFC000"/>
                </a:solidFill>
                <a:latin typeface="Georgia" panose="02040502050405020303" pitchFamily="18" charset="0"/>
              </a:rPr>
              <a:t>for </a:t>
            </a:r>
            <a:r>
              <a:rPr lang="en-US" sz="2800" dirty="0">
                <a:solidFill>
                  <a:srgbClr val="FFC000"/>
                </a:solidFill>
                <a:latin typeface="Georgia" panose="02040502050405020303" pitchFamily="18" charset="0"/>
              </a:rPr>
              <a:t>I </a:t>
            </a:r>
            <a:r>
              <a:rPr lang="en-US" sz="2800" dirty="0" smtClean="0">
                <a:solidFill>
                  <a:srgbClr val="FFC000"/>
                </a:solidFill>
                <a:latin typeface="Georgia" panose="02040502050405020303" pitchFamily="18" charset="0"/>
              </a:rPr>
              <a:t>have </a:t>
            </a:r>
            <a:r>
              <a:rPr lang="en-US" sz="2800" dirty="0">
                <a:solidFill>
                  <a:srgbClr val="FFC000"/>
                </a:solidFill>
                <a:latin typeface="Georgia" panose="02040502050405020303" pitchFamily="18" charset="0"/>
              </a:rPr>
              <a:t>seen all that </a:t>
            </a:r>
            <a:r>
              <a:rPr lang="en-US" sz="2800" dirty="0" err="1">
                <a:solidFill>
                  <a:srgbClr val="FFC000"/>
                </a:solidFill>
                <a:latin typeface="Georgia" panose="02040502050405020303" pitchFamily="18" charset="0"/>
              </a:rPr>
              <a:t>La</a:t>
            </a:r>
            <a:r>
              <a:rPr lang="en-US" sz="2800" dirty="0" err="1">
                <a:solidFill>
                  <a:srgbClr val="FFC000"/>
                </a:solidFill>
                <a:latin typeface="TITUS Cyberbit Basic" panose="02020603050405020304" pitchFamily="18" charset="0"/>
              </a:rPr>
              <a:t>ḇ</a:t>
            </a:r>
            <a:r>
              <a:rPr lang="en-US" sz="2800" dirty="0" err="1">
                <a:solidFill>
                  <a:srgbClr val="FFC000"/>
                </a:solidFill>
                <a:latin typeface="Georgia" panose="02040502050405020303" pitchFamily="18" charset="0"/>
              </a:rPr>
              <a:t>an</a:t>
            </a:r>
            <a:r>
              <a:rPr lang="en-US" sz="2800" dirty="0">
                <a:solidFill>
                  <a:srgbClr val="FFC000"/>
                </a:solidFill>
                <a:latin typeface="Georgia" panose="02040502050405020303" pitchFamily="18" charset="0"/>
              </a:rPr>
              <a:t> is doing to you. </a:t>
            </a:r>
          </a:p>
          <a:p>
            <a:r>
              <a:rPr lang="en-US" sz="2800" dirty="0">
                <a:solidFill>
                  <a:srgbClr val="008080"/>
                </a:solidFill>
                <a:latin typeface="Georgia" panose="02040502050405020303" pitchFamily="18" charset="0"/>
              </a:rPr>
              <a:t>Gen 31:13</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‘I am the </a:t>
            </a:r>
            <a:r>
              <a:rPr lang="en-US" sz="2800" b="1" dirty="0" err="1">
                <a:ln>
                  <a:solidFill>
                    <a:srgbClr val="0000FF"/>
                  </a:solidFill>
                </a:ln>
                <a:solidFill>
                  <a:srgbClr val="9999FF"/>
                </a:solidFill>
                <a:latin typeface="Georgia" panose="02040502050405020303" pitchFamily="18" charset="0"/>
              </a:rPr>
              <a:t>Ěl</a:t>
            </a:r>
            <a:r>
              <a:rPr lang="en-US" sz="2800" dirty="0">
                <a:solidFill>
                  <a:srgbClr val="FFC000"/>
                </a:solidFill>
                <a:latin typeface="Georgia" panose="02040502050405020303" pitchFamily="18" charset="0"/>
              </a:rPr>
              <a:t> of </a:t>
            </a:r>
            <a:r>
              <a:rPr lang="en-US" sz="2800" dirty="0" err="1">
                <a:solidFill>
                  <a:srgbClr val="FFC000"/>
                </a:solidFill>
                <a:latin typeface="Georgia" panose="02040502050405020303" pitchFamily="18" charset="0"/>
              </a:rPr>
              <a:t>Bĕyth</a:t>
            </a:r>
            <a:r>
              <a:rPr lang="en-US" sz="2800" dirty="0">
                <a:solidFill>
                  <a:srgbClr val="FFC000"/>
                </a:solidFill>
                <a:latin typeface="Georgia" panose="02040502050405020303" pitchFamily="18" charset="0"/>
              </a:rPr>
              <a:t> </a:t>
            </a:r>
            <a:r>
              <a:rPr lang="en-US" sz="2800" dirty="0" err="1">
                <a:solidFill>
                  <a:srgbClr val="FFC000"/>
                </a:solidFill>
                <a:latin typeface="Georgia" panose="02040502050405020303" pitchFamily="18" charset="0"/>
              </a:rPr>
              <a:t>Ěl</a:t>
            </a:r>
            <a:r>
              <a:rPr lang="en-US" sz="2800" dirty="0">
                <a:solidFill>
                  <a:srgbClr val="FFC000"/>
                </a:solidFill>
                <a:latin typeface="Georgia" panose="02040502050405020303" pitchFamily="18" charset="0"/>
              </a:rPr>
              <a:t>, where you </a:t>
            </a:r>
            <a:r>
              <a:rPr lang="en-US" sz="2800" u="sng" dirty="0">
                <a:solidFill>
                  <a:srgbClr val="FFC000"/>
                </a:solidFill>
                <a:latin typeface="Georgia" panose="02040502050405020303" pitchFamily="18" charset="0"/>
              </a:rPr>
              <a:t>anointed the standin</a:t>
            </a:r>
            <a:r>
              <a:rPr lang="en-US" sz="2800" dirty="0">
                <a:solidFill>
                  <a:srgbClr val="FFC000"/>
                </a:solidFill>
                <a:latin typeface="Georgia" panose="02040502050405020303" pitchFamily="18" charset="0"/>
              </a:rPr>
              <a:t>g</a:t>
            </a:r>
            <a:r>
              <a:rPr lang="en-US" sz="2800" u="sng" dirty="0">
                <a:solidFill>
                  <a:srgbClr val="FFC000"/>
                </a:solidFill>
                <a:latin typeface="Georgia" panose="02040502050405020303" pitchFamily="18" charset="0"/>
              </a:rPr>
              <a:t> </a:t>
            </a:r>
            <a:r>
              <a:rPr lang="en-US" sz="2800" dirty="0" smtClean="0">
                <a:solidFill>
                  <a:srgbClr val="FFC000"/>
                </a:solidFill>
                <a:latin typeface="Georgia" panose="02040502050405020303" pitchFamily="18" charset="0"/>
              </a:rPr>
              <a:t>	</a:t>
            </a:r>
            <a:r>
              <a:rPr lang="en-US" sz="2800" u="sng" dirty="0" smtClean="0">
                <a:solidFill>
                  <a:srgbClr val="FFC000"/>
                </a:solidFill>
                <a:latin typeface="Georgia" panose="02040502050405020303" pitchFamily="18" charset="0"/>
              </a:rPr>
              <a:t>column</a:t>
            </a:r>
            <a:r>
              <a:rPr lang="en-US" sz="2800" dirty="0" smtClean="0">
                <a:solidFill>
                  <a:srgbClr val="FFC000"/>
                </a:solidFill>
                <a:latin typeface="Georgia" panose="02040502050405020303" pitchFamily="18" charset="0"/>
              </a:rPr>
              <a:t> </a:t>
            </a:r>
            <a:r>
              <a:rPr lang="en-US" sz="2800" dirty="0" smtClean="0">
                <a:solidFill>
                  <a:srgbClr val="FFCCFF"/>
                </a:solidFill>
                <a:latin typeface="Georgia" panose="02040502050405020303" pitchFamily="18" charset="0"/>
              </a:rPr>
              <a:t>(Gen 28:18) </a:t>
            </a:r>
            <a:r>
              <a:rPr lang="en-US" sz="2800" dirty="0" smtClean="0">
                <a:solidFill>
                  <a:srgbClr val="FFC000"/>
                </a:solidFill>
                <a:latin typeface="Georgia" panose="02040502050405020303" pitchFamily="18" charset="0"/>
              </a:rPr>
              <a:t>and </a:t>
            </a:r>
            <a:r>
              <a:rPr lang="en-US" sz="2800" dirty="0">
                <a:solidFill>
                  <a:srgbClr val="FFC000"/>
                </a:solidFill>
                <a:latin typeface="Georgia" panose="02040502050405020303" pitchFamily="18" charset="0"/>
              </a:rPr>
              <a:t>where you made </a:t>
            </a:r>
            <a:r>
              <a:rPr lang="en-US" sz="2800" u="sng" dirty="0">
                <a:solidFill>
                  <a:srgbClr val="FFC000"/>
                </a:solidFill>
                <a:latin typeface="Georgia" panose="02040502050405020303" pitchFamily="18" charset="0"/>
              </a:rPr>
              <a:t>a vow</a:t>
            </a:r>
            <a:r>
              <a:rPr lang="en-US" sz="2800" dirty="0">
                <a:solidFill>
                  <a:srgbClr val="FFC000"/>
                </a:solidFill>
                <a:latin typeface="Georgia" panose="02040502050405020303" pitchFamily="18" charset="0"/>
              </a:rPr>
              <a:t> to Me. </a:t>
            </a:r>
            <a:r>
              <a:rPr lang="en-US" sz="2800" dirty="0" smtClean="0">
                <a:solidFill>
                  <a:srgbClr val="FFC000"/>
                </a:solidFill>
                <a:latin typeface="Georgia" panose="02040502050405020303" pitchFamily="18" charset="0"/>
              </a:rPr>
              <a:t> </a:t>
            </a:r>
            <a:r>
              <a:rPr lang="en-US" sz="2800" u="sng" dirty="0" smtClean="0">
                <a:solidFill>
                  <a:srgbClr val="00B0F0"/>
                </a:solidFill>
                <a:latin typeface="Georgia" panose="02040502050405020303" pitchFamily="18" charset="0"/>
              </a:rPr>
              <a:t>Now </a:t>
            </a:r>
            <a:r>
              <a:rPr lang="en-US" sz="2800" u="sng" dirty="0">
                <a:solidFill>
                  <a:srgbClr val="00B0F0"/>
                </a:solidFill>
                <a:latin typeface="Georgia" panose="02040502050405020303" pitchFamily="18" charset="0"/>
              </a:rPr>
              <a:t>rise </a:t>
            </a:r>
            <a:r>
              <a:rPr lang="en-US" sz="2800" dirty="0" smtClean="0">
                <a:solidFill>
                  <a:srgbClr val="00B0F0"/>
                </a:solidFill>
                <a:latin typeface="Georgia" panose="02040502050405020303" pitchFamily="18" charset="0"/>
              </a:rPr>
              <a:t>	</a:t>
            </a:r>
            <a:r>
              <a:rPr lang="en-US" sz="2800" u="sng" dirty="0" smtClean="0">
                <a:solidFill>
                  <a:srgbClr val="00B0F0"/>
                </a:solidFill>
                <a:latin typeface="Georgia" panose="02040502050405020303" pitchFamily="18" charset="0"/>
              </a:rPr>
              <a:t>u</a:t>
            </a:r>
            <a:r>
              <a:rPr lang="en-US" sz="2800" dirty="0" smtClean="0">
                <a:solidFill>
                  <a:srgbClr val="00B0F0"/>
                </a:solidFill>
                <a:latin typeface="Georgia" panose="02040502050405020303" pitchFamily="18" charset="0"/>
              </a:rPr>
              <a:t>p</a:t>
            </a:r>
            <a:r>
              <a:rPr lang="en-US" sz="2800" dirty="0">
                <a:solidFill>
                  <a:srgbClr val="00B0F0"/>
                </a:solidFill>
                <a:latin typeface="Georgia" panose="02040502050405020303" pitchFamily="18" charset="0"/>
              </a:rPr>
              <a:t>, g</a:t>
            </a:r>
            <a:r>
              <a:rPr lang="en-US" sz="2800" u="sng" dirty="0">
                <a:solidFill>
                  <a:srgbClr val="00B0F0"/>
                </a:solidFill>
                <a:latin typeface="Georgia" panose="02040502050405020303" pitchFamily="18" charset="0"/>
              </a:rPr>
              <a:t>et out of </a:t>
            </a:r>
            <a:r>
              <a:rPr lang="en-US" sz="2800" u="sng" dirty="0" smtClean="0">
                <a:solidFill>
                  <a:srgbClr val="00B0F0"/>
                </a:solidFill>
                <a:latin typeface="Georgia" panose="02040502050405020303" pitchFamily="18" charset="0"/>
              </a:rPr>
              <a:t>this </a:t>
            </a:r>
            <a:r>
              <a:rPr lang="en-US" sz="2800" u="sng" dirty="0">
                <a:solidFill>
                  <a:srgbClr val="00B0F0"/>
                </a:solidFill>
                <a:latin typeface="Georgia" panose="02040502050405020303" pitchFamily="18" charset="0"/>
              </a:rPr>
              <a:t>land</a:t>
            </a:r>
            <a:r>
              <a:rPr lang="en-US" sz="2800" dirty="0">
                <a:solidFill>
                  <a:srgbClr val="00B0F0"/>
                </a:solidFill>
                <a:latin typeface="Georgia" panose="02040502050405020303" pitchFamily="18" charset="0"/>
              </a:rPr>
              <a:t>, </a:t>
            </a:r>
            <a:r>
              <a:rPr lang="en-US" sz="2800" u="sng" dirty="0">
                <a:solidFill>
                  <a:srgbClr val="00B0F0"/>
                </a:solidFill>
                <a:latin typeface="Georgia" panose="02040502050405020303" pitchFamily="18" charset="0"/>
              </a:rPr>
              <a:t>and return to the land of </a:t>
            </a:r>
            <a:r>
              <a:rPr lang="en-US" sz="2800" dirty="0">
                <a:solidFill>
                  <a:srgbClr val="00B0F0"/>
                </a:solidFill>
                <a:latin typeface="Georgia" panose="02040502050405020303" pitchFamily="18" charset="0"/>
              </a:rPr>
              <a:t>y</a:t>
            </a:r>
            <a:r>
              <a:rPr lang="en-US" sz="2800" u="sng" dirty="0">
                <a:solidFill>
                  <a:srgbClr val="00B0F0"/>
                </a:solidFill>
                <a:latin typeface="Georgia" panose="02040502050405020303" pitchFamily="18" charset="0"/>
              </a:rPr>
              <a:t>our relatives</a:t>
            </a:r>
            <a:r>
              <a:rPr lang="en-US" sz="2800" dirty="0">
                <a:solidFill>
                  <a:srgbClr val="00B0F0"/>
                </a:solidFill>
                <a:latin typeface="Georgia" panose="02040502050405020303" pitchFamily="18" charset="0"/>
              </a:rPr>
              <a:t>.’ ” </a:t>
            </a:r>
          </a:p>
          <a:p>
            <a:r>
              <a:rPr lang="en-US" sz="2800" dirty="0">
                <a:solidFill>
                  <a:srgbClr val="008080"/>
                </a:solidFill>
                <a:latin typeface="Georgia" panose="02040502050405020303" pitchFamily="18" charset="0"/>
              </a:rPr>
              <a:t>Gen 31:14</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And </a:t>
            </a:r>
            <a:r>
              <a:rPr lang="en-US" sz="2800" dirty="0" err="1">
                <a:solidFill>
                  <a:srgbClr val="FFC000"/>
                </a:solidFill>
                <a:latin typeface="Georgia" panose="02040502050405020303" pitchFamily="18" charset="0"/>
              </a:rPr>
              <a:t>Ra</a:t>
            </a:r>
            <a:r>
              <a:rPr lang="en-US" sz="2800" dirty="0" err="1">
                <a:solidFill>
                  <a:srgbClr val="FFC000"/>
                </a:solidFill>
                <a:latin typeface="TITUS Cyberbit Basic" panose="02020603050405020304" pitchFamily="18" charset="0"/>
              </a:rPr>
              <a:t>ḥ</a:t>
            </a:r>
            <a:r>
              <a:rPr lang="en-US" sz="2800" dirty="0" err="1">
                <a:solidFill>
                  <a:srgbClr val="FFC000"/>
                </a:solidFill>
                <a:latin typeface="Georgia" panose="02040502050405020303" pitchFamily="18" charset="0"/>
              </a:rPr>
              <a:t>ĕl</a:t>
            </a:r>
            <a:r>
              <a:rPr lang="en-US" sz="2800" dirty="0">
                <a:solidFill>
                  <a:srgbClr val="FFC000"/>
                </a:solidFill>
                <a:latin typeface="Georgia" panose="02040502050405020303" pitchFamily="18" charset="0"/>
              </a:rPr>
              <a:t> and </a:t>
            </a:r>
            <a:r>
              <a:rPr lang="en-US" sz="2800" dirty="0" err="1">
                <a:solidFill>
                  <a:srgbClr val="FFC000"/>
                </a:solidFill>
                <a:latin typeface="Georgia" panose="02040502050405020303" pitchFamily="18" charset="0"/>
              </a:rPr>
              <a:t>Lĕ’ah</a:t>
            </a:r>
            <a:r>
              <a:rPr lang="en-US" sz="2800" dirty="0">
                <a:solidFill>
                  <a:srgbClr val="FFC000"/>
                </a:solidFill>
                <a:latin typeface="Georgia" panose="02040502050405020303" pitchFamily="18" charset="0"/>
              </a:rPr>
              <a:t> answered and said to him, “Do we still </a:t>
            </a:r>
            <a:r>
              <a:rPr lang="en-US" sz="2800" dirty="0" smtClean="0">
                <a:solidFill>
                  <a:srgbClr val="FFC000"/>
                </a:solidFill>
                <a:latin typeface="Georgia" panose="02040502050405020303" pitchFamily="18" charset="0"/>
              </a:rPr>
              <a:t>	have </a:t>
            </a:r>
            <a:r>
              <a:rPr lang="en-US" sz="2800" dirty="0">
                <a:solidFill>
                  <a:srgbClr val="FFC000"/>
                </a:solidFill>
                <a:latin typeface="Georgia" panose="02040502050405020303" pitchFamily="18" charset="0"/>
              </a:rPr>
              <a:t>any portion or inheritance in our father’s house? </a:t>
            </a:r>
          </a:p>
          <a:p>
            <a:r>
              <a:rPr lang="en-US" sz="2800" dirty="0">
                <a:solidFill>
                  <a:srgbClr val="008080"/>
                </a:solidFill>
                <a:latin typeface="Georgia" panose="02040502050405020303" pitchFamily="18" charset="0"/>
              </a:rPr>
              <a:t>Gen 31:15</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“Are we not reckoned by him as strangers? </a:t>
            </a:r>
            <a:r>
              <a:rPr lang="en-US" sz="2800" dirty="0" smtClean="0">
                <a:solidFill>
                  <a:srgbClr val="FFC000"/>
                </a:solidFill>
                <a:latin typeface="Georgia" panose="02040502050405020303" pitchFamily="18" charset="0"/>
              </a:rPr>
              <a:t> For </a:t>
            </a:r>
            <a:r>
              <a:rPr lang="en-US" sz="2800" dirty="0">
                <a:solidFill>
                  <a:srgbClr val="FFC000"/>
                </a:solidFill>
                <a:latin typeface="Georgia" panose="02040502050405020303" pitchFamily="18" charset="0"/>
              </a:rPr>
              <a:t>he has sold </a:t>
            </a:r>
            <a:r>
              <a:rPr lang="en-US" sz="2800" dirty="0" smtClean="0">
                <a:solidFill>
                  <a:srgbClr val="FFC000"/>
                </a:solidFill>
                <a:latin typeface="Georgia" panose="02040502050405020303" pitchFamily="18" charset="0"/>
              </a:rPr>
              <a:t>	us</a:t>
            </a:r>
            <a:r>
              <a:rPr lang="en-US" sz="2800" dirty="0">
                <a:solidFill>
                  <a:srgbClr val="FFC000"/>
                </a:solidFill>
                <a:latin typeface="Georgia" panose="02040502050405020303" pitchFamily="18" charset="0"/>
              </a:rPr>
              <a:t>, and also entirely consumed our silver. </a:t>
            </a:r>
          </a:p>
          <a:p>
            <a:endParaRPr lang="en-CA" sz="2800" dirty="0"/>
          </a:p>
        </p:txBody>
      </p:sp>
      <p:sp>
        <p:nvSpPr>
          <p:cNvPr id="2" name="Slide Number Placeholder 1"/>
          <p:cNvSpPr>
            <a:spLocks noGrp="1"/>
          </p:cNvSpPr>
          <p:nvPr>
            <p:ph type="sldNum" sz="quarter" idx="12"/>
          </p:nvPr>
        </p:nvSpPr>
        <p:spPr>
          <a:xfrm>
            <a:off x="11438455" y="6400801"/>
            <a:ext cx="753545" cy="365125"/>
          </a:xfrm>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164562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74133"/>
            <a:ext cx="10353762" cy="6070600"/>
          </a:xfrm>
        </p:spPr>
        <p:txBody>
          <a:bodyPr>
            <a:normAutofit fontScale="92500" lnSpcReduction="20000"/>
          </a:bodyPr>
          <a:lstStyle/>
          <a:p>
            <a:pPr lvl="0"/>
            <a:r>
              <a:rPr lang="en-US" sz="2800" dirty="0">
                <a:solidFill>
                  <a:srgbClr val="008080"/>
                </a:solidFill>
                <a:latin typeface="Georgia" panose="02040502050405020303" pitchFamily="18" charset="0"/>
              </a:rPr>
              <a:t>Gen 31:16</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“For all the wealth which Elohim has taken from our </a:t>
            </a:r>
            <a:r>
              <a:rPr lang="en-US" sz="2800" dirty="0" smtClean="0">
                <a:solidFill>
                  <a:srgbClr val="FFC000"/>
                </a:solidFill>
                <a:latin typeface="Georgia" panose="02040502050405020303" pitchFamily="18" charset="0"/>
              </a:rPr>
              <a:t>	father </a:t>
            </a:r>
            <a:r>
              <a:rPr lang="en-US" sz="2800" dirty="0">
                <a:solidFill>
                  <a:srgbClr val="FFC000"/>
                </a:solidFill>
                <a:latin typeface="Georgia" panose="02040502050405020303" pitchFamily="18" charset="0"/>
              </a:rPr>
              <a:t>are ours and our children’s</a:t>
            </a:r>
            <a:r>
              <a:rPr lang="en-US" sz="2800" dirty="0" smtClean="0">
                <a:solidFill>
                  <a:srgbClr val="FFC000"/>
                </a:solidFill>
                <a:latin typeface="Georgia" panose="02040502050405020303" pitchFamily="18" charset="0"/>
              </a:rPr>
              <a:t>.  </a:t>
            </a:r>
            <a:r>
              <a:rPr lang="en-US" sz="2800" u="sng" dirty="0">
                <a:solidFill>
                  <a:srgbClr val="FFC000"/>
                </a:solidFill>
                <a:latin typeface="Georgia" panose="02040502050405020303" pitchFamily="18" charset="0"/>
              </a:rPr>
              <a:t>Now then</a:t>
            </a:r>
            <a:r>
              <a:rPr lang="en-US" sz="2800" dirty="0">
                <a:solidFill>
                  <a:srgbClr val="FFC000"/>
                </a:solidFill>
                <a:latin typeface="Georgia" panose="02040502050405020303" pitchFamily="18" charset="0"/>
              </a:rPr>
              <a:t>, </a:t>
            </a:r>
            <a:r>
              <a:rPr lang="en-US" sz="2800" u="sng" dirty="0">
                <a:solidFill>
                  <a:srgbClr val="FFC000"/>
                </a:solidFill>
                <a:latin typeface="Georgia" panose="02040502050405020303" pitchFamily="18" charset="0"/>
              </a:rPr>
              <a:t>do whatever </a:t>
            </a:r>
            <a:r>
              <a:rPr lang="en-US" sz="2800" dirty="0" smtClean="0">
                <a:solidFill>
                  <a:srgbClr val="FFC000"/>
                </a:solidFill>
                <a:latin typeface="Georgia" panose="02040502050405020303" pitchFamily="18" charset="0"/>
              </a:rPr>
              <a:t>	</a:t>
            </a:r>
            <a:r>
              <a:rPr lang="en-US" sz="2800" u="sng" dirty="0" smtClean="0">
                <a:solidFill>
                  <a:srgbClr val="FFC000"/>
                </a:solidFill>
                <a:latin typeface="Georgia" panose="02040502050405020303" pitchFamily="18" charset="0"/>
              </a:rPr>
              <a:t>Elohim </a:t>
            </a:r>
            <a:r>
              <a:rPr lang="en-US" sz="2800" u="sng" dirty="0">
                <a:solidFill>
                  <a:srgbClr val="FFC000"/>
                </a:solidFill>
                <a:latin typeface="Georgia" panose="02040502050405020303" pitchFamily="18" charset="0"/>
              </a:rPr>
              <a:t>has told </a:t>
            </a:r>
            <a:r>
              <a:rPr lang="en-US" sz="2800" dirty="0">
                <a:solidFill>
                  <a:srgbClr val="FFC000"/>
                </a:solidFill>
                <a:latin typeface="Georgia" panose="02040502050405020303" pitchFamily="18" charset="0"/>
              </a:rPr>
              <a:t>y</a:t>
            </a:r>
            <a:r>
              <a:rPr lang="en-US" sz="2800" u="sng" dirty="0">
                <a:solidFill>
                  <a:srgbClr val="FFC000"/>
                </a:solidFill>
                <a:latin typeface="Georgia" panose="02040502050405020303" pitchFamily="18" charset="0"/>
              </a:rPr>
              <a:t>ou</a:t>
            </a:r>
            <a:r>
              <a:rPr lang="en-US" sz="2800" dirty="0">
                <a:solidFill>
                  <a:srgbClr val="FFC000"/>
                </a:solidFill>
                <a:latin typeface="Georgia" panose="02040502050405020303" pitchFamily="18" charset="0"/>
              </a:rPr>
              <a:t>.” </a:t>
            </a:r>
          </a:p>
          <a:p>
            <a:pPr lvl="0"/>
            <a:r>
              <a:rPr lang="en-US" sz="2800" dirty="0">
                <a:solidFill>
                  <a:srgbClr val="008080"/>
                </a:solidFill>
                <a:latin typeface="Georgia" panose="02040502050405020303" pitchFamily="18" charset="0"/>
              </a:rPr>
              <a:t>Gen 31:17</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So Ya</a:t>
            </a:r>
            <a:r>
              <a:rPr lang="en-US" sz="2800" dirty="0">
                <a:solidFill>
                  <a:srgbClr val="FFC000"/>
                </a:solidFill>
                <a:latin typeface="TITUS Cyberbit Basic" panose="02020603050405020304" pitchFamily="18" charset="0"/>
              </a:rPr>
              <a:t>ʽ</a:t>
            </a:r>
            <a:r>
              <a:rPr lang="en-US" sz="2800" dirty="0">
                <a:solidFill>
                  <a:srgbClr val="FFC000"/>
                </a:solidFill>
                <a:latin typeface="Georgia" panose="02040502050405020303" pitchFamily="18" charset="0"/>
              </a:rPr>
              <a:t>aqo</a:t>
            </a:r>
            <a:r>
              <a:rPr lang="en-US" sz="2800" dirty="0">
                <a:solidFill>
                  <a:srgbClr val="FFC000"/>
                </a:solidFill>
                <a:latin typeface="TITUS Cyberbit Basic" panose="02020603050405020304" pitchFamily="18" charset="0"/>
              </a:rPr>
              <a:t>ḇ</a:t>
            </a:r>
            <a:r>
              <a:rPr lang="en-US" sz="2800" dirty="0">
                <a:solidFill>
                  <a:srgbClr val="FFC000"/>
                </a:solidFill>
                <a:latin typeface="Georgia" panose="02040502050405020303" pitchFamily="18" charset="0"/>
              </a:rPr>
              <a:t> rose and put his sons and his wives on </a:t>
            </a:r>
            <a:r>
              <a:rPr lang="en-US" sz="2800" dirty="0" smtClean="0">
                <a:solidFill>
                  <a:srgbClr val="FFC000"/>
                </a:solidFill>
                <a:latin typeface="Georgia" panose="02040502050405020303" pitchFamily="18" charset="0"/>
              </a:rPr>
              <a:t>	camels</a:t>
            </a:r>
            <a:r>
              <a:rPr lang="en-US" sz="2800" dirty="0">
                <a:solidFill>
                  <a:srgbClr val="FFC000"/>
                </a:solidFill>
                <a:latin typeface="Georgia" panose="02040502050405020303" pitchFamily="18" charset="0"/>
              </a:rPr>
              <a:t>, </a:t>
            </a:r>
          </a:p>
          <a:p>
            <a:pPr lvl="0"/>
            <a:r>
              <a:rPr lang="en-US" sz="2800" dirty="0">
                <a:solidFill>
                  <a:srgbClr val="008080"/>
                </a:solidFill>
                <a:latin typeface="Georgia" panose="02040502050405020303" pitchFamily="18" charset="0"/>
              </a:rPr>
              <a:t>Gen 31:18</a:t>
            </a:r>
            <a:r>
              <a:rPr lang="en-US" sz="2800" dirty="0">
                <a:solidFill>
                  <a:prstClr val="black"/>
                </a:solidFill>
                <a:latin typeface="Georgia" panose="02040502050405020303" pitchFamily="18" charset="0"/>
              </a:rPr>
              <a:t>  </a:t>
            </a:r>
            <a:r>
              <a:rPr lang="en-US" sz="2800" dirty="0">
                <a:solidFill>
                  <a:srgbClr val="FFC000"/>
                </a:solidFill>
                <a:latin typeface="Georgia" panose="02040502050405020303" pitchFamily="18" charset="0"/>
              </a:rPr>
              <a:t>and he drove off all his livestock and all his possessions </a:t>
            </a:r>
            <a:r>
              <a:rPr lang="en-US" sz="2800" dirty="0" smtClean="0">
                <a:solidFill>
                  <a:srgbClr val="FFC000"/>
                </a:solidFill>
                <a:latin typeface="Georgia" panose="02040502050405020303" pitchFamily="18" charset="0"/>
              </a:rPr>
              <a:t>	which </a:t>
            </a:r>
            <a:r>
              <a:rPr lang="en-US" sz="2800" dirty="0">
                <a:solidFill>
                  <a:srgbClr val="FFC000"/>
                </a:solidFill>
                <a:latin typeface="Georgia" panose="02040502050405020303" pitchFamily="18" charset="0"/>
              </a:rPr>
              <a:t>he had acquired, his property of the livestock which he </a:t>
            </a:r>
            <a:r>
              <a:rPr lang="en-US" sz="2800" dirty="0" smtClean="0">
                <a:solidFill>
                  <a:srgbClr val="FFC000"/>
                </a:solidFill>
                <a:latin typeface="Georgia" panose="02040502050405020303" pitchFamily="18" charset="0"/>
              </a:rPr>
              <a:t>	had </a:t>
            </a:r>
            <a:r>
              <a:rPr lang="en-US" sz="2800" dirty="0">
                <a:solidFill>
                  <a:srgbClr val="FFC000"/>
                </a:solidFill>
                <a:latin typeface="Georgia" panose="02040502050405020303" pitchFamily="18" charset="0"/>
              </a:rPr>
              <a:t>acquired in </a:t>
            </a:r>
            <a:r>
              <a:rPr lang="en-US" sz="2800" dirty="0" err="1">
                <a:solidFill>
                  <a:srgbClr val="FFC000"/>
                </a:solidFill>
                <a:latin typeface="Georgia" panose="02040502050405020303" pitchFamily="18" charset="0"/>
              </a:rPr>
              <a:t>Paddan</a:t>
            </a:r>
            <a:r>
              <a:rPr lang="en-US" sz="2800" dirty="0">
                <a:solidFill>
                  <a:srgbClr val="FFC000"/>
                </a:solidFill>
                <a:latin typeface="Georgia" panose="02040502050405020303" pitchFamily="18" charset="0"/>
              </a:rPr>
              <a:t> Aram, to go to his </a:t>
            </a:r>
            <a:r>
              <a:rPr lang="en-US" sz="2800" dirty="0">
                <a:solidFill>
                  <a:srgbClr val="FFCCFF"/>
                </a:solidFill>
                <a:latin typeface="Georgia" panose="02040502050405020303" pitchFamily="18" charset="0"/>
              </a:rPr>
              <a:t>father </a:t>
            </a:r>
            <a:r>
              <a:rPr lang="en-US" sz="2800" dirty="0" err="1">
                <a:solidFill>
                  <a:srgbClr val="FFCCFF"/>
                </a:solidFill>
                <a:latin typeface="Georgia" panose="02040502050405020303" pitchFamily="18" charset="0"/>
              </a:rPr>
              <a:t>Yits</a:t>
            </a:r>
            <a:r>
              <a:rPr lang="en-US" sz="2800" dirty="0" err="1">
                <a:solidFill>
                  <a:srgbClr val="FFCCFF"/>
                </a:solidFill>
                <a:latin typeface="TITUS Cyberbit Basic" panose="02020603050405020304" pitchFamily="18" charset="0"/>
              </a:rPr>
              <a:t>ḥ</a:t>
            </a:r>
            <a:r>
              <a:rPr lang="en-US" sz="2800" dirty="0" err="1">
                <a:solidFill>
                  <a:srgbClr val="FFCCFF"/>
                </a:solidFill>
                <a:latin typeface="Georgia" panose="02040502050405020303" pitchFamily="18" charset="0"/>
              </a:rPr>
              <a:t>aq</a:t>
            </a:r>
            <a:r>
              <a:rPr lang="en-US" sz="2800" dirty="0">
                <a:solidFill>
                  <a:srgbClr val="FFCCFF"/>
                </a:solidFill>
                <a:latin typeface="Georgia" panose="02040502050405020303" pitchFamily="18" charset="0"/>
              </a:rPr>
              <a:t> </a:t>
            </a:r>
            <a:r>
              <a:rPr lang="en-US" sz="2800" dirty="0">
                <a:solidFill>
                  <a:srgbClr val="FFC000"/>
                </a:solidFill>
                <a:latin typeface="Georgia" panose="02040502050405020303" pitchFamily="18" charset="0"/>
              </a:rPr>
              <a:t>in the </a:t>
            </a:r>
            <a:r>
              <a:rPr lang="en-US" sz="2800" dirty="0" smtClean="0">
                <a:solidFill>
                  <a:srgbClr val="FFC000"/>
                </a:solidFill>
                <a:latin typeface="Georgia" panose="02040502050405020303" pitchFamily="18" charset="0"/>
              </a:rPr>
              <a:t>	land </a:t>
            </a:r>
            <a:r>
              <a:rPr lang="en-US" sz="2800" dirty="0">
                <a:solidFill>
                  <a:srgbClr val="FFC000"/>
                </a:solidFill>
                <a:latin typeface="Georgia" panose="02040502050405020303" pitchFamily="18" charset="0"/>
              </a:rPr>
              <a:t>of </a:t>
            </a:r>
            <a:r>
              <a:rPr lang="en-US" sz="2800" dirty="0" err="1">
                <a:solidFill>
                  <a:srgbClr val="FFC000"/>
                </a:solidFill>
                <a:latin typeface="Georgia" panose="02040502050405020303" pitchFamily="18" charset="0"/>
              </a:rPr>
              <a:t>Kena</a:t>
            </a:r>
            <a:r>
              <a:rPr lang="en-US" sz="2800" dirty="0" err="1">
                <a:solidFill>
                  <a:srgbClr val="FFC000"/>
                </a:solidFill>
                <a:latin typeface="TITUS Cyberbit Basic" panose="02020603050405020304" pitchFamily="18" charset="0"/>
              </a:rPr>
              <a:t>ʽ</a:t>
            </a:r>
            <a:r>
              <a:rPr lang="en-US" sz="2800" dirty="0" err="1">
                <a:solidFill>
                  <a:srgbClr val="FFC000"/>
                </a:solidFill>
                <a:latin typeface="Georgia" panose="02040502050405020303" pitchFamily="18" charset="0"/>
              </a:rPr>
              <a:t>an</a:t>
            </a:r>
            <a:r>
              <a:rPr lang="en-US" sz="2800" dirty="0">
                <a:solidFill>
                  <a:srgbClr val="FFC000"/>
                </a:solidFill>
                <a:latin typeface="Georgia" panose="02040502050405020303" pitchFamily="18" charset="0"/>
              </a:rPr>
              <a:t>. </a:t>
            </a:r>
          </a:p>
          <a:p>
            <a:pPr lvl="0"/>
            <a:r>
              <a:rPr lang="en-US" sz="2800" dirty="0">
                <a:solidFill>
                  <a:srgbClr val="008080"/>
                </a:solidFill>
                <a:latin typeface="Georgia" panose="02040502050405020303" pitchFamily="18" charset="0"/>
              </a:rPr>
              <a:t>Gen 31:19</a:t>
            </a:r>
            <a:r>
              <a:rPr lang="en-US" sz="2800" dirty="0">
                <a:solidFill>
                  <a:prstClr val="black"/>
                </a:solidFill>
                <a:latin typeface="Georgia" panose="02040502050405020303" pitchFamily="18" charset="0"/>
              </a:rPr>
              <a:t>  </a:t>
            </a:r>
            <a:r>
              <a:rPr lang="en-US" sz="2800" b="1" dirty="0">
                <a:ln>
                  <a:solidFill>
                    <a:schemeClr val="bg1"/>
                  </a:solidFill>
                </a:ln>
                <a:solidFill>
                  <a:srgbClr val="00FFFF"/>
                </a:solidFill>
                <a:effectLst>
                  <a:glow rad="165100">
                    <a:srgbClr val="FFCCFF">
                      <a:alpha val="60000"/>
                    </a:srgbClr>
                  </a:glow>
                  <a:outerShdw blurRad="50800" dist="38100" dir="2700000" algn="tl" rotWithShape="0">
                    <a:srgbClr val="000000">
                      <a:alpha val="48000"/>
                    </a:srgbClr>
                  </a:outerShdw>
                </a:effectLst>
                <a:latin typeface="Georgia" panose="02040502050405020303" pitchFamily="18" charset="0"/>
              </a:rPr>
              <a:t>And when La</a:t>
            </a:r>
            <a:r>
              <a:rPr lang="en-US" sz="2800" b="1" dirty="0">
                <a:ln>
                  <a:solidFill>
                    <a:schemeClr val="bg1"/>
                  </a:solidFill>
                </a:ln>
                <a:solidFill>
                  <a:srgbClr val="00FFFF"/>
                </a:solidFill>
                <a:effectLst>
                  <a:glow rad="165100">
                    <a:srgbClr val="FFCCFF">
                      <a:alpha val="60000"/>
                    </a:srgbClr>
                  </a:glow>
                  <a:outerShdw blurRad="50800" dist="38100" dir="2700000" algn="tl" rotWithShape="0">
                    <a:srgbClr val="000000">
                      <a:alpha val="48000"/>
                    </a:srgbClr>
                  </a:outerShdw>
                </a:effectLst>
                <a:latin typeface="TITUS Cyberbit Basic" panose="02020603050405020304" pitchFamily="18" charset="0"/>
              </a:rPr>
              <a:t>ḇ</a:t>
            </a:r>
            <a:r>
              <a:rPr lang="en-US" sz="2800" b="1" dirty="0">
                <a:ln>
                  <a:solidFill>
                    <a:schemeClr val="bg1"/>
                  </a:solidFill>
                </a:ln>
                <a:solidFill>
                  <a:srgbClr val="00FFFF"/>
                </a:solidFill>
                <a:effectLst>
                  <a:glow rad="165100">
                    <a:srgbClr val="FFCCFF">
                      <a:alpha val="60000"/>
                    </a:srgbClr>
                  </a:glow>
                  <a:outerShdw blurRad="50800" dist="38100" dir="2700000" algn="tl" rotWithShape="0">
                    <a:srgbClr val="000000">
                      <a:alpha val="48000"/>
                    </a:srgbClr>
                  </a:outerShdw>
                </a:effectLst>
                <a:latin typeface="Georgia" panose="02040502050405020303" pitchFamily="18" charset="0"/>
              </a:rPr>
              <a:t>an had gone to shear his sheep, </a:t>
            </a:r>
            <a:r>
              <a:rPr lang="en-US" sz="2800" b="1" dirty="0" smtClean="0">
                <a:ln>
                  <a:solidFill>
                    <a:schemeClr val="bg1"/>
                  </a:solidFill>
                </a:ln>
                <a:solidFill>
                  <a:srgbClr val="00FFFF"/>
                </a:solidFill>
                <a:effectLst>
                  <a:glow rad="165100">
                    <a:srgbClr val="FFCCFF">
                      <a:alpha val="60000"/>
                    </a:srgbClr>
                  </a:glow>
                  <a:outerShdw blurRad="50800" dist="38100" dir="2700000" algn="tl" rotWithShape="0">
                    <a:srgbClr val="000000">
                      <a:alpha val="48000"/>
                    </a:srgbClr>
                  </a:outerShdw>
                </a:effectLst>
                <a:latin typeface="Georgia" panose="02040502050405020303" pitchFamily="18" charset="0"/>
              </a:rPr>
              <a:t>	</a:t>
            </a:r>
            <a:r>
              <a:rPr lang="en-US" sz="2800" b="1" dirty="0" err="1" smtClean="0">
                <a:ln>
                  <a:solidFill>
                    <a:schemeClr val="bg1"/>
                  </a:solidFill>
                </a:ln>
                <a:solidFill>
                  <a:srgbClr val="00FFFF"/>
                </a:solidFill>
                <a:effectLst>
                  <a:glow rad="165100">
                    <a:srgbClr val="FFCCFF">
                      <a:alpha val="60000"/>
                    </a:srgbClr>
                  </a:glow>
                  <a:outerShdw blurRad="50800" dist="38100" dir="2700000" algn="tl" rotWithShape="0">
                    <a:srgbClr val="000000">
                      <a:alpha val="48000"/>
                    </a:srgbClr>
                  </a:outerShdw>
                </a:effectLst>
                <a:latin typeface="Georgia" panose="02040502050405020303" pitchFamily="18" charset="0"/>
              </a:rPr>
              <a:t>Ra</a:t>
            </a:r>
            <a:r>
              <a:rPr lang="en-US" sz="2800" b="1" dirty="0" err="1" smtClean="0">
                <a:ln>
                  <a:solidFill>
                    <a:schemeClr val="bg1"/>
                  </a:solidFill>
                </a:ln>
                <a:solidFill>
                  <a:srgbClr val="00FFFF"/>
                </a:solidFill>
                <a:effectLst>
                  <a:glow rad="165100">
                    <a:srgbClr val="FFCCFF">
                      <a:alpha val="60000"/>
                    </a:srgbClr>
                  </a:glow>
                  <a:outerShdw blurRad="50800" dist="38100" dir="2700000" algn="tl" rotWithShape="0">
                    <a:srgbClr val="000000">
                      <a:alpha val="48000"/>
                    </a:srgbClr>
                  </a:outerShdw>
                </a:effectLst>
                <a:latin typeface="TITUS Cyberbit Basic" panose="02020603050405020304" pitchFamily="18" charset="0"/>
              </a:rPr>
              <a:t>ḥ</a:t>
            </a:r>
            <a:r>
              <a:rPr lang="en-US" sz="2800" b="1" dirty="0" err="1" smtClean="0">
                <a:ln>
                  <a:solidFill>
                    <a:schemeClr val="bg1"/>
                  </a:solidFill>
                </a:ln>
                <a:solidFill>
                  <a:srgbClr val="00FFFF"/>
                </a:solidFill>
                <a:effectLst>
                  <a:glow rad="165100">
                    <a:srgbClr val="FFCCFF">
                      <a:alpha val="60000"/>
                    </a:srgbClr>
                  </a:glow>
                  <a:outerShdw blurRad="50800" dist="38100" dir="2700000" algn="tl" rotWithShape="0">
                    <a:srgbClr val="000000">
                      <a:alpha val="48000"/>
                    </a:srgbClr>
                  </a:outerShdw>
                </a:effectLst>
                <a:latin typeface="Georgia" panose="02040502050405020303" pitchFamily="18" charset="0"/>
              </a:rPr>
              <a:t>ĕl</a:t>
            </a:r>
            <a:r>
              <a:rPr lang="en-US" sz="2800" b="1" dirty="0" smtClean="0">
                <a:ln>
                  <a:solidFill>
                    <a:schemeClr val="bg1"/>
                  </a:solidFill>
                </a:ln>
                <a:solidFill>
                  <a:srgbClr val="00FFFF"/>
                </a:solidFill>
                <a:effectLst>
                  <a:glow rad="165100">
                    <a:srgbClr val="FFCCFF">
                      <a:alpha val="60000"/>
                    </a:srgbClr>
                  </a:glow>
                  <a:outerShdw blurRad="50800" dist="38100" dir="2700000" algn="tl" rotWithShape="0">
                    <a:srgbClr val="000000">
                      <a:alpha val="48000"/>
                    </a:srgbClr>
                  </a:outerShdw>
                </a:effectLst>
                <a:latin typeface="Georgia" panose="02040502050405020303" pitchFamily="18" charset="0"/>
              </a:rPr>
              <a:t> stole the </a:t>
            </a:r>
            <a:r>
              <a:rPr lang="en-US" sz="2800" b="1" dirty="0">
                <a:ln>
                  <a:solidFill>
                    <a:schemeClr val="bg1"/>
                  </a:solidFill>
                </a:ln>
                <a:solidFill>
                  <a:srgbClr val="00FFFF"/>
                </a:solidFill>
                <a:effectLst>
                  <a:glow rad="165100">
                    <a:srgbClr val="FFCCFF">
                      <a:alpha val="60000"/>
                    </a:srgbClr>
                  </a:glow>
                  <a:outerShdw blurRad="50800" dist="38100" dir="2700000" algn="tl" rotWithShape="0">
                    <a:srgbClr val="000000">
                      <a:alpha val="48000"/>
                    </a:srgbClr>
                  </a:outerShdw>
                </a:effectLst>
                <a:latin typeface="Georgia" panose="02040502050405020303" pitchFamily="18" charset="0"/>
              </a:rPr>
              <a:t>house idols that were her father’s. </a:t>
            </a:r>
          </a:p>
          <a:p>
            <a:pPr lvl="0"/>
            <a:r>
              <a:rPr lang="en-US" sz="2800" dirty="0">
                <a:solidFill>
                  <a:srgbClr val="008080"/>
                </a:solidFill>
                <a:latin typeface="Georgia" panose="02040502050405020303" pitchFamily="18" charset="0"/>
              </a:rPr>
              <a:t>Gen 31:20</a:t>
            </a:r>
            <a:r>
              <a:rPr lang="en-US" sz="2800" dirty="0">
                <a:solidFill>
                  <a:prstClr val="black"/>
                </a:solidFill>
                <a:latin typeface="Georgia" panose="02040502050405020303" pitchFamily="18" charset="0"/>
              </a:rPr>
              <a:t>  </a:t>
            </a:r>
            <a:r>
              <a:rPr lang="en-US" sz="2800" u="sng" dirty="0">
                <a:solidFill>
                  <a:srgbClr val="FFC000"/>
                </a:solidFill>
                <a:latin typeface="Georgia" panose="02040502050405020303" pitchFamily="18" charset="0"/>
              </a:rPr>
              <a:t>And Ya</a:t>
            </a:r>
            <a:r>
              <a:rPr lang="en-US" sz="2800" u="sng" dirty="0">
                <a:solidFill>
                  <a:srgbClr val="FFC000"/>
                </a:solidFill>
                <a:latin typeface="TITUS Cyberbit Basic" panose="02020603050405020304" pitchFamily="18" charset="0"/>
              </a:rPr>
              <a:t>ʽ</a:t>
            </a:r>
            <a:r>
              <a:rPr lang="en-US" sz="2800" u="sng" dirty="0">
                <a:solidFill>
                  <a:srgbClr val="FFC000"/>
                </a:solidFill>
                <a:latin typeface="Georgia" panose="02040502050405020303" pitchFamily="18" charset="0"/>
              </a:rPr>
              <a:t>a</a:t>
            </a:r>
            <a:r>
              <a:rPr lang="en-US" sz="2800" dirty="0">
                <a:solidFill>
                  <a:srgbClr val="FFC000"/>
                </a:solidFill>
                <a:latin typeface="Georgia" panose="02040502050405020303" pitchFamily="18" charset="0"/>
              </a:rPr>
              <a:t>q</a:t>
            </a:r>
            <a:r>
              <a:rPr lang="en-US" sz="2800" u="sng" dirty="0">
                <a:solidFill>
                  <a:srgbClr val="FFC000"/>
                </a:solidFill>
                <a:latin typeface="Georgia" panose="02040502050405020303" pitchFamily="18" charset="0"/>
              </a:rPr>
              <a:t>o</a:t>
            </a:r>
            <a:r>
              <a:rPr lang="en-US" sz="2800" u="sng" dirty="0">
                <a:solidFill>
                  <a:srgbClr val="FFC000"/>
                </a:solidFill>
                <a:latin typeface="TITUS Cyberbit Basic" panose="02020603050405020304" pitchFamily="18" charset="0"/>
              </a:rPr>
              <a:t>ḇ</a:t>
            </a:r>
            <a:r>
              <a:rPr lang="en-US" sz="2800" u="sng" dirty="0">
                <a:solidFill>
                  <a:srgbClr val="FFC000"/>
                </a:solidFill>
                <a:latin typeface="Georgia" panose="02040502050405020303" pitchFamily="18" charset="0"/>
              </a:rPr>
              <a:t> deceived </a:t>
            </a:r>
            <a:r>
              <a:rPr lang="en-US" sz="2800" u="sng" dirty="0" err="1">
                <a:solidFill>
                  <a:srgbClr val="FFC000"/>
                </a:solidFill>
                <a:latin typeface="Georgia" panose="02040502050405020303" pitchFamily="18" charset="0"/>
              </a:rPr>
              <a:t>La</a:t>
            </a:r>
            <a:r>
              <a:rPr lang="en-US" sz="2800" u="sng" dirty="0" err="1">
                <a:solidFill>
                  <a:srgbClr val="FFC000"/>
                </a:solidFill>
                <a:latin typeface="TITUS Cyberbit Basic" panose="02020603050405020304" pitchFamily="18" charset="0"/>
              </a:rPr>
              <a:t>ḇ</a:t>
            </a:r>
            <a:r>
              <a:rPr lang="en-US" sz="2800" u="sng" dirty="0" err="1">
                <a:solidFill>
                  <a:srgbClr val="FFC000"/>
                </a:solidFill>
                <a:latin typeface="Georgia" panose="02040502050405020303" pitchFamily="18" charset="0"/>
              </a:rPr>
              <a:t>an</a:t>
            </a:r>
            <a:r>
              <a:rPr lang="en-US" sz="2800" u="sng" dirty="0">
                <a:solidFill>
                  <a:srgbClr val="FFC000"/>
                </a:solidFill>
                <a:latin typeface="Georgia" panose="02040502050405020303" pitchFamily="18" charset="0"/>
              </a:rPr>
              <a:t> the Aramean</a:t>
            </a:r>
            <a:r>
              <a:rPr lang="en-US" sz="2800" dirty="0">
                <a:solidFill>
                  <a:srgbClr val="FFC000"/>
                </a:solidFill>
                <a:latin typeface="Georgia" panose="02040502050405020303" pitchFamily="18" charset="0"/>
              </a:rPr>
              <a:t>, </a:t>
            </a:r>
            <a:r>
              <a:rPr lang="en-US" sz="2800" u="sng" dirty="0">
                <a:solidFill>
                  <a:srgbClr val="FFC000"/>
                </a:solidFill>
                <a:latin typeface="Georgia" panose="02040502050405020303" pitchFamily="18" charset="0"/>
              </a:rPr>
              <a:t>because he </a:t>
            </a:r>
            <a:r>
              <a:rPr lang="en-US" sz="2800" dirty="0" smtClean="0">
                <a:solidFill>
                  <a:srgbClr val="FFC000"/>
                </a:solidFill>
                <a:latin typeface="Georgia" panose="02040502050405020303" pitchFamily="18" charset="0"/>
              </a:rPr>
              <a:t>	</a:t>
            </a:r>
            <a:r>
              <a:rPr lang="en-US" sz="2800" u="sng" dirty="0" smtClean="0">
                <a:solidFill>
                  <a:srgbClr val="FFC000"/>
                </a:solidFill>
                <a:latin typeface="Georgia" panose="02040502050405020303" pitchFamily="18" charset="0"/>
              </a:rPr>
              <a:t>did </a:t>
            </a:r>
            <a:r>
              <a:rPr lang="en-US" sz="2800" u="sng" dirty="0">
                <a:solidFill>
                  <a:srgbClr val="FFC000"/>
                </a:solidFill>
                <a:latin typeface="Georgia" panose="02040502050405020303" pitchFamily="18" charset="0"/>
              </a:rPr>
              <a:t>not inform him that he was about to flee</a:t>
            </a:r>
            <a:r>
              <a:rPr lang="en-US" sz="2800" dirty="0">
                <a:solidFill>
                  <a:srgbClr val="FFC000"/>
                </a:solidFill>
                <a:latin typeface="Georgia" panose="02040502050405020303" pitchFamily="18" charset="0"/>
              </a:rPr>
              <a:t>. </a:t>
            </a:r>
          </a:p>
          <a:p>
            <a:endParaRPr lang="en-CA" dirty="0"/>
          </a:p>
        </p:txBody>
      </p:sp>
      <p:sp>
        <p:nvSpPr>
          <p:cNvPr id="2" name="Slide Number Placeholder 1"/>
          <p:cNvSpPr>
            <a:spLocks noGrp="1"/>
          </p:cNvSpPr>
          <p:nvPr>
            <p:ph type="sldNum" sz="quarter" idx="12"/>
          </p:nvPr>
        </p:nvSpPr>
        <p:spPr>
          <a:xfrm>
            <a:off x="11350589" y="6492875"/>
            <a:ext cx="753545" cy="365125"/>
          </a:xfrm>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82178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371475"/>
            <a:ext cx="10353762" cy="5991225"/>
          </a:xfrm>
        </p:spPr>
        <p:txBody>
          <a:bodyPr/>
          <a:lstStyle/>
          <a:p>
            <a:pPr lvl="0"/>
            <a:r>
              <a:rPr lang="en-US" sz="2600" dirty="0">
                <a:solidFill>
                  <a:srgbClr val="008080"/>
                </a:solidFill>
                <a:latin typeface="Georgia" panose="02040502050405020303" pitchFamily="18" charset="0"/>
              </a:rPr>
              <a:t>Gen 31:21</a:t>
            </a:r>
            <a:r>
              <a:rPr lang="en-US" sz="2600" dirty="0">
                <a:solidFill>
                  <a:prstClr val="black"/>
                </a:solidFill>
                <a:latin typeface="Georgia" panose="02040502050405020303" pitchFamily="18" charset="0"/>
              </a:rPr>
              <a:t>  </a:t>
            </a:r>
            <a:r>
              <a:rPr lang="en-US" sz="2600" dirty="0">
                <a:solidFill>
                  <a:srgbClr val="FFC000"/>
                </a:solidFill>
                <a:latin typeface="Georgia" panose="02040502050405020303" pitchFamily="18" charset="0"/>
              </a:rPr>
              <a:t>And he fled with all that he had. </a:t>
            </a:r>
            <a:r>
              <a:rPr lang="en-US" sz="2600" dirty="0" smtClean="0">
                <a:solidFill>
                  <a:srgbClr val="FFC000"/>
                </a:solidFill>
                <a:latin typeface="Georgia" panose="02040502050405020303" pitchFamily="18" charset="0"/>
              </a:rPr>
              <a:t> And </a:t>
            </a:r>
            <a:r>
              <a:rPr lang="en-US" sz="2600" dirty="0">
                <a:solidFill>
                  <a:srgbClr val="FFC000"/>
                </a:solidFill>
                <a:latin typeface="Georgia" panose="02040502050405020303" pitchFamily="18" charset="0"/>
              </a:rPr>
              <a:t>he rose up and </a:t>
            </a:r>
            <a:r>
              <a:rPr lang="en-US" sz="2600" dirty="0" smtClean="0">
                <a:solidFill>
                  <a:srgbClr val="FFC000"/>
                </a:solidFill>
                <a:latin typeface="Georgia" panose="02040502050405020303" pitchFamily="18" charset="0"/>
              </a:rPr>
              <a:t>	passed </a:t>
            </a:r>
            <a:r>
              <a:rPr lang="en-US" sz="2600" dirty="0">
                <a:solidFill>
                  <a:srgbClr val="FFC000"/>
                </a:solidFill>
                <a:latin typeface="Georgia" panose="02040502050405020303" pitchFamily="18" charset="0"/>
              </a:rPr>
              <a:t>over the river, and headed toward the mountains of </a:t>
            </a:r>
            <a:r>
              <a:rPr lang="en-US" sz="2600" dirty="0" smtClean="0">
                <a:solidFill>
                  <a:srgbClr val="FFC000"/>
                </a:solidFill>
                <a:latin typeface="Georgia" panose="02040502050405020303" pitchFamily="18" charset="0"/>
              </a:rPr>
              <a:t>	</a:t>
            </a:r>
            <a:r>
              <a:rPr lang="en-US" sz="2600" dirty="0" err="1" smtClean="0">
                <a:solidFill>
                  <a:srgbClr val="FFC000"/>
                </a:solidFill>
                <a:latin typeface="Georgia" panose="02040502050405020303" pitchFamily="18" charset="0"/>
              </a:rPr>
              <a:t>Gil</a:t>
            </a:r>
            <a:r>
              <a:rPr lang="en-US" sz="2600" dirty="0" err="1" smtClean="0">
                <a:solidFill>
                  <a:srgbClr val="FFC000"/>
                </a:solidFill>
                <a:latin typeface="TITUS Cyberbit Basic" panose="02020603050405020304" pitchFamily="18" charset="0"/>
              </a:rPr>
              <a:t>ʽ</a:t>
            </a:r>
            <a:r>
              <a:rPr lang="en-US" sz="2600" dirty="0" err="1" smtClean="0">
                <a:solidFill>
                  <a:srgbClr val="FFC000"/>
                </a:solidFill>
                <a:latin typeface="Georgia" panose="02040502050405020303" pitchFamily="18" charset="0"/>
              </a:rPr>
              <a:t>a</a:t>
            </a:r>
            <a:r>
              <a:rPr lang="en-US" sz="2600" dirty="0" err="1" smtClean="0">
                <a:solidFill>
                  <a:srgbClr val="FFC000"/>
                </a:solidFill>
                <a:latin typeface="TITUS Cyberbit Basic" panose="02020603050405020304" pitchFamily="18" charset="0"/>
              </a:rPr>
              <a:t>d</a:t>
            </a:r>
            <a:r>
              <a:rPr lang="en-US" sz="2600" dirty="0">
                <a:solidFill>
                  <a:srgbClr val="FFC000"/>
                </a:solidFill>
                <a:latin typeface="TITUS Cyberbit Basic" panose="02020603050405020304" pitchFamily="18" charset="0"/>
              </a:rPr>
              <a:t>̱</a:t>
            </a:r>
            <a:r>
              <a:rPr lang="en-US" sz="2600" dirty="0">
                <a:solidFill>
                  <a:srgbClr val="FFC000"/>
                </a:solidFill>
                <a:latin typeface="Georgia" panose="02040502050405020303" pitchFamily="18" charset="0"/>
              </a:rPr>
              <a:t>. </a:t>
            </a:r>
          </a:p>
          <a:p>
            <a:pPr lvl="0"/>
            <a:r>
              <a:rPr lang="en-US" sz="2600" dirty="0">
                <a:solidFill>
                  <a:srgbClr val="008080"/>
                </a:solidFill>
                <a:latin typeface="Georgia" panose="02040502050405020303" pitchFamily="18" charset="0"/>
              </a:rPr>
              <a:t>Gen 31:22</a:t>
            </a:r>
            <a:r>
              <a:rPr lang="en-US" sz="2600" dirty="0">
                <a:solidFill>
                  <a:prstClr val="black"/>
                </a:solidFill>
                <a:latin typeface="Georgia" panose="02040502050405020303" pitchFamily="18" charset="0"/>
              </a:rPr>
              <a:t>  </a:t>
            </a:r>
            <a:r>
              <a:rPr lang="en-US" sz="2600" dirty="0">
                <a:solidFill>
                  <a:srgbClr val="FFC000"/>
                </a:solidFill>
                <a:latin typeface="Georgia" panose="02040502050405020303" pitchFamily="18" charset="0"/>
              </a:rPr>
              <a:t>And on the </a:t>
            </a:r>
            <a:r>
              <a:rPr lang="en-US" sz="2600" u="sng" dirty="0">
                <a:solidFill>
                  <a:schemeClr val="accent5">
                    <a:lumMod val="60000"/>
                    <a:lumOff val="40000"/>
                  </a:schemeClr>
                </a:solidFill>
                <a:latin typeface="Georgia" panose="02040502050405020303" pitchFamily="18" charset="0"/>
              </a:rPr>
              <a:t>third da</a:t>
            </a:r>
            <a:r>
              <a:rPr lang="en-US" sz="2600" dirty="0">
                <a:solidFill>
                  <a:schemeClr val="accent5">
                    <a:lumMod val="60000"/>
                    <a:lumOff val="40000"/>
                  </a:schemeClr>
                </a:solidFill>
                <a:latin typeface="Georgia" panose="02040502050405020303" pitchFamily="18" charset="0"/>
              </a:rPr>
              <a:t>y </a:t>
            </a:r>
            <a:r>
              <a:rPr lang="en-US" sz="2600" dirty="0" err="1">
                <a:solidFill>
                  <a:srgbClr val="FFC000"/>
                </a:solidFill>
                <a:latin typeface="Georgia" panose="02040502050405020303" pitchFamily="18" charset="0"/>
              </a:rPr>
              <a:t>La</a:t>
            </a:r>
            <a:r>
              <a:rPr lang="en-US" sz="2600" dirty="0" err="1">
                <a:solidFill>
                  <a:srgbClr val="FFC000"/>
                </a:solidFill>
                <a:latin typeface="TITUS Cyberbit Basic" panose="02020603050405020304" pitchFamily="18" charset="0"/>
              </a:rPr>
              <a:t>ḇ</a:t>
            </a:r>
            <a:r>
              <a:rPr lang="en-US" sz="2600" dirty="0" err="1">
                <a:solidFill>
                  <a:srgbClr val="FFC000"/>
                </a:solidFill>
                <a:latin typeface="Georgia" panose="02040502050405020303" pitchFamily="18" charset="0"/>
              </a:rPr>
              <a:t>an</a:t>
            </a:r>
            <a:r>
              <a:rPr lang="en-US" sz="2600" dirty="0">
                <a:solidFill>
                  <a:srgbClr val="FFC000"/>
                </a:solidFill>
                <a:latin typeface="Georgia" panose="02040502050405020303" pitchFamily="18" charset="0"/>
              </a:rPr>
              <a:t> was told that Ya</a:t>
            </a:r>
            <a:r>
              <a:rPr lang="en-US" sz="2600" dirty="0">
                <a:solidFill>
                  <a:srgbClr val="FFC000"/>
                </a:solidFill>
                <a:latin typeface="TITUS Cyberbit Basic" panose="02020603050405020304" pitchFamily="18" charset="0"/>
              </a:rPr>
              <a:t>ʽ</a:t>
            </a:r>
            <a:r>
              <a:rPr lang="en-US" sz="2600" dirty="0">
                <a:solidFill>
                  <a:srgbClr val="FFC000"/>
                </a:solidFill>
                <a:latin typeface="Georgia" panose="02040502050405020303" pitchFamily="18" charset="0"/>
              </a:rPr>
              <a:t>aqo</a:t>
            </a:r>
            <a:r>
              <a:rPr lang="en-US" sz="2600" dirty="0">
                <a:solidFill>
                  <a:srgbClr val="FFC000"/>
                </a:solidFill>
                <a:latin typeface="TITUS Cyberbit Basic" panose="02020603050405020304" pitchFamily="18" charset="0"/>
              </a:rPr>
              <a:t>ḇ</a:t>
            </a:r>
            <a:r>
              <a:rPr lang="en-US" sz="2600" dirty="0">
                <a:solidFill>
                  <a:srgbClr val="FFC000"/>
                </a:solidFill>
                <a:latin typeface="Georgia" panose="02040502050405020303" pitchFamily="18" charset="0"/>
              </a:rPr>
              <a:t> had </a:t>
            </a:r>
            <a:r>
              <a:rPr lang="en-US" sz="2600" dirty="0" smtClean="0">
                <a:solidFill>
                  <a:srgbClr val="FFC000"/>
                </a:solidFill>
                <a:latin typeface="Georgia" panose="02040502050405020303" pitchFamily="18" charset="0"/>
              </a:rPr>
              <a:t>	fled</a:t>
            </a:r>
            <a:r>
              <a:rPr lang="en-US" sz="2600" dirty="0">
                <a:solidFill>
                  <a:srgbClr val="FFC000"/>
                </a:solidFill>
                <a:latin typeface="Georgia" panose="02040502050405020303" pitchFamily="18" charset="0"/>
              </a:rPr>
              <a:t>. </a:t>
            </a:r>
          </a:p>
          <a:p>
            <a:pPr marL="0" lvl="0" indent="0">
              <a:buNone/>
            </a:pPr>
            <a:r>
              <a:rPr lang="en-US" sz="2600" dirty="0" smtClean="0">
                <a:latin typeface="Georgia" panose="02040502050405020303" pitchFamily="18" charset="0"/>
              </a:rPr>
              <a:t>Laban was justifiably upset that his offspring had left without notice, the flocks in contention were removed, and most importantly (to Laban), his gods of wood and stone had vanished at the same time. </a:t>
            </a:r>
          </a:p>
          <a:p>
            <a:pPr marL="0" lvl="0" indent="0">
              <a:buNone/>
            </a:pPr>
            <a:r>
              <a:rPr lang="en-US" sz="2600" dirty="0" smtClean="0">
                <a:latin typeface="Georgia" panose="02040502050405020303" pitchFamily="18" charset="0"/>
              </a:rPr>
              <a:t>Laban was hot with anger at being deceived and had full intentions </a:t>
            </a:r>
            <a:br>
              <a:rPr lang="en-US" sz="2600" dirty="0" smtClean="0">
                <a:latin typeface="Georgia" panose="02040502050405020303" pitchFamily="18" charset="0"/>
              </a:rPr>
            </a:br>
            <a:r>
              <a:rPr lang="en-US" sz="2600" dirty="0" smtClean="0">
                <a:latin typeface="Georgia" panose="02040502050405020303" pitchFamily="18" charset="0"/>
              </a:rPr>
              <a:t>of bringing forth justice of his own determination. </a:t>
            </a:r>
          </a:p>
          <a:p>
            <a:pPr marL="0" lvl="0" indent="0">
              <a:buNone/>
            </a:pPr>
            <a:r>
              <a:rPr lang="en-US" sz="2600" dirty="0" smtClean="0">
                <a:latin typeface="Georgia" panose="02040502050405020303" pitchFamily="18" charset="0"/>
              </a:rPr>
              <a:t>How do we know this?</a:t>
            </a:r>
            <a:endParaRPr lang="en-US" sz="2600" dirty="0">
              <a:latin typeface="Georgia" panose="02040502050405020303" pitchFamily="18" charset="0"/>
            </a:endParaRPr>
          </a:p>
          <a:p>
            <a:endParaRPr lang="en-CA" dirty="0"/>
          </a:p>
        </p:txBody>
      </p:sp>
      <p:sp>
        <p:nvSpPr>
          <p:cNvPr id="2" name="Slide Number Placeholder 1"/>
          <p:cNvSpPr>
            <a:spLocks noGrp="1"/>
          </p:cNvSpPr>
          <p:nvPr>
            <p:ph type="sldNum" sz="quarter" idx="12"/>
          </p:nvPr>
        </p:nvSpPr>
        <p:spPr>
          <a:xfrm>
            <a:off x="11438455" y="6492875"/>
            <a:ext cx="753545" cy="365125"/>
          </a:xfrm>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189804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3130</TotalTime>
  <Words>1682</Words>
  <Application>Microsoft Office PowerPoint</Application>
  <PresentationFormat>Custom</PresentationFormat>
  <Paragraphs>323</Paragraphs>
  <Slides>52</Slides>
  <Notes>10</Notes>
  <HiddenSlides>1</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Damask</vt:lpstr>
      <vt:lpstr>PowerPoint Presentation</vt:lpstr>
      <vt:lpstr>PowerPoint Presentation</vt:lpstr>
      <vt:lpstr>PowerPoint Presentation</vt:lpstr>
      <vt:lpstr>Laban’s BlindNESS  reveals Yahusha’s LIGHT!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was laban’s major darkness?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Laban</dc:title>
  <dc:creator>timothy Astleford</dc:creator>
  <cp:lastModifiedBy>Rae</cp:lastModifiedBy>
  <cp:revision>231</cp:revision>
  <dcterms:created xsi:type="dcterms:W3CDTF">2020-11-19T11:07:07Z</dcterms:created>
  <dcterms:modified xsi:type="dcterms:W3CDTF">2020-12-06T06:12:21Z</dcterms:modified>
</cp:coreProperties>
</file>