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38" r:id="rId2"/>
    <p:sldId id="256" r:id="rId3"/>
    <p:sldId id="257" r:id="rId4"/>
    <p:sldId id="258" r:id="rId5"/>
    <p:sldId id="260" r:id="rId6"/>
    <p:sldId id="261" r:id="rId7"/>
    <p:sldId id="326" r:id="rId8"/>
    <p:sldId id="32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25" r:id="rId25"/>
    <p:sldId id="276" r:id="rId26"/>
    <p:sldId id="277" r:id="rId27"/>
    <p:sldId id="278" r:id="rId28"/>
    <p:sldId id="279" r:id="rId29"/>
    <p:sldId id="280" r:id="rId30"/>
    <p:sldId id="282" r:id="rId31"/>
    <p:sldId id="330" r:id="rId32"/>
    <p:sldId id="331" r:id="rId33"/>
    <p:sldId id="283" r:id="rId34"/>
    <p:sldId id="353" r:id="rId35"/>
    <p:sldId id="284" r:id="rId36"/>
    <p:sldId id="285" r:id="rId37"/>
    <p:sldId id="281" r:id="rId38"/>
    <p:sldId id="288" r:id="rId39"/>
    <p:sldId id="332" r:id="rId40"/>
    <p:sldId id="333" r:id="rId41"/>
    <p:sldId id="292" r:id="rId42"/>
    <p:sldId id="290" r:id="rId43"/>
    <p:sldId id="289" r:id="rId44"/>
    <p:sldId id="303" r:id="rId45"/>
    <p:sldId id="304" r:id="rId46"/>
    <p:sldId id="291" r:id="rId47"/>
    <p:sldId id="318" r:id="rId48"/>
    <p:sldId id="287" r:id="rId49"/>
    <p:sldId id="334" r:id="rId50"/>
    <p:sldId id="293" r:id="rId51"/>
    <p:sldId id="294" r:id="rId52"/>
    <p:sldId id="295" r:id="rId53"/>
    <p:sldId id="296" r:id="rId54"/>
    <p:sldId id="297" r:id="rId55"/>
    <p:sldId id="335" r:id="rId56"/>
    <p:sldId id="298" r:id="rId57"/>
    <p:sldId id="336" r:id="rId58"/>
    <p:sldId id="299" r:id="rId59"/>
    <p:sldId id="300" r:id="rId60"/>
    <p:sldId id="301" r:id="rId61"/>
    <p:sldId id="305" r:id="rId62"/>
    <p:sldId id="356" r:id="rId63"/>
    <p:sldId id="306" r:id="rId64"/>
    <p:sldId id="307" r:id="rId65"/>
    <p:sldId id="308" r:id="rId66"/>
    <p:sldId id="309" r:id="rId67"/>
    <p:sldId id="310" r:id="rId68"/>
    <p:sldId id="342" r:id="rId69"/>
    <p:sldId id="346" r:id="rId70"/>
    <p:sldId id="343" r:id="rId71"/>
    <p:sldId id="347" r:id="rId72"/>
    <p:sldId id="344" r:id="rId73"/>
    <p:sldId id="348" r:id="rId74"/>
    <p:sldId id="349" r:id="rId75"/>
    <p:sldId id="350" r:id="rId76"/>
    <p:sldId id="354" r:id="rId77"/>
    <p:sldId id="351" r:id="rId78"/>
    <p:sldId id="311" r:id="rId79"/>
    <p:sldId id="319" r:id="rId80"/>
    <p:sldId id="313" r:id="rId81"/>
    <p:sldId id="320" r:id="rId82"/>
    <p:sldId id="323" r:id="rId83"/>
    <p:sldId id="324" r:id="rId84"/>
    <p:sldId id="321" r:id="rId85"/>
    <p:sldId id="322" r:id="rId86"/>
    <p:sldId id="355" r:id="rId87"/>
    <p:sldId id="312" r:id="rId88"/>
    <p:sldId id="352" r:id="rId89"/>
    <p:sldId id="314" r:id="rId90"/>
    <p:sldId id="315" r:id="rId91"/>
    <p:sldId id="317" r:id="rId92"/>
    <p:sldId id="339" r:id="rId9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" initials="S" lastIdx="34" clrIdx="0"/>
  <p:cmAuthor id="1" name="timothy Astleford" initials="tA" lastIdx="4" clrIdx="1">
    <p:extLst/>
  </p:cmAuthor>
  <p:cmAuthor id="2" name="Rae" initials="R" lastIdx="9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60F3FA"/>
    <a:srgbClr val="FF99FF"/>
    <a:srgbClr val="00FF00"/>
    <a:srgbClr val="650E6C"/>
    <a:srgbClr val="FE7F00"/>
    <a:srgbClr val="00B0FF"/>
    <a:srgbClr val="65480F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7" autoAdjust="0"/>
    <p:restoredTop sz="75090" autoAdjust="0"/>
  </p:normalViewPr>
  <p:slideViewPr>
    <p:cSldViewPr snapToGrid="0">
      <p:cViewPr varScale="1">
        <p:scale>
          <a:sx n="65" d="100"/>
          <a:sy n="65" d="100"/>
        </p:scale>
        <p:origin x="-10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2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D0DC789-191D-45FD-BBF6-F8F4CB3A6C8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170B1D60-4629-408F-8290-27875416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7D49BB5-D9B2-4646-BE4C-95482A08F6CB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7E03F916-4758-4199-A6D8-915FF0F1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348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1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1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6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9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6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4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3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6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9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91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9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1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2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8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8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2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50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6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58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6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6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9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 12/17:  huge changes in wording.  247pm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9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022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6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639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26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25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93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47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3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34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17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8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92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45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13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72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54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54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95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1FD80CF-0353-4634-A3D6-85BA5F064F7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C6C2-1294-4E23-90FD-EACA19D66E1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BFE9-790A-441F-9349-A50E67B4447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0068-17A0-415D-975E-0D043D6C4C5E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EEE9-8C1C-4433-8C42-9541F847BB2C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CA23-1D7F-46B4-834F-21F4C211B13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B88-693E-464D-8C94-DB33DC64F1B6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ADC8-0D9A-4945-8086-E27A1B710EF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39B-B26C-448C-993B-A936AFC3EB2A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ACB-72EA-47F0-8F18-D68D6C3B9B0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F25-3367-4DB0-8567-CAB710A2412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1FEE-E28E-4163-A1CE-93CEFB13957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2C4-A0D7-49AA-B1E6-B49ADF941D9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E61-3F8F-4334-80AC-63353C880897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92BC-F5FC-4D5E-BB18-16CFC714B7CA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DD2F-16DA-41D2-9150-190CC9F8122A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8AC8-796E-4CC1-B163-1DE8863E338C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DF1D8-C0EB-436B-999A-460B715A3F58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bing.com/images/search?q=pictures+of+the+moon&amp;id=AF3E52F5383E1B1857C03FC7FBB2916F39AF7000&amp;FORM=IQFRB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pictures+of+the+moon&amp;id=AF3E52F5383E1B1857C03FC7FBB2916F39AF7000&amp;FORM=IQFR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hyperlink" Target="mailto:tim@studythecalendar.com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04" y="-164892"/>
            <a:ext cx="11204709" cy="68290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Standing on</a:t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 </a:t>
            </a:r>
            <a:b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					   the  </a:t>
            </a:r>
            <a:r>
              <a:rPr lang="en-US" sz="8800" b="1" cap="none" dirty="0" smtClean="0">
                <a:ln w="762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520700">
                    <a:srgbClr val="FFFF00"/>
                  </a:glow>
                </a:effectLst>
                <a:latin typeface="Cooper Black" panose="0208090404030B020404" pitchFamily="18" charset="0"/>
              </a:rPr>
              <a:t>Moon !</a:t>
            </a:r>
            <a:endParaRPr lang="en-US" sz="88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75325" y="325755"/>
            <a:ext cx="4621560" cy="9835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 </a:t>
            </a:r>
            <a:r>
              <a:rPr lang="en-US" sz="54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2"/>
                </a:solidFill>
                <a:latin typeface="Cooper Black" panose="0208090404030B020404" pitchFamily="18" charset="0"/>
              </a:rPr>
              <a:t>Rev 12:1</a:t>
            </a:r>
            <a:endParaRPr lang="en-US" sz="44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250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28" y="90152"/>
            <a:ext cx="6555930" cy="959329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i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Bethula’s</a:t>
            </a:r>
            <a:r>
              <a:rPr lang="en-US" sz="48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  Exaltation!</a:t>
            </a:r>
            <a:endParaRPr lang="en-US" sz="4800" b="1" i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210614"/>
            <a:ext cx="11642502" cy="539195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(b)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  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“… a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woman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clothed with the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sun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…”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This speaks directly of </a:t>
            </a: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the Virgin constellation </a:t>
            </a:r>
            <a:r>
              <a:rPr lang="en-US" sz="2800" b="1" dirty="0" smtClean="0">
                <a:solidFill>
                  <a:schemeClr val="bg1"/>
                </a:solidFill>
              </a:rPr>
              <a:t>—</a:t>
            </a:r>
            <a:r>
              <a:rPr lang="en-US" sz="2800" dirty="0" smtClean="0">
                <a:solidFill>
                  <a:schemeClr val="bg1"/>
                </a:solidFill>
              </a:rPr>
              <a:t> one of the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0066"/>
                </a:solidFill>
              </a:rPr>
              <a:t>12</a:t>
            </a:r>
            <a:r>
              <a:rPr lang="en-US" sz="2800" dirty="0" smtClean="0">
                <a:solidFill>
                  <a:schemeClr val="bg1"/>
                </a:solidFill>
              </a:rPr>
              <a:t> constellations within the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Mazzaroth.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FF0066"/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occurs in this descriptive format, late in September of the Gregorian calendar.  It is an actual celestial event that can be observed in the heavens.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What, and </a:t>
            </a:r>
            <a:r>
              <a:rPr lang="en-US" sz="2800" b="1" dirty="0" smtClean="0">
                <a:solidFill>
                  <a:srgbClr val="0000CC"/>
                </a:solidFill>
              </a:rPr>
              <a:t>Who, </a:t>
            </a:r>
            <a:r>
              <a:rPr lang="en-US" sz="2800" b="1" dirty="0" smtClean="0">
                <a:solidFill>
                  <a:srgbClr val="FF0000"/>
                </a:solidFill>
              </a:rPr>
              <a:t>provides </a:t>
            </a: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b="1" dirty="0" smtClean="0">
                <a:solidFill>
                  <a:srgbClr val="FF0000"/>
                </a:solidFill>
              </a:rPr>
              <a:t> with an aura of glory?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has been clothed/covered with the </a:t>
            </a:r>
            <a:r>
              <a:rPr lang="en-US" sz="28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LIGHT</a:t>
            </a:r>
            <a:r>
              <a:rPr lang="en-US" sz="2800" dirty="0" smtClean="0">
                <a:solidFill>
                  <a:schemeClr val="bg1"/>
                </a:solidFill>
              </a:rPr>
              <a:t> of the sun.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LIGHT</a:t>
            </a:r>
            <a:r>
              <a:rPr lang="en-US" sz="2800" dirty="0" smtClean="0">
                <a:solidFill>
                  <a:schemeClr val="bg1"/>
                </a:solidFill>
              </a:rPr>
              <a:t> of the sun portrays everything which gives the </a:t>
            </a:r>
            <a:r>
              <a:rPr lang="en-US" sz="2800" b="1" dirty="0" smtClean="0">
                <a:solidFill>
                  <a:srgbClr val="FF0066"/>
                </a:solidFill>
              </a:rPr>
              <a:t>Virgin Bride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her magnificent glory.  	</a:t>
            </a:r>
            <a:r>
              <a:rPr lang="en-US" sz="2800" u="sng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LIGHT</a:t>
            </a:r>
            <a:r>
              <a:rPr lang="en-US" sz="28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 					   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OF THE SUN!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9570720" y="1341120"/>
            <a:ext cx="1378996" cy="112620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006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80351" y="6233012"/>
            <a:ext cx="1712890" cy="12879"/>
          </a:xfrm>
          <a:prstGeom prst="line">
            <a:avLst/>
          </a:prstGeom>
          <a:ln w="76200">
            <a:solidFill>
              <a:srgbClr val="60F3FA"/>
            </a:solidFill>
          </a:ln>
          <a:effectLst>
            <a:glow rad="1651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327003" y="6261587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47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.  2018  CCC Season 1 studies\#13T4  Standing on the Moon  TA  4 May 2018\Art\woman moon 3 ed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762" y="662355"/>
            <a:ext cx="3352950" cy="5888239"/>
          </a:xfrm>
          <a:prstGeom prst="ellipse">
            <a:avLst/>
          </a:prstGeom>
          <a:ln>
            <a:noFill/>
          </a:ln>
          <a:effectLst>
            <a:glow rad="355600">
              <a:srgbClr val="650E6C">
                <a:alpha val="5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59" y="752603"/>
            <a:ext cx="6671256" cy="5340928"/>
          </a:xfrm>
        </p:spPr>
        <p:txBody>
          <a:bodyPr anchor="t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4800" b="1" dirty="0" smtClean="0"/>
              <a:t>Was it the sun itself that enveloped </a:t>
            </a:r>
            <a:r>
              <a:rPr lang="en-US" sz="4800" b="1" dirty="0" err="1" smtClean="0">
                <a:solidFill>
                  <a:schemeClr val="accent3"/>
                </a:solidFill>
                <a:effectLst>
                  <a:glow rad="101600">
                    <a:srgbClr val="FFFF00"/>
                  </a:glow>
                </a:effectLst>
              </a:rPr>
              <a:t>Bethula</a:t>
            </a:r>
            <a:r>
              <a:rPr lang="en-US" sz="4800" b="1" dirty="0" smtClean="0"/>
              <a:t> within incredible glory?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4800" b="1" dirty="0" smtClean="0"/>
              <a:t>No!  It is </a:t>
            </a:r>
            <a:r>
              <a:rPr lang="en-US" sz="4800" b="1" dirty="0" smtClean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oper Black" panose="0208090404030B020404" pitchFamily="18" charset="0"/>
              </a:rPr>
              <a:t>LIGHT</a:t>
            </a:r>
            <a:r>
              <a:rPr lang="en-US" sz="4800" b="1" dirty="0" smtClean="0"/>
              <a:t> from the sun. </a:t>
            </a:r>
            <a:br>
              <a:rPr lang="en-US" sz="4800" b="1" dirty="0" smtClean="0"/>
            </a:br>
            <a:r>
              <a:rPr lang="en-US" sz="4800" b="1" dirty="0" smtClean="0"/>
              <a:t>The actual sun orb is not even present </a:t>
            </a:r>
            <a:br>
              <a:rPr lang="en-US" sz="4800" b="1" dirty="0" smtClean="0"/>
            </a:br>
            <a:r>
              <a:rPr lang="en-US" sz="4800" b="1" dirty="0" smtClean="0"/>
              <a:t>in the sky!</a:t>
            </a:r>
          </a:p>
          <a:p>
            <a:pPr marL="0" indent="0">
              <a:spcAft>
                <a:spcPts val="4800"/>
              </a:spcAft>
              <a:buNone/>
            </a:pPr>
            <a:r>
              <a:rPr lang="en-US" sz="4800" b="1" dirty="0" smtClean="0"/>
              <a:t>The orb of the sun is a </a:t>
            </a:r>
            <a:r>
              <a:rPr lang="en-US" sz="4800" b="1" dirty="0" smtClean="0">
                <a:solidFill>
                  <a:schemeClr val="bg1"/>
                </a:solidFill>
              </a:rPr>
              <a:t>secondary factor!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– </a:t>
            </a:r>
            <a:r>
              <a:rPr lang="en-US" sz="8000" b="1" dirty="0" smtClean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oper Black" panose="0208090404030B020404" pitchFamily="18" charset="0"/>
              </a:rPr>
              <a:t>LIGHT</a:t>
            </a:r>
            <a:r>
              <a:rPr lang="en-US" sz="80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– </a:t>
            </a:r>
            <a:r>
              <a:rPr lang="en-US" sz="4800" b="1" dirty="0" smtClean="0"/>
              <a:t>(of the sun)</a:t>
            </a:r>
          </a:p>
          <a:p>
            <a:pPr algn="ctr">
              <a:buFontTx/>
              <a:buChar char="-"/>
            </a:pPr>
            <a:endParaRPr lang="en-US" sz="4800" b="1" dirty="0"/>
          </a:p>
          <a:p>
            <a:pPr marL="0" indent="0" algn="ctr">
              <a:buNone/>
            </a:pPr>
            <a:r>
              <a:rPr lang="en-US" sz="4500" b="1" dirty="0" smtClean="0"/>
              <a:t>In this picture, </a:t>
            </a:r>
            <a:br>
              <a:rPr lang="en-US" sz="4500" b="1" dirty="0" smtClean="0"/>
            </a:br>
            <a:r>
              <a:rPr lang="en-US" sz="4500" b="1" dirty="0" smtClean="0"/>
              <a:t>notice the </a:t>
            </a:r>
            <a:r>
              <a:rPr lang="en-US" sz="4500" b="1" u="sng" dirty="0" smtClean="0"/>
              <a:t>enlar</a:t>
            </a:r>
            <a:r>
              <a:rPr lang="en-US" sz="4500" b="1" dirty="0" smtClean="0"/>
              <a:t>g</a:t>
            </a:r>
            <a:r>
              <a:rPr lang="en-US" sz="4500" b="1" u="sng" dirty="0" smtClean="0"/>
              <a:t>ed moon</a:t>
            </a:r>
            <a:r>
              <a:rPr lang="en-US" sz="4500" b="1" dirty="0" smtClean="0"/>
              <a:t> below her feet.   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25492" y="2579917"/>
            <a:ext cx="2472744" cy="1230393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94416" y="3810309"/>
            <a:ext cx="2331076" cy="350510"/>
          </a:xfrm>
          <a:prstGeom prst="line">
            <a:avLst/>
          </a:prstGeom>
          <a:ln w="76200">
            <a:solidFill>
              <a:srgbClr val="FFC000"/>
            </a:solidFill>
            <a:headEnd type="oval" w="med" len="med"/>
            <a:tailEnd type="oval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113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FF00"/>
            </a:gs>
            <a:gs pos="56000">
              <a:srgbClr val="60F3FA"/>
            </a:gs>
            <a:gs pos="87000">
              <a:srgbClr val="00FF00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345" y="718457"/>
            <a:ext cx="11343066" cy="5626925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As the sun sets in the western sky and the residual sunlight is still present, the constellation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appears in the eastern sky.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She is enveloped with the </a:t>
            </a:r>
            <a:r>
              <a:rPr lang="en-US" sz="28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li</a:t>
            </a:r>
            <a:r>
              <a:rPr 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g</a:t>
            </a:r>
            <a:r>
              <a:rPr lang="en-US" sz="28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ht from the sun</a:t>
            </a:r>
            <a:r>
              <a:rPr lang="en-US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.</a:t>
            </a:r>
            <a:r>
              <a:rPr lang="en-US" sz="28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This 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is her eternal s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lendor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next part of the verse is very important.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(c)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“…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moon under her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feet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…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Question:  </a:t>
            </a:r>
            <a:r>
              <a:rPr lang="en-US" sz="2800" dirty="0" smtClean="0">
                <a:solidFill>
                  <a:schemeClr val="bg1"/>
                </a:solidFill>
              </a:rPr>
              <a:t>Does this text solidly indicate that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is standing on the 					   moon,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s a </a:t>
            </a:r>
            <a:r>
              <a:rPr lang="en-US" sz="2800" u="sng" dirty="0" smtClean="0">
                <a:solidFill>
                  <a:schemeClr val="bg1"/>
                </a:solidFill>
              </a:rPr>
              <a:t>foundational </a:t>
            </a:r>
            <a:r>
              <a:rPr lang="en-US" sz="2800" dirty="0" smtClean="0">
                <a:solidFill>
                  <a:schemeClr val="bg1"/>
                </a:solidFill>
              </a:rPr>
              <a:t>p</a:t>
            </a:r>
            <a:r>
              <a:rPr lang="en-US" sz="2800" u="sng" dirty="0" smtClean="0">
                <a:solidFill>
                  <a:schemeClr val="bg1"/>
                </a:solidFill>
              </a:rPr>
              <a:t>latform</a:t>
            </a:r>
            <a:r>
              <a:rPr lang="en-US" sz="2800" dirty="0" smtClean="0">
                <a:solidFill>
                  <a:schemeClr val="bg1"/>
                </a:solidFill>
              </a:rPr>
              <a:t> for her existence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 rot="9455853">
            <a:off x="7812835" y="2888323"/>
            <a:ext cx="3158343" cy="1034915"/>
          </a:xfrm>
          <a:prstGeom prst="notchedRightArrow">
            <a:avLst>
              <a:gd name="adj1" fmla="val 42463"/>
              <a:gd name="adj2" fmla="val 107475"/>
            </a:avLst>
          </a:prstGeom>
          <a:solidFill>
            <a:srgbClr val="00FFFF"/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7856112" y="2988778"/>
            <a:ext cx="669702" cy="695459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9204775" y="1936150"/>
            <a:ext cx="656823" cy="673103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9786134" y="4019087"/>
            <a:ext cx="712933" cy="770907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10804448" y="3500604"/>
            <a:ext cx="708790" cy="669701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93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07" y="133082"/>
            <a:ext cx="8990397" cy="88434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Moon </a:t>
            </a:r>
            <a:r>
              <a:rPr lang="en-US" sz="44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Under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Bethula’s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Feet</a:t>
            </a:r>
            <a:endParaRPr lang="en-US" sz="4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146221"/>
            <a:ext cx="11307651" cy="5473520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the autumn the full moon shows itself </a:t>
            </a:r>
            <a:r>
              <a:rPr lang="en-US" sz="2800" u="sng" dirty="0" smtClean="0">
                <a:solidFill>
                  <a:schemeClr val="bg1"/>
                </a:solidFill>
              </a:rPr>
              <a:t>under</a:t>
            </a:r>
            <a:r>
              <a:rPr lang="en-US" sz="2800" dirty="0" smtClean="0">
                <a:solidFill>
                  <a:schemeClr val="bg1"/>
                </a:solidFill>
              </a:rPr>
              <a:t> the feet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but not every year.  This occurs only 1 out of 3 years.  In the constellations, the moon is not touching the feet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and does not portray her as using it as a secure foundation for her platform.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Yes the full moon is </a:t>
            </a:r>
            <a:r>
              <a:rPr lang="en-US" sz="2800" u="sng" dirty="0" smtClean="0">
                <a:solidFill>
                  <a:schemeClr val="bg1"/>
                </a:solidFill>
              </a:rPr>
              <a:t>near</a:t>
            </a:r>
            <a:r>
              <a:rPr lang="en-US" sz="2800" dirty="0" smtClean="0">
                <a:solidFill>
                  <a:schemeClr val="bg1"/>
                </a:solidFill>
              </a:rPr>
              <a:t> her feet; a short distance away.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 are going to explore this factor very soon.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First we will consider the entire verse.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(d)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“…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upon her head a crown of </a:t>
            </a:r>
            <a:r>
              <a:rPr lang="en-US" sz="3200" b="1" dirty="0">
                <a:solidFill>
                  <a:srgbClr val="0000FF"/>
                </a:solidFill>
                <a:latin typeface="Georgia" panose="02040502050405020303" pitchFamily="18" charset="0"/>
              </a:rPr>
              <a:t>twelve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stars …”</a:t>
            </a:r>
            <a:endParaRPr lang="en-US" sz="28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671" y="5358197"/>
            <a:ext cx="10947042" cy="101040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66"/>
                  </a:solidFill>
                </a:ln>
                <a:solidFill>
                  <a:srgbClr val="11F72C"/>
                </a:solidFill>
                <a:effectLst>
                  <a:glow rad="88900">
                    <a:srgbClr val="FFFF00"/>
                  </a:glow>
                </a:effectLst>
              </a:rPr>
              <a:t>One star per month!   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Is the 13</a:t>
            </a:r>
            <a:r>
              <a:rPr lang="en-US" sz="48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th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 star </a:t>
            </a:r>
            <a:r>
              <a:rPr lang="en-US" sz="4800" u="sng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A.W.O.L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?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11F72C"/>
              </a:solidFill>
              <a:effectLst>
                <a:glow rad="101600">
                  <a:srgbClr val="FF8001">
                    <a:alpha val="84000"/>
                  </a:srgbClr>
                </a:glo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765962" y="4984124"/>
            <a:ext cx="940156" cy="669701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9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45000">
              <a:srgbClr val="60F3FA"/>
            </a:gs>
            <a:gs pos="78000">
              <a:srgbClr val="00FF00">
                <a:alpha val="39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192260"/>
            <a:ext cx="11381780" cy="1828313"/>
          </a:xfrm>
          <a:solidFill>
            <a:srgbClr val="002060"/>
          </a:solidFill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12 Stars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in her Crown =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12 CONSTELLATIONS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/>
            </a:r>
            <a:b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</a:br>
            <a:r>
              <a:rPr lang="en-US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O</a:t>
            </a:r>
            <a:r>
              <a:rPr lang="en-US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ne for each month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!</a:t>
            </a:r>
            <a:r>
              <a:rPr lang="en-US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/>
            </a:r>
            <a:br>
              <a:rPr lang="en-US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</a:b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See Revelation  22:2.</a:t>
            </a:r>
            <a:endParaRPr lang="en-US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253803"/>
            <a:ext cx="11732653" cy="4226372"/>
          </a:xfrm>
          <a:solidFill>
            <a:schemeClr val="tx1"/>
          </a:solidFill>
          <a:ln w="76200">
            <a:solidFill>
              <a:srgbClr val="FE7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anchor="t">
            <a:normAutofit/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What does the lunar based calendar </a:t>
            </a:r>
            <a:r>
              <a:rPr lang="en-US" sz="4800" u="sng" dirty="0" smtClean="0">
                <a:solidFill>
                  <a:schemeClr val="bg1"/>
                </a:solidFill>
              </a:rPr>
              <a:t>require</a:t>
            </a:r>
            <a:r>
              <a:rPr lang="en-US" sz="4800" b="1" dirty="0" smtClean="0">
                <a:solidFill>
                  <a:srgbClr val="FF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en-US" sz="6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2FF1D1"/>
                  </a:glow>
                </a:effectLst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glow rad="127000">
                    <a:srgbClr val="2FF1D1"/>
                  </a:glow>
                </a:effectLst>
              </a:rPr>
              <a:t>WHY</a:t>
            </a:r>
            <a:r>
              <a:rPr lang="en-US" sz="3200" dirty="0" smtClean="0">
                <a:solidFill>
                  <a:schemeClr val="bg1"/>
                </a:solidFill>
              </a:rPr>
              <a:t> is there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 mention </a:t>
            </a:r>
            <a:r>
              <a:rPr lang="en-US" sz="3200" dirty="0" smtClean="0">
                <a:solidFill>
                  <a:schemeClr val="bg1"/>
                </a:solidFill>
              </a:rPr>
              <a:t>of a </a:t>
            </a:r>
            <a:r>
              <a:rPr lang="en-US" sz="3200" dirty="0" smtClean="0">
                <a:solidFill>
                  <a:srgbClr val="FF0066"/>
                </a:solidFill>
              </a:rPr>
              <a:t>13</a:t>
            </a:r>
            <a:r>
              <a:rPr lang="en-US" sz="3200" baseline="30000" dirty="0" smtClean="0">
                <a:solidFill>
                  <a:srgbClr val="FF0066"/>
                </a:solidFill>
              </a:rPr>
              <a:t>th</a:t>
            </a:r>
            <a:r>
              <a:rPr lang="en-US" sz="3200" dirty="0" smtClean="0">
                <a:solidFill>
                  <a:srgbClr val="FF0066"/>
                </a:solidFill>
              </a:rPr>
              <a:t> month </a:t>
            </a:r>
            <a:r>
              <a:rPr lang="en-US" sz="3200" dirty="0" smtClean="0">
                <a:solidFill>
                  <a:schemeClr val="bg1"/>
                </a:solidFill>
              </a:rPr>
              <a:t>in the Scriptures?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 13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month supposedly </a:t>
            </a:r>
            <a:r>
              <a:rPr lang="en-US" sz="3200" b="1" i="1" dirty="0" smtClean="0">
                <a:solidFill>
                  <a:srgbClr val="FF0000"/>
                </a:solidFill>
              </a:rPr>
              <a:t>“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corrects</a:t>
            </a:r>
            <a:r>
              <a:rPr lang="en-US" sz="3200" b="1" i="1" dirty="0" smtClean="0">
                <a:solidFill>
                  <a:srgbClr val="FF0000"/>
                </a:solidFill>
              </a:rPr>
              <a:t>”  </a:t>
            </a:r>
            <a:r>
              <a:rPr lang="en-US" sz="3200" i="1" u="sng" dirty="0" smtClean="0">
                <a:solidFill>
                  <a:srgbClr val="E36C0A"/>
                </a:solidFill>
              </a:rPr>
              <a:t>the lunar calendar a</a:t>
            </a:r>
            <a:r>
              <a:rPr lang="en-US" sz="3200" i="1" dirty="0" smtClean="0">
                <a:solidFill>
                  <a:srgbClr val="E36C0A"/>
                </a:solidFill>
              </a:rPr>
              <a:t>f</a:t>
            </a:r>
            <a:r>
              <a:rPr lang="en-US" sz="3200" i="1" u="sng" dirty="0" smtClean="0">
                <a:solidFill>
                  <a:srgbClr val="E36C0A"/>
                </a:solidFill>
              </a:rPr>
              <a:t>ter it has di</a:t>
            </a:r>
            <a:r>
              <a:rPr lang="en-US" sz="3200" i="1" dirty="0" smtClean="0">
                <a:solidFill>
                  <a:srgbClr val="E36C0A"/>
                </a:solidFill>
              </a:rPr>
              <a:t>g</a:t>
            </a:r>
            <a:r>
              <a:rPr lang="en-US" sz="3200" i="1" u="sng" dirty="0" smtClean="0">
                <a:solidFill>
                  <a:srgbClr val="E36C0A"/>
                </a:solidFill>
              </a:rPr>
              <a:t>ressed astra</a:t>
            </a:r>
            <a:r>
              <a:rPr lang="en-US" sz="3200" i="1" dirty="0" smtClean="0">
                <a:solidFill>
                  <a:srgbClr val="E36C0A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from the seasons!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Doesn’t the Hebrew word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Shaneh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eliminate this nonsense?</a:t>
            </a:r>
            <a:endParaRPr lang="en-US" sz="3200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rved Left Arrow 3"/>
          <p:cNvSpPr/>
          <p:nvPr/>
        </p:nvSpPr>
        <p:spPr>
          <a:xfrm rot="1952060">
            <a:off x="10447009" y="3229512"/>
            <a:ext cx="1295639" cy="1310755"/>
          </a:xfrm>
          <a:prstGeom prst="curvedLeftArrow">
            <a:avLst>
              <a:gd name="adj1" fmla="val 22982"/>
              <a:gd name="adj2" fmla="val 50000"/>
              <a:gd name="adj3" fmla="val 43959"/>
            </a:avLst>
          </a:prstGeom>
          <a:solidFill>
            <a:srgbClr val="FFFF00"/>
          </a:solidFill>
          <a:ln w="762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601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466" y="3082387"/>
            <a:ext cx="8219209" cy="914400"/>
          </a:xfrm>
          <a:prstGeom prst="rect">
            <a:avLst/>
          </a:prstGeom>
          <a:ln w="57150">
            <a:solidFill>
              <a:srgbClr val="FF80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6600" i="1" dirty="0">
                <a:solidFill>
                  <a:prstClr val="black"/>
                </a:solidFill>
              </a:rPr>
              <a:t>Answer:  </a:t>
            </a:r>
            <a:r>
              <a:rPr lang="en-US" sz="6600" dirty="0">
                <a:solidFill>
                  <a:srgbClr val="FF0066"/>
                </a:solidFill>
              </a:rPr>
              <a:t>A 13</a:t>
            </a:r>
            <a:r>
              <a:rPr lang="en-US" sz="6600" baseline="30000" dirty="0">
                <a:solidFill>
                  <a:srgbClr val="FF0066"/>
                </a:solidFill>
              </a:rPr>
              <a:t>th</a:t>
            </a:r>
            <a:r>
              <a:rPr lang="en-US" sz="6600" dirty="0">
                <a:solidFill>
                  <a:srgbClr val="FF0066"/>
                </a:solidFill>
              </a:rPr>
              <a:t> month!</a:t>
            </a:r>
          </a:p>
        </p:txBody>
      </p:sp>
    </p:spTree>
    <p:extLst>
      <p:ext uri="{BB962C8B-B14F-4D97-AF65-F5344CB8AC3E}">
        <p14:creationId xmlns:p14="http://schemas.microsoft.com/office/powerpoint/2010/main" val="40945239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8000">
              <a:srgbClr val="FFFF00">
                <a:alpha val="37000"/>
              </a:srgbClr>
            </a:gs>
            <a:gs pos="100000">
              <a:srgbClr val="00B0FF">
                <a:alpha val="3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336"/>
            <a:ext cx="11185072" cy="922157"/>
          </a:xfrm>
          <a:solidFill>
            <a:schemeClr val="accent2">
              <a:lumMod val="75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Returning to -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b="1" i="1" u="sng" dirty="0" smtClean="0">
                <a:ln w="3175" cmpd="sng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Position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of the Moon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12" y="1878707"/>
            <a:ext cx="11391072" cy="4591665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3000"/>
              </a:spcAft>
              <a:buClr>
                <a:prstClr val="white"/>
              </a:buClr>
              <a:buNone/>
            </a:pPr>
            <a:r>
              <a:rPr lang="en-US" sz="3200" dirty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(c)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“…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moon under her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feet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…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</a:t>
            </a: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spcAft>
                <a:spcPts val="30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THE QUESTION IS: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 the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moon,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which has been deemed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taught by man to be the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27000">
                    <a:srgbClr val="00FF00"/>
                  </a:glow>
                </a:effectLst>
              </a:rPr>
              <a:t>divine  authority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determining time,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located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under the feet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the woman of </a:t>
            </a:r>
            <a:r>
              <a:rPr lang="en-US" sz="2800" b="1" dirty="0">
                <a:solidFill>
                  <a:srgbClr val="00B050"/>
                </a:solidFill>
              </a:rPr>
              <a:t>Revelation </a:t>
            </a:r>
            <a:r>
              <a:rPr lang="en-US" sz="2800" b="1" dirty="0" smtClean="0">
                <a:solidFill>
                  <a:srgbClr val="00B050"/>
                </a:solidFill>
              </a:rPr>
              <a:t>12:1?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 algn="ctr"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Do the Scriptures provide any information about this 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“under the feet” </a:t>
            </a:r>
            <a:r>
              <a:rPr lang="en-US" sz="2800" b="1" dirty="0" smtClean="0">
                <a:solidFill>
                  <a:srgbClr val="00B050"/>
                </a:solidFill>
              </a:rPr>
              <a:t>positioning?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 rot="5400000">
            <a:off x="8374637" y="1833046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 rot="4980537">
            <a:off x="6181861" y="1791776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3201131" y="1445802"/>
            <a:ext cx="1662107" cy="1416675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7037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79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Before we go further, please allow me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to submit to you that –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Being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</a:rPr>
              <a:t>the foot of </a:t>
            </a:r>
            <a:r>
              <a:rPr lang="en-US" sz="4000" b="1" dirty="0" err="1" smtClean="0">
                <a:solidFill>
                  <a:srgbClr val="0000CC"/>
                </a:solidFill>
              </a:rPr>
              <a:t>Yahusha</a:t>
            </a:r>
            <a:r>
              <a:rPr lang="en-US" sz="4000" b="1" dirty="0" smtClean="0">
                <a:solidFill>
                  <a:srgbClr val="0000CC"/>
                </a:solidFill>
              </a:rPr>
              <a:t>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xposes an entirely different context than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Being </a:t>
            </a:r>
            <a:r>
              <a:rPr lang="en-US" sz="4000" b="1" u="sng" dirty="0" smtClean="0">
                <a:solidFill>
                  <a:srgbClr val="FF0000"/>
                </a:solidFill>
              </a:rPr>
              <a:t>UNDER THE FOOT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of </a:t>
            </a:r>
            <a:r>
              <a:rPr lang="en-US" sz="4000" b="1" dirty="0" err="1" smtClean="0">
                <a:solidFill>
                  <a:srgbClr val="0000CC"/>
                </a:solidFill>
              </a:rPr>
              <a:t>Yahusha</a:t>
            </a:r>
            <a:r>
              <a:rPr lang="en-US" sz="4000" b="1" dirty="0" smtClean="0">
                <a:solidFill>
                  <a:srgbClr val="0000CC"/>
                </a:solidFill>
              </a:rPr>
              <a:t>!  </a:t>
            </a: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6" y="5246913"/>
            <a:ext cx="10504714" cy="1382485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These are 2 entirely different concepts.  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Please avoid confusing them as </a:t>
            </a:r>
            <a:r>
              <a:rPr lang="en-US" sz="4000" b="1" u="sng" dirty="0" smtClean="0">
                <a:solidFill>
                  <a:srgbClr val="FF0000"/>
                </a:solidFill>
              </a:rPr>
              <a:t>bein</a:t>
            </a:r>
            <a:r>
              <a:rPr lang="en-US" sz="4000" b="1" dirty="0" smtClean="0">
                <a:solidFill>
                  <a:srgbClr val="FF0000"/>
                </a:solidFill>
              </a:rPr>
              <a:t>g</a:t>
            </a:r>
            <a:r>
              <a:rPr lang="en-US" sz="4000" b="1" u="sng" dirty="0" smtClean="0">
                <a:solidFill>
                  <a:srgbClr val="FF0000"/>
                </a:solidFill>
              </a:rPr>
              <a:t> similar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4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981" y="115910"/>
            <a:ext cx="9537796" cy="1047872"/>
          </a:xfrm>
          <a:solidFill>
            <a:srgbClr val="CC66FF"/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Position: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1.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Power of authority?   </a:t>
            </a:r>
            <a:b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Or …      </a:t>
            </a:r>
            <a:r>
              <a:rPr lang="en-US" b="1" dirty="0" smtClean="0">
                <a:latin typeface="Arial Black" panose="020B0A04020102020204" pitchFamily="34" charset="0"/>
              </a:rPr>
              <a:t>2.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11F72C"/>
                </a:solidFill>
                <a:latin typeface="Arial Black" panose="020B0A04020102020204" pitchFamily="34" charset="0"/>
              </a:rPr>
              <a:t>Power relinquished?</a:t>
            </a:r>
            <a:endParaRPr lang="en-US" b="1" dirty="0">
              <a:solidFill>
                <a:srgbClr val="11F7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65" y="1359651"/>
            <a:ext cx="11565228" cy="5304388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answer we need to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look at Scriptural examples regarding </a:t>
            </a:r>
            <a:r>
              <a:rPr lang="en-U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“positioning.”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24:2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D05C12"/>
                </a:solidFill>
                <a:latin typeface="TITUS Cyberbit Basic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ḇ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raham said to the oldest servant of his house, who ruled over all that he had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“Please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put your hand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47:29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for Yisra</a:t>
            </a:r>
            <a:r>
              <a:rPr lang="en-US" sz="2800" b="1" dirty="0">
                <a:solidFill>
                  <a:srgbClr val="D05C1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ĕl to die drew near, and he called his son </a:t>
            </a:r>
            <a:r>
              <a:rPr lang="en-US" sz="2800" b="1" dirty="0" err="1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Yosĕph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said to him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“Now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have found </a:t>
            </a:r>
            <a:r>
              <a:rPr lang="en-US" sz="2800" b="1" dirty="0" err="1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eyes,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lease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hand under 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show kindness and truth to me.  Please do not bury me in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Mitsrayim …”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"under"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positions are not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displaying power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strength.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u="sng" dirty="0" smtClean="0">
                <a:solidFill>
                  <a:srgbClr val="BD1398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voluntar</a:t>
            </a:r>
            <a:r>
              <a:rPr lang="en-US" sz="2800" b="1" dirty="0" smtClean="0">
                <a:solidFill>
                  <a:srgbClr val="BD1398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 smtClean="0">
                <a:solidFill>
                  <a:srgbClr val="BD1398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submission</a:t>
            </a:r>
            <a:r>
              <a:rPr lang="en-US" sz="2800" b="1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superior authority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9909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4">
                <a:lumMod val="74000"/>
              </a:schemeClr>
            </a:gs>
            <a:gs pos="16000">
              <a:srgbClr val="FFFF00"/>
            </a:gs>
            <a:gs pos="100000">
              <a:srgbClr val="00B0FF">
                <a:alpha val="7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934" y="152577"/>
            <a:ext cx="5190794" cy="800100"/>
          </a:xfr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Under  the  feet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40" y="1145515"/>
            <a:ext cx="11526592" cy="5359461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power, control and authority </a:t>
            </a: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exuding from </a:t>
            </a:r>
            <a:r>
              <a:rPr lang="en-US" sz="2800" b="1" u="sng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these feet</a:t>
            </a: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Kings 9:33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said,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“Throw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down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2800" b="1" dirty="0" smtClean="0">
                <a:solidFill>
                  <a:srgbClr val="D05C1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they threw her down, and some of her blood spattered on the wall and on the horses,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tram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 her under foot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(Jezebel – eaten by dogs.)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14:25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Assyrian in my land, and upon my mountains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tread him under foot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shall his yoke depart from off them, and his burden depart from off their shoulders.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Assyrian 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was/will be 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stripped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from them and will be placed 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where?  </a:t>
            </a:r>
            <a:r>
              <a:rPr lang="en-US" sz="2800" b="1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en-US" sz="2800" b="1" u="sng" dirty="0" smtClean="0">
                <a:ln>
                  <a:solidFill>
                    <a:srgbClr val="0000CC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 feet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en-US" sz="2800" b="1" dirty="0">
              <a:ln>
                <a:solidFill>
                  <a:srgbClr val="0000CC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76200">
                  <a:srgbClr val="FFFF00"/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24676" y="6096083"/>
            <a:ext cx="4066503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12890" y="6096083"/>
            <a:ext cx="217653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ysClr val="windowText" lastClr="000000"/>
                </a:solidFill>
              </a:rPr>
              <a:pPr/>
              <a:t>18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500034" y="2527301"/>
            <a:ext cx="245533" cy="3183463"/>
          </a:xfrm>
          <a:prstGeom prst="rightBrace">
            <a:avLst>
              <a:gd name="adj1" fmla="val 75768"/>
              <a:gd name="adj2" fmla="val 62567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417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98385"/>
            <a:ext cx="11447340" cy="84461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harsh" dir="t"/>
          </a:scene3d>
          <a:sp3d>
            <a:bevelT prst="relaxedInset"/>
          </a:sp3d>
        </p:spPr>
        <p:txBody>
          <a:bodyPr>
            <a:normAutofit/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dirty="0" smtClean="0">
                <a:ln/>
                <a:solidFill>
                  <a:schemeClr val="accent3"/>
                </a:solidFill>
                <a:latin typeface="+mn-lt"/>
              </a:rPr>
              <a:t>A Mighty </a:t>
            </a:r>
            <a:r>
              <a:rPr lang="en-US" sz="4400" b="1" cap="none" dirty="0">
                <a:ln/>
                <a:solidFill>
                  <a:schemeClr val="accent3"/>
                </a:solidFill>
                <a:latin typeface="+mn-lt"/>
              </a:rPr>
              <a:t>N</a:t>
            </a:r>
            <a:r>
              <a:rPr lang="en-US" sz="4400" b="1" cap="none" dirty="0" smtClean="0">
                <a:ln/>
                <a:solidFill>
                  <a:schemeClr val="accent3"/>
                </a:solidFill>
                <a:latin typeface="+mn-lt"/>
              </a:rPr>
              <a:t>ation that </a:t>
            </a:r>
            <a:r>
              <a:rPr lang="en-US" sz="4400" b="1" u="sng" cap="none" dirty="0" smtClean="0">
                <a:ln/>
                <a:solidFill>
                  <a:schemeClr val="accent3"/>
                </a:solidFill>
                <a:latin typeface="+mn-lt"/>
              </a:rPr>
              <a:t>Tram</a:t>
            </a:r>
            <a:r>
              <a:rPr lang="en-US" sz="4400" b="1" cap="none" dirty="0" smtClean="0">
                <a:ln/>
                <a:solidFill>
                  <a:schemeClr val="accent3"/>
                </a:solidFill>
                <a:latin typeface="+mn-lt"/>
              </a:rPr>
              <a:t>p</a:t>
            </a:r>
            <a:r>
              <a:rPr lang="en-US" sz="4400" b="1" u="sng" cap="none" dirty="0" smtClean="0">
                <a:ln/>
                <a:solidFill>
                  <a:schemeClr val="accent3"/>
                </a:solidFill>
                <a:latin typeface="+mn-lt"/>
              </a:rPr>
              <a:t>les</a:t>
            </a:r>
            <a:r>
              <a:rPr lang="en-US" sz="4400" b="1" cap="none" dirty="0" smtClean="0">
                <a:ln/>
                <a:solidFill>
                  <a:schemeClr val="accent3"/>
                </a:solidFill>
                <a:latin typeface="+mn-lt"/>
              </a:rPr>
              <a:t> - </a:t>
            </a:r>
            <a:r>
              <a:rPr lang="en-US" sz="4400" b="1" cap="none" dirty="0" smtClean="0">
                <a:ln/>
                <a:solidFill>
                  <a:srgbClr val="FFC000"/>
                </a:solidFill>
                <a:latin typeface="+mn-lt"/>
              </a:rPr>
              <a:t>(under foot)</a:t>
            </a:r>
            <a:endParaRPr lang="en-US" sz="4400" b="1" cap="none" dirty="0">
              <a:ln/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94" y="1530687"/>
            <a:ext cx="11460880" cy="494948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91440" tIns="91440" anchor="ctr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2400"/>
              </a:spcAft>
              <a:buNone/>
            </a:pPr>
            <a:r>
              <a:rPr lang="en-US" sz="2800" b="1" dirty="0">
                <a:solidFill>
                  <a:srgbClr val="009999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18:7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time a present shall be brought to </a:t>
            </a:r>
            <a:r>
              <a:rPr lang="he-I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[Yahuah]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hosts from a people tall and smooth-skinned, and from a people awesome from their beginning onward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nation mighty </a:t>
            </a:r>
            <a:r>
              <a:rPr 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tram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the rivers have divided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place of the Name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e-IL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[Yahuah]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hosts, to Mount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Tsiyon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trample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is to 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crush with force. 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Trampling produces a crushed and </a:t>
            </a:r>
            <a:r>
              <a:rPr lang="en-US" sz="28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defeated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product — </a:t>
            </a:r>
            <a:r>
              <a:rPr lang="en-US" sz="28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 a production platform for a rulin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</a:t>
            </a:r>
            <a:r>
              <a:rPr lang="en-US" sz="28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authorit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y.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Being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“under foot”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in this example has produced an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effective elimination </a:t>
            </a:r>
            <a:b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of authority.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The mighty nation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cs typeface="Times New Roman" panose="02020603050405020304" pitchFamily="18" charset="0"/>
              </a:rPr>
              <a:t>conquers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over the deficient entities.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1057098" y="4262907"/>
            <a:ext cx="1134902" cy="1133341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549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478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6731" y="630371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AutoShape 6" descr="Image result for pictures of man with question mark"/>
          <p:cNvSpPr>
            <a:spLocks noChangeAspect="1" noChangeArrowheads="1"/>
          </p:cNvSpPr>
          <p:nvPr/>
        </p:nvSpPr>
        <p:spPr bwMode="auto">
          <a:xfrm>
            <a:off x="215900" y="-754063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380" y="814700"/>
            <a:ext cx="7883557" cy="59126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1945" y="6273219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60818" y="184826"/>
            <a:ext cx="9067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Segoe Print" pitchFamily="2" charset="0"/>
              </a:rPr>
              <a:t>A TEACHING FROM: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/>
              <a:latin typeface="Segoe Print" pitchFamily="2" charset="0"/>
            </a:endParaRPr>
          </a:p>
        </p:txBody>
      </p:sp>
      <p:pic>
        <p:nvPicPr>
          <p:cNvPr id="1026" name="Picture 2" descr="D:\3.  2018  CCC Season 1 studies\#13T4  Standing on the Moon  TA  4 May 2018\Art\woman moon 3 edi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912" y="1363737"/>
            <a:ext cx="2599173" cy="4814593"/>
          </a:xfrm>
          <a:prstGeom prst="ellipse">
            <a:avLst/>
          </a:prstGeom>
          <a:ln>
            <a:noFill/>
          </a:ln>
          <a:effectLst>
            <a:glow rad="355600">
              <a:srgbClr val="650E6C">
                <a:alpha val="5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01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934" y="125179"/>
            <a:ext cx="7954668" cy="969330"/>
          </a:xfrm>
          <a:gradFill flip="none" rotWithShape="1">
            <a:gsLst>
              <a:gs pos="57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  <a:gs pos="70000">
                <a:srgbClr val="2FF1D1"/>
              </a:gs>
              <a:gs pos="87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Under foot  &amp;  crushed!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226127"/>
            <a:ext cx="11706894" cy="5437909"/>
          </a:xfrm>
          <a:solidFill>
            <a:schemeClr val="tx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tIns="91440" anchor="ctr">
            <a:noAutofit/>
            <a:sp3d extrusionH="57150">
              <a:bevelT h="25400" prst="softRound"/>
            </a:sp3d>
          </a:bodyPr>
          <a:lstStyle/>
          <a:p>
            <a:pPr marL="457200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12:10</a:t>
            </a:r>
            <a:r>
              <a:rPr lang="en-US" sz="26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shepherds have destroyed My vineyard,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trodden M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ortion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made My pleasant portion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 a deserted wilderness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1:15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</a:t>
            </a:r>
            <a:r>
              <a:rPr lang="en-US" sz="26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my mighty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midst of me: he hath called an assembly against me to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young men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the virgin, the daughter of Judah,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winepress. 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8:13</a:t>
            </a:r>
            <a:r>
              <a:rPr lang="en-US" sz="26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heard one saint speaking, and another saint said unto that certain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How long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be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vision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daily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sacrifice,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transgression of desolation, to give both the sanctuary and the host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trodden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6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84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F"/>
            </a:gs>
            <a:gs pos="50000">
              <a:schemeClr val="accent1">
                <a:lumMod val="75000"/>
              </a:schemeClr>
            </a:gs>
            <a:gs pos="100000">
              <a:schemeClr val="bg1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143643"/>
            <a:ext cx="11212897" cy="80193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I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s there any authority from - 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glow rad="76200">
                    <a:srgbClr val="2FF1D1"/>
                  </a:glow>
                </a:effectLst>
                <a:latin typeface="+mn-lt"/>
              </a:rPr>
              <a:t>under the foot?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glow rad="76200">
                  <a:srgbClr val="2FF1D1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141151"/>
            <a:ext cx="11668259" cy="544986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457200" indent="-45720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5:13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salt of the earth: but if the salt have lost his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wherewith shall it be salted? it is thenceforth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ood for nothin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 out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trodden under foot of men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800" b="1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10:29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much sorer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unishment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he be thou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 worth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hath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under foot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Son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hath counted the blood of the covenant, wherewith he was sanctified, 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unholy thing,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hath done despite unto the Spirit of grace?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court which is without the temple leave out,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it not; for it is given unto the Gentiles: and the holy city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tread under foot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forty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two months.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37374" y="655637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27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20" y="184597"/>
            <a:ext cx="10054060" cy="854493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Rev 12:1  –  “... moon under her feet ...”</a:t>
            </a:r>
            <a:endParaRPr lang="en-US" sz="4000" b="1" cap="none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271351"/>
            <a:ext cx="11706894" cy="526204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are some very clear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Scriptural indications of authority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purposely positioned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feet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solidFill>
                <a:srgbClr val="FF006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feet is </a:t>
            </a:r>
            <a:r>
              <a:rPr lang="en-US" sz="2800" b="1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position of p</a:t>
            </a:r>
            <a:r>
              <a:rPr lang="en-US" sz="28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ower and authorit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as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FF99FF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 men of Judah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taught us. Neither does the moon have any authority by being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located under the feet of the </a:t>
            </a:r>
            <a:r>
              <a:rPr lang="en-US" sz="28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Bride </a:t>
            </a:r>
            <a:r>
              <a:rPr lang="en-US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Bride of </a:t>
            </a:r>
            <a:r>
              <a:rPr lang="en-US" sz="2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12:1,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portraying a picture of the Bride as incorporating the </a:t>
            </a:r>
            <a:r>
              <a:rPr lang="en-U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lunar based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 of worship for praising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Yahuah!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Quite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contrary.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moon, being </a:t>
            </a:r>
            <a:r>
              <a:rPr lang="en-US" sz="2800" b="1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the </a:t>
            </a:r>
            <a:r>
              <a:rPr lang="en-US" sz="2800" b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feet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sign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that the moon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involuntarily relinquishes ALL </a:t>
            </a:r>
            <a:r>
              <a:rPr lang="en-US" sz="2800" b="1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800" b="1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authority!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moon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b="1" u="sng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12:1</a:t>
            </a: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ortra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 as havin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authorit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whatsoever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7661915" y="5408441"/>
            <a:ext cx="901521" cy="579550"/>
          </a:xfrm>
          <a:prstGeom prst="star4">
            <a:avLst/>
          </a:prstGeom>
          <a:solidFill>
            <a:srgbClr val="11F72C"/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640833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839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92" y="267692"/>
            <a:ext cx="7958376" cy="155147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Joseph’s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Oppression: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39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/>
                </a:solidFill>
              </a:rPr>
              <a:t>Under the foot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of Potiphar!</a:t>
            </a:r>
            <a:endParaRPr lang="en-US" sz="39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98298"/>
            <a:ext cx="11015502" cy="431609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Gen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39:20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Then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Yosĕph’s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master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[Potiphar] took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him and put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him into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the prison, a place where the sovereign’s prisoners were confined.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he was there in the prison.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Joseph no longer ruled Potiphar’s household from prison?  Joseph was oppressed by Potiphar and definitely </a:t>
            </a:r>
            <a:r>
              <a:rPr lang="en-US" sz="2800" b="1" dirty="0" smtClean="0">
                <a:solidFill>
                  <a:srgbClr val="FF0066"/>
                </a:solidFill>
              </a:rPr>
              <a:t>“</a:t>
            </a:r>
            <a:r>
              <a:rPr lang="en-US" sz="2800" b="1" u="sng" dirty="0" smtClean="0">
                <a:solidFill>
                  <a:srgbClr val="FF0066"/>
                </a:solidFill>
              </a:rPr>
              <a:t>under the foot</a:t>
            </a:r>
            <a:r>
              <a:rPr lang="en-US" sz="2800" b="1" dirty="0" smtClean="0">
                <a:solidFill>
                  <a:srgbClr val="FF0066"/>
                </a:solidFill>
              </a:rPr>
              <a:t>” </a:t>
            </a:r>
            <a:r>
              <a:rPr lang="en-US" sz="2800" dirty="0" smtClean="0">
                <a:solidFill>
                  <a:prstClr val="black"/>
                </a:solidFill>
              </a:rPr>
              <a:t>of Potiphar.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What position was given to Joseph as second in command under Pharaoh?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8595" y="64598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ysClr val="windowText" lastClr="000000"/>
                </a:solidFill>
              </a:rPr>
              <a:pPr/>
              <a:t>23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90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501" y="200318"/>
            <a:ext cx="8606558" cy="1618854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Joseph’s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Authority: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39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Second Chariot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of Pharaoh!</a:t>
            </a:r>
            <a:endParaRPr lang="en-US" sz="39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68" y="2050181"/>
            <a:ext cx="11045600" cy="3738580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Gen 41:42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Pharaoh took his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seal-rin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 off his hand and p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ut it on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Yosĕ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h’s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hand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dressed him in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arments of fine linen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put a g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old chain around his neck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914400" lvl="1" indent="-4572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Gen 41:43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had him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ride in the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u="sng" dirty="0">
                <a:solidFill>
                  <a:srgbClr val="CC0099"/>
                </a:solidFill>
                <a:latin typeface="Georgia" panose="02040502050405020303" pitchFamily="18" charset="0"/>
              </a:rPr>
              <a:t>second chariot</a:t>
            </a:r>
            <a:r>
              <a:rPr lang="en-US" sz="2800" dirty="0">
                <a:solidFill>
                  <a:srgbClr val="CC0099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which he had.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they cried out before him, “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Bow the knee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!”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set him over all the land of Mitsrayim. </a:t>
            </a:r>
          </a:p>
          <a:p>
            <a:pPr marL="914400" lvl="1" indent="-45720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Joseph is no longer </a:t>
            </a:r>
            <a:r>
              <a:rPr lang="en-US" sz="2800" b="1" dirty="0">
                <a:solidFill>
                  <a:srgbClr val="FF0066"/>
                </a:solidFill>
              </a:rPr>
              <a:t>“</a:t>
            </a:r>
            <a:r>
              <a:rPr lang="en-US" sz="2800" b="1" u="sng" dirty="0">
                <a:solidFill>
                  <a:srgbClr val="FF0066"/>
                </a:solidFill>
              </a:rPr>
              <a:t>under the foot</a:t>
            </a:r>
            <a:r>
              <a:rPr lang="en-US" sz="2800" b="1" dirty="0">
                <a:solidFill>
                  <a:srgbClr val="FF0066"/>
                </a:solidFill>
              </a:rPr>
              <a:t>” </a:t>
            </a:r>
            <a:r>
              <a:rPr lang="en-US" sz="2800" dirty="0">
                <a:solidFill>
                  <a:prstClr val="black"/>
                </a:solidFill>
              </a:rPr>
              <a:t>of </a:t>
            </a:r>
            <a:r>
              <a:rPr lang="en-US" sz="2800" dirty="0" smtClean="0">
                <a:solidFill>
                  <a:prstClr val="black"/>
                </a:solidFill>
              </a:rPr>
              <a:t>anyone, but has been elevated to the position of Pharaoh’s “second in command.”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6675" y="6327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1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tx1">
                <a:lumMod val="8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8" y="249381"/>
            <a:ext cx="11565778" cy="643197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Joseph did not rule </a:t>
            </a:r>
            <a:r>
              <a:rPr lang="en-US" sz="3200" dirty="0" err="1" smtClean="0">
                <a:solidFill>
                  <a:schemeClr val="bg1"/>
                </a:solidFill>
              </a:rPr>
              <a:t>Mitsrayim</a:t>
            </a:r>
            <a:r>
              <a:rPr lang="en-US" sz="3200" dirty="0" smtClean="0">
                <a:solidFill>
                  <a:schemeClr val="bg1"/>
                </a:solidFill>
              </a:rPr>
              <a:t> (Egypt) from a position of oppression - that of being at the bottom.</a:t>
            </a:r>
          </a:p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Joseph was given glory and </a:t>
            </a:r>
            <a:r>
              <a:rPr lang="en-US" sz="3200" dirty="0" err="1" smtClean="0">
                <a:solidFill>
                  <a:schemeClr val="bg1"/>
                </a:solidFill>
              </a:rPr>
              <a:t>honour</a:t>
            </a:r>
            <a:r>
              <a:rPr lang="en-US" sz="3200" dirty="0" smtClean="0">
                <a:solidFill>
                  <a:schemeClr val="bg1"/>
                </a:solidFill>
              </a:rPr>
              <a:t> which was displayed when he rode in the </a:t>
            </a:r>
            <a:r>
              <a:rPr lang="en-US" sz="3200" u="sng" dirty="0" smtClean="0">
                <a:solidFill>
                  <a:schemeClr val="bg1"/>
                </a:solidFill>
              </a:rPr>
              <a:t>second chariot</a:t>
            </a:r>
            <a:r>
              <a:rPr lang="en-US" sz="3200" dirty="0" smtClean="0">
                <a:solidFill>
                  <a:schemeClr val="bg1"/>
                </a:solidFill>
              </a:rPr>
              <a:t> of the Pharaoh –</a:t>
            </a:r>
            <a:r>
              <a:rPr lang="en-US" sz="3200" dirty="0">
                <a:solidFill>
                  <a:schemeClr val="bg1"/>
                </a:solidFill>
              </a:rPr>
              <a:t> a</a:t>
            </a:r>
            <a:r>
              <a:rPr lang="en-US" sz="32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ELEVATED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position!</a:t>
            </a:r>
          </a:p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3200" b="1" dirty="0" err="1" smtClean="0">
                <a:solidFill>
                  <a:srgbClr val="0000CC"/>
                </a:solidFill>
              </a:rPr>
              <a:t>Yahuah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provided for Joseph,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top ruling position available in the land.</a:t>
            </a:r>
          </a:p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His authority was recognized from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being exalted </a:t>
            </a:r>
            <a:r>
              <a:rPr lang="en-US" sz="3200" b="1" dirty="0" smtClean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not from being placed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 the foot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.”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The opposite was true when Joseph was placed in prison by Potiphar, a position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3200" b="1" u="sng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</a:t>
            </a: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Potiphar’s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foot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.”  </a:t>
            </a:r>
            <a:r>
              <a:rPr lang="en-US" sz="3200" dirty="0" smtClean="0">
                <a:solidFill>
                  <a:schemeClr val="bg1"/>
                </a:solidFill>
              </a:rPr>
              <a:t>At that moment Joseph’s authority over </a:t>
            </a:r>
            <a:r>
              <a:rPr lang="en-US" sz="3200" u="sng" dirty="0" smtClean="0">
                <a:solidFill>
                  <a:schemeClr val="bg1"/>
                </a:solidFill>
              </a:rPr>
              <a:t>the immediate house</a:t>
            </a:r>
            <a:r>
              <a:rPr lang="en-US" sz="3200" dirty="0" smtClean="0">
                <a:solidFill>
                  <a:schemeClr val="bg1"/>
                </a:solidFill>
              </a:rPr>
              <a:t> of Potiphar was vanquished instantly.  </a:t>
            </a:r>
            <a:r>
              <a:rPr lang="en-US" sz="2400" dirty="0" smtClean="0">
                <a:solidFill>
                  <a:schemeClr val="bg1"/>
                </a:solidFill>
              </a:rPr>
              <a:t>(However:  remember in short order, Joseph was elevated to a position of authority under the prison guard.)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38878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8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5" y="481264"/>
            <a:ext cx="11118422" cy="996148"/>
          </a:xfrm>
          <a:solidFill>
            <a:srgbClr val="60F3FA"/>
          </a:solidFill>
          <a:ln w="28575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F"/>
                </a:solidFill>
              </a:rPr>
              <a:t>Yahuah</a:t>
            </a:r>
            <a:r>
              <a:rPr lang="en-US" sz="5400" b="1" cap="none" dirty="0" smtClean="0">
                <a:ln w="127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Expresses His Thoughts</a:t>
            </a:r>
            <a:endParaRPr lang="en-US" sz="5400" b="1" cap="none" dirty="0">
              <a:ln w="127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6" y="1945283"/>
            <a:ext cx="11426341" cy="443091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0" anchor="ctr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our Creator and Father proclaim about His thoughts on 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man's acclaimed authorit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iven to the moon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</a:t>
            </a:r>
            <a:r>
              <a:rPr lang="en-US" sz="32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1:12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come to appear before Me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required this from your hand, 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tram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court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ards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trampling – </a:t>
            </a: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3200" u="sng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authorit</a:t>
            </a:r>
            <a:r>
              <a:rPr lang="en-US" sz="32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3200" b="1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foot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641711" y="2546211"/>
            <a:ext cx="1996109" cy="1459119"/>
          </a:xfrm>
          <a:prstGeom prst="straightConnector1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>
            <a:off x="8580916" y="3382608"/>
            <a:ext cx="688725" cy="622722"/>
          </a:xfrm>
          <a:prstGeom prst="lightningBolt">
            <a:avLst/>
          </a:prstGeom>
          <a:solidFill>
            <a:schemeClr val="bg1">
              <a:lumMod val="95000"/>
              <a:lumOff val="5000"/>
            </a:schemeClr>
          </a:solidFill>
          <a:ln w="28575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11640833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244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173" y="105179"/>
            <a:ext cx="6363074" cy="768439"/>
          </a:xfrm>
          <a:solidFill>
            <a:schemeClr val="accent2">
              <a:lumMod val="75000"/>
            </a:schemeClr>
          </a:solidFill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Expressed  contempt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68947"/>
            <a:ext cx="11706896" cy="5567380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lnSpc>
                <a:spcPct val="105000"/>
              </a:lnSpc>
              <a:spcAft>
                <a:spcPts val="4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futile offerin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incense, it is an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abomination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Moons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Sabbaths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callin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unable to bear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hteousness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assembly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72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Hebrew nation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most certainly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observing all the Sabbaths, Appointed Times and Festivals.  What made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 His 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hatic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800" b="1" u="sng" dirty="0">
                <a:solidFill>
                  <a:schemeClr val="bg1"/>
                </a:solidFill>
                <a:effectLst>
                  <a:glow rad="1016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Yisra'elites were worshipping Him?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72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1:14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Moons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ointed times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u="sng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a trouble to Me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am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weary of bearing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50472" y="2189356"/>
            <a:ext cx="5587575" cy="920840"/>
            <a:chOff x="4319400" y="2647145"/>
            <a:chExt cx="5587575" cy="92084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319400" y="3016144"/>
              <a:ext cx="540911" cy="244699"/>
            </a:xfrm>
            <a:prstGeom prst="straightConnector1">
              <a:avLst/>
            </a:prstGeom>
            <a:ln w="57150">
              <a:solidFill>
                <a:srgbClr val="FF0066"/>
              </a:solidFill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81093" y="3266904"/>
              <a:ext cx="3966693" cy="0"/>
            </a:xfrm>
            <a:prstGeom prst="line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8586889" y="2647145"/>
              <a:ext cx="1320086" cy="920840"/>
            </a:xfrm>
            <a:prstGeom prst="irregularSeal1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16215" y="4308238"/>
            <a:ext cx="6845777" cy="1116257"/>
            <a:chOff x="2531502" y="4381301"/>
            <a:chExt cx="6845777" cy="1116257"/>
          </a:xfrm>
        </p:grpSpPr>
        <p:grpSp>
          <p:nvGrpSpPr>
            <p:cNvPr id="27" name="Group 26"/>
            <p:cNvGrpSpPr/>
            <p:nvPr/>
          </p:nvGrpSpPr>
          <p:grpSpPr>
            <a:xfrm>
              <a:off x="2531502" y="4381301"/>
              <a:ext cx="6845777" cy="1116257"/>
              <a:chOff x="2967924" y="4365934"/>
              <a:chExt cx="6845777" cy="1116257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8234376" y="5012369"/>
                <a:ext cx="155380" cy="469822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  <a:lumOff val="5000"/>
                  </a:schemeClr>
                </a:solidFill>
                <a:headEnd type="oval" w="med" len="med"/>
                <a:tailEnd type="triangle" w="med" len="med"/>
              </a:ln>
              <a:effectLst>
                <a:glow rad="127000">
                  <a:srgbClr val="FFFF00"/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2967924" y="4365934"/>
                <a:ext cx="6845777" cy="1116257"/>
                <a:chOff x="2967924" y="4365934"/>
                <a:chExt cx="6845777" cy="1116257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967924" y="5012369"/>
                  <a:ext cx="395950" cy="469822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95000"/>
                      <a:lumOff val="5000"/>
                    </a:schemeClr>
                  </a:solidFill>
                  <a:headEnd type="oval" w="med" len="med"/>
                  <a:tailEnd type="triangle" w="med" len="med"/>
                </a:ln>
                <a:effectLst>
                  <a:glow rad="127000">
                    <a:srgbClr val="FFFF00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63874" y="5012369"/>
                  <a:ext cx="546997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xplosion 1 11"/>
                <p:cNvSpPr/>
                <p:nvPr/>
              </p:nvSpPr>
              <p:spPr>
                <a:xfrm>
                  <a:off x="8615966" y="4365934"/>
                  <a:ext cx="1197735" cy="1017430"/>
                </a:xfrm>
                <a:prstGeom prst="irregularSeal1">
                  <a:avLst/>
                </a:prstGeom>
                <a:solidFill>
                  <a:schemeClr val="bg1"/>
                </a:solidFill>
                <a:ln w="57150">
                  <a:solidFill>
                    <a:srgbClr val="FFFF0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" name="Straight Arrow Connector 6"/>
            <p:cNvCxnSpPr/>
            <p:nvPr/>
          </p:nvCxnSpPr>
          <p:spPr>
            <a:xfrm flipH="1">
              <a:off x="4845491" y="5073999"/>
              <a:ext cx="194097" cy="423559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oval" w="med" len="med"/>
              <a:tailEnd type="triangle" w="med" len="med"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0204" y="4495945"/>
            <a:ext cx="2764970" cy="46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5000"/>
              </a:lnSpc>
              <a:spcAft>
                <a:spcPts val="7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and Why?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31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10" y="180304"/>
            <a:ext cx="11754166" cy="6553005"/>
          </a:xfrm>
          <a:solidFill>
            <a:schemeClr val="tx1"/>
          </a:solidFill>
          <a:ln w="28575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were these appointed times declared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times”?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HIMSELF 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of the Yisra'elites if they were observing </a:t>
            </a:r>
            <a:r>
              <a:rPr lang="en-US" sz="28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Sabbaths, Feasts and Festivals?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characteristic had the Yisra'elites incorporated into their worship system that caused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vehemently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LOATH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of the Hebrew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nation?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spread out your hands, 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hide My eyes from you;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though you make many prayers, 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not hear.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 have become filled with blood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pagan worship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caused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worship?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1:16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yourselves, make yourselves clean; put away the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your doings from before My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eyes.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evil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ightning Bolt 3"/>
          <p:cNvSpPr/>
          <p:nvPr/>
        </p:nvSpPr>
        <p:spPr>
          <a:xfrm rot="6150521">
            <a:off x="10677624" y="4649775"/>
            <a:ext cx="1280727" cy="1221263"/>
          </a:xfrm>
          <a:prstGeom prst="lightningBolt">
            <a:avLst/>
          </a:prstGeom>
          <a:solidFill>
            <a:srgbClr val="FF0066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46473" y="6375483"/>
            <a:ext cx="3482711" cy="12878"/>
          </a:xfrm>
          <a:prstGeom prst="straightConnector1">
            <a:avLst/>
          </a:prstGeom>
          <a:ln w="76200">
            <a:solidFill>
              <a:srgbClr val="E36C0A"/>
            </a:solidFill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1209" y="638192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176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14" y="412125"/>
            <a:ext cx="11494982" cy="6065948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4000" b="1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being practiced by the Yisra'elites in their </a:t>
            </a:r>
            <a:r>
              <a:rPr lang="en-US" sz="4000" b="1" dirty="0" smtClean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observance </a:t>
            </a:r>
            <a:r>
              <a:rPr lang="en-US" sz="4000" b="1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Sabbaths, Feasts and Festivals??? </a:t>
            </a:r>
            <a:endParaRPr lang="en-US" sz="1050" b="1" dirty="0"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Amos 5:21 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hated, I have despised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u="sng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festivals, and I am not pleased with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u="sng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assemblies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4000" b="1" dirty="0" smtClean="0">
                <a:solidFill>
                  <a:srgbClr val="00FFFF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gives clear commands in the Torah for the observation of the Shabbats and Feast assemblies.   </a:t>
            </a:r>
            <a:b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possible that </a:t>
            </a:r>
            <a:r>
              <a:rPr lang="en-US" sz="4000" b="1" dirty="0" smtClean="0">
                <a:solidFill>
                  <a:srgbClr val="00FFFF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ln>
                  <a:solidFill>
                    <a:srgbClr val="9C3497"/>
                  </a:solidFill>
                </a:ln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u="sng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u="sng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lunar traditions</a:t>
            </a: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have been covertly infused into the observance of His Set-Apart Appointed Times?  </a:t>
            </a:r>
            <a:endParaRPr lang="en-US" sz="3600" b="1" dirty="0">
              <a:solidFill>
                <a:schemeClr val="tx1">
                  <a:lumMod val="85000"/>
                </a:schemeClr>
              </a:solidFill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8492" y="647807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707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9" y="178397"/>
            <a:ext cx="10131425" cy="1456267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i="1" cap="none" dirty="0" smtClean="0">
                <a:ln w="381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50800">
                    <a:srgbClr val="FFFF00"/>
                  </a:glow>
                </a:effectLst>
                <a:latin typeface="Georgia" panose="02040502050405020303" pitchFamily="18" charset="0"/>
              </a:rPr>
              <a:t>Revelation 12:1</a:t>
            </a:r>
            <a:endParaRPr lang="en-US" sz="9600" b="1" i="1" cap="none" dirty="0">
              <a:ln w="381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508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73" y="1963751"/>
            <a:ext cx="11835683" cy="4155638"/>
          </a:xfrm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Is the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Message of the Moon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as taught </a:t>
            </a:r>
            <a:b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</a:b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to us for eons of time dating back to </a:t>
            </a:r>
            <a:r>
              <a:rPr lang="en-US" sz="44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Jericho</a:t>
            </a:r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-</a:t>
            </a:r>
            <a:r>
              <a:rPr lang="en-US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1. </a:t>
            </a:r>
            <a:r>
              <a:rPr lang="en-US" sz="4400" b="1" u="sng" dirty="0" smtClean="0">
                <a:solidFill>
                  <a:srgbClr val="00B0F0"/>
                </a:solidFill>
                <a:latin typeface="Georgia" panose="02040502050405020303" pitchFamily="18" charset="0"/>
              </a:rPr>
              <a:t>A Profound Foundation from</a:t>
            </a:r>
            <a: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en-US" sz="4400" b="1" u="sng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Yahuah</a:t>
            </a:r>
            <a: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?</a:t>
            </a:r>
            <a:b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</a:br>
            <a:endParaRPr lang="en-US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400" b="1" u="sng" dirty="0">
                <a:solidFill>
                  <a:srgbClr val="FF8001"/>
                </a:solidFill>
                <a:latin typeface="Georgia" panose="02040502050405020303" pitchFamily="18" charset="0"/>
              </a:rPr>
              <a:t>o</a:t>
            </a:r>
            <a:r>
              <a:rPr lang="en-US" sz="4400" b="1" u="sng" dirty="0" smtClean="0">
                <a:solidFill>
                  <a:srgbClr val="FF8001"/>
                </a:solidFill>
                <a:latin typeface="Georgia" panose="02040502050405020303" pitchFamily="18" charset="0"/>
              </a:rPr>
              <a:t>r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– </a:t>
            </a:r>
            <a:r>
              <a:rPr lang="en-US" sz="4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2.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 </a:t>
            </a:r>
            <a:r>
              <a:rPr lang="en-US" sz="4400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False Doctrine from </a:t>
            </a:r>
            <a:r>
              <a:rPr lang="en-US" sz="4400" u="sng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Ba’al</a:t>
            </a:r>
            <a:r>
              <a:rPr lang="en-US" sz="4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?</a:t>
            </a:r>
            <a:endParaRPr lang="en-US" sz="4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7940" y="62547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48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593772"/>
            <a:ext cx="11725275" cy="2035627"/>
          </a:xfrm>
          <a:solidFill>
            <a:schemeClr val="tx1"/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some drivers,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do not 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the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seriousl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driving by traditional design,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warning signs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 by</a:t>
            </a:r>
            <a:r>
              <a:rPr lang="en-US" sz="2800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merrily along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way </a:t>
            </a:r>
            <a:r>
              <a:rPr lang="en-US" sz="2800" b="1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oblivious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warning signs provided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 OUR VERY LIFE.</a:t>
            </a:r>
            <a:endParaRPr lang="en-US" sz="2800" b="1" dirty="0">
              <a:solidFill>
                <a:schemeClr val="bg1"/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51" y="381000"/>
            <a:ext cx="4108793" cy="4043335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58624" y="6567263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4" name="Picture 6" descr="C:\Users\Rae\Desktop\who me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512" y="-227554"/>
            <a:ext cx="4701739" cy="4843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" y="120799"/>
            <a:ext cx="4299858" cy="43035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27000">
              <a:schemeClr val="accent5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have been taught to treat all of these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speed bumps before a stop sign.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yes we realize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 uncomfortable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feeling, it arouses us from our sleepiness.</a:t>
            </a:r>
            <a:b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warns us of possible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doom!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10" y="1828801"/>
            <a:ext cx="5257799" cy="4644736"/>
          </a:xfrm>
          <a:solidFill>
            <a:schemeClr val="tx1"/>
          </a:solidFill>
          <a:ln w="5715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ctr">
            <a:normAutofit/>
            <a:sp3d extrusionH="57150">
              <a:bevelT h="25400" prst="softRound"/>
            </a:sp3d>
          </a:bodyPr>
          <a:lstStyle/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learning to drive a vehicle,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importance is </a:t>
            </a:r>
            <a:r>
              <a:rPr lang="en-US" sz="2800" b="1" u="sng" dirty="0" smtClean="0">
                <a:solidFill>
                  <a:srgbClr val="FE7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commanded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towards the condition required upon seeing this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SIGN!</a:t>
            </a:r>
          </a:p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certain action for a performed condition is required to preserve life!  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0155" y="248276"/>
            <a:ext cx="4680153" cy="1267642"/>
          </a:xfrm>
          <a:solidFill>
            <a:schemeClr val="accent3">
              <a:lumMod val="75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- </a:t>
            </a:r>
            <a:r>
              <a:rPr lang="en-US" sz="66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mic Sans MS" pitchFamily="66" charset="0"/>
              </a:rPr>
              <a:t>SIGN?</a:t>
            </a:r>
            <a:endParaRPr lang="en-US" sz="6600" b="1" i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60F3FA"/>
                </a:glo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46" y="924838"/>
            <a:ext cx="5638851" cy="5029151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538878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627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5" y="183960"/>
            <a:ext cx="8657157" cy="1098417"/>
          </a:xfrm>
          <a:solidFill>
            <a:schemeClr val="accent3">
              <a:lumMod val="75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Picture</a:t>
            </a:r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with a </a:t>
            </a:r>
            <a:r>
              <a:rPr lang="en-US" sz="44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mic Sans MS" pitchFamily="66" charset="0"/>
              </a:rPr>
              <a:t>MESSAGE?</a:t>
            </a:r>
            <a:endParaRPr lang="en-US" sz="4400" b="1" i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60F3FA"/>
                </a:glo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1639937"/>
            <a:ext cx="6224153" cy="4684038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538878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4747" y="5605411"/>
            <a:ext cx="7869877" cy="1132847"/>
          </a:xfrm>
          <a:prstGeom prst="roundRect">
            <a:avLst/>
          </a:prstGeo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rgbClr val="CC0099"/>
                </a:solidFill>
              </a:rPr>
              <a:t>Have we heard that a picture is worth a </a:t>
            </a:r>
            <a:r>
              <a:rPr lang="en-US" sz="3600" b="1" i="1" dirty="0" smtClean="0">
                <a:solidFill>
                  <a:srgbClr val="CC0099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  <a:latin typeface="Comic Sans MS" pitchFamily="66" charset="0"/>
              </a:rPr>
              <a:t>THOUSAND WORDS?</a:t>
            </a:r>
            <a:endParaRPr lang="en-CA" sz="3600" b="1" i="1" dirty="0">
              <a:solidFill>
                <a:srgbClr val="CC0099"/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11588" y="220932"/>
            <a:ext cx="3466722" cy="6419534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 rot="861624">
            <a:off x="4316108" y="4003448"/>
            <a:ext cx="5004544" cy="996923"/>
          </a:xfrm>
          <a:prstGeom prst="notchedRightArrow">
            <a:avLst>
              <a:gd name="adj1" fmla="val 36343"/>
              <a:gd name="adj2" fmla="val 174256"/>
            </a:avLst>
          </a:prstGeom>
          <a:solidFill>
            <a:srgbClr val="60F3FA"/>
          </a:solidFill>
          <a:ln w="76200">
            <a:solidFill>
              <a:srgbClr val="FF00FF"/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321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5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75000"/>
              </a:schemeClr>
            </a:gs>
            <a:gs pos="45000">
              <a:schemeClr val="accent2">
                <a:lumMod val="60000"/>
                <a:lumOff val="40000"/>
              </a:schemeClr>
            </a:gs>
            <a:gs pos="100000">
              <a:schemeClr val="tx1">
                <a:lumMod val="6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790" y="189943"/>
            <a:ext cx="5223390" cy="770086"/>
          </a:xfrm>
          <a:solidFill>
            <a:schemeClr val="accent3">
              <a:lumMod val="7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ME?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137395"/>
            <a:ext cx="11506076" cy="552687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182880" anchor="ctr">
            <a:normAutofit fontScale="85000" lnSpcReduction="10000"/>
            <a:sp3d extrusionH="57150">
              <a:bevelT h="25400" prst="softRound"/>
            </a:sp3d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it?  </a:t>
            </a:r>
            <a:r>
              <a:rPr lang="en-US" sz="3300" b="1" dirty="0" err="1">
                <a:solidFill>
                  <a:srgbClr val="006FC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3300" dirty="0">
                <a:solidFill>
                  <a:srgbClr val="006FC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tells us unequivocally that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moon is </a:t>
            </a:r>
            <a:endParaRPr lang="en-US" sz="3300" dirty="0" smtClean="0">
              <a:solidFill>
                <a:srgbClr val="0D0D0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b="1" u="sng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300" b="1" u="sng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b="1" u="sng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GUIDE OUR WORSHIP ALLEGIANCE</a:t>
            </a:r>
            <a: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 err="1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destroyed </a:t>
            </a:r>
            <a:r>
              <a:rPr lang="en-US" sz="33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Jericho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placed a curse on the one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rebuilds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city.  Have we granted enough attention to this?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Or will we </a:t>
            </a:r>
            <a:r>
              <a:rPr lang="en-US" sz="3800" b="1" dirty="0" smtClean="0">
                <a:solidFill>
                  <a:srgbClr val="FF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regard the event </a:t>
            </a:r>
            <a:r>
              <a:rPr lang="en-US" sz="3800" b="1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3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2400"/>
              </a:spcAft>
              <a:buNone/>
            </a:pP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Hebrew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language reveals a deeper understanding that </a:t>
            </a:r>
            <a:b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curse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placed upon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ones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u="sng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REBUILD </a:t>
            </a:r>
            <a:r>
              <a:rPr lang="en-US" sz="4200" u="sng" dirty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PRACTICES OF THE </a:t>
            </a:r>
            <a:r>
              <a:rPr lang="en-US" sz="4200" u="sng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r>
              <a:rPr lang="en-US" sz="4200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640833" y="64753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50082" y="3771900"/>
            <a:ext cx="6224154" cy="914400"/>
          </a:xfrm>
          <a:prstGeom prst="rect">
            <a:avLst/>
          </a:prstGeom>
          <a:ln w="571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800" b="1" i="1" dirty="0">
                <a:ln w="6350">
                  <a:solidFill>
                    <a:sysClr val="windowText" lastClr="000000"/>
                  </a:solidFill>
                </a:ln>
                <a:solidFill>
                  <a:srgbClr val="BC70EE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ignore the greater significance?</a:t>
            </a:r>
            <a:endParaRPr lang="en-CA" dirty="0"/>
          </a:p>
        </p:txBody>
      </p:sp>
      <p:pic>
        <p:nvPicPr>
          <p:cNvPr id="7" name="Picture 5" descr="C:\Users\Rae\Desktop\who me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5331" y="103776"/>
            <a:ext cx="2435502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618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60F3FA"/>
            </a:gs>
            <a:gs pos="50000">
              <a:srgbClr val="FE7F00"/>
            </a:gs>
            <a:gs pos="100000">
              <a:srgbClr val="00B0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1" y="579742"/>
            <a:ext cx="7066658" cy="1157618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80"/>
                </a:solidFill>
              </a:rPr>
              <a:t>Her Crowning Glory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47" y="2057400"/>
            <a:ext cx="7798923" cy="4310743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Revelation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declares the moon as being positioned 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UNDER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feet of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Bride!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What is the crowning </a:t>
            </a:r>
            <a:r>
              <a:rPr lang="en-US" sz="28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</a:rPr>
              <a:t>GLORY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Bride of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Yahusha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It is the </a:t>
            </a:r>
            <a:r>
              <a:rPr 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MAZZAROTH  (Twelve Constellations)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that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Yahuah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has declared as the </a:t>
            </a:r>
            <a:r>
              <a:rPr lang="en-US" sz="2800" b="1" dirty="0" smtClean="0">
                <a:solidFill>
                  <a:srgbClr val="CC0099"/>
                </a:solidFill>
                <a:effectLst>
                  <a:glow rad="215900">
                    <a:srgbClr val="FFFF00"/>
                  </a:glow>
                </a:effectLst>
                <a:latin typeface="Comic Sans MS" pitchFamily="66" charset="0"/>
              </a:rPr>
              <a:t>CROWNING GLORY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for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Bride of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Yahusha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586095" y="6469329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87101" y="953847"/>
            <a:ext cx="3088779" cy="5719674"/>
          </a:xfrm>
          <a:prstGeom prst="ellipse">
            <a:avLst/>
          </a:prstGeom>
          <a:ln w="190500" cap="rnd">
            <a:solidFill>
              <a:srgbClr val="9C349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022776" y="141507"/>
            <a:ext cx="4071257" cy="718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Twelve, </a:t>
            </a:r>
            <a:r>
              <a:rPr lang="en-US" sz="4000" u="sng" dirty="0" smtClean="0">
                <a:solidFill>
                  <a:schemeClr val="bg1"/>
                </a:solidFill>
              </a:rPr>
              <a:t>NOT 13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11" name="Picture 2" descr="Image result for the moon">
            <a:hlinkClick r:id="rId4" tooltip="Search images of the mo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914" y="4969692"/>
            <a:ext cx="2176419" cy="1629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351139" y="539327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71184" y="2793052"/>
            <a:ext cx="646578" cy="646578"/>
            <a:chOff x="7485050" y="5527183"/>
            <a:chExt cx="646578" cy="646578"/>
          </a:xfrm>
        </p:grpSpPr>
        <p:cxnSp>
          <p:nvCxnSpPr>
            <p:cNvPr id="9" name="Straight Connector 8"/>
            <p:cNvCxnSpPr>
              <a:stCxn id="5" idx="1"/>
              <a:endCxn id="5" idx="5"/>
            </p:cNvCxnSpPr>
            <p:nvPr/>
          </p:nvCxnSpPr>
          <p:spPr>
            <a:xfrm>
              <a:off x="7485050" y="5527183"/>
              <a:ext cx="646578" cy="646578"/>
            </a:xfrm>
            <a:prstGeom prst="line">
              <a:avLst/>
            </a:prstGeom>
            <a:ln w="3429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7"/>
              <a:endCxn id="5" idx="3"/>
            </p:cNvCxnSpPr>
            <p:nvPr/>
          </p:nvCxnSpPr>
          <p:spPr>
            <a:xfrm flipH="1">
              <a:off x="7485050" y="5527183"/>
              <a:ext cx="646578" cy="646578"/>
            </a:xfrm>
            <a:prstGeom prst="line">
              <a:avLst/>
            </a:prstGeom>
            <a:ln w="3429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1948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1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287 0.0088 C -0.00221 -0.01759 -0.00963 -0.04861 -0.0082 -0.07083 C -0.00586 -0.09769 -3.125E-6 -0.12222 0.00586 -0.14745 C 0.01276 -0.17269 0.02266 -0.18866 0.03334 -0.2044 C 0.04375 -0.21806 0.05521 -0.23333 0.0724 -0.23773 C 0.08633 -0.24144 0.10703 -0.23796 0.12604 -0.22847 C 0.14414 -0.22107 0.16407 -0.2044 0.18216 -0.1882 C 0.19896 -0.16921 0.21667 -0.1463 0.23008 -0.12431 C 0.24545 -0.09907 0.25703 -0.07083 0.26459 -0.04213 C 0.27149 -0.01482 0.27526 0.01481 0.27422 0.04051 C 0.27487 0.06551 0.26667 0.09329 0.26042 0.11065 C 0.25274 0.13264 0.24297 0.15162 0.22943 0.15995 C 0.21589 0.16852 0.19779 0.16435 0.17852 0.15139 C 0.16016 0.13333 0.14558 0.10625 0.13972 0.07986 C 0.1349 0.0544 0.13581 0.02893 0.14297 0.0044 C 0.15131 -0.01782 0.16159 -0.03542 0.17539 -0.04306 C 0.18841 -0.05162 0.18894 -0.05602 0.22565 -0.04144 C 0.26055 -0.03287 0.28243 0.00625 0.29883 0.02454 C 0.31302 0.04421 0.32266 0.06667 0.33529 0.09282 C 0.34857 0.12407 0.35586 0.15741 0.36042 0.18241 C 0.36498 0.2088 0.36237 0.23032 0.35677 0.26366 C 0.34948 0.29583 0.34506 0.30972 0.33594 0.32917 C 0.328 0.34977 0.31966 0.36852 0.31198 0.38935 " pathEditMode="relative" rAng="2169383" ptsTypes="fffffffffffffffffffffff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22" y="144103"/>
            <a:ext cx="7726454" cy="835612"/>
          </a:xfr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Yahusha’s </a:t>
            </a:r>
            <a:r>
              <a:rPr lang="en-US" sz="60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ords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92" y="1143001"/>
            <a:ext cx="11809926" cy="552103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91440" anchor="ctr">
            <a:normAutofit lnSpcReduction="10000"/>
            <a:sp3d extrusionH="57150">
              <a:bevelT h="25400" prst="softRound"/>
            </a:sp3d>
          </a:bodyPr>
          <a:lstStyle/>
          <a:p>
            <a:pPr marL="914400" lvl="1" indent="-45720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say to you, that unless your righteousness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n w="28575">
                  <a:solidFill>
                    <a:srgbClr val="60F3FA"/>
                  </a:solidFill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EXCEEDS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scribes and Pharisees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shall by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enter into the reign of the heavens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were the Pharisees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the leadership of the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Temple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doing?</a:t>
            </a: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endParaRPr lang="en-US" sz="28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imposter priesthood - </a:t>
            </a: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INCLUDED </a:t>
            </a:r>
            <a:r>
              <a:rPr lang="en-US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DETERMINING APPOINTED TIMES, FEASTS AND FESTIVALS </a:t>
            </a: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40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40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RECKONING</a:t>
            </a:r>
            <a:r>
              <a:rPr lang="en-US" sz="4000" b="1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4176" y="628621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57" y="3320143"/>
            <a:ext cx="11615058" cy="150222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Were they observing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APPOINTED TIMES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seasons </a:t>
            </a:r>
            <a:r>
              <a:rPr lang="en-US" sz="2800" b="1" u="dbl" dirty="0">
                <a:solidFill>
                  <a:srgbClr val="000000"/>
                </a:solidFill>
                <a:uFill>
                  <a:solidFill>
                    <a:srgbClr val="FF33CC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 moon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Have you read in the Qumran scrolls how the </a:t>
            </a:r>
            <a:r>
              <a:rPr lang="en-US" sz="2800" b="1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Zadokite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priests living there, fully documented and emphatically despised the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usurped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priesthood?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6390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19919"/>
            <a:ext cx="11861442" cy="1544487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40" tIns="91440" rIns="91440" bIns="91440">
            <a:prstTxWarp prst="textTriangleInverted">
              <a:avLst>
                <a:gd name="adj" fmla="val 51769"/>
              </a:avLst>
            </a:prstTxWarp>
            <a:normAutofit/>
            <a:sp3d extrusionH="57150">
              <a:bevelT h="25400" prst="softRound"/>
            </a:sp3d>
          </a:bodyPr>
          <a:lstStyle/>
          <a:p>
            <a:r>
              <a:rPr lang="en-US" sz="66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Lunar deception trampled!</a:t>
            </a:r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endParaRPr lang="en-US" sz="66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880315"/>
            <a:ext cx="11861442" cy="481142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rmAutofit/>
            <a:sp3d extrusionH="57150">
              <a:bevelT w="38100" h="38100"/>
            </a:sp3d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Revelation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Bethula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illuminated by the </a:t>
            </a:r>
            <a:r>
              <a:rPr lang="en-US" sz="2800" b="1" dirty="0">
                <a:solidFill>
                  <a:srgbClr val="0000CC"/>
                </a:solidFill>
                <a:effectLst>
                  <a:glow rad="393700">
                    <a:srgbClr val="FFFF00">
                      <a:alpha val="83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sun!  The </a:t>
            </a:r>
            <a:r>
              <a:rPr lang="en-US" sz="2800" b="1" dirty="0">
                <a:solidFill>
                  <a:srgbClr val="0000CC"/>
                </a:solidFill>
                <a:effectLst>
                  <a:glow rad="419100">
                    <a:srgbClr val="FFFF00">
                      <a:alpha val="83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the glory.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 is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glory whatsoever!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Bride of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victoriously debased the 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pagan moon traditions</a:t>
            </a:r>
            <a:r>
              <a:rPr lang="en-US" sz="28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lunar traditions are of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value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 Bride of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RISEN ABOVE AND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TRAMPLED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 DECEPTION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 for DETERMINING the </a:t>
            </a:r>
            <a:r>
              <a:rPr lang="en-US" sz="2800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FEASTS </a:t>
            </a:r>
            <a:r>
              <a:rPr lang="en-US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FESTIVALS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579" y="642982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60" y="5704114"/>
            <a:ext cx="11713028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OBSERVED WHERE?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n-US" sz="4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HER FEET</a:t>
            </a:r>
            <a:r>
              <a:rPr lang="en-US" sz="4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21908" y="6143477"/>
            <a:ext cx="1252025" cy="0"/>
          </a:xfrm>
          <a:prstGeom prst="straightConnector1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headEnd type="none" w="med" len="med"/>
            <a:tailEnd type="arrow" w="med" len="med"/>
          </a:ln>
          <a:effectLst>
            <a:glow rad="355600">
              <a:srgbClr val="60F3FA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12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2" y="585025"/>
            <a:ext cx="5262966" cy="394047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Vertical Scroll 2"/>
          <p:cNvSpPr/>
          <p:nvPr/>
        </p:nvSpPr>
        <p:spPr>
          <a:xfrm>
            <a:off x="5796577" y="431185"/>
            <a:ext cx="6220496" cy="3606085"/>
          </a:xfrm>
          <a:prstGeom prst="verticalScroll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Isa 1:16 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(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88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DOING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88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EVIL! </a:t>
            </a:r>
            <a:endParaRPr lang="en-US" sz="8800" b="1" dirty="0">
              <a:ln>
                <a:solidFill>
                  <a:srgbClr val="002060"/>
                </a:solidFill>
              </a:ln>
              <a:solidFill>
                <a:srgbClr val="00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85712" y="1955540"/>
            <a:ext cx="3224211" cy="1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846" y="4308078"/>
            <a:ext cx="2396343" cy="2372299"/>
          </a:xfrm>
          <a:prstGeom prst="rect">
            <a:avLst/>
          </a:prstGeom>
          <a:ln w="381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3" name="Straight Arrow Connector 12"/>
          <p:cNvCxnSpPr/>
          <p:nvPr/>
        </p:nvCxnSpPr>
        <p:spPr>
          <a:xfrm flipV="1">
            <a:off x="4287452" y="3457395"/>
            <a:ext cx="2789344" cy="1159751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82976" y="4617146"/>
            <a:ext cx="1612081" cy="1754161"/>
            <a:chOff x="7485050" y="5527183"/>
            <a:chExt cx="646578" cy="64657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485050" y="5527183"/>
              <a:ext cx="646578" cy="646578"/>
            </a:xfrm>
            <a:prstGeom prst="line">
              <a:avLst/>
            </a:prstGeom>
            <a:ln w="390525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85050" y="5527183"/>
              <a:ext cx="646578" cy="646578"/>
            </a:xfrm>
            <a:prstGeom prst="line">
              <a:avLst/>
            </a:prstGeom>
            <a:ln w="390525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 descr="C:\Users\Rae\Desktop\sho me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30" y="3581577"/>
            <a:ext cx="2819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823737" y="2877015"/>
            <a:ext cx="0" cy="1160255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6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04" y="152378"/>
            <a:ext cx="9588799" cy="936193"/>
          </a:xfrm>
          <a:solidFill>
            <a:srgbClr val="0070C0"/>
          </a:solidFill>
          <a:ln w="57150">
            <a:solidFill>
              <a:srgbClr val="FF00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i="1" cap="none" dirty="0" err="1" smtClean="0">
                <a:ln w="12700" cmpd="sng">
                  <a:solidFill>
                    <a:srgbClr val="60F3FA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Mazzaroth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based Appointed Times </a:t>
            </a:r>
            <a:endParaRPr lang="en-US" sz="4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495269"/>
            <a:ext cx="11809926" cy="4984906"/>
          </a:xfrm>
          <a:solidFill>
            <a:schemeClr val="tx1"/>
          </a:solidFill>
          <a:ln w="5715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182880" anchor="t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2:1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word that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Yeshayahu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[Isaiah]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son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Amots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saw concerning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Yehu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ḏ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Yerushalayim: </a:t>
            </a:r>
          </a:p>
          <a:p>
            <a:pPr marL="914400" lvl="1" indent="-45720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it shall be </a:t>
            </a:r>
            <a:r>
              <a:rPr lang="en-US" sz="2800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in the latter days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that the </a:t>
            </a:r>
            <a:r>
              <a:rPr lang="en-US" sz="28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800" b="1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The Mo-edim</a:t>
            </a:r>
            <a:r>
              <a:rPr lang="en-US" sz="28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of the House of </a:t>
            </a:r>
            <a:r>
              <a:rPr lang="he-IL" sz="2800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 [Yahuah]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is established on the </a:t>
            </a:r>
            <a:r>
              <a:rPr lang="en-US" sz="2800" dirty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top of the mountains,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shall be exalted above the hills.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all nations shall flow to it.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Question:  </a:t>
            </a:r>
            <a:r>
              <a:rPr lang="en-US" sz="2800" b="1" dirty="0" smtClean="0">
                <a:solidFill>
                  <a:srgbClr val="FF0000"/>
                </a:solidFill>
              </a:rPr>
              <a:t>What is it about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the mountain </a:t>
            </a:r>
            <a:r>
              <a:rPr lang="en-US" sz="2800" b="1" dirty="0" smtClean="0">
                <a:solidFill>
                  <a:srgbClr val="FF0000"/>
                </a:solidFill>
              </a:rPr>
              <a:t>– the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Mo-</a:t>
            </a:r>
            <a:r>
              <a:rPr lang="en-US" sz="2800" b="1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edim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that will be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				 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279400">
                    <a:srgbClr val="60F3FA"/>
                  </a:glow>
                </a:effectLst>
                <a:latin typeface="Arial Black" pitchFamily="34" charset="0"/>
              </a:rPr>
              <a:t>RE-ESTABLISHED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i</a:t>
            </a:r>
            <a:r>
              <a:rPr lang="en-US" sz="2800" b="1" u="sng" dirty="0" smtClean="0">
                <a:solidFill>
                  <a:srgbClr val="FF0000"/>
                </a:solidFill>
              </a:rPr>
              <a:t>n the latter days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they were </a:t>
            </a:r>
            <a:r>
              <a:rPr lang="en-US" sz="2800" b="1" u="sng" dirty="0" smtClean="0">
                <a:solidFill>
                  <a:srgbClr val="FF0000"/>
                </a:solidFill>
              </a:rPr>
              <a:t>alread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en-US" sz="2800" b="1" u="sng" dirty="0" smtClean="0">
                <a:solidFill>
                  <a:srgbClr val="FF0000"/>
                </a:solidFill>
              </a:rPr>
              <a:t> established</a:t>
            </a:r>
            <a:r>
              <a:rPr lang="en-US" sz="2800" b="1" dirty="0" smtClean="0">
                <a:solidFill>
                  <a:srgbClr val="FF0000"/>
                </a:solidFill>
              </a:rPr>
              <a:t> when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b="1" dirty="0" smtClean="0">
                <a:solidFill>
                  <a:srgbClr val="FF0000"/>
                </a:solidFill>
              </a:rPr>
              <a:t> was living on the earth?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0393251" y="497033"/>
            <a:ext cx="1700011" cy="1630885"/>
          </a:xfrm>
          <a:prstGeom prst="irregularSeal1">
            <a:avLst/>
          </a:prstGeom>
          <a:solidFill>
            <a:schemeClr val="accent4"/>
          </a:solidFill>
          <a:ln w="57150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06885" y="2003815"/>
            <a:ext cx="914399" cy="674991"/>
          </a:xfrm>
          <a:prstGeom prst="straightConnector1">
            <a:avLst/>
          </a:prstGeom>
          <a:ln w="76200">
            <a:solidFill>
              <a:srgbClr val="00FF00"/>
            </a:solidFill>
            <a:headEnd type="none" w="med" len="med"/>
            <a:tailEnd type="arrow" w="med" len="med"/>
          </a:ln>
          <a:effectLst>
            <a:glow rad="101600">
              <a:srgbClr val="0000CC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31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0000CC"/>
                </a:solidFill>
              </a:rPr>
              <a:t>What is </a:t>
            </a:r>
            <a:r>
              <a:rPr lang="en-CA" sz="4000" b="1" dirty="0" smtClean="0">
                <a:solidFill>
                  <a:srgbClr val="0000CC"/>
                </a:solidFill>
                <a:effectLst>
                  <a:glow rad="215900">
                    <a:schemeClr val="accent4">
                      <a:lumMod val="75000"/>
                      <a:alpha val="52000"/>
                    </a:schemeClr>
                  </a:glow>
                </a:effectLst>
              </a:rPr>
              <a:t>inclusive with </a:t>
            </a:r>
            <a:r>
              <a:rPr lang="en-CA" sz="4000" b="1" dirty="0" err="1" smtClean="0">
                <a:solidFill>
                  <a:srgbClr val="0000CC"/>
                </a:solidFill>
              </a:rPr>
              <a:t>Yahuah’s</a:t>
            </a:r>
            <a:r>
              <a:rPr lang="en-CA" sz="4000" b="1" dirty="0" smtClean="0">
                <a:solidFill>
                  <a:srgbClr val="0000CC"/>
                </a:solidFill>
              </a:rPr>
              <a:t> Mo-</a:t>
            </a:r>
            <a:r>
              <a:rPr lang="en-CA" sz="4000" b="1" dirty="0" err="1" smtClean="0">
                <a:solidFill>
                  <a:srgbClr val="0000CC"/>
                </a:solidFill>
              </a:rPr>
              <a:t>edim</a:t>
            </a:r>
            <a:r>
              <a:rPr lang="en-CA" sz="4000" b="1" dirty="0" smtClean="0">
                <a:solidFill>
                  <a:srgbClr val="0000CC"/>
                </a:solidFill>
              </a:rPr>
              <a:t>, that will be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ial Black" pitchFamily="34" charset="0"/>
              </a:rPr>
              <a:t>RE-ESTABLISHED</a:t>
            </a:r>
            <a:r>
              <a:rPr lang="en-CA" sz="4000" b="1" dirty="0" smtClean="0">
                <a:solidFill>
                  <a:srgbClr val="0000CC"/>
                </a:solidFill>
              </a:rPr>
              <a:t>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</a:rPr>
              <a:t>towards the end times?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491" y="4478481"/>
            <a:ext cx="11691257" cy="1922316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i="1" dirty="0">
                <a:solidFill>
                  <a:srgbClr val="0A0A0A"/>
                </a:solidFill>
                <a:latin typeface="arial"/>
              </a:rPr>
              <a:t>they that shall be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of thee shall build the old </a:t>
            </a:r>
            <a:r>
              <a:rPr lang="en-CA" sz="2800" b="1" dirty="0">
                <a:solidFill>
                  <a:srgbClr val="9E0B0F"/>
                </a:solidFill>
                <a:latin typeface="arial"/>
              </a:rPr>
              <a:t>waste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places: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thou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shalt raise up the foundations of many generations;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thou shalt be called,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the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repairer of the breach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,</a:t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 				     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The </a:t>
            </a:r>
            <a:r>
              <a:rPr lang="en-CA" sz="2800" dirty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restorer of paths to dwell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in.            </a:t>
            </a:r>
            <a:r>
              <a:rPr lang="en-CA" sz="2000" dirty="0" smtClean="0">
                <a:solidFill>
                  <a:srgbClr val="0A0A0A"/>
                </a:solidFill>
                <a:latin typeface="arial"/>
              </a:rPr>
              <a:t>Isa 58:12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005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12" y="334168"/>
            <a:ext cx="11132480" cy="1206321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</a:rPr>
              <a:t>PERTINENT Questions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63" y="1917440"/>
            <a:ext cx="8548631" cy="4538779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 fontScale="92500" lnSpcReduction="20000"/>
            <a:sp3d extrusionH="57150">
              <a:bevelT h="25400" prst="softRound"/>
            </a:sp3d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Will the Bride of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rgbClr val="0000CC"/>
                </a:solidFill>
              </a:rPr>
              <a:t>,</a:t>
            </a:r>
            <a:r>
              <a:rPr lang="en-US" sz="3200" dirty="0" smtClean="0">
                <a:solidFill>
                  <a:schemeClr val="bg1"/>
                </a:solidFill>
              </a:rPr>
              <a:t> standing on the moon in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Revelation 12:1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provide a true foundation for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determining </a:t>
            </a:r>
            <a:r>
              <a:rPr lang="en-US" sz="3200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Appointed times (</a:t>
            </a:r>
            <a:r>
              <a:rPr lang="en-US" sz="3200" b="1" dirty="0"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Mo-edim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b="1" dirty="0" smtClean="0">
                <a:solidFill>
                  <a:srgbClr val="0000CC"/>
                </a:solidFill>
              </a:rPr>
              <a:t>–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731520" indent="-457200">
              <a:spcAft>
                <a:spcPts val="30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by leaning upon the popular teachings of many prominent leaders?    In other words …</a:t>
            </a:r>
          </a:p>
          <a:p>
            <a:pPr marL="731520" indent="-457200">
              <a:spcAft>
                <a:spcPts val="30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Will the Bride of </a:t>
            </a:r>
            <a:r>
              <a:rPr lang="en-US" sz="3200" b="1" dirty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chemeClr val="bg1"/>
                </a:solidFill>
              </a:rPr>
              <a:t> give allegiance to the popular teachings that are </a:t>
            </a:r>
            <a:r>
              <a:rPr lang="en-US" sz="3200" u="sng" dirty="0" smtClean="0">
                <a:solidFill>
                  <a:schemeClr val="bg1"/>
                </a:solidFill>
              </a:rPr>
              <a:t>rooted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u="sng" dirty="0" smtClean="0">
                <a:solidFill>
                  <a:schemeClr val="bg1"/>
                </a:solidFill>
              </a:rPr>
              <a:t>centered upon the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</a:rPr>
              <a:t>moon</a:t>
            </a:r>
            <a:r>
              <a:rPr lang="en-US" sz="3200" dirty="0" smtClean="0">
                <a:solidFill>
                  <a:schemeClr val="bg1"/>
                </a:solidFill>
              </a:rPr>
              <a:t> for the purpose of determining </a:t>
            </a:r>
            <a:r>
              <a:rPr lang="en-US" sz="3200" b="1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Appointed Times?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40678" y="645621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66309" y="2253123"/>
            <a:ext cx="2671041" cy="3776782"/>
            <a:chOff x="7671020" y="2253122"/>
            <a:chExt cx="2671041" cy="3776782"/>
          </a:xfrm>
        </p:grpSpPr>
        <p:pic>
          <p:nvPicPr>
            <p:cNvPr id="6" name="Picture 2" descr="Image result for the moon">
              <a:hlinkClick r:id="rId3" tooltip="Search images of the moon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384" y="4475318"/>
              <a:ext cx="2176419" cy="15545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020" y="2253122"/>
              <a:ext cx="2671041" cy="26710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0878871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rgbClr val="0000CC"/>
                </a:solidFill>
              </a:rPr>
              <a:t>What is </a:t>
            </a:r>
            <a:r>
              <a:rPr lang="en-CA" sz="4000" b="1" dirty="0" smtClean="0">
                <a:solidFill>
                  <a:srgbClr val="0000CC"/>
                </a:solidFill>
                <a:effectLst>
                  <a:glow rad="215900">
                    <a:schemeClr val="accent4">
                      <a:lumMod val="75000"/>
                      <a:alpha val="52000"/>
                    </a:schemeClr>
                  </a:glow>
                </a:effectLst>
              </a:rPr>
              <a:t>inclusive with </a:t>
            </a:r>
            <a:r>
              <a:rPr lang="en-CA" sz="4000" b="1" dirty="0" err="1" smtClean="0">
                <a:solidFill>
                  <a:srgbClr val="0000CC"/>
                </a:solidFill>
              </a:rPr>
              <a:t>Yahuah’s</a:t>
            </a:r>
            <a:r>
              <a:rPr lang="en-CA" sz="4000" b="1" dirty="0" smtClean="0">
                <a:solidFill>
                  <a:srgbClr val="0000CC"/>
                </a:solidFill>
              </a:rPr>
              <a:t> Mo-</a:t>
            </a:r>
            <a:r>
              <a:rPr lang="en-CA" sz="4000" b="1" dirty="0" err="1" smtClean="0">
                <a:solidFill>
                  <a:srgbClr val="0000CC"/>
                </a:solidFill>
              </a:rPr>
              <a:t>edim</a:t>
            </a:r>
            <a:r>
              <a:rPr lang="en-CA" sz="4000" b="1" dirty="0" smtClean="0">
                <a:solidFill>
                  <a:srgbClr val="0000CC"/>
                </a:solidFill>
              </a:rPr>
              <a:t>, that will be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ial Black" pitchFamily="34" charset="0"/>
              </a:rPr>
              <a:t>RE-ESTABLISHED</a:t>
            </a:r>
            <a:r>
              <a:rPr lang="en-CA" sz="4000" b="1" dirty="0" smtClean="0">
                <a:solidFill>
                  <a:srgbClr val="0000CC"/>
                </a:solidFill>
              </a:rPr>
              <a:t>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</a:rPr>
              <a:t>towards the end times?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491" y="4478481"/>
            <a:ext cx="11691257" cy="1922316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i="1" dirty="0">
                <a:solidFill>
                  <a:srgbClr val="0A0A0A"/>
                </a:solidFill>
                <a:latin typeface="arial"/>
              </a:rPr>
              <a:t>they that shall be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of thee shall build the old </a:t>
            </a:r>
            <a:r>
              <a:rPr lang="en-CA" sz="2800" b="1" dirty="0">
                <a:solidFill>
                  <a:srgbClr val="9E0B0F"/>
                </a:solidFill>
                <a:latin typeface="arial"/>
              </a:rPr>
              <a:t>waste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places: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thou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shalt raise up the foundations of many generations;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thou shalt be called,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the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repairer of the breach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,</a:t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 				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The RESTORER of </a:t>
            </a:r>
            <a:r>
              <a:rPr lang="en-CA" sz="2800" dirty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paths to dwell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in.            </a:t>
            </a:r>
            <a:r>
              <a:rPr lang="en-CA" sz="2000" dirty="0" smtClean="0">
                <a:solidFill>
                  <a:srgbClr val="0A0A0A"/>
                </a:solidFill>
                <a:latin typeface="arial"/>
              </a:rPr>
              <a:t>Isa 58:12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20463321">
            <a:off x="8939736" y="2535190"/>
            <a:ext cx="2290468" cy="3653422"/>
          </a:xfrm>
          <a:prstGeom prst="curvedLeftArrow">
            <a:avLst>
              <a:gd name="adj1" fmla="val 25000"/>
              <a:gd name="adj2" fmla="val 50000"/>
              <a:gd name="adj3" fmla="val 36476"/>
            </a:avLst>
          </a:prstGeom>
          <a:solidFill>
            <a:srgbClr val="FFFF00"/>
          </a:solidFill>
          <a:ln w="76200">
            <a:solidFill>
              <a:srgbClr val="0000CC"/>
            </a:solidFill>
          </a:ln>
          <a:effectLst>
            <a:glow rad="381000">
              <a:srgbClr val="FE7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64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01" y="2319188"/>
            <a:ext cx="10616435" cy="4187537"/>
          </a:xfrm>
          <a:solidFill>
            <a:schemeClr val="bg2">
              <a:lumMod val="7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2500" lnSpcReduction="20000"/>
            <a:sp3d extrusionH="57150">
              <a:bevelT h="25400" prst="softRound"/>
            </a:sp3d>
          </a:bodyPr>
          <a:lstStyle/>
          <a:p>
            <a:r>
              <a:rPr lang="en-US" sz="4000" dirty="0" smtClean="0"/>
              <a:t>If the </a:t>
            </a:r>
            <a:r>
              <a:rPr lang="en-US" sz="4000" b="1" dirty="0" smtClean="0">
                <a:solidFill>
                  <a:srgbClr val="FF0000"/>
                </a:solidFill>
              </a:rPr>
              <a:t>Blood</a:t>
            </a:r>
            <a:r>
              <a:rPr lang="en-US" sz="4000" dirty="0" smtClean="0"/>
              <a:t> ratified </a:t>
            </a:r>
            <a:r>
              <a:rPr lang="en-US" sz="4000" dirty="0" err="1" smtClean="0"/>
              <a:t>Mazzaroth</a:t>
            </a:r>
            <a:r>
              <a:rPr lang="en-US" sz="4000" dirty="0" smtClean="0"/>
              <a:t> </a:t>
            </a:r>
            <a:r>
              <a:rPr lang="en-US" sz="3900" b="1" u="sng" dirty="0">
                <a:solidFill>
                  <a:srgbClr val="34E9FC"/>
                </a:solidFill>
                <a:latin typeface="Arial Black" pitchFamily="34" charset="0"/>
              </a:rPr>
              <a:t>LIGHT BASED</a:t>
            </a:r>
            <a:r>
              <a:rPr lang="en-US" sz="3900" dirty="0" smtClean="0"/>
              <a:t> </a:t>
            </a:r>
            <a:r>
              <a:rPr lang="en-US" sz="4000" dirty="0" smtClean="0"/>
              <a:t>calendar </a:t>
            </a:r>
            <a:r>
              <a:rPr lang="en-US" sz="4000" u="sng" dirty="0" smtClean="0"/>
              <a:t>is to be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re-established</a:t>
            </a:r>
            <a:r>
              <a:rPr lang="en-US" sz="4000" dirty="0" smtClean="0"/>
              <a:t> toward the end of time -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27000">
                    <a:srgbClr val="60F3FA"/>
                  </a:glow>
                </a:effectLst>
              </a:rPr>
              <a:t>WHAT TYPE OF CALENDAR WAS IN OPERATION </a:t>
            </a:r>
            <a:r>
              <a:rPr lang="en-US" sz="4000" dirty="0" smtClean="0"/>
              <a:t>while </a:t>
            </a:r>
            <a:r>
              <a:rPr lang="en-US" sz="4000" dirty="0" smtClean="0">
                <a:solidFill>
                  <a:srgbClr val="00FFFF"/>
                </a:solidFill>
              </a:rPr>
              <a:t>Yahusha</a:t>
            </a:r>
            <a:r>
              <a:rPr lang="en-US" sz="4000" dirty="0" smtClean="0"/>
              <a:t> was living on the earth?</a:t>
            </a:r>
          </a:p>
          <a:p>
            <a:endParaRPr lang="en-US" sz="4000" dirty="0"/>
          </a:p>
          <a:p>
            <a:r>
              <a:rPr lang="en-US" sz="4000" dirty="0"/>
              <a:t>T</a:t>
            </a:r>
            <a:r>
              <a:rPr lang="en-US" sz="4000" dirty="0" smtClean="0"/>
              <a:t>he power point –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</a:rPr>
              <a:t>Yahusha’s Contempt </a:t>
            </a:r>
            <a:r>
              <a:rPr lang="en-US" sz="4000" dirty="0" smtClean="0"/>
              <a:t>– exposes </a:t>
            </a:r>
            <a:br>
              <a:rPr lang="en-US" sz="4000" dirty="0" smtClean="0"/>
            </a:br>
            <a:r>
              <a:rPr lang="en-US" sz="4000" u="sng" dirty="0" err="1" smtClean="0">
                <a:solidFill>
                  <a:srgbClr val="00B0FF"/>
                </a:solidFill>
              </a:rPr>
              <a:t>Yahusha</a:t>
            </a:r>
            <a:r>
              <a:rPr lang="en-US" sz="4000" dirty="0" smtClean="0"/>
              <a:t> </a:t>
            </a:r>
            <a:r>
              <a:rPr lang="en-US" sz="4000" u="sng" dirty="0" smtClean="0"/>
              <a:t>directly addressin</a:t>
            </a:r>
            <a:r>
              <a:rPr lang="en-US" sz="4000" dirty="0" smtClean="0"/>
              <a:t>g</a:t>
            </a:r>
            <a:r>
              <a:rPr lang="en-US" sz="4000" u="sng" dirty="0" smtClean="0"/>
              <a:t> calendar issues throu</a:t>
            </a:r>
            <a:r>
              <a:rPr lang="en-US" sz="4000" dirty="0" smtClean="0"/>
              <a:t>g</a:t>
            </a:r>
            <a:r>
              <a:rPr lang="en-US" sz="4000" u="sng" dirty="0" smtClean="0"/>
              <a:t>h witnessin</a:t>
            </a:r>
            <a:r>
              <a:rPr lang="en-US" sz="4000" dirty="0" smtClean="0"/>
              <a:t>g while living on this earth!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120461" y="296217"/>
            <a:ext cx="10681419" cy="1545462"/>
          </a:xfrm>
          <a:prstGeom prst="rect">
            <a:avLst/>
          </a:prstGeom>
          <a:solidFill>
            <a:schemeClr val="tx1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Important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 </a:t>
            </a:r>
            <a:r>
              <a:rPr lang="en-US" sz="2800" dirty="0" smtClean="0">
                <a:solidFill>
                  <a:srgbClr val="FF3399"/>
                </a:solidFill>
              </a:rPr>
              <a:t>- </a:t>
            </a:r>
            <a:r>
              <a:rPr lang="en-US" sz="2800" dirty="0">
                <a:solidFill>
                  <a:srgbClr val="FF3399"/>
                </a:solidFill>
              </a:rPr>
              <a:t>T</a:t>
            </a:r>
            <a:r>
              <a:rPr lang="en-US" sz="2800" dirty="0" smtClean="0">
                <a:solidFill>
                  <a:srgbClr val="FF3399"/>
                </a:solidFill>
              </a:rPr>
              <a:t>he </a:t>
            </a:r>
            <a:r>
              <a:rPr lang="en-US" sz="2800" b="1" u="sng" dirty="0" smtClean="0">
                <a:solidFill>
                  <a:srgbClr val="0000CC"/>
                </a:solidFill>
              </a:rPr>
              <a:t>Covenant Calendar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of </a:t>
            </a:r>
            <a:r>
              <a:rPr lang="en-US" sz="2800" b="1" dirty="0" err="1" smtClean="0">
                <a:solidFill>
                  <a:srgbClr val="0000CC"/>
                </a:solidFill>
              </a:rPr>
              <a:t>Yahuah</a:t>
            </a:r>
            <a:r>
              <a:rPr lang="en-US" sz="2800" dirty="0" smtClean="0">
                <a:solidFill>
                  <a:srgbClr val="FF3399"/>
                </a:solidFill>
              </a:rPr>
              <a:t> has </a:t>
            </a:r>
            <a:r>
              <a:rPr lang="en-US" sz="2800" u="sng" dirty="0" smtClean="0">
                <a:solidFill>
                  <a:srgbClr val="FF3399"/>
                </a:solidFill>
              </a:rPr>
              <a:t>zero lunar </a:t>
            </a:r>
            <a:r>
              <a:rPr lang="en-US" sz="2800" dirty="0" smtClean="0">
                <a:solidFill>
                  <a:srgbClr val="FF3399"/>
                </a:solidFill>
              </a:rPr>
              <a:t>	</a:t>
            </a:r>
            <a:r>
              <a:rPr lang="en-US" sz="2800" u="sng" dirty="0" smtClean="0">
                <a:solidFill>
                  <a:srgbClr val="FF3399"/>
                </a:solidFill>
              </a:rPr>
              <a:t>connections</a:t>
            </a:r>
            <a:r>
              <a:rPr lang="en-US" sz="2800" dirty="0" smtClean="0">
                <a:solidFill>
                  <a:srgbClr val="FF3399"/>
                </a:solidFill>
              </a:rPr>
              <a:t>. It is </a:t>
            </a:r>
            <a:r>
              <a:rPr lang="en-US" sz="2800" b="1" u="sng" dirty="0" smtClean="0">
                <a:solidFill>
                  <a:schemeClr val="bg1"/>
                </a:solidFill>
              </a:rPr>
              <a:t>NOT</a:t>
            </a:r>
            <a:r>
              <a:rPr lang="en-US" sz="2800" dirty="0" smtClean="0">
                <a:solidFill>
                  <a:srgbClr val="FF3399"/>
                </a:solidFill>
              </a:rPr>
              <a:t> a </a:t>
            </a:r>
            <a:r>
              <a:rPr lang="en-US" sz="2800" dirty="0" err="1" smtClean="0">
                <a:solidFill>
                  <a:srgbClr val="FF3399"/>
                </a:solidFill>
              </a:rPr>
              <a:t>luni</a:t>
            </a:r>
            <a:r>
              <a:rPr lang="en-US" sz="2800" dirty="0" smtClean="0">
                <a:solidFill>
                  <a:srgbClr val="FF3399"/>
                </a:solidFill>
              </a:rPr>
              <a:t>/solar calendar but is a fully </a:t>
            </a:r>
          </a:p>
          <a:p>
            <a:pPr algn="ctr"/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rgbClr val="34E9FC"/>
                </a:solidFill>
                <a:latin typeface="Arial Black" pitchFamily="34" charset="0"/>
              </a:rPr>
              <a:t>LIGHT BASED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34E9FC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FF3399"/>
                </a:solidFill>
              </a:rPr>
              <a:t>calendar!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83121" y="250735"/>
            <a:ext cx="1540904" cy="1530440"/>
          </a:xfrm>
          <a:prstGeom prst="irregularSeal1">
            <a:avLst/>
          </a:prstGeom>
          <a:solidFill>
            <a:srgbClr val="00B0FF"/>
          </a:solidFill>
          <a:ln w="57150">
            <a:solidFill>
              <a:srgbClr val="0000C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1639" y="2146215"/>
            <a:ext cx="25758" cy="3490174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469900">
              <a:srgbClr val="00FF00">
                <a:alpha val="9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938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74" y="72736"/>
            <a:ext cx="10754808" cy="758537"/>
          </a:xfrm>
          <a:solidFill>
            <a:srgbClr val="0070C0"/>
          </a:solidFill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What  about  This  Possibility?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56" y="910722"/>
            <a:ext cx="11683625" cy="5753314"/>
          </a:xfrm>
          <a:solidFill>
            <a:schemeClr val="tx1"/>
          </a:solidFill>
          <a:ln w="76200">
            <a:solidFill>
              <a:srgbClr val="FFFF00"/>
            </a:solidFill>
          </a:ln>
          <a:effectLst>
            <a:glow rad="101600">
              <a:srgbClr val="43C0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91440" anchor="ctr">
            <a:normAutofit/>
            <a:sp3d extrusionH="57150">
              <a:bevelT w="38100" h="38100"/>
            </a:sp3d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Isaiah was prophesying of the </a:t>
            </a:r>
            <a:r>
              <a:rPr lang="en-US" sz="2800" b="1" u="sng" dirty="0" smtClean="0">
                <a:solidFill>
                  <a:srgbClr val="00B050"/>
                </a:solidFill>
              </a:rPr>
              <a:t>imminent victor</a:t>
            </a:r>
            <a:r>
              <a:rPr lang="en-US" sz="2800" b="1" dirty="0" smtClean="0">
                <a:solidFill>
                  <a:srgbClr val="00B050"/>
                </a:solidFill>
              </a:rPr>
              <a:t>y </a:t>
            </a:r>
            <a:r>
              <a:rPr lang="en-US" sz="2800" dirty="0" smtClean="0">
                <a:solidFill>
                  <a:schemeClr val="bg1"/>
                </a:solidFill>
              </a:rPr>
              <a:t>of the Bride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(See Rev 12:1),</a:t>
            </a:r>
            <a:r>
              <a:rPr lang="en-US" sz="2800" dirty="0" smtClean="0">
                <a:solidFill>
                  <a:schemeClr val="bg1"/>
                </a:solidFill>
              </a:rPr>
              <a:t>  pertaining to the latter days, close to the end of the 6000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years of allotted earthly time?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And, </a:t>
            </a:r>
            <a:r>
              <a:rPr 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Isaiah is forecasting that the </a:t>
            </a: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lunar calendar will be replaced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the </a:t>
            </a:r>
            <a:r>
              <a:rPr lang="en-US" sz="2800" b="1" u="sng" dirty="0">
                <a:solidFill>
                  <a:srgbClr val="0000CC"/>
                </a:solidFill>
              </a:rPr>
              <a:t>Mo-edim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(Appointed </a:t>
            </a:r>
            <a:r>
              <a:rPr lang="en-US" sz="2800" dirty="0" smtClean="0">
                <a:solidFill>
                  <a:schemeClr val="bg1"/>
                </a:solidFill>
              </a:rPr>
              <a:t>Times)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will once again </a:t>
            </a:r>
            <a:b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be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rgbClr val="00FF00">
                      <a:alpha val="84000"/>
                    </a:srgbClr>
                  </a:glow>
                </a:effectLst>
                <a:latin typeface="Arial Black" panose="020B0A04020102020204" pitchFamily="34" charset="0"/>
              </a:rPr>
              <a:t>RESTORED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and be centered on the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rgbClr val="60F3FA"/>
                  </a:glow>
                </a:effectLst>
                <a:latin typeface="Arial Black" panose="020B0A04020102020204" pitchFamily="34" charset="0"/>
              </a:rPr>
              <a:t>Covenant Calendar? </a:t>
            </a:r>
          </a:p>
          <a:p>
            <a:pPr marL="0" lvl="0" indent="0">
              <a:lnSpc>
                <a:spcPct val="90000"/>
              </a:lnSpc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HATES</a:t>
            </a:r>
            <a:r>
              <a:rPr lang="en-US" sz="2800" dirty="0" smtClean="0">
                <a:solidFill>
                  <a:schemeClr val="bg1"/>
                </a:solidFill>
              </a:rPr>
              <a:t> the lunar calendar </a:t>
            </a:r>
            <a:r>
              <a:rPr lang="en-US" sz="2800" dirty="0">
                <a:solidFill>
                  <a:schemeClr val="bg1"/>
                </a:solidFill>
              </a:rPr>
              <a:t>because it is based </a:t>
            </a:r>
            <a:r>
              <a:rPr lang="en-US" sz="2800" dirty="0" smtClean="0">
                <a:solidFill>
                  <a:schemeClr val="bg1"/>
                </a:solidFill>
              </a:rPr>
              <a:t>upon the infusion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b="1" u="sng" dirty="0" smtClean="0">
                <a:solidFill>
                  <a:srgbClr val="FF0000"/>
                </a:solidFill>
              </a:rPr>
              <a:t>false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u="sng" dirty="0" smtClean="0">
                <a:solidFill>
                  <a:srgbClr val="FF0000"/>
                </a:solidFill>
              </a:rPr>
              <a:t>pa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b="1" u="sng" dirty="0" smtClean="0">
                <a:solidFill>
                  <a:srgbClr val="FF0000"/>
                </a:solidFill>
              </a:rPr>
              <a:t>an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u="sng" dirty="0">
                <a:solidFill>
                  <a:srgbClr val="FF0000"/>
                </a:solidFill>
              </a:rPr>
              <a:t>lunar </a:t>
            </a:r>
            <a:r>
              <a:rPr lang="en-US" sz="2800" b="1" u="sng" dirty="0" smtClean="0">
                <a:solidFill>
                  <a:srgbClr val="FF0000"/>
                </a:solidFill>
              </a:rPr>
              <a:t>traditions 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His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Mo-edim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(Appointed Times</a:t>
            </a:r>
            <a:r>
              <a:rPr lang="en-US" sz="2800" dirty="0" smtClean="0">
                <a:solidFill>
                  <a:schemeClr val="bg1"/>
                </a:solidFill>
              </a:rPr>
              <a:t>). </a:t>
            </a:r>
          </a:p>
          <a:p>
            <a:pPr marL="0" lvl="0" indent="0">
              <a:lnSpc>
                <a:spcPct val="90000"/>
              </a:lnSpc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Please read this verse again!</a:t>
            </a:r>
          </a:p>
          <a:p>
            <a:pPr marL="914400" lvl="1" indent="-45720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2:2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it shall be </a:t>
            </a:r>
            <a:r>
              <a:rPr lang="en-US" sz="2800" b="1" i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in the latter days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that the </a:t>
            </a: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b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400" i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The Mo-edim</a:t>
            </a:r>
            <a:r>
              <a:rPr lang="en-US" sz="2400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the House of </a:t>
            </a:r>
            <a:r>
              <a:rPr lang="he-IL" sz="2800" b="1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[Yahuah]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is established </a:t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 the </a:t>
            </a:r>
            <a:r>
              <a:rPr lang="en-US" sz="2800" dirty="0" smtClean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top of the mountains,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 smtClean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shall be exalted above the hills.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all nations shall flow to it.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6273" y="3475689"/>
            <a:ext cx="1114959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8917" y="3061507"/>
            <a:ext cx="215657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234069" y="3864541"/>
            <a:ext cx="5837437" cy="1260268"/>
            <a:chOff x="6234069" y="3864541"/>
            <a:chExt cx="5837437" cy="126026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234069" y="4639288"/>
              <a:ext cx="490821" cy="485521"/>
            </a:xfrm>
            <a:prstGeom prst="straightConnector1">
              <a:avLst/>
            </a:prstGeom>
            <a:ln w="76200">
              <a:solidFill>
                <a:srgbClr val="FF0066"/>
              </a:solidFill>
              <a:headEnd type="none" w="med" len="med"/>
              <a:tailEnd type="arrow" w="med" len="med"/>
            </a:ln>
            <a:effectLst>
              <a:glow rad="101600">
                <a:srgbClr val="43C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728464" y="4586068"/>
              <a:ext cx="4500814" cy="42203"/>
            </a:xfrm>
            <a:prstGeom prst="line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  <a:effectLst>
              <a:glow rad="101600">
                <a:srgbClr val="43C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0171971" y="3864541"/>
              <a:ext cx="1899535" cy="1249251"/>
              <a:chOff x="9912196" y="3760631"/>
              <a:chExt cx="1899535" cy="124925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912196" y="4670054"/>
                <a:ext cx="515155" cy="283336"/>
              </a:xfrm>
              <a:prstGeom prst="straightConnector1">
                <a:avLst/>
              </a:prstGeom>
              <a:ln w="76200">
                <a:solidFill>
                  <a:srgbClr val="FF0066"/>
                </a:solidFill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Explosion 1 3"/>
              <p:cNvSpPr/>
              <p:nvPr/>
            </p:nvSpPr>
            <p:spPr>
              <a:xfrm>
                <a:off x="10407934" y="3760631"/>
                <a:ext cx="1403797" cy="1249251"/>
              </a:xfrm>
              <a:prstGeom prst="irregularSeal1">
                <a:avLst/>
              </a:prstGeom>
              <a:solidFill>
                <a:srgbClr val="60F3FA"/>
              </a:solidFill>
              <a:ln w="57150">
                <a:solidFill>
                  <a:srgbClr val="FF0066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87668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12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8" y="223234"/>
            <a:ext cx="11582054" cy="1231493"/>
          </a:xfrm>
          <a:solidFill>
            <a:srgbClr val="0070C0"/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prstTxWarp prst="textChevron">
              <a:avLst/>
            </a:prstTxWarp>
            <a:sp3d extrusionH="57150">
              <a:bevelT h="25400" prst="softRound"/>
            </a:sp3d>
          </a:bodyPr>
          <a:lstStyle/>
          <a:p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RECOGNITION OF OLD PATHS – </a:t>
            </a:r>
            <a:r>
              <a:rPr lang="en-US" b="1" cap="none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</a:effectLst>
              </a:rPr>
              <a:t>RESTORED</a:t>
            </a:r>
            <a:r>
              <a:rPr lang="en-US" b="1" cap="none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</a:effectLst>
              </a:rPr>
              <a:t>!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7" y="1634836"/>
            <a:ext cx="11599535" cy="5015346"/>
          </a:xfrm>
          <a:solidFill>
            <a:schemeClr val="tx1"/>
          </a:solidFill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91440" anchor="ctr">
            <a:normAutofit fontScale="92500" lnSpcReduction="10000"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3000" b="1" dirty="0" smtClean="0">
                <a:solidFill>
                  <a:srgbClr val="008080"/>
                </a:solidFill>
              </a:rPr>
              <a:t>Questions </a:t>
            </a:r>
            <a:r>
              <a:rPr lang="en-US" sz="3000" dirty="0">
                <a:solidFill>
                  <a:schemeClr val="bg1"/>
                </a:solidFill>
              </a:rPr>
              <a:t>a</a:t>
            </a:r>
            <a:r>
              <a:rPr lang="en-US" sz="3000" dirty="0" smtClean="0">
                <a:solidFill>
                  <a:schemeClr val="bg1"/>
                </a:solidFill>
              </a:rPr>
              <a:t>bout the </a:t>
            </a:r>
            <a:r>
              <a:rPr lang="en-US" sz="3000" dirty="0" smtClean="0">
                <a:solidFill>
                  <a:srgbClr val="FF0000"/>
                </a:solidFill>
              </a:rPr>
              <a:t>re-establishment</a:t>
            </a:r>
            <a:r>
              <a:rPr lang="en-US" sz="3000" dirty="0" smtClean="0">
                <a:solidFill>
                  <a:srgbClr val="008080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of</a:t>
            </a:r>
            <a:r>
              <a:rPr lang="en-US" sz="3000" dirty="0" smtClean="0">
                <a:solidFill>
                  <a:srgbClr val="008080"/>
                </a:solidFill>
              </a:rPr>
              <a:t> 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3000" b="1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76200">
                    <a:srgbClr val="FF99FF"/>
                  </a:glow>
                </a:effectLst>
                <a:latin typeface="Arial Black" panose="020B0A04020102020204" pitchFamily="34" charset="0"/>
              </a:rPr>
              <a:t>Old Paths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3000" dirty="0" smtClean="0">
                <a:solidFill>
                  <a:srgbClr val="008080"/>
                </a:solidFill>
              </a:rPr>
              <a:t>to </a:t>
            </a:r>
            <a:r>
              <a:rPr lang="en-US" sz="3000" dirty="0">
                <a:solidFill>
                  <a:srgbClr val="008080"/>
                </a:solidFill>
              </a:rPr>
              <a:t>d</a:t>
            </a:r>
            <a:r>
              <a:rPr lang="en-US" sz="3000" dirty="0" smtClean="0">
                <a:solidFill>
                  <a:srgbClr val="008080"/>
                </a:solidFill>
              </a:rPr>
              <a:t>well in </a:t>
            </a:r>
            <a:r>
              <a:rPr lang="en-US" sz="3000" b="1" dirty="0" smtClean="0">
                <a:solidFill>
                  <a:schemeClr val="bg1"/>
                </a:solidFill>
              </a:rPr>
              <a:t>(Jer 6:16): </a:t>
            </a:r>
            <a:r>
              <a:rPr lang="en-US" sz="3000" dirty="0" smtClean="0">
                <a:solidFill>
                  <a:srgbClr val="008080"/>
                </a:solidFill>
              </a:rPr>
              <a:t/>
            </a:r>
            <a:br>
              <a:rPr lang="en-US" sz="3000" dirty="0" smtClean="0">
                <a:solidFill>
                  <a:srgbClr val="008080"/>
                </a:solidFill>
              </a:rPr>
            </a:br>
            <a:r>
              <a:rPr lang="en-US" sz="3000" b="1" dirty="0" smtClean="0">
                <a:solidFill>
                  <a:srgbClr val="0000CC"/>
                </a:solidFill>
              </a:rPr>
              <a:t>1. </a:t>
            </a:r>
            <a:r>
              <a:rPr lang="en-US" sz="3000" dirty="0" smtClean="0">
                <a:solidFill>
                  <a:schemeClr val="bg1"/>
                </a:solidFill>
              </a:rPr>
              <a:t>Can Isaiah be speaking about the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90500">
                    <a:srgbClr val="60F3FA"/>
                  </a:glow>
                </a:effectLst>
              </a:rPr>
              <a:t>Light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u="sng" dirty="0" smtClean="0">
                <a:solidFill>
                  <a:srgbClr val="FFC000"/>
                </a:solidFill>
              </a:rPr>
              <a:t>based Mo-edim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(Appointed Times) which are forever to be determined by the Statutes of </a:t>
            </a:r>
            <a:r>
              <a:rPr lang="en-US" sz="3000" b="1" dirty="0" smtClean="0">
                <a:solidFill>
                  <a:srgbClr val="0000FF"/>
                </a:solidFill>
              </a:rPr>
              <a:t>Yahuah?  </a:t>
            </a:r>
            <a:br>
              <a:rPr lang="en-US" sz="3000" b="1" dirty="0" smtClean="0">
                <a:solidFill>
                  <a:srgbClr val="0000FF"/>
                </a:solidFill>
              </a:rPr>
            </a:br>
            <a:r>
              <a:rPr lang="en-US" sz="3000" b="1" dirty="0" smtClean="0">
                <a:solidFill>
                  <a:srgbClr val="0000FF"/>
                </a:solidFill>
              </a:rPr>
              <a:t>2. </a:t>
            </a:r>
            <a:r>
              <a:rPr lang="en-US" sz="3000" b="1" dirty="0" smtClean="0">
                <a:solidFill>
                  <a:srgbClr val="FF0000"/>
                </a:solidFill>
              </a:rPr>
              <a:t>Is Jeremiah prophesying of an imminent  correction </a:t>
            </a:r>
            <a:r>
              <a:rPr lang="en-US" sz="3000" b="1" u="sng" dirty="0" smtClean="0">
                <a:solidFill>
                  <a:srgbClr val="FF0000"/>
                </a:solidFill>
              </a:rPr>
              <a:t>that will be made</a:t>
            </a:r>
            <a:r>
              <a:rPr lang="en-US" sz="3000" b="1" dirty="0" smtClean="0">
                <a:solidFill>
                  <a:srgbClr val="FF0000"/>
                </a:solidFill>
              </a:rPr>
              <a:t> to man’s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traditions, </a:t>
            </a:r>
            <a:r>
              <a:rPr lang="en-US" sz="3000" b="1" dirty="0" smtClean="0">
                <a:solidFill>
                  <a:srgbClr val="FF0000"/>
                </a:solidFill>
              </a:rPr>
              <a:t>which are </a:t>
            </a:r>
            <a:r>
              <a:rPr lang="en-US" sz="30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HATED</a:t>
            </a:r>
            <a:r>
              <a:rPr lang="en-US" sz="3000" dirty="0" smtClean="0">
                <a:solidFill>
                  <a:schemeClr val="bg1"/>
                </a:solidFill>
              </a:rPr>
              <a:t> by </a:t>
            </a:r>
            <a:r>
              <a:rPr lang="en-US" sz="3000" b="1" dirty="0" smtClean="0">
                <a:solidFill>
                  <a:srgbClr val="0000FF"/>
                </a:solidFill>
              </a:rPr>
              <a:t>Yahuah? </a:t>
            </a:r>
            <a:r>
              <a:rPr lang="en-US" sz="3000" dirty="0" smtClean="0">
                <a:solidFill>
                  <a:srgbClr val="00B050"/>
                </a:solidFill>
              </a:rPr>
              <a:t>(</a:t>
            </a:r>
            <a:r>
              <a:rPr lang="en-US" sz="3000" dirty="0">
                <a:solidFill>
                  <a:srgbClr val="00B050"/>
                </a:solidFill>
              </a:rPr>
              <a:t>R</a:t>
            </a:r>
            <a:r>
              <a:rPr lang="en-US" sz="3000" dirty="0" smtClean="0">
                <a:solidFill>
                  <a:srgbClr val="00B050"/>
                </a:solidFill>
              </a:rPr>
              <a:t>eference Isaiah 1:11-16.)</a:t>
            </a:r>
            <a:endParaRPr lang="en-US" sz="3000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457200" lvl="1" indent="-457200">
              <a:buClr>
                <a:prstClr val="white"/>
              </a:buClr>
              <a:buNone/>
            </a:pPr>
            <a:r>
              <a:rPr lang="en-US" sz="30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000" b="1" dirty="0">
                <a:solidFill>
                  <a:srgbClr val="008080"/>
                </a:solidFill>
                <a:latin typeface="Georgia" panose="02040502050405020303" pitchFamily="18" charset="0"/>
              </a:rPr>
              <a:t>2:3</a:t>
            </a:r>
            <a:r>
              <a:rPr lang="en-US" sz="30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many peoples shall come and say, “Come, and let us go up to the </a:t>
            </a:r>
            <a:r>
              <a:rPr lang="en-US" sz="30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r>
              <a:rPr lang="en-US" sz="2600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600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Mo-</a:t>
            </a:r>
            <a:r>
              <a:rPr lang="en-US" sz="2600" i="1" dirty="0" err="1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edim</a:t>
            </a:r>
            <a:r>
              <a:rPr lang="en-US" sz="2600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of  </a:t>
            </a:r>
            <a:r>
              <a:rPr lang="he-IL" sz="3000" b="1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000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Georgia" panose="02040502050405020303" pitchFamily="18" charset="0"/>
              </a:rPr>
              <a:t>[Yahuah</a:t>
            </a:r>
            <a:r>
              <a:rPr lang="en-US" sz="26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]</a:t>
            </a:r>
            <a:r>
              <a:rPr lang="en-US" sz="30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the House of the Elohim of Ya</a:t>
            </a:r>
            <a:r>
              <a:rPr lang="en-US" sz="3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3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, and let Him teach us </a:t>
            </a:r>
            <a:r>
              <a:rPr lang="en-US" sz="3000" b="1" dirty="0">
                <a:solidFill>
                  <a:srgbClr val="0000CC"/>
                </a:solidFill>
                <a:effectLst>
                  <a:glow rad="342900">
                    <a:srgbClr val="FF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His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WAYS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[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Celestial/</a:t>
            </a:r>
            <a:r>
              <a:rPr lang="en-US" sz="2600" b="1" dirty="0" smtClean="0">
                <a:solidFill>
                  <a:srgbClr val="FF0066"/>
                </a:solidFill>
                <a:effectLst>
                  <a:glow rad="127000">
                    <a:srgbClr val="60F3FA"/>
                  </a:glow>
                </a:effectLst>
                <a:latin typeface="Georgia" panose="02040502050405020303" pitchFamily="18" charset="0"/>
              </a:rPr>
              <a:t>Light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 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based timing],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let us walk in </a:t>
            </a:r>
            <a:r>
              <a:rPr lang="en-US" sz="3000" b="1" dirty="0">
                <a:solidFill>
                  <a:srgbClr val="0000CC"/>
                </a:solidFill>
                <a:effectLst>
                  <a:glow rad="495300">
                    <a:srgbClr val="FFFF00">
                      <a:alpha val="85000"/>
                    </a:srgbClr>
                  </a:glow>
                </a:effectLst>
                <a:latin typeface="Georgia" panose="02040502050405020303" pitchFamily="18" charset="0"/>
              </a:rPr>
              <a:t>His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PATHS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[the Mazzaroth 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based circuits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],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for out of </a:t>
            </a:r>
            <a:r>
              <a:rPr lang="en-US" sz="3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Tziyon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comes forth the 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Torah</a:t>
            </a:r>
            <a:r>
              <a:rPr lang="en-US" sz="30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</a:t>
            </a:r>
            <a:r>
              <a:rPr lang="en-US" sz="3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the 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Word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he-IL" sz="3000" b="1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[Yahuah]</a:t>
            </a:r>
            <a:r>
              <a:rPr lang="en-US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from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4688" y="654945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124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8815" y="173256"/>
            <a:ext cx="11374381" cy="795573"/>
          </a:xfrm>
          <a:solidFill>
            <a:srgbClr val="FFFF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Mountain = Mo-edim?  </a:t>
            </a:r>
            <a:r>
              <a:rPr lang="en-US" sz="40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I</a:t>
            </a:r>
            <a:r>
              <a:rPr lang="en-US" sz="40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s there a connection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663" y="1210614"/>
            <a:ext cx="11392239" cy="5494986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anchor="t">
            <a:normAutofit fontScale="92500"/>
            <a:sp3d extrusionH="57150">
              <a:bevelT h="25400" prst="softRound"/>
            </a:sp3d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E30BC4"/>
                </a:solidFill>
              </a:rPr>
              <a:t>QUESTION:</a:t>
            </a:r>
          </a:p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Is there an acceptable Scriptural example to show a </a:t>
            </a:r>
            <a:r>
              <a:rPr lang="en-US" sz="2800" b="1" u="sng" dirty="0" smtClean="0">
                <a:solidFill>
                  <a:schemeClr val="bg1"/>
                </a:solidFill>
              </a:rPr>
              <a:t>direct connection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from </a:t>
            </a:r>
            <a:r>
              <a:rPr lang="en-US" sz="2800" b="1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MOUNTAIN</a:t>
            </a:r>
            <a:r>
              <a:rPr lang="en-US" sz="2800" dirty="0" smtClean="0">
                <a:solidFill>
                  <a:schemeClr val="bg1"/>
                </a:solidFill>
              </a:rPr>
              <a:t> (hey, </a:t>
            </a:r>
            <a:r>
              <a:rPr lang="en-US" sz="2800" dirty="0" err="1" smtClean="0">
                <a:solidFill>
                  <a:schemeClr val="bg1"/>
                </a:solidFill>
              </a:rPr>
              <a:t>resh</a:t>
            </a:r>
            <a:r>
              <a:rPr lang="en-US" sz="2800" dirty="0" smtClean="0">
                <a:solidFill>
                  <a:schemeClr val="bg1"/>
                </a:solidFill>
              </a:rPr>
              <a:t>) to the </a:t>
            </a:r>
            <a:r>
              <a:rPr lang="en-US" sz="2800" dirty="0" smtClean="0">
                <a:solidFill>
                  <a:srgbClr val="0000FF"/>
                </a:solidFill>
              </a:rPr>
              <a:t>MO-EDIM</a:t>
            </a:r>
            <a:r>
              <a:rPr lang="en-US" sz="2800" dirty="0" smtClean="0">
                <a:solidFill>
                  <a:schemeClr val="bg1"/>
                </a:solidFill>
              </a:rPr>
              <a:t> (Set-Apart Appointed Times)?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original statement from the Dragon?  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his ultimate desire and intent?  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usurp 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(of man)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intended for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himself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is this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found?</a:t>
            </a:r>
            <a:endParaRPr lang="en-US" sz="2800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14:13</a:t>
            </a:r>
            <a:r>
              <a:rPr lang="en-US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For 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you have said in your heart, ‘Let me go up to the heavens, let me raise my throne above the stars of </a:t>
            </a:r>
            <a:r>
              <a:rPr lang="en-US" sz="2800" dirty="0" err="1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Ěl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, and let me sit in the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en-US" sz="2800" b="1" u="sng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MOUNT </a:t>
            </a:r>
            <a:r>
              <a:rPr lang="en-US" sz="2800" b="1" u="sng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OF MEETING</a:t>
            </a:r>
            <a:r>
              <a:rPr lang="en-US" sz="2800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[</a:t>
            </a:r>
            <a:r>
              <a:rPr lang="en-US" sz="2800" dirty="0" err="1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– Mo-edim] on the sides of the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north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.</a:t>
            </a:r>
            <a:b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		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Lightning Bolt 1"/>
          <p:cNvSpPr/>
          <p:nvPr/>
        </p:nvSpPr>
        <p:spPr>
          <a:xfrm rot="16903507">
            <a:off x="465812" y="5753995"/>
            <a:ext cx="811537" cy="1143862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60F3FA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81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1944" y="172169"/>
            <a:ext cx="10748313" cy="902546"/>
          </a:xfrm>
          <a:solidFill>
            <a:srgbClr val="0070C0"/>
          </a:solidFill>
          <a:ln w="57150">
            <a:solidFill>
              <a:srgbClr val="11F72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The - Mountain/</a:t>
            </a:r>
            <a:r>
              <a:rPr lang="en-US" sz="48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o-</a:t>
            </a:r>
            <a:r>
              <a:rPr lang="en-US" sz="48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ed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 Connection  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  <a:sym typeface="Wingdings" panose="05000000000000000000" pitchFamily="2" charset="2"/>
              </a:rPr>
              <a:t></a:t>
            </a:r>
            <a:endParaRPr lang="en-US" sz="4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5882" y="1226129"/>
            <a:ext cx="10083922" cy="5424053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2880" tIns="91440" anchor="ctr">
            <a:normAutofit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24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Hey, </a:t>
            </a:r>
            <a:r>
              <a:rPr lang="en-US" sz="2800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Resh</a:t>
            </a:r>
            <a:r>
              <a:rPr lang="en-US" sz="28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- 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” (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har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mountain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339966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an elevated item,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ranging from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earth protrusion,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to pregnancy, something raised up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above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other surrounding identities.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{“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” is from the Interlinear Scripture Analyzer.  In pregnancy the tummy is </a:t>
            </a:r>
            <a:r>
              <a:rPr lang="en-US" sz="2800" u="sng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raised 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p from the body.}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  <a:cs typeface="Georgia" panose="02040502050405020303" pitchFamily="18" charset="0"/>
            </a:endParaRPr>
          </a:p>
          <a:p>
            <a:pPr marL="0" lvl="0" indent="0">
              <a:spcAft>
                <a:spcPts val="24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This </a:t>
            </a:r>
            <a:r>
              <a:rPr lang="en-US" sz="2800" b="1" u="sng" dirty="0">
                <a:solidFill>
                  <a:srgbClr val="00B0F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mountain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Isaiah 2:2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referencing the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com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p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rehensive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f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oundation o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f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eternal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li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f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 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based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on 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ri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g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hteousness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within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the statutes – </a:t>
            </a:r>
            <a:r>
              <a:rPr lang="en-US" sz="2800" i="1" dirty="0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The Mo-</a:t>
            </a:r>
            <a:r>
              <a:rPr lang="en-US" sz="2800" i="1" dirty="0" err="1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edim</a:t>
            </a:r>
            <a:r>
              <a:rPr lang="en-US" sz="2800" i="1" dirty="0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– of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Yahuah</a:t>
            </a:r>
            <a:r>
              <a:rPr lang="en-US" sz="28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This (elevated above all else), </a:t>
            </a:r>
            <a:r>
              <a:rPr lang="en-US" sz="2800" dirty="0" err="1" smtClean="0">
                <a:solidFill>
                  <a:prstClr val="black"/>
                </a:solidFill>
              </a:rPr>
              <a:t>Qodesh</a:t>
            </a:r>
            <a:r>
              <a:rPr lang="en-US" sz="2800" dirty="0" smtClean="0">
                <a:solidFill>
                  <a:prstClr val="black"/>
                </a:solidFill>
              </a:rPr>
              <a:t> (Set-Apart) cyclical yearly schedule of worship oriented assemblies, has a direct connection in the Hebrew language to the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“OLD PATHS” </a:t>
            </a:r>
            <a:r>
              <a:rPr lang="en-US" sz="2800" dirty="0" smtClean="0">
                <a:solidFill>
                  <a:prstClr val="black"/>
                </a:solidFill>
              </a:rPr>
              <a:t>as seen in </a:t>
            </a:r>
            <a:r>
              <a:rPr lang="en-US" sz="2800" dirty="0" smtClean="0">
                <a:solidFill>
                  <a:srgbClr val="00B050"/>
                </a:solidFill>
              </a:rPr>
              <a:t>Jeremiah.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4627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37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77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92" y="227283"/>
            <a:ext cx="9727594" cy="850404"/>
          </a:xfrm>
          <a:solidFill>
            <a:srgbClr val="0070C0"/>
          </a:solidFill>
          <a:ln w="38100">
            <a:solidFill>
              <a:srgbClr val="00FFFF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The </a:t>
            </a:r>
            <a:r>
              <a:rPr lang="en-US" sz="4000" b="1" u="sng" dirty="0" smtClean="0">
                <a:solidFill>
                  <a:srgbClr val="FFFF00"/>
                </a:solidFill>
              </a:rPr>
              <a:t>re-establishing</a:t>
            </a:r>
            <a:r>
              <a:rPr lang="en-US" sz="4000" b="1" dirty="0" smtClean="0">
                <a:solidFill>
                  <a:srgbClr val="FFFF00"/>
                </a:solidFill>
              </a:rPr>
              <a:t> confirmed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49" y="1319645"/>
            <a:ext cx="11247208" cy="525245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274320" tIns="182880" anchor="ctr">
            <a:noAutofit/>
            <a:sp3d extrusionH="57150">
              <a:bevelT h="25400" prst="softRound"/>
            </a:sp3d>
          </a:bodyPr>
          <a:lstStyle/>
          <a:p>
            <a:pPr marL="457200" lvl="1" indent="-457200">
              <a:spcAft>
                <a:spcPts val="2400"/>
              </a:spcAft>
              <a:buNone/>
            </a:pPr>
            <a:r>
              <a:rPr lang="en-US" sz="3200" b="1" dirty="0" err="1">
                <a:solidFill>
                  <a:srgbClr val="008080"/>
                </a:solidFill>
                <a:latin typeface="Georgia" panose="02040502050405020303" pitchFamily="18" charset="0"/>
              </a:rPr>
              <a:t>Jer</a:t>
            </a: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6:16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Thus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said </a:t>
            </a:r>
            <a:r>
              <a:rPr lang="he-IL" sz="3200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[Yahuah],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“Stand in the </a:t>
            </a:r>
            <a:r>
              <a:rPr lang="en-US" sz="3200" u="sng" dirty="0" smtClean="0">
                <a:solidFill>
                  <a:srgbClr val="0000CC"/>
                </a:solidFill>
                <a:latin typeface="Georgia" panose="02040502050405020303" pitchFamily="18" charset="0"/>
              </a:rPr>
              <a:t>WAYS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see, and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ASK FOR THE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304800">
                    <a:srgbClr val="FFFF00">
                      <a:alpha val="86000"/>
                    </a:srgbClr>
                  </a:glow>
                </a:effectLst>
                <a:latin typeface="Georgia" panose="02040502050405020303" pitchFamily="18" charset="0"/>
              </a:rPr>
              <a:t>OLD PATHS,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where the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ood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u="sng" dirty="0" smtClean="0">
                <a:solidFill>
                  <a:srgbClr val="0000CC"/>
                </a:solidFill>
                <a:latin typeface="Georgia" panose="02040502050405020303" pitchFamily="18" charset="0"/>
              </a:rPr>
              <a:t>WAY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is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and walk in it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;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find rest for yourselves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.”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But they said, ‘We do not walk </a:t>
            </a:r>
            <a:r>
              <a:rPr lang="en-US" sz="3200" i="1" dirty="0">
                <a:solidFill>
                  <a:prstClr val="black"/>
                </a:solidFill>
                <a:latin typeface="Georgia" panose="02040502050405020303" pitchFamily="18" charset="0"/>
              </a:rPr>
              <a:t>in it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.’</a:t>
            </a:r>
          </a:p>
          <a:p>
            <a:pPr marL="457200" lvl="1" indent="-457200">
              <a:buNone/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58:12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those from among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y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ou shall build the old waste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p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laces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. 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You shall raise u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p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 the foundations </a:t>
            </a:r>
            <a: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y g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enerations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you would be called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Re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p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airer o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f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the Breach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Restorer o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f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Streets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Dwell In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.”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57210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2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>
                <a:alpha val="42000"/>
              </a:srgbClr>
            </a:gs>
            <a:gs pos="44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59" y="190013"/>
            <a:ext cx="8795829" cy="1285496"/>
          </a:xfrm>
          <a:solidFill>
            <a:srgbClr val="0070C0"/>
          </a:solidFill>
          <a:effectLst>
            <a:glow rad="304800">
              <a:srgbClr val="FFFF00">
                <a:alpha val="86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9600" b="1" cap="none" dirty="0" smtClean="0">
                <a:ln w="285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OLD PATHS?</a:t>
            </a:r>
            <a:endParaRPr lang="en-US" sz="9600" b="1" cap="none" dirty="0">
              <a:ln w="2857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82" y="1743842"/>
            <a:ext cx="11393366" cy="4855336"/>
          </a:xfrm>
          <a:solidFill>
            <a:schemeClr val="tx1">
              <a:lumMod val="85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>
            <a:normAutofit fontScale="92500" lnSpcReduction="20000"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Noah’s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documentary 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old enou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to consider his ways as an example from the Torah, that we may walk accordingly?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Did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Noah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count according to the lunar system and smudge the documentation to hide the truth?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Did </a:t>
            </a:r>
            <a:r>
              <a:rPr lang="en-US" sz="3200" b="1" dirty="0" smtClean="0">
                <a:solidFill>
                  <a:srgbClr val="00B050"/>
                </a:solidFill>
              </a:rPr>
              <a:t>Noah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accurately record his epic voyage according to the </a:t>
            </a:r>
            <a:r>
              <a:rPr lang="en-US" sz="3200" b="1" dirty="0" smtClean="0">
                <a:solidFill>
                  <a:srgbClr val="00B050"/>
                </a:solidFill>
              </a:rPr>
              <a:t>Mazzaroth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66700">
                    <a:srgbClr val="60F3FA"/>
                  </a:glow>
                </a:effectLst>
              </a:rPr>
              <a:t>Light</a:t>
            </a:r>
            <a:r>
              <a:rPr lang="en-US" sz="3200" b="1" dirty="0" smtClean="0">
                <a:solidFill>
                  <a:srgbClr val="00B050"/>
                </a:solidFill>
              </a:rPr>
              <a:t> based calendar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exactly as the dates and numbers of days were exposed in the story? 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Ask for the </a:t>
            </a:r>
            <a:r>
              <a:rPr lang="en-US" sz="3200" dirty="0" err="1" smtClean="0">
                <a:solidFill>
                  <a:schemeClr val="bg1"/>
                </a:solidFill>
              </a:rPr>
              <a:t>PPt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Noah; </a:t>
            </a:r>
            <a:r>
              <a:rPr lang="en-US" sz="3200" dirty="0" smtClean="0">
                <a:solidFill>
                  <a:srgbClr val="0000CC"/>
                </a:solidFill>
                <a:effectLst>
                  <a:glow rad="127000">
                    <a:srgbClr val="60F3FA"/>
                  </a:glow>
                </a:effectLst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 Chosen Captain </a:t>
            </a:r>
            <a:r>
              <a:rPr lang="en-US" sz="3200" dirty="0" smtClean="0">
                <a:solidFill>
                  <a:schemeClr val="bg1"/>
                </a:solidFill>
              </a:rPr>
              <a:t>and discover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the extremely intense grade of accuracy in </a:t>
            </a:r>
            <a:r>
              <a:rPr lang="en-US" sz="3200" b="1" dirty="0" smtClean="0">
                <a:solidFill>
                  <a:srgbClr val="00B050"/>
                </a:solidFill>
              </a:rPr>
              <a:t>Genesis 7&amp;8 </a:t>
            </a:r>
            <a:r>
              <a:rPr lang="en-US" sz="3000" b="1" dirty="0" smtClean="0">
                <a:solidFill>
                  <a:srgbClr val="00B050"/>
                </a:solidFill>
              </a:rPr>
              <a:t>(&amp; Matt 24:37)!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393700">
                    <a:srgbClr val="FFFF00">
                      <a:alpha val="87000"/>
                    </a:srgbClr>
                  </a:glow>
                </a:effectLst>
              </a:rPr>
              <a:t> - OLD PATHS -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would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Jeremiah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FF8001"/>
                </a:solidFill>
              </a:rPr>
              <a:t>have us restore and follow?</a:t>
            </a:r>
            <a:endParaRPr lang="en-US" sz="3200" b="1" dirty="0">
              <a:solidFill>
                <a:srgbClr val="FF8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1672" y="653496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0000"/>
                </a:solidFill>
              </a:rPr>
              <a:pPr/>
              <a:t>47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80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>
                <a:alpha val="42000"/>
              </a:srgbClr>
            </a:gs>
            <a:gs pos="44000">
              <a:schemeClr val="accent6">
                <a:lumMod val="60000"/>
                <a:lumOff val="40000"/>
              </a:schemeClr>
            </a:gs>
            <a:gs pos="100000">
              <a:srgbClr val="FF8001">
                <a:alpha val="79000"/>
              </a:srgb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136" y="144379"/>
            <a:ext cx="8015350" cy="606735"/>
          </a:xfrm>
          <a:solidFill>
            <a:srgbClr val="0070C0"/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Back to Isaiah 2 – Where is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–  </a:t>
            </a:r>
            <a:r>
              <a:rPr lang="en-US" b="1" dirty="0" smtClean="0">
                <a:solidFill>
                  <a:srgbClr val="FFFF00"/>
                </a:solidFill>
                <a:effectLst>
                  <a:glow rad="330200">
                    <a:srgbClr val="FF0000"/>
                  </a:glow>
                </a:effectLst>
                <a:latin typeface="Arial Black" pitchFamily="34" charset="0"/>
              </a:rPr>
              <a:t>it ?</a:t>
            </a:r>
            <a:endParaRPr lang="en-US" b="1" dirty="0">
              <a:solidFill>
                <a:srgbClr val="FFFF00"/>
              </a:solidFill>
              <a:effectLst>
                <a:glow rad="330200">
                  <a:srgbClr val="FF0000"/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0" y="892629"/>
            <a:ext cx="11374638" cy="588917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2:4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He shall judge between the nations, and shall reprove many peoples.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they shall beat their swords into ploughshares, and their spears into pruning hooks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Nation shall not lift up sword against nation, neither teach battle any more. </a:t>
            </a: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							  Is this instruction from Isaiah to walk according 									            to the “</a:t>
            </a:r>
            <a:r>
              <a:rPr lang="en-US" sz="2800" b="1" dirty="0" smtClean="0">
                <a:solidFill>
                  <a:schemeClr val="bg1"/>
                </a:solidFill>
              </a:rPr>
              <a:t>LIGHT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b="1" dirty="0" smtClean="0">
                <a:solidFill>
                  <a:schemeClr val="bg1"/>
                </a:solidFill>
              </a:rPr>
              <a:t> –</a:t>
            </a:r>
            <a:r>
              <a:rPr lang="en-US" sz="2800" dirty="0" smtClean="0">
                <a:solidFill>
                  <a:schemeClr val="bg1"/>
                </a:solidFill>
              </a:rPr>
              <a:t> OF THE </a:t>
            </a:r>
            <a:r>
              <a:rPr lang="en-US" sz="2800" b="1" dirty="0" smtClean="0">
                <a:solidFill>
                  <a:schemeClr val="bg1"/>
                </a:solidFill>
              </a:rPr>
              <a:t>MOON”? 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480000">
            <a:off x="407757" y="3661874"/>
            <a:ext cx="11375571" cy="20183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  <a:effectLst>
            <a:glow rad="127000">
              <a:srgbClr val="60F3FA"/>
            </a:glow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SzPct val="100000"/>
            </a:pPr>
            <a:r>
              <a:rPr lang="en-US" sz="4400" b="1" dirty="0">
                <a:solidFill>
                  <a:srgbClr val="008080"/>
                </a:solidFill>
                <a:latin typeface="Georgia" panose="02040502050405020303" pitchFamily="18" charset="0"/>
              </a:rPr>
              <a:t>Isa 2:5</a:t>
            </a:r>
            <a:r>
              <a:rPr lang="en-US" sz="44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O house of </a:t>
            </a:r>
            <a:r>
              <a:rPr lang="en-US" sz="4400" dirty="0" err="1">
                <a:solidFill>
                  <a:prstClr val="black"/>
                </a:solidFill>
                <a:latin typeface="Georgia" panose="02040502050405020303" pitchFamily="18" charset="0"/>
              </a:rPr>
              <a:t>Ya</a:t>
            </a:r>
            <a:r>
              <a:rPr lang="en-US" sz="44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4400" dirty="0" err="1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44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</a:t>
            </a:r>
            <a:r>
              <a:rPr lang="en-US" sz="44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, come and let </a:t>
            </a: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us walk 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in the</a:t>
            </a:r>
            <a:r>
              <a:rPr lang="en-US" sz="4400" dirty="0">
                <a:solidFill>
                  <a:srgbClr val="00FFFF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effectLst>
                  <a:glow rad="457200">
                    <a:srgbClr val="60F3FA">
                      <a:alpha val="85000"/>
                    </a:srgbClr>
                  </a:glow>
                </a:effectLst>
                <a:latin typeface="Arial Black" panose="020B0A04020102020204" pitchFamily="34" charset="0"/>
              </a:rPr>
              <a:t>LIGHT</a:t>
            </a:r>
            <a:r>
              <a:rPr lang="en-US" sz="4400" dirty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en-US" sz="4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Yahuah.</a:t>
            </a:r>
            <a:endParaRPr lang="en-US" sz="4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539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60000"/>
                <a:lumOff val="40000"/>
              </a:schemeClr>
            </a:gs>
            <a:gs pos="55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136" y="144379"/>
            <a:ext cx="8015350" cy="606735"/>
          </a:xfrm>
          <a:solidFill>
            <a:srgbClr val="0070C0"/>
          </a:solidFill>
          <a:ln w="28575">
            <a:solidFill>
              <a:schemeClr val="tx1"/>
            </a:solidFill>
          </a:ln>
          <a:effectLst>
            <a:glow rad="228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Where is THE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–  </a:t>
            </a:r>
            <a:r>
              <a:rPr lang="en-US" b="1" dirty="0">
                <a:ln w="3175" cmpd="sng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330200">
                    <a:srgbClr val="60F3FA"/>
                  </a:glow>
                </a:effectLst>
                <a:latin typeface="Arial Black" pitchFamily="34" charset="0"/>
              </a:rPr>
              <a:t>L</a:t>
            </a:r>
            <a:r>
              <a:rPr lang="en-US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330200">
                    <a:srgbClr val="60F3FA"/>
                  </a:glow>
                </a:effectLst>
                <a:latin typeface="Arial Black" pitchFamily="34" charset="0"/>
              </a:rPr>
              <a:t>IGHT ?</a:t>
            </a:r>
            <a:endParaRPr lang="en-US" b="1" dirty="0">
              <a:ln w="3175" cmpd="sng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330200">
                  <a:srgbClr val="60F3FA"/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0" y="968830"/>
            <a:ext cx="11374638" cy="560614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sz="2800" b="1" u="sng" dirty="0" smtClean="0">
                <a:solidFill>
                  <a:srgbClr val="FF0066"/>
                </a:solidFill>
                <a:effectLst>
                  <a:glow rad="76200">
                    <a:srgbClr val="00FF00"/>
                  </a:glow>
                </a:effectLst>
                <a:latin typeface="Arial Black" panose="020B0A04020102020204" pitchFamily="34" charset="0"/>
              </a:rPr>
              <a:t>Where is</a:t>
            </a:r>
            <a:r>
              <a:rPr lang="en-US" sz="2800" b="1" dirty="0" smtClean="0">
                <a:solidFill>
                  <a:srgbClr val="FF0066"/>
                </a:solidFill>
                <a:effectLst>
                  <a:glow rad="76200">
                    <a:srgbClr val="00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“light from the moon”?  Has anyone seen light produced by 		the moon when there is no light from the sun to illuminate it?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How much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NON REFLECTED LIGHT </a:t>
            </a:r>
            <a:r>
              <a:rPr lang="en-US" sz="2800" dirty="0" smtClean="0">
                <a:solidFill>
                  <a:schemeClr val="bg1"/>
                </a:solidFill>
              </a:rPr>
              <a:t>do you observe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EMITTING FROM THE MOON DURING A FULL </a:t>
            </a:r>
            <a:br>
              <a:rPr lang="en-US" sz="2800" b="1" u="sng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ECLIPSE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What two </a:t>
            </a:r>
            <a:r>
              <a:rPr lang="en-US" sz="2800" dirty="0" smtClean="0">
                <a:solidFill>
                  <a:schemeClr val="bg1"/>
                </a:solidFill>
              </a:rPr>
              <a:t>identities recorded in </a:t>
            </a:r>
            <a:r>
              <a:rPr lang="en-US" sz="2800" dirty="0" smtClean="0">
                <a:solidFill>
                  <a:srgbClr val="00B050"/>
                </a:solidFill>
              </a:rPr>
              <a:t>Genesis 1:14-18 </a:t>
            </a:r>
            <a:r>
              <a:rPr lang="en-US" sz="2800" dirty="0" smtClean="0">
                <a:solidFill>
                  <a:schemeClr val="bg1"/>
                </a:solidFill>
              </a:rPr>
              <a:t>give </a:t>
            </a:r>
            <a:r>
              <a:rPr lang="en-US" sz="2800" b="1" dirty="0">
                <a:solidFill>
                  <a:srgbClr val="FF8001"/>
                </a:solidFill>
              </a:rPr>
              <a:t>L</a:t>
            </a:r>
            <a:r>
              <a:rPr lang="en-US" sz="2800" b="1" dirty="0" smtClean="0">
                <a:solidFill>
                  <a:srgbClr val="FF8001"/>
                </a:solidFill>
              </a:rPr>
              <a:t>ight?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Yes, it is the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800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Mazzaroth</a:t>
            </a:r>
            <a:r>
              <a:rPr lang="en-US" sz="2800" dirty="0" smtClean="0">
                <a:solidFill>
                  <a:srgbClr val="FF800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the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800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Sun!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Moon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 emits no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light!  </a:t>
            </a:r>
            <a:endParaRPr lang="en-US" sz="2800" b="1" dirty="0">
              <a:solidFill>
                <a:schemeClr val="bg1"/>
              </a:solidFill>
              <a:effectLst>
                <a:glow rad="127000">
                  <a:srgbClr val="00FF00"/>
                </a:glo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113315"/>
            <a:ext cx="2013858" cy="1828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60F3FA"/>
                </a:solidFill>
                <a:effectLst>
                  <a:glow rad="127000">
                    <a:srgbClr val="FFFF00"/>
                  </a:glow>
                </a:effectLst>
                <a:latin typeface="Arial Black" pitchFamily="34" charset="0"/>
              </a:rPr>
              <a:t>LIGHT???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60F3FA"/>
              </a:solidFill>
              <a:effectLst>
                <a:glow rad="127000">
                  <a:srgbClr val="FFFF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278" y="1963509"/>
            <a:ext cx="3468869" cy="327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166257" y="2449287"/>
            <a:ext cx="3331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7"/>
          <p:cNvSpPr/>
          <p:nvPr/>
        </p:nvSpPr>
        <p:spPr>
          <a:xfrm>
            <a:off x="5497285" y="3454326"/>
            <a:ext cx="3555275" cy="711348"/>
          </a:xfrm>
          <a:prstGeom prst="notchedRightArrow">
            <a:avLst>
              <a:gd name="adj1" fmla="val 35812"/>
              <a:gd name="adj2" fmla="val 86903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70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1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59259E-6 C -0.01523 0.01342 -0.03242 0.02731 -0.03932 0.04282 C -0.04661 0.05995 -0.04948 0.0787 -0.05273 0.09768 C -0.05547 0.11666 -0.05104 0.13194 -0.04596 0.14838 C -0.04153 0.16296 -0.03476 0.1794 -0.02005 0.19097 C -0.00768 0.2037 0.01263 0.2118 0.03451 0.21713 C 0.05456 0.22245 0.07839 0.2243 0.10196 0.22361 C 0.12565 0.22291 0.14922 0.21898 0.17084 0.21273 C 0.19401 0.20625 0.21563 0.19583 0.23256 0.18148 C 0.24948 0.16875 0.26459 0.15347 0.27149 0.1368 C 0.28099 0.12083 0.28373 0.10069 0.28295 0.08518 C 0.28425 0.06944 0.28138 0.05092 0.27058 0.0368 C 0.26029 0.02453 0.24193 0.01597 0.21823 0.01389 C 0.19453 0.01319 0.17097 0.02245 0.15586 0.03449 C 0.14271 0.04722 0.13373 0.06412 0.13256 0.08287 C 0.13347 0.10162 0.13646 0.11782 0.14688 0.13102 C 0.15756 0.14328 0.1556 0.14653 0.19584 0.15903 C 0.23203 0.17291 0.26706 0.16157 0.28894 0.15949 C 0.31029 0.15625 0.32774 0.14791 0.34909 0.13912 C 0.37201 0.12824 0.39141 0.11227 0.40404 0.09861 C 0.41745 0.08518 0.42266 0.0699 0.42943 0.04629 C 0.43438 0.02245 0.43386 0.01111 0.43295 -0.00602 C 0.4319 -0.02269 0.43125 -0.03982 0.43021 -0.05672 " pathEditMode="relative" rAng="-303438" ptsTypes="fffffffffffffffffffffff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02" y="136122"/>
            <a:ext cx="2007177" cy="76844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n w="3175" cmpd="sng">
                  <a:solidFill>
                    <a:srgbClr val="0070C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OR  . . .</a:t>
            </a:r>
            <a:endParaRPr lang="en-US" dirty="0">
              <a:ln w="3175" cmpd="sng">
                <a:solidFill>
                  <a:srgbClr val="0070C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01" y="1143000"/>
            <a:ext cx="11493500" cy="5511799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Will </a:t>
            </a:r>
            <a:r>
              <a:rPr lang="en-US" sz="3200" b="1" dirty="0">
                <a:solidFill>
                  <a:srgbClr val="0070C0"/>
                </a:solidFill>
              </a:rPr>
              <a:t>Revelation 12:1 </a:t>
            </a:r>
            <a:r>
              <a:rPr lang="en-US" sz="3200" dirty="0" smtClean="0">
                <a:solidFill>
                  <a:schemeClr val="bg1"/>
                </a:solidFill>
              </a:rPr>
              <a:t>instruct us that the </a:t>
            </a:r>
            <a:r>
              <a:rPr lang="en-US" sz="3200" u="sng" dirty="0" smtClean="0">
                <a:solidFill>
                  <a:schemeClr val="bg1"/>
                </a:solidFill>
              </a:rPr>
              <a:t>messa</a:t>
            </a:r>
            <a:r>
              <a:rPr lang="en-US" sz="3200" dirty="0" smtClean="0">
                <a:solidFill>
                  <a:schemeClr val="bg1"/>
                </a:solidFill>
              </a:rPr>
              <a:t>g</a:t>
            </a:r>
            <a:r>
              <a:rPr lang="en-US" sz="3200" u="sng" dirty="0" smtClean="0">
                <a:solidFill>
                  <a:schemeClr val="bg1"/>
                </a:solidFill>
              </a:rPr>
              <a:t>e of the moon</a:t>
            </a:r>
            <a:r>
              <a:rPr lang="en-US" sz="3200" dirty="0" smtClean="0">
                <a:solidFill>
                  <a:schemeClr val="bg1"/>
                </a:solidFill>
              </a:rPr>
              <a:t> has been </a:t>
            </a:r>
            <a:r>
              <a:rPr lang="en-US" sz="3200" b="1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OVERCOME AND SOUNDLY DEFEATED</a:t>
            </a:r>
            <a:r>
              <a:rPr lang="en-US" sz="3200" b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,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  <a:b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by appearing to be 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TRAMPLED UNDERFOOT </a:t>
            </a:r>
            <a:r>
              <a:rPr lang="en-US" sz="3200" b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by the </a:t>
            </a:r>
            <a:r>
              <a:rPr lang="en-US" sz="3200" dirty="0" smtClean="0">
                <a:solidFill>
                  <a:srgbClr val="0000FF"/>
                </a:solidFill>
              </a:rPr>
              <a:t>Bride of </a:t>
            </a:r>
            <a:r>
              <a:rPr lang="en-US" sz="3200" b="1" dirty="0" smtClean="0">
                <a:solidFill>
                  <a:srgbClr val="0000FF"/>
                </a:solidFill>
              </a:rPr>
              <a:t>Yahuah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at </a:t>
            </a:r>
            <a:r>
              <a:rPr lang="en-US" sz="3200" dirty="0">
                <a:solidFill>
                  <a:schemeClr val="bg1"/>
                </a:solidFill>
              </a:rPr>
              <a:t>the end of time?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Does </a:t>
            </a:r>
            <a:r>
              <a:rPr lang="en-US" sz="3200" b="1" dirty="0" smtClean="0">
                <a:solidFill>
                  <a:srgbClr val="00B050"/>
                </a:solidFill>
              </a:rPr>
              <a:t>Revelation 12:1 </a:t>
            </a:r>
            <a:r>
              <a:rPr lang="en-US" sz="3200" dirty="0" smtClean="0">
                <a:solidFill>
                  <a:schemeClr val="bg1"/>
                </a:solidFill>
              </a:rPr>
              <a:t>point us to the actual visual event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within the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Mazzaroth?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dirty="0">
                <a:solidFill>
                  <a:schemeClr val="bg1"/>
                </a:solidFill>
              </a:rPr>
              <a:t>compared to the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8001"/>
                </a:solidFill>
                <a:effectLst>
                  <a:glow rad="762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authentic Tequfah mandate established by our 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Creator,</a:t>
            </a:r>
            <a:r>
              <a:rPr lang="en-US" sz="3200" dirty="0" smtClean="0">
                <a:solidFill>
                  <a:schemeClr val="bg1"/>
                </a:solidFill>
              </a:rPr>
              <a:t> will this Constellation reveal the true authority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of the moon in terms of </a:t>
            </a:r>
            <a:r>
              <a:rPr lang="en-US" sz="3200" b="1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Mo-edim Cycles?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738648" y="161101"/>
            <a:ext cx="3181082" cy="832361"/>
          </a:xfrm>
          <a:prstGeom prst="notchedRightArrow">
            <a:avLst>
              <a:gd name="adj1" fmla="val 50000"/>
              <a:gd name="adj2" fmla="val 142836"/>
            </a:avLst>
          </a:prstGeom>
          <a:solidFill>
            <a:srgbClr val="11F72C"/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14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00FF00">
                <a:alpha val="83000"/>
              </a:srgbClr>
            </a:gs>
            <a:gs pos="55000">
              <a:schemeClr val="accent6">
                <a:lumMod val="60000"/>
                <a:lumOff val="4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980" y="107324"/>
            <a:ext cx="5303702" cy="807075"/>
          </a:xfrm>
          <a:solidFill>
            <a:srgbClr val="0070C0"/>
          </a:solidFill>
          <a:ln w="28575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Isaiah  continues: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94" y="1039092"/>
            <a:ext cx="11876077" cy="5666507"/>
          </a:xfrm>
          <a:solidFill>
            <a:schemeClr val="tx1"/>
          </a:solidFill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182880" anchor="ctr">
            <a:normAutofit fontScale="92500" lnSpcReduction="10000"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2:6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have forsaken Your people, the house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Ya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because they have been </a:t>
            </a:r>
            <a:r>
              <a:rPr lang="en-US" sz="2800" u="sng" dirty="0">
                <a:solidFill>
                  <a:srgbClr val="FF0066"/>
                </a:solidFill>
                <a:latin typeface="Georgia" panose="02040502050405020303" pitchFamily="18" charset="0"/>
              </a:rPr>
              <a:t>filled from the East</a:t>
            </a:r>
            <a:r>
              <a:rPr lang="en-US" sz="2800" dirty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practice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magic like the Philistines, and they are pleased with the children of foreigners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Filled with 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pa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an traditions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from people not interested in following </a:t>
            </a:r>
            <a:r>
              <a:rPr lang="en-US" sz="2800" b="1" dirty="0" err="1" smtClean="0">
                <a:solidFill>
                  <a:srgbClr val="0000FF"/>
                </a:solidFill>
              </a:rPr>
              <a:t>Yahuah</a:t>
            </a:r>
            <a:r>
              <a:rPr lang="en-US" sz="2800" b="1" dirty="0" smtClean="0">
                <a:solidFill>
                  <a:srgbClr val="0000FF"/>
                </a:solidFill>
              </a:rPr>
              <a:t>! </a:t>
            </a:r>
            <a:endParaRPr lang="en-US" sz="2800" b="1" dirty="0">
              <a:solidFill>
                <a:srgbClr val="0000FF"/>
              </a:solidFill>
            </a:endParaRPr>
          </a:p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silver and gold, and there is no end to their treasures.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horses, and there is no end to their chariots. </a:t>
            </a:r>
          </a:p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2:8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idols;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bow themselves to the work of their own hands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to what their own fingers have made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They choose to worship the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Ba’als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 of the pagan religions including following the 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human manufactured lunar traditions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of the same pagan people.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This is why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Yahuah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E36C0A"/>
                </a:solidFill>
              </a:rPr>
              <a:t> hates and utterly despises the lunar-based calendar and its traditional assemblies.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1504" y="639704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42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514" y="48445"/>
            <a:ext cx="8314386" cy="601013"/>
          </a:xfrm>
          <a:solidFill>
            <a:srgbClr val="0070C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The beginning of Moon worship!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726732"/>
            <a:ext cx="11655381" cy="594203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6" y="726732"/>
            <a:ext cx="11410682" cy="60793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9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215342"/>
            <a:ext cx="11797047" cy="5450498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3"/>
          <a:stretch/>
        </p:blipFill>
        <p:spPr>
          <a:xfrm>
            <a:off x="290945" y="1215342"/>
            <a:ext cx="11668991" cy="5403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18454" y="3494314"/>
            <a:ext cx="2134240" cy="897382"/>
            <a:chOff x="8618454" y="3494314"/>
            <a:chExt cx="2134240" cy="897382"/>
          </a:xfrm>
        </p:grpSpPr>
        <p:cxnSp>
          <p:nvCxnSpPr>
            <p:cNvPr id="7" name="Straight Arrow Connector 6"/>
            <p:cNvCxnSpPr>
              <a:stCxn id="4" idx="1"/>
            </p:cNvCxnSpPr>
            <p:nvPr/>
          </p:nvCxnSpPr>
          <p:spPr>
            <a:xfrm flipH="1">
              <a:off x="8618454" y="3815490"/>
              <a:ext cx="1219840" cy="576206"/>
            </a:xfrm>
            <a:prstGeom prst="straightConnector1">
              <a:avLst/>
            </a:prstGeom>
            <a:ln w="76200">
              <a:solidFill>
                <a:srgbClr val="FF0066"/>
              </a:solidFill>
              <a:headEnd type="none" w="med" len="med"/>
              <a:tailEnd type="arrow" w="med" len="me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9838294" y="3494314"/>
              <a:ext cx="914400" cy="805270"/>
            </a:xfrm>
            <a:prstGeom prst="irregularSeal1">
              <a:avLst/>
            </a:prstGeom>
            <a:solidFill>
              <a:srgbClr val="FFFF00"/>
            </a:solidFill>
            <a:ln w="57150">
              <a:solidFill>
                <a:srgbClr val="FF0066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500" y="348951"/>
            <a:ext cx="10786414" cy="601013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 fontScale="97500" lnSpcReduction="10000"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The beginning of Moon worship! </a:t>
            </a:r>
            <a:r>
              <a:rPr lang="en-US" sz="2500" dirty="0" smtClean="0">
                <a:latin typeface="Arial Rounded MT Bold" pitchFamily="34" charset="0"/>
              </a:rPr>
              <a:t>(</a:t>
            </a:r>
            <a:r>
              <a:rPr lang="en-US" sz="2500" dirty="0" err="1" smtClean="0">
                <a:latin typeface="Arial Rounded MT Bold" pitchFamily="34" charset="0"/>
              </a:rPr>
              <a:t>con’t</a:t>
            </a:r>
            <a:r>
              <a:rPr lang="en-US" sz="2500" dirty="0" smtClean="0">
                <a:latin typeface="Arial Rounded MT Bold" pitchFamily="34" charset="0"/>
              </a:rPr>
              <a:t>)</a:t>
            </a:r>
            <a:endParaRPr lang="en-US" sz="29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41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210" y="166256"/>
            <a:ext cx="5534354" cy="892523"/>
          </a:xfrm>
          <a:solidFill>
            <a:srgbClr val="00B050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6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itchFamily="18" charset="0"/>
              </a:rPr>
              <a:t>Once Again</a:t>
            </a:r>
            <a:endParaRPr lang="en-US" sz="5400" b="1" cap="none" spc="600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246904"/>
            <a:ext cx="11642501" cy="525087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t is very clear that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descendants of Cain were</a:t>
            </a:r>
            <a:r>
              <a:rPr lang="en-US" sz="2800" dirty="0" smtClean="0">
                <a:solidFill>
                  <a:schemeClr val="bg1"/>
                </a:solidFill>
              </a:rPr>
              <a:t> directly involved with moon worship in the vicinity of 5000 years ago.  Scripture declares it and history documents it. </a:t>
            </a:r>
            <a:r>
              <a:rPr lang="en-US" sz="2800" b="1" dirty="0" smtClean="0">
                <a:solidFill>
                  <a:srgbClr val="0000CC"/>
                </a:solidFill>
              </a:rPr>
              <a:t>Yahusha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directly opposed moon worship while He was living on the earth.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Qumran scrolls record the evil of the lunar-based calendar insidiously overtaking the Covenant Calendar worship services during the Hasmonean period just before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</a:rPr>
              <a:t> came to this earth.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Isaiah forecasts about the Mountain of </a:t>
            </a: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rgbClr val="339966"/>
                </a:solidFill>
                <a:latin typeface="Georgia" panose="02040502050405020303" pitchFamily="18" charset="0"/>
              </a:rPr>
              <a:t>(the Mo-edim), </a:t>
            </a:r>
            <a:r>
              <a:rPr lang="en-US" sz="2800" dirty="0" smtClean="0">
                <a:solidFill>
                  <a:schemeClr val="bg1"/>
                </a:solidFill>
              </a:rPr>
              <a:t>being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rgbClr val="FF0000"/>
                </a:solidFill>
                <a:effectLst>
                  <a:glow rad="101600">
                    <a:srgbClr val="60F3FA"/>
                  </a:glow>
                </a:effectLst>
              </a:rPr>
              <a:t>re-established</a:t>
            </a:r>
            <a:r>
              <a:rPr lang="en-US" sz="2800" dirty="0" smtClean="0">
                <a:solidFill>
                  <a:schemeClr val="bg1"/>
                </a:solidFill>
              </a:rPr>
              <a:t> in the latter times.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then could possibly be replacing these present </a:t>
            </a:r>
            <a:r>
              <a:rPr lang="en-US" sz="2800" b="1" u="sng" dirty="0" smtClean="0">
                <a:solidFill>
                  <a:srgbClr val="FF0000"/>
                </a:solidFill>
              </a:rPr>
              <a:t>lunar</a:t>
            </a:r>
            <a:r>
              <a:rPr lang="en-US" sz="2800" dirty="0" smtClean="0">
                <a:solidFill>
                  <a:schemeClr val="bg1"/>
                </a:solidFill>
              </a:rPr>
              <a:t> based Mo-</a:t>
            </a:r>
            <a:r>
              <a:rPr lang="en-US" sz="2800" dirty="0" err="1" smtClean="0">
                <a:solidFill>
                  <a:schemeClr val="bg1"/>
                </a:solidFill>
              </a:rPr>
              <a:t>edim</a:t>
            </a:r>
            <a:r>
              <a:rPr lang="en-US" sz="2800" dirty="0" smtClean="0">
                <a:solidFill>
                  <a:schemeClr val="bg1"/>
                </a:solidFill>
              </a:rPr>
              <a:t> (Appointed Times) that </a:t>
            </a:r>
            <a:r>
              <a:rPr lang="en-US" sz="2800" b="1" dirty="0">
                <a:solidFill>
                  <a:srgbClr val="0000FF"/>
                </a:solidFill>
              </a:rPr>
              <a:t>Y</a:t>
            </a:r>
            <a:r>
              <a:rPr lang="en-US" sz="2800" b="1" dirty="0" smtClean="0">
                <a:solidFill>
                  <a:srgbClr val="0000FF"/>
                </a:solidFill>
              </a:rPr>
              <a:t>ahuah</a:t>
            </a:r>
            <a:r>
              <a:rPr lang="en-US" sz="2800" dirty="0" smtClean="0">
                <a:solidFill>
                  <a:schemeClr val="bg1"/>
                </a:solidFill>
              </a:rPr>
              <a:t> so </a:t>
            </a:r>
            <a:r>
              <a:rPr lang="en-US" sz="2800" b="1" dirty="0" smtClean="0">
                <a:solidFill>
                  <a:srgbClr val="FF0000"/>
                </a:solidFill>
              </a:rPr>
              <a:t>vehemently abhorred?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01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>
                <a:lumMod val="95000"/>
                <a:lumOff val="5000"/>
              </a:schemeClr>
            </a:gs>
            <a:gs pos="55000">
              <a:schemeClr val="accent6">
                <a:lumMod val="57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49382"/>
            <a:ext cx="11321700" cy="63592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en-US" sz="4800" b="1" dirty="0">
                <a:solidFill>
                  <a:srgbClr val="FFFF00"/>
                </a:solidFill>
              </a:rPr>
              <a:t>Could it be that the </a:t>
            </a:r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Bride</a:t>
            </a:r>
            <a:r>
              <a:rPr lang="en-US" sz="4800" b="1" dirty="0">
                <a:solidFill>
                  <a:srgbClr val="11F72C"/>
                </a:solidFill>
              </a:rPr>
              <a:t> of </a:t>
            </a:r>
            <a:r>
              <a:rPr lang="en-US" sz="4800" b="1" dirty="0">
                <a:solidFill>
                  <a:srgbClr val="00FFFF"/>
                </a:solidFill>
                <a:effectLst>
                  <a:glow rad="127000">
                    <a:schemeClr val="bg2"/>
                  </a:glow>
                </a:effectLst>
              </a:rPr>
              <a:t>Yahusha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400" b="1" dirty="0">
                <a:solidFill>
                  <a:srgbClr val="11F72C"/>
                </a:solidFill>
              </a:rPr>
              <a:t>(</a:t>
            </a:r>
            <a:r>
              <a:rPr lang="en-US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Bethula</a:t>
            </a: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 of the Mazzaroth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 </a:t>
            </a:r>
            <a:r>
              <a:rPr lang="en-US" sz="4400" b="1" dirty="0" smtClean="0">
                <a:solidFill>
                  <a:srgbClr val="11F72C"/>
                </a:solidFill>
              </a:rPr>
              <a:t>– </a:t>
            </a:r>
            <a:r>
              <a:rPr lang="en-US" sz="4400" b="1" dirty="0">
                <a:solidFill>
                  <a:srgbClr val="FFFF00"/>
                </a:solidFill>
              </a:rPr>
              <a:t>found in </a:t>
            </a:r>
            <a:r>
              <a:rPr lang="en-US" sz="4400" b="1" dirty="0" smtClean="0">
                <a:solidFill>
                  <a:srgbClr val="11F72C"/>
                </a:solidFill>
              </a:rPr>
              <a:t>Rev 12:1) </a:t>
            </a:r>
            <a:r>
              <a:rPr lang="en-US" sz="4800" b="1" dirty="0">
                <a:solidFill>
                  <a:srgbClr val="FFFF00"/>
                </a:solidFill>
              </a:rPr>
              <a:t>is presently</a:t>
            </a:r>
            <a:r>
              <a:rPr lang="en-US" sz="4800" b="1" dirty="0">
                <a:solidFill>
                  <a:srgbClr val="11F72C"/>
                </a:solidFill>
              </a:rPr>
              <a:t> </a:t>
            </a:r>
            <a:r>
              <a:rPr lang="en-US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OVERCOMING and </a:t>
            </a:r>
            <a:r>
              <a:rPr lang="en-US" sz="48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will be </a:t>
            </a:r>
            <a:r>
              <a:rPr lang="en-US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VICTORIOUS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,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defeating </a:t>
            </a:r>
            <a:r>
              <a:rPr lang="en-US" sz="4800" b="1" dirty="0">
                <a:solidFill>
                  <a:srgbClr val="FFFF00"/>
                </a:solidFill>
              </a:rPr>
              <a:t>the false </a:t>
            </a: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>lunar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>
                <a:solidFill>
                  <a:schemeClr val="accent2"/>
                </a:solidFill>
              </a:rPr>
              <a:t>system of </a:t>
            </a:r>
            <a:r>
              <a:rPr lang="en-US" sz="4800" b="1" dirty="0" smtClean="0">
                <a:solidFill>
                  <a:schemeClr val="accent2"/>
                </a:solidFill>
              </a:rPr>
              <a:t>worship? </a:t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Could it be 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Bride </a:t>
            </a:r>
            <a:r>
              <a:rPr lang="en-US" sz="4800" b="1" dirty="0" smtClean="0">
                <a:solidFill>
                  <a:srgbClr val="FFFF00"/>
                </a:solidFill>
              </a:rPr>
              <a:t>{</a:t>
            </a:r>
            <a:r>
              <a:rPr lang="en-US" sz="4800" b="1" dirty="0" smtClean="0">
                <a:solidFill>
                  <a:srgbClr val="60F3FA"/>
                </a:solidFill>
              </a:rPr>
              <a:t>Yahuah’s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</a:t>
            </a:r>
            <a:r>
              <a:rPr lang="en-US" sz="4800" b="1" dirty="0" smtClean="0">
                <a:solidFill>
                  <a:srgbClr val="FFFF00"/>
                </a:solidFill>
              </a:rPr>
              <a:t>}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will cause </a:t>
            </a:r>
            <a:r>
              <a:rPr lang="en-US" sz="4800" b="1" dirty="0" smtClean="0">
                <a:solidFill>
                  <a:schemeClr val="accent2"/>
                </a:solidFill>
              </a:rPr>
              <a:t>ALLEGIANCE TO THE MOON </a:t>
            </a:r>
            <a:r>
              <a:rPr lang="en-US" sz="4800" b="1" dirty="0" smtClean="0">
                <a:solidFill>
                  <a:srgbClr val="FFFF00"/>
                </a:solidFill>
              </a:rPr>
              <a:t>to be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ln>
                  <a:solidFill>
                    <a:srgbClr val="00FF00"/>
                  </a:solidFill>
                </a:ln>
                <a:solidFill>
                  <a:srgbClr val="FF0066"/>
                </a:solidFill>
                <a:effectLst>
                  <a:glow rad="165100">
                    <a:schemeClr val="accent2">
                      <a:lumMod val="20000"/>
                      <a:lumOff val="80000"/>
                      <a:alpha val="87000"/>
                    </a:schemeClr>
                  </a:glow>
                </a:effectLst>
              </a:rPr>
              <a:t>TRAMPLED </a:t>
            </a:r>
            <a:r>
              <a:rPr lang="en-US" sz="4800" b="1" dirty="0">
                <a:ln>
                  <a:solidFill>
                    <a:srgbClr val="00FF00"/>
                  </a:solidFill>
                </a:ln>
                <a:solidFill>
                  <a:srgbClr val="FF0066"/>
                </a:solidFill>
                <a:effectLst>
                  <a:glow rad="165100">
                    <a:schemeClr val="accent2">
                      <a:lumMod val="20000"/>
                      <a:lumOff val="80000"/>
                      <a:alpha val="87000"/>
                    </a:schemeClr>
                  </a:glow>
                </a:effectLst>
              </a:rPr>
              <a:t>UNDER FOOT </a:t>
            </a:r>
            <a:r>
              <a:rPr lang="en-US" sz="4800" b="1" dirty="0" smtClean="0">
                <a:solidFill>
                  <a:srgbClr val="FFFF00"/>
                </a:solidFill>
              </a:rPr>
              <a:t>in the </a:t>
            </a:r>
            <a:r>
              <a:rPr lang="en-US" sz="4800" b="1" i="1" u="sng" dirty="0" smtClean="0">
                <a:solidFill>
                  <a:srgbClr val="FFFF00"/>
                </a:solidFill>
              </a:rPr>
              <a:t>latter da</a:t>
            </a:r>
            <a:r>
              <a:rPr lang="en-US" sz="4800" b="1" i="1" dirty="0" smtClean="0">
                <a:solidFill>
                  <a:srgbClr val="FFFF00"/>
                </a:solidFill>
              </a:rPr>
              <a:t>y</a:t>
            </a:r>
            <a:r>
              <a:rPr lang="en-US" sz="4800" b="1" i="1" u="sng" dirty="0" smtClean="0">
                <a:solidFill>
                  <a:srgbClr val="FFFF00"/>
                </a:solidFill>
              </a:rPr>
              <a:t>s</a:t>
            </a:r>
            <a:r>
              <a:rPr lang="en-US" sz="4800" b="1" dirty="0" smtClean="0">
                <a:solidFill>
                  <a:srgbClr val="FFFF00"/>
                </a:solidFill>
              </a:rPr>
              <a:t>?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1970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5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47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05003" y="1121224"/>
            <a:ext cx="8294908" cy="4669971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Could it be </a:t>
            </a:r>
            <a:r>
              <a:rPr lang="en-CA" sz="5400" b="1" dirty="0" err="1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Yahuah’s</a:t>
            </a:r>
            <a:r>
              <a:rPr lang="en-CA" sz="5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Word actually declares a reality?</a:t>
            </a:r>
            <a:endParaRPr lang="en-CA" sz="5400" b="1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723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63" y="169670"/>
            <a:ext cx="8753192" cy="1118803"/>
          </a:xfrm>
          <a:solidFill>
            <a:srgbClr val="FF00FF">
              <a:alpha val="17000"/>
            </a:srgbClr>
          </a:solidFill>
          <a:ln w="76200">
            <a:solidFill>
              <a:srgbClr val="CC0099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dirty="0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00B0FF"/>
                </a:solidFill>
                <a:latin typeface="Comic Sans MS" panose="030F0702030302020204" pitchFamily="66" charset="0"/>
              </a:rPr>
              <a:t>Yahusha’s Words</a:t>
            </a:r>
            <a:endParaRPr lang="en-US" sz="8000" b="1" cap="none" dirty="0">
              <a:ln w="12700" cmpd="sng">
                <a:solidFill>
                  <a:srgbClr val="0000CC"/>
                </a:solidFill>
                <a:prstDash val="solid"/>
              </a:ln>
              <a:solidFill>
                <a:srgbClr val="00B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6" y="1705578"/>
            <a:ext cx="11353603" cy="477459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91440" anchor="t">
            <a:normAutofit fontScale="92500"/>
            <a:sp3d extrusionH="57150">
              <a:bevelT h="25400" prst="softRound"/>
            </a:sp3d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Matt 11:30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My yoke is gentle and </a:t>
            </a:r>
            <a:r>
              <a:rPr lang="en-US" sz="3200" u="sng" dirty="0">
                <a:solidFill>
                  <a:srgbClr val="0000FF"/>
                </a:solidFill>
                <a:latin typeface="Georgia" panose="02040502050405020303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burden is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glow rad="241300">
                    <a:srgbClr val="FFFF00">
                      <a:alpha val="85000"/>
                    </a:srgbClr>
                  </a:glow>
                </a:effectLst>
                <a:latin typeface="Georgia" panose="02040502050405020303" pitchFamily="18" charset="0"/>
              </a:rPr>
              <a:t>light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Yahusha</a:t>
            </a:r>
            <a:r>
              <a:rPr lang="en-US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spoke these words while on earth in the time that the </a:t>
            </a:r>
            <a:r>
              <a:rPr lang="en-US" sz="3200" b="1" dirty="0" smtClean="0">
                <a:solidFill>
                  <a:schemeClr val="bg1"/>
                </a:solidFill>
              </a:rPr>
              <a:t>lunar based system of darkness </a:t>
            </a:r>
            <a:r>
              <a:rPr lang="en-US" sz="3200" dirty="0" smtClean="0">
                <a:solidFill>
                  <a:schemeClr val="bg1"/>
                </a:solidFill>
              </a:rPr>
              <a:t>was prevailing.  In the 2</a:t>
            </a:r>
            <a:r>
              <a:rPr lang="en-US" sz="3200" baseline="30000" dirty="0" smtClean="0">
                <a:solidFill>
                  <a:schemeClr val="bg1"/>
                </a:solidFill>
              </a:rPr>
              <a:t>nd</a:t>
            </a:r>
            <a:r>
              <a:rPr lang="en-US" sz="3200" dirty="0" smtClean="0">
                <a:solidFill>
                  <a:schemeClr val="bg1"/>
                </a:solidFill>
              </a:rPr>
              <a:t> Temple era,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moon based worship proceedings from the </a:t>
            </a:r>
            <a:r>
              <a:rPr lang="en-US" sz="3200" dirty="0" err="1" smtClean="0">
                <a:solidFill>
                  <a:schemeClr val="bg1"/>
                </a:solidFill>
              </a:rPr>
              <a:t>Hasmonean</a:t>
            </a:r>
            <a:r>
              <a:rPr lang="en-US" sz="3200" dirty="0" smtClean="0">
                <a:solidFill>
                  <a:schemeClr val="bg1"/>
                </a:solidFill>
              </a:rPr>
              <a:t> period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were the protocol of the imposter priesthood.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b="1" dirty="0" smtClean="0">
                <a:solidFill>
                  <a:srgbClr val="0000FF"/>
                </a:solidFill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</a:rPr>
              <a:t> spoke the word </a:t>
            </a:r>
            <a:r>
              <a:rPr lang="en-US" sz="3200" b="1" dirty="0" smtClean="0">
                <a:solidFill>
                  <a:srgbClr val="0000CC"/>
                </a:solidFill>
              </a:rPr>
              <a:t>– 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673100">
                    <a:srgbClr val="FFFF00">
                      <a:alpha val="84000"/>
                    </a:srgbClr>
                  </a:glow>
                </a:effectLst>
                <a:latin typeface="Arial Black" panose="020B0A04020102020204" pitchFamily="34" charset="0"/>
              </a:rPr>
              <a:t>light</a:t>
            </a:r>
            <a:r>
              <a:rPr lang="en-US" sz="3200" b="1" dirty="0" smtClean="0">
                <a:solidFill>
                  <a:srgbClr val="0000CC"/>
                </a:solidFill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was He simply referencing an issue of </a:t>
            </a:r>
            <a:r>
              <a:rPr lang="en-US" sz="3200" b="1" dirty="0" smtClean="0">
                <a:solidFill>
                  <a:srgbClr val="FF0000"/>
                </a:solidFill>
              </a:rPr>
              <a:t>weight?</a:t>
            </a:r>
            <a:r>
              <a:rPr lang="en-US" sz="3200" dirty="0" smtClean="0">
                <a:solidFill>
                  <a:schemeClr val="bg1"/>
                </a:solidFill>
              </a:rPr>
              <a:t>  Maybe, on the surface level.  However in a deeper look, He was referencing the </a:t>
            </a:r>
            <a:r>
              <a:rPr lang="en-US" sz="3200" b="1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Mazzaroth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</a:rPr>
              <a:t>LIGHT</a:t>
            </a:r>
            <a:r>
              <a:rPr lang="en-US" sz="3200" dirty="0" smtClean="0">
                <a:solidFill>
                  <a:schemeClr val="bg1"/>
                </a:solidFill>
              </a:rPr>
              <a:t>  based calendar which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RE-ESTABLISHES</a:t>
            </a:r>
            <a:r>
              <a:rPr lang="en-US" sz="3200" dirty="0" smtClean="0">
                <a:solidFill>
                  <a:schemeClr val="bg1"/>
                </a:solidFill>
              </a:rPr>
              <a:t> the </a:t>
            </a:r>
            <a:r>
              <a:rPr lang="en-US" sz="3200" b="1" dirty="0" smtClean="0">
                <a:solidFill>
                  <a:srgbClr val="00B050"/>
                </a:solidFill>
              </a:rPr>
              <a:t>Mo-edim </a:t>
            </a:r>
            <a:r>
              <a:rPr lang="en-US" sz="3200" dirty="0" smtClean="0">
                <a:solidFill>
                  <a:schemeClr val="bg1"/>
                </a:solidFill>
              </a:rPr>
              <a:t>back onto </a:t>
            </a:r>
            <a:r>
              <a:rPr lang="en-US" sz="3200" b="1" dirty="0" smtClean="0">
                <a:solidFill>
                  <a:srgbClr val="0000CC"/>
                </a:solidFill>
              </a:rPr>
              <a:t>His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Covenant Calendar. 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05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67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740238" y="261257"/>
            <a:ext cx="10798626" cy="6193971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When</a:t>
            </a:r>
            <a:r>
              <a:rPr lang="en-CA" sz="3600" b="1" dirty="0" smtClean="0">
                <a:solidFill>
                  <a:srgbClr val="0000CC"/>
                </a:solidFill>
              </a:rPr>
              <a:t> </a:t>
            </a:r>
            <a:r>
              <a:rPr lang="en-CA" sz="3600" b="1" dirty="0" err="1" smtClean="0">
                <a:solidFill>
                  <a:srgbClr val="0000CC"/>
                </a:solidFill>
              </a:rPr>
              <a:t>Yahusha</a:t>
            </a:r>
            <a:r>
              <a:rPr lang="en-CA" sz="3600" b="1" dirty="0" smtClean="0">
                <a:solidFill>
                  <a:srgbClr val="0000CC"/>
                </a:solidFill>
              </a:rPr>
              <a:t> </a:t>
            </a:r>
            <a:r>
              <a:rPr lang="en-CA" sz="3600" b="1" dirty="0" smtClean="0">
                <a:solidFill>
                  <a:schemeClr val="bg1"/>
                </a:solidFill>
              </a:rPr>
              <a:t>witnessed the </a:t>
            </a:r>
            <a:r>
              <a:rPr lang="en-CA" sz="3600" b="1" u="sng" dirty="0" smtClean="0">
                <a:solidFill>
                  <a:schemeClr val="bg1"/>
                </a:solidFill>
              </a:rPr>
              <a:t>evil</a:t>
            </a:r>
            <a:r>
              <a:rPr lang="en-CA" sz="3600" b="1" dirty="0" smtClean="0">
                <a:solidFill>
                  <a:schemeClr val="bg1"/>
                </a:solidFill>
              </a:rPr>
              <a:t> proceedings of the 2</a:t>
            </a:r>
            <a:r>
              <a:rPr lang="en-CA" sz="3600" b="1" baseline="30000" dirty="0" smtClean="0">
                <a:solidFill>
                  <a:schemeClr val="bg1"/>
                </a:solidFill>
              </a:rPr>
              <a:t>nd</a:t>
            </a:r>
            <a:r>
              <a:rPr lang="en-CA" sz="3600" b="1" dirty="0" smtClean="0">
                <a:solidFill>
                  <a:schemeClr val="bg1"/>
                </a:solidFill>
              </a:rPr>
              <a:t> Temple </a:t>
            </a:r>
            <a:r>
              <a:rPr lang="en-CA" sz="3600" b="1" u="sng" dirty="0" smtClean="0">
                <a:solidFill>
                  <a:srgbClr val="C00000"/>
                </a:solidFill>
              </a:rPr>
              <a:t>lunar based</a:t>
            </a:r>
            <a:r>
              <a:rPr lang="en-CA" sz="3600" b="1" dirty="0" smtClean="0">
                <a:solidFill>
                  <a:schemeClr val="bg1"/>
                </a:solidFill>
              </a:rPr>
              <a:t> worship system –</a:t>
            </a:r>
          </a:p>
          <a:p>
            <a:pPr algn="ctr"/>
            <a:r>
              <a:rPr lang="en-CA" sz="3600" b="1" dirty="0" smtClean="0">
                <a:solidFill>
                  <a:srgbClr val="CC0099"/>
                </a:solidFill>
              </a:rPr>
              <a:t>IS IT ANY WONDER THAT HIS </a:t>
            </a:r>
            <a:r>
              <a:rPr lang="en-CA" sz="6000" b="1" dirty="0" smtClean="0">
                <a:solidFill>
                  <a:schemeClr val="bg1"/>
                </a:solidFill>
                <a:effectLst>
                  <a:glow rad="444500">
                    <a:srgbClr val="FFFF00"/>
                  </a:glow>
                </a:effectLst>
              </a:rPr>
              <a:t>BURDEN</a:t>
            </a:r>
            <a:r>
              <a:rPr lang="en-CA" sz="3600" b="1" dirty="0" smtClean="0">
                <a:solidFill>
                  <a:srgbClr val="CC0099"/>
                </a:solidFill>
              </a:rPr>
              <a:t>  WOULD BE THE RETURN TO THE </a:t>
            </a:r>
            <a:r>
              <a:rPr lang="en-CA" sz="3600" b="1" dirty="0" smtClean="0">
                <a:solidFill>
                  <a:srgbClr val="0000CC"/>
                </a:solidFill>
              </a:rPr>
              <a:t>MAZZAROTH </a:t>
            </a:r>
            <a:r>
              <a:rPr lang="en-CA" sz="36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LIGHT</a:t>
            </a:r>
            <a:r>
              <a:rPr lang="en-CA" sz="3600" b="1" dirty="0" smtClean="0">
                <a:solidFill>
                  <a:srgbClr val="0000CC"/>
                </a:solidFill>
              </a:rPr>
              <a:t> BASED COVENANT CALENDAR?</a:t>
            </a:r>
            <a:endParaRPr lang="en-CA" sz="3600" b="1" dirty="0">
              <a:solidFill>
                <a:srgbClr val="0000CC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6202" y="261257"/>
            <a:ext cx="1926771" cy="1211362"/>
          </a:xfrm>
          <a:prstGeom prst="wedgeEllipseCallout">
            <a:avLst>
              <a:gd name="adj1" fmla="val 91825"/>
              <a:gd name="adj2" fmla="val 202335"/>
            </a:avLst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Matt 11:30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85059" y="5388429"/>
            <a:ext cx="2427512" cy="1211362"/>
          </a:xfrm>
          <a:prstGeom prst="wedgeEllipseCallout">
            <a:avLst>
              <a:gd name="adj1" fmla="val 43746"/>
              <a:gd name="adj2" fmla="val -88822"/>
            </a:avLst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FF00"/>
                </a:solidFill>
              </a:rPr>
              <a:t>T</a:t>
            </a:r>
            <a:r>
              <a:rPr lang="en-CA" sz="2800" b="1" dirty="0" smtClean="0">
                <a:solidFill>
                  <a:srgbClr val="FFFF00"/>
                </a:solidFill>
              </a:rPr>
              <a:t>ESHUVA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07771" y="4746171"/>
            <a:ext cx="1589315" cy="0"/>
          </a:xfrm>
          <a:prstGeom prst="line">
            <a:avLst/>
          </a:prstGeom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73829" y="5486400"/>
            <a:ext cx="8828314" cy="1121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rgbClr val="0000CC"/>
                </a:solidFill>
              </a:rPr>
              <a:t>Yahusha’s </a:t>
            </a:r>
            <a:r>
              <a:rPr lang="en-CA" sz="3600" u="sng" dirty="0" smtClean="0">
                <a:solidFill>
                  <a:srgbClr val="0000CC"/>
                </a:solidFill>
              </a:rPr>
              <a:t>Bride</a:t>
            </a:r>
            <a:r>
              <a:rPr lang="en-CA" sz="3600" dirty="0" smtClean="0">
                <a:solidFill>
                  <a:srgbClr val="0000CC"/>
                </a:solidFill>
              </a:rPr>
              <a:t> </a:t>
            </a:r>
            <a:r>
              <a:rPr lang="en-CA" sz="3600" dirty="0" smtClean="0">
                <a:solidFill>
                  <a:schemeClr val="bg1"/>
                </a:solidFill>
              </a:rPr>
              <a:t>will have previously returned to the</a:t>
            </a:r>
            <a:r>
              <a:rPr lang="en-CA" sz="3600" dirty="0" smtClean="0">
                <a:solidFill>
                  <a:srgbClr val="0000CC"/>
                </a:solidFill>
              </a:rPr>
              <a:t> </a:t>
            </a:r>
            <a:r>
              <a:rPr lang="en-CA" sz="3600" dirty="0" err="1" smtClean="0">
                <a:solidFill>
                  <a:srgbClr val="0000CC"/>
                </a:solidFill>
              </a:rPr>
              <a:t>MelekTzedek</a:t>
            </a:r>
            <a:r>
              <a:rPr lang="en-CA" sz="3600" dirty="0" smtClean="0">
                <a:solidFill>
                  <a:srgbClr val="0000CC"/>
                </a:solidFill>
              </a:rPr>
              <a:t> Administration!</a:t>
            </a:r>
            <a:endParaRPr lang="en-CA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44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87078"/>
            <a:ext cx="11719774" cy="588017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Paul addresses his brothers in the faith –</a:t>
            </a:r>
            <a:endParaRPr lang="en-US" sz="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Thess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5:4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But you, brothers, 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are not in darkness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so that this Day should overtake you as a thief.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They understood 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Covenant 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alendar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as witnessed to in </a:t>
            </a:r>
            <a:r>
              <a:rPr lang="en-US" sz="2800" b="1" dirty="0" smtClean="0">
                <a:solidFill>
                  <a:srgbClr val="00B050"/>
                </a:solidFill>
              </a:rPr>
              <a:t>James 1:17.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When the lunar system removes 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11F72C">
                      <a:alpha val="60000"/>
                    </a:srgbClr>
                  </a:glow>
                </a:effectLst>
              </a:rPr>
              <a:t>key to understanding </a:t>
            </a:r>
            <a:r>
              <a:rPr lang="en-US" sz="2800" b="1" dirty="0" smtClean="0">
                <a:solidFill>
                  <a:srgbClr val="00B050"/>
                </a:solidFill>
              </a:rPr>
              <a:t>(Luke 11:52)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by offsetting the Mo-edim (Appointed Times) onto a calendar other than that of </a:t>
            </a:r>
            <a:r>
              <a:rPr lang="en-US" sz="2800" b="1" dirty="0" smtClean="0">
                <a:solidFill>
                  <a:srgbClr val="0000FF"/>
                </a:solidFill>
              </a:rPr>
              <a:t>Yahuah’s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</a:rPr>
              <a:t>darkness then prevails.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At that point one is consequently </a:t>
            </a:r>
            <a:r>
              <a:rPr lang="en-US" sz="2800" b="1" dirty="0" smtClean="0">
                <a:solidFill>
                  <a:schemeClr val="bg1"/>
                </a:solidFill>
              </a:rPr>
              <a:t>enveloped in darkness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and cannot know the truth’s of </a:t>
            </a: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rgbClr val="0000FF"/>
                </a:solidFill>
              </a:rPr>
              <a:t>,</a:t>
            </a:r>
            <a:r>
              <a:rPr lang="en-US" sz="2800" dirty="0" smtClean="0">
                <a:solidFill>
                  <a:srgbClr val="E36C0A"/>
                </a:solidFill>
              </a:rPr>
              <a:t> </a:t>
            </a:r>
            <a:r>
              <a:rPr lang="en-US" sz="2800" b="1" dirty="0" smtClean="0">
                <a:solidFill>
                  <a:srgbClr val="E36C0A"/>
                </a:solidFill>
              </a:rPr>
              <a:t>and cannot </a:t>
            </a:r>
            <a:r>
              <a:rPr lang="en-US" sz="2800" b="1" u="sng" dirty="0" smtClean="0">
                <a:solidFill>
                  <a:srgbClr val="E36C0A"/>
                </a:solidFill>
              </a:rPr>
              <a:t>correctl</a:t>
            </a:r>
            <a:r>
              <a:rPr lang="en-US" sz="2800" b="1" dirty="0" smtClean="0">
                <a:solidFill>
                  <a:srgbClr val="E36C0A"/>
                </a:solidFill>
              </a:rPr>
              <a:t>y discern the </a:t>
            </a:r>
            <a:r>
              <a:rPr lang="en-US" sz="2800" b="1" dirty="0" smtClean="0">
                <a:solidFill>
                  <a:srgbClr val="0000CC"/>
                </a:solidFill>
              </a:rPr>
              <a:t>Set-Apart</a:t>
            </a:r>
            <a:r>
              <a:rPr lang="en-US" sz="2800" b="1" dirty="0" smtClean="0">
                <a:solidFill>
                  <a:srgbClr val="E36C0A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“times.”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Yahusha’s</a:t>
            </a:r>
            <a:r>
              <a:rPr lang="en-US" sz="2800" dirty="0" smtClean="0">
                <a:solidFill>
                  <a:srgbClr val="E36C0A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return will then come as a complete surprise, 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as will also the </a:t>
            </a:r>
            <a:r>
              <a:rPr lang="en-US" sz="2800" b="1" dirty="0" smtClean="0">
                <a:solidFill>
                  <a:srgbClr val="FF0066"/>
                </a:solidFill>
              </a:rPr>
              <a:t>Day of Atonement!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526823" y="647834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408" y="190956"/>
            <a:ext cx="3971068" cy="906008"/>
          </a:xfrm>
          <a:solidFill>
            <a:srgbClr val="0070C0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Continued</a:t>
            </a:r>
            <a:endParaRPr lang="en-US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030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270912"/>
            <a:ext cx="11668259" cy="5207433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182880" anchor="t">
            <a:normAutofit/>
            <a:sp3d extrusionH="57150">
              <a:bevelT h="25400" prst="softRound"/>
            </a:sp3d>
          </a:bodyPr>
          <a:lstStyle/>
          <a:p>
            <a:pPr marL="914400" lvl="2" indent="-45720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Thess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5:5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are all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sons of li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g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ht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sons of the day. We are not of the night nor of darkness.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The moral?  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LOOK TO THE LIGHT</a:t>
            </a:r>
            <a:r>
              <a:rPr lang="en-US" sz="2800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not the 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darkness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of the moon!</a:t>
            </a:r>
          </a:p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This last statement sounds so simplistic that it is almost silly! </a:t>
            </a:r>
          </a:p>
          <a:p>
            <a:pPr marL="914400" lvl="1" indent="-45720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Cor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1:27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But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Elohim has chosen the foolish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matters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the world to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put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shame the wise, and Elohim has chosen the weak of the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world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put to shame the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strong.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is magnificently efficient in simplicity.  </a:t>
            </a:r>
            <a:b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It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 man that insists on fouling things up with his own theories.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36334" y="155449"/>
            <a:ext cx="3663918" cy="910985"/>
          </a:xfrm>
          <a:solidFill>
            <a:srgbClr val="0070C0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Continued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6823" y="647834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6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38" y="2277149"/>
            <a:ext cx="11590986" cy="4203025"/>
          </a:xfrm>
          <a:solidFill>
            <a:schemeClr val="tx1"/>
          </a:solidFill>
          <a:ln w="76200">
            <a:solidFill>
              <a:srgbClr val="FF800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>
            <a:normAutofit/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And a   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				            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was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seen in the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heaven: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												</a:t>
            </a:r>
            <a:endParaRPr lang="en-US" sz="1600" dirty="0" smtClean="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Would a </a:t>
            </a:r>
            <a:r>
              <a:rPr lang="en-US" sz="3600" b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SIGN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(Gen 1:14)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seen within the </a:t>
            </a:r>
            <a:r>
              <a:rPr lang="en-US" sz="36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Mazzaroth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of the heavens, be </a:t>
            </a:r>
            <a:r>
              <a:rPr lang="en-US" sz="3600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worth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y </a:t>
            </a:r>
            <a:r>
              <a:rPr lang="en-US" sz="3600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of consideration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by the Bride of </a:t>
            </a:r>
            <a:r>
              <a:rPr lang="en-US" sz="36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Yahusha</a:t>
            </a:r>
            <a:r>
              <a:rPr lang="en-US" sz="36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Will p</a:t>
            </a:r>
            <a:r>
              <a:rPr lang="en-US" sz="3200" u="sng" dirty="0" smtClean="0">
                <a:solidFill>
                  <a:srgbClr val="FE7F00"/>
                </a:solidFill>
                <a:latin typeface="Georgia" panose="02040502050405020303" pitchFamily="18" charset="0"/>
              </a:rPr>
              <a:t>eo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p</a:t>
            </a:r>
            <a:r>
              <a:rPr lang="en-US" sz="3200" u="sng" dirty="0" smtClean="0">
                <a:solidFill>
                  <a:srgbClr val="FE7F00"/>
                </a:solidFill>
                <a:latin typeface="Georgia" panose="02040502050405020303" pitchFamily="18" charset="0"/>
              </a:rPr>
              <a:t>le searchin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g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Word </a:t>
            </a:r>
            <a:r>
              <a:rPr lang="en-US" sz="32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before it occurs 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-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SHEMA?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FF800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FF800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175" y="2521526"/>
            <a:ext cx="4887684" cy="885696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GREAT</a:t>
            </a:r>
            <a:r>
              <a:rPr lang="en-US" sz="5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54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SIGN</a:t>
            </a:r>
            <a:r>
              <a:rPr lang="en-US" sz="5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endParaRPr lang="en-CA" sz="5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12229" y="3363678"/>
            <a:ext cx="0" cy="533407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75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86" y="276068"/>
            <a:ext cx="5556990" cy="1157878"/>
          </a:xfrm>
          <a:solidFill>
            <a:srgbClr val="0070C0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none" dirty="0" smtClean="0">
                <a:ln w="127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Question …</a:t>
            </a:r>
            <a:endParaRPr lang="en-US" sz="7200" b="1" cap="none" dirty="0">
              <a:ln w="127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78039"/>
            <a:ext cx="11487955" cy="516442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/>
              <a:t>  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</a:rPr>
              <a:t>Why do 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rgbClr val="11F72C"/>
                </a:solidFill>
              </a:rPr>
              <a:t>y</a:t>
            </a:r>
            <a:r>
              <a:rPr lang="en-US" sz="6600" b="1" u="sng" dirty="0" smtClean="0">
                <a:ln>
                  <a:solidFill>
                    <a:srgbClr val="002060"/>
                  </a:solidFill>
                </a:ln>
                <a:solidFill>
                  <a:srgbClr val="11F72C"/>
                </a:solidFill>
              </a:rPr>
              <a:t>ou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</a:rPr>
              <a:t> think the moon </a:t>
            </a:r>
            <a:br>
              <a:rPr lang="en-US" sz="6600" b="1" dirty="0" smtClean="0">
                <a:ln>
                  <a:solidFill>
                    <a:srgbClr val="002060"/>
                  </a:solidFill>
                </a:ln>
              </a:rPr>
            </a:br>
            <a:r>
              <a:rPr lang="en-US" sz="6600" b="1" dirty="0" smtClean="0">
                <a:ln>
                  <a:solidFill>
                    <a:srgbClr val="002060"/>
                  </a:solidFill>
                </a:ln>
              </a:rPr>
              <a:t>is positioned </a:t>
            </a:r>
            <a:r>
              <a:rPr lang="en-US" sz="6600" b="1" u="sng" dirty="0" smtClean="0">
                <a:ln>
                  <a:solidFill>
                    <a:srgbClr val="002060"/>
                  </a:solidFill>
                </a:ln>
              </a:rPr>
              <a:t>under the feet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</a:rPr>
              <a:t> </a:t>
            </a:r>
            <a:br>
              <a:rPr lang="en-US" sz="6600" b="1" dirty="0" smtClean="0">
                <a:ln>
                  <a:solidFill>
                    <a:srgbClr val="002060"/>
                  </a:solidFill>
                </a:ln>
              </a:rPr>
            </a:br>
            <a:r>
              <a:rPr lang="en-US" sz="6600" b="1" dirty="0" smtClean="0">
                <a:ln>
                  <a:solidFill>
                    <a:srgbClr val="002060"/>
                  </a:solidFill>
                </a:ln>
              </a:rPr>
              <a:t>of </a:t>
            </a:r>
            <a:r>
              <a:rPr lang="en-US" sz="6600" b="1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Bethula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 – the Bride </a:t>
            </a:r>
            <a:b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</a:br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of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Y</a:t>
            </a:r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ahusha?</a:t>
            </a:r>
            <a:endParaRPr lang="en-US" sz="6600" b="1" dirty="0">
              <a:ln>
                <a:solidFill>
                  <a:srgbClr val="00206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47222" y="63535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78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52" y="286790"/>
            <a:ext cx="11777662" cy="63399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9" y="891905"/>
            <a:ext cx="10626443" cy="55173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9902" y="652634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69002" y="778933"/>
            <a:ext cx="3132667" cy="0"/>
          </a:xfrm>
          <a:prstGeom prst="line">
            <a:avLst/>
          </a:prstGeom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98600" y="1227668"/>
            <a:ext cx="3048000" cy="8466"/>
          </a:xfrm>
          <a:prstGeom prst="line">
            <a:avLst/>
          </a:prstGeom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106333" y="1761067"/>
            <a:ext cx="4351867" cy="4865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Consider the Mazzaroth. </a:t>
            </a:r>
            <a:r>
              <a:rPr lang="en-CA" sz="2800" dirty="0" smtClean="0">
                <a:solidFill>
                  <a:srgbClr val="0000CC"/>
                </a:solidFill>
              </a:rPr>
              <a:t>Yahuah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 purposely positioned the moon to be </a:t>
            </a:r>
            <a:r>
              <a:rPr lang="en-CA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UNDER THE FEET</a:t>
            </a:r>
            <a:r>
              <a:rPr lang="en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CA" sz="2800" dirty="0" smtClean="0">
                <a:solidFill>
                  <a:srgbClr val="0000CC"/>
                </a:solidFill>
              </a:rPr>
              <a:t>BETHULA the BRIDE. </a:t>
            </a:r>
            <a:r>
              <a:rPr lang="en-CA" sz="28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an this visual </a:t>
            </a:r>
            <a:r>
              <a:rPr lang="en-CA" sz="2800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SIGN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 be considered as being</a:t>
            </a:r>
            <a:r>
              <a:rPr lang="en-CA" sz="2800" dirty="0" smtClean="0">
                <a:noFill/>
              </a:rPr>
              <a:t>……..</a:t>
            </a: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b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sz="2800" b="1" u="sng" dirty="0" smtClean="0">
                <a:solidFill>
                  <a:srgbClr val="C00000"/>
                </a:solidFill>
              </a:rPr>
              <a:t>BOWED DOWN</a:t>
            </a:r>
            <a:r>
              <a:rPr lang="en-CA" sz="2800" b="1" dirty="0" smtClean="0">
                <a:solidFill>
                  <a:srgbClr val="C00000"/>
                </a:solidFill>
              </a:rPr>
              <a:t>?</a:t>
            </a:r>
            <a:r>
              <a:rPr lang="en-CA" sz="2800" b="1" u="sng" dirty="0" smtClean="0">
                <a:solidFill>
                  <a:srgbClr val="C00000"/>
                </a:solidFill>
              </a:rPr>
              <a:t> </a:t>
            </a:r>
            <a:r>
              <a:rPr lang="en-CA" sz="2800" b="1" dirty="0" smtClean="0">
                <a:solidFill>
                  <a:srgbClr val="C00000"/>
                </a:solidFill>
              </a:rPr>
              <a:t/>
            </a:r>
            <a:br>
              <a:rPr lang="en-CA" sz="2800" b="1" dirty="0" smtClean="0">
                <a:solidFill>
                  <a:srgbClr val="C00000"/>
                </a:solidFill>
              </a:rPr>
            </a:br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&amp; </a:t>
            </a:r>
            <a:b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sz="2800" b="1" u="sng" dirty="0" smtClean="0">
                <a:solidFill>
                  <a:srgbClr val="C00000"/>
                </a:solidFill>
              </a:rPr>
              <a:t>BROUGHT LOW</a:t>
            </a:r>
            <a:r>
              <a:rPr lang="en-CA" sz="2800" b="1" dirty="0" smtClean="0">
                <a:solidFill>
                  <a:srgbClr val="C00000"/>
                </a:solidFill>
              </a:rPr>
              <a:t>?</a:t>
            </a:r>
            <a:endParaRPr lang="en-CA" sz="28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48400" y="1202268"/>
            <a:ext cx="778933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7669161" y="6203035"/>
            <a:ext cx="1356711" cy="423735"/>
          </a:xfrm>
          <a:prstGeom prst="wedgeRoundRectCallout">
            <a:avLst>
              <a:gd name="adj1" fmla="val -65199"/>
              <a:gd name="adj2" fmla="val -415679"/>
              <a:gd name="adj3" fmla="val 16667"/>
            </a:avLst>
          </a:prstGeom>
          <a:ln>
            <a:solidFill>
              <a:srgbClr val="650E6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650E6C"/>
                </a:solidFill>
              </a:rPr>
              <a:t>Gen 1:14!</a:t>
            </a:r>
            <a:endParaRPr lang="en-CA" b="1" dirty="0">
              <a:solidFill>
                <a:srgbClr val="650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786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8000"/>
              </a:srgbClr>
            </a:gs>
            <a:gs pos="42000">
              <a:srgbClr val="00FF00">
                <a:alpha val="43000"/>
              </a:srgbClr>
            </a:gs>
            <a:gs pos="70000">
              <a:srgbClr val="FFFF00">
                <a:alpha val="51000"/>
              </a:srgbClr>
            </a:gs>
            <a:gs pos="100000">
              <a:srgbClr val="FF0066">
                <a:alpha val="2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7079" y="327992"/>
            <a:ext cx="11280913" cy="6221896"/>
          </a:xfrm>
          <a:noFill/>
          <a:ln w="762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Seems that paganism understood the position of authority as being located above the head! Note the sun disc cradled in the crescent             moon in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 exalted stance - </a:t>
            </a:r>
            <a:r>
              <a:rPr lang="en-US" sz="2800" b="1" u="sng" dirty="0" smtClean="0">
                <a:ln>
                  <a:solidFill>
                    <a:srgbClr val="0000CC"/>
                  </a:solidFill>
                </a:ln>
                <a:solidFill>
                  <a:srgbClr val="FF00FF"/>
                </a:solidFill>
              </a:rPr>
              <a:t>above the head</a:t>
            </a:r>
            <a:r>
              <a:rPr lang="en-US" sz="2800" b="1" dirty="0" smtClean="0">
                <a:ln>
                  <a:solidFill>
                    <a:srgbClr val="0000CC"/>
                  </a:solidFill>
                </a:ln>
                <a:solidFill>
                  <a:srgbClr val="FF00FF"/>
                </a:solidFill>
              </a:rPr>
              <a:t>!  </a:t>
            </a:r>
            <a:endParaRPr lang="en-US" sz="2800" b="1" dirty="0">
              <a:ln>
                <a:solidFill>
                  <a:srgbClr val="0000CC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79" y="733425"/>
            <a:ext cx="10626443" cy="57467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22304" y="1938129"/>
            <a:ext cx="3816626" cy="44229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ln>
                  <a:solidFill>
                    <a:srgbClr val="0000CC"/>
                  </a:solidFill>
                </a:ln>
                <a:solidFill>
                  <a:srgbClr val="FF99FF"/>
                </a:solidFill>
              </a:rPr>
              <a:t>Yet lunar teachers tell us that when Yahuah puts the moon </a:t>
            </a:r>
            <a:r>
              <a:rPr lang="en-CA" sz="3200" b="1" u="sng" dirty="0" smtClean="0">
                <a:ln>
                  <a:solidFill>
                    <a:srgbClr val="0000CC"/>
                  </a:solidFill>
                </a:ln>
                <a:solidFill>
                  <a:srgbClr val="60F3FA"/>
                </a:solidFill>
              </a:rPr>
              <a:t>under the feet</a:t>
            </a:r>
            <a:r>
              <a:rPr lang="en-CA" sz="3200" dirty="0" smtClean="0">
                <a:ln>
                  <a:solidFill>
                    <a:srgbClr val="0000CC"/>
                  </a:solidFill>
                </a:ln>
                <a:solidFill>
                  <a:srgbClr val="FF99FF"/>
                </a:solidFill>
              </a:rPr>
              <a:t> of </a:t>
            </a:r>
            <a:r>
              <a:rPr lang="en-CA" sz="3200" dirty="0" err="1" smtClean="0">
                <a:ln>
                  <a:solidFill>
                    <a:srgbClr val="0000CC"/>
                  </a:solidFill>
                </a:ln>
                <a:solidFill>
                  <a:srgbClr val="FF99FF"/>
                </a:solidFill>
              </a:rPr>
              <a:t>Bethula</a:t>
            </a:r>
            <a:r>
              <a:rPr lang="en-CA" sz="3200" dirty="0" smtClean="0">
                <a:ln>
                  <a:solidFill>
                    <a:srgbClr val="0000CC"/>
                  </a:solidFill>
                </a:ln>
                <a:solidFill>
                  <a:srgbClr val="FF99FF"/>
                </a:solidFill>
              </a:rPr>
              <a:t>, </a:t>
            </a:r>
            <a:r>
              <a:rPr lang="en-CA" sz="32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THAT</a:t>
            </a:r>
            <a:r>
              <a:rPr lang="en-CA" sz="3200" dirty="0" smtClean="0">
                <a:ln>
                  <a:solidFill>
                    <a:srgbClr val="0000CC"/>
                  </a:solidFill>
                </a:ln>
                <a:solidFill>
                  <a:srgbClr val="FF99FF"/>
                </a:solidFill>
              </a:rPr>
              <a:t> is the position of authority? </a:t>
            </a:r>
            <a:endParaRPr lang="en-CA" sz="3200" b="1" dirty="0">
              <a:ln>
                <a:solidFill>
                  <a:srgbClr val="0000CC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35239" y="6521909"/>
            <a:ext cx="3390755" cy="3360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u="sng" dirty="0" smtClean="0">
                <a:solidFill>
                  <a:schemeClr val="bg1"/>
                </a:solidFill>
              </a:rPr>
              <a:t>Who</a:t>
            </a:r>
            <a:r>
              <a:rPr lang="en-CA" dirty="0" smtClean="0">
                <a:solidFill>
                  <a:srgbClr val="0000CC"/>
                </a:solidFill>
              </a:rPr>
              <a:t> - has their wires crossed?</a:t>
            </a:r>
            <a:endParaRPr lang="en-CA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35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675" y="207818"/>
            <a:ext cx="11749088" cy="641523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marL="457200" indent="-914400"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2:20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that day man shall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throw awa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his idols of silver </a:t>
            </a:r>
            <a: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his idols of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old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each for himself to worshi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p,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moles and bats,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9144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2:21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go into the clefts of the rocks, and into the crags of the rugged rocks, because of the fear of </a:t>
            </a:r>
            <a:r>
              <a:rPr lang="he-IL" sz="2800" b="1" dirty="0">
                <a:solidFill>
                  <a:srgbClr val="0000CC"/>
                </a:solidFill>
                <a:latin typeface="SBL Hebrew"/>
              </a:rPr>
              <a:t>יהוה</a:t>
            </a:r>
            <a:r>
              <a:rPr lang="en-US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splendour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His excellency, when He arises to shake the earth mightily.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9144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2:22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u="sng" dirty="0">
                <a:solidFill>
                  <a:srgbClr val="FF0066"/>
                </a:solidFill>
                <a:latin typeface="Arial Black" panose="020B0A04020102020204" pitchFamily="34" charset="0"/>
              </a:rPr>
              <a:t>Cease from man</a:t>
            </a:r>
            <a:r>
              <a:rPr lang="en-US" sz="2800" dirty="0">
                <a:solidFill>
                  <a:srgbClr val="FF0066"/>
                </a:solidFill>
                <a:latin typeface="Arial Black" panose="020B0A04020102020204" pitchFamily="34" charset="0"/>
              </a:rPr>
              <a:t>,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whose breath is in his nostrils,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what is he to be reckoned upon?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         Allah the moon god.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049" y="3803073"/>
            <a:ext cx="7065209" cy="27639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6703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96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302" y="767120"/>
            <a:ext cx="11685732" cy="5482648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Aft>
                <a:spcPts val="3600"/>
              </a:spcAft>
            </a:pPr>
            <a:r>
              <a:rPr lang="en-US" sz="4800" dirty="0" smtClean="0"/>
              <a:t>Man does </a:t>
            </a:r>
            <a:r>
              <a:rPr lang="en-US" sz="4800" dirty="0" smtClean="0">
                <a:solidFill>
                  <a:schemeClr val="bg1"/>
                </a:solidFill>
              </a:rPr>
              <a:t>not</a:t>
            </a:r>
            <a:r>
              <a:rPr lang="en-US" sz="4800" dirty="0" smtClean="0"/>
              <a:t> need a physical representation before him to </a:t>
            </a:r>
            <a:r>
              <a:rPr lang="en-US" sz="4800" dirty="0" smtClean="0">
                <a:solidFill>
                  <a:schemeClr val="bg1"/>
                </a:solidFill>
              </a:rPr>
              <a:t>“bow down to a foreign god”!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“Bowing down” </a:t>
            </a:r>
            <a:r>
              <a:rPr lang="en-US" sz="4800" dirty="0" smtClean="0"/>
              <a:t>may consist of simply </a:t>
            </a:r>
            <a:r>
              <a:rPr lang="en-US" sz="4800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paying allegiance to whatever false system is chosen </a:t>
            </a:r>
            <a:r>
              <a:rPr lang="en-US" sz="4800" dirty="0" smtClean="0"/>
              <a:t>and </a:t>
            </a:r>
            <a:r>
              <a:rPr lang="en-US" sz="4800" dirty="0" smtClean="0">
                <a:effectLst>
                  <a:glow rad="304800">
                    <a:schemeClr val="accent3">
                      <a:satMod val="175000"/>
                      <a:alpha val="89000"/>
                    </a:schemeClr>
                  </a:glow>
                </a:effectLst>
              </a:rPr>
              <a:t>by walking after it;</a:t>
            </a:r>
            <a:r>
              <a:rPr lang="en-US" sz="4800" dirty="0" smtClean="0"/>
              <a:t> which results in  giving one’s respect (or sacred regard) to </a:t>
            </a:r>
            <a:br>
              <a:rPr lang="en-US" sz="4800" dirty="0" smtClean="0"/>
            </a:br>
            <a:r>
              <a:rPr lang="en-US" sz="4800" dirty="0" smtClean="0"/>
              <a:t>that very practice.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40678" y="643997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6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7768" y="797364"/>
            <a:ext cx="10397547" cy="526054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ctr">
            <a:sp3d extrusionH="57150">
              <a:bevelT h="25400" prst="softRound"/>
            </a:sp3d>
          </a:bodyPr>
          <a:lstStyle/>
          <a:p>
            <a:pPr marL="457200" indent="-914400">
              <a:spcAft>
                <a:spcPts val="3000"/>
              </a:spcAft>
              <a:buNone/>
            </a:pPr>
            <a:r>
              <a:rPr lang="en-US" sz="3600" b="1" dirty="0">
                <a:solidFill>
                  <a:srgbClr val="008080"/>
                </a:solidFill>
                <a:latin typeface="Georgia" panose="02040502050405020303" pitchFamily="18" charset="0"/>
              </a:rPr>
              <a:t>Isa 3:12</a:t>
            </a:r>
            <a:r>
              <a:rPr lang="en-US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My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people!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Youths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exert pressure on them, and women rule over them.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O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My people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! 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Your leaders lead </a:t>
            </a:r>
            <a:r>
              <a:rPr lang="en-US" sz="3600" b="1" i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you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astray</a:t>
            </a:r>
            <a: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b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swallow the way of your paths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914400">
              <a:buNone/>
            </a:pPr>
            <a:r>
              <a:rPr lang="en-US" sz="3600" b="1" dirty="0">
                <a:solidFill>
                  <a:srgbClr val="008080"/>
                </a:solidFill>
                <a:latin typeface="Georgia" panose="02040502050405020303" pitchFamily="18" charset="0"/>
              </a:rPr>
              <a:t>Isa 9:16</a:t>
            </a:r>
            <a:r>
              <a:rPr lang="en-US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the leaders of this people lead </a:t>
            </a:r>
            <a:r>
              <a:rPr lang="en-US" sz="3600" b="1" i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them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astray</a:t>
            </a:r>
            <a: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those who are guided by them are swallowed up. </a:t>
            </a:r>
            <a:r>
              <a:rPr lang="en-US" sz="36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94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45" y="852055"/>
            <a:ext cx="11326484" cy="5081156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rmAutofit/>
            <a:sp3d extrusionH="57150">
              <a:bevelT w="38100" h="38100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Isaiah has just written to us about how much </a:t>
            </a:r>
            <a:r>
              <a:rPr lang="en-US" sz="3200" b="1" dirty="0" err="1" smtClean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chemeClr val="bg1"/>
                </a:solidFill>
              </a:rPr>
              <a:t> despises the pagan traditions involving the moon.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Look how clear Isaiah states it here.  Involving the moon, for your determination of </a:t>
            </a:r>
            <a:r>
              <a:rPr lang="en-US" sz="3200" dirty="0" err="1" smtClean="0">
                <a:solidFill>
                  <a:schemeClr val="bg1"/>
                </a:solidFill>
              </a:rPr>
              <a:t>mo-eds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b="1" u="sng" dirty="0" smtClean="0">
                <a:solidFill>
                  <a:srgbClr val="FF0066"/>
                </a:solidFill>
              </a:rPr>
              <a:t>IS AGAINST THE WILL OF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YAHUAH! </a:t>
            </a:r>
          </a:p>
          <a:p>
            <a:pPr marL="1371600" lvl="2" indent="-91440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3:8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has stumbled, and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Yehu</a:t>
            </a:r>
            <a:r>
              <a:rPr lang="en-US" sz="3200" dirty="0" err="1" smtClean="0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ah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has fallen, because their </a:t>
            </a:r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FF99FF"/>
                  </a:glow>
                </a:effectLst>
                <a:latin typeface="Georgia" panose="02040502050405020303" pitchFamily="18" charset="0"/>
              </a:rPr>
              <a:t>tongue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their </a:t>
            </a:r>
            <a:r>
              <a:rPr lang="en-US" sz="3200" b="1" dirty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doings are against </a:t>
            </a:r>
            <a:r>
              <a:rPr lang="he-IL" sz="3200" b="1" dirty="0" smtClean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SBL Hebrew"/>
              </a:rPr>
              <a:t>יהוה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[Yahuah],</a:t>
            </a:r>
            <a:r>
              <a:rPr lang="en-US" sz="28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/>
            </a:r>
            <a:br>
              <a:rPr lang="en-US" sz="3200" b="1" dirty="0" smtClean="0">
                <a:solidFill>
                  <a:srgbClr val="FF0066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provoke the eyes of His esteem.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9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89" y="291064"/>
            <a:ext cx="7670671" cy="1257183"/>
          </a:xfrm>
          <a:solidFill>
            <a:srgbClr val="9C3497"/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600" b="1" i="1" cap="none" dirty="0" err="1" smtClean="0">
                <a:ln w="38100" cmpd="sng">
                  <a:solidFill>
                    <a:srgbClr val="00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Bethula’s</a:t>
            </a:r>
            <a:r>
              <a:rPr lang="en-US" sz="6600" b="1" i="1" cap="none" dirty="0" smtClean="0">
                <a:ln w="38100" cmpd="sng">
                  <a:solidFill>
                    <a:srgbClr val="00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Victory</a:t>
            </a:r>
            <a:endParaRPr lang="en-US" sz="6600" b="1" i="1" cap="none" dirty="0">
              <a:ln w="38100" cmpd="sng">
                <a:solidFill>
                  <a:srgbClr val="00FF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78" y="1748174"/>
            <a:ext cx="7716862" cy="4858921"/>
          </a:xfrm>
          <a:solidFill>
            <a:schemeClr val="tx1"/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chemeClr val="bg1"/>
                </a:solidFill>
              </a:rPr>
              <a:t>Bethula</a:t>
            </a:r>
            <a:r>
              <a:rPr lang="en-US" sz="5400" dirty="0" smtClean="0">
                <a:solidFill>
                  <a:schemeClr val="bg1"/>
                </a:solidFill>
              </a:rPr>
              <a:t>, the Virgin Bride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of </a:t>
            </a:r>
            <a:r>
              <a:rPr lang="en-US" sz="5400" b="1" dirty="0" smtClean="0">
                <a:solidFill>
                  <a:srgbClr val="0000CC"/>
                </a:solidFill>
              </a:rPr>
              <a:t>Yahusha</a:t>
            </a:r>
            <a:r>
              <a:rPr lang="en-US" sz="5400" dirty="0" smtClean="0">
                <a:solidFill>
                  <a:srgbClr val="0000CC"/>
                </a:solidFill>
              </a:rPr>
              <a:t>,</a:t>
            </a:r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seen in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rgbClr val="00B050"/>
                </a:solidFill>
              </a:rPr>
              <a:t>Rev 12:1, </a:t>
            </a:r>
            <a:r>
              <a:rPr lang="en-US" sz="5400" dirty="0" smtClean="0">
                <a:solidFill>
                  <a:schemeClr val="bg1"/>
                </a:solidFill>
              </a:rPr>
              <a:t>has overcome 				</a:t>
            </a:r>
            <a:r>
              <a:rPr lang="en-US" sz="4800" dirty="0" smtClean="0">
                <a:solidFill>
                  <a:schemeClr val="bg1"/>
                </a:solidFill>
              </a:rPr>
              <a:t>(</a:t>
            </a:r>
            <a:r>
              <a:rPr lang="en-US" sz="4800" b="1" u="sng" dirty="0" smtClean="0">
                <a:solidFill>
                  <a:srgbClr val="FF0066"/>
                </a:solidFill>
              </a:rPr>
              <a:t>tram</a:t>
            </a:r>
            <a:r>
              <a:rPr lang="en-US" sz="4800" b="1" dirty="0" smtClean="0">
                <a:solidFill>
                  <a:srgbClr val="FF0066"/>
                </a:solidFill>
              </a:rPr>
              <a:t>p</a:t>
            </a:r>
            <a:r>
              <a:rPr lang="en-US" sz="4800" b="1" u="sng" dirty="0" smtClean="0">
                <a:solidFill>
                  <a:srgbClr val="FF0066"/>
                </a:solidFill>
              </a:rPr>
              <a:t>led under foot</a:t>
            </a:r>
            <a:r>
              <a:rPr lang="en-US" sz="4800" dirty="0" smtClean="0">
                <a:solidFill>
                  <a:schemeClr val="bg1"/>
                </a:solidFill>
              </a:rPr>
              <a:t>)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the abomination found in the pagan moon worship.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01593" y="159603"/>
            <a:ext cx="3466722" cy="6419534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ched Right Arrow 5"/>
          <p:cNvSpPr/>
          <p:nvPr/>
        </p:nvSpPr>
        <p:spPr>
          <a:xfrm>
            <a:off x="5363209" y="5327254"/>
            <a:ext cx="3851117" cy="905988"/>
          </a:xfrm>
          <a:prstGeom prst="notchedRightArrow">
            <a:avLst>
              <a:gd name="adj1" fmla="val 15626"/>
              <a:gd name="adj2" fmla="val 109332"/>
            </a:avLst>
          </a:prstGeom>
          <a:solidFill>
            <a:srgbClr val="FF0066"/>
          </a:solidFill>
          <a:ln w="76200">
            <a:solidFill>
              <a:srgbClr val="60F3F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45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>
                <a:alpha val="62000"/>
              </a:srgbClr>
            </a:gs>
            <a:gs pos="70000">
              <a:srgbClr val="FFFF00">
                <a:alpha val="71000"/>
              </a:srgbClr>
            </a:gs>
            <a:gs pos="100000">
              <a:srgbClr val="FF0066">
                <a:alpha val="7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5276" y="304799"/>
            <a:ext cx="11668124" cy="6048375"/>
          </a:xfrm>
          <a:noFill/>
          <a:ln w="38100">
            <a:solidFill>
              <a:srgbClr val="FF0066"/>
            </a:solidFill>
          </a:ln>
          <a:effectLst>
            <a:glow rad="127000">
              <a:srgbClr val="FFFF00">
                <a:alpha val="51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ln>
                  <a:solidFill>
                    <a:srgbClr val="FE7F00"/>
                  </a:solidFill>
                </a:ln>
              </a:rPr>
              <a:t>The</a:t>
            </a:r>
            <a:r>
              <a:rPr lang="en-US" sz="6000" dirty="0" smtClean="0"/>
              <a:t> </a:t>
            </a:r>
            <a:r>
              <a:rPr lang="en-US" sz="6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Jericho Fortress </a:t>
            </a:r>
            <a:r>
              <a:rPr lang="en-US" sz="6000" dirty="0" smtClean="0">
                <a:ln>
                  <a:solidFill>
                    <a:srgbClr val="FE7F00"/>
                  </a:solidFill>
                </a:ln>
              </a:rPr>
              <a:t>Connection</a:t>
            </a:r>
            <a:br>
              <a:rPr lang="en-US" sz="6000" dirty="0" smtClean="0">
                <a:ln>
                  <a:solidFill>
                    <a:srgbClr val="FE7F00"/>
                  </a:solidFill>
                </a:ln>
              </a:rPr>
            </a:br>
            <a:endParaRPr lang="en-US" sz="6000" dirty="0">
              <a:ln>
                <a:solidFill>
                  <a:srgbClr val="FE7F00"/>
                </a:solidFill>
              </a:ln>
            </a:endParaRPr>
          </a:p>
          <a:p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Yod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Resh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Yod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Chet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Vav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=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Yericho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H3405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Cit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y</a:t>
            </a:r>
            <a:r>
              <a:rPr lang="en-US" sz="3200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of the Moon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Gesenius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)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(Joshua 2:1-3)</a:t>
            </a:r>
          </a:p>
          <a:p>
            <a:endParaRPr lang="en-US" sz="2800" dirty="0" smtClean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                     Moon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 - H3394 =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Yareach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  </a:t>
            </a:r>
          </a:p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This is a “family word!”  Do you see the similarities?</a:t>
            </a:r>
          </a:p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FF00"/>
                  </a:glow>
                </a:effectLst>
                <a:latin typeface="+mj-lt"/>
              </a:rPr>
              <a:t>Jericho was the central axis of moon worship indoctrination.</a:t>
            </a:r>
            <a:endParaRPr lang="en-US" sz="6000" b="1" dirty="0" smtClean="0">
              <a:ln>
                <a:solidFill>
                  <a:srgbClr val="FE7F00"/>
                </a:solidFill>
              </a:ln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1573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68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75909" y="2291159"/>
            <a:ext cx="4357687" cy="1058862"/>
            <a:chOff x="2738438" y="2027238"/>
            <a:chExt cx="4357687" cy="1058862"/>
          </a:xfrm>
        </p:grpSpPr>
        <p:pic>
          <p:nvPicPr>
            <p:cNvPr id="1026" name="Picture 2" descr="C:\Users\Snap On\Documents\Ancient (Paleo) and Modern  Hebrew graphics\ancient_yud.gi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2027238"/>
              <a:ext cx="11334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nap On\Documents\Ancient (Paleo) and Modern  Hebrew graphics\ancient_resh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6" y="2133600"/>
              <a:ext cx="6762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2" y="2028825"/>
              <a:ext cx="11334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C:\Users\Snap On\Documents\Ancient (Paleo) and Modern  Hebrew graphics\ancient_chet.gif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363" y="2027238"/>
              <a:ext cx="6477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nap On\Documents\Ancient (Paleo) and Modern  Hebrew graphics\ancient_vav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438" y="2133600"/>
              <a:ext cx="39052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96734" y="3957639"/>
            <a:ext cx="2467769" cy="1017588"/>
            <a:chOff x="6095206" y="3267075"/>
            <a:chExt cx="2467769" cy="101758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3267075"/>
              <a:ext cx="11334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25" y="3333750"/>
              <a:ext cx="6762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206" y="3267075"/>
              <a:ext cx="646113" cy="95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338263" y="457200"/>
            <a:ext cx="2271712" cy="571500"/>
          </a:xfrm>
          <a:prstGeom prst="rect">
            <a:avLst/>
          </a:prstGeom>
          <a:solidFill>
            <a:schemeClr val="bg1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Next up   –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697765" y="3163887"/>
            <a:ext cx="208360" cy="1286272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793485" y="3163887"/>
            <a:ext cx="188715" cy="79375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190309" y="3182938"/>
            <a:ext cx="763191" cy="86042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47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048375"/>
          </a:xfrm>
          <a:noFill/>
          <a:ln w="7620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t">
            <a:normAutofit/>
            <a:sp3d extrusionH="57150">
              <a:bevelT w="38100" h="38100"/>
            </a:sp3d>
          </a:bodyPr>
          <a:lstStyle/>
          <a:p>
            <a:pPr lvl="0" algn="ctr">
              <a:buClr>
                <a:prstClr val="white"/>
              </a:buClr>
            </a:pPr>
            <a:r>
              <a:rPr lang="en-US" sz="54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</a:rPr>
              <a:t>The fortress walls of Jericho </a:t>
            </a:r>
            <a:br>
              <a:rPr lang="en-US" sz="54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</a:rPr>
            </a:br>
            <a:r>
              <a:rPr lang="en-US" sz="54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</a:rPr>
              <a:t>protected the center of moon worship at that time.</a:t>
            </a:r>
          </a:p>
          <a:p>
            <a:pPr lvl="0">
              <a:buClr>
                <a:prstClr val="white"/>
              </a:buClr>
            </a:pPr>
            <a:endParaRPr lang="en-US" sz="1100" dirty="0">
              <a:ln>
                <a:solidFill>
                  <a:srgbClr val="FE7F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Arial Rounded MT Bold" pitchFamily="34" charset="0"/>
            </a:endParaRPr>
          </a:p>
          <a:p>
            <a:pPr lvl="0" algn="ctr">
              <a:buClr>
                <a:prstClr val="white"/>
              </a:buClr>
            </a:pPr>
            <a:r>
              <a:rPr lang="en-US" sz="54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</a:rPr>
              <a:t>What were Joshua’s commands concerning the </a:t>
            </a:r>
            <a:br>
              <a:rPr lang="en-US" sz="54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 Rounded MT Bold" pitchFamily="34" charset="0"/>
              </a:rPr>
            </a:br>
            <a:r>
              <a:rPr lang="en-US" sz="5400" b="1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27000">
                    <a:schemeClr val="accent4">
                      <a:lumMod val="75000"/>
                    </a:schemeClr>
                  </a:glow>
                </a:effectLst>
                <a:latin typeface="Arial Black" pitchFamily="34" charset="0"/>
              </a:rPr>
              <a:t>City of the Moon?  </a:t>
            </a:r>
            <a:r>
              <a:rPr lang="en-US" sz="5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27000">
                    <a:schemeClr val="accent4">
                      <a:lumMod val="75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endParaRPr lang="en-CA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9262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69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05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95" y="2331582"/>
            <a:ext cx="11590986" cy="244724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ctr">
            <a:noAutofit/>
            <a:sp3d extrusionH="57150">
              <a:bevelT w="38100" h="38100" prst="angle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60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 </a:t>
            </a:r>
            <a:r>
              <a:rPr lang="en-US" sz="4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What if this</a:t>
            </a:r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was highly specific of an </a:t>
            </a:r>
            <a:r>
              <a:rPr lang="en-US" sz="3200" b="1" u="sng" dirty="0" smtClean="0">
                <a:solidFill>
                  <a:srgbClr val="FF00FF"/>
                </a:solidFill>
                <a:latin typeface="Georgia" panose="02040502050405020303" pitchFamily="18" charset="0"/>
              </a:rPr>
              <a:t>absolute condition</a:t>
            </a:r>
            <a:r>
              <a:rPr lang="en-US" sz="3200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describing </a:t>
            </a:r>
            <a:r>
              <a:rPr lang="en-US" sz="32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Yahusha’s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chosen people near the closing period of time on this earth?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0000CC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8312" y="2514605"/>
            <a:ext cx="5431972" cy="9361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GREAT</a:t>
            </a:r>
            <a:r>
              <a:rPr lang="en-US" sz="60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60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SIGN</a:t>
            </a:r>
            <a:r>
              <a:rPr lang="en-US" sz="60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endParaRPr lang="en-CA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78969" y="5214257"/>
            <a:ext cx="11342915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Sign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- Gives strong indication to the context!</a:t>
            </a:r>
            <a:endParaRPr lang="en-C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111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04837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 extrusionH="57150">
              <a:bevelT w="38100" h="38100"/>
            </a:sp3d>
          </a:bodyPr>
          <a:lstStyle/>
          <a:p>
            <a:pPr>
              <a:buClr>
                <a:srgbClr val="7030A0"/>
              </a:buClr>
            </a:pP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Jos 6:2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 </a:t>
            </a:r>
            <a:r>
              <a:rPr lang="en-CA" sz="3200" dirty="0">
                <a:solidFill>
                  <a:srgbClr val="0000CC"/>
                </a:solidFill>
              </a:rPr>
              <a:t> And Jehovah saith unto Joshua, </a:t>
            </a:r>
            <a:r>
              <a:rPr lang="en-CA" sz="3200" dirty="0" smtClean="0">
                <a:solidFill>
                  <a:srgbClr val="0000CC"/>
                </a:solidFill>
              </a:rPr>
              <a:t>‘See</a:t>
            </a:r>
            <a:r>
              <a:rPr lang="en-CA" sz="3200" dirty="0">
                <a:solidFill>
                  <a:srgbClr val="0000CC"/>
                </a:solidFill>
              </a:rPr>
              <a:t>, I have given into </a:t>
            </a:r>
            <a:r>
              <a:rPr lang="en-CA" sz="3200" dirty="0" smtClean="0">
                <a:solidFill>
                  <a:srgbClr val="0000CC"/>
                </a:solidFill>
              </a:rPr>
              <a:t>		thy </a:t>
            </a:r>
            <a:r>
              <a:rPr lang="en-CA" sz="3200" dirty="0">
                <a:solidFill>
                  <a:srgbClr val="0000CC"/>
                </a:solidFill>
              </a:rPr>
              <a:t>hand Jericho and its king—mighty ones of valour, </a:t>
            </a:r>
          </a:p>
          <a:p>
            <a:pPr>
              <a:buClr>
                <a:srgbClr val="7030A0"/>
              </a:buClr>
            </a:pP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Jos 6:3</a:t>
            </a:r>
            <a:r>
              <a:rPr lang="en-CA" sz="3200" b="1" dirty="0">
                <a:solidFill>
                  <a:srgbClr val="0000CC"/>
                </a:solidFill>
              </a:rPr>
              <a:t> </a:t>
            </a:r>
            <a:r>
              <a:rPr lang="en-CA" sz="3200" dirty="0">
                <a:solidFill>
                  <a:srgbClr val="0000CC"/>
                </a:solidFill>
              </a:rPr>
              <a:t> and ye have compassed the city—all the men of </a:t>
            </a:r>
            <a:r>
              <a:rPr lang="en-CA" sz="3200" dirty="0" smtClean="0">
                <a:solidFill>
                  <a:srgbClr val="0000CC"/>
                </a:solidFill>
              </a:rPr>
              <a:t>					battle—going </a:t>
            </a:r>
            <a:r>
              <a:rPr lang="en-CA" sz="3200" dirty="0">
                <a:solidFill>
                  <a:srgbClr val="0000CC"/>
                </a:solidFill>
              </a:rPr>
              <a:t>round the city once; 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thus thou dost </a:t>
            </a:r>
            <a:r>
              <a:rPr lang="en-CA" sz="3200" u="sng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six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 days;</a:t>
            </a:r>
            <a:r>
              <a:rPr lang="en-CA" sz="3200" dirty="0">
                <a:solidFill>
                  <a:srgbClr val="0000CC"/>
                </a:solidFill>
              </a:rPr>
              <a:t> </a:t>
            </a:r>
          </a:p>
          <a:p>
            <a:pPr>
              <a:buClr>
                <a:srgbClr val="7030A0"/>
              </a:buClr>
            </a:pP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Jos 6:4</a:t>
            </a:r>
            <a:r>
              <a:rPr lang="en-CA" sz="3200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  </a:t>
            </a:r>
            <a:r>
              <a:rPr lang="en-CA" sz="3200" dirty="0">
                <a:solidFill>
                  <a:srgbClr val="0000CC"/>
                </a:solidFill>
              </a:rPr>
              <a:t>and seven priests do bear seven trumpets of the jubilee </a:t>
            </a:r>
            <a:r>
              <a:rPr lang="en-CA" sz="3200" dirty="0" smtClean="0">
                <a:solidFill>
                  <a:srgbClr val="0000CC"/>
                </a:solidFill>
              </a:rPr>
              <a:t>		before </a:t>
            </a:r>
            <a:r>
              <a:rPr lang="en-CA" sz="3200" dirty="0">
                <a:solidFill>
                  <a:srgbClr val="0000CC"/>
                </a:solidFill>
              </a:rPr>
              <a:t>the ark, 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</a:rPr>
              <a:t>and on the seventh day ye compass the city </a:t>
            </a:r>
            <a:r>
              <a:rPr lang="en-CA" sz="3200" dirty="0" smtClean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</a:rPr>
              <a:t>		</a:t>
            </a:r>
            <a:r>
              <a:rPr lang="en-CA" sz="3200" b="1" u="sng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seven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32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times,</a:t>
            </a:r>
            <a:r>
              <a:rPr lang="en-CA" sz="3200" b="1" dirty="0">
                <a:solidFill>
                  <a:schemeClr val="bg1"/>
                </a:solidFill>
              </a:rPr>
              <a:t> </a:t>
            </a:r>
            <a:r>
              <a:rPr lang="en-CA" sz="3200" dirty="0">
                <a:solidFill>
                  <a:srgbClr val="0000CC"/>
                </a:solidFill>
              </a:rPr>
              <a:t>and the priests blow with the </a:t>
            </a:r>
            <a:r>
              <a:rPr lang="en-CA" sz="3200" dirty="0" smtClean="0">
                <a:solidFill>
                  <a:srgbClr val="0000CC"/>
                </a:solidFill>
              </a:rPr>
              <a:t>trumpets.’</a:t>
            </a:r>
          </a:p>
          <a:p>
            <a:pPr>
              <a:buClr>
                <a:srgbClr val="7030A0"/>
              </a:buClr>
            </a:pPr>
            <a:endParaRPr lang="en-CA" sz="3200" dirty="0">
              <a:solidFill>
                <a:srgbClr val="0000CC"/>
              </a:solidFill>
            </a:endParaRPr>
          </a:p>
          <a:p>
            <a:pPr>
              <a:buClr>
                <a:srgbClr val="7030A0"/>
              </a:buClr>
            </a:pPr>
            <a:r>
              <a:rPr lang="en-CA" sz="3200" dirty="0" smtClean="0">
                <a:solidFill>
                  <a:schemeClr val="bg1"/>
                </a:solidFill>
              </a:rPr>
              <a:t>How many </a:t>
            </a:r>
            <a:r>
              <a:rPr lang="en-CA" sz="3200" b="1" u="sng" dirty="0" smtClean="0">
                <a:solidFill>
                  <a:schemeClr val="bg1"/>
                </a:solidFill>
              </a:rPr>
              <a:t>times in total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did Joshua encompass the Fortress of the Moon?		6?		7?		12?		</a:t>
            </a: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65480F"/>
                  </a:glow>
                </a:effectLst>
                <a:latin typeface="Arial Black" pitchFamily="34" charset="0"/>
              </a:rPr>
              <a:t>13? </a:t>
            </a:r>
            <a:r>
              <a:rPr lang="en-CA" sz="32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52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70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1886" y="304799"/>
            <a:ext cx="11304814" cy="6387403"/>
          </a:xfrm>
          <a:noFill/>
          <a:ln w="7620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 </a:t>
            </a:r>
            <a:r>
              <a:rPr lang="en-CA" sz="3200" b="1" i="1" dirty="0">
                <a:solidFill>
                  <a:schemeClr val="bg1"/>
                </a:solidFill>
              </a:rPr>
              <a:t>What </a:t>
            </a:r>
            <a:r>
              <a:rPr lang="en-CA" sz="3200" b="1" i="1" dirty="0" smtClean="0">
                <a:solidFill>
                  <a:schemeClr val="bg1"/>
                </a:solidFill>
              </a:rPr>
              <a:t>identity do </a:t>
            </a:r>
            <a:r>
              <a:rPr lang="en-CA" sz="3200" b="1" i="1" dirty="0">
                <a:solidFill>
                  <a:schemeClr val="bg1"/>
                </a:solidFill>
              </a:rPr>
              <a:t>we </a:t>
            </a:r>
            <a:r>
              <a:rPr lang="en-CA" sz="3200" b="1" i="1" dirty="0" smtClean="0">
                <a:solidFill>
                  <a:schemeClr val="bg1"/>
                </a:solidFill>
              </a:rPr>
              <a:t>know of that uses a base of 13?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35038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71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4180111" y="4943794"/>
            <a:ext cx="3305908" cy="1135463"/>
          </a:xfrm>
          <a:prstGeom prst="bentArrow">
            <a:avLst>
              <a:gd name="adj1" fmla="val 17398"/>
              <a:gd name="adj2" fmla="val 25000"/>
              <a:gd name="adj3" fmla="val 50000"/>
              <a:gd name="adj4" fmla="val 83699"/>
            </a:avLst>
          </a:prstGeom>
          <a:solidFill>
            <a:srgbClr val="00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129495" y="1018234"/>
            <a:ext cx="5596932" cy="3768132"/>
          </a:xfrm>
          <a:prstGeom prst="cloudCallout">
            <a:avLst>
              <a:gd name="adj1" fmla="val -27296"/>
              <a:gd name="adj2" fmla="val 60900"/>
            </a:avLst>
          </a:prstGeom>
          <a:solidFill>
            <a:srgbClr val="00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Adar 2 is the </a:t>
            </a:r>
            <a:r>
              <a:rPr lang="en-CA" sz="4800" dirty="0" err="1" smtClean="0">
                <a:solidFill>
                  <a:schemeClr val="bg1"/>
                </a:solidFill>
              </a:rPr>
              <a:t>Luni</a:t>
            </a:r>
            <a:r>
              <a:rPr lang="en-CA" sz="4800" dirty="0" smtClean="0">
                <a:solidFill>
                  <a:schemeClr val="bg1"/>
                </a:solidFill>
              </a:rPr>
              <a:t>/Solar Calendar’s </a:t>
            </a:r>
            <a:r>
              <a:rPr lang="en-CA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13</a:t>
            </a:r>
            <a:r>
              <a:rPr lang="en-CA" sz="4800" b="1" baseline="3000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th</a:t>
            </a:r>
            <a:r>
              <a:rPr lang="en-CA" sz="4800" dirty="0" smtClean="0">
                <a:solidFill>
                  <a:schemeClr val="bg1"/>
                </a:solidFill>
              </a:rPr>
              <a:t> month!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21290619">
            <a:off x="62065" y="4732144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66" y="1103651"/>
            <a:ext cx="12311050" cy="56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819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933" y="304799"/>
            <a:ext cx="11334959" cy="6048375"/>
          </a:xfrm>
          <a:noFill/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ctr">
            <a:normAutofit fontScale="92500"/>
            <a:sp3d extrusionH="57150">
              <a:bevelT w="38100" h="38100"/>
            </a:sp3d>
          </a:bodyPr>
          <a:lstStyle/>
          <a:p>
            <a:pPr>
              <a:buClr>
                <a:srgbClr val="7030A0"/>
              </a:buClr>
            </a:pP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One encompassing march, once per day for 6 days, and 7 rotations around the city on the 7</a:t>
            </a:r>
            <a:r>
              <a:rPr lang="en-US" sz="3200" baseline="30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day makes for a total of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times! 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What happened on the 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368300">
                    <a:srgbClr val="FE7F00"/>
                  </a:glow>
                </a:effectLst>
              </a:rPr>
              <a:t>13 </a:t>
            </a:r>
            <a:r>
              <a:rPr lang="en-US" sz="4800" b="1" baseline="300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368300">
                    <a:srgbClr val="FE7F00"/>
                  </a:glow>
                </a:effectLst>
              </a:rPr>
              <a:t>th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march around the 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							</a:t>
            </a:r>
            <a:r>
              <a:rPr lang="en-US" sz="43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65000"/>
                    </a:schemeClr>
                  </a:glow>
                </a:effectLst>
                <a:latin typeface="Arial Black" pitchFamily="34" charset="0"/>
              </a:rPr>
              <a:t>City of the Moon?</a:t>
            </a:r>
          </a:p>
          <a:p>
            <a:pPr>
              <a:buClr>
                <a:srgbClr val="7030A0"/>
              </a:buClr>
            </a:pPr>
            <a:endParaRPr lang="en-CA" sz="3200" dirty="0" smtClean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  <a:p>
            <a:pPr>
              <a:buClr>
                <a:srgbClr val="7030A0"/>
              </a:buClr>
            </a:pP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The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Lunar Based Obstacle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which opposed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Yahuah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in bringing His people into the Promised Land was not only defeated, but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eliminated.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The foundations of the lunar based worship system were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removed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so that they did not impede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266700">
                    <a:srgbClr val="FFFF00"/>
                  </a:glow>
                </a:effectLst>
              </a:rPr>
              <a:t>the workers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of </a:t>
            </a:r>
            <a:r>
              <a:rPr lang="en-CA" sz="3200" dirty="0" err="1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Yahuah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in accomplishing His Plan to bring His people into the Promised Land.</a:t>
            </a:r>
            <a:r>
              <a:rPr lang="en-CA" sz="32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7095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72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503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397452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 extrusionH="57150">
              <a:bevelT w="38100" h="38100"/>
            </a:sp3d>
          </a:bodyPr>
          <a:lstStyle/>
          <a:p>
            <a:r>
              <a:rPr lang="en-US" sz="4000" u="sng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were the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foundations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of lunar worship positioned?</a:t>
            </a: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750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73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554" y="1114921"/>
            <a:ext cx="10828776" cy="2677656"/>
          </a:xfrm>
          <a:prstGeom prst="rect">
            <a:avLst/>
          </a:prstGeom>
          <a:ln w="5715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Verdana"/>
              </a:rPr>
              <a:t>Jos 6:20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  And the people shout, and blow with the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	trumpets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, and it cometh to pass when the people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hear 	the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voice of the trumpet, that the people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shout—a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great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	shout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,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and the wall </a:t>
            </a:r>
            <a:r>
              <a:rPr lang="en-CA" sz="28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falleth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 under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it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,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and the people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	</a:t>
            </a:r>
            <a:r>
              <a:rPr lang="en-CA" sz="2800" dirty="0" err="1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goeth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up into the city, each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over-against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him, and they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	capture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the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208080"/>
                </a:solidFill>
                <a:latin typeface="Verdana"/>
              </a:rPr>
              <a:t>city …	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											</a:t>
            </a:r>
            <a:r>
              <a:rPr lang="en-CA" sz="2000" i="1" dirty="0" smtClean="0">
                <a:solidFill>
                  <a:schemeClr val="bg1"/>
                </a:solidFill>
                <a:latin typeface="Verdana"/>
              </a:rPr>
              <a:t>YLT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555" y="3893057"/>
            <a:ext cx="1082877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Verdana"/>
              </a:rPr>
              <a:t>Jos 6:20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  And the people shouted when the </a:t>
            </a:r>
            <a:r>
              <a:rPr lang="en-CA" sz="2800" i="1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priests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blew 	the </a:t>
            </a:r>
            <a:r>
              <a:rPr lang="en-CA" sz="2800" dirty="0" err="1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shopharot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. And it came to be when the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people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heard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	the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voice of the </a:t>
            </a:r>
            <a:r>
              <a:rPr lang="en-CA" sz="2800" dirty="0" err="1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shophar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, and the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people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shouted with a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	great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shout,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that the wall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	fell down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flat.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And the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	people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went up into the city,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every man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straight before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	him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, and they captured 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the </a:t>
            </a:r>
            <a:r>
              <a:rPr lang="en-CA" sz="2800" dirty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city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802020"/>
                </a:solidFill>
                <a:latin typeface="Verdana"/>
              </a:rPr>
              <a:t>.	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				  </a:t>
            </a:r>
            <a:r>
              <a:rPr lang="en-CA" sz="2000" dirty="0" smtClean="0">
                <a:solidFill>
                  <a:schemeClr val="bg1"/>
                </a:solidFill>
                <a:latin typeface="Verdana"/>
              </a:rPr>
              <a:t>The Scriptures</a:t>
            </a:r>
            <a:endParaRPr lang="en-CA" sz="200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11105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4000">
              <a:srgbClr val="FFFF00">
                <a:alpha val="50000"/>
              </a:srgb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1014" y="163286"/>
            <a:ext cx="11686233" cy="653896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Autofit/>
            <a:sp3d extrusionH="57150">
              <a:bevelT w="38100" h="38100"/>
            </a:sp3d>
          </a:bodyPr>
          <a:lstStyle/>
          <a:p>
            <a:pPr>
              <a:buClr>
                <a:srgbClr val="7030A0"/>
              </a:buClr>
            </a:pPr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It seems that by Hebrew definitions the walls fell </a:t>
            </a:r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glow rad="203200">
                    <a:srgbClr val="00FF00"/>
                  </a:glow>
                </a:effectLst>
                <a:latin typeface="Arial Black" pitchFamily="34" charset="0"/>
              </a:rPr>
              <a:t>into</a:t>
            </a:r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the ground. </a:t>
            </a:r>
            <a:r>
              <a:rPr lang="en-US" sz="3200" dirty="0" smtClean="0">
                <a:ln w="19050">
                  <a:noFill/>
                </a:ln>
                <a:solidFill>
                  <a:schemeClr val="bg1"/>
                </a:solidFill>
              </a:rPr>
              <a:t>There was no mound of rubble for an obstacle to hinder or restrict the Army of </a:t>
            </a:r>
            <a:r>
              <a:rPr lang="en-US" sz="3200" dirty="0" err="1" smtClean="0">
                <a:ln w="19050">
                  <a:noFill/>
                </a:ln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! </a:t>
            </a:r>
          </a:p>
          <a:p>
            <a:pPr>
              <a:buClr>
                <a:srgbClr val="7030A0"/>
              </a:buClr>
            </a:pPr>
            <a:r>
              <a:rPr lang="en-US" sz="3200" b="1" dirty="0" smtClean="0">
                <a:ln w="19050">
                  <a:noFill/>
                </a:ln>
                <a:solidFill>
                  <a:schemeClr val="bg1"/>
                </a:solidFill>
              </a:rPr>
              <a:t>All resistance 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in terms of accomplishing the goal of rapidly entering the </a:t>
            </a:r>
            <a:r>
              <a:rPr lang="en-US" sz="3200" b="1" dirty="0" smtClean="0">
                <a:ln w="19050">
                  <a:noFill/>
                </a:ln>
                <a:solidFill>
                  <a:schemeClr val="bg1"/>
                </a:solidFill>
              </a:rPr>
              <a:t>city of the moon 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was eliminated by </a:t>
            </a:r>
            <a:r>
              <a:rPr lang="en-US" sz="3200" dirty="0" err="1" smtClean="0">
                <a:ln w="19050">
                  <a:noFill/>
                </a:ln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! 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The foundations of moon worship were literally placed - 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Under 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the F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eet – 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 tram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led u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on b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Hebrew </a:t>
            </a:r>
            <a:r>
              <a:rPr lang="en-US" sz="3200" u="sng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arm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 which were commanded to </a:t>
            </a:r>
            <a:r>
              <a:rPr lang="en-US" sz="3200" dirty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destroy the City of the Moon.</a:t>
            </a:r>
          </a:p>
          <a:p>
            <a:pPr>
              <a:buClr>
                <a:srgbClr val="7030A0"/>
              </a:buClr>
            </a:pPr>
            <a:r>
              <a:rPr lang="en-US" sz="3200" u="sng" dirty="0" err="1" smtClean="0">
                <a:ln w="9525">
                  <a:solidFill>
                    <a:srgbClr val="0000CC"/>
                  </a:solidFill>
                </a:ln>
                <a:solidFill>
                  <a:srgbClr val="00B0FF"/>
                </a:solidFill>
                <a:latin typeface="Arial Black" pitchFamily="34" charset="0"/>
              </a:rPr>
              <a:t>Yahuah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has provided sufficient resource tools to correctly discern the evils of moon worship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and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just why He Banished the Moon to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glow rad="127000">
                    <a:srgbClr val="FF99FF"/>
                  </a:glow>
                </a:effectLst>
                <a:latin typeface="Arial Black" pitchFamily="34" charset="0"/>
              </a:rPr>
              <a:t>Under the Feet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of His Bride.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sz="3200" dirty="0">
              <a:ln w="9525">
                <a:solidFill>
                  <a:srgbClr val="0000C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74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4314" y="6139544"/>
            <a:ext cx="822960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14300">
              <a:schemeClr val="accent4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881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5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4207" y="763675"/>
            <a:ext cx="10530672" cy="539596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 lnSpcReduction="10000"/>
            <a:sp3d extrusionH="57150">
              <a:bevelT w="38100" h="38100" prst="angle"/>
            </a:sp3d>
          </a:bodyPr>
          <a:lstStyle/>
          <a:p>
            <a:pPr>
              <a:buClr>
                <a:srgbClr val="7030A0"/>
              </a:buClr>
            </a:pP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The big question now lies with us!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Will we grasp the opportunity, accepting </a:t>
            </a:r>
            <a:r>
              <a:rPr lang="en-US" sz="3200" dirty="0" err="1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 offer to enter the </a:t>
            </a:r>
            <a:r>
              <a:rPr lang="en-US" sz="3200" dirty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romised Land under His Plan?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Will we pay close attention to the Words of the Scriptures and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SHEMA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 w="9525">
                  <a:solidFill>
                    <a:srgbClr val="0000CC"/>
                  </a:solidFill>
                </a:ln>
                <a:solidFill>
                  <a:srgbClr val="00FF00"/>
                </a:solidFill>
              </a:rPr>
              <a:t>[listen and act accordingly]?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Or will the same choice be made as the Hebrew nation when they sent spies into the Promised Land 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AND FAILED TO TRUST THEIR CREATOR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?</a:t>
            </a:r>
          </a:p>
          <a:p>
            <a:pPr>
              <a:buClr>
                <a:srgbClr val="7030A0"/>
              </a:buClr>
            </a:pP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This time, the sentence for failure to trust and obey is a fair bit longer than 40 years.  It is now for –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Eternity! </a:t>
            </a:r>
            <a:endParaRPr lang="en-US" sz="3200" dirty="0">
              <a:ln w="9525">
                <a:solidFill>
                  <a:srgbClr val="0000CC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75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2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7427" y="237067"/>
            <a:ext cx="11337146" cy="6400800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 extrusionH="57150">
              <a:bevelT w="38100" h="38100" prst="angle"/>
            </a:sp3d>
          </a:bodyPr>
          <a:lstStyle/>
          <a:p>
            <a:r>
              <a:rPr lang="en-US" sz="3200" dirty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ahuah prepared the Way, to bring His people into the Promised land of Canaan by removing the </a:t>
            </a:r>
            <a:r>
              <a:rPr lang="en-US" sz="3200" dirty="0" smtClean="0">
                <a:ln w="9525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pagan impediment of lunar based worship practices.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We know well that Yahuah functions completely upon PATTERNS!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Is it possible that Yahuah has – from the example of the destroyed foundation of MOON EXALTATION at Jericho, that – 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BECAUSE MAN PERSISTENTLY REPEATS HIS FOOLISH PATTERNS</a:t>
            </a:r>
            <a:r>
              <a:rPr lang="en-US" sz="3200" dirty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;</a:t>
            </a:r>
            <a:endParaRPr lang="en-US" sz="3200" dirty="0" smtClean="0">
              <a:ln w="9525">
                <a:solidFill>
                  <a:srgbClr val="0000CC"/>
                </a:solidFill>
              </a:ln>
              <a:solidFill>
                <a:schemeClr val="bg1"/>
              </a:solidFill>
            </a:endParaRP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Yahuah has insured that the 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foundation of the moon is reduced to waste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once again, to bring 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His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eo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le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into the final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PROMISED LAND?</a:t>
            </a:r>
          </a:p>
          <a:p>
            <a:pPr lvl="4"/>
            <a:r>
              <a:rPr lang="en-US" sz="26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It will be - </a:t>
            </a:r>
            <a:r>
              <a:rPr lang="en-US" sz="26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SANS</a:t>
            </a:r>
            <a:r>
              <a:rPr lang="en-US" sz="26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Lunar worship confusion!</a:t>
            </a:r>
            <a:endParaRPr lang="en-US" sz="2600" dirty="0">
              <a:ln w="9525">
                <a:solidFill>
                  <a:srgbClr val="0000CC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76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1330" y="6303842"/>
            <a:ext cx="835741" cy="2960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/>
              <a:t>WITHOUT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7097638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9873" y="64090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1026" name="Picture 2" descr="C:\Users\Rae\Desktop\Joshua\Josh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2" y="1452245"/>
            <a:ext cx="4132579" cy="3264852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e\Desktop\Isaiah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5920" y="1286827"/>
            <a:ext cx="2755920" cy="3430270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3120" y="166985"/>
            <a:ext cx="10639364" cy="798216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Will Joshua &amp; Isaiah be in Agreement?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18551" y="4953645"/>
            <a:ext cx="4064000" cy="1538594"/>
          </a:xfrm>
          <a:prstGeom prst="snip1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Joshua was asked to destroy all traces of moon worship.</a:t>
            </a:r>
            <a:endParaRPr lang="en-US" sz="2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52802" y="4953645"/>
            <a:ext cx="4362798" cy="1538594"/>
          </a:xfrm>
          <a:prstGeom prst="snip1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700 Years later:  </a:t>
            </a:r>
            <a:b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</a:br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Will Isaiah give sacred </a:t>
            </a:r>
            <a:b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</a:br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regard to the moon?</a:t>
            </a:r>
            <a:endParaRPr lang="en-US" sz="2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19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29" y="152139"/>
            <a:ext cx="10543478" cy="1030309"/>
          </a:xfr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Some Last </a:t>
            </a:r>
            <a:r>
              <a:rPr lang="en-US" sz="54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T</a:t>
            </a:r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houghts to Ponder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9" y="1354237"/>
            <a:ext cx="11506752" cy="5323653"/>
          </a:xfrm>
          <a:solidFill>
            <a:schemeClr val="tx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 fontScale="92500"/>
            <a:sp3d extrusionH="57150">
              <a:bevelT h="25400" prst="softRound"/>
            </a:sp3d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Will there be 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a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D05C12"/>
                </a:solidFill>
                <a:effectLst>
                  <a:glow rad="127000">
                    <a:srgbClr val="60F3FA"/>
                  </a:glow>
                </a:effectLst>
                <a:latin typeface="Arial Black" pitchFamily="34" charset="0"/>
              </a:rPr>
              <a:t>HUGE PROBLEM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BD1398"/>
                </a:solidFill>
                <a:effectLst>
                  <a:glow rad="127000">
                    <a:srgbClr val="60F3FA"/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determining 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time </a:t>
            </a: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in the future!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 </a:t>
            </a:r>
          </a:p>
          <a:p>
            <a:pPr marL="0">
              <a:spcAft>
                <a:spcPts val="0"/>
              </a:spcAft>
            </a:pPr>
            <a:endParaRPr lang="en-US" sz="1600" b="1" dirty="0" smtClean="0">
              <a:solidFill>
                <a:srgbClr val="BD1398"/>
              </a:solidFill>
              <a:latin typeface="Comic Sans MS" panose="030F0702030302020204" pitchFamily="66" charset="0"/>
            </a:endParaRPr>
          </a:p>
          <a:p>
            <a:pPr marL="1280160" lvl="2" indent="-914400">
              <a:spcAft>
                <a:spcPts val="0"/>
              </a:spcAft>
              <a:buNone/>
            </a:pP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757B80"/>
                </a:solidFill>
                <a:latin typeface="Comic Sans MS" panose="030F0702030302020204" pitchFamily="66" charset="0"/>
              </a:rPr>
              <a:t>Isa 60:20</a:t>
            </a:r>
            <a:r>
              <a:rPr lang="en-US" sz="30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  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4BA524"/>
                </a:solidFill>
                <a:latin typeface="Comic Sans MS" panose="030F0702030302020204" pitchFamily="66" charset="0"/>
              </a:rPr>
              <a:t>No longer does your sun go down, </a:t>
            </a:r>
            <a:r>
              <a:rPr lang="en-US" sz="3000" b="1" u="sng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nor 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3000" b="1" u="sng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our moon withdraw itself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4BA524"/>
                </a:solidFill>
                <a:latin typeface="Comic Sans MS" panose="030F0702030302020204" pitchFamily="66" charset="0"/>
              </a:rPr>
              <a:t> for </a:t>
            </a:r>
            <a:r>
              <a:rPr lang="he-IL" sz="3000" b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יהוה 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 [Yahuah] </a:t>
            </a: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4BA524"/>
                </a:solidFill>
                <a:latin typeface="Comic Sans MS" panose="030F0702030302020204" pitchFamily="66" charset="0"/>
              </a:rPr>
              <a:t>shall be your everlasting light, and the days of your </a:t>
            </a:r>
            <a:b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4BA524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ln>
                  <a:solidFill>
                    <a:srgbClr val="002060"/>
                  </a:solidFill>
                </a:ln>
                <a:solidFill>
                  <a:srgbClr val="4BA524"/>
                </a:solidFill>
                <a:latin typeface="Comic Sans MS" panose="030F0702030302020204" pitchFamily="66" charset="0"/>
              </a:rPr>
              <a:t>mourning shall be ended.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BD1398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BD1398"/>
                </a:solidFill>
                <a:latin typeface="Comic Sans MS" panose="030F0702030302020204" pitchFamily="66" charset="0"/>
              </a:rPr>
            </a:br>
            <a:endParaRPr lang="en-US" sz="2400" dirty="0" smtClean="0">
              <a:ln>
                <a:solidFill>
                  <a:srgbClr val="002060"/>
                </a:solidFill>
              </a:ln>
              <a:solidFill>
                <a:srgbClr val="BD1398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moon will no longer</a:t>
            </a:r>
            <a:r>
              <a:rPr lang="en-US" sz="2800" dirty="0">
                <a:solidFill>
                  <a:srgbClr val="5133AB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withdraw </a:t>
            </a:r>
            <a:r>
              <a:rPr lang="en-US" sz="2800" dirty="0" smtClean="0">
                <a:solidFill>
                  <a:srgbClr val="000000"/>
                </a:solidFill>
              </a:rPr>
              <a:t>itself?!</a:t>
            </a:r>
            <a:r>
              <a:rPr lang="en-US" sz="2800" dirty="0">
                <a:solidFill>
                  <a:srgbClr val="000000"/>
                </a:solidFill>
              </a:rPr>
              <a:t>  That means no longer changing phases, 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for it is the </a:t>
            </a:r>
            <a:r>
              <a:rPr lang="en-US" sz="2800" b="1" i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withdrawing process 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which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changes the phases of 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moon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This </a:t>
            </a:r>
            <a:r>
              <a:rPr lang="en-US" sz="2800" dirty="0">
                <a:solidFill>
                  <a:srgbClr val="000000"/>
                </a:solidFill>
              </a:rPr>
              <a:t>will make it </a:t>
            </a:r>
            <a:r>
              <a:rPr lang="en-US" sz="2800" b="1" u="sng" dirty="0">
                <a:solidFill>
                  <a:srgbClr val="000000"/>
                </a:solidFill>
              </a:rPr>
              <a:t>ver</a:t>
            </a:r>
            <a:r>
              <a:rPr lang="en-US" sz="2800" b="1" dirty="0">
                <a:solidFill>
                  <a:srgbClr val="000000"/>
                </a:solidFill>
              </a:rPr>
              <a:t>y</a:t>
            </a:r>
            <a:r>
              <a:rPr lang="en-US" sz="2800" b="1" u="sng" dirty="0">
                <a:solidFill>
                  <a:srgbClr val="000000"/>
                </a:solidFill>
              </a:rPr>
              <a:t> difficult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observing worship practices to </a:t>
            </a:r>
            <a:r>
              <a:rPr lang="en-US" sz="2800" b="1" dirty="0">
                <a:solidFill>
                  <a:srgbClr val="0000CC"/>
                </a:solidFill>
              </a:rPr>
              <a:t>Yahuah</a:t>
            </a:r>
            <a:r>
              <a:rPr lang="en-US" sz="2800" dirty="0">
                <a:solidFill>
                  <a:srgbClr val="000000"/>
                </a:solidFill>
              </a:rPr>
              <a:t> "from </a:t>
            </a:r>
            <a:r>
              <a:rPr lang="en-US" sz="2800" dirty="0" smtClean="0">
                <a:solidFill>
                  <a:srgbClr val="000000"/>
                </a:solidFill>
              </a:rPr>
              <a:t>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 </a:t>
            </a:r>
            <a:r>
              <a:rPr lang="en-US" sz="2800" dirty="0">
                <a:solidFill>
                  <a:srgbClr val="000000"/>
                </a:solidFill>
              </a:rPr>
              <a:t>to </a:t>
            </a:r>
            <a:r>
              <a:rPr lang="en-US" sz="2800" dirty="0" smtClean="0">
                <a:solidFill>
                  <a:srgbClr val="000000"/>
                </a:solidFill>
              </a:rPr>
              <a:t>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</a:t>
            </a:r>
            <a:r>
              <a:rPr lang="en-US" sz="2800" dirty="0">
                <a:solidFill>
                  <a:srgbClr val="000000"/>
                </a:solidFill>
              </a:rPr>
              <a:t>" </a:t>
            </a: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dirty="0">
                <a:solidFill>
                  <a:srgbClr val="00B050"/>
                </a:solidFill>
              </a:rPr>
              <a:t>Isa 66:23) </a:t>
            </a:r>
            <a:r>
              <a:rPr lang="en-US" sz="2800" dirty="0">
                <a:solidFill>
                  <a:srgbClr val="000000"/>
                </a:solidFill>
              </a:rPr>
              <a:t>when a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oon” will </a:t>
            </a:r>
            <a:r>
              <a:rPr lang="en-US" sz="2800" dirty="0">
                <a:solidFill>
                  <a:srgbClr val="000000"/>
                </a:solidFill>
              </a:rPr>
              <a:t>be an </a:t>
            </a:r>
            <a:r>
              <a:rPr lang="en-US" sz="2800" b="1" u="sng" dirty="0">
                <a:solidFill>
                  <a:srgbClr val="FF0000"/>
                </a:solidFill>
              </a:rPr>
              <a:t>im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u="sng" dirty="0">
                <a:solidFill>
                  <a:srgbClr val="FF0000"/>
                </a:solidFill>
              </a:rPr>
              <a:t>ossibilit</a:t>
            </a:r>
            <a:r>
              <a:rPr lang="en-US" sz="2800" b="1" dirty="0">
                <a:solidFill>
                  <a:srgbClr val="FF0000"/>
                </a:solidFill>
              </a:rPr>
              <a:t>y!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6980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3167745" y="1083127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Explosion 1 5"/>
          <p:cNvSpPr/>
          <p:nvPr/>
        </p:nvSpPr>
        <p:spPr>
          <a:xfrm>
            <a:off x="4027735" y="1094009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xplosion 1 6"/>
          <p:cNvSpPr/>
          <p:nvPr/>
        </p:nvSpPr>
        <p:spPr>
          <a:xfrm>
            <a:off x="4887685" y="1121226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 1 7"/>
          <p:cNvSpPr/>
          <p:nvPr/>
        </p:nvSpPr>
        <p:spPr>
          <a:xfrm>
            <a:off x="5693228" y="1126664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9151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5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5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41" y="152441"/>
            <a:ext cx="5943878" cy="796684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WHAT </a:t>
            </a:r>
            <a:r>
              <a:rPr lang="en-US" sz="4800" b="1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and </a:t>
            </a: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HOW?</a:t>
            </a:r>
            <a:endParaRPr lang="en-US" sz="4800" b="1" dirty="0">
              <a:solidFill>
                <a:schemeClr val="accent5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122747"/>
            <a:ext cx="11500833" cy="5347503"/>
          </a:xfrm>
          <a:solidFill>
            <a:schemeClr val="accent4">
              <a:lumMod val="60000"/>
              <a:lumOff val="40000"/>
              <a:alpha val="75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82880" tIns="274320" anchor="t">
            <a:normAutofit lnSpcReduction="10000"/>
            <a:sp3d extrusionH="57150">
              <a:bevelT h="25400" prst="softRound"/>
            </a:sp3d>
          </a:bodyPr>
          <a:lstStyle/>
          <a:p>
            <a:pPr marL="1371600" lvl="2" indent="-914400">
              <a:spcAft>
                <a:spcPts val="1200"/>
              </a:spcAft>
              <a:buNone/>
            </a:pP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Arial Rounded MT Bold" pitchFamily="34" charset="0"/>
              </a:rPr>
              <a:t>Isa 66:23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it shall be that from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New Moon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to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New Moon,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and from 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Shabbat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to 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Shabbat,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all flesh shall come to worship before Me</a:t>
            </a:r>
            <a:r>
              <a:rPr lang="en-US" sz="2800" dirty="0" smtClean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declares </a:t>
            </a:r>
            <a:r>
              <a:rPr lang="he-IL" sz="2800" dirty="0" smtClean="0">
                <a:solidFill>
                  <a:srgbClr val="0000CC"/>
                </a:solidFill>
                <a:latin typeface="Arial Rounded MT Bold" pitchFamily="34" charset="0"/>
              </a:rPr>
              <a:t>יהוה</a:t>
            </a:r>
            <a:r>
              <a:rPr lang="en-US" sz="2800" dirty="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 Rounded MT Bold" pitchFamily="34" charset="0"/>
              </a:rPr>
              <a:t>[</a:t>
            </a:r>
            <a:r>
              <a:rPr lang="en-US" sz="2400" dirty="0" err="1" smtClean="0">
                <a:solidFill>
                  <a:srgbClr val="0000CC"/>
                </a:solidFill>
                <a:latin typeface="Arial Rounded MT Bold" pitchFamily="34" charset="0"/>
              </a:rPr>
              <a:t>Yahuah</a:t>
            </a:r>
            <a:r>
              <a:rPr lang="en-US" sz="2400" dirty="0" smtClean="0">
                <a:solidFill>
                  <a:srgbClr val="0000CC"/>
                </a:solidFill>
                <a:latin typeface="Arial Rounded MT Bold" pitchFamily="34" charset="0"/>
              </a:rPr>
              <a:t>]. </a:t>
            </a:r>
            <a:endParaRPr lang="en-US" sz="2400" dirty="0">
              <a:solidFill>
                <a:srgbClr val="0000CC"/>
              </a:solidFill>
              <a:latin typeface="Arial Rounded MT Bold" pitchFamily="34" charset="0"/>
            </a:endParaRPr>
          </a:p>
          <a:p>
            <a:pPr marL="0" lvl="2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Did not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Arial Rounded MT Bold" pitchFamily="34" charset="0"/>
              </a:rPr>
              <a:t>Isaiah</a:t>
            </a:r>
            <a:r>
              <a:rPr lang="en-US" sz="2800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just inform us in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itchFamily="34" charset="0"/>
              </a:rPr>
              <a:t>ch.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8080"/>
                </a:solidFill>
                <a:latin typeface="Arial Rounded MT Bold" pitchFamily="34" charset="0"/>
              </a:rPr>
              <a:t>60:20</a:t>
            </a:r>
            <a:r>
              <a:rPr lang="en-US" sz="2800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that </a:t>
            </a:r>
            <a:b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				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latin typeface="Arial Rounded MT Bold" pitchFamily="34" charset="0"/>
              </a:rPr>
              <a:t>the moon will no lon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latin typeface="Arial Rounded MT Bold" pitchFamily="34" charset="0"/>
              </a:rPr>
              <a:t>g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latin typeface="Arial Rounded MT Bold" pitchFamily="34" charset="0"/>
              </a:rPr>
              <a:t>er withdraw itself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latin typeface="Arial Rounded MT Bold" pitchFamily="34" charset="0"/>
              </a:rPr>
              <a:t>,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		  thus 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eliminatin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g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latin typeface="Arial Rounded MT Bold" pitchFamily="34" charset="0"/>
              </a:rPr>
              <a:t>the phases of the moon </a:t>
            </a:r>
            <a:r>
              <a:rPr lang="en-US" sz="2800" b="1" u="sng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forever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  <a:p>
            <a:pPr marL="0" lvl="2" indent="0" algn="ctr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glow rad="419100">
                    <a:srgbClr val="FF0066">
                      <a:alpha val="90000"/>
                    </a:srgbClr>
                  </a:glow>
                </a:effectLst>
                <a:latin typeface="Arial Black" panose="020B0A04020102020204" pitchFamily="34" charset="0"/>
              </a:rPr>
              <a:t>How can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Isaiah first tell us that the moon will </a:t>
            </a:r>
            <a:r>
              <a:rPr lang="en-US" sz="2800" b="1" u="sng" dirty="0" smtClean="0">
                <a:solidFill>
                  <a:schemeClr val="bg1"/>
                </a:solidFill>
                <a:latin typeface="Arial Rounded MT Bold" pitchFamily="34" charset="0"/>
              </a:rPr>
              <a:t>no lon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g</a:t>
            </a:r>
            <a:r>
              <a:rPr lang="en-US" sz="2800" b="1" u="sng" dirty="0" smtClean="0">
                <a:solidFill>
                  <a:schemeClr val="bg1"/>
                </a:solidFill>
                <a:latin typeface="Arial Rounded MT Bold" pitchFamily="34" charset="0"/>
              </a:rPr>
              <a:t>er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go through the phases creating the </a:t>
            </a:r>
            <a:r>
              <a:rPr lang="en-US" sz="2800" b="1" u="sng" dirty="0" smtClean="0">
                <a:solidFill>
                  <a:schemeClr val="bg1"/>
                </a:solidFill>
                <a:latin typeface="Arial Rounded MT Bold" pitchFamily="34" charset="0"/>
              </a:rPr>
              <a:t>renewin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g</a:t>
            </a:r>
            <a:r>
              <a:rPr lang="en-US" sz="2800" b="1" u="sng" dirty="0" smtClean="0">
                <a:solidFill>
                  <a:schemeClr val="bg1"/>
                </a:solidFill>
                <a:latin typeface="Arial Rounded MT Bold" pitchFamily="34" charset="0"/>
              </a:rPr>
              <a:t> of the moon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and then </a:t>
            </a:r>
            <a:b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just a few chapters later, tell us that we will be worshipping </a:t>
            </a:r>
            <a:b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according to the “NEW MOON” ???</a:t>
            </a:r>
            <a:endParaRPr lang="en-US" sz="1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lvl="2" indent="0" algn="ctr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431800">
                    <a:srgbClr val="00FF00">
                      <a:alpha val="91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431800">
                    <a:srgbClr val="00FF00">
                      <a:alpha val="91000"/>
                    </a:srgbClr>
                  </a:glow>
                </a:effectLst>
                <a:latin typeface="Arial Rounded MT Bold" pitchFamily="34" charset="0"/>
              </a:rPr>
              <a:t>IS  THERE  A  PROBLEM  HERE  SOMEWHERE?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b="1" smtClean="0"/>
              <a:pPr/>
              <a:t>79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9766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95" y="2331582"/>
            <a:ext cx="11590986" cy="2447247"/>
          </a:xfrm>
          <a:solidFill>
            <a:schemeClr val="tx1">
              <a:lumMod val="8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ctr">
            <a:noAutofit/>
            <a:sp3d extrusionH="57150">
              <a:bevelT w="38100" h="38100" prst="angle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And a </a:t>
            </a:r>
            <a:r>
              <a:rPr lang="en-US" sz="32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great sign 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was seen in the </a:t>
            </a:r>
            <a:r>
              <a:rPr lang="en-US" sz="3200" dirty="0" err="1" smtClean="0">
                <a:solidFill>
                  <a:srgbClr val="009999"/>
                </a:solidFill>
                <a:latin typeface="Georgia" panose="02040502050405020303" pitchFamily="18" charset="0"/>
              </a:rPr>
              <a:t>shamayim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[</a:t>
            </a:r>
            <a:r>
              <a:rPr lang="en-US" sz="28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heaven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]: </a:t>
            </a:r>
            <a:b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rgbClr val="FE7F00"/>
                </a:solidFill>
                <a:latin typeface="Georgia" panose="02040502050405020303" pitchFamily="18" charset="0"/>
              </a:rPr>
              <a:t>a woman clad with the sun,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and </a:t>
            </a:r>
            <a:r>
              <a:rPr lang="en-US" sz="32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moon under her feet</a:t>
            </a: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and on her head a crown of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twelve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stars. 	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HalleluYah Scriptures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00808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00808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90" y="5203371"/>
            <a:ext cx="10820402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woman described here is none other than </a:t>
            </a:r>
            <a:r>
              <a:rPr lang="en-US" sz="3200" b="1" i="1" dirty="0" err="1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Bethula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Bride of </a:t>
            </a:r>
            <a:r>
              <a:rPr lang="en-US" sz="3200" dirty="0" smtClean="0">
                <a:solidFill>
                  <a:srgbClr val="0000CC"/>
                </a:solidFill>
              </a:rPr>
              <a:t>Yahusha.  </a:t>
            </a:r>
            <a:r>
              <a:rPr lang="en-US" sz="3200" dirty="0" smtClean="0">
                <a:solidFill>
                  <a:schemeClr val="bg1"/>
                </a:solidFill>
              </a:rPr>
              <a:t>Let’s look into the description of her glory.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862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290946"/>
            <a:ext cx="11599025" cy="6276109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Why is this a </a:t>
            </a:r>
            <a:r>
              <a:rPr lang="en-US" sz="2800" b="1" u="sng" dirty="0" smtClean="0">
                <a:solidFill>
                  <a:srgbClr val="000000"/>
                </a:solidFill>
              </a:rPr>
              <a:t>problem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Foremost:  </a:t>
            </a:r>
            <a:r>
              <a:rPr lang="en-US" sz="2800" dirty="0" smtClean="0">
                <a:solidFill>
                  <a:srgbClr val="000000"/>
                </a:solidFill>
              </a:rPr>
              <a:t>The term – “New Moon” </a:t>
            </a:r>
            <a:r>
              <a:rPr lang="en-US" sz="2800" b="1" dirty="0" smtClean="0">
                <a:solidFill>
                  <a:srgbClr val="FF0000"/>
                </a:solidFill>
              </a:rPr>
              <a:t>does not exist in the original Hebrew manuscript.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“New Moon” exists only because of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mis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translators opinions!</a:t>
            </a: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Second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sz="2800" dirty="0" smtClean="0">
                <a:solidFill>
                  <a:schemeClr val="bg1"/>
                </a:solidFill>
              </a:rPr>
              <a:t>A most definite </a:t>
            </a:r>
            <a:r>
              <a:rPr lang="en-US" sz="2800" b="1" dirty="0" smtClean="0">
                <a:solidFill>
                  <a:schemeClr val="bg1"/>
                </a:solidFill>
              </a:rPr>
              <a:t>p</a:t>
            </a:r>
            <a:r>
              <a:rPr lang="en-US" sz="2800" b="1" u="sng" dirty="0" smtClean="0">
                <a:solidFill>
                  <a:schemeClr val="bg1"/>
                </a:solidFill>
              </a:rPr>
              <a:t>roblem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because </a:t>
            </a: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oon” </a:t>
            </a:r>
            <a:r>
              <a:rPr lang="en-US" sz="2800" dirty="0">
                <a:solidFill>
                  <a:srgbClr val="000000"/>
                </a:solidFill>
              </a:rPr>
              <a:t>can only </a:t>
            </a:r>
            <a:r>
              <a:rPr lang="en-US" sz="2800" dirty="0" smtClean="0">
                <a:solidFill>
                  <a:srgbClr val="000000"/>
                </a:solidFill>
              </a:rPr>
              <a:t>occur as </a:t>
            </a:r>
            <a:r>
              <a:rPr lang="en-US" sz="2800" dirty="0">
                <a:solidFill>
                  <a:srgbClr val="000000"/>
                </a:solidFill>
              </a:rPr>
              <a:t>new if it </a:t>
            </a:r>
            <a:r>
              <a:rPr lang="en-US" sz="2800" b="1" dirty="0">
                <a:solidFill>
                  <a:srgbClr val="FF0000"/>
                </a:solidFill>
              </a:rPr>
              <a:t>withdraws</a:t>
            </a:r>
            <a:r>
              <a:rPr lang="en-US" sz="2800" dirty="0">
                <a:solidFill>
                  <a:srgbClr val="000000"/>
                </a:solidFill>
              </a:rPr>
              <a:t> and "renews" itself! </a:t>
            </a:r>
            <a:r>
              <a:rPr lang="en-US" sz="2800" dirty="0" smtClean="0">
                <a:solidFill>
                  <a:srgbClr val="000000"/>
                </a:solidFill>
              </a:rPr>
              <a:t> Therefore, according to </a:t>
            </a:r>
            <a:r>
              <a:rPr lang="en-US" sz="2800" dirty="0" smtClean="0">
                <a:solidFill>
                  <a:srgbClr val="00B050"/>
                </a:solidFill>
              </a:rPr>
              <a:t>Isaiah 60:20, </a:t>
            </a:r>
            <a:r>
              <a:rPr lang="en-US" sz="2800" dirty="0" smtClean="0">
                <a:solidFill>
                  <a:srgbClr val="000000"/>
                </a:solidFill>
              </a:rPr>
              <a:t>there </a:t>
            </a:r>
            <a:r>
              <a:rPr lang="en-US" sz="2800" dirty="0">
                <a:solidFill>
                  <a:srgbClr val="000000"/>
                </a:solidFill>
              </a:rPr>
              <a:t>will not be any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oons” </a:t>
            </a:r>
            <a:r>
              <a:rPr lang="en-US" sz="2800" dirty="0">
                <a:solidFill>
                  <a:srgbClr val="000000"/>
                </a:solidFill>
              </a:rPr>
              <a:t>in heaven!  Neither will there be phases of the moon!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 algn="ctr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If one chooses to accept the lunar based path, it will seem </a:t>
            </a:r>
            <a:r>
              <a:rPr lang="en-US" sz="2800" dirty="0">
                <a:solidFill>
                  <a:srgbClr val="000000"/>
                </a:solidFill>
              </a:rPr>
              <a:t>that Isaiah is a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very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confused</a:t>
            </a:r>
            <a:r>
              <a:rPr lang="en-US" sz="2800" dirty="0">
                <a:solidFill>
                  <a:srgbClr val="000000"/>
                </a:solidFill>
              </a:rPr>
              <a:t> man with a totally </a:t>
            </a:r>
            <a:r>
              <a:rPr lang="en-US" sz="2800" b="1" dirty="0">
                <a:solidFill>
                  <a:srgbClr val="FF0000"/>
                </a:solidFill>
              </a:rPr>
              <a:t>opposed </a:t>
            </a:r>
            <a:r>
              <a:rPr lang="en-US" sz="2800" dirty="0">
                <a:solidFill>
                  <a:srgbClr val="000000"/>
                </a:solidFill>
              </a:rPr>
              <a:t>and equally </a:t>
            </a:r>
            <a:r>
              <a:rPr lang="en-US" sz="2800" b="1" dirty="0" smtClean="0">
                <a:solidFill>
                  <a:srgbClr val="FF0000"/>
                </a:solidFill>
              </a:rPr>
              <a:t>confusing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{and contaminated}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message.</a:t>
            </a:r>
          </a:p>
          <a:p>
            <a:pPr marL="0" lvl="0" indent="0" algn="ctr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Worshipping </a:t>
            </a:r>
            <a:r>
              <a:rPr lang="en-US" sz="2800" b="1" dirty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by the 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new moon which will not exist?!</a:t>
            </a:r>
            <a:r>
              <a:rPr lang="en-US" sz="2800" dirty="0">
                <a:solidFill>
                  <a:srgbClr val="000000"/>
                </a:solidFill>
              </a:rPr>
              <a:t> 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This would be incredible </a:t>
            </a:r>
            <a:r>
              <a:rPr lang="en-US" sz="2800" b="1" dirty="0">
                <a:solidFill>
                  <a:srgbClr val="000000"/>
                </a:solidFill>
              </a:rPr>
              <a:t>confusion in </a:t>
            </a:r>
            <a:r>
              <a:rPr lang="en-US" sz="2800" b="1" dirty="0" smtClean="0">
                <a:solidFill>
                  <a:srgbClr val="000000"/>
                </a:solidFill>
              </a:rPr>
              <a:t>heaven!</a:t>
            </a:r>
            <a:r>
              <a:rPr lang="en-US" sz="2800" dirty="0">
                <a:solidFill>
                  <a:srgbClr val="000000"/>
                </a:solidFill>
              </a:rPr>
              <a:t>  </a:t>
            </a:r>
            <a:endParaRPr lang="en-US" sz="2800" dirty="0">
              <a:solidFill>
                <a:srgbClr val="5133AB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It would also be:  </a:t>
            </a:r>
            <a:r>
              <a:rPr lang="en-US" sz="2800" b="1" u="sng" dirty="0" smtClean="0">
                <a:solidFill>
                  <a:srgbClr val="000000"/>
                </a:solidFill>
              </a:rPr>
              <a:t>Bab</a:t>
            </a:r>
            <a:r>
              <a:rPr lang="en-US" sz="2800" b="1" dirty="0" smtClean="0">
                <a:solidFill>
                  <a:srgbClr val="000000"/>
                </a:solidFill>
              </a:rPr>
              <a:t>y</a:t>
            </a:r>
            <a:r>
              <a:rPr lang="en-US" sz="2800" b="1" u="sng" dirty="0" smtClean="0">
                <a:solidFill>
                  <a:srgbClr val="000000"/>
                </a:solidFill>
              </a:rPr>
              <a:t>lon's </a:t>
            </a:r>
            <a:r>
              <a:rPr lang="en-US" sz="2800" b="1" u="sng" dirty="0">
                <a:solidFill>
                  <a:srgbClr val="000000"/>
                </a:solidFill>
              </a:rPr>
              <a:t>moon confusion messa</a:t>
            </a:r>
            <a:r>
              <a:rPr lang="en-US" sz="2800" b="1" dirty="0">
                <a:solidFill>
                  <a:srgbClr val="000000"/>
                </a:solidFill>
              </a:rPr>
              <a:t>g</a:t>
            </a:r>
            <a:r>
              <a:rPr lang="en-US" sz="2800" b="1" u="sng" dirty="0">
                <a:solidFill>
                  <a:srgbClr val="000000"/>
                </a:solidFill>
              </a:rPr>
              <a:t>e in </a:t>
            </a:r>
            <a:r>
              <a:rPr lang="en-US" sz="2800" b="1" u="sng" dirty="0" smtClean="0">
                <a:solidFill>
                  <a:srgbClr val="000000"/>
                </a:solidFill>
              </a:rPr>
              <a:t>its </a:t>
            </a:r>
            <a:r>
              <a:rPr lang="en-US" sz="2800" b="1" dirty="0">
                <a:solidFill>
                  <a:srgbClr val="000000"/>
                </a:solidFill>
              </a:rPr>
              <a:t>p</a:t>
            </a:r>
            <a:r>
              <a:rPr lang="en-US" sz="2800" b="1" u="sng" dirty="0">
                <a:solidFill>
                  <a:srgbClr val="000000"/>
                </a:solidFill>
              </a:rPr>
              <a:t>urest form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Who</a:t>
            </a:r>
            <a:r>
              <a:rPr lang="en-US" sz="2800" dirty="0" smtClean="0">
                <a:solidFill>
                  <a:srgbClr val="000000"/>
                </a:solidFill>
              </a:rPr>
              <a:t> is the author of confusion?</a:t>
            </a:r>
            <a:endParaRPr lang="en-US" sz="2800" dirty="0">
              <a:solidFill>
                <a:srgbClr val="5133A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625993" y="64587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7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93517"/>
            <a:ext cx="11847943" cy="976745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LUNAR Based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Isaiah Option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#1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!</a:t>
            </a:r>
            <a:endParaRPr lang="en-US" sz="4400" b="1" i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7000">
                  <a:srgbClr val="FFFF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4" y="5614551"/>
            <a:ext cx="11415484" cy="1110340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i="1" u="sng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C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ould Isaiah be declared a liar and a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f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alse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p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rophet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-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/>
            </a:r>
            <a:b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US" sz="3200" dirty="0" smtClean="0"/>
              <a:t> {if the lunar based theory has been accepted}?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6254" y="1160317"/>
            <a:ext cx="5850082" cy="4364181"/>
          </a:xfrm>
          <a:prstGeom prst="rect">
            <a:avLst/>
          </a:prstGeom>
          <a:solidFill>
            <a:srgbClr val="002060">
              <a:alpha val="78000"/>
            </a:srgb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Isa 60:20 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latin typeface="Arial Rounded MT Bold" pitchFamily="34" charset="0"/>
              </a:rPr>
              <a:t>No </a:t>
            </a:r>
            <a:r>
              <a:rPr lang="en-US" sz="3600" dirty="0">
                <a:latin typeface="Arial Rounded MT Bold" pitchFamily="34" charset="0"/>
              </a:rPr>
              <a:t>longer does your sun go down, </a:t>
            </a:r>
            <a:r>
              <a:rPr lang="en-US" sz="3600" b="1" u="sng" dirty="0">
                <a:solidFill>
                  <a:srgbClr val="00FF00"/>
                </a:solidFill>
                <a:latin typeface="Arial Rounded MT Bold" pitchFamily="34" charset="0"/>
              </a:rPr>
              <a:t>nor </a:t>
            </a:r>
            <a:r>
              <a:rPr lang="en-US" sz="3600" b="1" dirty="0">
                <a:solidFill>
                  <a:srgbClr val="00FF00"/>
                </a:solidFill>
                <a:latin typeface="Arial Rounded MT Bold" pitchFamily="34" charset="0"/>
              </a:rPr>
              <a:t>y</a:t>
            </a:r>
            <a:r>
              <a:rPr lang="en-US" sz="3600" b="1" u="sng" dirty="0">
                <a:solidFill>
                  <a:srgbClr val="00FF00"/>
                </a:solidFill>
                <a:latin typeface="Arial Rounded MT Bold" pitchFamily="34" charset="0"/>
              </a:rPr>
              <a:t>our moon withdraw itself</a:t>
            </a:r>
            <a:r>
              <a:rPr lang="en-US" sz="3600" dirty="0">
                <a:solidFill>
                  <a:srgbClr val="00FF00"/>
                </a:solidFill>
                <a:latin typeface="Arial Rounded MT Bold" pitchFamily="34" charset="0"/>
              </a:rPr>
              <a:t>, </a:t>
            </a:r>
            <a:r>
              <a:rPr lang="en-US" sz="3600" dirty="0">
                <a:latin typeface="Arial Rounded MT Bold" pitchFamily="34" charset="0"/>
              </a:rPr>
              <a:t>for </a:t>
            </a:r>
            <a:r>
              <a:rPr lang="he-IL" sz="3600" dirty="0">
                <a:solidFill>
                  <a:srgbClr val="00B0FF"/>
                </a:solidFill>
                <a:latin typeface="Arial Rounded MT Bold" pitchFamily="34" charset="0"/>
              </a:rPr>
              <a:t>יהוה</a:t>
            </a:r>
            <a:r>
              <a:rPr lang="en-US" sz="3600" dirty="0">
                <a:solidFill>
                  <a:srgbClr val="00B0FF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solidFill>
                  <a:srgbClr val="00B0FF"/>
                </a:solidFill>
                <a:latin typeface="Arial Rounded MT Bold" pitchFamily="34" charset="0"/>
              </a:rPr>
              <a:t>[Yahuah]</a:t>
            </a:r>
            <a:r>
              <a:rPr lang="en-US" sz="3600" b="1" dirty="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sz="3600" dirty="0" smtClean="0">
                <a:latin typeface="Arial Rounded MT Bold" pitchFamily="34" charset="0"/>
              </a:rPr>
              <a:t>shall </a:t>
            </a:r>
            <a:r>
              <a:rPr lang="en-US" sz="3600" dirty="0">
                <a:latin typeface="Arial Rounded MT Bold" pitchFamily="34" charset="0"/>
              </a:rPr>
              <a:t>be your everlasting light, and </a:t>
            </a:r>
            <a:r>
              <a:rPr lang="en-US" sz="3600" dirty="0" smtClean="0">
                <a:latin typeface="Arial Rounded MT Bold" pitchFamily="34" charset="0"/>
              </a:rPr>
              <a:t>the days </a:t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of </a:t>
            </a:r>
            <a:r>
              <a:rPr lang="en-US" sz="3600" dirty="0">
                <a:latin typeface="Arial Rounded MT Bold" pitchFamily="34" charset="0"/>
              </a:rPr>
              <a:t>your mourning 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    shall </a:t>
            </a:r>
            <a:r>
              <a:rPr lang="en-US" sz="3600" dirty="0">
                <a:latin typeface="Arial Rounded MT Bold" pitchFamily="34" charset="0"/>
              </a:rPr>
              <a:t>be ended. </a:t>
            </a:r>
            <a:r>
              <a:rPr lang="en-US" sz="2800" dirty="0" smtClean="0">
                <a:solidFill>
                  <a:srgbClr val="00FF00"/>
                </a:solidFill>
                <a:latin typeface="Arial Rounded MT Bold" pitchFamily="34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</a:rPr>
              <a:t>	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980" y="1160318"/>
            <a:ext cx="5821217" cy="4364180"/>
          </a:xfrm>
          <a:prstGeom prst="rect">
            <a:avLst/>
          </a:prstGeom>
          <a:gradFill flip="none" rotWithShape="1">
            <a:gsLst>
              <a:gs pos="0">
                <a:srgbClr val="CC66FF">
                  <a:alpha val="46000"/>
                </a:srgbClr>
              </a:gs>
              <a:gs pos="42000">
                <a:srgbClr val="00FF00">
                  <a:alpha val="46000"/>
                </a:srgbClr>
              </a:gs>
              <a:gs pos="70000">
                <a:srgbClr val="FFFF00">
                  <a:alpha val="44000"/>
                </a:srgbClr>
              </a:gs>
              <a:gs pos="100000">
                <a:srgbClr val="FF0066">
                  <a:alpha val="53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>
            <a:sp3d extrusionH="57150">
              <a:bevelT w="38100" h="38100"/>
            </a:sp3d>
          </a:bodyPr>
          <a:lstStyle/>
          <a:p>
            <a:pPr algn="ctr"/>
            <a:r>
              <a:rPr lang="en-US" sz="6000" b="1" u="sng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If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4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New Moon</a:t>
            </a: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event is truth </a:t>
            </a:r>
            <a:b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(Isa 66:23), </a:t>
            </a: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then </a:t>
            </a:r>
            <a:b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Isaiah wrote </a:t>
            </a:r>
            <a:b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4600" b="1" u="sng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Isa 60:20</a:t>
            </a:r>
            <a:r>
              <a:rPr lang="en-US" sz="46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false! </a:t>
            </a:r>
          </a:p>
          <a:p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See option below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5993" y="642822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0" name="Curved Left Arrow 9"/>
          <p:cNvSpPr/>
          <p:nvPr/>
        </p:nvSpPr>
        <p:spPr>
          <a:xfrm rot="19891511">
            <a:off x="10670455" y="4806502"/>
            <a:ext cx="1033226" cy="891702"/>
          </a:xfrm>
          <a:prstGeom prst="curvedLeftArrow">
            <a:avLst>
              <a:gd name="adj1" fmla="val 17873"/>
              <a:gd name="adj2" fmla="val 49447"/>
              <a:gd name="adj3" fmla="val 32018"/>
            </a:avLst>
          </a:prstGeom>
          <a:gradFill flip="none" rotWithShape="1">
            <a:gsLst>
              <a:gs pos="34000">
                <a:srgbClr val="00FF00"/>
              </a:gs>
              <a:gs pos="55000">
                <a:srgbClr val="FFFF00"/>
              </a:gs>
              <a:gs pos="75000">
                <a:srgbClr val="FF006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0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7" y="93517"/>
            <a:ext cx="11722509" cy="976745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LUNAR Based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Isaiah Option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#2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!</a:t>
            </a:r>
            <a:endParaRPr lang="en-US" sz="4400" b="1" i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7000">
                  <a:srgbClr val="FFFF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31" y="5614551"/>
            <a:ext cx="9867942" cy="1064041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Is Isaiah </a:t>
            </a:r>
            <a:r>
              <a:rPr lang="en-US" sz="4000" b="1" i="1" u="sng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still 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a liar and a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f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alse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p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rophet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> -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  <a:t/>
            </a:r>
            <a:b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</a:rPr>
            </a:br>
            <a:r>
              <a:rPr lang="en-US" sz="4000" dirty="0" smtClean="0"/>
              <a:t> </a:t>
            </a:r>
            <a:r>
              <a:rPr lang="en-US" sz="3200" b="1" dirty="0" smtClean="0"/>
              <a:t>{if the lunar based theory has been accepted}?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373091" y="1353995"/>
            <a:ext cx="5597235" cy="4063131"/>
          </a:xfrm>
          <a:prstGeom prst="rect">
            <a:avLst/>
          </a:prstGeom>
          <a:gradFill>
            <a:gsLst>
              <a:gs pos="0">
                <a:srgbClr val="CC66FF">
                  <a:alpha val="46000"/>
                </a:srgbClr>
              </a:gs>
              <a:gs pos="42000">
                <a:srgbClr val="00FF00">
                  <a:alpha val="46000"/>
                </a:srgbClr>
              </a:gs>
              <a:gs pos="70000">
                <a:srgbClr val="FFFF00">
                  <a:alpha val="44000"/>
                </a:srgbClr>
              </a:gs>
              <a:gs pos="100000">
                <a:srgbClr val="FF0066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b="1" u="sng" dirty="0" smtClean="0">
                <a:solidFill>
                  <a:srgbClr val="FF8001"/>
                </a:solidFill>
                <a:effectLst>
                  <a:glow rad="127000">
                    <a:srgbClr val="2FF1D1"/>
                  </a:glow>
                </a:effectLst>
              </a:rPr>
              <a:t>If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</a:rPr>
              <a:t>the Moon no longer withdraws itself </a:t>
            </a:r>
            <a:br>
              <a:rPr lang="en-US" sz="3800" b="1" dirty="0" smtClean="0">
                <a:solidFill>
                  <a:schemeClr val="bg1"/>
                </a:solidFill>
              </a:rPr>
            </a:br>
            <a:r>
              <a:rPr lang="en-US" sz="3800" b="1" dirty="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</a:rPr>
              <a:t>(Isa 60:20) </a:t>
            </a:r>
            <a:r>
              <a:rPr lang="en-US" sz="3800" b="1" dirty="0" smtClean="0">
                <a:solidFill>
                  <a:schemeClr val="bg1"/>
                </a:solidFill>
              </a:rPr>
              <a:t>providing new phases and namely a </a:t>
            </a:r>
            <a:r>
              <a:rPr lang="en-US" sz="3800" b="1" u="sng" dirty="0" smtClean="0">
                <a:solidFill>
                  <a:schemeClr val="bg1"/>
                </a:solidFill>
              </a:rPr>
              <a:t>new moon</a:t>
            </a:r>
            <a:r>
              <a:rPr lang="en-US" sz="3800" b="1" dirty="0" smtClean="0">
                <a:solidFill>
                  <a:schemeClr val="bg1"/>
                </a:solidFill>
              </a:rPr>
              <a:t>, </a:t>
            </a:r>
            <a:r>
              <a:rPr lang="en-US" sz="3800" b="1" dirty="0" smtClean="0">
                <a:solidFill>
                  <a:srgbClr val="FFFF00"/>
                </a:solidFill>
              </a:rPr>
              <a:t>then Isaiah 66:23 </a:t>
            </a:r>
            <a:br>
              <a:rPr lang="en-US" sz="3800" b="1" dirty="0" smtClean="0">
                <a:solidFill>
                  <a:srgbClr val="FFFF00"/>
                </a:solidFill>
              </a:rPr>
            </a:br>
            <a:r>
              <a:rPr lang="en-US" sz="3800" b="1" dirty="0" smtClean="0">
                <a:solidFill>
                  <a:srgbClr val="FFFF00"/>
                </a:solidFill>
              </a:rPr>
              <a:t>is </a:t>
            </a:r>
            <a:r>
              <a:rPr lang="en-US" sz="3800" b="1" u="sng" dirty="0" smtClean="0">
                <a:solidFill>
                  <a:srgbClr val="FFFF00"/>
                </a:solidFill>
              </a:rPr>
              <a:t>FALSE</a:t>
            </a:r>
            <a:r>
              <a:rPr lang="en-US" sz="3800" b="1" dirty="0" smtClean="0">
                <a:solidFill>
                  <a:srgbClr val="FFFF00"/>
                </a:solidFill>
              </a:rPr>
              <a:t>! 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See option below-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817" y="1342015"/>
            <a:ext cx="5860473" cy="4059382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Isa 66:23  </a:t>
            </a:r>
            <a:r>
              <a:rPr lang="en-US" sz="3200" b="1" dirty="0">
                <a:latin typeface="Arial Rounded MT Bold" pitchFamily="34" charset="0"/>
              </a:rPr>
              <a:t>“And it shall be that from </a:t>
            </a:r>
            <a:r>
              <a:rPr lang="en-US" sz="3200" b="1" u="sng" dirty="0">
                <a:solidFill>
                  <a:srgbClr val="00FF00"/>
                </a:solidFill>
                <a:latin typeface="Arial Rounded MT Bold" pitchFamily="34" charset="0"/>
              </a:rPr>
              <a:t>New Moon </a:t>
            </a:r>
            <a:r>
              <a:rPr lang="en-US" sz="3200" b="1" dirty="0">
                <a:latin typeface="Arial Rounded MT Bold" pitchFamily="34" charset="0"/>
              </a:rPr>
              <a:t>to </a:t>
            </a:r>
            <a:r>
              <a:rPr lang="en-US" sz="3200" b="1" dirty="0" smtClean="0">
                <a:latin typeface="Arial Rounded MT Bold" pitchFamily="34" charset="0"/>
              </a:rPr>
              <a:t/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u="sng" dirty="0" smtClean="0">
                <a:solidFill>
                  <a:srgbClr val="00FF00"/>
                </a:solidFill>
                <a:latin typeface="Arial Rounded MT Bold" pitchFamily="34" charset="0"/>
              </a:rPr>
              <a:t>New </a:t>
            </a:r>
            <a:r>
              <a:rPr lang="en-US" sz="3200" b="1" u="sng" dirty="0">
                <a:solidFill>
                  <a:srgbClr val="00FF00"/>
                </a:solidFill>
                <a:latin typeface="Arial Rounded MT Bold" pitchFamily="34" charset="0"/>
              </a:rPr>
              <a:t>Moon</a:t>
            </a:r>
            <a:r>
              <a:rPr lang="en-US" sz="3200" b="1" dirty="0">
                <a:solidFill>
                  <a:srgbClr val="00FF00"/>
                </a:solidFill>
                <a:latin typeface="Arial Rounded MT Bold" pitchFamily="34" charset="0"/>
              </a:rPr>
              <a:t>, </a:t>
            </a:r>
            <a:r>
              <a:rPr lang="en-US" sz="3200" b="1" dirty="0">
                <a:latin typeface="Arial Rounded MT Bold" pitchFamily="34" charset="0"/>
              </a:rPr>
              <a:t>and from </a:t>
            </a:r>
            <a:r>
              <a:rPr lang="en-US" sz="3200" b="1" dirty="0" smtClean="0">
                <a:latin typeface="Arial Rounded MT Bold" pitchFamily="34" charset="0"/>
              </a:rPr>
              <a:t>Shabbat </a:t>
            </a:r>
            <a:r>
              <a:rPr lang="en-US" sz="3200" b="1" dirty="0">
                <a:latin typeface="Arial Rounded MT Bold" pitchFamily="34" charset="0"/>
              </a:rPr>
              <a:t>to </a:t>
            </a:r>
            <a:r>
              <a:rPr lang="en-US" sz="3200" b="1" dirty="0" smtClean="0">
                <a:latin typeface="Arial Rounded MT Bold" pitchFamily="34" charset="0"/>
              </a:rPr>
              <a:t>Shabbat, </a:t>
            </a:r>
            <a:r>
              <a:rPr lang="en-US" sz="3200" b="1" dirty="0">
                <a:latin typeface="Arial Rounded MT Bold" pitchFamily="34" charset="0"/>
              </a:rPr>
              <a:t>all </a:t>
            </a:r>
            <a:r>
              <a:rPr lang="en-US" sz="3200" b="1" dirty="0" smtClean="0">
                <a:latin typeface="Arial Rounded MT Bold" pitchFamily="34" charset="0"/>
              </a:rPr>
              <a:t/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flesh </a:t>
            </a:r>
            <a:r>
              <a:rPr lang="en-US" sz="3200" b="1" dirty="0">
                <a:latin typeface="Arial Rounded MT Bold" pitchFamily="34" charset="0"/>
              </a:rPr>
              <a:t>shall come to worship before Me,” declares </a:t>
            </a:r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he-IL" sz="3200" dirty="0" smtClean="0">
                <a:solidFill>
                  <a:srgbClr val="00B0FF"/>
                </a:solidFill>
                <a:latin typeface="Arial Rounded MT Bold" pitchFamily="34" charset="0"/>
              </a:rPr>
              <a:t>יהוה</a:t>
            </a:r>
            <a:r>
              <a:rPr lang="en-US" sz="3200" dirty="0" smtClean="0">
                <a:solidFill>
                  <a:srgbClr val="00B0FF"/>
                </a:solidFill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rgbClr val="00B0FF"/>
                </a:solidFill>
                <a:latin typeface="Arial Rounded MT Bold" pitchFamily="34" charset="0"/>
              </a:rPr>
              <a:t>[Yahuah]. </a:t>
            </a:r>
            <a:endParaRPr lang="en-US" sz="3200" b="1" dirty="0">
              <a:solidFill>
                <a:srgbClr val="00B0FF"/>
              </a:solidFill>
              <a:latin typeface="Arial Rounded MT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7511" y="645870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>
            <a:off x="10211792" y="4835235"/>
            <a:ext cx="1191494" cy="1399309"/>
          </a:xfrm>
          <a:prstGeom prst="curvedLeftArrow">
            <a:avLst>
              <a:gd name="adj1" fmla="val 17873"/>
              <a:gd name="adj2" fmla="val 50000"/>
              <a:gd name="adj3" fmla="val 32018"/>
            </a:avLst>
          </a:prstGeom>
          <a:gradFill flip="none" rotWithShape="1">
            <a:gsLst>
              <a:gs pos="34000">
                <a:srgbClr val="00FF00"/>
              </a:gs>
              <a:gs pos="55000">
                <a:srgbClr val="FFFF00"/>
              </a:gs>
              <a:gs pos="75000">
                <a:srgbClr val="FF006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44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2" y="533400"/>
            <a:ext cx="10948106" cy="5733474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rmAutofit/>
            <a:sp3d extrusionH="57150">
              <a:bevelT h="25400" prst="softRound"/>
            </a:sp3d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Sadly, if one chooses the lunar based method of worship, </a:t>
            </a:r>
            <a:b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 devastating decision must be made concerning the opposing messages seen in Isaiah.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be extremely thankful to 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Yahuah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He has given us another option revealed throughout the Scriptures! 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2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Keys to Understanding timing issues are: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	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The Tequfah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	</a:t>
            </a:r>
            <a:r>
              <a:rPr lang="en-US" sz="4000" b="1" i="1" u="sng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&amp;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      2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Learning to Count!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208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35" y="124692"/>
            <a:ext cx="11211502" cy="112221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E7F00"/>
                </a:solidFill>
                <a:latin typeface="+mn-lt"/>
              </a:rPr>
              <a:t>Clarification for – “NEW MOON”</a:t>
            </a:r>
            <a:endParaRPr lang="en-US" sz="5400" b="1" cap="none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FE7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94751"/>
            <a:ext cx="11762509" cy="519124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43C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182880" anchor="t"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The word – </a:t>
            </a: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chodesh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–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(the renewing/the rebuilding)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as seen in the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Tanach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(Old Testament), has been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mis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translated as –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  <a:t>new moon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– in our copies of the Scriptures.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This </a:t>
            </a: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contamination in translation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does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  <a:t>NOT CORRECTLY REFLECT </a:t>
            </a:r>
            <a:b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</a:b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the true definitions extracted from the original Hebrew manuscript. 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It is a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  <a:t>false translation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derived from the time the </a:t>
            </a:r>
            <a:r>
              <a:rPr lang="en-US" sz="32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Metonic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 Cycle </a:t>
            </a:r>
            <a:b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(the 29.5 day lunar month)</a:t>
            </a:r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was infused into the 2</a:t>
            </a:r>
            <a:r>
              <a:rPr lang="en-US" sz="3200" b="1" baseline="30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nd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Temple worship services of the Hasmonean period, just </a:t>
            </a: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before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Yahusha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lived here.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The word – </a:t>
            </a:r>
            <a:r>
              <a:rPr lang="en-US" sz="32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chodesh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– </a:t>
            </a:r>
            <a:r>
              <a:rPr lang="en-US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 absolutel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54000">
                    <a:srgbClr val="FF8001">
                      <a:alpha val="87000"/>
                    </a:srgbClr>
                  </a:glow>
                </a:effectLst>
              </a:rPr>
              <a:t>zero connection </a:t>
            </a:r>
            <a:r>
              <a:rPr lang="en-US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 the moon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39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93" y="160140"/>
            <a:ext cx="9595413" cy="796591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Clarification for </a:t>
            </a:r>
            <a:r>
              <a:rPr lang="en-US" sz="4400" b="1" u="sng" cap="none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N</a:t>
            </a:r>
            <a:r>
              <a:rPr lang="en-US" sz="4400" b="1" u="sng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ew </a:t>
            </a:r>
            <a:r>
              <a:rPr lang="en-US" sz="4400" b="1" u="sng" cap="none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M</a:t>
            </a:r>
            <a:r>
              <a:rPr lang="en-US" sz="4400" b="1" u="sng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oon</a:t>
            </a:r>
            <a:r>
              <a:rPr lang="en-US" sz="4400" b="1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en-US" sz="3200" b="1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(</a:t>
            </a:r>
            <a:r>
              <a:rPr lang="en-US" sz="3200" b="1" cap="none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con’t</a:t>
            </a:r>
            <a:r>
              <a:rPr lang="en-US" sz="3200" b="1" cap="none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)</a:t>
            </a:r>
            <a:endParaRPr lang="en-US" sz="3200" b="1" cap="none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1139635"/>
            <a:ext cx="11758410" cy="541356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43C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40"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Chodesh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(the renewing/the rebuilding, 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in its basic form</a:t>
            </a:r>
            <a:r>
              <a:rPr lang="en-US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b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200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when a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pp</a:t>
            </a:r>
            <a:r>
              <a:rPr lang="en-US" sz="3200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lied to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</a:t>
            </a: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TIME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66FF"/>
                </a:solidFill>
              </a:rPr>
              <a:t>,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has direct reference to the first cycle, </a:t>
            </a:r>
            <a:b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</a:b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or (first day) of the month. </a:t>
            </a:r>
          </a:p>
          <a:p>
            <a:pPr marL="0" indent="0">
              <a:buNone/>
            </a:pP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It is the desire of the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Dragon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 to connect this first day of the month with the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lunar ideals of his own making.  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8001"/>
                </a:solidFill>
              </a:rPr>
              <a:t>When one examines closely in our personal research resources, one will find that the moon has but an 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393700">
                    <a:schemeClr val="accent6">
                      <a:satMod val="175000"/>
                      <a:alpha val="79000"/>
                    </a:schemeClr>
                  </a:glow>
                </a:effectLst>
              </a:rPr>
              <a:t>INFERRED CONNECTION ONLY!</a:t>
            </a:r>
          </a:p>
          <a:p>
            <a:pPr marL="0" indent="0">
              <a:buNone/>
            </a:pP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8080"/>
                </a:solidFill>
              </a:rPr>
              <a:t>Starting with the Torah we have </a:t>
            </a:r>
            <a:r>
              <a:rPr lang="en-US" sz="3200" b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8080"/>
                </a:solidFill>
              </a:rPr>
              <a:t>ultra clear instruction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8080"/>
                </a:solidFill>
              </a:rPr>
              <a:t> to the </a:t>
            </a:r>
            <a:b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8080"/>
                </a:solidFill>
              </a:rPr>
            </a:b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</a:rPr>
              <a:t>non-existence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8080"/>
                </a:solidFill>
              </a:rPr>
              <a:t> of the lunar calendar in </a:t>
            </a:r>
            <a:r>
              <a:rPr lang="en-US" sz="32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Yahuah’s</a:t>
            </a:r>
            <a:r>
              <a:rPr lang="en-US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00CC"/>
                </a:solidFill>
              </a:rPr>
              <a:t> Kingdom.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If this is all new to you, please ask for the </a:t>
            </a:r>
            <a:r>
              <a:rPr lang="en-US" sz="2400" u="sng" dirty="0" smtClean="0">
                <a:solidFill>
                  <a:schemeClr val="bg1"/>
                </a:solidFill>
              </a:rPr>
              <a:t>mountain of information</a:t>
            </a:r>
            <a:r>
              <a:rPr lang="en-US" sz="2400" dirty="0" smtClean="0">
                <a:solidFill>
                  <a:schemeClr val="bg1"/>
                </a:solidFill>
              </a:rPr>
              <a:t> supporting this statement.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15956" y="4224270"/>
            <a:ext cx="5276044" cy="1403797"/>
            <a:chOff x="6915956" y="4224270"/>
            <a:chExt cx="5276044" cy="140379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915956" y="4597760"/>
              <a:ext cx="4190659" cy="328408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arrow" w="med" len="med"/>
            </a:ln>
            <a:effectLst>
              <a:glow rad="317500">
                <a:srgbClr val="00FF00">
                  <a:alpha val="87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10839719" y="4224270"/>
              <a:ext cx="1352281" cy="1403797"/>
            </a:xfrm>
            <a:prstGeom prst="irregularSeal1">
              <a:avLst/>
            </a:prstGeom>
            <a:solidFill>
              <a:schemeClr val="bg1"/>
            </a:solidFill>
            <a:ln w="76200">
              <a:solidFill>
                <a:srgbClr val="00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8147" y="64833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95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7000"/>
              </a:srgbClr>
            </a:gs>
            <a:gs pos="42000">
              <a:srgbClr val="00FF00">
                <a:alpha val="45000"/>
              </a:srgbClr>
            </a:gs>
            <a:gs pos="70000">
              <a:srgbClr val="FFFF00">
                <a:alpha val="41000"/>
              </a:srgbClr>
            </a:gs>
            <a:gs pos="100000">
              <a:srgbClr val="FF0066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94733"/>
            <a:ext cx="10948106" cy="496993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rmAutofit/>
            <a:sp3d extrusionH="57150">
              <a:bevelT h="25400" prst="softRound"/>
            </a:sp3d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What </a:t>
            </a:r>
            <a:r>
              <a:rPr lang="en-US" sz="4000" b="1" i="1" u="sng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SHOULD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 Isaiah 66:23 read like </a:t>
            </a:r>
            <a:r>
              <a:rPr lang="en-US" sz="4000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with a proper translation according to the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 Hebrew word -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01600">
                    <a:srgbClr val="FFFF00"/>
                  </a:glow>
                </a:effectLst>
                <a:latin typeface="Georgia" panose="02040502050405020303" pitchFamily="18" charset="0"/>
              </a:rPr>
              <a:t>Chodesh?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And it shall be that from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New </a:t>
            </a:r>
            <a:r>
              <a:rPr lang="en-US" sz="4000" b="1" i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Month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to 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New </a:t>
            </a:r>
            <a:r>
              <a:rPr lang="en-US" sz="4000" b="1" i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Month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60F3FA"/>
                  </a:glow>
                </a:effectLst>
                <a:latin typeface="Georgia" panose="02040502050405020303" pitchFamily="18" charset="0"/>
              </a:rPr>
              <a:t>, and from Shabbat to Shabbat, all flesh shall come to worship before Me, declares </a:t>
            </a:r>
            <a:r>
              <a:rPr lang="en-US" sz="4000" b="1" dirty="0" smtClean="0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[          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[Yahuah].</a:t>
            </a:r>
            <a:r>
              <a:rPr lang="en-US" sz="4000" b="1" i="1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effectLst>
                  <a:glow rad="292100">
                    <a:srgbClr val="60F3FA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0100" y="657330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530" y="5362739"/>
            <a:ext cx="11090500" cy="136313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Suddenly Isaiah’s intelligence shines brilliantly once again! </a:t>
            </a:r>
            <a:b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</a:br>
            <a: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Isaiah knew about the </a:t>
            </a:r>
            <a:r>
              <a:rPr lang="en-CA" sz="3000" b="1" i="1" u="sng" dirty="0" smtClean="0">
                <a:ln>
                  <a:solidFill>
                    <a:srgbClr val="0000CC"/>
                  </a:solidFill>
                </a:ln>
                <a:solidFill>
                  <a:srgbClr val="60F3FA"/>
                </a:solidFill>
                <a:effectLst>
                  <a:glow rad="127000">
                    <a:srgbClr val="FF99FF"/>
                  </a:glow>
                </a:effectLst>
                <a:latin typeface="Comic Sans MS" pitchFamily="66" charset="0"/>
              </a:rPr>
              <a:t>Shaneh</a:t>
            </a:r>
            <a: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 of </a:t>
            </a:r>
            <a:r>
              <a:rPr lang="en-CA" sz="3000" b="1" dirty="0" smtClean="0">
                <a:ln>
                  <a:solidFill>
                    <a:srgbClr val="0000CC"/>
                  </a:solidFill>
                </a:ln>
                <a:solidFill>
                  <a:srgbClr val="60F3FA"/>
                </a:solidFill>
                <a:latin typeface="Comic Sans MS" pitchFamily="66" charset="0"/>
              </a:rPr>
              <a:t>Yahuah,</a:t>
            </a:r>
            <a: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 </a:t>
            </a:r>
            <a:r>
              <a:rPr lang="en-CA" sz="3000" b="1" u="sng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from</a:t>
            </a:r>
            <a:r>
              <a:rPr lang="en-CA" sz="3000" b="1" dirty="0" smtClean="0">
                <a:ln>
                  <a:solidFill>
                    <a:srgbClr val="0000CC"/>
                  </a:solidFill>
                </a:ln>
                <a:latin typeface="Comic Sans MS" pitchFamily="66" charset="0"/>
              </a:rPr>
              <a:t> </a:t>
            </a:r>
            <a:r>
              <a:rPr lang="en-CA" sz="3000" b="1" u="sng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  <a:latin typeface="Comic Sans MS" pitchFamily="66" charset="0"/>
              </a:rPr>
              <a:t>Gen 1:14</a:t>
            </a:r>
            <a:r>
              <a:rPr lang="en-CA" sz="3000" b="1" dirty="0" smtClean="0">
                <a:ln>
                  <a:solidFill>
                    <a:srgbClr val="0000CC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88900">
                    <a:srgbClr val="FFFF00"/>
                  </a:glow>
                </a:effectLst>
                <a:latin typeface="Comic Sans MS" pitchFamily="66" charset="0"/>
              </a:rPr>
              <a:t>!</a:t>
            </a:r>
            <a:endParaRPr lang="en-CA" sz="3000" b="1" dirty="0">
              <a:ln>
                <a:solidFill>
                  <a:srgbClr val="0000CC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88900">
                  <a:srgbClr val="FFFF00"/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58" y="4279899"/>
            <a:ext cx="7429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83" y="4146550"/>
            <a:ext cx="52387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58" y="4212166"/>
            <a:ext cx="542925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183" y="4146550"/>
            <a:ext cx="523875" cy="95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47667" y="2497667"/>
            <a:ext cx="1947333" cy="643466"/>
          </a:xfrm>
          <a:prstGeom prst="rect">
            <a:avLst/>
          </a:prstGeom>
          <a:noFill/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048000" y="3107264"/>
            <a:ext cx="2006600" cy="651929"/>
          </a:xfrm>
          <a:prstGeom prst="rect">
            <a:avLst/>
          </a:prstGeom>
          <a:noFill/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3692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85" y="1180618"/>
            <a:ext cx="11429708" cy="5490784"/>
          </a:xfrm>
          <a:solidFill>
            <a:schemeClr val="tx1">
              <a:lumMod val="8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Autofit/>
            <a:sp3d extrusionH="57150">
              <a:bevelT h="25400" prst="softRound"/>
            </a:sp3d>
          </a:bodyPr>
          <a:lstStyle/>
          <a:p>
            <a:pPr marL="457200" indent="-457200">
              <a:buNone/>
            </a:pPr>
            <a:r>
              <a:rPr lang="en-US" sz="4200" b="1" dirty="0" err="1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latin typeface="Georgia" panose="02040502050405020303" pitchFamily="18" charset="0"/>
              </a:rPr>
              <a:t>Jer</a:t>
            </a:r>
            <a:r>
              <a:rPr lang="en-US" sz="4200" b="1" dirty="0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latin typeface="Georgia" panose="02040502050405020303" pitchFamily="18" charset="0"/>
              </a:rPr>
              <a:t> 8:2  </a:t>
            </a:r>
            <a:r>
              <a:rPr lang="en-US" sz="4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shall spread them before the sun and the moon and all the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host of the heavens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,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 which the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 have loved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4200" b="1" dirty="0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latin typeface="Georgia" panose="02040502050405020303" pitchFamily="18" charset="0"/>
              </a:rPr>
              <a:t>which they have </a:t>
            </a:r>
            <a:r>
              <a:rPr lang="en-US" sz="4200" b="1" dirty="0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effectLst>
                  <a:glow rad="241300">
                    <a:schemeClr val="accent2">
                      <a:lumMod val="75000"/>
                      <a:alpha val="43000"/>
                    </a:schemeClr>
                  </a:glow>
                </a:effectLst>
                <a:latin typeface="Georgia" panose="02040502050405020303" pitchFamily="18" charset="0"/>
              </a:rPr>
              <a:t>served</a:t>
            </a:r>
            <a:r>
              <a:rPr lang="en-US" sz="4200" b="1" dirty="0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</a:t>
            </a:r>
            <a:r>
              <a:rPr lang="en-US" sz="4200" b="1" dirty="0">
                <a:ln>
                  <a:solidFill>
                    <a:srgbClr val="002060"/>
                  </a:solidFill>
                </a:ln>
                <a:solidFill>
                  <a:srgbClr val="60F3FA"/>
                </a:solidFill>
                <a:latin typeface="Georgia" panose="02040502050405020303" pitchFamily="18" charset="0"/>
              </a:rPr>
              <a:t> </a:t>
            </a:r>
            <a:r>
              <a:rPr lang="en-US" sz="4200" b="1" i="1" u="sng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Georgia" panose="02040502050405020303" pitchFamily="18" charset="0"/>
              </a:rPr>
              <a:t>AFTER WHICH THEY HAVE</a:t>
            </a:r>
            <a:r>
              <a:rPr lang="en-US" sz="42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42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2">
                      <a:lumMod val="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WALKED,</a:t>
            </a:r>
            <a:r>
              <a:rPr lang="en-US" sz="42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glow rad="190500">
                    <a:srgbClr val="00FF00">
                      <a:alpha val="83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 have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chemeClr val="accent2">
                      <a:lumMod val="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sought,</a:t>
            </a:r>
            <a:r>
              <a:rPr lang="en-US" sz="4200" dirty="0">
                <a:solidFill>
                  <a:prstClr val="black"/>
                </a:solidFill>
                <a:effectLst>
                  <a:glow rad="177800">
                    <a:srgbClr val="00FF00">
                      <a:alpha val="84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and to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 have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effectLst>
                  <a:glow rad="228600">
                    <a:schemeClr val="accent2">
                      <a:lumMod val="75000"/>
                      <a:alpha val="39000"/>
                    </a:schemeClr>
                  </a:glow>
                </a:effectLst>
                <a:latin typeface="Georgia" panose="02040502050405020303" pitchFamily="18" charset="0"/>
              </a:rPr>
              <a:t>bowed themselves.</a:t>
            </a:r>
            <a:r>
              <a:rPr lang="en-US" sz="4200" dirty="0">
                <a:solidFill>
                  <a:prstClr val="black"/>
                </a:solidFill>
                <a:effectLst>
                  <a:glow rad="317500">
                    <a:srgbClr val="00FF00">
                      <a:alpha val="84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They shall not be gathered nor buried,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 shall be for dun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g on the face of the earth.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2784763" y="160406"/>
            <a:ext cx="6544656" cy="8537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2060"/>
                  </a:solidFill>
                </a:ln>
              </a:rPr>
              <a:t>Jeremiah’s Wisdom</a:t>
            </a:r>
            <a:endParaRPr lang="en-US" sz="60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248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8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43" y="1180618"/>
            <a:ext cx="11455400" cy="5490784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Autofit/>
            <a:sp3d extrusionH="57150">
              <a:bevelT h="25400" prst="softRound"/>
            </a:sp3d>
          </a:bodyPr>
          <a:lstStyle/>
          <a:p>
            <a:pPr>
              <a:buClr>
                <a:srgbClr val="7030A0"/>
              </a:buClr>
            </a:pPr>
            <a:r>
              <a:rPr lang="en-CA" sz="4000" b="1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Amos </a:t>
            </a:r>
            <a:r>
              <a:rPr lang="en-CA" sz="40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5:21</a:t>
            </a:r>
            <a:r>
              <a:rPr lang="en-CA" sz="3200" dirty="0"/>
              <a:t> 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“I have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HATED,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I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have </a:t>
            </a:r>
            <a:r>
              <a:rPr lang="en-CA" sz="32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despised your festivals, </a:t>
            </a:r>
            <a:r>
              <a:rPr lang="en-CA" sz="3200" dirty="0">
                <a:solidFill>
                  <a:schemeClr val="bg1"/>
                </a:solidFill>
              </a:rPr>
              <a:t>and I am not pleased with your assemblies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7030A0"/>
              </a:buClr>
            </a:pPr>
            <a:r>
              <a:rPr lang="en-CA" sz="6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rgbClr val="60F3FA"/>
                  </a:glow>
                </a:effectLst>
              </a:rPr>
              <a:t>What reason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did </a:t>
            </a:r>
            <a:r>
              <a:rPr lang="en-CA" sz="3200" b="1" dirty="0" err="1" smtClean="0">
                <a:solidFill>
                  <a:srgbClr val="0000CC"/>
                </a:solidFill>
              </a:rPr>
              <a:t>Yahuah</a:t>
            </a:r>
            <a:r>
              <a:rPr lang="en-CA" sz="3200" b="1" dirty="0" smtClean="0">
                <a:solidFill>
                  <a:srgbClr val="65480F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supply to inspire Amos to record this incredulous statement of </a:t>
            </a:r>
            <a:r>
              <a:rPr lang="en-CA" sz="3200" b="1" dirty="0" smtClean="0">
                <a:solidFill>
                  <a:srgbClr val="0000CC"/>
                </a:solidFill>
              </a:rPr>
              <a:t>His</a:t>
            </a:r>
            <a:r>
              <a:rPr lang="en-CA" sz="3200" b="1" dirty="0" smtClean="0">
                <a:solidFill>
                  <a:srgbClr val="FF0000"/>
                </a:solidFill>
              </a:rPr>
              <a:t>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4445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SEVERE DISPLEASURE?</a:t>
            </a:r>
          </a:p>
          <a:p>
            <a:pPr>
              <a:buClr>
                <a:srgbClr val="7030A0"/>
              </a:buClr>
            </a:pP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  <a:latin typeface="Verdana"/>
              </a:rPr>
              <a:t>Amos </a:t>
            </a:r>
            <a:r>
              <a:rPr lang="en-CA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  <a:latin typeface="Verdana"/>
              </a:rPr>
              <a:t>5:25</a:t>
            </a:r>
            <a:r>
              <a:rPr lang="en-CA" sz="3200" dirty="0">
                <a:solidFill>
                  <a:srgbClr val="80202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bg1"/>
                </a:solidFill>
                <a:latin typeface="Verdana"/>
              </a:rPr>
              <a:t>Did you bring me sacrifices and grain offerings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in the desert for 40 years, </a:t>
            </a:r>
            <a:r>
              <a:rPr lang="en-CA" sz="3200" dirty="0">
                <a:solidFill>
                  <a:schemeClr val="bg1"/>
                </a:solidFill>
                <a:latin typeface="Verdana"/>
              </a:rPr>
              <a:t>nation of Israel?</a:t>
            </a:r>
            <a:r>
              <a:rPr lang="en-CA" sz="3200" dirty="0">
                <a:solidFill>
                  <a:srgbClr val="802020"/>
                </a:solidFill>
                <a:latin typeface="Verdana"/>
              </a:rPr>
              <a:t> </a:t>
            </a:r>
          </a:p>
          <a:p>
            <a:pPr>
              <a:buClr>
                <a:srgbClr val="7030A0"/>
              </a:buClr>
            </a:pPr>
            <a:r>
              <a:rPr lang="en-CA" sz="2400" b="1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  <a:latin typeface="Verdana"/>
              </a:rPr>
              <a:t>Amos </a:t>
            </a:r>
            <a:r>
              <a:rPr lang="en-CA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</a:schemeClr>
                </a:solidFill>
                <a:latin typeface="Verdana"/>
              </a:rPr>
              <a:t>5:26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You carried along the statues of the god </a:t>
            </a:r>
            <a:r>
              <a:rPr lang="en-CA" sz="3200" dirty="0" err="1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Sikkuth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[</a:t>
            </a:r>
            <a:r>
              <a:rPr lang="en-CA" sz="2800" b="1" dirty="0" err="1" smtClean="0">
                <a:solidFill>
                  <a:schemeClr val="bg1"/>
                </a:solidFill>
              </a:rPr>
              <a:t>Moloch</a:t>
            </a:r>
            <a:r>
              <a:rPr lang="en-CA" sz="2800" b="1" dirty="0" smtClean="0">
                <a:solidFill>
                  <a:schemeClr val="bg1"/>
                </a:solidFill>
              </a:rPr>
              <a:t>] 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as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your king and the star </a:t>
            </a:r>
            <a:r>
              <a:rPr lang="en-CA" sz="3200" dirty="0" err="1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Kiyyun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, the gods you made for yourselves.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</a:t>
            </a:r>
            <a:r>
              <a:rPr lang="en-CA" sz="32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3200" b="1" dirty="0" smtClean="0">
                <a:solidFill>
                  <a:schemeClr val="bg2"/>
                </a:solidFill>
              </a:rPr>
              <a:t>Footnote</a:t>
            </a:r>
            <a:r>
              <a:rPr lang="en-CA" sz="3200" b="1" dirty="0">
                <a:solidFill>
                  <a:schemeClr val="bg2"/>
                </a:solidFill>
              </a:rPr>
              <a:t>: </a:t>
            </a:r>
            <a:r>
              <a:rPr lang="en-CA" sz="3200" b="1" dirty="0" smtClean="0">
                <a:solidFill>
                  <a:schemeClr val="bg2"/>
                </a:solidFill>
              </a:rPr>
              <a:t> </a:t>
            </a:r>
            <a:r>
              <a:rPr lang="en-CA" sz="3200" b="1" u="sng" dirty="0" smtClean="0">
                <a:solidFill>
                  <a:schemeClr val="bg2"/>
                </a:solidFill>
              </a:rPr>
              <a:t>Acts 7:43</a:t>
            </a:r>
            <a:r>
              <a:rPr lang="en-CA" sz="3200" b="1" dirty="0">
                <a:solidFill>
                  <a:schemeClr val="bg2"/>
                </a:solidFill>
              </a:rPr>
              <a:t>. </a:t>
            </a:r>
            <a:endParaRPr lang="en-CA" sz="4400" b="1" dirty="0" smtClean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763" y="160406"/>
            <a:ext cx="6544656" cy="8537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2060"/>
                  </a:solidFill>
                </a:ln>
              </a:rPr>
              <a:t>Amos’ Wisdom</a:t>
            </a:r>
            <a:endParaRPr lang="en-US" sz="60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248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42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21" y="463638"/>
            <a:ext cx="11864051" cy="6394361"/>
          </a:xfrm>
        </p:spPr>
        <p:txBody>
          <a:bodyPr anchor="t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Isaiah’s </a:t>
            </a:r>
            <a:r>
              <a:rPr lang="en-US" sz="4400" u="sng" dirty="0">
                <a:latin typeface="Arial Rounded MT Bold" pitchFamily="34" charset="0"/>
              </a:rPr>
              <a:t>v</a:t>
            </a:r>
            <a:r>
              <a:rPr lang="en-US" sz="4400" u="sng" dirty="0" smtClean="0">
                <a:latin typeface="Arial Rounded MT Bold" pitchFamily="34" charset="0"/>
              </a:rPr>
              <a:t>er</a:t>
            </a:r>
            <a:r>
              <a:rPr lang="en-US" sz="4400" dirty="0" smtClean="0">
                <a:latin typeface="Arial Rounded MT Bold" pitchFamily="34" charset="0"/>
              </a:rPr>
              <a:t>y</a:t>
            </a:r>
            <a:r>
              <a:rPr lang="en-US" sz="4400" u="sng" dirty="0" smtClean="0">
                <a:latin typeface="Arial Rounded MT Bold" pitchFamily="34" charset="0"/>
              </a:rPr>
              <a:t> direct</a:t>
            </a:r>
            <a:r>
              <a:rPr lang="en-US" sz="4400" dirty="0" smtClean="0">
                <a:latin typeface="Arial Rounded MT Bold" pitchFamily="34" charset="0"/>
              </a:rPr>
              <a:t> message: </a:t>
            </a:r>
            <a:endParaRPr lang="en-US" sz="4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         Isaiah 1:5 </a:t>
            </a:r>
            <a:r>
              <a:rPr lang="en-US" sz="3900" dirty="0" smtClean="0">
                <a:solidFill>
                  <a:srgbClr val="FF0000"/>
                </a:solidFill>
                <a:latin typeface="Arial Rounded MT Bold" pitchFamily="34" charset="0"/>
              </a:rPr>
              <a:t>(b)  </a:t>
            </a:r>
            <a:endParaRPr lang="en-US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6600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You continue in </a:t>
            </a:r>
            <a:r>
              <a:rPr lang="en-US" sz="6600" u="sng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a</a:t>
            </a:r>
            <a:r>
              <a:rPr lang="en-US" sz="6600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</a:t>
            </a:r>
            <a:r>
              <a:rPr lang="en-US" sz="6600" u="sng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ostas</a:t>
            </a:r>
            <a:r>
              <a:rPr lang="en-US" sz="6600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y.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latin typeface="Cooper Black" panose="0208090404030B020404" pitchFamily="18" charset="0"/>
              </a:rPr>
              <a:t>	</a:t>
            </a:r>
            <a:r>
              <a:rPr lang="en-US" sz="19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																	</a:t>
            </a:r>
            <a:r>
              <a:rPr lang="en-US" sz="2200" b="1" i="1" dirty="0" err="1" smtClean="0"/>
              <a:t>HalleluYah</a:t>
            </a:r>
            <a:r>
              <a:rPr lang="en-US" sz="2200" b="1" i="1" dirty="0" smtClean="0"/>
              <a:t>  Scriptures</a:t>
            </a:r>
          </a:p>
          <a:p>
            <a:pPr marL="0" indent="0" algn="ctr">
              <a:buNone/>
            </a:pPr>
            <a: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Isaiah then begins to document </a:t>
            </a:r>
            <a: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(Isa 1:10-17) </a:t>
            </a:r>
            <a:b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</a:br>
            <a: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the traditions that insidiously </a:t>
            </a:r>
            <a:b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</a:br>
            <a: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infiltrated and contaminated </a:t>
            </a:r>
            <a:b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</a:br>
            <a:r>
              <a:rPr lang="en-US" sz="3900" spc="3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the worship services of the Hebrew nation.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</a:rPr>
              <a:t>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5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Paying allegiance to the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glow rad="304800">
                    <a:schemeClr val="bg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Moon</a:t>
            </a:r>
            <a:r>
              <a:rPr lang="en-US" sz="3500" dirty="0" smtClean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 as a guiding identity is the 	</a:t>
            </a:r>
            <a:r>
              <a:rPr lang="en-US" sz="2800" dirty="0" smtClean="0"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			</a:t>
            </a:r>
            <a:r>
              <a:rPr lang="en-US" sz="2800" dirty="0" smtClean="0">
                <a:ln>
                  <a:solidFill>
                    <a:srgbClr val="9C3497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TOP </a:t>
            </a:r>
            <a:r>
              <a:rPr lang="en-US" sz="6000" u="sng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glow rad="304800">
                    <a:srgbClr val="FFFF00">
                      <a:alpha val="80000"/>
                    </a:srgbClr>
                  </a:glow>
                </a:effectLst>
                <a:latin typeface="Cooper Black" panose="0208090404030B020404" pitchFamily="18" charset="0"/>
              </a:rPr>
              <a:t>ALARM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glow rad="304800">
                    <a:srgbClr val="FFFF00">
                      <a:alpha val="80000"/>
                    </a:srgbClr>
                  </a:glow>
                </a:effectLst>
                <a:latin typeface="Cooper Black" panose="0208090404030B020404" pitchFamily="18" charset="0"/>
              </a:rPr>
              <a:t> 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OF THE LIST!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304800">
                    <a:schemeClr val="tx1">
                      <a:alpha val="8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304800">
                  <a:schemeClr val="tx1">
                    <a:alpha val="8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Lightning Bolt 3"/>
          <p:cNvSpPr/>
          <p:nvPr/>
        </p:nvSpPr>
        <p:spPr>
          <a:xfrm rot="17454903" flipH="1" flipV="1">
            <a:off x="8604276" y="52415"/>
            <a:ext cx="2398981" cy="1830552"/>
          </a:xfrm>
          <a:prstGeom prst="lightningBolt">
            <a:avLst/>
          </a:prstGeom>
          <a:solidFill>
            <a:srgbClr val="00FF00"/>
          </a:solidFill>
          <a:ln w="76200">
            <a:solidFill>
              <a:srgbClr val="FF0066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66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rgbClr val="60F3FA"/>
            </a:gs>
            <a:gs pos="87000">
              <a:srgbClr val="00FF00">
                <a:alpha val="39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6" y="201322"/>
            <a:ext cx="11134846" cy="1142074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72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</a:t>
            </a:r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Significance!</a:t>
            </a:r>
            <a:endParaRPr lang="en-US" sz="72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12" y="1594643"/>
            <a:ext cx="11165984" cy="479576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2880" rIns="365760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(a)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“And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there appeared a </a:t>
            </a:r>
            <a:r>
              <a:rPr lang="en-US" sz="3200" dirty="0">
                <a:solidFill>
                  <a:srgbClr val="FF0066"/>
                </a:solidFill>
                <a:latin typeface="Georgia" panose="02040502050405020303" pitchFamily="18" charset="0"/>
              </a:rPr>
              <a:t>g</a:t>
            </a:r>
            <a:r>
              <a:rPr lang="en-US" sz="3200" u="sng" dirty="0">
                <a:solidFill>
                  <a:srgbClr val="FF0066"/>
                </a:solidFill>
                <a:latin typeface="Georgia" panose="02040502050405020303" pitchFamily="18" charset="0"/>
              </a:rPr>
              <a:t>reat wonder</a:t>
            </a:r>
            <a:r>
              <a:rPr lang="en-US" sz="3200" dirty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in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heaven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…”   </a:t>
            </a:r>
            <a:r>
              <a:rPr lang="en-US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KJV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John attributed a very high importance to the event he was about to describe.  It was a </a:t>
            </a:r>
            <a:r>
              <a:rPr lang="en-US" sz="2800" b="1" dirty="0" smtClean="0">
                <a:solidFill>
                  <a:srgbClr val="FF0066"/>
                </a:solidFill>
              </a:rPr>
              <a:t>“GREAT WONDER”!  </a:t>
            </a:r>
            <a:br>
              <a:rPr lang="en-US" sz="2800" b="1" dirty="0" smtClean="0">
                <a:solidFill>
                  <a:srgbClr val="FF0066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It was something to behold for all the generations to follow him.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captivated John’s mind?  Each detail of this </a:t>
            </a:r>
            <a:r>
              <a:rPr lang="en-US" sz="2800" b="1" dirty="0" smtClean="0">
                <a:solidFill>
                  <a:srgbClr val="FF0066"/>
                </a:solidFill>
              </a:rPr>
              <a:t>SIGN/WONDER</a:t>
            </a:r>
            <a:r>
              <a:rPr lang="en-US" sz="2800" dirty="0" smtClean="0">
                <a:solidFill>
                  <a:schemeClr val="bg1"/>
                </a:solidFill>
              </a:rPr>
              <a:t> must be considered as a highly important revelation of truth.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39041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4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2" y="370745"/>
            <a:ext cx="11234387" cy="6204228"/>
          </a:xfrm>
          <a:ln w="76200">
            <a:solidFill>
              <a:srgbClr val="43C0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rgbClr val="800000"/>
                </a:solidFill>
                <a:latin typeface="Arial Rounded MT Bold" pitchFamily="34" charset="0"/>
              </a:rPr>
              <a:t>Rom 6:16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Do 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you not know that </a:t>
            </a:r>
            <a:endParaRPr lang="en-US" sz="48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800" b="1" i="1" dirty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effectLst>
                  <a:glow rad="127000">
                    <a:srgbClr val="0070C0">
                      <a:alpha val="57000"/>
                    </a:srgbClr>
                  </a:glow>
                </a:effectLst>
                <a:latin typeface="Arial Rounded MT Bold" pitchFamily="34" charset="0"/>
              </a:rPr>
              <a:t> </a:t>
            </a:r>
            <a:r>
              <a:rPr lang="en-US" sz="4800" b="1" i="1" dirty="0" smtClean="0">
                <a:ln>
                  <a:solidFill>
                    <a:srgbClr val="002060"/>
                  </a:solidFill>
                </a:ln>
                <a:solidFill>
                  <a:srgbClr val="FF8001"/>
                </a:solidFill>
                <a:effectLst>
                  <a:glow rad="127000">
                    <a:srgbClr val="0070C0">
                      <a:alpha val="57000"/>
                    </a:srgbClr>
                  </a:glow>
                </a:effectLst>
                <a:latin typeface="Arial Rounded MT Bold" pitchFamily="34" charset="0"/>
              </a:rPr>
              <a:t>  </a:t>
            </a:r>
            <a:r>
              <a:rPr lang="en-US" sz="4800" b="1" i="1" u="sng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to </a:t>
            </a:r>
            <a:r>
              <a:rPr lang="en-US" sz="4800" b="1" i="1" u="sng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whom </a:t>
            </a:r>
            <a:r>
              <a:rPr lang="en-US" sz="4800" b="1" i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y</a:t>
            </a:r>
            <a:r>
              <a:rPr lang="en-US" sz="4800" b="1" i="1" u="sng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ou present </a:t>
            </a:r>
            <a:r>
              <a:rPr lang="en-US" sz="4800" b="1" i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y</a:t>
            </a:r>
            <a:r>
              <a:rPr lang="en-US" sz="4800" b="1" i="1" u="sng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ourselves</a:t>
            </a:r>
            <a:br>
              <a:rPr lang="en-US" sz="4800" b="1" i="1" u="sng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b="1" i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   </a:t>
            </a:r>
            <a:r>
              <a:rPr lang="en-US" sz="4800" b="1" i="1" u="sng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servants </a:t>
            </a:r>
            <a:r>
              <a:rPr lang="en-US" sz="4800" b="1" i="1" u="sng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for obedience</a:t>
            </a:r>
            <a:r>
              <a:rPr lang="en-US" sz="4800" b="1" i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,</a:t>
            </a:r>
            <a:r>
              <a:rPr lang="en-US" sz="4800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> </a:t>
            </a:r>
            <a:r>
              <a:rPr lang="en-US" sz="48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US" sz="4800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1">
                      <a:alpha val="57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rgbClr val="0070C0">
                      <a:alpha val="57000"/>
                    </a:srgbClr>
                  </a:glow>
                </a:effectLst>
                <a:latin typeface="Arial Rounded MT Bold" pitchFamily="34" charset="0"/>
              </a:rPr>
              <a:t>	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you 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are servants of the one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 whom you obey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,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 whether 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of sin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to death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,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 or 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of obedience to righteousness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?</a:t>
            </a:r>
            <a:b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 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650E6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It’s something to seriously consider! 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650E6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5227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450850">
            <a:off x="7581988" y="3228793"/>
            <a:ext cx="45726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End</a:t>
            </a:r>
            <a:endParaRPr lang="en-US" sz="6600" b="1" cap="none" spc="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469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8768" y="541745"/>
            <a:ext cx="4914900" cy="30154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buClr>
                <a:prstClr val="white"/>
              </a:buClr>
            </a:pPr>
            <a:r>
              <a:rPr lang="en-US" sz="4400">
                <a:solidFill>
                  <a:prstClr val="white"/>
                </a:solidFill>
                <a:latin typeface="Berlin Sans FB" pitchFamily="34" charset="0"/>
              </a:rPr>
              <a:t>May </a:t>
            </a:r>
            <a:r>
              <a:rPr lang="en-US" sz="4400" b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</a:effectLst>
                <a:latin typeface="Berlin Sans FB" pitchFamily="34" charset="0"/>
              </a:rPr>
              <a:t>Yahuah </a:t>
            </a:r>
            <a:r>
              <a:rPr lang="en-US" sz="4400" smtClean="0">
                <a:solidFill>
                  <a:prstClr val="white"/>
                </a:solidFill>
                <a:latin typeface="Berlin Sans FB" pitchFamily="34" charset="0"/>
              </a:rPr>
              <a:t>bless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, guide and give 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you 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wisdom 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and 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understanding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.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1093" y="681337"/>
            <a:ext cx="4691566" cy="4232066"/>
          </a:xfr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6216" y="64198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9195" y="5820691"/>
            <a:ext cx="6981205" cy="646331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4"/>
              </a:rPr>
              <a:t>tim@studythecalendar.com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820" y="3854787"/>
            <a:ext cx="5372687" cy="1328023"/>
          </a:xfrm>
          <a:prstGeom prst="roundRect">
            <a:avLst/>
          </a:prstGeom>
          <a:solidFill>
            <a:srgbClr val="0070C0">
              <a:alpha val="65000"/>
            </a:srgb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Send your questions &amp; comments to:</a:t>
            </a:r>
            <a:endParaRPr lang="en-US" sz="36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5615568"/>
            <a:ext cx="1176041" cy="85145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716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bg1"/>
                </a:solidFill>
              </a:rPr>
              <a:pPr/>
              <a:t>92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85756" y="107795"/>
            <a:ext cx="11211512" cy="199978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next study will be:  </a:t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Yahusha’s 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rial Rounded MT Bold" pitchFamily="34" charset="0"/>
              </a:rPr>
              <a:t>Contempt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at Sukkot</a:t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by Timothy Astleford</a:t>
            </a:r>
            <a:endParaRPr lang="en-US" dirty="0"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556573" y="3464686"/>
            <a:ext cx="4369493" cy="2548054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Is it OK to observe the festivals just “any old time” – just as long as you get there?  Or is Yahuah longing for His children to come into alignment with His times, and no other? </a:t>
            </a:r>
            <a:endParaRPr lang="en-US" sz="22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528" y="5863600"/>
            <a:ext cx="859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Enjoy </a:t>
            </a:r>
            <a:r>
              <a:rPr lang="en-US" sz="54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Yahusha’s witness</a:t>
            </a:r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en-US" sz="5400" b="1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5756" y="2207940"/>
            <a:ext cx="4398117" cy="3358945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Some questions to ponder: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John 7 records the “festival of the Jews.”  Was this the festival of Yahuah from Galilee?  Yahusha declared the timing of this Feast of Tabernacles to someone, but who?</a:t>
            </a:r>
            <a:endParaRPr lang="en-US" sz="22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10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8343</TotalTime>
  <Words>3789</Words>
  <Application>Microsoft Office PowerPoint</Application>
  <PresentationFormat>Custom</PresentationFormat>
  <Paragraphs>583</Paragraphs>
  <Slides>92</Slides>
  <Notes>80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Celestial</vt:lpstr>
      <vt:lpstr>Standing on             the  Moon !</vt:lpstr>
      <vt:lpstr>PowerPoint Presentation</vt:lpstr>
      <vt:lpstr>Revelation 12:1</vt:lpstr>
      <vt:lpstr>PERTINENT Questions</vt:lpstr>
      <vt:lpstr>OR  . . .</vt:lpstr>
      <vt:lpstr>Revelation 12:1</vt:lpstr>
      <vt:lpstr>Revelation 12:1</vt:lpstr>
      <vt:lpstr>Revelation 12:1</vt:lpstr>
      <vt:lpstr>Of Great Significance!</vt:lpstr>
      <vt:lpstr>Bethula’s  Exaltation!</vt:lpstr>
      <vt:lpstr>PowerPoint Presentation</vt:lpstr>
      <vt:lpstr>PowerPoint Presentation</vt:lpstr>
      <vt:lpstr>The Moon Under Bethula’s Feet</vt:lpstr>
      <vt:lpstr>12 Stars in her Crown = 12 CONSTELLATIONS  One for each month! See Revelation  22:2.</vt:lpstr>
      <vt:lpstr>Returning to - the Position of the Moon</vt:lpstr>
      <vt:lpstr>PowerPoint Presentation</vt:lpstr>
      <vt:lpstr>Position: 1.  Power of authority?        Or …      2.  Power relinquished?</vt:lpstr>
      <vt:lpstr>Under  the  feet</vt:lpstr>
      <vt:lpstr>A Mighty Nation that Tramples - (under foot)</vt:lpstr>
      <vt:lpstr>Under foot  &amp;  crushed!</vt:lpstr>
      <vt:lpstr>Is there any authority from - under the foot?</vt:lpstr>
      <vt:lpstr>Rev 12:1  –  “... moon under her feet ...”</vt:lpstr>
      <vt:lpstr>Joseph’s Oppression:  Under the foot of Potiphar!</vt:lpstr>
      <vt:lpstr>Joseph’s Authority:   The Second Chariot of Pharaoh!</vt:lpstr>
      <vt:lpstr>PowerPoint Presentation</vt:lpstr>
      <vt:lpstr>Yahuah Expresses His Thoughts</vt:lpstr>
      <vt:lpstr>Expressed  contempt</vt:lpstr>
      <vt:lpstr>PowerPoint Presentation</vt:lpstr>
      <vt:lpstr>PowerPoint Presentation</vt:lpstr>
      <vt:lpstr>PowerPoint Presentation</vt:lpstr>
      <vt:lpstr>A - SIGN?</vt:lpstr>
      <vt:lpstr>Picture - with a MESSAGE?</vt:lpstr>
      <vt:lpstr>ME?</vt:lpstr>
      <vt:lpstr>Her Crowning Glory</vt:lpstr>
      <vt:lpstr>Yahusha’s Words</vt:lpstr>
      <vt:lpstr> Lunar deception trampled! </vt:lpstr>
      <vt:lpstr>PowerPoint Presentation</vt:lpstr>
      <vt:lpstr>Mazzaroth based Appointed Times </vt:lpstr>
      <vt:lpstr>PowerPoint Presentation</vt:lpstr>
      <vt:lpstr>PowerPoint Presentation</vt:lpstr>
      <vt:lpstr>PowerPoint Presentation</vt:lpstr>
      <vt:lpstr>What  about  This  Possibility?</vt:lpstr>
      <vt:lpstr>  RECOGNITION OF OLD PATHS – RESTORED!        </vt:lpstr>
      <vt:lpstr>Mountain = Mo-edim?  Is there a connection?</vt:lpstr>
      <vt:lpstr>The - Mountain/Mo-ed Connection  </vt:lpstr>
      <vt:lpstr>The re-establishing confirmed </vt:lpstr>
      <vt:lpstr>OLD PATHS?</vt:lpstr>
      <vt:lpstr>Back to Isaiah 2 – Where is –  it ?</vt:lpstr>
      <vt:lpstr>Where is THE –  LIGHT ?</vt:lpstr>
      <vt:lpstr>Isaiah  continues:</vt:lpstr>
      <vt:lpstr>The beginning of Moon worship!</vt:lpstr>
      <vt:lpstr>PowerPoint Presentation</vt:lpstr>
      <vt:lpstr>Once Again</vt:lpstr>
      <vt:lpstr>PowerPoint Presentation</vt:lpstr>
      <vt:lpstr>PowerPoint Presentation</vt:lpstr>
      <vt:lpstr>Yahusha’s Words</vt:lpstr>
      <vt:lpstr>PowerPoint Presentation</vt:lpstr>
      <vt:lpstr>Continued</vt:lpstr>
      <vt:lpstr>Continued</vt:lpstr>
      <vt:lpstr>Question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Bethula’s Victory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Last Thoughts to Ponder</vt:lpstr>
      <vt:lpstr>WHAT and HOW?</vt:lpstr>
      <vt:lpstr>PowerPoint Presentation</vt:lpstr>
      <vt:lpstr>The LUNAR Based - Isaiah Option #1!</vt:lpstr>
      <vt:lpstr>The LUNAR Based - Isaiah Option #2!</vt:lpstr>
      <vt:lpstr>PowerPoint Presentation</vt:lpstr>
      <vt:lpstr>Clarification for – “NEW MOON”</vt:lpstr>
      <vt:lpstr>Clarification for New Moon 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on the Moon!</dc:title>
  <dc:creator>timothy Astleford</dc:creator>
  <cp:lastModifiedBy>Rae</cp:lastModifiedBy>
  <cp:revision>754</cp:revision>
  <cp:lastPrinted>2018-05-06T20:53:04Z</cp:lastPrinted>
  <dcterms:created xsi:type="dcterms:W3CDTF">2016-08-13T14:56:57Z</dcterms:created>
  <dcterms:modified xsi:type="dcterms:W3CDTF">2020-11-22T22:59:06Z</dcterms:modified>
</cp:coreProperties>
</file>