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4"/>
  </p:notesMasterIdLst>
  <p:handoutMasterIdLst>
    <p:handoutMasterId r:id="rId35"/>
  </p:handoutMasterIdLst>
  <p:sldIdLst>
    <p:sldId id="561" r:id="rId2"/>
    <p:sldId id="517" r:id="rId3"/>
    <p:sldId id="505" r:id="rId4"/>
    <p:sldId id="603" r:id="rId5"/>
    <p:sldId id="597" r:id="rId6"/>
    <p:sldId id="573" r:id="rId7"/>
    <p:sldId id="584" r:id="rId8"/>
    <p:sldId id="585" r:id="rId9"/>
    <p:sldId id="563" r:id="rId10"/>
    <p:sldId id="589" r:id="rId11"/>
    <p:sldId id="598" r:id="rId12"/>
    <p:sldId id="586" r:id="rId13"/>
    <p:sldId id="564" r:id="rId14"/>
    <p:sldId id="587" r:id="rId15"/>
    <p:sldId id="575" r:id="rId16"/>
    <p:sldId id="591" r:id="rId17"/>
    <p:sldId id="590" r:id="rId18"/>
    <p:sldId id="593" r:id="rId19"/>
    <p:sldId id="594" r:id="rId20"/>
    <p:sldId id="592" r:id="rId21"/>
    <p:sldId id="526" r:id="rId22"/>
    <p:sldId id="599" r:id="rId23"/>
    <p:sldId id="565" r:id="rId24"/>
    <p:sldId id="588" r:id="rId25"/>
    <p:sldId id="576" r:id="rId26"/>
    <p:sldId id="578" r:id="rId27"/>
    <p:sldId id="567" r:id="rId28"/>
    <p:sldId id="566" r:id="rId29"/>
    <p:sldId id="602" r:id="rId30"/>
    <p:sldId id="600" r:id="rId31"/>
    <p:sldId id="483" r:id="rId32"/>
    <p:sldId id="481" r:id="rId33"/>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58"/>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00030"/>
    <a:srgbClr val="003300"/>
    <a:srgbClr val="AE5CB2"/>
    <a:srgbClr val="FADAC2"/>
    <a:srgbClr val="3366FF"/>
    <a:srgbClr val="FFFFCC"/>
    <a:srgbClr val="800080"/>
    <a:srgbClr val="CC3300"/>
    <a:srgbClr val="4545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5" autoAdjust="0"/>
    <p:restoredTop sz="73254" autoAdjust="0"/>
  </p:normalViewPr>
  <p:slideViewPr>
    <p:cSldViewPr>
      <p:cViewPr varScale="1">
        <p:scale>
          <a:sx n="113" d="100"/>
          <a:sy n="113" d="100"/>
        </p:scale>
        <p:origin x="-1110" y="-102"/>
      </p:cViewPr>
      <p:guideLst>
        <p:guide orient="horz" pos="2160"/>
        <p:guide pos="2880"/>
      </p:guideLst>
    </p:cSldViewPr>
  </p:slideViewPr>
  <p:notesTextViewPr>
    <p:cViewPr>
      <p:scale>
        <a:sx n="125" d="100"/>
        <a:sy n="125" d="100"/>
      </p:scale>
      <p:origin x="0" y="0"/>
    </p:cViewPr>
  </p:notesTextViewPr>
  <p:sorterViewPr>
    <p:cViewPr>
      <p:scale>
        <a:sx n="50" d="100"/>
        <a:sy n="50" d="100"/>
      </p:scale>
      <p:origin x="0" y="0"/>
    </p:cViewPr>
  </p:sorterViewPr>
  <p:notesViewPr>
    <p:cSldViewPr>
      <p:cViewPr>
        <p:scale>
          <a:sx n="100" d="100"/>
          <a:sy n="100" d="100"/>
        </p:scale>
        <p:origin x="-1776" y="1195"/>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69745"/>
          </a:xfrm>
          <a:prstGeom prst="rect">
            <a:avLst/>
          </a:prstGeom>
        </p:spPr>
        <p:txBody>
          <a:bodyPr vert="horz" lIns="92464" tIns="46232" rIns="92464" bIns="46232" rtlCol="0"/>
          <a:lstStyle>
            <a:lvl1pPr algn="r">
              <a:defRPr sz="1200"/>
            </a:lvl1pPr>
          </a:lstStyle>
          <a:p>
            <a:fld id="{CD64B8ED-1C70-42AB-88D7-2776977EAB10}" type="datetime8">
              <a:rPr lang="en-US" smtClean="0"/>
              <a:pPr/>
              <a:t>10/8/2020 10:40 PM</a:t>
            </a:fld>
            <a:endParaRPr lang="en-US"/>
          </a:p>
        </p:txBody>
      </p:sp>
      <p:sp>
        <p:nvSpPr>
          <p:cNvPr id="4" name="Footer Placeholder 3"/>
          <p:cNvSpPr>
            <a:spLocks noGrp="1"/>
          </p:cNvSpPr>
          <p:nvPr>
            <p:ph type="ftr" sz="quarter" idx="2"/>
          </p:nvPr>
        </p:nvSpPr>
        <p:spPr>
          <a:xfrm>
            <a:off x="0" y="8917127"/>
            <a:ext cx="3078383" cy="469745"/>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917127"/>
            <a:ext cx="3078383" cy="469745"/>
          </a:xfrm>
          <a:prstGeom prst="rect">
            <a:avLst/>
          </a:prstGeom>
        </p:spPr>
        <p:txBody>
          <a:bodyPr vert="horz" lIns="92464" tIns="46232" rIns="92464" bIns="46232" rtlCol="0" anchor="b"/>
          <a:lstStyle>
            <a:lvl1pPr algn="r">
              <a:defRPr sz="1200"/>
            </a:lvl1pPr>
          </a:lstStyle>
          <a:p>
            <a:fld id="{B5F8FFE0-8EB2-4E3F-B32F-C8E911F54955}" type="slidenum">
              <a:rPr lang="en-US" smtClean="0"/>
              <a:pPr/>
              <a:t>‹#›</a:t>
            </a:fld>
            <a:endParaRPr lang="en-US"/>
          </a:p>
        </p:txBody>
      </p:sp>
    </p:spTree>
    <p:extLst>
      <p:ext uri="{BB962C8B-B14F-4D97-AF65-F5344CB8AC3E}">
        <p14:creationId xmlns:p14="http://schemas.microsoft.com/office/powerpoint/2010/main" val="58861582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1" tIns="47111" rIns="94221" bIns="47111" numCol="1" anchor="t" anchorCtr="0" compatLnSpc="1">
            <a:prstTxWarp prst="textNoShape">
              <a:avLst/>
            </a:prstTxWarp>
          </a:bodyPr>
          <a:lstStyle>
            <a:lvl1pPr eaLnBrk="1" hangingPunct="1">
              <a:defRPr sz="1200" smtClean="0"/>
            </a:lvl1pPr>
          </a:lstStyle>
          <a:p>
            <a:pPr>
              <a:defRPr/>
            </a:pPr>
            <a:endParaRPr lang="en-US"/>
          </a:p>
        </p:txBody>
      </p:sp>
      <p:sp>
        <p:nvSpPr>
          <p:cNvPr id="81923" name="Rectangle 3"/>
          <p:cNvSpPr>
            <a:spLocks noGrp="1" noChangeArrowheads="1"/>
          </p:cNvSpPr>
          <p:nvPr>
            <p:ph type="dt" idx="1"/>
          </p:nvPr>
        </p:nvSpPr>
        <p:spPr bwMode="auto">
          <a:xfrm>
            <a:off x="4023093" y="0"/>
            <a:ext cx="3077739" cy="469424"/>
          </a:xfrm>
          <a:prstGeom prst="rect">
            <a:avLst/>
          </a:prstGeom>
          <a:noFill/>
          <a:ln w="9525">
            <a:noFill/>
            <a:miter lim="800000"/>
            <a:headEnd/>
            <a:tailEnd/>
          </a:ln>
          <a:effectLst/>
        </p:spPr>
        <p:txBody>
          <a:bodyPr vert="horz" wrap="square" lIns="94221" tIns="47111" rIns="94221" bIns="47111" numCol="1" anchor="t" anchorCtr="0" compatLnSpc="1">
            <a:prstTxWarp prst="textNoShape">
              <a:avLst/>
            </a:prstTxWarp>
          </a:bodyPr>
          <a:lstStyle>
            <a:lvl1pPr algn="r" eaLnBrk="1" hangingPunct="1">
              <a:defRPr sz="1200" smtClean="0"/>
            </a:lvl1pPr>
          </a:lstStyle>
          <a:p>
            <a:pPr>
              <a:defRPr/>
            </a:pPr>
            <a:fld id="{A11FCECD-5A2B-4339-A63D-5206890D8CCC}" type="datetime8">
              <a:rPr lang="en-US" smtClean="0"/>
              <a:pPr>
                <a:defRPr/>
              </a:pPr>
              <a:t>10/8/2020 10:40 PM</a:t>
            </a:fld>
            <a:endParaRPr lang="en-US"/>
          </a:p>
        </p:txBody>
      </p:sp>
      <p:sp>
        <p:nvSpPr>
          <p:cNvPr id="134148" name="Rectangle 4"/>
          <p:cNvSpPr>
            <a:spLocks noGrp="1" noRot="1" noChangeAspect="1" noChangeArrowheads="1" noTextEdit="1"/>
          </p:cNvSpPr>
          <p:nvPr>
            <p:ph type="sldImg" idx="2"/>
          </p:nvPr>
        </p:nvSpPr>
        <p:spPr bwMode="auto">
          <a:xfrm>
            <a:off x="1203325" y="703263"/>
            <a:ext cx="4695825" cy="3521075"/>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710248" y="4459526"/>
            <a:ext cx="5681980" cy="4224814"/>
          </a:xfrm>
          <a:prstGeom prst="rect">
            <a:avLst/>
          </a:prstGeom>
          <a:noFill/>
          <a:ln w="9525">
            <a:noFill/>
            <a:miter lim="800000"/>
            <a:headEnd/>
            <a:tailEnd/>
          </a:ln>
          <a:effectLst/>
        </p:spPr>
        <p:txBody>
          <a:bodyPr vert="horz" wrap="square" lIns="94221" tIns="47111" rIns="94221" bIns="4711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81926" name="Rectangle 6"/>
          <p:cNvSpPr>
            <a:spLocks noGrp="1" noChangeArrowheads="1"/>
          </p:cNvSpPr>
          <p:nvPr>
            <p:ph type="ftr" sz="quarter" idx="4"/>
          </p:nvPr>
        </p:nvSpPr>
        <p:spPr bwMode="auto">
          <a:xfrm>
            <a:off x="0" y="8917422"/>
            <a:ext cx="3077739" cy="469424"/>
          </a:xfrm>
          <a:prstGeom prst="rect">
            <a:avLst/>
          </a:prstGeom>
          <a:noFill/>
          <a:ln w="9525">
            <a:noFill/>
            <a:miter lim="800000"/>
            <a:headEnd/>
            <a:tailEnd/>
          </a:ln>
          <a:effectLst/>
        </p:spPr>
        <p:txBody>
          <a:bodyPr vert="horz" wrap="square" lIns="94221" tIns="47111" rIns="94221" bIns="47111" numCol="1" anchor="b" anchorCtr="0" compatLnSpc="1">
            <a:prstTxWarp prst="textNoShape">
              <a:avLst/>
            </a:prstTxWarp>
          </a:bodyPr>
          <a:lstStyle>
            <a:lvl1pPr eaLnBrk="1" hangingPunct="1">
              <a:defRPr sz="1200" smtClean="0"/>
            </a:lvl1pPr>
          </a:lstStyle>
          <a:p>
            <a:pPr>
              <a:defRPr/>
            </a:pPr>
            <a:endParaRPr lang="en-US"/>
          </a:p>
        </p:txBody>
      </p:sp>
      <p:sp>
        <p:nvSpPr>
          <p:cNvPr id="8" name="Slide Number Placeholder 7"/>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smtClean="0"/>
            </a:lvl1pPr>
          </a:lstStyle>
          <a:p>
            <a:pPr>
              <a:defRPr/>
            </a:pPr>
            <a:fld id="{AF5341BD-C734-4457-8C4E-A0A15F9CFE63}" type="slidenum">
              <a:rPr lang="en-US"/>
              <a:pPr>
                <a:defRPr/>
              </a:pPr>
              <a:t>‹#›</a:t>
            </a:fld>
            <a:endParaRPr lang="en-US"/>
          </a:p>
        </p:txBody>
      </p:sp>
    </p:spTree>
    <p:extLst>
      <p:ext uri="{BB962C8B-B14F-4D97-AF65-F5344CB8AC3E}">
        <p14:creationId xmlns:p14="http://schemas.microsoft.com/office/powerpoint/2010/main" val="123405827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3471238-8993-4815-A674-6B91385BE9FD}" type="slidenum">
              <a:rPr lang="en-US"/>
              <a:pPr/>
              <a:t>2</a:t>
            </a:fld>
            <a:endParaRPr lang="en-US"/>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r>
              <a:rPr lang="en-US" sz="2900" dirty="0"/>
              <a:t>In this last section on Dan 4, we’re going to be looking into some really deep things that I’d like you to consider – and – I hope you’ll find the information interesting and useful.</a:t>
            </a:r>
          </a:p>
          <a:p>
            <a:pPr eaLnBrk="1" hangingPunct="1"/>
            <a:r>
              <a:rPr lang="en-US" sz="2900" dirty="0"/>
              <a:t>Question:  have the theologians fooled us with their sneaky switches and glitches?</a:t>
            </a:r>
          </a:p>
        </p:txBody>
      </p:sp>
      <p:sp>
        <p:nvSpPr>
          <p:cNvPr id="5" name="Date Placeholder 4"/>
          <p:cNvSpPr>
            <a:spLocks noGrp="1"/>
          </p:cNvSpPr>
          <p:nvPr>
            <p:ph type="dt" idx="10"/>
          </p:nvPr>
        </p:nvSpPr>
        <p:spPr/>
        <p:txBody>
          <a:bodyPr/>
          <a:lstStyle/>
          <a:p>
            <a:pPr>
              <a:defRPr/>
            </a:pPr>
            <a:fld id="{F9F5C80A-CA1C-4FB5-B356-977B94A7F9EC}" type="datetime8">
              <a:rPr lang="en-US" smtClean="0"/>
              <a:pPr>
                <a:defRPr/>
              </a:pPr>
              <a:t>10/8/2020 10:40 PM</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230188"/>
            <a:ext cx="2654300" cy="1990725"/>
          </a:xfrm>
        </p:spPr>
      </p:sp>
      <p:sp>
        <p:nvSpPr>
          <p:cNvPr id="3" name="Notes Placeholder 2"/>
          <p:cNvSpPr>
            <a:spLocks noGrp="1"/>
          </p:cNvSpPr>
          <p:nvPr>
            <p:ph type="body" idx="1"/>
          </p:nvPr>
        </p:nvSpPr>
        <p:spPr>
          <a:xfrm>
            <a:off x="308804" y="2231687"/>
            <a:ext cx="6484868" cy="7156788"/>
          </a:xfrm>
        </p:spPr>
        <p:txBody>
          <a:bodyPr>
            <a:noAutofit/>
          </a:bodyPr>
          <a:lstStyle/>
          <a:p>
            <a:pPr eaLnBrk="1" hangingPunct="1"/>
            <a:r>
              <a:rPr lang="en-US" sz="1400" dirty="0"/>
              <a:t>** For the timelines in Dan 7, 8, &amp; 9 -- I want you to note:  that if the “event has already occurred” there will also be a “date” attached to the timeline.    </a:t>
            </a:r>
          </a:p>
          <a:p>
            <a:pPr eaLnBrk="1" hangingPunct="1"/>
            <a:endParaRPr lang="en-US" sz="700" dirty="0"/>
          </a:p>
          <a:p>
            <a:pPr eaLnBrk="1" hangingPunct="1"/>
            <a:r>
              <a:rPr lang="en-US" sz="1400" dirty="0"/>
              <a:t>Dan 4 gives the “prophecy student” all these important guidelines.  </a:t>
            </a:r>
          </a:p>
          <a:p>
            <a:pPr eaLnBrk="1" hangingPunct="1"/>
            <a:endParaRPr lang="en-US" sz="400" dirty="0"/>
          </a:p>
          <a:p>
            <a:pPr defTabSz="924641">
              <a:defRPr/>
            </a:pPr>
            <a:r>
              <a:rPr lang="en-US" sz="1400" b="1" dirty="0">
                <a:solidFill>
                  <a:srgbClr val="FF0000"/>
                </a:solidFill>
              </a:rPr>
              <a:t>This information is all in the Daniel book, but let’s just try a few sample timelines from Daniel to see how this works</a:t>
            </a:r>
            <a:r>
              <a:rPr lang="en-US" sz="1400" dirty="0"/>
              <a:t>. </a:t>
            </a:r>
          </a:p>
          <a:p>
            <a:endParaRPr lang="en-US" sz="700" dirty="0"/>
          </a:p>
          <a:p>
            <a:r>
              <a:rPr lang="en-US" sz="1400" dirty="0"/>
              <a:t>Dan 7 has a timeline given in “prophetic terminology” instead of prophetic numerals.</a:t>
            </a:r>
          </a:p>
          <a:p>
            <a:r>
              <a:rPr lang="en-US" sz="1400" dirty="0"/>
              <a:t>The “time, times and dividing of time” calculates to 1260 years. </a:t>
            </a:r>
          </a:p>
          <a:p>
            <a:endParaRPr lang="en-US" sz="300" dirty="0"/>
          </a:p>
          <a:p>
            <a:r>
              <a:rPr lang="en-US" sz="1400" b="1" dirty="0">
                <a:solidFill>
                  <a:srgbClr val="FF0000"/>
                </a:solidFill>
              </a:rPr>
              <a:t>Most of us know the beginning and ending dates are 538 to 1798.  </a:t>
            </a:r>
          </a:p>
          <a:p>
            <a:endParaRPr lang="en-US" sz="300" b="1" dirty="0">
              <a:solidFill>
                <a:srgbClr val="FF0000"/>
              </a:solidFill>
            </a:endParaRPr>
          </a:p>
          <a:p>
            <a:r>
              <a:rPr lang="en-US" sz="1400" b="1" dirty="0">
                <a:solidFill>
                  <a:srgbClr val="FF0000"/>
                </a:solidFill>
              </a:rPr>
              <a:t>However, now you know there has to be beginning and ending voices – or decrees – that begin and end the timeline.  Well, that’s easy enough to find. </a:t>
            </a:r>
          </a:p>
          <a:p>
            <a:endParaRPr lang="en-US" sz="300" dirty="0"/>
          </a:p>
          <a:p>
            <a:r>
              <a:rPr lang="en-US" sz="1400" b="1" u="sng" dirty="0"/>
              <a:t>1c</a:t>
            </a:r>
            <a:r>
              <a:rPr lang="en-US" sz="1400" dirty="0"/>
              <a:t>  We know Justinian gave a decree in 533 AD that the Bishop of Rome could have legal jurisdiction over the Imperial Roman territory since the new capitol was moved to Constantinople. </a:t>
            </a:r>
          </a:p>
          <a:p>
            <a:endParaRPr lang="en-US" sz="300" dirty="0"/>
          </a:p>
          <a:p>
            <a:r>
              <a:rPr lang="en-US" sz="1400" b="1" dirty="0">
                <a:solidFill>
                  <a:srgbClr val="FF0000"/>
                </a:solidFill>
              </a:rPr>
              <a:t>The took effect in 538 when the Roman Little Horn uprooted 3 of the Barbarian tribes that were causing her trouble. </a:t>
            </a:r>
          </a:p>
          <a:p>
            <a:endParaRPr lang="en-US" sz="300" dirty="0"/>
          </a:p>
          <a:p>
            <a:r>
              <a:rPr lang="en-US" sz="1400" dirty="0"/>
              <a:t>This began the 1260 year timeline that affected God’s people. </a:t>
            </a:r>
          </a:p>
          <a:p>
            <a:endParaRPr lang="en-US" sz="300" dirty="0"/>
          </a:p>
          <a:p>
            <a:r>
              <a:rPr lang="en-US" sz="1400" b="1" u="sng" dirty="0"/>
              <a:t>2c</a:t>
            </a:r>
            <a:r>
              <a:rPr lang="en-US" sz="1400" dirty="0"/>
              <a:t>  </a:t>
            </a:r>
            <a:r>
              <a:rPr lang="en-US" sz="1400" b="1" dirty="0">
                <a:solidFill>
                  <a:srgbClr val="0000FF"/>
                </a:solidFill>
              </a:rPr>
              <a:t>It was Napoleon’s speaking voice in 1798 – when he took Pope Pius VI off his throne that ended this timeline. </a:t>
            </a:r>
          </a:p>
          <a:p>
            <a:endParaRPr lang="en-US" sz="300" dirty="0"/>
          </a:p>
          <a:p>
            <a:r>
              <a:rPr lang="en-US" sz="1400" dirty="0"/>
              <a:t>Wonderful things then happened ... Bible societies sprang up – and many could now have a Bible to read and study. </a:t>
            </a:r>
          </a:p>
          <a:p>
            <a:endParaRPr lang="en-US" sz="300" dirty="0"/>
          </a:p>
          <a:p>
            <a:r>
              <a:rPr lang="en-US" sz="1400" b="1" dirty="0">
                <a:solidFill>
                  <a:srgbClr val="0000FF"/>
                </a:solidFill>
              </a:rPr>
              <a:t>Hence the study of prophecy soon began to open up – ushering in the Great teachings of the soon 2</a:t>
            </a:r>
            <a:r>
              <a:rPr lang="en-US" sz="1400" b="1" baseline="30000" dirty="0">
                <a:solidFill>
                  <a:srgbClr val="0000FF"/>
                </a:solidFill>
              </a:rPr>
              <a:t>nd</a:t>
            </a:r>
            <a:r>
              <a:rPr lang="en-US" sz="1400" b="1" dirty="0">
                <a:solidFill>
                  <a:srgbClr val="0000FF"/>
                </a:solidFill>
              </a:rPr>
              <a:t> Coming.  </a:t>
            </a:r>
          </a:p>
        </p:txBody>
      </p:sp>
      <p:sp>
        <p:nvSpPr>
          <p:cNvPr id="4" name="Date Placeholder 3"/>
          <p:cNvSpPr>
            <a:spLocks noGrp="1"/>
          </p:cNvSpPr>
          <p:nvPr>
            <p:ph type="dt" idx="10"/>
          </p:nvPr>
        </p:nvSpPr>
        <p:spPr/>
        <p:txBody>
          <a:bodyPr/>
          <a:lstStyle/>
          <a:p>
            <a:pPr>
              <a:defRPr/>
            </a:pPr>
            <a:fld id="{A11FCECD-5A2B-4339-A63D-5206890D8CCC}" type="datetime8">
              <a:rPr lang="en-US" smtClean="0"/>
              <a:pPr>
                <a:defRPr/>
              </a:pPr>
              <a:t>10/8/2020 10:40 PM</a:t>
            </a:fld>
            <a:endParaRPr lang="en-US"/>
          </a:p>
        </p:txBody>
      </p:sp>
      <p:sp>
        <p:nvSpPr>
          <p:cNvPr id="5" name="Slide Number Placeholder 4"/>
          <p:cNvSpPr>
            <a:spLocks noGrp="1"/>
          </p:cNvSpPr>
          <p:nvPr>
            <p:ph type="sldNum" sz="quarter" idx="11"/>
          </p:nvPr>
        </p:nvSpPr>
        <p:spPr/>
        <p:txBody>
          <a:bodyPr/>
          <a:lstStyle/>
          <a:p>
            <a:pPr>
              <a:defRPr/>
            </a:pPr>
            <a:fld id="{AF5341BD-C734-4457-8C4E-A0A15F9CFE63}"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2860675" cy="2144712"/>
          </a:xfrm>
        </p:spPr>
      </p:sp>
      <p:sp>
        <p:nvSpPr>
          <p:cNvPr id="3" name="Notes Placeholder 2"/>
          <p:cNvSpPr>
            <a:spLocks noGrp="1"/>
          </p:cNvSpPr>
          <p:nvPr>
            <p:ph type="body" idx="1"/>
          </p:nvPr>
        </p:nvSpPr>
        <p:spPr>
          <a:xfrm>
            <a:off x="231603" y="2847324"/>
            <a:ext cx="6639270" cy="5837015"/>
          </a:xfrm>
        </p:spPr>
        <p:txBody>
          <a:bodyPr>
            <a:normAutofit/>
          </a:bodyPr>
          <a:lstStyle/>
          <a:p>
            <a:pPr rtl="0" eaLnBrk="0" fontAlgn="base" hangingPunct="0"/>
            <a:r>
              <a:rPr lang="en-US" sz="1800" dirty="0"/>
              <a:t>Dan 8 has a timeline given in the prophetic numeral of 2300 days.</a:t>
            </a:r>
          </a:p>
          <a:p>
            <a:pPr rtl="0" eaLnBrk="0" fontAlgn="base" hangingPunct="0"/>
            <a:r>
              <a:rPr lang="en-US" sz="1800" b="1" dirty="0">
                <a:solidFill>
                  <a:srgbClr val="FF0000"/>
                </a:solidFill>
              </a:rPr>
              <a:t>Remembering the calculation principle, this timeline converts to 2300 years – or – you can also count 2300 “days of atonement” – one for each year.</a:t>
            </a:r>
          </a:p>
          <a:p>
            <a:pPr rtl="0" eaLnBrk="0" fontAlgn="base" hangingPunct="0"/>
            <a:endParaRPr lang="en-US" sz="300" dirty="0"/>
          </a:p>
          <a:p>
            <a:pPr rtl="0" eaLnBrk="0" fontAlgn="base" hangingPunct="0"/>
            <a:r>
              <a:rPr lang="en-US" sz="1800" dirty="0"/>
              <a:t>Most of us know the beginning and ending dates are 457 BC to 1844.  </a:t>
            </a:r>
          </a:p>
          <a:p>
            <a:pPr rtl="0" eaLnBrk="0" fontAlgn="base" hangingPunct="0"/>
            <a:endParaRPr lang="en-US" sz="300" dirty="0"/>
          </a:p>
          <a:p>
            <a:pPr rtl="0" eaLnBrk="0" fontAlgn="base" hangingPunct="0"/>
            <a:r>
              <a:rPr lang="en-US" sz="1800" dirty="0"/>
              <a:t>Let’s find the speaking voices: </a:t>
            </a:r>
          </a:p>
          <a:p>
            <a:pPr rtl="0" eaLnBrk="0" fontAlgn="base" hangingPunct="0"/>
            <a:r>
              <a:rPr lang="en-US" sz="1800" dirty="0"/>
              <a:t> </a:t>
            </a:r>
            <a:r>
              <a:rPr lang="en-US" sz="1800" b="1" u="sng" dirty="0"/>
              <a:t>1c</a:t>
            </a:r>
            <a:r>
              <a:rPr lang="en-US" sz="1800" dirty="0"/>
              <a:t>  </a:t>
            </a:r>
            <a:r>
              <a:rPr lang="en-US" sz="1800" dirty="0" err="1"/>
              <a:t>Artaxerxes</a:t>
            </a:r>
            <a:r>
              <a:rPr lang="en-US" sz="1800" dirty="0"/>
              <a:t> gave a decree in 457 BC for the re-building of the city of Jerusalem, its wall, and its temple.</a:t>
            </a:r>
          </a:p>
          <a:p>
            <a:pPr rtl="0" eaLnBrk="0" fontAlgn="base" hangingPunct="0"/>
            <a:endParaRPr lang="en-US" sz="500" dirty="0"/>
          </a:p>
          <a:p>
            <a:pPr rtl="0" eaLnBrk="0" fontAlgn="base" hangingPunct="0"/>
            <a:r>
              <a:rPr lang="en-US" sz="1800" b="1" u="sng" dirty="0"/>
              <a:t>2c</a:t>
            </a:r>
            <a:r>
              <a:rPr lang="en-US" sz="1800" dirty="0"/>
              <a:t>  In Dan 9 Gabriel explained to Daniel that 2300 years later, judgment would begin from the courts of heaven. </a:t>
            </a:r>
          </a:p>
          <a:p>
            <a:pPr rtl="0" eaLnBrk="0" fontAlgn="base" hangingPunct="0"/>
            <a:r>
              <a:rPr lang="en-US" sz="1800" b="1" dirty="0">
                <a:solidFill>
                  <a:srgbClr val="FF0000"/>
                </a:solidFill>
              </a:rPr>
              <a:t>Of course, this voice would have been a Divine Decree – and a judicial decree as well.   Dan 7:10 &amp; Dan 8:14 are some texts.</a:t>
            </a:r>
          </a:p>
          <a:p>
            <a:endParaRPr lang="en-US" sz="1400" dirty="0"/>
          </a:p>
          <a:p>
            <a:endParaRPr lang="en-US" dirty="0"/>
          </a:p>
        </p:txBody>
      </p:sp>
      <p:sp>
        <p:nvSpPr>
          <p:cNvPr id="4" name="Date Placeholder 3"/>
          <p:cNvSpPr>
            <a:spLocks noGrp="1"/>
          </p:cNvSpPr>
          <p:nvPr>
            <p:ph type="dt" idx="10"/>
          </p:nvPr>
        </p:nvSpPr>
        <p:spPr/>
        <p:txBody>
          <a:bodyPr/>
          <a:lstStyle/>
          <a:p>
            <a:pPr>
              <a:defRPr/>
            </a:pPr>
            <a:fld id="{A11FCECD-5A2B-4339-A63D-5206890D8CCC}" type="datetime8">
              <a:rPr lang="en-US" smtClean="0"/>
              <a:pPr>
                <a:defRPr/>
              </a:pPr>
              <a:t>10/8/2020 10:40 PM</a:t>
            </a:fld>
            <a:endParaRPr lang="en-US"/>
          </a:p>
        </p:txBody>
      </p:sp>
      <p:sp>
        <p:nvSpPr>
          <p:cNvPr id="5" name="Slide Number Placeholder 4"/>
          <p:cNvSpPr>
            <a:spLocks noGrp="1"/>
          </p:cNvSpPr>
          <p:nvPr>
            <p:ph type="sldNum" sz="quarter" idx="11"/>
          </p:nvPr>
        </p:nvSpPr>
        <p:spPr/>
        <p:txBody>
          <a:bodyPr/>
          <a:lstStyle/>
          <a:p>
            <a:pPr>
              <a:defRPr/>
            </a:pPr>
            <a:fld id="{AF5341BD-C734-4457-8C4E-A0A15F9CFE63}"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2860675" cy="2144712"/>
          </a:xfrm>
        </p:spPr>
      </p:sp>
      <p:sp>
        <p:nvSpPr>
          <p:cNvPr id="3" name="Notes Placeholder 2"/>
          <p:cNvSpPr>
            <a:spLocks noGrp="1"/>
          </p:cNvSpPr>
          <p:nvPr>
            <p:ph type="body" idx="1"/>
          </p:nvPr>
        </p:nvSpPr>
        <p:spPr>
          <a:xfrm>
            <a:off x="231603" y="2847324"/>
            <a:ext cx="6639270" cy="5837015"/>
          </a:xfrm>
        </p:spPr>
        <p:txBody>
          <a:bodyPr>
            <a:normAutofit/>
          </a:bodyPr>
          <a:lstStyle/>
          <a:p>
            <a:pPr rtl="0" eaLnBrk="0" fontAlgn="base" hangingPunct="0"/>
            <a:r>
              <a:rPr lang="en-US" sz="1800" dirty="0"/>
              <a:t>Dan 8 has a timeline given in the prophetic numeral of 2300 days.</a:t>
            </a:r>
          </a:p>
          <a:p>
            <a:pPr rtl="0" eaLnBrk="0" fontAlgn="base" hangingPunct="0"/>
            <a:r>
              <a:rPr lang="en-US" sz="1800" b="1" dirty="0">
                <a:solidFill>
                  <a:srgbClr val="FF0000"/>
                </a:solidFill>
              </a:rPr>
              <a:t>Remembering the calculation principle, this timeline converts to 2300 years – or – you can also count 2300 “days of atonement” – one for each year.</a:t>
            </a:r>
          </a:p>
          <a:p>
            <a:pPr rtl="0" eaLnBrk="0" fontAlgn="base" hangingPunct="0"/>
            <a:endParaRPr lang="en-US" sz="300" dirty="0"/>
          </a:p>
          <a:p>
            <a:pPr rtl="0" eaLnBrk="0" fontAlgn="base" hangingPunct="0"/>
            <a:r>
              <a:rPr lang="en-US" sz="1800" dirty="0"/>
              <a:t>Most of us know the beginning and ending dates are 457 BC to 1844.  </a:t>
            </a:r>
          </a:p>
          <a:p>
            <a:pPr rtl="0" eaLnBrk="0" fontAlgn="base" hangingPunct="0"/>
            <a:endParaRPr lang="en-US" sz="300" dirty="0"/>
          </a:p>
          <a:p>
            <a:pPr rtl="0" eaLnBrk="0" fontAlgn="base" hangingPunct="0"/>
            <a:r>
              <a:rPr lang="en-US" sz="1800" dirty="0"/>
              <a:t>Let’s find the speaking voices: </a:t>
            </a:r>
          </a:p>
          <a:p>
            <a:pPr rtl="0" eaLnBrk="0" fontAlgn="base" hangingPunct="0"/>
            <a:r>
              <a:rPr lang="en-US" sz="1800" dirty="0"/>
              <a:t> </a:t>
            </a:r>
            <a:r>
              <a:rPr lang="en-US" sz="1800" b="1" u="sng" dirty="0"/>
              <a:t>1c</a:t>
            </a:r>
            <a:r>
              <a:rPr lang="en-US" sz="1800" dirty="0"/>
              <a:t>  </a:t>
            </a:r>
            <a:r>
              <a:rPr lang="en-US" sz="1800" dirty="0" err="1"/>
              <a:t>Artaxerxes</a:t>
            </a:r>
            <a:r>
              <a:rPr lang="en-US" sz="1800" dirty="0"/>
              <a:t> gave a decree in 457 BC for the re-building of the city of Jerusalem, its wall, and its temple.</a:t>
            </a:r>
          </a:p>
          <a:p>
            <a:pPr rtl="0" eaLnBrk="0" fontAlgn="base" hangingPunct="0"/>
            <a:endParaRPr lang="en-US" sz="500" dirty="0"/>
          </a:p>
          <a:p>
            <a:pPr rtl="0" eaLnBrk="0" fontAlgn="base" hangingPunct="0"/>
            <a:r>
              <a:rPr lang="en-US" sz="1800" b="1" u="sng" dirty="0"/>
              <a:t>2c</a:t>
            </a:r>
            <a:r>
              <a:rPr lang="en-US" sz="1800" dirty="0"/>
              <a:t>  In Dan 9 Gabriel explained to Daniel that 2300 years later, judgment would begin from the courts of heaven. </a:t>
            </a:r>
          </a:p>
          <a:p>
            <a:pPr rtl="0" eaLnBrk="0" fontAlgn="base" hangingPunct="0"/>
            <a:r>
              <a:rPr lang="en-US" sz="1800" b="1" dirty="0">
                <a:solidFill>
                  <a:srgbClr val="FF0000"/>
                </a:solidFill>
              </a:rPr>
              <a:t>Of course, this voice would have been a Divine Decree – and a judicial decree as well.   Dan 7:10 &amp; Dan 8:14 are some texts.</a:t>
            </a:r>
          </a:p>
          <a:p>
            <a:endParaRPr lang="en-US" sz="1400" dirty="0"/>
          </a:p>
          <a:p>
            <a:endParaRPr lang="en-US" dirty="0"/>
          </a:p>
        </p:txBody>
      </p:sp>
      <p:sp>
        <p:nvSpPr>
          <p:cNvPr id="4" name="Date Placeholder 3"/>
          <p:cNvSpPr>
            <a:spLocks noGrp="1"/>
          </p:cNvSpPr>
          <p:nvPr>
            <p:ph type="dt" idx="10"/>
          </p:nvPr>
        </p:nvSpPr>
        <p:spPr/>
        <p:txBody>
          <a:bodyPr/>
          <a:lstStyle/>
          <a:p>
            <a:pPr>
              <a:defRPr/>
            </a:pPr>
            <a:fld id="{A11FCECD-5A2B-4339-A63D-5206890D8CCC}" type="datetime8">
              <a:rPr lang="en-US" smtClean="0"/>
              <a:pPr>
                <a:defRPr/>
              </a:pPr>
              <a:t>10/8/2020 10:40 PM</a:t>
            </a:fld>
            <a:endParaRPr lang="en-US"/>
          </a:p>
        </p:txBody>
      </p:sp>
      <p:sp>
        <p:nvSpPr>
          <p:cNvPr id="5" name="Slide Number Placeholder 4"/>
          <p:cNvSpPr>
            <a:spLocks noGrp="1"/>
          </p:cNvSpPr>
          <p:nvPr>
            <p:ph type="sldNum" sz="quarter" idx="11"/>
          </p:nvPr>
        </p:nvSpPr>
        <p:spPr/>
        <p:txBody>
          <a:bodyPr/>
          <a:lstStyle/>
          <a:p>
            <a:pPr>
              <a:defRPr/>
            </a:pPr>
            <a:fld id="{AF5341BD-C734-4457-8C4E-A0A15F9CFE63}" type="slidenum">
              <a:rPr lang="en-US" smtClean="0"/>
              <a:pPr>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2860675" cy="2144712"/>
          </a:xfrm>
        </p:spPr>
      </p:sp>
      <p:sp>
        <p:nvSpPr>
          <p:cNvPr id="3" name="Notes Placeholder 2"/>
          <p:cNvSpPr>
            <a:spLocks noGrp="1"/>
          </p:cNvSpPr>
          <p:nvPr>
            <p:ph type="body" idx="1"/>
          </p:nvPr>
        </p:nvSpPr>
        <p:spPr>
          <a:xfrm>
            <a:off x="231603" y="2847324"/>
            <a:ext cx="6639270" cy="5837015"/>
          </a:xfrm>
        </p:spPr>
        <p:txBody>
          <a:bodyPr>
            <a:normAutofit/>
          </a:bodyPr>
          <a:lstStyle/>
          <a:p>
            <a:pPr rtl="0" eaLnBrk="0" fontAlgn="base" hangingPunct="0"/>
            <a:r>
              <a:rPr lang="en-US" sz="1800" dirty="0"/>
              <a:t>Dan 8 has a timeline given in the prophetic numeral of 2300 days.</a:t>
            </a:r>
          </a:p>
          <a:p>
            <a:pPr rtl="0" eaLnBrk="0" fontAlgn="base" hangingPunct="0"/>
            <a:r>
              <a:rPr lang="en-US" sz="1800" b="1" dirty="0">
                <a:solidFill>
                  <a:srgbClr val="FF0000"/>
                </a:solidFill>
              </a:rPr>
              <a:t>Remembering the calculation principle, this timeline converts to 2300 years – or – you can also count 2300 “days of atonement” – one for each year.</a:t>
            </a:r>
          </a:p>
          <a:p>
            <a:pPr rtl="0" eaLnBrk="0" fontAlgn="base" hangingPunct="0"/>
            <a:endParaRPr lang="en-US" sz="300" dirty="0"/>
          </a:p>
          <a:p>
            <a:pPr rtl="0" eaLnBrk="0" fontAlgn="base" hangingPunct="0"/>
            <a:r>
              <a:rPr lang="en-US" sz="1800" dirty="0"/>
              <a:t>Most of us know the beginning and ending dates are 457 BC to 1844.  </a:t>
            </a:r>
          </a:p>
          <a:p>
            <a:pPr rtl="0" eaLnBrk="0" fontAlgn="base" hangingPunct="0"/>
            <a:endParaRPr lang="en-US" sz="300" dirty="0"/>
          </a:p>
          <a:p>
            <a:pPr rtl="0" eaLnBrk="0" fontAlgn="base" hangingPunct="0"/>
            <a:r>
              <a:rPr lang="en-US" sz="1800" dirty="0"/>
              <a:t>Let’s find the speaking voices: </a:t>
            </a:r>
          </a:p>
          <a:p>
            <a:pPr rtl="0" eaLnBrk="0" fontAlgn="base" hangingPunct="0"/>
            <a:r>
              <a:rPr lang="en-US" sz="1800" dirty="0"/>
              <a:t> </a:t>
            </a:r>
            <a:r>
              <a:rPr lang="en-US" sz="1800" b="1" u="sng" dirty="0"/>
              <a:t>1c</a:t>
            </a:r>
            <a:r>
              <a:rPr lang="en-US" sz="1800" dirty="0"/>
              <a:t>  </a:t>
            </a:r>
            <a:r>
              <a:rPr lang="en-US" sz="1800" dirty="0" err="1"/>
              <a:t>Artaxerxes</a:t>
            </a:r>
            <a:r>
              <a:rPr lang="en-US" sz="1800" dirty="0"/>
              <a:t> gave a decree in 457 BC for the re-building of the city of Jerusalem, its wall, and its temple.</a:t>
            </a:r>
          </a:p>
          <a:p>
            <a:pPr rtl="0" eaLnBrk="0" fontAlgn="base" hangingPunct="0"/>
            <a:endParaRPr lang="en-US" sz="500" dirty="0"/>
          </a:p>
          <a:p>
            <a:pPr rtl="0" eaLnBrk="0" fontAlgn="base" hangingPunct="0"/>
            <a:r>
              <a:rPr lang="en-US" sz="1800" b="1" u="sng" dirty="0"/>
              <a:t>2c</a:t>
            </a:r>
            <a:r>
              <a:rPr lang="en-US" sz="1800" dirty="0"/>
              <a:t>  In Dan 9 Gabriel explained to Daniel that 2300 years later, judgment would begin from the courts of heaven. </a:t>
            </a:r>
          </a:p>
          <a:p>
            <a:pPr rtl="0" eaLnBrk="0" fontAlgn="base" hangingPunct="0"/>
            <a:r>
              <a:rPr lang="en-US" sz="1800" b="1" dirty="0">
                <a:solidFill>
                  <a:srgbClr val="FF0000"/>
                </a:solidFill>
              </a:rPr>
              <a:t>Of course, this voice would have been a Divine Decree – and a judicial decree as well.   Dan 7:10 &amp; Dan 8:14 are some texts.</a:t>
            </a:r>
          </a:p>
          <a:p>
            <a:endParaRPr lang="en-US" sz="1400" dirty="0"/>
          </a:p>
          <a:p>
            <a:endParaRPr lang="en-US" dirty="0"/>
          </a:p>
        </p:txBody>
      </p:sp>
      <p:sp>
        <p:nvSpPr>
          <p:cNvPr id="4" name="Date Placeholder 3"/>
          <p:cNvSpPr>
            <a:spLocks noGrp="1"/>
          </p:cNvSpPr>
          <p:nvPr>
            <p:ph type="dt" idx="10"/>
          </p:nvPr>
        </p:nvSpPr>
        <p:spPr/>
        <p:txBody>
          <a:bodyPr/>
          <a:lstStyle/>
          <a:p>
            <a:pPr>
              <a:defRPr/>
            </a:pPr>
            <a:fld id="{A11FCECD-5A2B-4339-A63D-5206890D8CCC}" type="datetime8">
              <a:rPr lang="en-US" smtClean="0"/>
              <a:pPr>
                <a:defRPr/>
              </a:pPr>
              <a:t>10/8/2020 10:40 PM</a:t>
            </a:fld>
            <a:endParaRPr lang="en-US"/>
          </a:p>
        </p:txBody>
      </p:sp>
      <p:sp>
        <p:nvSpPr>
          <p:cNvPr id="5" name="Slide Number Placeholder 4"/>
          <p:cNvSpPr>
            <a:spLocks noGrp="1"/>
          </p:cNvSpPr>
          <p:nvPr>
            <p:ph type="sldNum" sz="quarter" idx="11"/>
          </p:nvPr>
        </p:nvSpPr>
        <p:spPr/>
        <p:txBody>
          <a:bodyPr/>
          <a:lstStyle/>
          <a:p>
            <a:pPr>
              <a:defRPr/>
            </a:pPr>
            <a:fld id="{AF5341BD-C734-4457-8C4E-A0A15F9CFE63}" type="slidenum">
              <a:rPr lang="en-US" smtClean="0"/>
              <a:pPr>
                <a:defRPr/>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2860675" cy="2144712"/>
          </a:xfrm>
        </p:spPr>
      </p:sp>
      <p:sp>
        <p:nvSpPr>
          <p:cNvPr id="3" name="Notes Placeholder 2"/>
          <p:cNvSpPr>
            <a:spLocks noGrp="1"/>
          </p:cNvSpPr>
          <p:nvPr>
            <p:ph type="body" idx="1"/>
          </p:nvPr>
        </p:nvSpPr>
        <p:spPr>
          <a:xfrm>
            <a:off x="231603" y="2847324"/>
            <a:ext cx="6639270" cy="5837015"/>
          </a:xfrm>
        </p:spPr>
        <p:txBody>
          <a:bodyPr>
            <a:normAutofit/>
          </a:bodyPr>
          <a:lstStyle/>
          <a:p>
            <a:pPr rtl="0" eaLnBrk="0" fontAlgn="base" hangingPunct="0"/>
            <a:r>
              <a:rPr lang="en-US" sz="1800" dirty="0"/>
              <a:t>Dan 8 has a timeline given in the prophetic numeral of 2300 days.</a:t>
            </a:r>
          </a:p>
          <a:p>
            <a:pPr rtl="0" eaLnBrk="0" fontAlgn="base" hangingPunct="0"/>
            <a:r>
              <a:rPr lang="en-US" sz="1800" b="1" dirty="0">
                <a:solidFill>
                  <a:srgbClr val="FF0000"/>
                </a:solidFill>
              </a:rPr>
              <a:t>Remembering the calculation principle, this timeline converts to 2300 years – or – you can also count 2300 “days of atonement” – one for each year.</a:t>
            </a:r>
          </a:p>
          <a:p>
            <a:pPr rtl="0" eaLnBrk="0" fontAlgn="base" hangingPunct="0"/>
            <a:endParaRPr lang="en-US" sz="300" dirty="0"/>
          </a:p>
          <a:p>
            <a:pPr rtl="0" eaLnBrk="0" fontAlgn="base" hangingPunct="0"/>
            <a:r>
              <a:rPr lang="en-US" sz="1800" dirty="0"/>
              <a:t>Most of us know the beginning and ending dates are 457 BC to 1844.  </a:t>
            </a:r>
          </a:p>
          <a:p>
            <a:pPr rtl="0" eaLnBrk="0" fontAlgn="base" hangingPunct="0"/>
            <a:endParaRPr lang="en-US" sz="300" dirty="0"/>
          </a:p>
          <a:p>
            <a:pPr rtl="0" eaLnBrk="0" fontAlgn="base" hangingPunct="0"/>
            <a:r>
              <a:rPr lang="en-US" sz="1800" dirty="0"/>
              <a:t>Let’s find the speaking voices: </a:t>
            </a:r>
          </a:p>
          <a:p>
            <a:pPr rtl="0" eaLnBrk="0" fontAlgn="base" hangingPunct="0"/>
            <a:r>
              <a:rPr lang="en-US" sz="1800" dirty="0"/>
              <a:t> </a:t>
            </a:r>
            <a:r>
              <a:rPr lang="en-US" sz="1800" b="1" u="sng" dirty="0"/>
              <a:t>1c</a:t>
            </a:r>
            <a:r>
              <a:rPr lang="en-US" sz="1800" dirty="0"/>
              <a:t>  </a:t>
            </a:r>
            <a:r>
              <a:rPr lang="en-US" sz="1800" dirty="0" err="1"/>
              <a:t>Artaxerxes</a:t>
            </a:r>
            <a:r>
              <a:rPr lang="en-US" sz="1800" dirty="0"/>
              <a:t> gave a decree in 457 BC for the re-building of the city of Jerusalem, its wall, and its temple.</a:t>
            </a:r>
          </a:p>
          <a:p>
            <a:pPr rtl="0" eaLnBrk="0" fontAlgn="base" hangingPunct="0"/>
            <a:endParaRPr lang="en-US" sz="500" dirty="0"/>
          </a:p>
          <a:p>
            <a:pPr rtl="0" eaLnBrk="0" fontAlgn="base" hangingPunct="0"/>
            <a:r>
              <a:rPr lang="en-US" sz="1800" b="1" u="sng" dirty="0"/>
              <a:t>2c</a:t>
            </a:r>
            <a:r>
              <a:rPr lang="en-US" sz="1800" dirty="0"/>
              <a:t>  In Dan 9 Gabriel explained to Daniel that 2300 years later, judgment would begin from the courts of heaven. </a:t>
            </a:r>
          </a:p>
          <a:p>
            <a:pPr rtl="0" eaLnBrk="0" fontAlgn="base" hangingPunct="0"/>
            <a:r>
              <a:rPr lang="en-US" sz="1800" b="1" dirty="0">
                <a:solidFill>
                  <a:srgbClr val="FF0000"/>
                </a:solidFill>
              </a:rPr>
              <a:t>Of course, this voice would have been a Divine Decree – and a judicial decree as well.   Dan 7:10 &amp; Dan 8:14 are some texts.</a:t>
            </a:r>
          </a:p>
          <a:p>
            <a:endParaRPr lang="en-US" sz="1400" dirty="0"/>
          </a:p>
          <a:p>
            <a:endParaRPr lang="en-US" dirty="0"/>
          </a:p>
        </p:txBody>
      </p:sp>
      <p:sp>
        <p:nvSpPr>
          <p:cNvPr id="4" name="Date Placeholder 3"/>
          <p:cNvSpPr>
            <a:spLocks noGrp="1"/>
          </p:cNvSpPr>
          <p:nvPr>
            <p:ph type="dt" idx="10"/>
          </p:nvPr>
        </p:nvSpPr>
        <p:spPr/>
        <p:txBody>
          <a:bodyPr/>
          <a:lstStyle/>
          <a:p>
            <a:pPr>
              <a:defRPr/>
            </a:pPr>
            <a:fld id="{A11FCECD-5A2B-4339-A63D-5206890D8CCC}" type="datetime8">
              <a:rPr lang="en-US" smtClean="0"/>
              <a:pPr>
                <a:defRPr/>
              </a:pPr>
              <a:t>10/8/2020 10:40 PM</a:t>
            </a:fld>
            <a:endParaRPr lang="en-US"/>
          </a:p>
        </p:txBody>
      </p:sp>
      <p:sp>
        <p:nvSpPr>
          <p:cNvPr id="5" name="Slide Number Placeholder 4"/>
          <p:cNvSpPr>
            <a:spLocks noGrp="1"/>
          </p:cNvSpPr>
          <p:nvPr>
            <p:ph type="sldNum" sz="quarter" idx="11"/>
          </p:nvPr>
        </p:nvSpPr>
        <p:spPr/>
        <p:txBody>
          <a:bodyPr/>
          <a:lstStyle/>
          <a:p>
            <a:pPr>
              <a:defRPr/>
            </a:pPr>
            <a:fld id="{AF5341BD-C734-4457-8C4E-A0A15F9CFE63}" type="slidenum">
              <a:rPr lang="en-US" smtClean="0"/>
              <a:pPr>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2860675" cy="2144712"/>
          </a:xfrm>
        </p:spPr>
      </p:sp>
      <p:sp>
        <p:nvSpPr>
          <p:cNvPr id="3" name="Notes Placeholder 2"/>
          <p:cNvSpPr>
            <a:spLocks noGrp="1"/>
          </p:cNvSpPr>
          <p:nvPr>
            <p:ph type="body" idx="1"/>
          </p:nvPr>
        </p:nvSpPr>
        <p:spPr>
          <a:xfrm>
            <a:off x="231603" y="2847324"/>
            <a:ext cx="6639270" cy="5837015"/>
          </a:xfrm>
        </p:spPr>
        <p:txBody>
          <a:bodyPr>
            <a:normAutofit/>
          </a:bodyPr>
          <a:lstStyle/>
          <a:p>
            <a:pPr rtl="0" eaLnBrk="0" fontAlgn="base" hangingPunct="0"/>
            <a:r>
              <a:rPr lang="en-US" sz="1800" dirty="0"/>
              <a:t>Dan 8 has a timeline given in the prophetic numeral of 2300 days.</a:t>
            </a:r>
          </a:p>
          <a:p>
            <a:pPr rtl="0" eaLnBrk="0" fontAlgn="base" hangingPunct="0"/>
            <a:r>
              <a:rPr lang="en-US" sz="1800" b="1" dirty="0">
                <a:solidFill>
                  <a:srgbClr val="FF0000"/>
                </a:solidFill>
              </a:rPr>
              <a:t>Remembering the calculation principle, this timeline converts to 2300 years – or – you can also count 2300 “days of atonement” – one for each year.</a:t>
            </a:r>
          </a:p>
          <a:p>
            <a:pPr rtl="0" eaLnBrk="0" fontAlgn="base" hangingPunct="0"/>
            <a:endParaRPr lang="en-US" sz="300" dirty="0"/>
          </a:p>
          <a:p>
            <a:pPr rtl="0" eaLnBrk="0" fontAlgn="base" hangingPunct="0"/>
            <a:r>
              <a:rPr lang="en-US" sz="1800" dirty="0"/>
              <a:t>Most of us know the beginning and ending dates are 457 BC to 1844.  </a:t>
            </a:r>
          </a:p>
          <a:p>
            <a:pPr rtl="0" eaLnBrk="0" fontAlgn="base" hangingPunct="0"/>
            <a:endParaRPr lang="en-US" sz="300" dirty="0"/>
          </a:p>
          <a:p>
            <a:pPr rtl="0" eaLnBrk="0" fontAlgn="base" hangingPunct="0"/>
            <a:r>
              <a:rPr lang="en-US" sz="1800" dirty="0"/>
              <a:t>Let’s find the speaking voices: </a:t>
            </a:r>
          </a:p>
          <a:p>
            <a:pPr rtl="0" eaLnBrk="0" fontAlgn="base" hangingPunct="0"/>
            <a:r>
              <a:rPr lang="en-US" sz="1800" dirty="0"/>
              <a:t> </a:t>
            </a:r>
            <a:r>
              <a:rPr lang="en-US" sz="1800" b="1" u="sng" dirty="0"/>
              <a:t>1c</a:t>
            </a:r>
            <a:r>
              <a:rPr lang="en-US" sz="1800" dirty="0"/>
              <a:t>  </a:t>
            </a:r>
            <a:r>
              <a:rPr lang="en-US" sz="1800" dirty="0" err="1"/>
              <a:t>Artaxerxes</a:t>
            </a:r>
            <a:r>
              <a:rPr lang="en-US" sz="1800" dirty="0"/>
              <a:t> gave a decree in 457 BC for the re-building of the city of Jerusalem, its wall, and its temple.</a:t>
            </a:r>
          </a:p>
          <a:p>
            <a:pPr rtl="0" eaLnBrk="0" fontAlgn="base" hangingPunct="0"/>
            <a:endParaRPr lang="en-US" sz="500" dirty="0"/>
          </a:p>
          <a:p>
            <a:pPr rtl="0" eaLnBrk="0" fontAlgn="base" hangingPunct="0"/>
            <a:r>
              <a:rPr lang="en-US" sz="1800" b="1" u="sng" dirty="0"/>
              <a:t>2c</a:t>
            </a:r>
            <a:r>
              <a:rPr lang="en-US" sz="1800" dirty="0"/>
              <a:t>  In Dan 9 Gabriel explained to Daniel that 2300 years later, judgment would begin from the courts of heaven. </a:t>
            </a:r>
          </a:p>
          <a:p>
            <a:pPr rtl="0" eaLnBrk="0" fontAlgn="base" hangingPunct="0"/>
            <a:r>
              <a:rPr lang="en-US" sz="1800" b="1" dirty="0">
                <a:solidFill>
                  <a:srgbClr val="FF0000"/>
                </a:solidFill>
              </a:rPr>
              <a:t>Of course, this voice would have been a Divine Decree – and a judicial decree as well.   Dan 7:10 &amp; Dan 8:14 are some texts.</a:t>
            </a:r>
          </a:p>
          <a:p>
            <a:endParaRPr lang="en-US" sz="1400" dirty="0"/>
          </a:p>
          <a:p>
            <a:endParaRPr lang="en-US" dirty="0"/>
          </a:p>
        </p:txBody>
      </p:sp>
      <p:sp>
        <p:nvSpPr>
          <p:cNvPr id="4" name="Date Placeholder 3"/>
          <p:cNvSpPr>
            <a:spLocks noGrp="1"/>
          </p:cNvSpPr>
          <p:nvPr>
            <p:ph type="dt" idx="10"/>
          </p:nvPr>
        </p:nvSpPr>
        <p:spPr/>
        <p:txBody>
          <a:bodyPr/>
          <a:lstStyle/>
          <a:p>
            <a:pPr>
              <a:defRPr/>
            </a:pPr>
            <a:fld id="{A11FCECD-5A2B-4339-A63D-5206890D8CCC}" type="datetime8">
              <a:rPr lang="en-US" smtClean="0"/>
              <a:pPr>
                <a:defRPr/>
              </a:pPr>
              <a:t>10/8/2020 10:40 PM</a:t>
            </a:fld>
            <a:endParaRPr lang="en-US"/>
          </a:p>
        </p:txBody>
      </p:sp>
      <p:sp>
        <p:nvSpPr>
          <p:cNvPr id="5" name="Slide Number Placeholder 4"/>
          <p:cNvSpPr>
            <a:spLocks noGrp="1"/>
          </p:cNvSpPr>
          <p:nvPr>
            <p:ph type="sldNum" sz="quarter" idx="11"/>
          </p:nvPr>
        </p:nvSpPr>
        <p:spPr/>
        <p:txBody>
          <a:bodyPr/>
          <a:lstStyle/>
          <a:p>
            <a:pPr>
              <a:defRPr/>
            </a:pPr>
            <a:fld id="{AF5341BD-C734-4457-8C4E-A0A15F9CFE63}" type="slidenum">
              <a:rPr lang="en-US" smtClean="0"/>
              <a:pPr>
                <a:defRPr/>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2860675" cy="2144712"/>
          </a:xfrm>
        </p:spPr>
      </p:sp>
      <p:sp>
        <p:nvSpPr>
          <p:cNvPr id="3" name="Notes Placeholder 2"/>
          <p:cNvSpPr>
            <a:spLocks noGrp="1"/>
          </p:cNvSpPr>
          <p:nvPr>
            <p:ph type="body" idx="1"/>
          </p:nvPr>
        </p:nvSpPr>
        <p:spPr>
          <a:xfrm>
            <a:off x="231603" y="2847324"/>
            <a:ext cx="6639270" cy="5837015"/>
          </a:xfrm>
        </p:spPr>
        <p:txBody>
          <a:bodyPr>
            <a:normAutofit/>
          </a:bodyPr>
          <a:lstStyle/>
          <a:p>
            <a:pPr rtl="0" eaLnBrk="0" fontAlgn="base" hangingPunct="0"/>
            <a:r>
              <a:rPr lang="en-US" sz="1800" dirty="0"/>
              <a:t>Dan 8 has a timeline given in the prophetic numeral of 2300 days.</a:t>
            </a:r>
          </a:p>
          <a:p>
            <a:pPr rtl="0" eaLnBrk="0" fontAlgn="base" hangingPunct="0"/>
            <a:r>
              <a:rPr lang="en-US" sz="1800" b="1" dirty="0">
                <a:solidFill>
                  <a:srgbClr val="FF0000"/>
                </a:solidFill>
              </a:rPr>
              <a:t>Remembering the calculation principle, this timeline converts to 2300 years – or – you can also count 2300 “days of atonement” – one for each year.</a:t>
            </a:r>
          </a:p>
          <a:p>
            <a:pPr rtl="0" eaLnBrk="0" fontAlgn="base" hangingPunct="0"/>
            <a:endParaRPr lang="en-US" sz="300" dirty="0"/>
          </a:p>
          <a:p>
            <a:pPr rtl="0" eaLnBrk="0" fontAlgn="base" hangingPunct="0"/>
            <a:r>
              <a:rPr lang="en-US" sz="1800" dirty="0"/>
              <a:t>Most of us know the beginning and ending dates are 457 BC to 1844.  </a:t>
            </a:r>
          </a:p>
          <a:p>
            <a:pPr rtl="0" eaLnBrk="0" fontAlgn="base" hangingPunct="0"/>
            <a:endParaRPr lang="en-US" sz="300" dirty="0"/>
          </a:p>
          <a:p>
            <a:pPr rtl="0" eaLnBrk="0" fontAlgn="base" hangingPunct="0"/>
            <a:r>
              <a:rPr lang="en-US" sz="1800" dirty="0"/>
              <a:t>Let’s find the speaking voices: </a:t>
            </a:r>
          </a:p>
          <a:p>
            <a:pPr rtl="0" eaLnBrk="0" fontAlgn="base" hangingPunct="0"/>
            <a:r>
              <a:rPr lang="en-US" sz="1800" dirty="0"/>
              <a:t> </a:t>
            </a:r>
            <a:r>
              <a:rPr lang="en-US" sz="1800" b="1" u="sng" dirty="0"/>
              <a:t>1c</a:t>
            </a:r>
            <a:r>
              <a:rPr lang="en-US" sz="1800" dirty="0"/>
              <a:t>  </a:t>
            </a:r>
            <a:r>
              <a:rPr lang="en-US" sz="1800" dirty="0" err="1"/>
              <a:t>Artaxerxes</a:t>
            </a:r>
            <a:r>
              <a:rPr lang="en-US" sz="1800" dirty="0"/>
              <a:t> gave a decree in 457 BC for the re-building of the city of Jerusalem, its wall, and its temple.</a:t>
            </a:r>
          </a:p>
          <a:p>
            <a:pPr rtl="0" eaLnBrk="0" fontAlgn="base" hangingPunct="0"/>
            <a:endParaRPr lang="en-US" sz="500" dirty="0"/>
          </a:p>
          <a:p>
            <a:pPr rtl="0" eaLnBrk="0" fontAlgn="base" hangingPunct="0"/>
            <a:r>
              <a:rPr lang="en-US" sz="1800" b="1" u="sng" dirty="0"/>
              <a:t>2c</a:t>
            </a:r>
            <a:r>
              <a:rPr lang="en-US" sz="1800" dirty="0"/>
              <a:t>  In Dan 9 Gabriel explained to Daniel that 2300 years later, judgment would begin from the courts of heaven. </a:t>
            </a:r>
          </a:p>
          <a:p>
            <a:pPr rtl="0" eaLnBrk="0" fontAlgn="base" hangingPunct="0"/>
            <a:r>
              <a:rPr lang="en-US" sz="1800" b="1" dirty="0">
                <a:solidFill>
                  <a:srgbClr val="FF0000"/>
                </a:solidFill>
              </a:rPr>
              <a:t>Of course, this voice would have been a Divine Decree – and a judicial decree as well.   Dan 7:10 &amp; Dan 8:14 are some texts.</a:t>
            </a:r>
          </a:p>
          <a:p>
            <a:endParaRPr lang="en-US" sz="1400" dirty="0"/>
          </a:p>
          <a:p>
            <a:endParaRPr lang="en-US" dirty="0"/>
          </a:p>
        </p:txBody>
      </p:sp>
      <p:sp>
        <p:nvSpPr>
          <p:cNvPr id="4" name="Date Placeholder 3"/>
          <p:cNvSpPr>
            <a:spLocks noGrp="1"/>
          </p:cNvSpPr>
          <p:nvPr>
            <p:ph type="dt" idx="10"/>
          </p:nvPr>
        </p:nvSpPr>
        <p:spPr/>
        <p:txBody>
          <a:bodyPr/>
          <a:lstStyle/>
          <a:p>
            <a:pPr>
              <a:defRPr/>
            </a:pPr>
            <a:fld id="{A11FCECD-5A2B-4339-A63D-5206890D8CCC}" type="datetime8">
              <a:rPr lang="en-US" smtClean="0"/>
              <a:pPr>
                <a:defRPr/>
              </a:pPr>
              <a:t>10/8/2020 10:40 PM</a:t>
            </a:fld>
            <a:endParaRPr lang="en-US"/>
          </a:p>
        </p:txBody>
      </p:sp>
      <p:sp>
        <p:nvSpPr>
          <p:cNvPr id="5" name="Slide Number Placeholder 4"/>
          <p:cNvSpPr>
            <a:spLocks noGrp="1"/>
          </p:cNvSpPr>
          <p:nvPr>
            <p:ph type="sldNum" sz="quarter" idx="11"/>
          </p:nvPr>
        </p:nvSpPr>
        <p:spPr/>
        <p:txBody>
          <a:bodyPr/>
          <a:lstStyle/>
          <a:p>
            <a:pPr>
              <a:defRPr/>
            </a:pPr>
            <a:fld id="{AF5341BD-C734-4457-8C4E-A0A15F9CFE63}" type="slidenum">
              <a:rPr lang="en-US" smtClean="0"/>
              <a:pPr>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2860675" cy="2144712"/>
          </a:xfrm>
        </p:spPr>
      </p:sp>
      <p:sp>
        <p:nvSpPr>
          <p:cNvPr id="3" name="Notes Placeholder 2"/>
          <p:cNvSpPr>
            <a:spLocks noGrp="1"/>
          </p:cNvSpPr>
          <p:nvPr>
            <p:ph type="body" idx="1"/>
          </p:nvPr>
        </p:nvSpPr>
        <p:spPr>
          <a:xfrm>
            <a:off x="231603" y="2847324"/>
            <a:ext cx="6639270" cy="5837015"/>
          </a:xfrm>
        </p:spPr>
        <p:txBody>
          <a:bodyPr>
            <a:normAutofit/>
          </a:bodyPr>
          <a:lstStyle/>
          <a:p>
            <a:pPr rtl="0" eaLnBrk="0" fontAlgn="base" hangingPunct="0"/>
            <a:r>
              <a:rPr lang="en-US" sz="1800" dirty="0"/>
              <a:t>Dan 8 has a timeline given in the prophetic numeral of 2300 days.</a:t>
            </a:r>
          </a:p>
          <a:p>
            <a:pPr rtl="0" eaLnBrk="0" fontAlgn="base" hangingPunct="0"/>
            <a:r>
              <a:rPr lang="en-US" sz="1800" b="1" dirty="0">
                <a:solidFill>
                  <a:srgbClr val="FF0000"/>
                </a:solidFill>
              </a:rPr>
              <a:t>Remembering the calculation principle, this timeline converts to 2300 years – or – you can also count 2300 “days of atonement” – one for each year.</a:t>
            </a:r>
          </a:p>
          <a:p>
            <a:pPr rtl="0" eaLnBrk="0" fontAlgn="base" hangingPunct="0"/>
            <a:endParaRPr lang="en-US" sz="300" dirty="0"/>
          </a:p>
          <a:p>
            <a:pPr rtl="0" eaLnBrk="0" fontAlgn="base" hangingPunct="0"/>
            <a:r>
              <a:rPr lang="en-US" sz="1800" dirty="0"/>
              <a:t>Most of us know the beginning and ending dates are 457 BC to 1844.  </a:t>
            </a:r>
          </a:p>
          <a:p>
            <a:pPr rtl="0" eaLnBrk="0" fontAlgn="base" hangingPunct="0"/>
            <a:endParaRPr lang="en-US" sz="300" dirty="0"/>
          </a:p>
          <a:p>
            <a:pPr rtl="0" eaLnBrk="0" fontAlgn="base" hangingPunct="0"/>
            <a:r>
              <a:rPr lang="en-US" sz="1800" dirty="0"/>
              <a:t>Let’s find the speaking voices: </a:t>
            </a:r>
          </a:p>
          <a:p>
            <a:pPr rtl="0" eaLnBrk="0" fontAlgn="base" hangingPunct="0"/>
            <a:r>
              <a:rPr lang="en-US" sz="1800" dirty="0"/>
              <a:t> </a:t>
            </a:r>
            <a:r>
              <a:rPr lang="en-US" sz="1800" b="1" u="sng" dirty="0"/>
              <a:t>1c</a:t>
            </a:r>
            <a:r>
              <a:rPr lang="en-US" sz="1800" dirty="0"/>
              <a:t>  </a:t>
            </a:r>
            <a:r>
              <a:rPr lang="en-US" sz="1800" dirty="0" err="1"/>
              <a:t>Artaxerxes</a:t>
            </a:r>
            <a:r>
              <a:rPr lang="en-US" sz="1800" dirty="0"/>
              <a:t> gave a decree in 457 BC for the re-building of the city of Jerusalem, its wall, and its temple.</a:t>
            </a:r>
          </a:p>
          <a:p>
            <a:pPr rtl="0" eaLnBrk="0" fontAlgn="base" hangingPunct="0"/>
            <a:endParaRPr lang="en-US" sz="500" dirty="0"/>
          </a:p>
          <a:p>
            <a:pPr rtl="0" eaLnBrk="0" fontAlgn="base" hangingPunct="0"/>
            <a:r>
              <a:rPr lang="en-US" sz="1800" b="1" u="sng" dirty="0"/>
              <a:t>2c</a:t>
            </a:r>
            <a:r>
              <a:rPr lang="en-US" sz="1800" dirty="0"/>
              <a:t>  In Dan 9 Gabriel explained to Daniel that 2300 years later, judgment would begin from the courts of heaven. </a:t>
            </a:r>
          </a:p>
          <a:p>
            <a:pPr rtl="0" eaLnBrk="0" fontAlgn="base" hangingPunct="0"/>
            <a:r>
              <a:rPr lang="en-US" sz="1800" b="1" dirty="0">
                <a:solidFill>
                  <a:srgbClr val="FF0000"/>
                </a:solidFill>
              </a:rPr>
              <a:t>Of course, this voice would have been a Divine Decree – and a judicial decree as well.   Dan 7:10 &amp; Dan 8:14 are some texts.</a:t>
            </a:r>
          </a:p>
          <a:p>
            <a:endParaRPr lang="en-US" sz="1400" dirty="0"/>
          </a:p>
          <a:p>
            <a:endParaRPr lang="en-US" dirty="0"/>
          </a:p>
        </p:txBody>
      </p:sp>
      <p:sp>
        <p:nvSpPr>
          <p:cNvPr id="4" name="Date Placeholder 3"/>
          <p:cNvSpPr>
            <a:spLocks noGrp="1"/>
          </p:cNvSpPr>
          <p:nvPr>
            <p:ph type="dt" idx="10"/>
          </p:nvPr>
        </p:nvSpPr>
        <p:spPr/>
        <p:txBody>
          <a:bodyPr/>
          <a:lstStyle/>
          <a:p>
            <a:pPr>
              <a:defRPr/>
            </a:pPr>
            <a:fld id="{A11FCECD-5A2B-4339-A63D-5206890D8CCC}" type="datetime8">
              <a:rPr lang="en-US" smtClean="0"/>
              <a:pPr>
                <a:defRPr/>
              </a:pPr>
              <a:t>10/8/2020 10:40 PM</a:t>
            </a:fld>
            <a:endParaRPr lang="en-US"/>
          </a:p>
        </p:txBody>
      </p:sp>
      <p:sp>
        <p:nvSpPr>
          <p:cNvPr id="5" name="Slide Number Placeholder 4"/>
          <p:cNvSpPr>
            <a:spLocks noGrp="1"/>
          </p:cNvSpPr>
          <p:nvPr>
            <p:ph type="sldNum" sz="quarter" idx="11"/>
          </p:nvPr>
        </p:nvSpPr>
        <p:spPr/>
        <p:txBody>
          <a:bodyPr/>
          <a:lstStyle/>
          <a:p>
            <a:pPr>
              <a:defRPr/>
            </a:pPr>
            <a:fld id="{AF5341BD-C734-4457-8C4E-A0A15F9CFE63}" type="slidenum">
              <a:rPr lang="en-US"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153988"/>
            <a:ext cx="2446337" cy="1835150"/>
          </a:xfrm>
        </p:spPr>
      </p:sp>
      <p:sp>
        <p:nvSpPr>
          <p:cNvPr id="3" name="Notes Placeholder 2"/>
          <p:cNvSpPr>
            <a:spLocks noGrp="1"/>
          </p:cNvSpPr>
          <p:nvPr>
            <p:ph type="body" idx="1"/>
          </p:nvPr>
        </p:nvSpPr>
        <p:spPr>
          <a:xfrm>
            <a:off x="463205" y="2220463"/>
            <a:ext cx="6176065" cy="5913970"/>
          </a:xfrm>
        </p:spPr>
        <p:txBody>
          <a:bodyPr>
            <a:normAutofit lnSpcReduction="10000"/>
          </a:bodyPr>
          <a:lstStyle/>
          <a:p>
            <a:pPr rtl="0" eaLnBrk="0" fontAlgn="base" hangingPunct="0"/>
            <a:r>
              <a:rPr lang="en-US" sz="1800" dirty="0"/>
              <a:t>Dan 9 also gives a timeline of 70 weeks, which calculates to 490 literal years.</a:t>
            </a:r>
          </a:p>
          <a:p>
            <a:pPr rtl="0" eaLnBrk="0" fontAlgn="base" hangingPunct="0"/>
            <a:endParaRPr lang="en-US" sz="300" dirty="0"/>
          </a:p>
          <a:p>
            <a:pPr rtl="0" eaLnBrk="0" fontAlgn="base" hangingPunct="0"/>
            <a:r>
              <a:rPr lang="en-US" sz="1800" b="1" dirty="0"/>
              <a:t>Most of us know the beginning and ending dates are 457 BC and 34 AD.  </a:t>
            </a:r>
          </a:p>
          <a:p>
            <a:pPr rtl="0" eaLnBrk="0" fontAlgn="base" hangingPunct="0"/>
            <a:endParaRPr lang="en-US" sz="300" b="1" dirty="0"/>
          </a:p>
          <a:p>
            <a:pPr rtl="0" eaLnBrk="0" fontAlgn="base" hangingPunct="0"/>
            <a:r>
              <a:rPr lang="en-US" sz="1800" b="1" dirty="0"/>
              <a:t>Let’s find the speaking voices:  </a:t>
            </a:r>
          </a:p>
          <a:p>
            <a:pPr rtl="0" eaLnBrk="0" fontAlgn="base" hangingPunct="0"/>
            <a:r>
              <a:rPr lang="en-US" sz="1800" b="1" u="sng" dirty="0"/>
              <a:t>1c</a:t>
            </a:r>
            <a:r>
              <a:rPr lang="en-US" sz="1800" dirty="0"/>
              <a:t>   Again, this timeline begins with the voice of </a:t>
            </a:r>
            <a:r>
              <a:rPr lang="en-US" sz="1800" dirty="0" err="1"/>
              <a:t>Artaxerxes</a:t>
            </a:r>
            <a:r>
              <a:rPr lang="en-US" sz="1800" dirty="0"/>
              <a:t> in 457 BC.</a:t>
            </a:r>
          </a:p>
          <a:p>
            <a:pPr rtl="0" eaLnBrk="0" fontAlgn="base" hangingPunct="0"/>
            <a:endParaRPr lang="en-US" sz="700" dirty="0"/>
          </a:p>
          <a:p>
            <a:pPr rtl="0" eaLnBrk="0" fontAlgn="base" hangingPunct="0"/>
            <a:r>
              <a:rPr lang="en-US" sz="1800" dirty="0"/>
              <a:t>In Dan 9 Gabriel explained to Daniel that the nation of Israel had a probation of 490 years to share the gospel message. </a:t>
            </a:r>
          </a:p>
          <a:p>
            <a:pPr rtl="0" eaLnBrk="0" fontAlgn="base" hangingPunct="0"/>
            <a:endParaRPr lang="en-US" sz="600" dirty="0"/>
          </a:p>
          <a:p>
            <a:pPr rtl="0" eaLnBrk="0" fontAlgn="base" hangingPunct="0"/>
            <a:r>
              <a:rPr lang="en-US" sz="1800" b="1" dirty="0">
                <a:solidFill>
                  <a:srgbClr val="FF0000"/>
                </a:solidFill>
              </a:rPr>
              <a:t>That 490 years ended in 34AD when the leaders of the nation chose to stone God’s missionaries, thus silencing the gospel message.</a:t>
            </a:r>
          </a:p>
          <a:p>
            <a:pPr rtl="0" eaLnBrk="0" fontAlgn="base" hangingPunct="0"/>
            <a:r>
              <a:rPr lang="en-US" sz="1800" dirty="0"/>
              <a:t>Do you know what the ending voice was? </a:t>
            </a:r>
          </a:p>
          <a:p>
            <a:pPr rtl="0" eaLnBrk="0" fontAlgn="base" hangingPunct="0"/>
            <a:r>
              <a:rPr lang="en-US" sz="1800" b="1" u="sng" dirty="0"/>
              <a:t>2c</a:t>
            </a:r>
            <a:r>
              <a:rPr lang="en-US" sz="1800" dirty="0"/>
              <a:t>  It was a voice that spoke through the official legal body to take legal action and stone Stephen. </a:t>
            </a:r>
          </a:p>
          <a:p>
            <a:pPr rtl="0" eaLnBrk="0" fontAlgn="base" hangingPunct="0"/>
            <a:endParaRPr lang="en-US" sz="500" dirty="0"/>
          </a:p>
          <a:p>
            <a:pPr rtl="0" eaLnBrk="0" fontAlgn="base" hangingPunct="0"/>
            <a:r>
              <a:rPr lang="en-US" sz="1800" b="1" dirty="0">
                <a:solidFill>
                  <a:srgbClr val="FF0000"/>
                </a:solidFill>
              </a:rPr>
              <a:t>Acts 7 says:  They cried out with a LOUD voice ... And they stoned Stephen. </a:t>
            </a:r>
          </a:p>
          <a:p>
            <a:endParaRPr lang="en-US" b="1" dirty="0" smtClean="0">
              <a:solidFill>
                <a:srgbClr val="FF0000"/>
              </a:solidFill>
            </a:endParaRPr>
          </a:p>
          <a:p>
            <a:endParaRPr lang="en-US" dirty="0"/>
          </a:p>
        </p:txBody>
      </p:sp>
      <p:sp>
        <p:nvSpPr>
          <p:cNvPr id="4" name="Date Placeholder 3"/>
          <p:cNvSpPr>
            <a:spLocks noGrp="1"/>
          </p:cNvSpPr>
          <p:nvPr>
            <p:ph type="dt" idx="10"/>
          </p:nvPr>
        </p:nvSpPr>
        <p:spPr/>
        <p:txBody>
          <a:bodyPr/>
          <a:lstStyle/>
          <a:p>
            <a:pPr>
              <a:defRPr/>
            </a:pPr>
            <a:fld id="{A11FCECD-5A2B-4339-A63D-5206890D8CCC}" type="datetime8">
              <a:rPr lang="en-US" smtClean="0"/>
              <a:pPr>
                <a:defRPr/>
              </a:pPr>
              <a:t>10/8/2020 10:40 PM</a:t>
            </a:fld>
            <a:endParaRPr lang="en-US"/>
          </a:p>
        </p:txBody>
      </p:sp>
      <p:sp>
        <p:nvSpPr>
          <p:cNvPr id="5" name="Slide Number Placeholder 4"/>
          <p:cNvSpPr>
            <a:spLocks noGrp="1"/>
          </p:cNvSpPr>
          <p:nvPr>
            <p:ph type="sldNum" sz="quarter" idx="11"/>
          </p:nvPr>
        </p:nvSpPr>
        <p:spPr/>
        <p:txBody>
          <a:bodyPr/>
          <a:lstStyle/>
          <a:p>
            <a:pPr>
              <a:defRPr/>
            </a:pPr>
            <a:fld id="{AF5341BD-C734-4457-8C4E-A0A15F9CFE63}" type="slidenum">
              <a:rPr lang="en-US" smtClean="0"/>
              <a:pPr>
                <a:defRPr/>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230188"/>
            <a:ext cx="2654300" cy="1990725"/>
          </a:xfrm>
        </p:spPr>
      </p:sp>
      <p:sp>
        <p:nvSpPr>
          <p:cNvPr id="3" name="Notes Placeholder 2"/>
          <p:cNvSpPr>
            <a:spLocks noGrp="1"/>
          </p:cNvSpPr>
          <p:nvPr>
            <p:ph type="body" idx="1"/>
          </p:nvPr>
        </p:nvSpPr>
        <p:spPr>
          <a:xfrm>
            <a:off x="308804" y="2231687"/>
            <a:ext cx="6484868" cy="7156788"/>
          </a:xfrm>
        </p:spPr>
        <p:txBody>
          <a:bodyPr>
            <a:noAutofit/>
          </a:bodyPr>
          <a:lstStyle/>
          <a:p>
            <a:pPr eaLnBrk="1" hangingPunct="1"/>
            <a:r>
              <a:rPr lang="en-US" sz="1400" dirty="0"/>
              <a:t>** For the timelines in Dan 7, 8, &amp; 9 -- I want you to note:  that if the “event has already occurred” there will also be a “date” attached to the timeline.    </a:t>
            </a:r>
          </a:p>
          <a:p>
            <a:pPr eaLnBrk="1" hangingPunct="1"/>
            <a:endParaRPr lang="en-US" sz="700" dirty="0"/>
          </a:p>
          <a:p>
            <a:pPr eaLnBrk="1" hangingPunct="1"/>
            <a:r>
              <a:rPr lang="en-US" sz="1400" dirty="0"/>
              <a:t>Dan 4 gives the “prophecy student” all these important guidelines.  </a:t>
            </a:r>
          </a:p>
          <a:p>
            <a:pPr eaLnBrk="1" hangingPunct="1"/>
            <a:endParaRPr lang="en-US" sz="400" dirty="0"/>
          </a:p>
          <a:p>
            <a:pPr defTabSz="924641">
              <a:defRPr/>
            </a:pPr>
            <a:r>
              <a:rPr lang="en-US" sz="1400" b="1" dirty="0">
                <a:solidFill>
                  <a:srgbClr val="FF0000"/>
                </a:solidFill>
              </a:rPr>
              <a:t>This information is all in the Daniel book, but let’s just try a few sample timelines from Daniel to see how this works</a:t>
            </a:r>
            <a:r>
              <a:rPr lang="en-US" sz="1400" dirty="0"/>
              <a:t>. </a:t>
            </a:r>
          </a:p>
          <a:p>
            <a:endParaRPr lang="en-US" sz="700" dirty="0"/>
          </a:p>
          <a:p>
            <a:r>
              <a:rPr lang="en-US" sz="1400" dirty="0"/>
              <a:t>Dan 7 has a timeline given in “prophetic terminology” instead of prophetic numerals.</a:t>
            </a:r>
          </a:p>
          <a:p>
            <a:r>
              <a:rPr lang="en-US" sz="1400" dirty="0"/>
              <a:t>The “time, times and dividing of time” calculates to 1260 years. </a:t>
            </a:r>
          </a:p>
          <a:p>
            <a:endParaRPr lang="en-US" sz="300" dirty="0"/>
          </a:p>
          <a:p>
            <a:r>
              <a:rPr lang="en-US" sz="1400" b="1" dirty="0">
                <a:solidFill>
                  <a:srgbClr val="FF0000"/>
                </a:solidFill>
              </a:rPr>
              <a:t>Most of us know the beginning and ending dates are 538 to 1798.  </a:t>
            </a:r>
          </a:p>
          <a:p>
            <a:endParaRPr lang="en-US" sz="300" b="1" dirty="0">
              <a:solidFill>
                <a:srgbClr val="FF0000"/>
              </a:solidFill>
            </a:endParaRPr>
          </a:p>
          <a:p>
            <a:r>
              <a:rPr lang="en-US" sz="1400" b="1" dirty="0">
                <a:solidFill>
                  <a:srgbClr val="FF0000"/>
                </a:solidFill>
              </a:rPr>
              <a:t>However, now you know there has to be beginning and ending voices – or decrees – that begin and end the timeline.  Well, that’s easy enough to find. </a:t>
            </a:r>
          </a:p>
          <a:p>
            <a:endParaRPr lang="en-US" sz="300" dirty="0"/>
          </a:p>
          <a:p>
            <a:r>
              <a:rPr lang="en-US" sz="1400" b="1" u="sng" dirty="0"/>
              <a:t>1c</a:t>
            </a:r>
            <a:r>
              <a:rPr lang="en-US" sz="1400" dirty="0"/>
              <a:t>  We know Justinian gave a decree in 533 AD that the Bishop of Rome could have legal jurisdiction over the Imperial Roman territory since the new capitol was moved to Constantinople. </a:t>
            </a:r>
          </a:p>
          <a:p>
            <a:endParaRPr lang="en-US" sz="300" dirty="0"/>
          </a:p>
          <a:p>
            <a:r>
              <a:rPr lang="en-US" sz="1400" b="1" dirty="0">
                <a:solidFill>
                  <a:srgbClr val="FF0000"/>
                </a:solidFill>
              </a:rPr>
              <a:t>The took effect in 538 when the Roman Little Horn uprooted 3 of the Barbarian tribes that were causing her trouble. </a:t>
            </a:r>
          </a:p>
          <a:p>
            <a:endParaRPr lang="en-US" sz="300" dirty="0"/>
          </a:p>
          <a:p>
            <a:r>
              <a:rPr lang="en-US" sz="1400" dirty="0"/>
              <a:t>This began the 1260 year timeline that affected God’s people. </a:t>
            </a:r>
          </a:p>
          <a:p>
            <a:endParaRPr lang="en-US" sz="300" dirty="0"/>
          </a:p>
          <a:p>
            <a:r>
              <a:rPr lang="en-US" sz="1400" b="1" u="sng" dirty="0"/>
              <a:t>2c</a:t>
            </a:r>
            <a:r>
              <a:rPr lang="en-US" sz="1400" dirty="0"/>
              <a:t>  </a:t>
            </a:r>
            <a:r>
              <a:rPr lang="en-US" sz="1400" b="1" dirty="0">
                <a:solidFill>
                  <a:srgbClr val="0000FF"/>
                </a:solidFill>
              </a:rPr>
              <a:t>It was Napoleon’s speaking voice in 1798 – when he took Pope Pius VI off his throne that ended this timeline. </a:t>
            </a:r>
          </a:p>
          <a:p>
            <a:endParaRPr lang="en-US" sz="300" dirty="0"/>
          </a:p>
          <a:p>
            <a:r>
              <a:rPr lang="en-US" sz="1400" dirty="0"/>
              <a:t>Wonderful things then happened ... Bible societies sprang up – and many could now have a Bible to read and study. </a:t>
            </a:r>
          </a:p>
          <a:p>
            <a:endParaRPr lang="en-US" sz="300" dirty="0"/>
          </a:p>
          <a:p>
            <a:r>
              <a:rPr lang="en-US" sz="1400" b="1" dirty="0">
                <a:solidFill>
                  <a:srgbClr val="0000FF"/>
                </a:solidFill>
              </a:rPr>
              <a:t>Hence the study of prophecy soon began to open up – ushering in the Great teachings of the soon 2</a:t>
            </a:r>
            <a:r>
              <a:rPr lang="en-US" sz="1400" b="1" baseline="30000" dirty="0">
                <a:solidFill>
                  <a:srgbClr val="0000FF"/>
                </a:solidFill>
              </a:rPr>
              <a:t>nd</a:t>
            </a:r>
            <a:r>
              <a:rPr lang="en-US" sz="1400" b="1" dirty="0">
                <a:solidFill>
                  <a:srgbClr val="0000FF"/>
                </a:solidFill>
              </a:rPr>
              <a:t> Coming.  </a:t>
            </a:r>
          </a:p>
        </p:txBody>
      </p:sp>
      <p:sp>
        <p:nvSpPr>
          <p:cNvPr id="4" name="Date Placeholder 3"/>
          <p:cNvSpPr>
            <a:spLocks noGrp="1"/>
          </p:cNvSpPr>
          <p:nvPr>
            <p:ph type="dt" idx="10"/>
          </p:nvPr>
        </p:nvSpPr>
        <p:spPr/>
        <p:txBody>
          <a:bodyPr/>
          <a:lstStyle/>
          <a:p>
            <a:pPr>
              <a:defRPr/>
            </a:pPr>
            <a:fld id="{A11FCECD-5A2B-4339-A63D-5206890D8CCC}" type="datetime8">
              <a:rPr lang="en-US" smtClean="0"/>
              <a:pPr>
                <a:defRPr/>
              </a:pPr>
              <a:t>10/8/2020 10:40 PM</a:t>
            </a:fld>
            <a:endParaRPr lang="en-US"/>
          </a:p>
        </p:txBody>
      </p:sp>
      <p:sp>
        <p:nvSpPr>
          <p:cNvPr id="5" name="Slide Number Placeholder 4"/>
          <p:cNvSpPr>
            <a:spLocks noGrp="1"/>
          </p:cNvSpPr>
          <p:nvPr>
            <p:ph type="sldNum" sz="quarter" idx="11"/>
          </p:nvPr>
        </p:nvSpPr>
        <p:spPr/>
        <p:txBody>
          <a:bodyPr/>
          <a:lstStyle/>
          <a:p>
            <a:pPr>
              <a:defRPr/>
            </a:pPr>
            <a:fld id="{AF5341BD-C734-4457-8C4E-A0A15F9CFE63}" type="slidenum">
              <a:rPr lang="en-US" smtClean="0"/>
              <a:pPr>
                <a:defRPr/>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p:spPr>
        <p:txBody>
          <a:bodyPr/>
          <a:lstStyle/>
          <a:p>
            <a:pPr eaLnBrk="1" hangingPunct="1"/>
            <a:r>
              <a:rPr lang="en-US" sz="1800" dirty="0"/>
              <a:t>Prayer before we begin: </a:t>
            </a:r>
          </a:p>
          <a:p>
            <a:pPr eaLnBrk="1" hangingPunct="1"/>
            <a:r>
              <a:rPr lang="en-US" sz="1800" dirty="0"/>
              <a:t>Father as we come before you today – each and every one of us, including those that are dear and far away – we petition once again that your presence will enlighten our understanding of yet another new set of concepts from the pen of Daniel. </a:t>
            </a:r>
          </a:p>
          <a:p>
            <a:pPr eaLnBrk="1" hangingPunct="1"/>
            <a:endParaRPr lang="en-US" sz="500" dirty="0"/>
          </a:p>
          <a:p>
            <a:pPr eaLnBrk="1" hangingPunct="1"/>
            <a:r>
              <a:rPr lang="en-US" sz="1800" dirty="0"/>
              <a:t>Again, anoint our eyes to see, our ears to hear and understand  </a:t>
            </a:r>
            <a:r>
              <a:rPr lang="en-US" sz="1800" dirty="0" err="1"/>
              <a:t>Uour</a:t>
            </a:r>
            <a:r>
              <a:rPr lang="en-US" sz="1800" dirty="0"/>
              <a:t> truths.</a:t>
            </a:r>
          </a:p>
          <a:p>
            <a:pPr eaLnBrk="1" hangingPunct="1"/>
            <a:endParaRPr lang="en-US" sz="400" dirty="0"/>
          </a:p>
          <a:p>
            <a:pPr eaLnBrk="1" hangingPunct="1"/>
            <a:r>
              <a:rPr lang="en-US" sz="1800" dirty="0"/>
              <a:t>Fill our cups to the brim so we have many things to share.</a:t>
            </a:r>
          </a:p>
          <a:p>
            <a:pPr eaLnBrk="1" hangingPunct="1"/>
            <a:endParaRPr lang="en-US" sz="500" dirty="0"/>
          </a:p>
          <a:p>
            <a:pPr eaLnBrk="1" hangingPunct="1"/>
            <a:r>
              <a:rPr lang="en-US" sz="1800" dirty="0"/>
              <a:t>We pray in your son’s name, AMEN!</a:t>
            </a:r>
          </a:p>
        </p:txBody>
      </p:sp>
      <p:sp>
        <p:nvSpPr>
          <p:cNvPr id="238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38424A-FCCD-4D71-9D05-9D8195F79C45}" type="slidenum">
              <a:rPr lang="en-US"/>
              <a:pPr/>
              <a:t>3</a:t>
            </a:fld>
            <a:endParaRPr lang="en-US"/>
          </a:p>
        </p:txBody>
      </p:sp>
      <p:sp>
        <p:nvSpPr>
          <p:cNvPr id="5" name="Date Placeholder 4"/>
          <p:cNvSpPr>
            <a:spLocks noGrp="1"/>
          </p:cNvSpPr>
          <p:nvPr>
            <p:ph type="dt" idx="10"/>
          </p:nvPr>
        </p:nvSpPr>
        <p:spPr/>
        <p:txBody>
          <a:bodyPr/>
          <a:lstStyle/>
          <a:p>
            <a:pPr>
              <a:defRPr/>
            </a:pPr>
            <a:fld id="{77082178-6CB3-471D-94C8-CBB1D21CAD33}" type="datetime8">
              <a:rPr lang="en-US" smtClean="0"/>
              <a:pPr>
                <a:defRPr/>
              </a:pPr>
              <a:t>10/8/2020 10:40 PM</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153988"/>
            <a:ext cx="2446337" cy="1835150"/>
          </a:xfrm>
        </p:spPr>
      </p:sp>
      <p:sp>
        <p:nvSpPr>
          <p:cNvPr id="3" name="Notes Placeholder 2"/>
          <p:cNvSpPr>
            <a:spLocks noGrp="1"/>
          </p:cNvSpPr>
          <p:nvPr>
            <p:ph type="body" idx="1"/>
          </p:nvPr>
        </p:nvSpPr>
        <p:spPr>
          <a:xfrm>
            <a:off x="463205" y="2220463"/>
            <a:ext cx="6176065" cy="5913970"/>
          </a:xfrm>
        </p:spPr>
        <p:txBody>
          <a:bodyPr>
            <a:normAutofit lnSpcReduction="10000"/>
          </a:bodyPr>
          <a:lstStyle/>
          <a:p>
            <a:pPr rtl="0" eaLnBrk="0" fontAlgn="base" hangingPunct="0"/>
            <a:r>
              <a:rPr lang="en-US" sz="1800" dirty="0"/>
              <a:t>Dan 9 also gives a timeline of 70 weeks, which calculates to 490 literal years.</a:t>
            </a:r>
          </a:p>
          <a:p>
            <a:pPr rtl="0" eaLnBrk="0" fontAlgn="base" hangingPunct="0"/>
            <a:endParaRPr lang="en-US" sz="300" dirty="0"/>
          </a:p>
          <a:p>
            <a:pPr rtl="0" eaLnBrk="0" fontAlgn="base" hangingPunct="0"/>
            <a:r>
              <a:rPr lang="en-US" sz="1800" b="1" dirty="0"/>
              <a:t>Most of us know the beginning and ending dates are 457 BC and 34 AD.  </a:t>
            </a:r>
          </a:p>
          <a:p>
            <a:pPr rtl="0" eaLnBrk="0" fontAlgn="base" hangingPunct="0"/>
            <a:endParaRPr lang="en-US" sz="300" b="1" dirty="0"/>
          </a:p>
          <a:p>
            <a:pPr rtl="0" eaLnBrk="0" fontAlgn="base" hangingPunct="0"/>
            <a:r>
              <a:rPr lang="en-US" sz="1800" b="1" dirty="0"/>
              <a:t>Let’s find the speaking voices:  </a:t>
            </a:r>
          </a:p>
          <a:p>
            <a:pPr rtl="0" eaLnBrk="0" fontAlgn="base" hangingPunct="0"/>
            <a:r>
              <a:rPr lang="en-US" sz="1800" b="1" u="sng" dirty="0"/>
              <a:t>1c</a:t>
            </a:r>
            <a:r>
              <a:rPr lang="en-US" sz="1800" dirty="0"/>
              <a:t>   Again, this timeline begins with the voice of </a:t>
            </a:r>
            <a:r>
              <a:rPr lang="en-US" sz="1800" dirty="0" err="1"/>
              <a:t>Artaxerxes</a:t>
            </a:r>
            <a:r>
              <a:rPr lang="en-US" sz="1800" dirty="0"/>
              <a:t> in 457 BC.</a:t>
            </a:r>
          </a:p>
          <a:p>
            <a:pPr rtl="0" eaLnBrk="0" fontAlgn="base" hangingPunct="0"/>
            <a:endParaRPr lang="en-US" sz="700" dirty="0"/>
          </a:p>
          <a:p>
            <a:pPr rtl="0" eaLnBrk="0" fontAlgn="base" hangingPunct="0"/>
            <a:r>
              <a:rPr lang="en-US" sz="1800" dirty="0"/>
              <a:t>In Dan 9 Gabriel explained to Daniel that the nation of Israel had a probation of 490 years to share the gospel message. </a:t>
            </a:r>
          </a:p>
          <a:p>
            <a:pPr rtl="0" eaLnBrk="0" fontAlgn="base" hangingPunct="0"/>
            <a:endParaRPr lang="en-US" sz="600" dirty="0"/>
          </a:p>
          <a:p>
            <a:pPr rtl="0" eaLnBrk="0" fontAlgn="base" hangingPunct="0"/>
            <a:r>
              <a:rPr lang="en-US" sz="1800" b="1" dirty="0">
                <a:solidFill>
                  <a:srgbClr val="FF0000"/>
                </a:solidFill>
              </a:rPr>
              <a:t>That 490 years ended in 34AD when the leaders of the nation chose to stone God’s missionaries, thus silencing the gospel message.</a:t>
            </a:r>
          </a:p>
          <a:p>
            <a:pPr rtl="0" eaLnBrk="0" fontAlgn="base" hangingPunct="0"/>
            <a:r>
              <a:rPr lang="en-US" sz="1800" dirty="0"/>
              <a:t>Do you know what the ending voice was? </a:t>
            </a:r>
          </a:p>
          <a:p>
            <a:pPr rtl="0" eaLnBrk="0" fontAlgn="base" hangingPunct="0"/>
            <a:r>
              <a:rPr lang="en-US" sz="1800" b="1" u="sng" dirty="0"/>
              <a:t>2c</a:t>
            </a:r>
            <a:r>
              <a:rPr lang="en-US" sz="1800" dirty="0"/>
              <a:t>  It was a voice that spoke through the official legal body to take legal action and stone Stephen. </a:t>
            </a:r>
          </a:p>
          <a:p>
            <a:pPr rtl="0" eaLnBrk="0" fontAlgn="base" hangingPunct="0"/>
            <a:endParaRPr lang="en-US" sz="500" dirty="0"/>
          </a:p>
          <a:p>
            <a:pPr rtl="0" eaLnBrk="0" fontAlgn="base" hangingPunct="0"/>
            <a:r>
              <a:rPr lang="en-US" sz="1800" b="1" dirty="0">
                <a:solidFill>
                  <a:srgbClr val="FF0000"/>
                </a:solidFill>
              </a:rPr>
              <a:t>Acts 7 says:  They cried out with a LOUD voice ... And they stoned Stephen. </a:t>
            </a:r>
          </a:p>
          <a:p>
            <a:endParaRPr lang="en-US" b="1" dirty="0" smtClean="0">
              <a:solidFill>
                <a:srgbClr val="FF0000"/>
              </a:solidFill>
            </a:endParaRPr>
          </a:p>
          <a:p>
            <a:endParaRPr lang="en-US" dirty="0"/>
          </a:p>
        </p:txBody>
      </p:sp>
      <p:sp>
        <p:nvSpPr>
          <p:cNvPr id="4" name="Date Placeholder 3"/>
          <p:cNvSpPr>
            <a:spLocks noGrp="1"/>
          </p:cNvSpPr>
          <p:nvPr>
            <p:ph type="dt" idx="10"/>
          </p:nvPr>
        </p:nvSpPr>
        <p:spPr/>
        <p:txBody>
          <a:bodyPr/>
          <a:lstStyle/>
          <a:p>
            <a:pPr>
              <a:defRPr/>
            </a:pPr>
            <a:fld id="{A11FCECD-5A2B-4339-A63D-5206890D8CCC}" type="datetime8">
              <a:rPr lang="en-US" smtClean="0"/>
              <a:pPr>
                <a:defRPr/>
              </a:pPr>
              <a:t>10/8/2020 10:40 PM</a:t>
            </a:fld>
            <a:endParaRPr lang="en-US"/>
          </a:p>
        </p:txBody>
      </p:sp>
      <p:sp>
        <p:nvSpPr>
          <p:cNvPr id="5" name="Slide Number Placeholder 4"/>
          <p:cNvSpPr>
            <a:spLocks noGrp="1"/>
          </p:cNvSpPr>
          <p:nvPr>
            <p:ph type="sldNum" sz="quarter" idx="11"/>
          </p:nvPr>
        </p:nvSpPr>
        <p:spPr/>
        <p:txBody>
          <a:bodyPr/>
          <a:lstStyle/>
          <a:p>
            <a:pPr>
              <a:defRPr/>
            </a:pPr>
            <a:fld id="{AF5341BD-C734-4457-8C4E-A0A15F9CFE63}" type="slidenum">
              <a:rPr lang="en-US" smtClean="0"/>
              <a:pPr>
                <a:defRPr/>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2860675" cy="2144712"/>
          </a:xfrm>
        </p:spPr>
      </p:sp>
      <p:sp>
        <p:nvSpPr>
          <p:cNvPr id="3" name="Notes Placeholder 2"/>
          <p:cNvSpPr>
            <a:spLocks noGrp="1"/>
          </p:cNvSpPr>
          <p:nvPr>
            <p:ph type="body" idx="1"/>
          </p:nvPr>
        </p:nvSpPr>
        <p:spPr>
          <a:xfrm>
            <a:off x="463205" y="2924279"/>
            <a:ext cx="5929023" cy="5760060"/>
          </a:xfrm>
        </p:spPr>
        <p:txBody>
          <a:bodyPr>
            <a:normAutofit/>
          </a:bodyPr>
          <a:lstStyle/>
          <a:p>
            <a:pPr rtl="0" eaLnBrk="0" fontAlgn="base" hangingPunct="0"/>
            <a:r>
              <a:rPr lang="en-US" sz="1600" dirty="0"/>
              <a:t>OK, this is our last one – but it’s a little harder, so see if you can figure it out ... </a:t>
            </a:r>
          </a:p>
          <a:p>
            <a:pPr rtl="0" eaLnBrk="0" fontAlgn="base" hangingPunct="0"/>
            <a:endParaRPr lang="en-US" sz="1600" dirty="0"/>
          </a:p>
          <a:p>
            <a:pPr rtl="0" eaLnBrk="0" fontAlgn="base" hangingPunct="0"/>
            <a:r>
              <a:rPr lang="en-US" sz="1600" dirty="0">
                <a:solidFill>
                  <a:srgbClr val="FF0000"/>
                </a:solidFill>
              </a:rPr>
              <a:t>Dan 9 had a timeline for the rebuilding of the temple wall – to be completed in 7 prophetic weeks, or 49 literal years. </a:t>
            </a:r>
          </a:p>
          <a:p>
            <a:pPr rtl="0" eaLnBrk="0" fontAlgn="base" hangingPunct="0"/>
            <a:endParaRPr lang="en-US" sz="1600" dirty="0"/>
          </a:p>
          <a:p>
            <a:pPr rtl="0" eaLnBrk="0" fontAlgn="base" hangingPunct="0"/>
            <a:r>
              <a:rPr lang="en-US" sz="1600" dirty="0"/>
              <a:t>Again, the beginning and ending dates are 457 BC to 408 BC.  </a:t>
            </a:r>
          </a:p>
          <a:p>
            <a:pPr rtl="0" eaLnBrk="0" fontAlgn="base" hangingPunct="0"/>
            <a:endParaRPr lang="en-US" sz="1600" dirty="0"/>
          </a:p>
          <a:p>
            <a:pPr rtl="0" eaLnBrk="0" fontAlgn="base" hangingPunct="0"/>
            <a:r>
              <a:rPr lang="en-US" sz="1600" b="1" u="sng" dirty="0"/>
              <a:t>1c</a:t>
            </a:r>
            <a:r>
              <a:rPr lang="en-US" sz="1600" dirty="0"/>
              <a:t>  </a:t>
            </a:r>
            <a:r>
              <a:rPr lang="en-US" sz="1600" dirty="0" err="1"/>
              <a:t>Artaxerxes</a:t>
            </a:r>
            <a:r>
              <a:rPr lang="en-US" sz="1600" dirty="0"/>
              <a:t>’ voice gives the decree to begin the reconstruction.</a:t>
            </a:r>
          </a:p>
          <a:p>
            <a:pPr rtl="0" eaLnBrk="0" fontAlgn="base" hangingPunct="0"/>
            <a:endParaRPr lang="en-US" sz="1000" dirty="0"/>
          </a:p>
          <a:p>
            <a:r>
              <a:rPr lang="en-US" sz="1600" dirty="0">
                <a:solidFill>
                  <a:srgbClr val="FF0000"/>
                </a:solidFill>
              </a:rPr>
              <a:t>The wall was completed in 408 BC as foretold.</a:t>
            </a:r>
          </a:p>
          <a:p>
            <a:endParaRPr lang="en-US" sz="900" dirty="0">
              <a:solidFill>
                <a:srgbClr val="FF0000"/>
              </a:solidFill>
            </a:endParaRPr>
          </a:p>
          <a:p>
            <a:r>
              <a:rPr lang="en-US" sz="1600" dirty="0">
                <a:solidFill>
                  <a:srgbClr val="FF0000"/>
                </a:solidFill>
              </a:rPr>
              <a:t>But what was the speaking voice to end the timeline?  </a:t>
            </a:r>
          </a:p>
          <a:p>
            <a:endParaRPr lang="en-US" sz="100" dirty="0"/>
          </a:p>
          <a:p>
            <a:endParaRPr lang="en-US" sz="100" dirty="0"/>
          </a:p>
          <a:p>
            <a:r>
              <a:rPr lang="en-US" sz="1600" b="1" u="sng" dirty="0"/>
              <a:t>2c</a:t>
            </a:r>
            <a:r>
              <a:rPr lang="en-US" sz="1600" dirty="0"/>
              <a:t>  Here it is:  </a:t>
            </a:r>
            <a:r>
              <a:rPr lang="en-US" sz="1600" dirty="0" err="1"/>
              <a:t>Neh</a:t>
            </a:r>
            <a:r>
              <a:rPr lang="en-US" sz="1600" dirty="0"/>
              <a:t> 12:27   And at the dedication of the wall of Jerusalem they sought the Levites ... To keep the dedication with gladness, both </a:t>
            </a:r>
            <a:r>
              <a:rPr lang="en-US" sz="1600" u="sng" dirty="0"/>
              <a:t>thanksgivings and with singing</a:t>
            </a:r>
            <a:r>
              <a:rPr lang="en-US" sz="1600" dirty="0"/>
              <a:t>.  </a:t>
            </a:r>
          </a:p>
          <a:p>
            <a:endParaRPr lang="en-US" sz="1600" dirty="0"/>
          </a:p>
          <a:p>
            <a:r>
              <a:rPr lang="en-US" sz="1600" b="1" dirty="0">
                <a:solidFill>
                  <a:srgbClr val="FF0000"/>
                </a:solidFill>
              </a:rPr>
              <a:t>If this is kind of new for you, there’s a lot more help in the Daniel book.  </a:t>
            </a:r>
          </a:p>
          <a:p>
            <a:endParaRPr lang="en-US" sz="1600" dirty="0"/>
          </a:p>
          <a:p>
            <a:endParaRPr lang="en-US" dirty="0"/>
          </a:p>
        </p:txBody>
      </p:sp>
      <p:sp>
        <p:nvSpPr>
          <p:cNvPr id="4" name="Date Placeholder 3"/>
          <p:cNvSpPr>
            <a:spLocks noGrp="1"/>
          </p:cNvSpPr>
          <p:nvPr>
            <p:ph type="dt" idx="10"/>
          </p:nvPr>
        </p:nvSpPr>
        <p:spPr/>
        <p:txBody>
          <a:bodyPr/>
          <a:lstStyle/>
          <a:p>
            <a:pPr>
              <a:defRPr/>
            </a:pPr>
            <a:fld id="{A11FCECD-5A2B-4339-A63D-5206890D8CCC}" type="datetime8">
              <a:rPr lang="en-US" smtClean="0"/>
              <a:pPr>
                <a:defRPr/>
              </a:pPr>
              <a:t>10/8/2020 10:40 PM</a:t>
            </a:fld>
            <a:endParaRPr lang="en-US" dirty="0"/>
          </a:p>
        </p:txBody>
      </p:sp>
      <p:sp>
        <p:nvSpPr>
          <p:cNvPr id="5" name="Slide Number Placeholder 4"/>
          <p:cNvSpPr>
            <a:spLocks noGrp="1"/>
          </p:cNvSpPr>
          <p:nvPr>
            <p:ph type="sldNum" sz="quarter" idx="11"/>
          </p:nvPr>
        </p:nvSpPr>
        <p:spPr/>
        <p:txBody>
          <a:bodyPr/>
          <a:lstStyle/>
          <a:p>
            <a:pPr>
              <a:defRPr/>
            </a:pPr>
            <a:fld id="{AF5341BD-C734-4457-8C4E-A0A15F9CFE63}" type="slidenum">
              <a:rPr lang="en-US" smtClean="0"/>
              <a:pPr>
                <a:defRPr/>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2860675" cy="2144712"/>
          </a:xfrm>
        </p:spPr>
      </p:sp>
      <p:sp>
        <p:nvSpPr>
          <p:cNvPr id="3" name="Notes Placeholder 2"/>
          <p:cNvSpPr>
            <a:spLocks noGrp="1"/>
          </p:cNvSpPr>
          <p:nvPr>
            <p:ph type="body" idx="1"/>
          </p:nvPr>
        </p:nvSpPr>
        <p:spPr>
          <a:xfrm>
            <a:off x="463205" y="2924279"/>
            <a:ext cx="5929023" cy="5760060"/>
          </a:xfrm>
        </p:spPr>
        <p:txBody>
          <a:bodyPr>
            <a:normAutofit/>
          </a:bodyPr>
          <a:lstStyle/>
          <a:p>
            <a:pPr rtl="0" eaLnBrk="0" fontAlgn="base" hangingPunct="0"/>
            <a:r>
              <a:rPr lang="en-US" sz="1600" dirty="0"/>
              <a:t>OK, this is our last one – but it’s a little harder, so see if you can figure it out ... </a:t>
            </a:r>
          </a:p>
          <a:p>
            <a:pPr rtl="0" eaLnBrk="0" fontAlgn="base" hangingPunct="0"/>
            <a:endParaRPr lang="en-US" sz="1600" dirty="0"/>
          </a:p>
          <a:p>
            <a:pPr rtl="0" eaLnBrk="0" fontAlgn="base" hangingPunct="0"/>
            <a:r>
              <a:rPr lang="en-US" sz="1600" dirty="0">
                <a:solidFill>
                  <a:srgbClr val="FF0000"/>
                </a:solidFill>
              </a:rPr>
              <a:t>Dan 9 had a timeline for the rebuilding of the temple wall – to be completed in 7 prophetic weeks, or 49 literal years. </a:t>
            </a:r>
          </a:p>
          <a:p>
            <a:pPr rtl="0" eaLnBrk="0" fontAlgn="base" hangingPunct="0"/>
            <a:endParaRPr lang="en-US" sz="1600" dirty="0"/>
          </a:p>
          <a:p>
            <a:pPr rtl="0" eaLnBrk="0" fontAlgn="base" hangingPunct="0"/>
            <a:r>
              <a:rPr lang="en-US" sz="1600" dirty="0"/>
              <a:t>Again, the beginning and ending dates are 457 BC to 408 BC.  </a:t>
            </a:r>
          </a:p>
          <a:p>
            <a:pPr rtl="0" eaLnBrk="0" fontAlgn="base" hangingPunct="0"/>
            <a:endParaRPr lang="en-US" sz="1600" dirty="0"/>
          </a:p>
          <a:p>
            <a:pPr rtl="0" eaLnBrk="0" fontAlgn="base" hangingPunct="0"/>
            <a:r>
              <a:rPr lang="en-US" sz="1600" b="1" u="sng" dirty="0"/>
              <a:t>1c</a:t>
            </a:r>
            <a:r>
              <a:rPr lang="en-US" sz="1600" dirty="0"/>
              <a:t>  </a:t>
            </a:r>
            <a:r>
              <a:rPr lang="en-US" sz="1600" dirty="0" err="1"/>
              <a:t>Artaxerxes</a:t>
            </a:r>
            <a:r>
              <a:rPr lang="en-US" sz="1600" dirty="0"/>
              <a:t>’ voice gives the decree to begin the reconstruction.</a:t>
            </a:r>
          </a:p>
          <a:p>
            <a:pPr rtl="0" eaLnBrk="0" fontAlgn="base" hangingPunct="0"/>
            <a:endParaRPr lang="en-US" sz="1000" dirty="0"/>
          </a:p>
          <a:p>
            <a:r>
              <a:rPr lang="en-US" sz="1600" dirty="0">
                <a:solidFill>
                  <a:srgbClr val="FF0000"/>
                </a:solidFill>
              </a:rPr>
              <a:t>The wall was completed in 408 BC as foretold.</a:t>
            </a:r>
          </a:p>
          <a:p>
            <a:endParaRPr lang="en-US" sz="900" dirty="0">
              <a:solidFill>
                <a:srgbClr val="FF0000"/>
              </a:solidFill>
            </a:endParaRPr>
          </a:p>
          <a:p>
            <a:r>
              <a:rPr lang="en-US" sz="1600" dirty="0">
                <a:solidFill>
                  <a:srgbClr val="FF0000"/>
                </a:solidFill>
              </a:rPr>
              <a:t>But what was the speaking voice to end the timeline?  </a:t>
            </a:r>
          </a:p>
          <a:p>
            <a:endParaRPr lang="en-US" sz="100" dirty="0"/>
          </a:p>
          <a:p>
            <a:endParaRPr lang="en-US" sz="100" dirty="0"/>
          </a:p>
          <a:p>
            <a:r>
              <a:rPr lang="en-US" sz="1600" b="1" u="sng" dirty="0"/>
              <a:t>2c</a:t>
            </a:r>
            <a:r>
              <a:rPr lang="en-US" sz="1600" dirty="0"/>
              <a:t>  Here it is:  </a:t>
            </a:r>
            <a:r>
              <a:rPr lang="en-US" sz="1600" dirty="0" err="1"/>
              <a:t>Neh</a:t>
            </a:r>
            <a:r>
              <a:rPr lang="en-US" sz="1600" dirty="0"/>
              <a:t> 12:27   And at the dedication of the wall of Jerusalem they sought the Levites ... To keep the dedication with gladness, both </a:t>
            </a:r>
            <a:r>
              <a:rPr lang="en-US" sz="1600" u="sng" dirty="0"/>
              <a:t>thanksgivings and with singing</a:t>
            </a:r>
            <a:r>
              <a:rPr lang="en-US" sz="1600" dirty="0"/>
              <a:t>.  </a:t>
            </a:r>
          </a:p>
          <a:p>
            <a:endParaRPr lang="en-US" sz="1600" dirty="0"/>
          </a:p>
          <a:p>
            <a:r>
              <a:rPr lang="en-US" sz="1600" b="1" dirty="0">
                <a:solidFill>
                  <a:srgbClr val="FF0000"/>
                </a:solidFill>
              </a:rPr>
              <a:t>If this is kind of new for you, there’s a lot more help in the Daniel book.  </a:t>
            </a:r>
          </a:p>
          <a:p>
            <a:endParaRPr lang="en-US" sz="1600" dirty="0"/>
          </a:p>
          <a:p>
            <a:endParaRPr lang="en-US" dirty="0"/>
          </a:p>
        </p:txBody>
      </p:sp>
      <p:sp>
        <p:nvSpPr>
          <p:cNvPr id="4" name="Date Placeholder 3"/>
          <p:cNvSpPr>
            <a:spLocks noGrp="1"/>
          </p:cNvSpPr>
          <p:nvPr>
            <p:ph type="dt" idx="10"/>
          </p:nvPr>
        </p:nvSpPr>
        <p:spPr/>
        <p:txBody>
          <a:bodyPr/>
          <a:lstStyle/>
          <a:p>
            <a:pPr>
              <a:defRPr/>
            </a:pPr>
            <a:fld id="{A11FCECD-5A2B-4339-A63D-5206890D8CCC}" type="datetime8">
              <a:rPr lang="en-US" smtClean="0"/>
              <a:pPr>
                <a:defRPr/>
              </a:pPr>
              <a:t>10/8/2020 10:40 PM</a:t>
            </a:fld>
            <a:endParaRPr lang="en-US" dirty="0"/>
          </a:p>
        </p:txBody>
      </p:sp>
      <p:sp>
        <p:nvSpPr>
          <p:cNvPr id="5" name="Slide Number Placeholder 4"/>
          <p:cNvSpPr>
            <a:spLocks noGrp="1"/>
          </p:cNvSpPr>
          <p:nvPr>
            <p:ph type="sldNum" sz="quarter" idx="11"/>
          </p:nvPr>
        </p:nvSpPr>
        <p:spPr/>
        <p:txBody>
          <a:bodyPr/>
          <a:lstStyle/>
          <a:p>
            <a:pPr>
              <a:defRPr/>
            </a:pPr>
            <a:fld id="{AF5341BD-C734-4457-8C4E-A0A15F9CFE63}" type="slidenum">
              <a:rPr lang="en-US" smtClean="0"/>
              <a:pPr>
                <a:defRPr/>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395288"/>
            <a:ext cx="2347913" cy="1760537"/>
          </a:xfrm>
        </p:spPr>
      </p:sp>
      <p:sp>
        <p:nvSpPr>
          <p:cNvPr id="3" name="Notes Placeholder 2"/>
          <p:cNvSpPr>
            <a:spLocks noGrp="1"/>
          </p:cNvSpPr>
          <p:nvPr>
            <p:ph type="body" idx="1"/>
          </p:nvPr>
        </p:nvSpPr>
        <p:spPr>
          <a:xfrm>
            <a:off x="308804" y="2231687"/>
            <a:ext cx="6484868" cy="7156788"/>
          </a:xfrm>
        </p:spPr>
        <p:txBody>
          <a:bodyPr>
            <a:normAutofit/>
          </a:bodyPr>
          <a:lstStyle/>
          <a:p>
            <a:r>
              <a:rPr lang="en-US" sz="1600" b="1" dirty="0">
                <a:solidFill>
                  <a:srgbClr val="FF0000"/>
                </a:solidFill>
              </a:rPr>
              <a:t>Let’s try another timeline just to give you some practice:</a:t>
            </a:r>
          </a:p>
          <a:p>
            <a:endParaRPr lang="en-US" sz="500" b="1" dirty="0">
              <a:solidFill>
                <a:srgbClr val="FF0000"/>
              </a:solidFill>
            </a:endParaRPr>
          </a:p>
          <a:p>
            <a:r>
              <a:rPr lang="en-US" sz="1600" b="1" dirty="0">
                <a:solidFill>
                  <a:srgbClr val="FF0000"/>
                </a:solidFill>
              </a:rPr>
              <a:t>This time we’ll look at the 70</a:t>
            </a:r>
            <a:r>
              <a:rPr lang="en-US" sz="1600" b="1" baseline="30000" dirty="0">
                <a:solidFill>
                  <a:srgbClr val="FF0000"/>
                </a:solidFill>
              </a:rPr>
              <a:t>th</a:t>
            </a:r>
            <a:r>
              <a:rPr lang="en-US" sz="1600" b="1" dirty="0">
                <a:solidFill>
                  <a:srgbClr val="FF0000"/>
                </a:solidFill>
              </a:rPr>
              <a:t> week only. </a:t>
            </a:r>
          </a:p>
          <a:p>
            <a:endParaRPr lang="en-US" sz="500" b="1" dirty="0">
              <a:solidFill>
                <a:srgbClr val="FF0000"/>
              </a:solidFill>
            </a:endParaRPr>
          </a:p>
          <a:p>
            <a:r>
              <a:rPr lang="en-US" sz="1600" b="1" dirty="0">
                <a:solidFill>
                  <a:srgbClr val="FF0000"/>
                </a:solidFill>
              </a:rPr>
              <a:t>The Event was the </a:t>
            </a:r>
            <a:r>
              <a:rPr lang="en-US" sz="1600" b="1" dirty="0" err="1">
                <a:solidFill>
                  <a:srgbClr val="FF0000"/>
                </a:solidFill>
              </a:rPr>
              <a:t>Saviour’s</a:t>
            </a:r>
            <a:r>
              <a:rPr lang="en-US" sz="1600" b="1" dirty="0">
                <a:solidFill>
                  <a:srgbClr val="FF0000"/>
                </a:solidFill>
              </a:rPr>
              <a:t> Baptism.</a:t>
            </a:r>
          </a:p>
          <a:p>
            <a:r>
              <a:rPr lang="en-US" sz="1600" b="1" u="sng" dirty="0"/>
              <a:t>1c</a:t>
            </a:r>
            <a:r>
              <a:rPr lang="en-US" sz="1600" dirty="0"/>
              <a:t>  The Beginning speaking voice for the timeline is confirmed in Matt 3: 16-17 where it is written:  And Jesus ... Was baptized ... He saw the Spirit of God descending like a dove.  And lo </a:t>
            </a:r>
            <a:r>
              <a:rPr lang="en-US" sz="1600" u="sng" dirty="0"/>
              <a:t>a voice</a:t>
            </a:r>
            <a:r>
              <a:rPr lang="en-US" sz="1600" dirty="0"/>
              <a:t> ... Saying, This is my beloved Son in whom I am well pleased.</a:t>
            </a:r>
          </a:p>
          <a:p>
            <a:endParaRPr lang="en-US" sz="500" dirty="0"/>
          </a:p>
          <a:p>
            <a:r>
              <a:rPr lang="en-US" sz="1600" b="1" dirty="0">
                <a:solidFill>
                  <a:srgbClr val="FF0000"/>
                </a:solidFill>
              </a:rPr>
              <a:t>And, we have the date of 27AD. </a:t>
            </a:r>
          </a:p>
          <a:p>
            <a:endParaRPr lang="en-US" sz="500" b="1" dirty="0">
              <a:solidFill>
                <a:srgbClr val="FF0000"/>
              </a:solidFill>
            </a:endParaRPr>
          </a:p>
          <a:p>
            <a:r>
              <a:rPr lang="en-US" sz="1600" b="1" dirty="0">
                <a:solidFill>
                  <a:srgbClr val="FF0000"/>
                </a:solidFill>
              </a:rPr>
              <a:t>There’s also speaking voices to end the timeline of the 70</a:t>
            </a:r>
            <a:r>
              <a:rPr lang="en-US" sz="1600" b="1" baseline="30000" dirty="0">
                <a:solidFill>
                  <a:srgbClr val="FF0000"/>
                </a:solidFill>
              </a:rPr>
              <a:t>th</a:t>
            </a:r>
            <a:r>
              <a:rPr lang="en-US" sz="1600" b="1" dirty="0">
                <a:solidFill>
                  <a:srgbClr val="FF0000"/>
                </a:solidFill>
              </a:rPr>
              <a:t> week. </a:t>
            </a:r>
          </a:p>
          <a:p>
            <a:r>
              <a:rPr lang="en-US" sz="1600" b="1" dirty="0">
                <a:solidFill>
                  <a:srgbClr val="FF0000"/>
                </a:solidFill>
              </a:rPr>
              <a:t>The Event is the Stoning of Stephen – the same ending as for the 490 years.</a:t>
            </a:r>
          </a:p>
          <a:p>
            <a:r>
              <a:rPr lang="en-US" sz="1600" b="1" u="sng" dirty="0"/>
              <a:t>2c</a:t>
            </a:r>
            <a:r>
              <a:rPr lang="en-US" sz="1600" dirty="0"/>
              <a:t>  The scripture is Acts 7: – When they heard these things [“they” being the Jewish leaders of the day] – </a:t>
            </a:r>
            <a:r>
              <a:rPr lang="en-US" sz="1600" u="sng" dirty="0"/>
              <a:t>they cried out with a lout voice</a:t>
            </a:r>
            <a:r>
              <a:rPr lang="en-US" sz="1600" dirty="0"/>
              <a:t> ... And they stoned Stephen. </a:t>
            </a:r>
          </a:p>
          <a:p>
            <a:endParaRPr lang="en-US" sz="800" dirty="0"/>
          </a:p>
          <a:p>
            <a:r>
              <a:rPr lang="en-US" sz="1600" b="1" dirty="0">
                <a:solidFill>
                  <a:srgbClr val="FF0000"/>
                </a:solidFill>
              </a:rPr>
              <a:t>The date is 34AD – and at that point in time, probation is closed for the Jewish people “as a nation” – now the gospel will go to the gentiles through another avenue.  </a:t>
            </a:r>
          </a:p>
          <a:p>
            <a:endParaRPr lang="en-US" sz="900" dirty="0"/>
          </a:p>
          <a:p>
            <a:r>
              <a:rPr lang="en-US" sz="1600" dirty="0"/>
              <a:t>And, we all know that at this very event, Saul was present – who later became known as Paul – and also is known as one of the most dedicated workers for the gospel.</a:t>
            </a:r>
          </a:p>
        </p:txBody>
      </p:sp>
      <p:sp>
        <p:nvSpPr>
          <p:cNvPr id="4" name="Date Placeholder 3"/>
          <p:cNvSpPr>
            <a:spLocks noGrp="1"/>
          </p:cNvSpPr>
          <p:nvPr>
            <p:ph type="dt" idx="10"/>
          </p:nvPr>
        </p:nvSpPr>
        <p:spPr>
          <a:xfrm>
            <a:off x="4024736" y="307819"/>
            <a:ext cx="3077739" cy="469424"/>
          </a:xfrm>
        </p:spPr>
        <p:txBody>
          <a:bodyPr/>
          <a:lstStyle/>
          <a:p>
            <a:pPr>
              <a:defRPr/>
            </a:pPr>
            <a:fld id="{A11FCECD-5A2B-4339-A63D-5206890D8CCC}" type="datetime8">
              <a:rPr lang="en-US" smtClean="0"/>
              <a:pPr>
                <a:defRPr/>
              </a:pPr>
              <a:t>10/8/2020 10:40 PM</a:t>
            </a:fld>
            <a:endParaRPr lang="en-US" dirty="0"/>
          </a:p>
        </p:txBody>
      </p:sp>
      <p:sp>
        <p:nvSpPr>
          <p:cNvPr id="5" name="Slide Number Placeholder 4"/>
          <p:cNvSpPr>
            <a:spLocks noGrp="1"/>
          </p:cNvSpPr>
          <p:nvPr>
            <p:ph type="sldNum" sz="quarter" idx="11"/>
          </p:nvPr>
        </p:nvSpPr>
        <p:spPr>
          <a:xfrm>
            <a:off x="4023093" y="8609603"/>
            <a:ext cx="3077739" cy="469424"/>
          </a:xfrm>
        </p:spPr>
        <p:txBody>
          <a:bodyPr/>
          <a:lstStyle/>
          <a:p>
            <a:pPr>
              <a:defRPr/>
            </a:pPr>
            <a:fld id="{AF5341BD-C734-4457-8C4E-A0A15F9CFE63}" type="slidenum">
              <a:rPr lang="en-US" smtClean="0"/>
              <a:pPr>
                <a:defRPr/>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395288"/>
            <a:ext cx="2347913" cy="1760537"/>
          </a:xfrm>
        </p:spPr>
      </p:sp>
      <p:sp>
        <p:nvSpPr>
          <p:cNvPr id="3" name="Notes Placeholder 2"/>
          <p:cNvSpPr>
            <a:spLocks noGrp="1"/>
          </p:cNvSpPr>
          <p:nvPr>
            <p:ph type="body" idx="1"/>
          </p:nvPr>
        </p:nvSpPr>
        <p:spPr>
          <a:xfrm>
            <a:off x="308804" y="2231687"/>
            <a:ext cx="6484868" cy="7156788"/>
          </a:xfrm>
        </p:spPr>
        <p:txBody>
          <a:bodyPr>
            <a:normAutofit/>
          </a:bodyPr>
          <a:lstStyle/>
          <a:p>
            <a:r>
              <a:rPr lang="en-US" sz="1600" b="1" dirty="0">
                <a:solidFill>
                  <a:srgbClr val="FF0000"/>
                </a:solidFill>
              </a:rPr>
              <a:t>Let’s try another timeline just to give you some practice:</a:t>
            </a:r>
          </a:p>
          <a:p>
            <a:endParaRPr lang="en-US" sz="500" b="1" dirty="0">
              <a:solidFill>
                <a:srgbClr val="FF0000"/>
              </a:solidFill>
            </a:endParaRPr>
          </a:p>
          <a:p>
            <a:r>
              <a:rPr lang="en-US" sz="1600" b="1" dirty="0">
                <a:solidFill>
                  <a:srgbClr val="FF0000"/>
                </a:solidFill>
              </a:rPr>
              <a:t>This time we’ll look at the 70</a:t>
            </a:r>
            <a:r>
              <a:rPr lang="en-US" sz="1600" b="1" baseline="30000" dirty="0">
                <a:solidFill>
                  <a:srgbClr val="FF0000"/>
                </a:solidFill>
              </a:rPr>
              <a:t>th</a:t>
            </a:r>
            <a:r>
              <a:rPr lang="en-US" sz="1600" b="1" dirty="0">
                <a:solidFill>
                  <a:srgbClr val="FF0000"/>
                </a:solidFill>
              </a:rPr>
              <a:t> week only. </a:t>
            </a:r>
          </a:p>
          <a:p>
            <a:endParaRPr lang="en-US" sz="500" b="1" dirty="0">
              <a:solidFill>
                <a:srgbClr val="FF0000"/>
              </a:solidFill>
            </a:endParaRPr>
          </a:p>
          <a:p>
            <a:r>
              <a:rPr lang="en-US" sz="1600" b="1" dirty="0">
                <a:solidFill>
                  <a:srgbClr val="FF0000"/>
                </a:solidFill>
              </a:rPr>
              <a:t>The Event was the </a:t>
            </a:r>
            <a:r>
              <a:rPr lang="en-US" sz="1600" b="1" dirty="0" err="1">
                <a:solidFill>
                  <a:srgbClr val="FF0000"/>
                </a:solidFill>
              </a:rPr>
              <a:t>Saviour’s</a:t>
            </a:r>
            <a:r>
              <a:rPr lang="en-US" sz="1600" b="1" dirty="0">
                <a:solidFill>
                  <a:srgbClr val="FF0000"/>
                </a:solidFill>
              </a:rPr>
              <a:t> Baptism.</a:t>
            </a:r>
          </a:p>
          <a:p>
            <a:r>
              <a:rPr lang="en-US" sz="1600" b="1" u="sng" dirty="0"/>
              <a:t>1c</a:t>
            </a:r>
            <a:r>
              <a:rPr lang="en-US" sz="1600" dirty="0"/>
              <a:t>  The Beginning speaking voice for the timeline is confirmed in Matt 3: 16-17 where it is written:  And Jesus ... Was baptized ... He saw the Spirit of God descending like a dove.  And lo </a:t>
            </a:r>
            <a:r>
              <a:rPr lang="en-US" sz="1600" u="sng" dirty="0"/>
              <a:t>a voice</a:t>
            </a:r>
            <a:r>
              <a:rPr lang="en-US" sz="1600" dirty="0"/>
              <a:t> ... Saying, This is my beloved Son in whom I am well pleased.</a:t>
            </a:r>
          </a:p>
          <a:p>
            <a:endParaRPr lang="en-US" sz="500" dirty="0"/>
          </a:p>
          <a:p>
            <a:r>
              <a:rPr lang="en-US" sz="1600" b="1" dirty="0">
                <a:solidFill>
                  <a:srgbClr val="FF0000"/>
                </a:solidFill>
              </a:rPr>
              <a:t>And, we have the date of 27AD. </a:t>
            </a:r>
          </a:p>
          <a:p>
            <a:endParaRPr lang="en-US" sz="500" b="1" dirty="0">
              <a:solidFill>
                <a:srgbClr val="FF0000"/>
              </a:solidFill>
            </a:endParaRPr>
          </a:p>
          <a:p>
            <a:r>
              <a:rPr lang="en-US" sz="1600" b="1" dirty="0">
                <a:solidFill>
                  <a:srgbClr val="FF0000"/>
                </a:solidFill>
              </a:rPr>
              <a:t>There’s also speaking voices to end the timeline of the 70</a:t>
            </a:r>
            <a:r>
              <a:rPr lang="en-US" sz="1600" b="1" baseline="30000" dirty="0">
                <a:solidFill>
                  <a:srgbClr val="FF0000"/>
                </a:solidFill>
              </a:rPr>
              <a:t>th</a:t>
            </a:r>
            <a:r>
              <a:rPr lang="en-US" sz="1600" b="1" dirty="0">
                <a:solidFill>
                  <a:srgbClr val="FF0000"/>
                </a:solidFill>
              </a:rPr>
              <a:t> week. </a:t>
            </a:r>
          </a:p>
          <a:p>
            <a:r>
              <a:rPr lang="en-US" sz="1600" b="1" dirty="0">
                <a:solidFill>
                  <a:srgbClr val="FF0000"/>
                </a:solidFill>
              </a:rPr>
              <a:t>The Event is the Stoning of Stephen – the same ending as for the 490 years.</a:t>
            </a:r>
          </a:p>
          <a:p>
            <a:r>
              <a:rPr lang="en-US" sz="1600" b="1" u="sng" dirty="0"/>
              <a:t>2c</a:t>
            </a:r>
            <a:r>
              <a:rPr lang="en-US" sz="1600" dirty="0"/>
              <a:t>  The scripture is Acts 7: – When they heard these things [“they” being the Jewish leaders of the day] – </a:t>
            </a:r>
            <a:r>
              <a:rPr lang="en-US" sz="1600" u="sng" dirty="0"/>
              <a:t>they cried out with a lout voice</a:t>
            </a:r>
            <a:r>
              <a:rPr lang="en-US" sz="1600" dirty="0"/>
              <a:t> ... And they stoned Stephen. </a:t>
            </a:r>
          </a:p>
          <a:p>
            <a:endParaRPr lang="en-US" sz="800" dirty="0"/>
          </a:p>
          <a:p>
            <a:r>
              <a:rPr lang="en-US" sz="1600" b="1" dirty="0">
                <a:solidFill>
                  <a:srgbClr val="FF0000"/>
                </a:solidFill>
              </a:rPr>
              <a:t>The date is 34AD – and at that point in time, probation is closed for the Jewish people “as a nation” – now the gospel will go to the gentiles through another avenue.  </a:t>
            </a:r>
          </a:p>
          <a:p>
            <a:endParaRPr lang="en-US" sz="900" dirty="0"/>
          </a:p>
          <a:p>
            <a:r>
              <a:rPr lang="en-US" sz="1600" dirty="0"/>
              <a:t>And, we all know that at this very event, Saul was present – who later became known as Paul – and also is known as one of the most dedicated workers for the gospel.</a:t>
            </a:r>
          </a:p>
        </p:txBody>
      </p:sp>
      <p:sp>
        <p:nvSpPr>
          <p:cNvPr id="4" name="Date Placeholder 3"/>
          <p:cNvSpPr>
            <a:spLocks noGrp="1"/>
          </p:cNvSpPr>
          <p:nvPr>
            <p:ph type="dt" idx="10"/>
          </p:nvPr>
        </p:nvSpPr>
        <p:spPr>
          <a:xfrm>
            <a:off x="4024736" y="307819"/>
            <a:ext cx="3077739" cy="469424"/>
          </a:xfrm>
        </p:spPr>
        <p:txBody>
          <a:bodyPr/>
          <a:lstStyle/>
          <a:p>
            <a:pPr>
              <a:defRPr/>
            </a:pPr>
            <a:fld id="{A11FCECD-5A2B-4339-A63D-5206890D8CCC}" type="datetime8">
              <a:rPr lang="en-US" smtClean="0"/>
              <a:pPr>
                <a:defRPr/>
              </a:pPr>
              <a:t>10/8/2020 10:40 PM</a:t>
            </a:fld>
            <a:endParaRPr lang="en-US" dirty="0"/>
          </a:p>
        </p:txBody>
      </p:sp>
      <p:sp>
        <p:nvSpPr>
          <p:cNvPr id="5" name="Slide Number Placeholder 4"/>
          <p:cNvSpPr>
            <a:spLocks noGrp="1"/>
          </p:cNvSpPr>
          <p:nvPr>
            <p:ph type="sldNum" sz="quarter" idx="11"/>
          </p:nvPr>
        </p:nvSpPr>
        <p:spPr>
          <a:xfrm>
            <a:off x="4023093" y="8609603"/>
            <a:ext cx="3077739" cy="469424"/>
          </a:xfrm>
        </p:spPr>
        <p:txBody>
          <a:bodyPr/>
          <a:lstStyle/>
          <a:p>
            <a:pPr>
              <a:defRPr/>
            </a:pPr>
            <a:fld id="{AF5341BD-C734-4457-8C4E-A0A15F9CFE63}" type="slidenum">
              <a:rPr lang="en-US" smtClean="0"/>
              <a:pPr>
                <a:defRPr/>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2860675" cy="2144712"/>
          </a:xfrm>
        </p:spPr>
      </p:sp>
      <p:sp>
        <p:nvSpPr>
          <p:cNvPr id="3" name="Notes Placeholder 2"/>
          <p:cNvSpPr>
            <a:spLocks noGrp="1"/>
          </p:cNvSpPr>
          <p:nvPr>
            <p:ph type="body" idx="1"/>
          </p:nvPr>
        </p:nvSpPr>
        <p:spPr>
          <a:xfrm>
            <a:off x="463205" y="2924279"/>
            <a:ext cx="5929023" cy="5760060"/>
          </a:xfrm>
        </p:spPr>
        <p:txBody>
          <a:bodyPr>
            <a:normAutofit/>
          </a:bodyPr>
          <a:lstStyle/>
          <a:p>
            <a:pPr rtl="0" eaLnBrk="0" fontAlgn="base" hangingPunct="0"/>
            <a:r>
              <a:rPr lang="en-US" sz="1600" dirty="0"/>
              <a:t>OK, this is our last one – but it’s a little harder, so see if you can figure it out ... </a:t>
            </a:r>
          </a:p>
          <a:p>
            <a:pPr rtl="0" eaLnBrk="0" fontAlgn="base" hangingPunct="0"/>
            <a:endParaRPr lang="en-US" sz="1600" dirty="0"/>
          </a:p>
          <a:p>
            <a:pPr rtl="0" eaLnBrk="0" fontAlgn="base" hangingPunct="0"/>
            <a:r>
              <a:rPr lang="en-US" sz="1600" dirty="0">
                <a:solidFill>
                  <a:srgbClr val="FF0000"/>
                </a:solidFill>
              </a:rPr>
              <a:t>Dan 9 had a timeline for the rebuilding of the temple wall – to be completed in 7 prophetic weeks, or 49 literal years. </a:t>
            </a:r>
          </a:p>
          <a:p>
            <a:pPr rtl="0" eaLnBrk="0" fontAlgn="base" hangingPunct="0"/>
            <a:endParaRPr lang="en-US" sz="1600" dirty="0"/>
          </a:p>
          <a:p>
            <a:pPr rtl="0" eaLnBrk="0" fontAlgn="base" hangingPunct="0"/>
            <a:r>
              <a:rPr lang="en-US" sz="1600" dirty="0"/>
              <a:t>Again, the beginning and ending dates are 457 BC to 408 BC.  </a:t>
            </a:r>
          </a:p>
          <a:p>
            <a:pPr rtl="0" eaLnBrk="0" fontAlgn="base" hangingPunct="0"/>
            <a:endParaRPr lang="en-US" sz="1600" dirty="0"/>
          </a:p>
          <a:p>
            <a:pPr rtl="0" eaLnBrk="0" fontAlgn="base" hangingPunct="0"/>
            <a:r>
              <a:rPr lang="en-US" sz="1600" b="1" u="sng" dirty="0"/>
              <a:t>1c</a:t>
            </a:r>
            <a:r>
              <a:rPr lang="en-US" sz="1600" dirty="0"/>
              <a:t>  </a:t>
            </a:r>
            <a:r>
              <a:rPr lang="en-US" sz="1600" dirty="0" err="1"/>
              <a:t>Artaxerxes</a:t>
            </a:r>
            <a:r>
              <a:rPr lang="en-US" sz="1600" dirty="0"/>
              <a:t>’ voice gives the decree to begin the reconstruction.</a:t>
            </a:r>
          </a:p>
          <a:p>
            <a:pPr rtl="0" eaLnBrk="0" fontAlgn="base" hangingPunct="0"/>
            <a:endParaRPr lang="en-US" sz="1000" dirty="0"/>
          </a:p>
          <a:p>
            <a:r>
              <a:rPr lang="en-US" sz="1600" dirty="0">
                <a:solidFill>
                  <a:srgbClr val="FF0000"/>
                </a:solidFill>
              </a:rPr>
              <a:t>The wall was completed in 408 BC as foretold.</a:t>
            </a:r>
          </a:p>
          <a:p>
            <a:endParaRPr lang="en-US" sz="900" dirty="0">
              <a:solidFill>
                <a:srgbClr val="FF0000"/>
              </a:solidFill>
            </a:endParaRPr>
          </a:p>
          <a:p>
            <a:r>
              <a:rPr lang="en-US" sz="1600" dirty="0">
                <a:solidFill>
                  <a:srgbClr val="FF0000"/>
                </a:solidFill>
              </a:rPr>
              <a:t>But what was the speaking voice to end the timeline?  </a:t>
            </a:r>
          </a:p>
          <a:p>
            <a:endParaRPr lang="en-US" sz="100" dirty="0"/>
          </a:p>
          <a:p>
            <a:endParaRPr lang="en-US" sz="100" dirty="0"/>
          </a:p>
          <a:p>
            <a:r>
              <a:rPr lang="en-US" sz="1600" b="1" u="sng" dirty="0"/>
              <a:t>2c</a:t>
            </a:r>
            <a:r>
              <a:rPr lang="en-US" sz="1600" dirty="0"/>
              <a:t>  Here it is:  </a:t>
            </a:r>
            <a:r>
              <a:rPr lang="en-US" sz="1600" dirty="0" err="1"/>
              <a:t>Neh</a:t>
            </a:r>
            <a:r>
              <a:rPr lang="en-US" sz="1600" dirty="0"/>
              <a:t> 12:27   And at the dedication of the wall of Jerusalem they sought the Levites ... To keep the dedication with gladness, both </a:t>
            </a:r>
            <a:r>
              <a:rPr lang="en-US" sz="1600" u="sng" dirty="0"/>
              <a:t>thanksgivings and with singing</a:t>
            </a:r>
            <a:r>
              <a:rPr lang="en-US" sz="1600" dirty="0"/>
              <a:t>.  </a:t>
            </a:r>
          </a:p>
          <a:p>
            <a:endParaRPr lang="en-US" sz="1600" dirty="0"/>
          </a:p>
          <a:p>
            <a:r>
              <a:rPr lang="en-US" sz="1600" b="1" dirty="0">
                <a:solidFill>
                  <a:srgbClr val="FF0000"/>
                </a:solidFill>
              </a:rPr>
              <a:t>If this is kind of new for you, there’s a lot more help in the Daniel book.  </a:t>
            </a:r>
          </a:p>
          <a:p>
            <a:endParaRPr lang="en-US" sz="1600" dirty="0"/>
          </a:p>
          <a:p>
            <a:endParaRPr lang="en-US" dirty="0"/>
          </a:p>
        </p:txBody>
      </p:sp>
      <p:sp>
        <p:nvSpPr>
          <p:cNvPr id="4" name="Date Placeholder 3"/>
          <p:cNvSpPr>
            <a:spLocks noGrp="1"/>
          </p:cNvSpPr>
          <p:nvPr>
            <p:ph type="dt" idx="10"/>
          </p:nvPr>
        </p:nvSpPr>
        <p:spPr/>
        <p:txBody>
          <a:bodyPr/>
          <a:lstStyle/>
          <a:p>
            <a:pPr>
              <a:defRPr/>
            </a:pPr>
            <a:fld id="{A11FCECD-5A2B-4339-A63D-5206890D8CCC}" type="datetime8">
              <a:rPr lang="en-US" smtClean="0"/>
              <a:pPr>
                <a:defRPr/>
              </a:pPr>
              <a:t>10/8/2020 10:40 PM</a:t>
            </a:fld>
            <a:endParaRPr lang="en-US" dirty="0"/>
          </a:p>
        </p:txBody>
      </p:sp>
      <p:sp>
        <p:nvSpPr>
          <p:cNvPr id="5" name="Slide Number Placeholder 4"/>
          <p:cNvSpPr>
            <a:spLocks noGrp="1"/>
          </p:cNvSpPr>
          <p:nvPr>
            <p:ph type="sldNum" sz="quarter" idx="11"/>
          </p:nvPr>
        </p:nvSpPr>
        <p:spPr/>
        <p:txBody>
          <a:bodyPr/>
          <a:lstStyle/>
          <a:p>
            <a:pPr>
              <a:defRPr/>
            </a:pPr>
            <a:fld id="{AF5341BD-C734-4457-8C4E-A0A15F9CFE63}" type="slidenum">
              <a:rPr lang="en-US" smtClean="0"/>
              <a:pPr>
                <a:defRPr/>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30AE62C-F511-4842-8FB2-E18A99E54C41}" type="slidenum">
              <a:rPr lang="en-US"/>
              <a:pPr/>
              <a:t>31</a:t>
            </a:fld>
            <a:endParaRPr lang="en-US"/>
          </a:p>
        </p:txBody>
      </p:sp>
      <p:sp>
        <p:nvSpPr>
          <p:cNvPr id="260099" name="Rectangle 2"/>
          <p:cNvSpPr>
            <a:spLocks noGrp="1" noRot="1" noChangeAspect="1" noChangeArrowheads="1" noTextEdit="1"/>
          </p:cNvSpPr>
          <p:nvPr>
            <p:ph type="sldImg"/>
          </p:nvPr>
        </p:nvSpPr>
        <p:spPr>
          <a:xfrm>
            <a:off x="1208088" y="703263"/>
            <a:ext cx="4695825" cy="3521075"/>
          </a:xfrm>
          <a:ln/>
        </p:spPr>
      </p:sp>
      <p:sp>
        <p:nvSpPr>
          <p:cNvPr id="260100" name="Rectangle 3"/>
          <p:cNvSpPr>
            <a:spLocks noGrp="1" noChangeArrowheads="1"/>
          </p:cNvSpPr>
          <p:nvPr>
            <p:ph type="body" idx="1"/>
          </p:nvPr>
        </p:nvSpPr>
        <p:spPr>
          <a:noFill/>
          <a:ln/>
        </p:spPr>
        <p:txBody>
          <a:bodyPr/>
          <a:lstStyle/>
          <a:p>
            <a:pPr eaLnBrk="1" hangingPunct="1"/>
            <a:r>
              <a:rPr lang="en-US" sz="2900" dirty="0"/>
              <a:t>In closing I pray that all of your studies will be abundantly blessed, that the Lord will fill your cup full to overflowing – which in turn will assist you in sharing with others, so they may have the blessings just as you have had today.</a:t>
            </a:r>
            <a:r>
              <a:rPr lang="en-US" sz="1800" dirty="0"/>
              <a:t> </a:t>
            </a:r>
          </a:p>
        </p:txBody>
      </p:sp>
      <p:sp>
        <p:nvSpPr>
          <p:cNvPr id="5" name="Date Placeholder 4"/>
          <p:cNvSpPr>
            <a:spLocks noGrp="1"/>
          </p:cNvSpPr>
          <p:nvPr>
            <p:ph type="dt" idx="10"/>
          </p:nvPr>
        </p:nvSpPr>
        <p:spPr/>
        <p:txBody>
          <a:bodyPr/>
          <a:lstStyle/>
          <a:p>
            <a:pPr>
              <a:defRPr/>
            </a:pPr>
            <a:fld id="{B16CF640-5EF8-4520-9AB7-768F498198F3}" type="datetime8">
              <a:rPr lang="en-US" smtClean="0"/>
              <a:pPr>
                <a:defRPr/>
              </a:pPr>
              <a:t>10/8/2020 10:40 PM</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8F17A54-4947-4C52-BCD8-00EAE12FB779}" type="slidenum">
              <a:rPr lang="en-US"/>
              <a:pPr/>
              <a:t>32</a:t>
            </a:fld>
            <a:endParaRPr lang="en-US"/>
          </a:p>
        </p:txBody>
      </p:sp>
      <p:sp>
        <p:nvSpPr>
          <p:cNvPr id="257027" name="Rectangle 2"/>
          <p:cNvSpPr>
            <a:spLocks noGrp="1" noRot="1" noChangeAspect="1" noChangeArrowheads="1" noTextEdit="1"/>
          </p:cNvSpPr>
          <p:nvPr>
            <p:ph type="sldImg"/>
          </p:nvPr>
        </p:nvSpPr>
        <p:spPr>
          <a:xfrm>
            <a:off x="1204913" y="703263"/>
            <a:ext cx="2757487" cy="2066925"/>
          </a:xfrm>
          <a:ln/>
        </p:spPr>
      </p:sp>
      <p:sp>
        <p:nvSpPr>
          <p:cNvPr id="257028" name="Rectangle 3"/>
          <p:cNvSpPr>
            <a:spLocks noGrp="1" noChangeArrowheads="1"/>
          </p:cNvSpPr>
          <p:nvPr>
            <p:ph type="body" idx="1"/>
          </p:nvPr>
        </p:nvSpPr>
        <p:spPr>
          <a:xfrm>
            <a:off x="386004" y="2924279"/>
            <a:ext cx="6330467" cy="5760060"/>
          </a:xfrm>
          <a:noFill/>
          <a:ln/>
        </p:spPr>
        <p:txBody>
          <a:bodyPr/>
          <a:lstStyle/>
          <a:p>
            <a:pPr eaLnBrk="1" hangingPunct="1"/>
            <a:r>
              <a:rPr lang="en-US" sz="2000" dirty="0">
                <a:solidFill>
                  <a:srgbClr val="C00000"/>
                </a:solidFill>
              </a:rPr>
              <a:t>Do you feel like you’ve just crossed another great big bridge?  Well friend, you marched right across and have finished.  I trust you’ve learned a lot today, and I hope the information that you have received here serves your studies well. </a:t>
            </a:r>
          </a:p>
          <a:p>
            <a:pPr eaLnBrk="1" hangingPunct="1"/>
            <a:endParaRPr lang="en-US" sz="700" dirty="0"/>
          </a:p>
          <a:p>
            <a:pPr eaLnBrk="1" hangingPunct="1"/>
            <a:r>
              <a:rPr lang="en-US" sz="2000" dirty="0"/>
              <a:t>Please bow your heads with me: </a:t>
            </a:r>
          </a:p>
          <a:p>
            <a:pPr eaLnBrk="1" hangingPunct="1"/>
            <a:r>
              <a:rPr lang="en-US" sz="2000" dirty="0">
                <a:solidFill>
                  <a:srgbClr val="C00000"/>
                </a:solidFill>
              </a:rPr>
              <a:t>Our dear kind Heavenly Father </a:t>
            </a:r>
            <a:r>
              <a:rPr lang="en-US" sz="2000" dirty="0"/>
              <a:t>– how we do thank you for the simple ways in which Daniel has chosen to teach us some very important concepts – for hiding our marching orders in Daniel’s book.  </a:t>
            </a:r>
          </a:p>
          <a:p>
            <a:pPr eaLnBrk="1" hangingPunct="1"/>
            <a:r>
              <a:rPr lang="en-US" sz="2000" dirty="0"/>
              <a:t>Help each and every one of us to receive your wisdom, and be able to discern pure simple truths, without being misled, or deceived, by anyone.  </a:t>
            </a:r>
          </a:p>
          <a:p>
            <a:pPr eaLnBrk="1" hangingPunct="1"/>
            <a:r>
              <a:rPr lang="en-US" sz="2000" dirty="0"/>
              <a:t>We thank You for Your love, care and protection, in Your Son’s blessed and holy name – Amen!</a:t>
            </a:r>
          </a:p>
        </p:txBody>
      </p:sp>
      <p:sp>
        <p:nvSpPr>
          <p:cNvPr id="5" name="Date Placeholder 4"/>
          <p:cNvSpPr>
            <a:spLocks noGrp="1"/>
          </p:cNvSpPr>
          <p:nvPr>
            <p:ph type="dt" idx="10"/>
          </p:nvPr>
        </p:nvSpPr>
        <p:spPr/>
        <p:txBody>
          <a:bodyPr/>
          <a:lstStyle/>
          <a:p>
            <a:pPr>
              <a:defRPr/>
            </a:pPr>
            <a:fld id="{92430C06-E20E-47ED-A028-279934CC54E6}" type="datetime8">
              <a:rPr lang="en-US" smtClean="0"/>
              <a:pPr>
                <a:defRPr/>
              </a:pPr>
              <a:t>10/8/2020 10:40 PM</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230188"/>
            <a:ext cx="2654300" cy="1990725"/>
          </a:xfrm>
        </p:spPr>
      </p:sp>
      <p:sp>
        <p:nvSpPr>
          <p:cNvPr id="3" name="Notes Placeholder 2"/>
          <p:cNvSpPr>
            <a:spLocks noGrp="1"/>
          </p:cNvSpPr>
          <p:nvPr>
            <p:ph type="body" idx="1"/>
          </p:nvPr>
        </p:nvSpPr>
        <p:spPr>
          <a:xfrm>
            <a:off x="308804" y="2231687"/>
            <a:ext cx="6484868" cy="7156788"/>
          </a:xfrm>
        </p:spPr>
        <p:txBody>
          <a:bodyPr>
            <a:noAutofit/>
          </a:bodyPr>
          <a:lstStyle/>
          <a:p>
            <a:pPr eaLnBrk="1" hangingPunct="1"/>
            <a:r>
              <a:rPr lang="en-US" sz="1400" dirty="0"/>
              <a:t>** For the timelines in Dan 7, 8, &amp; 9 -- I want you to note:  that if the “event has already occurred” there will also be a “date” attached to the timeline.    </a:t>
            </a:r>
          </a:p>
          <a:p>
            <a:pPr eaLnBrk="1" hangingPunct="1"/>
            <a:endParaRPr lang="en-US" sz="700" dirty="0"/>
          </a:p>
          <a:p>
            <a:pPr eaLnBrk="1" hangingPunct="1"/>
            <a:r>
              <a:rPr lang="en-US" sz="1400" dirty="0"/>
              <a:t>Dan 4 gives the “prophecy student” all these important guidelines.  </a:t>
            </a:r>
          </a:p>
          <a:p>
            <a:pPr eaLnBrk="1" hangingPunct="1"/>
            <a:endParaRPr lang="en-US" sz="400" dirty="0"/>
          </a:p>
          <a:p>
            <a:pPr defTabSz="924641">
              <a:defRPr/>
            </a:pPr>
            <a:r>
              <a:rPr lang="en-US" sz="1400" b="1" dirty="0">
                <a:solidFill>
                  <a:srgbClr val="FF0000"/>
                </a:solidFill>
              </a:rPr>
              <a:t>This information is all in the Daniel book, but let’s just try a few sample timelines from Daniel to see how this works</a:t>
            </a:r>
            <a:r>
              <a:rPr lang="en-US" sz="1400" dirty="0"/>
              <a:t>. </a:t>
            </a:r>
          </a:p>
          <a:p>
            <a:endParaRPr lang="en-US" sz="700" dirty="0"/>
          </a:p>
          <a:p>
            <a:r>
              <a:rPr lang="en-US" sz="1400" dirty="0"/>
              <a:t>Dan 7 has a timeline given in “prophetic terminology” instead of prophetic numerals.</a:t>
            </a:r>
          </a:p>
          <a:p>
            <a:r>
              <a:rPr lang="en-US" sz="1400" dirty="0"/>
              <a:t>The “time, times and dividing of time” calculates to 1260 years. </a:t>
            </a:r>
          </a:p>
          <a:p>
            <a:endParaRPr lang="en-US" sz="300" dirty="0"/>
          </a:p>
          <a:p>
            <a:r>
              <a:rPr lang="en-US" sz="1400" b="1" dirty="0">
                <a:solidFill>
                  <a:srgbClr val="FF0000"/>
                </a:solidFill>
              </a:rPr>
              <a:t>Most of us know the beginning and ending dates are 538 to 1798.  </a:t>
            </a:r>
          </a:p>
          <a:p>
            <a:endParaRPr lang="en-US" sz="300" b="1" dirty="0">
              <a:solidFill>
                <a:srgbClr val="FF0000"/>
              </a:solidFill>
            </a:endParaRPr>
          </a:p>
          <a:p>
            <a:r>
              <a:rPr lang="en-US" sz="1400" b="1" dirty="0">
                <a:solidFill>
                  <a:srgbClr val="FF0000"/>
                </a:solidFill>
              </a:rPr>
              <a:t>However, now you know there has to be beginning and ending voices – or decrees – that begin and end the timeline.  Well, that’s easy enough to find. </a:t>
            </a:r>
          </a:p>
          <a:p>
            <a:endParaRPr lang="en-US" sz="300" dirty="0"/>
          </a:p>
          <a:p>
            <a:r>
              <a:rPr lang="en-US" sz="1400" b="1" u="sng" dirty="0"/>
              <a:t>1c</a:t>
            </a:r>
            <a:r>
              <a:rPr lang="en-US" sz="1400" dirty="0"/>
              <a:t>  We know Justinian gave a decree in 533 AD that the Bishop of Rome could have legal jurisdiction over the Imperial Roman territory since the new capitol was moved to Constantinople. </a:t>
            </a:r>
          </a:p>
          <a:p>
            <a:endParaRPr lang="en-US" sz="300" dirty="0"/>
          </a:p>
          <a:p>
            <a:r>
              <a:rPr lang="en-US" sz="1400" b="1" dirty="0">
                <a:solidFill>
                  <a:srgbClr val="FF0000"/>
                </a:solidFill>
              </a:rPr>
              <a:t>The took effect in 538 when the Roman Little Horn uprooted 3 of the Barbarian tribes that were causing her trouble. </a:t>
            </a:r>
          </a:p>
          <a:p>
            <a:endParaRPr lang="en-US" sz="300" dirty="0"/>
          </a:p>
          <a:p>
            <a:r>
              <a:rPr lang="en-US" sz="1400" dirty="0"/>
              <a:t>This began the 1260 year timeline that affected God’s people. </a:t>
            </a:r>
          </a:p>
          <a:p>
            <a:endParaRPr lang="en-US" sz="300" dirty="0"/>
          </a:p>
          <a:p>
            <a:r>
              <a:rPr lang="en-US" sz="1400" b="1" u="sng" dirty="0"/>
              <a:t>2c</a:t>
            </a:r>
            <a:r>
              <a:rPr lang="en-US" sz="1400" dirty="0"/>
              <a:t>  </a:t>
            </a:r>
            <a:r>
              <a:rPr lang="en-US" sz="1400" b="1" dirty="0">
                <a:solidFill>
                  <a:srgbClr val="0000FF"/>
                </a:solidFill>
              </a:rPr>
              <a:t>It was Napoleon’s speaking voice in 1798 – when he took Pope Pius VI off his throne that ended this timeline. </a:t>
            </a:r>
          </a:p>
          <a:p>
            <a:endParaRPr lang="en-US" sz="300" dirty="0"/>
          </a:p>
          <a:p>
            <a:r>
              <a:rPr lang="en-US" sz="1400" dirty="0"/>
              <a:t>Wonderful things then happened ... Bible societies sprang up – and many could now have a Bible to read and study. </a:t>
            </a:r>
          </a:p>
          <a:p>
            <a:endParaRPr lang="en-US" sz="300" dirty="0"/>
          </a:p>
          <a:p>
            <a:r>
              <a:rPr lang="en-US" sz="1400" b="1" dirty="0">
                <a:solidFill>
                  <a:srgbClr val="0000FF"/>
                </a:solidFill>
              </a:rPr>
              <a:t>Hence the study of prophecy soon began to open up – ushering in the Great teachings of the soon 2</a:t>
            </a:r>
            <a:r>
              <a:rPr lang="en-US" sz="1400" b="1" baseline="30000" dirty="0">
                <a:solidFill>
                  <a:srgbClr val="0000FF"/>
                </a:solidFill>
              </a:rPr>
              <a:t>nd</a:t>
            </a:r>
            <a:r>
              <a:rPr lang="en-US" sz="1400" b="1" dirty="0">
                <a:solidFill>
                  <a:srgbClr val="0000FF"/>
                </a:solidFill>
              </a:rPr>
              <a:t> Coming.  </a:t>
            </a:r>
          </a:p>
        </p:txBody>
      </p:sp>
      <p:sp>
        <p:nvSpPr>
          <p:cNvPr id="4" name="Date Placeholder 3"/>
          <p:cNvSpPr>
            <a:spLocks noGrp="1"/>
          </p:cNvSpPr>
          <p:nvPr>
            <p:ph type="dt" idx="10"/>
          </p:nvPr>
        </p:nvSpPr>
        <p:spPr/>
        <p:txBody>
          <a:bodyPr/>
          <a:lstStyle/>
          <a:p>
            <a:pPr>
              <a:defRPr/>
            </a:pPr>
            <a:fld id="{A11FCECD-5A2B-4339-A63D-5206890D8CCC}" type="datetime8">
              <a:rPr lang="en-US" smtClean="0"/>
              <a:pPr>
                <a:defRPr/>
              </a:pPr>
              <a:t>10/8/2020 10:40 PM</a:t>
            </a:fld>
            <a:endParaRPr lang="en-US"/>
          </a:p>
        </p:txBody>
      </p:sp>
      <p:sp>
        <p:nvSpPr>
          <p:cNvPr id="5" name="Slide Number Placeholder 4"/>
          <p:cNvSpPr>
            <a:spLocks noGrp="1"/>
          </p:cNvSpPr>
          <p:nvPr>
            <p:ph type="sldNum" sz="quarter" idx="11"/>
          </p:nvPr>
        </p:nvSpPr>
        <p:spPr/>
        <p:txBody>
          <a:bodyPr/>
          <a:lstStyle/>
          <a:p>
            <a:pPr>
              <a:defRPr/>
            </a:pPr>
            <a:fld id="{AF5341BD-C734-4457-8C4E-A0A15F9CFE63}"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230188"/>
            <a:ext cx="2654300" cy="1990725"/>
          </a:xfrm>
        </p:spPr>
      </p:sp>
      <p:sp>
        <p:nvSpPr>
          <p:cNvPr id="3" name="Notes Placeholder 2"/>
          <p:cNvSpPr>
            <a:spLocks noGrp="1"/>
          </p:cNvSpPr>
          <p:nvPr>
            <p:ph type="body" idx="1"/>
          </p:nvPr>
        </p:nvSpPr>
        <p:spPr>
          <a:xfrm>
            <a:off x="308804" y="2231687"/>
            <a:ext cx="6484868" cy="7156788"/>
          </a:xfrm>
        </p:spPr>
        <p:txBody>
          <a:bodyPr>
            <a:noAutofit/>
          </a:bodyPr>
          <a:lstStyle/>
          <a:p>
            <a:pPr eaLnBrk="1" hangingPunct="1"/>
            <a:r>
              <a:rPr lang="en-US" sz="1400" dirty="0"/>
              <a:t>** For the timelines in Dan 7, 8, &amp; 9 -- I want you to note:  that if the “event has already occurred” there will also be a “date” attached to the timeline.    </a:t>
            </a:r>
          </a:p>
          <a:p>
            <a:pPr eaLnBrk="1" hangingPunct="1"/>
            <a:endParaRPr lang="en-US" sz="700" dirty="0"/>
          </a:p>
          <a:p>
            <a:pPr eaLnBrk="1" hangingPunct="1"/>
            <a:r>
              <a:rPr lang="en-US" sz="1400" dirty="0"/>
              <a:t>Dan 4 gives the “prophecy student” all these important guidelines.  </a:t>
            </a:r>
          </a:p>
          <a:p>
            <a:pPr eaLnBrk="1" hangingPunct="1"/>
            <a:endParaRPr lang="en-US" sz="400" dirty="0"/>
          </a:p>
          <a:p>
            <a:pPr defTabSz="924641">
              <a:defRPr/>
            </a:pPr>
            <a:r>
              <a:rPr lang="en-US" sz="1400" b="1" dirty="0">
                <a:solidFill>
                  <a:srgbClr val="FF0000"/>
                </a:solidFill>
              </a:rPr>
              <a:t>This information is all in the Daniel book, but let’s just try a few sample timelines from Daniel to see how this works</a:t>
            </a:r>
            <a:r>
              <a:rPr lang="en-US" sz="1400" dirty="0"/>
              <a:t>. </a:t>
            </a:r>
          </a:p>
          <a:p>
            <a:endParaRPr lang="en-US" sz="700" dirty="0"/>
          </a:p>
          <a:p>
            <a:r>
              <a:rPr lang="en-US" sz="1400" dirty="0"/>
              <a:t>Dan 7 has a timeline given in “prophetic terminology” instead of prophetic numerals.</a:t>
            </a:r>
          </a:p>
          <a:p>
            <a:r>
              <a:rPr lang="en-US" sz="1400" dirty="0"/>
              <a:t>The “time, times and dividing of time” calculates to 1260 years. </a:t>
            </a:r>
          </a:p>
          <a:p>
            <a:endParaRPr lang="en-US" sz="300" dirty="0"/>
          </a:p>
          <a:p>
            <a:r>
              <a:rPr lang="en-US" sz="1400" b="1" dirty="0">
                <a:solidFill>
                  <a:srgbClr val="FF0000"/>
                </a:solidFill>
              </a:rPr>
              <a:t>Most of us know the beginning and ending dates are 538 to 1798.  </a:t>
            </a:r>
          </a:p>
          <a:p>
            <a:endParaRPr lang="en-US" sz="300" b="1" dirty="0">
              <a:solidFill>
                <a:srgbClr val="FF0000"/>
              </a:solidFill>
            </a:endParaRPr>
          </a:p>
          <a:p>
            <a:r>
              <a:rPr lang="en-US" sz="1400" b="1" dirty="0">
                <a:solidFill>
                  <a:srgbClr val="FF0000"/>
                </a:solidFill>
              </a:rPr>
              <a:t>However, now you know there has to be beginning and ending voices – or decrees – that begin and end the timeline.  Well, that’s easy enough to find. </a:t>
            </a:r>
          </a:p>
          <a:p>
            <a:endParaRPr lang="en-US" sz="300" dirty="0"/>
          </a:p>
          <a:p>
            <a:r>
              <a:rPr lang="en-US" sz="1400" b="1" u="sng" dirty="0"/>
              <a:t>1c</a:t>
            </a:r>
            <a:r>
              <a:rPr lang="en-US" sz="1400" dirty="0"/>
              <a:t>  We know Justinian gave a decree in 533 AD that the Bishop of Rome could have legal jurisdiction over the Imperial Roman territory since the new capitol was moved to Constantinople. </a:t>
            </a:r>
          </a:p>
          <a:p>
            <a:endParaRPr lang="en-US" sz="300" dirty="0"/>
          </a:p>
          <a:p>
            <a:r>
              <a:rPr lang="en-US" sz="1400" b="1" dirty="0">
                <a:solidFill>
                  <a:srgbClr val="FF0000"/>
                </a:solidFill>
              </a:rPr>
              <a:t>The took effect in 538 when the Roman Little Horn uprooted 3 of the Barbarian tribes that were causing her trouble. </a:t>
            </a:r>
          </a:p>
          <a:p>
            <a:endParaRPr lang="en-US" sz="300" dirty="0"/>
          </a:p>
          <a:p>
            <a:r>
              <a:rPr lang="en-US" sz="1400" dirty="0"/>
              <a:t>This began the 1260 year timeline that affected God’s people. </a:t>
            </a:r>
          </a:p>
          <a:p>
            <a:endParaRPr lang="en-US" sz="300" dirty="0"/>
          </a:p>
          <a:p>
            <a:r>
              <a:rPr lang="en-US" sz="1400" b="1" u="sng" dirty="0"/>
              <a:t>2c</a:t>
            </a:r>
            <a:r>
              <a:rPr lang="en-US" sz="1400" dirty="0"/>
              <a:t>  </a:t>
            </a:r>
            <a:r>
              <a:rPr lang="en-US" sz="1400" b="1" dirty="0">
                <a:solidFill>
                  <a:srgbClr val="0000FF"/>
                </a:solidFill>
              </a:rPr>
              <a:t>It was Napoleon’s speaking voice in 1798 – when he took Pope Pius VI off his throne that ended this timeline. </a:t>
            </a:r>
          </a:p>
          <a:p>
            <a:endParaRPr lang="en-US" sz="300" dirty="0"/>
          </a:p>
          <a:p>
            <a:r>
              <a:rPr lang="en-US" sz="1400" dirty="0"/>
              <a:t>Wonderful things then happened ... Bible societies sprang up – and many could now have a Bible to read and study. </a:t>
            </a:r>
          </a:p>
          <a:p>
            <a:endParaRPr lang="en-US" sz="300" dirty="0"/>
          </a:p>
          <a:p>
            <a:r>
              <a:rPr lang="en-US" sz="1400" b="1" dirty="0">
                <a:solidFill>
                  <a:srgbClr val="0000FF"/>
                </a:solidFill>
              </a:rPr>
              <a:t>Hence the study of prophecy soon began to open up – ushering in the Great teachings of the soon 2</a:t>
            </a:r>
            <a:r>
              <a:rPr lang="en-US" sz="1400" b="1" baseline="30000" dirty="0">
                <a:solidFill>
                  <a:srgbClr val="0000FF"/>
                </a:solidFill>
              </a:rPr>
              <a:t>nd</a:t>
            </a:r>
            <a:r>
              <a:rPr lang="en-US" sz="1400" b="1" dirty="0">
                <a:solidFill>
                  <a:srgbClr val="0000FF"/>
                </a:solidFill>
              </a:rPr>
              <a:t> Coming.  </a:t>
            </a:r>
          </a:p>
        </p:txBody>
      </p:sp>
      <p:sp>
        <p:nvSpPr>
          <p:cNvPr id="4" name="Date Placeholder 3"/>
          <p:cNvSpPr>
            <a:spLocks noGrp="1"/>
          </p:cNvSpPr>
          <p:nvPr>
            <p:ph type="dt" idx="10"/>
          </p:nvPr>
        </p:nvSpPr>
        <p:spPr/>
        <p:txBody>
          <a:bodyPr/>
          <a:lstStyle/>
          <a:p>
            <a:pPr>
              <a:defRPr/>
            </a:pPr>
            <a:fld id="{A11FCECD-5A2B-4339-A63D-5206890D8CCC}" type="datetime8">
              <a:rPr lang="en-US" smtClean="0"/>
              <a:pPr>
                <a:defRPr/>
              </a:pPr>
              <a:t>10/8/2020 10:40 PM</a:t>
            </a:fld>
            <a:endParaRPr lang="en-US"/>
          </a:p>
        </p:txBody>
      </p:sp>
      <p:sp>
        <p:nvSpPr>
          <p:cNvPr id="5" name="Slide Number Placeholder 4"/>
          <p:cNvSpPr>
            <a:spLocks noGrp="1"/>
          </p:cNvSpPr>
          <p:nvPr>
            <p:ph type="sldNum" sz="quarter" idx="11"/>
          </p:nvPr>
        </p:nvSpPr>
        <p:spPr/>
        <p:txBody>
          <a:bodyPr/>
          <a:lstStyle/>
          <a:p>
            <a:pPr>
              <a:defRPr/>
            </a:pPr>
            <a:fld id="{AF5341BD-C734-4457-8C4E-A0A15F9CFE63}"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230188"/>
            <a:ext cx="2654300" cy="1990725"/>
          </a:xfrm>
        </p:spPr>
      </p:sp>
      <p:sp>
        <p:nvSpPr>
          <p:cNvPr id="3" name="Notes Placeholder 2"/>
          <p:cNvSpPr>
            <a:spLocks noGrp="1"/>
          </p:cNvSpPr>
          <p:nvPr>
            <p:ph type="body" idx="1"/>
          </p:nvPr>
        </p:nvSpPr>
        <p:spPr>
          <a:xfrm>
            <a:off x="308804" y="2231687"/>
            <a:ext cx="6484868" cy="7156788"/>
          </a:xfrm>
        </p:spPr>
        <p:txBody>
          <a:bodyPr>
            <a:noAutofit/>
          </a:bodyPr>
          <a:lstStyle/>
          <a:p>
            <a:pPr eaLnBrk="1" hangingPunct="1"/>
            <a:r>
              <a:rPr lang="en-US" sz="1400" dirty="0"/>
              <a:t>** For the timelines in Dan 7, 8, &amp; 9 -- I want you to note:  that if the “event has already occurred” there will also be a “date” attached to the timeline.    </a:t>
            </a:r>
          </a:p>
          <a:p>
            <a:pPr eaLnBrk="1" hangingPunct="1"/>
            <a:endParaRPr lang="en-US" sz="700" dirty="0"/>
          </a:p>
          <a:p>
            <a:pPr eaLnBrk="1" hangingPunct="1"/>
            <a:r>
              <a:rPr lang="en-US" sz="1400" dirty="0"/>
              <a:t>Dan 4 gives the “prophecy student” all these important guidelines.  </a:t>
            </a:r>
          </a:p>
          <a:p>
            <a:pPr eaLnBrk="1" hangingPunct="1"/>
            <a:endParaRPr lang="en-US" sz="400" dirty="0"/>
          </a:p>
          <a:p>
            <a:pPr defTabSz="924641">
              <a:defRPr/>
            </a:pPr>
            <a:r>
              <a:rPr lang="en-US" sz="1400" b="1" dirty="0">
                <a:solidFill>
                  <a:srgbClr val="FF0000"/>
                </a:solidFill>
              </a:rPr>
              <a:t>This information is all in the Daniel book, but let’s just try a few sample timelines from Daniel to see how this works</a:t>
            </a:r>
            <a:r>
              <a:rPr lang="en-US" sz="1400" dirty="0"/>
              <a:t>. </a:t>
            </a:r>
          </a:p>
          <a:p>
            <a:endParaRPr lang="en-US" sz="700" dirty="0"/>
          </a:p>
          <a:p>
            <a:r>
              <a:rPr lang="en-US" sz="1400" dirty="0"/>
              <a:t>Dan 7 has a timeline given in “prophetic terminology” instead of prophetic numerals.</a:t>
            </a:r>
          </a:p>
          <a:p>
            <a:r>
              <a:rPr lang="en-US" sz="1400" dirty="0"/>
              <a:t>The “time, times and dividing of time” calculates to 1260 years. </a:t>
            </a:r>
          </a:p>
          <a:p>
            <a:endParaRPr lang="en-US" sz="300" dirty="0"/>
          </a:p>
          <a:p>
            <a:r>
              <a:rPr lang="en-US" sz="1400" b="1" dirty="0">
                <a:solidFill>
                  <a:srgbClr val="FF0000"/>
                </a:solidFill>
              </a:rPr>
              <a:t>Most of us know the beginning and ending dates are 538 to 1798.  </a:t>
            </a:r>
          </a:p>
          <a:p>
            <a:endParaRPr lang="en-US" sz="300" b="1" dirty="0">
              <a:solidFill>
                <a:srgbClr val="FF0000"/>
              </a:solidFill>
            </a:endParaRPr>
          </a:p>
          <a:p>
            <a:r>
              <a:rPr lang="en-US" sz="1400" b="1" dirty="0">
                <a:solidFill>
                  <a:srgbClr val="FF0000"/>
                </a:solidFill>
              </a:rPr>
              <a:t>However, now you know there has to be beginning and ending voices – or decrees – that begin and end the timeline.  Well, that’s easy enough to find. </a:t>
            </a:r>
          </a:p>
          <a:p>
            <a:endParaRPr lang="en-US" sz="300" dirty="0"/>
          </a:p>
          <a:p>
            <a:r>
              <a:rPr lang="en-US" sz="1400" b="1" u="sng" dirty="0"/>
              <a:t>1c</a:t>
            </a:r>
            <a:r>
              <a:rPr lang="en-US" sz="1400" dirty="0"/>
              <a:t>  We know Justinian gave a decree in 533 AD that the Bishop of Rome could have legal jurisdiction over the Imperial Roman territory since the new capitol was moved to Constantinople. </a:t>
            </a:r>
          </a:p>
          <a:p>
            <a:endParaRPr lang="en-US" sz="300" dirty="0"/>
          </a:p>
          <a:p>
            <a:r>
              <a:rPr lang="en-US" sz="1400" b="1" dirty="0">
                <a:solidFill>
                  <a:srgbClr val="FF0000"/>
                </a:solidFill>
              </a:rPr>
              <a:t>The took effect in 538 when the Roman Little Horn uprooted 3 of the Barbarian tribes that were causing her trouble. </a:t>
            </a:r>
          </a:p>
          <a:p>
            <a:endParaRPr lang="en-US" sz="300" dirty="0"/>
          </a:p>
          <a:p>
            <a:r>
              <a:rPr lang="en-US" sz="1400" dirty="0"/>
              <a:t>This began the 1260 year timeline that affected God’s people. </a:t>
            </a:r>
          </a:p>
          <a:p>
            <a:endParaRPr lang="en-US" sz="300" dirty="0"/>
          </a:p>
          <a:p>
            <a:r>
              <a:rPr lang="en-US" sz="1400" b="1" u="sng" dirty="0"/>
              <a:t>2c</a:t>
            </a:r>
            <a:r>
              <a:rPr lang="en-US" sz="1400" dirty="0"/>
              <a:t>  </a:t>
            </a:r>
            <a:r>
              <a:rPr lang="en-US" sz="1400" b="1" dirty="0">
                <a:solidFill>
                  <a:srgbClr val="0000FF"/>
                </a:solidFill>
              </a:rPr>
              <a:t>It was Napoleon’s speaking voice in 1798 – when he took Pope Pius VI off his throne that ended this timeline. </a:t>
            </a:r>
          </a:p>
          <a:p>
            <a:endParaRPr lang="en-US" sz="300" dirty="0"/>
          </a:p>
          <a:p>
            <a:r>
              <a:rPr lang="en-US" sz="1400" dirty="0"/>
              <a:t>Wonderful things then happened ... Bible societies sprang up – and many could now have a Bible to read and study. </a:t>
            </a:r>
          </a:p>
          <a:p>
            <a:endParaRPr lang="en-US" sz="300" dirty="0"/>
          </a:p>
          <a:p>
            <a:r>
              <a:rPr lang="en-US" sz="1400" b="1" dirty="0">
                <a:solidFill>
                  <a:srgbClr val="0000FF"/>
                </a:solidFill>
              </a:rPr>
              <a:t>Hence the study of prophecy soon began to open up – ushering in the Great teachings of the soon 2</a:t>
            </a:r>
            <a:r>
              <a:rPr lang="en-US" sz="1400" b="1" baseline="30000" dirty="0">
                <a:solidFill>
                  <a:srgbClr val="0000FF"/>
                </a:solidFill>
              </a:rPr>
              <a:t>nd</a:t>
            </a:r>
            <a:r>
              <a:rPr lang="en-US" sz="1400" b="1" dirty="0">
                <a:solidFill>
                  <a:srgbClr val="0000FF"/>
                </a:solidFill>
              </a:rPr>
              <a:t> Coming.  </a:t>
            </a:r>
          </a:p>
        </p:txBody>
      </p:sp>
      <p:sp>
        <p:nvSpPr>
          <p:cNvPr id="4" name="Date Placeholder 3"/>
          <p:cNvSpPr>
            <a:spLocks noGrp="1"/>
          </p:cNvSpPr>
          <p:nvPr>
            <p:ph type="dt" idx="10"/>
          </p:nvPr>
        </p:nvSpPr>
        <p:spPr/>
        <p:txBody>
          <a:bodyPr/>
          <a:lstStyle/>
          <a:p>
            <a:pPr>
              <a:defRPr/>
            </a:pPr>
            <a:fld id="{A11FCECD-5A2B-4339-A63D-5206890D8CCC}" type="datetime8">
              <a:rPr lang="en-US" smtClean="0"/>
              <a:pPr>
                <a:defRPr/>
              </a:pPr>
              <a:t>10/8/2020 10:40 PM</a:t>
            </a:fld>
            <a:endParaRPr lang="en-US"/>
          </a:p>
        </p:txBody>
      </p:sp>
      <p:sp>
        <p:nvSpPr>
          <p:cNvPr id="5" name="Slide Number Placeholder 4"/>
          <p:cNvSpPr>
            <a:spLocks noGrp="1"/>
          </p:cNvSpPr>
          <p:nvPr>
            <p:ph type="sldNum" sz="quarter" idx="11"/>
          </p:nvPr>
        </p:nvSpPr>
        <p:spPr/>
        <p:txBody>
          <a:bodyPr/>
          <a:lstStyle/>
          <a:p>
            <a:pPr>
              <a:defRPr/>
            </a:pPr>
            <a:fld id="{AF5341BD-C734-4457-8C4E-A0A15F9CFE63}"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230188"/>
            <a:ext cx="2654300" cy="1990725"/>
          </a:xfrm>
        </p:spPr>
      </p:sp>
      <p:sp>
        <p:nvSpPr>
          <p:cNvPr id="3" name="Notes Placeholder 2"/>
          <p:cNvSpPr>
            <a:spLocks noGrp="1"/>
          </p:cNvSpPr>
          <p:nvPr>
            <p:ph type="body" idx="1"/>
          </p:nvPr>
        </p:nvSpPr>
        <p:spPr>
          <a:xfrm>
            <a:off x="308804" y="2231687"/>
            <a:ext cx="6484868" cy="7156788"/>
          </a:xfrm>
        </p:spPr>
        <p:txBody>
          <a:bodyPr>
            <a:noAutofit/>
          </a:bodyPr>
          <a:lstStyle/>
          <a:p>
            <a:pPr eaLnBrk="1" hangingPunct="1"/>
            <a:r>
              <a:rPr lang="en-US" sz="1400" dirty="0"/>
              <a:t>** For the timelines in Dan 7, 8, &amp; 9 -- I want you to note:  that if the “event has already occurred” there will also be a “date” attached to the timeline.    </a:t>
            </a:r>
          </a:p>
          <a:p>
            <a:pPr eaLnBrk="1" hangingPunct="1"/>
            <a:endParaRPr lang="en-US" sz="700" dirty="0"/>
          </a:p>
          <a:p>
            <a:pPr eaLnBrk="1" hangingPunct="1"/>
            <a:r>
              <a:rPr lang="en-US" sz="1400" dirty="0"/>
              <a:t>Dan 4 gives the “prophecy student” all these important guidelines.  </a:t>
            </a:r>
          </a:p>
          <a:p>
            <a:pPr eaLnBrk="1" hangingPunct="1"/>
            <a:endParaRPr lang="en-US" sz="400" dirty="0"/>
          </a:p>
          <a:p>
            <a:pPr defTabSz="924641">
              <a:defRPr/>
            </a:pPr>
            <a:r>
              <a:rPr lang="en-US" sz="1400" b="1" dirty="0">
                <a:solidFill>
                  <a:srgbClr val="FF0000"/>
                </a:solidFill>
              </a:rPr>
              <a:t>This information is all in the Daniel book, but let’s just try a few sample timelines from Daniel to see how this works</a:t>
            </a:r>
            <a:r>
              <a:rPr lang="en-US" sz="1400" dirty="0"/>
              <a:t>. </a:t>
            </a:r>
          </a:p>
          <a:p>
            <a:endParaRPr lang="en-US" sz="700" dirty="0"/>
          </a:p>
          <a:p>
            <a:r>
              <a:rPr lang="en-US" sz="1400" dirty="0"/>
              <a:t>Dan 7 has a timeline given in “prophetic terminology” instead of prophetic numerals.</a:t>
            </a:r>
          </a:p>
          <a:p>
            <a:r>
              <a:rPr lang="en-US" sz="1400" dirty="0"/>
              <a:t>The “time, times and dividing of time” calculates to 1260 years. </a:t>
            </a:r>
          </a:p>
          <a:p>
            <a:endParaRPr lang="en-US" sz="300" dirty="0"/>
          </a:p>
          <a:p>
            <a:r>
              <a:rPr lang="en-US" sz="1400" b="1" dirty="0">
                <a:solidFill>
                  <a:srgbClr val="FF0000"/>
                </a:solidFill>
              </a:rPr>
              <a:t>Most of us know the beginning and ending dates are 538 to 1798.  </a:t>
            </a:r>
          </a:p>
          <a:p>
            <a:endParaRPr lang="en-US" sz="300" b="1" dirty="0">
              <a:solidFill>
                <a:srgbClr val="FF0000"/>
              </a:solidFill>
            </a:endParaRPr>
          </a:p>
          <a:p>
            <a:r>
              <a:rPr lang="en-US" sz="1400" b="1" dirty="0">
                <a:solidFill>
                  <a:srgbClr val="FF0000"/>
                </a:solidFill>
              </a:rPr>
              <a:t>However, now you know there has to be beginning and ending voices – or decrees – that begin and end the timeline.  Well, that’s easy enough to find. </a:t>
            </a:r>
          </a:p>
          <a:p>
            <a:endParaRPr lang="en-US" sz="300" dirty="0"/>
          </a:p>
          <a:p>
            <a:r>
              <a:rPr lang="en-US" sz="1400" b="1" u="sng" dirty="0"/>
              <a:t>1c</a:t>
            </a:r>
            <a:r>
              <a:rPr lang="en-US" sz="1400" dirty="0"/>
              <a:t>  We know Justinian gave a decree in 533 AD that the Bishop of Rome could have legal jurisdiction over the Imperial Roman territory since the new capitol was moved to Constantinople. </a:t>
            </a:r>
          </a:p>
          <a:p>
            <a:endParaRPr lang="en-US" sz="300" dirty="0"/>
          </a:p>
          <a:p>
            <a:r>
              <a:rPr lang="en-US" sz="1400" b="1" dirty="0">
                <a:solidFill>
                  <a:srgbClr val="FF0000"/>
                </a:solidFill>
              </a:rPr>
              <a:t>The took effect in 538 when the Roman Little Horn uprooted 3 of the Barbarian tribes that were causing her trouble. </a:t>
            </a:r>
          </a:p>
          <a:p>
            <a:endParaRPr lang="en-US" sz="300" dirty="0"/>
          </a:p>
          <a:p>
            <a:r>
              <a:rPr lang="en-US" sz="1400" dirty="0"/>
              <a:t>This began the 1260 year timeline that affected God’s people. </a:t>
            </a:r>
          </a:p>
          <a:p>
            <a:endParaRPr lang="en-US" sz="300" dirty="0"/>
          </a:p>
          <a:p>
            <a:r>
              <a:rPr lang="en-US" sz="1400" b="1" u="sng" dirty="0"/>
              <a:t>2c</a:t>
            </a:r>
            <a:r>
              <a:rPr lang="en-US" sz="1400" dirty="0"/>
              <a:t>  </a:t>
            </a:r>
            <a:r>
              <a:rPr lang="en-US" sz="1400" b="1" dirty="0">
                <a:solidFill>
                  <a:srgbClr val="0000FF"/>
                </a:solidFill>
              </a:rPr>
              <a:t>It was Napoleon’s speaking voice in 1798 – when he took Pope Pius VI off his throne that ended this timeline. </a:t>
            </a:r>
          </a:p>
          <a:p>
            <a:endParaRPr lang="en-US" sz="300" dirty="0"/>
          </a:p>
          <a:p>
            <a:r>
              <a:rPr lang="en-US" sz="1400" dirty="0"/>
              <a:t>Wonderful things then happened ... Bible societies sprang up – and many could now have a Bible to read and study. </a:t>
            </a:r>
          </a:p>
          <a:p>
            <a:endParaRPr lang="en-US" sz="300" dirty="0"/>
          </a:p>
          <a:p>
            <a:r>
              <a:rPr lang="en-US" sz="1400" b="1" dirty="0">
                <a:solidFill>
                  <a:srgbClr val="0000FF"/>
                </a:solidFill>
              </a:rPr>
              <a:t>Hence the study of prophecy soon began to open up – ushering in the Great teachings of the soon 2</a:t>
            </a:r>
            <a:r>
              <a:rPr lang="en-US" sz="1400" b="1" baseline="30000" dirty="0">
                <a:solidFill>
                  <a:srgbClr val="0000FF"/>
                </a:solidFill>
              </a:rPr>
              <a:t>nd</a:t>
            </a:r>
            <a:r>
              <a:rPr lang="en-US" sz="1400" b="1" dirty="0">
                <a:solidFill>
                  <a:srgbClr val="0000FF"/>
                </a:solidFill>
              </a:rPr>
              <a:t> Coming.  </a:t>
            </a:r>
          </a:p>
        </p:txBody>
      </p:sp>
      <p:sp>
        <p:nvSpPr>
          <p:cNvPr id="4" name="Date Placeholder 3"/>
          <p:cNvSpPr>
            <a:spLocks noGrp="1"/>
          </p:cNvSpPr>
          <p:nvPr>
            <p:ph type="dt" idx="10"/>
          </p:nvPr>
        </p:nvSpPr>
        <p:spPr/>
        <p:txBody>
          <a:bodyPr/>
          <a:lstStyle/>
          <a:p>
            <a:pPr>
              <a:defRPr/>
            </a:pPr>
            <a:fld id="{A11FCECD-5A2B-4339-A63D-5206890D8CCC}" type="datetime8">
              <a:rPr lang="en-US" smtClean="0"/>
              <a:pPr>
                <a:defRPr/>
              </a:pPr>
              <a:t>10/8/2020 10:40 PM</a:t>
            </a:fld>
            <a:endParaRPr lang="en-US"/>
          </a:p>
        </p:txBody>
      </p:sp>
      <p:sp>
        <p:nvSpPr>
          <p:cNvPr id="5" name="Slide Number Placeholder 4"/>
          <p:cNvSpPr>
            <a:spLocks noGrp="1"/>
          </p:cNvSpPr>
          <p:nvPr>
            <p:ph type="sldNum" sz="quarter" idx="11"/>
          </p:nvPr>
        </p:nvSpPr>
        <p:spPr/>
        <p:txBody>
          <a:bodyPr/>
          <a:lstStyle/>
          <a:p>
            <a:pPr>
              <a:defRPr/>
            </a:pPr>
            <a:fld id="{AF5341BD-C734-4457-8C4E-A0A15F9CFE63}"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230188"/>
            <a:ext cx="2654300" cy="1990725"/>
          </a:xfrm>
        </p:spPr>
      </p:sp>
      <p:sp>
        <p:nvSpPr>
          <p:cNvPr id="3" name="Notes Placeholder 2"/>
          <p:cNvSpPr>
            <a:spLocks noGrp="1"/>
          </p:cNvSpPr>
          <p:nvPr>
            <p:ph type="body" idx="1"/>
          </p:nvPr>
        </p:nvSpPr>
        <p:spPr>
          <a:xfrm>
            <a:off x="308804" y="2231687"/>
            <a:ext cx="6484868" cy="7156788"/>
          </a:xfrm>
        </p:spPr>
        <p:txBody>
          <a:bodyPr>
            <a:noAutofit/>
          </a:bodyPr>
          <a:lstStyle/>
          <a:p>
            <a:pPr eaLnBrk="1" hangingPunct="1"/>
            <a:r>
              <a:rPr lang="en-US" sz="1400" dirty="0"/>
              <a:t>** For the timelines in Dan 7, 8, &amp; 9 -- I want you to note:  that if the “event has already occurred” there will also be a “date” attached to the timeline.    </a:t>
            </a:r>
          </a:p>
          <a:p>
            <a:pPr eaLnBrk="1" hangingPunct="1"/>
            <a:endParaRPr lang="en-US" sz="700" dirty="0"/>
          </a:p>
          <a:p>
            <a:pPr eaLnBrk="1" hangingPunct="1"/>
            <a:r>
              <a:rPr lang="en-US" sz="1400" dirty="0"/>
              <a:t>Dan 4 gives the “prophecy student” all these important guidelines.  </a:t>
            </a:r>
          </a:p>
          <a:p>
            <a:pPr eaLnBrk="1" hangingPunct="1"/>
            <a:endParaRPr lang="en-US" sz="400" dirty="0"/>
          </a:p>
          <a:p>
            <a:pPr defTabSz="924641">
              <a:defRPr/>
            </a:pPr>
            <a:r>
              <a:rPr lang="en-US" sz="1400" b="1" dirty="0">
                <a:solidFill>
                  <a:srgbClr val="FF0000"/>
                </a:solidFill>
              </a:rPr>
              <a:t>This information is all in the Daniel book, but let’s just try a few sample timelines from Daniel to see how this works</a:t>
            </a:r>
            <a:r>
              <a:rPr lang="en-US" sz="1400" dirty="0"/>
              <a:t>. </a:t>
            </a:r>
          </a:p>
          <a:p>
            <a:endParaRPr lang="en-US" sz="700" dirty="0"/>
          </a:p>
          <a:p>
            <a:r>
              <a:rPr lang="en-US" sz="1400" dirty="0"/>
              <a:t>Dan 7 has a timeline given in “prophetic terminology” instead of prophetic numerals.</a:t>
            </a:r>
          </a:p>
          <a:p>
            <a:r>
              <a:rPr lang="en-US" sz="1400" dirty="0"/>
              <a:t>The “time, times and dividing of time” calculates to 1260 years. </a:t>
            </a:r>
          </a:p>
          <a:p>
            <a:endParaRPr lang="en-US" sz="300" dirty="0"/>
          </a:p>
          <a:p>
            <a:r>
              <a:rPr lang="en-US" sz="1400" b="1" dirty="0">
                <a:solidFill>
                  <a:srgbClr val="FF0000"/>
                </a:solidFill>
              </a:rPr>
              <a:t>Most of us know the beginning and ending dates are 538 to 1798.  </a:t>
            </a:r>
          </a:p>
          <a:p>
            <a:endParaRPr lang="en-US" sz="300" b="1" dirty="0">
              <a:solidFill>
                <a:srgbClr val="FF0000"/>
              </a:solidFill>
            </a:endParaRPr>
          </a:p>
          <a:p>
            <a:r>
              <a:rPr lang="en-US" sz="1400" b="1" dirty="0">
                <a:solidFill>
                  <a:srgbClr val="FF0000"/>
                </a:solidFill>
              </a:rPr>
              <a:t>However, now you know there has to be beginning and ending voices – or decrees – that begin and end the timeline.  Well, that’s easy enough to find. </a:t>
            </a:r>
          </a:p>
          <a:p>
            <a:endParaRPr lang="en-US" sz="300" dirty="0"/>
          </a:p>
          <a:p>
            <a:r>
              <a:rPr lang="en-US" sz="1400" b="1" u="sng" dirty="0"/>
              <a:t>1c</a:t>
            </a:r>
            <a:r>
              <a:rPr lang="en-US" sz="1400" dirty="0"/>
              <a:t>  We know Justinian gave a decree in 533 AD that the Bishop of Rome could have legal jurisdiction over the Imperial Roman territory since the new capitol was moved to Constantinople. </a:t>
            </a:r>
          </a:p>
          <a:p>
            <a:endParaRPr lang="en-US" sz="300" dirty="0"/>
          </a:p>
          <a:p>
            <a:r>
              <a:rPr lang="en-US" sz="1400" b="1" dirty="0">
                <a:solidFill>
                  <a:srgbClr val="FF0000"/>
                </a:solidFill>
              </a:rPr>
              <a:t>The took effect in 538 when the Roman Little Horn uprooted 3 of the Barbarian tribes that were causing her trouble. </a:t>
            </a:r>
          </a:p>
          <a:p>
            <a:endParaRPr lang="en-US" sz="300" dirty="0"/>
          </a:p>
          <a:p>
            <a:r>
              <a:rPr lang="en-US" sz="1400" dirty="0"/>
              <a:t>This began the 1260 year timeline that affected God’s people. </a:t>
            </a:r>
          </a:p>
          <a:p>
            <a:endParaRPr lang="en-US" sz="300" dirty="0"/>
          </a:p>
          <a:p>
            <a:r>
              <a:rPr lang="en-US" sz="1400" b="1" u="sng" dirty="0"/>
              <a:t>2c</a:t>
            </a:r>
            <a:r>
              <a:rPr lang="en-US" sz="1400" dirty="0"/>
              <a:t>  </a:t>
            </a:r>
            <a:r>
              <a:rPr lang="en-US" sz="1400" b="1" dirty="0">
                <a:solidFill>
                  <a:srgbClr val="0000FF"/>
                </a:solidFill>
              </a:rPr>
              <a:t>It was Napoleon’s speaking voice in 1798 – when he took Pope Pius VI off his throne that ended this timeline. </a:t>
            </a:r>
          </a:p>
          <a:p>
            <a:endParaRPr lang="en-US" sz="300" dirty="0"/>
          </a:p>
          <a:p>
            <a:r>
              <a:rPr lang="en-US" sz="1400" dirty="0"/>
              <a:t>Wonderful things then happened ... Bible societies sprang up – and many could now have a Bible to read and study. </a:t>
            </a:r>
          </a:p>
          <a:p>
            <a:endParaRPr lang="en-US" sz="300" dirty="0"/>
          </a:p>
          <a:p>
            <a:r>
              <a:rPr lang="en-US" sz="1400" b="1" dirty="0">
                <a:solidFill>
                  <a:srgbClr val="0000FF"/>
                </a:solidFill>
              </a:rPr>
              <a:t>Hence the study of prophecy soon began to open up – ushering in the Great teachings of the soon 2</a:t>
            </a:r>
            <a:r>
              <a:rPr lang="en-US" sz="1400" b="1" baseline="30000" dirty="0">
                <a:solidFill>
                  <a:srgbClr val="0000FF"/>
                </a:solidFill>
              </a:rPr>
              <a:t>nd</a:t>
            </a:r>
            <a:r>
              <a:rPr lang="en-US" sz="1400" b="1" dirty="0">
                <a:solidFill>
                  <a:srgbClr val="0000FF"/>
                </a:solidFill>
              </a:rPr>
              <a:t> Coming.  </a:t>
            </a:r>
          </a:p>
        </p:txBody>
      </p:sp>
      <p:sp>
        <p:nvSpPr>
          <p:cNvPr id="4" name="Date Placeholder 3"/>
          <p:cNvSpPr>
            <a:spLocks noGrp="1"/>
          </p:cNvSpPr>
          <p:nvPr>
            <p:ph type="dt" idx="10"/>
          </p:nvPr>
        </p:nvSpPr>
        <p:spPr/>
        <p:txBody>
          <a:bodyPr/>
          <a:lstStyle/>
          <a:p>
            <a:pPr>
              <a:defRPr/>
            </a:pPr>
            <a:fld id="{A11FCECD-5A2B-4339-A63D-5206890D8CCC}" type="datetime8">
              <a:rPr lang="en-US" smtClean="0"/>
              <a:pPr>
                <a:defRPr/>
              </a:pPr>
              <a:t>10/8/2020 10:40 PM</a:t>
            </a:fld>
            <a:endParaRPr lang="en-US"/>
          </a:p>
        </p:txBody>
      </p:sp>
      <p:sp>
        <p:nvSpPr>
          <p:cNvPr id="5" name="Slide Number Placeholder 4"/>
          <p:cNvSpPr>
            <a:spLocks noGrp="1"/>
          </p:cNvSpPr>
          <p:nvPr>
            <p:ph type="sldNum" sz="quarter" idx="11"/>
          </p:nvPr>
        </p:nvSpPr>
        <p:spPr/>
        <p:txBody>
          <a:bodyPr/>
          <a:lstStyle/>
          <a:p>
            <a:pPr>
              <a:defRPr/>
            </a:pPr>
            <a:fld id="{AF5341BD-C734-4457-8C4E-A0A15F9CFE63}"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230188"/>
            <a:ext cx="2654300" cy="1990725"/>
          </a:xfrm>
        </p:spPr>
      </p:sp>
      <p:sp>
        <p:nvSpPr>
          <p:cNvPr id="3" name="Notes Placeholder 2"/>
          <p:cNvSpPr>
            <a:spLocks noGrp="1"/>
          </p:cNvSpPr>
          <p:nvPr>
            <p:ph type="body" idx="1"/>
          </p:nvPr>
        </p:nvSpPr>
        <p:spPr>
          <a:xfrm>
            <a:off x="308804" y="2231687"/>
            <a:ext cx="6484868" cy="7156788"/>
          </a:xfrm>
        </p:spPr>
        <p:txBody>
          <a:bodyPr>
            <a:noAutofit/>
          </a:bodyPr>
          <a:lstStyle/>
          <a:p>
            <a:pPr eaLnBrk="1" hangingPunct="1"/>
            <a:r>
              <a:rPr lang="en-US" sz="1400" dirty="0"/>
              <a:t>** For the timelines in Dan 7, 8, &amp; 9 -- I want you to note:  that if the “event has already occurred” there will also be a “date” attached to the timeline.    </a:t>
            </a:r>
          </a:p>
          <a:p>
            <a:pPr eaLnBrk="1" hangingPunct="1"/>
            <a:endParaRPr lang="en-US" sz="700" dirty="0"/>
          </a:p>
          <a:p>
            <a:pPr eaLnBrk="1" hangingPunct="1"/>
            <a:r>
              <a:rPr lang="en-US" sz="1400" dirty="0"/>
              <a:t>Dan 4 gives the “prophecy student” all these important guidelines.  </a:t>
            </a:r>
          </a:p>
          <a:p>
            <a:pPr eaLnBrk="1" hangingPunct="1"/>
            <a:endParaRPr lang="en-US" sz="400" dirty="0"/>
          </a:p>
          <a:p>
            <a:pPr defTabSz="924641">
              <a:defRPr/>
            </a:pPr>
            <a:r>
              <a:rPr lang="en-US" sz="1400" b="1" dirty="0">
                <a:solidFill>
                  <a:srgbClr val="FF0000"/>
                </a:solidFill>
              </a:rPr>
              <a:t>This information is all in the Daniel book, but let’s just try a few sample timelines from Daniel to see how this works</a:t>
            </a:r>
            <a:r>
              <a:rPr lang="en-US" sz="1400" dirty="0"/>
              <a:t>. </a:t>
            </a:r>
          </a:p>
          <a:p>
            <a:endParaRPr lang="en-US" sz="700" dirty="0"/>
          </a:p>
          <a:p>
            <a:r>
              <a:rPr lang="en-US" sz="1400" dirty="0"/>
              <a:t>Dan 7 has a timeline given in “prophetic terminology” instead of prophetic numerals.</a:t>
            </a:r>
          </a:p>
          <a:p>
            <a:r>
              <a:rPr lang="en-US" sz="1400" dirty="0"/>
              <a:t>The “time, times and dividing of time” calculates to 1260 years. </a:t>
            </a:r>
          </a:p>
          <a:p>
            <a:endParaRPr lang="en-US" sz="300" dirty="0"/>
          </a:p>
          <a:p>
            <a:r>
              <a:rPr lang="en-US" sz="1400" b="1" dirty="0">
                <a:solidFill>
                  <a:srgbClr val="FF0000"/>
                </a:solidFill>
              </a:rPr>
              <a:t>Most of us know the beginning and ending dates are 538 to 1798.  </a:t>
            </a:r>
          </a:p>
          <a:p>
            <a:endParaRPr lang="en-US" sz="300" b="1" dirty="0">
              <a:solidFill>
                <a:srgbClr val="FF0000"/>
              </a:solidFill>
            </a:endParaRPr>
          </a:p>
          <a:p>
            <a:r>
              <a:rPr lang="en-US" sz="1400" b="1" dirty="0">
                <a:solidFill>
                  <a:srgbClr val="FF0000"/>
                </a:solidFill>
              </a:rPr>
              <a:t>However, now you know there has to be beginning and ending voices – or decrees – that begin and end the timeline.  Well, that’s easy enough to find. </a:t>
            </a:r>
          </a:p>
          <a:p>
            <a:endParaRPr lang="en-US" sz="300" dirty="0"/>
          </a:p>
          <a:p>
            <a:r>
              <a:rPr lang="en-US" sz="1400" b="1" u="sng" dirty="0"/>
              <a:t>1c</a:t>
            </a:r>
            <a:r>
              <a:rPr lang="en-US" sz="1400" dirty="0"/>
              <a:t>  We know Justinian gave a decree in 533 AD that the Bishop of Rome could have legal jurisdiction over the Imperial Roman territory since the new capitol was moved to Constantinople. </a:t>
            </a:r>
          </a:p>
          <a:p>
            <a:endParaRPr lang="en-US" sz="300" dirty="0"/>
          </a:p>
          <a:p>
            <a:r>
              <a:rPr lang="en-US" sz="1400" b="1" dirty="0">
                <a:solidFill>
                  <a:srgbClr val="FF0000"/>
                </a:solidFill>
              </a:rPr>
              <a:t>The took effect in 538 when the Roman Little Horn uprooted 3 of the Barbarian tribes that were causing her trouble. </a:t>
            </a:r>
          </a:p>
          <a:p>
            <a:endParaRPr lang="en-US" sz="300" dirty="0"/>
          </a:p>
          <a:p>
            <a:r>
              <a:rPr lang="en-US" sz="1400" dirty="0"/>
              <a:t>This began the 1260 year timeline that affected God’s people. </a:t>
            </a:r>
          </a:p>
          <a:p>
            <a:endParaRPr lang="en-US" sz="300" dirty="0"/>
          </a:p>
          <a:p>
            <a:r>
              <a:rPr lang="en-US" sz="1400" b="1" u="sng" dirty="0"/>
              <a:t>2c</a:t>
            </a:r>
            <a:r>
              <a:rPr lang="en-US" sz="1400" dirty="0"/>
              <a:t>  </a:t>
            </a:r>
            <a:r>
              <a:rPr lang="en-US" sz="1400" b="1" dirty="0">
                <a:solidFill>
                  <a:srgbClr val="0000FF"/>
                </a:solidFill>
              </a:rPr>
              <a:t>It was Napoleon’s speaking voice in 1798 – when he took Pope Pius VI off his throne that ended this timeline. </a:t>
            </a:r>
          </a:p>
          <a:p>
            <a:endParaRPr lang="en-US" sz="300" dirty="0"/>
          </a:p>
          <a:p>
            <a:r>
              <a:rPr lang="en-US" sz="1400" dirty="0"/>
              <a:t>Wonderful things then happened ... Bible societies sprang up – and many could now have a Bible to read and study. </a:t>
            </a:r>
          </a:p>
          <a:p>
            <a:endParaRPr lang="en-US" sz="300" dirty="0"/>
          </a:p>
          <a:p>
            <a:r>
              <a:rPr lang="en-US" sz="1400" b="1" dirty="0">
                <a:solidFill>
                  <a:srgbClr val="0000FF"/>
                </a:solidFill>
              </a:rPr>
              <a:t>Hence the study of prophecy soon began to open up – ushering in the Great teachings of the soon 2</a:t>
            </a:r>
            <a:r>
              <a:rPr lang="en-US" sz="1400" b="1" baseline="30000" dirty="0">
                <a:solidFill>
                  <a:srgbClr val="0000FF"/>
                </a:solidFill>
              </a:rPr>
              <a:t>nd</a:t>
            </a:r>
            <a:r>
              <a:rPr lang="en-US" sz="1400" b="1" dirty="0">
                <a:solidFill>
                  <a:srgbClr val="0000FF"/>
                </a:solidFill>
              </a:rPr>
              <a:t> Coming.  </a:t>
            </a:r>
          </a:p>
        </p:txBody>
      </p:sp>
      <p:sp>
        <p:nvSpPr>
          <p:cNvPr id="4" name="Date Placeholder 3"/>
          <p:cNvSpPr>
            <a:spLocks noGrp="1"/>
          </p:cNvSpPr>
          <p:nvPr>
            <p:ph type="dt" idx="10"/>
          </p:nvPr>
        </p:nvSpPr>
        <p:spPr/>
        <p:txBody>
          <a:bodyPr/>
          <a:lstStyle/>
          <a:p>
            <a:pPr>
              <a:defRPr/>
            </a:pPr>
            <a:fld id="{A11FCECD-5A2B-4339-A63D-5206890D8CCC}" type="datetime8">
              <a:rPr lang="en-US" smtClean="0"/>
              <a:pPr>
                <a:defRPr/>
              </a:pPr>
              <a:t>10/8/2020 10:40 PM</a:t>
            </a:fld>
            <a:endParaRPr lang="en-US"/>
          </a:p>
        </p:txBody>
      </p:sp>
      <p:sp>
        <p:nvSpPr>
          <p:cNvPr id="5" name="Slide Number Placeholder 4"/>
          <p:cNvSpPr>
            <a:spLocks noGrp="1"/>
          </p:cNvSpPr>
          <p:nvPr>
            <p:ph type="sldNum" sz="quarter" idx="11"/>
          </p:nvPr>
        </p:nvSpPr>
        <p:spPr/>
        <p:txBody>
          <a:bodyPr/>
          <a:lstStyle/>
          <a:p>
            <a:pPr>
              <a:defRPr/>
            </a:pPr>
            <a:fld id="{AF5341BD-C734-4457-8C4E-A0A15F9CFE63}"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2860675" cy="2144712"/>
          </a:xfrm>
        </p:spPr>
      </p:sp>
      <p:sp>
        <p:nvSpPr>
          <p:cNvPr id="3" name="Notes Placeholder 2"/>
          <p:cNvSpPr>
            <a:spLocks noGrp="1"/>
          </p:cNvSpPr>
          <p:nvPr>
            <p:ph type="body" idx="1"/>
          </p:nvPr>
        </p:nvSpPr>
        <p:spPr>
          <a:xfrm>
            <a:off x="231603" y="2847324"/>
            <a:ext cx="6639270" cy="5837015"/>
          </a:xfrm>
        </p:spPr>
        <p:txBody>
          <a:bodyPr>
            <a:normAutofit/>
          </a:bodyPr>
          <a:lstStyle/>
          <a:p>
            <a:pPr rtl="0" eaLnBrk="0" fontAlgn="base" hangingPunct="0"/>
            <a:r>
              <a:rPr lang="en-US" sz="1800" dirty="0"/>
              <a:t>Dan 8 has a timeline given in the prophetic numeral of 2300 days.</a:t>
            </a:r>
          </a:p>
          <a:p>
            <a:pPr rtl="0" eaLnBrk="0" fontAlgn="base" hangingPunct="0"/>
            <a:r>
              <a:rPr lang="en-US" sz="1800" b="1" dirty="0">
                <a:solidFill>
                  <a:srgbClr val="FF0000"/>
                </a:solidFill>
              </a:rPr>
              <a:t>Remembering the calculation principle, this timeline converts to 2300 years – or – you can also count 2300 “days of atonement” – one for each year.</a:t>
            </a:r>
          </a:p>
          <a:p>
            <a:pPr rtl="0" eaLnBrk="0" fontAlgn="base" hangingPunct="0"/>
            <a:endParaRPr lang="en-US" sz="300" dirty="0"/>
          </a:p>
          <a:p>
            <a:pPr rtl="0" eaLnBrk="0" fontAlgn="base" hangingPunct="0"/>
            <a:r>
              <a:rPr lang="en-US" sz="1800" dirty="0"/>
              <a:t>Most of us know the beginning and ending dates are 457 BC to 1844.  </a:t>
            </a:r>
          </a:p>
          <a:p>
            <a:pPr rtl="0" eaLnBrk="0" fontAlgn="base" hangingPunct="0"/>
            <a:endParaRPr lang="en-US" sz="300" dirty="0"/>
          </a:p>
          <a:p>
            <a:pPr rtl="0" eaLnBrk="0" fontAlgn="base" hangingPunct="0"/>
            <a:r>
              <a:rPr lang="en-US" sz="1800" dirty="0"/>
              <a:t>Let’s find the speaking voices: </a:t>
            </a:r>
          </a:p>
          <a:p>
            <a:pPr rtl="0" eaLnBrk="0" fontAlgn="base" hangingPunct="0"/>
            <a:r>
              <a:rPr lang="en-US" sz="1800" dirty="0"/>
              <a:t> </a:t>
            </a:r>
            <a:r>
              <a:rPr lang="en-US" sz="1800" b="1" u="sng" dirty="0"/>
              <a:t>1c</a:t>
            </a:r>
            <a:r>
              <a:rPr lang="en-US" sz="1800" dirty="0"/>
              <a:t>  </a:t>
            </a:r>
            <a:r>
              <a:rPr lang="en-US" sz="1800" dirty="0" err="1"/>
              <a:t>Artaxerxes</a:t>
            </a:r>
            <a:r>
              <a:rPr lang="en-US" sz="1800" dirty="0"/>
              <a:t> gave a decree in 457 BC for the re-building of the city of Jerusalem, its wall, and its temple.</a:t>
            </a:r>
          </a:p>
          <a:p>
            <a:pPr rtl="0" eaLnBrk="0" fontAlgn="base" hangingPunct="0"/>
            <a:endParaRPr lang="en-US" sz="500" dirty="0"/>
          </a:p>
          <a:p>
            <a:pPr rtl="0" eaLnBrk="0" fontAlgn="base" hangingPunct="0"/>
            <a:r>
              <a:rPr lang="en-US" sz="1800" b="1" u="sng" dirty="0"/>
              <a:t>2c</a:t>
            </a:r>
            <a:r>
              <a:rPr lang="en-US" sz="1800" dirty="0"/>
              <a:t>  In Dan 9 Gabriel explained to Daniel that 2300 years later, judgment would begin from the courts of heaven. </a:t>
            </a:r>
          </a:p>
          <a:p>
            <a:pPr rtl="0" eaLnBrk="0" fontAlgn="base" hangingPunct="0"/>
            <a:r>
              <a:rPr lang="en-US" sz="1800" b="1" dirty="0">
                <a:solidFill>
                  <a:srgbClr val="FF0000"/>
                </a:solidFill>
              </a:rPr>
              <a:t>Of course, this voice would have been a Divine Decree – and a judicial decree as well.   Dan 7:10 &amp; Dan 8:14 are some texts.</a:t>
            </a:r>
          </a:p>
          <a:p>
            <a:endParaRPr lang="en-US" sz="1400" dirty="0"/>
          </a:p>
          <a:p>
            <a:endParaRPr lang="en-US" dirty="0"/>
          </a:p>
        </p:txBody>
      </p:sp>
      <p:sp>
        <p:nvSpPr>
          <p:cNvPr id="4" name="Date Placeholder 3"/>
          <p:cNvSpPr>
            <a:spLocks noGrp="1"/>
          </p:cNvSpPr>
          <p:nvPr>
            <p:ph type="dt" idx="10"/>
          </p:nvPr>
        </p:nvSpPr>
        <p:spPr/>
        <p:txBody>
          <a:bodyPr/>
          <a:lstStyle/>
          <a:p>
            <a:pPr>
              <a:defRPr/>
            </a:pPr>
            <a:fld id="{A11FCECD-5A2B-4339-A63D-5206890D8CCC}" type="datetime8">
              <a:rPr lang="en-US" smtClean="0"/>
              <a:pPr>
                <a:defRPr/>
              </a:pPr>
              <a:t>10/8/2020 10:40 PM</a:t>
            </a:fld>
            <a:endParaRPr lang="en-US"/>
          </a:p>
        </p:txBody>
      </p:sp>
      <p:sp>
        <p:nvSpPr>
          <p:cNvPr id="5" name="Slide Number Placeholder 4"/>
          <p:cNvSpPr>
            <a:spLocks noGrp="1"/>
          </p:cNvSpPr>
          <p:nvPr>
            <p:ph type="sldNum" sz="quarter" idx="11"/>
          </p:nvPr>
        </p:nvSpPr>
        <p:spPr/>
        <p:txBody>
          <a:bodyPr/>
          <a:lstStyle/>
          <a:p>
            <a:pPr>
              <a:defRPr/>
            </a:pPr>
            <a:fld id="{AF5341BD-C734-4457-8C4E-A0A15F9CFE63}"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grpSp>
      </p:grpSp>
      <p:sp>
        <p:nvSpPr>
          <p:cNvPr id="51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endParaRPr lang="en-US"/>
          </a:p>
        </p:txBody>
      </p:sp>
      <p:sp>
        <p:nvSpPr>
          <p:cNvPr id="19" name="Rectangle 17"/>
          <p:cNvSpPr>
            <a:spLocks noGrp="1" noChangeArrowheads="1"/>
          </p:cNvSpPr>
          <p:nvPr>
            <p:ph type="ftr" sz="quarter" idx="11"/>
          </p:nvPr>
        </p:nvSpPr>
        <p:spPr/>
        <p:txBody>
          <a:bodyPr/>
          <a:lstStyle>
            <a:lvl1pPr>
              <a:defRPr smtClean="0"/>
            </a:lvl1pPr>
          </a:lstStyle>
          <a:p>
            <a:pPr>
              <a:defRPr/>
            </a:pPr>
            <a:endParaRPr lang="en-US"/>
          </a:p>
        </p:txBody>
      </p:sp>
      <p:sp>
        <p:nvSpPr>
          <p:cNvPr id="20" name="Rectangle 18"/>
          <p:cNvSpPr>
            <a:spLocks noGrp="1" noChangeArrowheads="1"/>
          </p:cNvSpPr>
          <p:nvPr>
            <p:ph type="sldNum" sz="quarter" idx="12"/>
          </p:nvPr>
        </p:nvSpPr>
        <p:spPr/>
        <p:txBody>
          <a:bodyPr/>
          <a:lstStyle>
            <a:lvl1pPr>
              <a:defRPr smtClean="0"/>
            </a:lvl1pPr>
          </a:lstStyle>
          <a:p>
            <a:pPr>
              <a:defRPr/>
            </a:pPr>
            <a:fld id="{268867F0-DBFC-46DF-8930-427FBBED449E}" type="slidenum">
              <a:rPr lang="en-US"/>
              <a:pPr>
                <a:defRPr/>
              </a:pPr>
              <a:t>‹#›</a:t>
            </a:fld>
            <a:endParaRPr lang="en-US"/>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A49849B-F26B-4F53-AA32-A58350B12C5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909A62D-6054-4940-BD80-720A5A6F32F6}"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med">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F03D34E4-C7D2-4C9F-981D-6635480835D9}"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med">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BA5A1702-AAD8-4269-AE2D-7C9D90753A00}"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med">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5D42AC2-4538-4756-BAA1-982934530DC3}"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med">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457200" y="1981200"/>
            <a:ext cx="4038600" cy="3886200"/>
          </a:xfrm>
        </p:spPr>
        <p:txBody>
          <a:bodyPr/>
          <a:lstStyle/>
          <a:p>
            <a:pPr lvl="0"/>
            <a:endParaRPr lang="en-US" noProof="0" smtClean="0"/>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8014409-07FC-48FA-A566-2FE1649CEAB4}"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med">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4038600" cy="3886200"/>
          </a:xfrm>
        </p:spPr>
        <p:txBody>
          <a:bodyPr/>
          <a:lstStyle/>
          <a:p>
            <a:pPr lvl="0"/>
            <a:endParaRPr lang="en-US" noProof="0" smtClean="0"/>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21482EA-A84B-437D-B13B-D0A85377B1E2}"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med">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CC9C50B6-A815-45C3-A7D6-5D8FEDC02A1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med">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A8D1D3B1-4DE4-42C2-AD4C-6BC1E174F819}"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med">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4EC4DE4-38BD-4005-B47E-C86BA2ECB458}"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E6DA28E-5D7E-4613-9A02-42E696BB463E}"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med">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58AD1488-D61B-4205-9259-32244BEFC738}"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med">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F6F4AFE-8C84-44E3-9C25-B13DDB85735B}"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72EDCAD-E7CE-4198-90CD-6DE5CC89A34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31F9D84-224C-4F49-8C71-AA60CF1DEAC5}"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76F13042-1851-4565-81CF-1A3936275F61}"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A115A579-52B0-4110-930C-02FB21A8C55F}"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365A3CD0-870F-4015-A67D-98130C91934D}"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28605FD-BAF1-457B-A8E7-8AD781C7717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132AF19-E380-47AD-877D-8C913B7520B4}"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vl1pPr>
          </a:lstStyle>
          <a:p>
            <a:pPr>
              <a:defRPr/>
            </a:pPr>
            <a:endParaRPr lang="en-US"/>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Black" pitchFamily="34" charset="0"/>
              </a:defRPr>
            </a:lvl1pPr>
          </a:lstStyle>
          <a:p>
            <a:pPr>
              <a:defRPr/>
            </a:pPr>
            <a:fld id="{4C73D0FF-EF91-46F6-89D5-1916D6E40682}"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92"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Lst>
  <p:transition spd="med">
    <p:split orient="vert"/>
  </p:transition>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omic Sans MS" pitchFamily="66" charset="0"/>
        </a:defRPr>
      </a:lvl2pPr>
      <a:lvl3pPr algn="l" rtl="0" eaLnBrk="0" fontAlgn="base" hangingPunct="0">
        <a:spcBef>
          <a:spcPct val="0"/>
        </a:spcBef>
        <a:spcAft>
          <a:spcPct val="0"/>
        </a:spcAft>
        <a:defRPr sz="4400">
          <a:solidFill>
            <a:schemeClr val="tx1"/>
          </a:solidFill>
          <a:latin typeface="Comic Sans MS" pitchFamily="66" charset="0"/>
        </a:defRPr>
      </a:lvl3pPr>
      <a:lvl4pPr algn="l" rtl="0" eaLnBrk="0" fontAlgn="base" hangingPunct="0">
        <a:spcBef>
          <a:spcPct val="0"/>
        </a:spcBef>
        <a:spcAft>
          <a:spcPct val="0"/>
        </a:spcAft>
        <a:defRPr sz="4400">
          <a:solidFill>
            <a:schemeClr val="tx1"/>
          </a:solidFill>
          <a:latin typeface="Comic Sans MS" pitchFamily="66" charset="0"/>
        </a:defRPr>
      </a:lvl4pPr>
      <a:lvl5pPr algn="l" rtl="0" eaLnBrk="0" fontAlgn="base" hangingPunct="0">
        <a:spcBef>
          <a:spcPct val="0"/>
        </a:spcBef>
        <a:spcAft>
          <a:spcPct val="0"/>
        </a:spcAft>
        <a:defRPr sz="4400">
          <a:solidFill>
            <a:schemeClr val="tx1"/>
          </a:solidFill>
          <a:latin typeface="Comic Sans MS" pitchFamily="66" charset="0"/>
        </a:defRPr>
      </a:lvl5pPr>
      <a:lvl6pPr marL="457200" algn="l" rtl="0" fontAlgn="base">
        <a:spcBef>
          <a:spcPct val="0"/>
        </a:spcBef>
        <a:spcAft>
          <a:spcPct val="0"/>
        </a:spcAft>
        <a:defRPr sz="4400">
          <a:solidFill>
            <a:schemeClr val="tx1"/>
          </a:solidFill>
          <a:latin typeface="Comic Sans MS" pitchFamily="66" charset="0"/>
        </a:defRPr>
      </a:lvl6pPr>
      <a:lvl7pPr marL="914400" algn="l" rtl="0" fontAlgn="base">
        <a:spcBef>
          <a:spcPct val="0"/>
        </a:spcBef>
        <a:spcAft>
          <a:spcPct val="0"/>
        </a:spcAft>
        <a:defRPr sz="4400">
          <a:solidFill>
            <a:schemeClr val="tx1"/>
          </a:solidFill>
          <a:latin typeface="Comic Sans MS" pitchFamily="66" charset="0"/>
        </a:defRPr>
      </a:lvl7pPr>
      <a:lvl8pPr marL="1371600" algn="l" rtl="0" fontAlgn="base">
        <a:spcBef>
          <a:spcPct val="0"/>
        </a:spcBef>
        <a:spcAft>
          <a:spcPct val="0"/>
        </a:spcAft>
        <a:defRPr sz="4400">
          <a:solidFill>
            <a:schemeClr val="tx1"/>
          </a:solidFill>
          <a:latin typeface="Comic Sans MS" pitchFamily="66" charset="0"/>
        </a:defRPr>
      </a:lvl8pPr>
      <a:lvl9pPr marL="1828800" algn="l"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32.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8" descr="Dan 4 tree jpeg trans 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600" y="3810000"/>
            <a:ext cx="1538769" cy="29718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Slide Number Placeholder 2"/>
          <p:cNvSpPr>
            <a:spLocks noGrp="1"/>
          </p:cNvSpPr>
          <p:nvPr>
            <p:ph type="sldNum" sz="quarter" idx="11"/>
          </p:nvPr>
        </p:nvSpPr>
        <p:spPr/>
        <p:txBody>
          <a:bodyPr/>
          <a:lstStyle/>
          <a:p>
            <a:pPr>
              <a:defRPr/>
            </a:pPr>
            <a:fld id="{365A3CD0-870F-4015-A67D-98130C91934D}" type="slidenum">
              <a:rPr lang="en-US" smtClean="0"/>
              <a:pPr>
                <a:defRPr/>
              </a:pPr>
              <a:t>1</a:t>
            </a:fld>
            <a:endParaRPr lang="en-US"/>
          </a:p>
        </p:txBody>
      </p:sp>
      <p:sp>
        <p:nvSpPr>
          <p:cNvPr id="4" name="Rectangle 3"/>
          <p:cNvSpPr/>
          <p:nvPr/>
        </p:nvSpPr>
        <p:spPr>
          <a:xfrm>
            <a:off x="5316724" y="-838200"/>
            <a:ext cx="3539752" cy="584775"/>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200" b="1" cap="none" spc="150" dirty="0" smtClean="0">
                <a:ln w="11430"/>
                <a:solidFill>
                  <a:srgbClr val="F8F8F8"/>
                </a:solidFill>
                <a:effectLst>
                  <a:outerShdw blurRad="25400" algn="tl" rotWithShape="0">
                    <a:srgbClr val="000000">
                      <a:alpha val="43000"/>
                    </a:srgbClr>
                  </a:outerShdw>
                </a:effectLst>
              </a:rPr>
              <a:t>Start at slide 13</a:t>
            </a:r>
            <a:endParaRPr lang="en-US" sz="3200" b="1" cap="non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16815825"/>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06400"/>
            <a:ext cx="8686800" cy="1193800"/>
          </a:xfrm>
        </p:spPr>
        <p:txBody>
          <a:bodyPr>
            <a:scene3d>
              <a:camera prst="orthographicFront"/>
              <a:lightRig rig="threePt" dir="t"/>
            </a:scene3d>
            <a:sp3d extrusionH="57150">
              <a:bevelT w="38100" h="38100"/>
            </a:sp3d>
          </a:bodyPr>
          <a:lstStyle/>
          <a:p>
            <a:pPr algn="ctr"/>
            <a:r>
              <a:rPr lang="en-US" sz="4000" b="1" dirty="0" smtClean="0">
                <a:solidFill>
                  <a:schemeClr val="tx1">
                    <a:lumMod val="90000"/>
                    <a:lumOff val="10000"/>
                  </a:schemeClr>
                </a:solidFill>
              </a:rPr>
              <a:t>After Daniel 7:25 – Then What?</a:t>
            </a:r>
            <a:endParaRPr lang="en-US" sz="4000" b="1" dirty="0">
              <a:solidFill>
                <a:schemeClr val="tx1">
                  <a:lumMod val="90000"/>
                  <a:lumOff val="10000"/>
                </a:schemeClr>
              </a:solidFill>
            </a:endParaRPr>
          </a:p>
        </p:txBody>
      </p:sp>
      <p:sp>
        <p:nvSpPr>
          <p:cNvPr id="3" name="Content Placeholder 2"/>
          <p:cNvSpPr>
            <a:spLocks noGrp="1"/>
          </p:cNvSpPr>
          <p:nvPr>
            <p:ph sz="quarter" idx="1"/>
          </p:nvPr>
        </p:nvSpPr>
        <p:spPr>
          <a:xfrm>
            <a:off x="0" y="1371600"/>
            <a:ext cx="9114971" cy="1091709"/>
          </a:xfrm>
        </p:spPr>
        <p:txBody>
          <a:bodyPr>
            <a:scene3d>
              <a:camera prst="orthographicFront"/>
              <a:lightRig rig="threePt" dir="t"/>
            </a:scene3d>
            <a:sp3d extrusionH="57150">
              <a:bevelT w="38100" h="38100"/>
            </a:sp3d>
          </a:bodyPr>
          <a:lstStyle/>
          <a:p>
            <a:pPr marL="0" indent="0" algn="ctr">
              <a:buNone/>
            </a:pPr>
            <a:r>
              <a:rPr lang="en-US" i="1" dirty="0" smtClean="0">
                <a:solidFill>
                  <a:schemeClr val="accent6">
                    <a:lumMod val="50000"/>
                  </a:schemeClr>
                </a:solidFill>
              </a:rPr>
              <a:t>After 1260 years [1798], it is time for the</a:t>
            </a:r>
            <a:r>
              <a:rPr lang="en-US" i="1" dirty="0" smtClean="0">
                <a:solidFill>
                  <a:srgbClr val="FF0000"/>
                </a:solidFill>
              </a:rPr>
              <a:t> </a:t>
            </a:r>
            <a:br>
              <a:rPr lang="en-US" i="1" dirty="0" smtClean="0">
                <a:solidFill>
                  <a:srgbClr val="FF0000"/>
                </a:solidFill>
              </a:rPr>
            </a:br>
            <a:r>
              <a:rPr lang="en-US" b="1" i="1" dirty="0" smtClean="0">
                <a:solidFill>
                  <a:srgbClr val="FF0000"/>
                </a:solidFill>
              </a:rPr>
              <a:t>Little Horn system </a:t>
            </a:r>
            <a:r>
              <a:rPr lang="en-US" i="1" dirty="0" smtClean="0">
                <a:solidFill>
                  <a:schemeClr val="accent6">
                    <a:lumMod val="50000"/>
                  </a:schemeClr>
                </a:solidFill>
              </a:rPr>
              <a:t>to come under </a:t>
            </a:r>
            <a:r>
              <a:rPr lang="en-US" i="1" u="sng" dirty="0" smtClean="0">
                <a:solidFill>
                  <a:schemeClr val="accent6">
                    <a:lumMod val="50000"/>
                  </a:schemeClr>
                </a:solidFill>
              </a:rPr>
              <a:t>jud</a:t>
            </a:r>
            <a:r>
              <a:rPr lang="en-US" i="1" dirty="0" smtClean="0">
                <a:solidFill>
                  <a:schemeClr val="accent6">
                    <a:lumMod val="50000"/>
                  </a:schemeClr>
                </a:solidFill>
              </a:rPr>
              <a:t>g</a:t>
            </a:r>
            <a:r>
              <a:rPr lang="en-US" i="1" u="sng" dirty="0" smtClean="0">
                <a:solidFill>
                  <a:schemeClr val="accent6">
                    <a:lumMod val="50000"/>
                  </a:schemeClr>
                </a:solidFill>
              </a:rPr>
              <a:t>ment</a:t>
            </a:r>
            <a:r>
              <a:rPr lang="en-US" i="1" dirty="0" smtClean="0">
                <a:solidFill>
                  <a:schemeClr val="accent6">
                    <a:lumMod val="50000"/>
                  </a:schemeClr>
                </a:solidFill>
              </a:rPr>
              <a:t>.</a:t>
            </a:r>
            <a:endParaRPr lang="en-US" sz="4000" dirty="0">
              <a:solidFill>
                <a:schemeClr val="accent6">
                  <a:lumMod val="50000"/>
                </a:schemeClr>
              </a:solidFill>
            </a:endParaRPr>
          </a:p>
        </p:txBody>
      </p:sp>
      <p:pic>
        <p:nvPicPr>
          <p:cNvPr id="2050" name="Picture 2" descr="C:\Users\Rae\Desktop\Dan 7 Little Horn bubble.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942013" y="2525977"/>
            <a:ext cx="2973387" cy="387482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4" name="Content Placeholder 2"/>
          <p:cNvSpPr>
            <a:spLocks noGrp="1"/>
          </p:cNvSpPr>
          <p:nvPr>
            <p:ph sz="quarter" idx="1"/>
          </p:nvPr>
        </p:nvSpPr>
        <p:spPr>
          <a:xfrm>
            <a:off x="304800" y="2590800"/>
            <a:ext cx="6172200" cy="4419600"/>
          </a:xfrm>
        </p:spPr>
        <p:txBody>
          <a:bodyPr>
            <a:scene3d>
              <a:camera prst="orthographicFront"/>
              <a:lightRig rig="threePt" dir="t"/>
            </a:scene3d>
            <a:sp3d extrusionH="57150">
              <a:bevelT w="38100" h="38100"/>
            </a:sp3d>
          </a:bodyPr>
          <a:lstStyle/>
          <a:p>
            <a:pPr>
              <a:buFont typeface="Wingdings" pitchFamily="2" charset="2"/>
              <a:buChar char="v"/>
            </a:pPr>
            <a:r>
              <a:rPr lang="en-US" sz="2000" b="1" dirty="0">
                <a:solidFill>
                  <a:srgbClr val="0000FF"/>
                </a:solidFill>
              </a:rPr>
              <a:t>Rev 14:7  </a:t>
            </a:r>
            <a:r>
              <a:rPr lang="en-US" sz="2000" b="1" dirty="0"/>
              <a:t>Fear </a:t>
            </a:r>
            <a:r>
              <a:rPr lang="en-US" sz="2000" b="1" dirty="0" smtClean="0"/>
              <a:t>Yahuah, </a:t>
            </a:r>
            <a:r>
              <a:rPr lang="en-US" sz="2000" b="1" dirty="0"/>
              <a:t>and give glory to him; for the hour of his judgment is come: </a:t>
            </a:r>
          </a:p>
          <a:p>
            <a:pPr>
              <a:buFont typeface="Wingdings" pitchFamily="2" charset="2"/>
              <a:buChar char="v"/>
            </a:pPr>
            <a:r>
              <a:rPr lang="en-US" sz="2000" b="1" dirty="0" smtClean="0">
                <a:solidFill>
                  <a:srgbClr val="0000FF"/>
                </a:solidFill>
              </a:rPr>
              <a:t>Dan 7:26  </a:t>
            </a:r>
            <a:r>
              <a:rPr lang="en-US" sz="2000" b="1" dirty="0" smtClean="0"/>
              <a:t>But </a:t>
            </a:r>
            <a:r>
              <a:rPr lang="en-US" sz="2000" b="1" dirty="0"/>
              <a:t>the judgment shall </a:t>
            </a:r>
            <a:r>
              <a:rPr lang="en-US" sz="2000" b="1" dirty="0" smtClean="0"/>
              <a:t>sit…</a:t>
            </a:r>
          </a:p>
          <a:p>
            <a:pPr>
              <a:buFont typeface="Wingdings" pitchFamily="2" charset="2"/>
              <a:buChar char="v"/>
            </a:pPr>
            <a:r>
              <a:rPr lang="en-US" sz="2000" b="1" dirty="0">
                <a:solidFill>
                  <a:srgbClr val="0000FF"/>
                </a:solidFill>
              </a:rPr>
              <a:t>John 5:22  </a:t>
            </a:r>
            <a:r>
              <a:rPr lang="en-US" sz="2000" b="1" dirty="0">
                <a:solidFill>
                  <a:srgbClr val="FF0000"/>
                </a:solidFill>
              </a:rPr>
              <a:t>For the </a:t>
            </a:r>
            <a:r>
              <a:rPr lang="en-US" sz="2000" b="1" dirty="0" smtClean="0">
                <a:solidFill>
                  <a:srgbClr val="FF0000"/>
                </a:solidFill>
              </a:rPr>
              <a:t>Father </a:t>
            </a:r>
            <a:r>
              <a:rPr lang="en-US" sz="2000" b="1" dirty="0">
                <a:solidFill>
                  <a:srgbClr val="FF0000"/>
                </a:solidFill>
              </a:rPr>
              <a:t>… hath committed all judgment unto the Son:</a:t>
            </a:r>
          </a:p>
          <a:p>
            <a:pPr>
              <a:buFont typeface="Wingdings" pitchFamily="2" charset="2"/>
              <a:buChar char="v"/>
            </a:pPr>
            <a:r>
              <a:rPr lang="en-US" sz="2000" b="1" dirty="0">
                <a:solidFill>
                  <a:srgbClr val="0000FF"/>
                </a:solidFill>
              </a:rPr>
              <a:t>1 Peter 4:17  </a:t>
            </a:r>
            <a:r>
              <a:rPr lang="en-US" sz="2000" b="1" dirty="0"/>
              <a:t>For the time is come that judgment must begin at the house of </a:t>
            </a:r>
            <a:r>
              <a:rPr lang="en-US" sz="2000" b="1" dirty="0" smtClean="0"/>
              <a:t>Elohim: </a:t>
            </a:r>
          </a:p>
          <a:p>
            <a:pPr>
              <a:buFont typeface="Wingdings" pitchFamily="2" charset="2"/>
              <a:buChar char="v"/>
            </a:pPr>
            <a:r>
              <a:rPr lang="en-US" sz="2000" b="1" dirty="0">
                <a:solidFill>
                  <a:srgbClr val="0000FF"/>
                </a:solidFill>
              </a:rPr>
              <a:t>Rom 14:10  </a:t>
            </a:r>
            <a:r>
              <a:rPr lang="en-US" sz="2000" b="1" dirty="0"/>
              <a:t>…  for we shall all stand before </a:t>
            </a:r>
            <a:r>
              <a:rPr lang="en-US" sz="2000" b="1" dirty="0" smtClean="0"/>
              <a:t/>
            </a:r>
            <a:br>
              <a:rPr lang="en-US" sz="2000" b="1" dirty="0" smtClean="0"/>
            </a:br>
            <a:r>
              <a:rPr lang="en-US" sz="2000" b="1" dirty="0" smtClean="0"/>
              <a:t>the </a:t>
            </a:r>
            <a:r>
              <a:rPr lang="en-US" sz="2000" b="1" dirty="0"/>
              <a:t>judgment seat of Christ.</a:t>
            </a:r>
          </a:p>
          <a:p>
            <a:pPr>
              <a:buFont typeface="Wingdings" pitchFamily="2" charset="2"/>
              <a:buChar char="v"/>
            </a:pPr>
            <a:r>
              <a:rPr lang="en-US" sz="2000" b="1" dirty="0" smtClean="0">
                <a:solidFill>
                  <a:srgbClr val="0000FF"/>
                </a:solidFill>
              </a:rPr>
              <a:t>Dan 7:27 </a:t>
            </a:r>
            <a:r>
              <a:rPr lang="en-US" sz="2000" dirty="0" smtClean="0"/>
              <a:t>[Eventually] </a:t>
            </a:r>
            <a:r>
              <a:rPr lang="en-US" sz="2000" b="1" dirty="0" smtClean="0"/>
              <a:t>… </a:t>
            </a:r>
            <a:r>
              <a:rPr lang="en-US" sz="2000" b="1" dirty="0"/>
              <a:t>the kingdom and </a:t>
            </a:r>
            <a:r>
              <a:rPr lang="en-US" sz="2000" b="1" dirty="0" smtClean="0"/>
              <a:t>dominion … shall </a:t>
            </a:r>
            <a:r>
              <a:rPr lang="en-US" sz="2000" b="1" dirty="0"/>
              <a:t>be given to the people </a:t>
            </a:r>
            <a:r>
              <a:rPr lang="en-US" sz="2000" b="1" dirty="0" smtClean="0"/>
              <a:t/>
            </a:r>
            <a:br>
              <a:rPr lang="en-US" sz="2000" b="1" dirty="0" smtClean="0"/>
            </a:br>
            <a:r>
              <a:rPr lang="en-US" sz="2000" b="1" dirty="0" smtClean="0"/>
              <a:t>of </a:t>
            </a:r>
            <a:r>
              <a:rPr lang="en-US" sz="2000" b="1" dirty="0"/>
              <a:t>the saints of the most </a:t>
            </a:r>
            <a:r>
              <a:rPr lang="en-US" sz="2000" b="1" dirty="0" smtClean="0"/>
              <a:t>High …</a:t>
            </a:r>
            <a:endParaRPr lang="en-US" sz="2800" dirty="0"/>
          </a:p>
        </p:txBody>
      </p:sp>
      <p:sp>
        <p:nvSpPr>
          <p:cNvPr id="4" name="Slide Number Placeholder 3"/>
          <p:cNvSpPr>
            <a:spLocks noGrp="1"/>
          </p:cNvSpPr>
          <p:nvPr>
            <p:ph type="sldNum" sz="quarter" idx="11"/>
          </p:nvPr>
        </p:nvSpPr>
        <p:spPr/>
        <p:txBody>
          <a:bodyPr/>
          <a:lstStyle/>
          <a:p>
            <a:pPr>
              <a:defRPr/>
            </a:pPr>
            <a:fld id="{F03D34E4-C7D2-4C9F-981D-6635480835D9}" type="slidenum">
              <a:rPr lang="en-US" smtClean="0"/>
              <a:pPr>
                <a:defRPr/>
              </a:pPr>
              <a:t>10</a:t>
            </a:fld>
            <a:endParaRPr lang="en-US"/>
          </a:p>
        </p:txBody>
      </p:sp>
    </p:spTree>
    <p:extLst>
      <p:ext uri="{BB962C8B-B14F-4D97-AF65-F5344CB8AC3E}">
        <p14:creationId xmlns:p14="http://schemas.microsoft.com/office/powerpoint/2010/main" val="4242499759"/>
      </p:ext>
    </p:extLst>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828800"/>
            <a:ext cx="7086600" cy="2209800"/>
          </a:xfrm>
        </p:spPr>
        <p:txBody>
          <a:bodyPr>
            <a:scene3d>
              <a:camera prst="orthographicFront"/>
              <a:lightRig rig="threePt" dir="t"/>
            </a:scene3d>
            <a:sp3d extrusionH="57150">
              <a:bevelT w="38100" h="38100"/>
            </a:sp3d>
          </a:bodyPr>
          <a:lstStyle/>
          <a:p>
            <a:pPr algn="ctr"/>
            <a:r>
              <a:rPr lang="en-US" b="1" dirty="0" smtClean="0"/>
              <a:t>Daniel 8:14</a:t>
            </a:r>
            <a:br>
              <a:rPr lang="en-US" b="1" dirty="0" smtClean="0"/>
            </a:br>
            <a:r>
              <a:rPr lang="en-US" b="1" dirty="0" smtClean="0"/>
              <a:t>“2300”</a:t>
            </a:r>
            <a:br>
              <a:rPr lang="en-US" b="1" dirty="0" smtClean="0"/>
            </a:br>
            <a:r>
              <a:rPr lang="en-US" b="1" dirty="0" smtClean="0"/>
              <a:t>follows this judgment.</a:t>
            </a:r>
            <a:endParaRPr lang="en-US" b="1" dirty="0"/>
          </a:p>
        </p:txBody>
      </p:sp>
    </p:spTree>
    <p:extLst>
      <p:ext uri="{BB962C8B-B14F-4D97-AF65-F5344CB8AC3E}">
        <p14:creationId xmlns:p14="http://schemas.microsoft.com/office/powerpoint/2010/main" val="2248971970"/>
      </p:ext>
    </p:extLst>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06400"/>
            <a:ext cx="8686800" cy="831045"/>
          </a:xfrm>
        </p:spPr>
        <p:txBody>
          <a:bodyPr>
            <a:scene3d>
              <a:camera prst="orthographicFront"/>
              <a:lightRig rig="threePt" dir="t"/>
            </a:scene3d>
            <a:sp3d extrusionH="57150">
              <a:bevelT w="38100" h="38100"/>
            </a:sp3d>
          </a:bodyPr>
          <a:lstStyle/>
          <a:p>
            <a:pPr algn="ctr"/>
            <a:r>
              <a:rPr lang="en-US" sz="4000" b="1" dirty="0" smtClean="0">
                <a:solidFill>
                  <a:schemeClr val="tx1">
                    <a:lumMod val="90000"/>
                    <a:lumOff val="10000"/>
                  </a:schemeClr>
                </a:solidFill>
              </a:rPr>
              <a:t>Daniel </a:t>
            </a:r>
            <a:r>
              <a:rPr lang="en-US" sz="4000" b="1" dirty="0">
                <a:solidFill>
                  <a:schemeClr val="tx1">
                    <a:lumMod val="90000"/>
                    <a:lumOff val="10000"/>
                  </a:schemeClr>
                </a:solidFill>
              </a:rPr>
              <a:t>8</a:t>
            </a:r>
            <a:r>
              <a:rPr lang="en-US" sz="4000" b="1" dirty="0" smtClean="0">
                <a:solidFill>
                  <a:schemeClr val="tx1">
                    <a:lumMod val="90000"/>
                    <a:lumOff val="10000"/>
                  </a:schemeClr>
                </a:solidFill>
              </a:rPr>
              <a:t>:  Symbolic Horns/King</a:t>
            </a:r>
            <a:endParaRPr lang="en-US" sz="4000" b="1" dirty="0">
              <a:solidFill>
                <a:schemeClr val="tx1">
                  <a:lumMod val="90000"/>
                  <a:lumOff val="10000"/>
                </a:schemeClr>
              </a:solidFill>
            </a:endParaRPr>
          </a:p>
        </p:txBody>
      </p:sp>
      <p:sp>
        <p:nvSpPr>
          <p:cNvPr id="4" name="Slide Number Placeholder 3"/>
          <p:cNvSpPr>
            <a:spLocks noGrp="1"/>
          </p:cNvSpPr>
          <p:nvPr>
            <p:ph type="sldNum" sz="quarter" idx="11"/>
          </p:nvPr>
        </p:nvSpPr>
        <p:spPr/>
        <p:txBody>
          <a:bodyPr/>
          <a:lstStyle/>
          <a:p>
            <a:pPr>
              <a:defRPr/>
            </a:pPr>
            <a:fld id="{F03D34E4-C7D2-4C9F-981D-6635480835D9}" type="slidenum">
              <a:rPr lang="en-US" smtClean="0"/>
              <a:pPr>
                <a:defRPr/>
              </a:pPr>
              <a:t>12</a:t>
            </a:fld>
            <a:endParaRPr lang="en-US"/>
          </a:p>
        </p:txBody>
      </p:sp>
      <p:pic>
        <p:nvPicPr>
          <p:cNvPr id="4098" name="Picture 2" descr="C:\Users\Rae\Desktop\Dan8 ra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676400" y="866775"/>
            <a:ext cx="2719387" cy="33242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Rae\Desktop\Dan8 goa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85750" y="2309132"/>
            <a:ext cx="3314699" cy="48863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Rae\Desktop\Dan 7 little hor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245225" y="990600"/>
            <a:ext cx="2974975" cy="390296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4101" name="Picture 5" descr="C:\Users\Rae\Desktop\Dan8 king of f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2362200" y="2743200"/>
            <a:ext cx="4800600" cy="4758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55627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1000"/>
                                        <p:tgtEl>
                                          <p:spTgt spid="4101"/>
                                        </p:tgtEl>
                                      </p:cBhvr>
                                    </p:animEffect>
                                    <p:anim calcmode="lin" valueType="num">
                                      <p:cBhvr>
                                        <p:cTn id="8" dur="1000" fill="hold"/>
                                        <p:tgtEl>
                                          <p:spTgt spid="4101"/>
                                        </p:tgtEl>
                                        <p:attrNameLst>
                                          <p:attrName>ppt_x</p:attrName>
                                        </p:attrNameLst>
                                      </p:cBhvr>
                                      <p:tavLst>
                                        <p:tav tm="0">
                                          <p:val>
                                            <p:strVal val="#ppt_x"/>
                                          </p:val>
                                        </p:tav>
                                        <p:tav tm="100000">
                                          <p:val>
                                            <p:strVal val="#ppt_x"/>
                                          </p:val>
                                        </p:tav>
                                      </p:tavLst>
                                    </p:anim>
                                    <p:anim calcmode="lin" valueType="num">
                                      <p:cBhvr>
                                        <p:cTn id="9"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06400"/>
            <a:ext cx="8686800" cy="1193800"/>
          </a:xfrm>
        </p:spPr>
        <p:txBody>
          <a:bodyPr>
            <a:scene3d>
              <a:camera prst="orthographicFront"/>
              <a:lightRig rig="threePt" dir="t"/>
            </a:scene3d>
            <a:sp3d extrusionH="57150">
              <a:bevelT w="38100" h="38100"/>
            </a:sp3d>
          </a:bodyPr>
          <a:lstStyle/>
          <a:p>
            <a:pPr algn="ctr"/>
            <a:r>
              <a:rPr lang="en-US" sz="4000" b="1" dirty="0" smtClean="0">
                <a:solidFill>
                  <a:schemeClr val="tx1">
                    <a:lumMod val="90000"/>
                    <a:lumOff val="10000"/>
                  </a:schemeClr>
                </a:solidFill>
              </a:rPr>
              <a:t>Daniel 8 Timeline of 2300 Days</a:t>
            </a:r>
            <a:endParaRPr lang="en-US" sz="4000" b="1" dirty="0">
              <a:solidFill>
                <a:schemeClr val="tx1">
                  <a:lumMod val="90000"/>
                  <a:lumOff val="10000"/>
                </a:schemeClr>
              </a:solidFill>
            </a:endParaRPr>
          </a:p>
        </p:txBody>
      </p:sp>
      <p:sp>
        <p:nvSpPr>
          <p:cNvPr id="3" name="Slide Number Placeholder 2"/>
          <p:cNvSpPr>
            <a:spLocks noGrp="1"/>
          </p:cNvSpPr>
          <p:nvPr>
            <p:ph type="sldNum" sz="quarter" idx="11"/>
          </p:nvPr>
        </p:nvSpPr>
        <p:spPr/>
        <p:txBody>
          <a:bodyPr/>
          <a:lstStyle/>
          <a:p>
            <a:pPr>
              <a:defRPr/>
            </a:pPr>
            <a:fld id="{F03D34E4-C7D2-4C9F-981D-6635480835D9}" type="slidenum">
              <a:rPr lang="en-US" smtClean="0"/>
              <a:pPr>
                <a:defRPr/>
              </a:pPr>
              <a:t>13</a:t>
            </a:fld>
            <a:endParaRPr lang="en-US"/>
          </a:p>
        </p:txBody>
      </p:sp>
      <p:sp>
        <p:nvSpPr>
          <p:cNvPr id="10" name="Content Placeholder 2"/>
          <p:cNvSpPr txBox="1">
            <a:spLocks/>
          </p:cNvSpPr>
          <p:nvPr/>
        </p:nvSpPr>
        <p:spPr bwMode="auto">
          <a:xfrm>
            <a:off x="243115" y="1423377"/>
            <a:ext cx="8521114" cy="18897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buFont typeface="Wingdings" pitchFamily="2" charset="2"/>
              <a:buChar char="v"/>
            </a:pPr>
            <a:r>
              <a:rPr lang="en-US" sz="2400" b="1" dirty="0" smtClean="0"/>
              <a:t>And he </a:t>
            </a:r>
            <a:r>
              <a:rPr lang="en-US" sz="1800" dirty="0" smtClean="0"/>
              <a:t>[the </a:t>
            </a:r>
            <a:r>
              <a:rPr lang="en-US" sz="1800" dirty="0" err="1" smtClean="0"/>
              <a:t>vs</a:t>
            </a:r>
            <a:r>
              <a:rPr lang="en-US" sz="1800" dirty="0" smtClean="0"/>
              <a:t> 13 saint] </a:t>
            </a:r>
            <a:r>
              <a:rPr lang="en-US" sz="2400" b="1" dirty="0" smtClean="0"/>
              <a:t>said unto me, </a:t>
            </a:r>
            <a:br>
              <a:rPr lang="en-US" sz="2400" b="1" dirty="0" smtClean="0"/>
            </a:br>
            <a:r>
              <a:rPr lang="en-US" sz="2400" b="1" dirty="0" smtClean="0"/>
              <a:t>Unto </a:t>
            </a:r>
            <a:r>
              <a:rPr lang="en-US" sz="2400" b="1" u="sng" dirty="0" smtClean="0">
                <a:solidFill>
                  <a:srgbClr val="FF0000"/>
                </a:solidFill>
              </a:rPr>
              <a:t>two thousand and three </a:t>
            </a:r>
            <a:br>
              <a:rPr lang="en-US" sz="2400" b="1" u="sng" dirty="0" smtClean="0">
                <a:solidFill>
                  <a:srgbClr val="FF0000"/>
                </a:solidFill>
              </a:rPr>
            </a:br>
            <a:r>
              <a:rPr lang="en-US" sz="2400" b="1" u="sng" dirty="0" smtClean="0">
                <a:solidFill>
                  <a:srgbClr val="FF0000"/>
                </a:solidFill>
              </a:rPr>
              <a:t>hundred days</a:t>
            </a:r>
            <a:r>
              <a:rPr lang="en-US" sz="2400" b="1" dirty="0" smtClean="0">
                <a:solidFill>
                  <a:srgbClr val="FF0000"/>
                </a:solidFill>
              </a:rPr>
              <a:t>; </a:t>
            </a:r>
            <a:r>
              <a:rPr lang="en-US" sz="2400" b="1" dirty="0" smtClean="0"/>
              <a:t>then shall the </a:t>
            </a:r>
            <a:br>
              <a:rPr lang="en-US" sz="2400" b="1" dirty="0" smtClean="0"/>
            </a:br>
            <a:r>
              <a:rPr lang="en-US" sz="2400" b="1" dirty="0" smtClean="0"/>
              <a:t>sanctuary be cleansed. </a:t>
            </a:r>
            <a:endParaRPr lang="en-US" sz="2400" dirty="0" smtClean="0"/>
          </a:p>
          <a:p>
            <a:endParaRPr lang="en-US" dirty="0"/>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flipH="1">
            <a:off x="5693481" y="1548423"/>
            <a:ext cx="3099777" cy="3099777"/>
          </a:xfrm>
          <a:prstGeom prst="rect">
            <a:avLst/>
          </a:prstGeom>
          <a:noFill/>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6" name="Content Placeholder 2"/>
          <p:cNvSpPr txBox="1">
            <a:spLocks/>
          </p:cNvSpPr>
          <p:nvPr/>
        </p:nvSpPr>
        <p:spPr bwMode="auto">
          <a:xfrm>
            <a:off x="373741" y="3677192"/>
            <a:ext cx="8766629" cy="3079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buFont typeface="Wingdings" pitchFamily="2" charset="2"/>
              <a:buChar char="v"/>
            </a:pPr>
            <a:r>
              <a:rPr lang="en-US" sz="2400" dirty="0" smtClean="0">
                <a:solidFill>
                  <a:schemeClr val="accent6">
                    <a:lumMod val="50000"/>
                  </a:schemeClr>
                </a:solidFill>
              </a:rPr>
              <a:t>This is also a prophetic </a:t>
            </a:r>
            <a:br>
              <a:rPr lang="en-US" sz="2400" dirty="0" smtClean="0">
                <a:solidFill>
                  <a:schemeClr val="accent6">
                    <a:lumMod val="50000"/>
                  </a:schemeClr>
                </a:solidFill>
              </a:rPr>
            </a:br>
            <a:r>
              <a:rPr lang="en-US" sz="2400" b="1" u="sng" dirty="0" smtClean="0">
                <a:solidFill>
                  <a:srgbClr val="FF0000"/>
                </a:solidFill>
              </a:rPr>
              <a:t>s</a:t>
            </a:r>
            <a:r>
              <a:rPr lang="en-US" sz="2400" b="1" dirty="0" smtClean="0">
                <a:solidFill>
                  <a:srgbClr val="FF0000"/>
                </a:solidFill>
              </a:rPr>
              <a:t>y</a:t>
            </a:r>
            <a:r>
              <a:rPr lang="en-US" sz="2400" b="1" u="sng" dirty="0" smtClean="0">
                <a:solidFill>
                  <a:srgbClr val="FF0000"/>
                </a:solidFill>
              </a:rPr>
              <a:t>mbolic</a:t>
            </a:r>
            <a:r>
              <a:rPr lang="en-US" sz="2400" dirty="0" smtClean="0">
                <a:solidFill>
                  <a:schemeClr val="accent6">
                    <a:lumMod val="50000"/>
                  </a:schemeClr>
                </a:solidFill>
              </a:rPr>
              <a:t> </a:t>
            </a:r>
            <a:r>
              <a:rPr lang="en-US" sz="2400" b="1" dirty="0" smtClean="0">
                <a:solidFill>
                  <a:schemeClr val="accent6">
                    <a:lumMod val="50000"/>
                  </a:schemeClr>
                </a:solidFill>
              </a:rPr>
              <a:t>timeline</a:t>
            </a:r>
            <a:r>
              <a:rPr lang="en-US" sz="2400" dirty="0" smtClean="0">
                <a:solidFill>
                  <a:schemeClr val="accent6">
                    <a:lumMod val="50000"/>
                  </a:schemeClr>
                </a:solidFill>
              </a:rPr>
              <a:t> because </a:t>
            </a:r>
            <a:br>
              <a:rPr lang="en-US" sz="2400" dirty="0" smtClean="0">
                <a:solidFill>
                  <a:schemeClr val="accent6">
                    <a:lumMod val="50000"/>
                  </a:schemeClr>
                </a:solidFill>
              </a:rPr>
            </a:br>
            <a:r>
              <a:rPr lang="en-US" sz="2400" dirty="0" smtClean="0">
                <a:solidFill>
                  <a:schemeClr val="accent6">
                    <a:lumMod val="50000"/>
                  </a:schemeClr>
                </a:solidFill>
              </a:rPr>
              <a:t>the vision contains symbolic </a:t>
            </a:r>
            <a:br>
              <a:rPr lang="en-US" sz="2400" dirty="0" smtClean="0">
                <a:solidFill>
                  <a:schemeClr val="accent6">
                    <a:lumMod val="50000"/>
                  </a:schemeClr>
                </a:solidFill>
              </a:rPr>
            </a:br>
            <a:r>
              <a:rPr lang="en-US" sz="2400" dirty="0" smtClean="0">
                <a:solidFill>
                  <a:schemeClr val="accent6">
                    <a:lumMod val="50000"/>
                  </a:schemeClr>
                </a:solidFill>
              </a:rPr>
              <a:t>“horns” and a symbolic title of </a:t>
            </a:r>
            <a:br>
              <a:rPr lang="en-US" sz="2400" dirty="0" smtClean="0">
                <a:solidFill>
                  <a:schemeClr val="accent6">
                    <a:lumMod val="50000"/>
                  </a:schemeClr>
                </a:solidFill>
              </a:rPr>
            </a:br>
            <a:r>
              <a:rPr lang="en-US" sz="2400" b="1" dirty="0" smtClean="0">
                <a:solidFill>
                  <a:schemeClr val="accent6">
                    <a:lumMod val="50000"/>
                  </a:schemeClr>
                </a:solidFill>
              </a:rPr>
              <a:t>“waxed exceeding great” </a:t>
            </a:r>
            <a:br>
              <a:rPr lang="en-US" sz="2400" b="1" dirty="0" smtClean="0">
                <a:solidFill>
                  <a:schemeClr val="accent6">
                    <a:lumMod val="50000"/>
                  </a:schemeClr>
                </a:solidFill>
              </a:rPr>
            </a:br>
            <a:r>
              <a:rPr lang="en-US" sz="2400" b="1" u="sng" dirty="0" smtClean="0">
                <a:solidFill>
                  <a:schemeClr val="accent6">
                    <a:lumMod val="50000"/>
                  </a:schemeClr>
                </a:solidFill>
              </a:rPr>
              <a:t>inter</a:t>
            </a:r>
            <a:r>
              <a:rPr lang="en-US" sz="2400" b="1" dirty="0" smtClean="0">
                <a:solidFill>
                  <a:schemeClr val="accent6">
                    <a:lumMod val="50000"/>
                  </a:schemeClr>
                </a:solidFill>
              </a:rPr>
              <a:t>p</a:t>
            </a:r>
            <a:r>
              <a:rPr lang="en-US" sz="2400" b="1" u="sng" dirty="0" smtClean="0">
                <a:solidFill>
                  <a:schemeClr val="accent6">
                    <a:lumMod val="50000"/>
                  </a:schemeClr>
                </a:solidFill>
              </a:rPr>
              <a:t>reted</a:t>
            </a:r>
            <a:r>
              <a:rPr lang="en-US" sz="2400" dirty="0" smtClean="0">
                <a:solidFill>
                  <a:schemeClr val="accent6">
                    <a:lumMod val="50000"/>
                  </a:schemeClr>
                </a:solidFill>
              </a:rPr>
              <a:t> as the papal Roman </a:t>
            </a:r>
            <a:br>
              <a:rPr lang="en-US" sz="2400" dirty="0" smtClean="0">
                <a:solidFill>
                  <a:schemeClr val="accent6">
                    <a:lumMod val="50000"/>
                  </a:schemeClr>
                </a:solidFill>
              </a:rPr>
            </a:br>
            <a:r>
              <a:rPr lang="en-US" sz="2400" dirty="0" smtClean="0">
                <a:solidFill>
                  <a:schemeClr val="accent6">
                    <a:lumMod val="50000"/>
                  </a:schemeClr>
                </a:solidFill>
              </a:rPr>
              <a:t>“king of fierce countenance” </a:t>
            </a:r>
            <a:br>
              <a:rPr lang="en-US" sz="2400" dirty="0" smtClean="0">
                <a:solidFill>
                  <a:schemeClr val="accent6">
                    <a:lumMod val="50000"/>
                  </a:schemeClr>
                </a:solidFill>
              </a:rPr>
            </a:br>
            <a:r>
              <a:rPr lang="en-US" sz="2400" dirty="0" smtClean="0">
                <a:solidFill>
                  <a:schemeClr val="accent6">
                    <a:lumMod val="50000"/>
                  </a:schemeClr>
                </a:solidFill>
              </a:rPr>
              <a:t>following the “little horn” power.</a:t>
            </a:r>
            <a:endParaRPr lang="en-US" sz="2400" dirty="0" smtClean="0"/>
          </a:p>
          <a:p>
            <a:endParaRPr lang="en-US" dirty="0"/>
          </a:p>
        </p:txBody>
      </p:sp>
      <p:pic>
        <p:nvPicPr>
          <p:cNvPr id="17" name="Picture 5" descr="C:\Users\Rae\Desktop\Dan8 king of f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428343" y="3829197"/>
            <a:ext cx="3354029" cy="33246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3025914"/>
            <a:ext cx="4557658" cy="707886"/>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4000" b="1" cap="none" spc="0" dirty="0" smtClean="0">
                <a:ln w="1905"/>
                <a:solidFill>
                  <a:srgbClr val="0000FF"/>
                </a:solidFill>
                <a:effectLst>
                  <a:innerShdw blurRad="69850" dist="43180" dir="5400000">
                    <a:srgbClr val="000000">
                      <a:alpha val="65000"/>
                    </a:srgbClr>
                  </a:innerShdw>
                </a:effectLst>
                <a:latin typeface="Segoe Print" pitchFamily="2" charset="0"/>
              </a:rPr>
              <a:t>What sanctuary?</a:t>
            </a:r>
            <a:endParaRPr lang="en-US" sz="4000" b="1" cap="none" spc="0" dirty="0">
              <a:ln w="1905"/>
              <a:solidFill>
                <a:srgbClr val="0000FF"/>
              </a:solidFill>
              <a:effectLst>
                <a:innerShdw blurRad="69850" dist="43180" dir="5400000">
                  <a:srgbClr val="000000">
                    <a:alpha val="65000"/>
                  </a:srgbClr>
                </a:innerShdw>
              </a:effectLst>
              <a:latin typeface="Segoe Print" pitchFamily="2" charset="0"/>
            </a:endParaRPr>
          </a:p>
        </p:txBody>
      </p:sp>
    </p:spTree>
    <p:extLst>
      <p:ext uri="{BB962C8B-B14F-4D97-AF65-F5344CB8AC3E}">
        <p14:creationId xmlns:p14="http://schemas.microsoft.com/office/powerpoint/2010/main" val="1106618312"/>
      </p:ext>
    </p:extLst>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06400"/>
            <a:ext cx="9144000" cy="1193800"/>
          </a:xfrm>
        </p:spPr>
        <p:txBody>
          <a:bodyPr>
            <a:scene3d>
              <a:camera prst="orthographicFront"/>
              <a:lightRig rig="threePt" dir="t"/>
            </a:scene3d>
            <a:sp3d extrusionH="57150">
              <a:bevelT w="38100" h="38100"/>
            </a:sp3d>
          </a:bodyPr>
          <a:lstStyle/>
          <a:p>
            <a:pPr algn="ctr"/>
            <a:r>
              <a:rPr lang="en-US" sz="4000" b="1" dirty="0" smtClean="0">
                <a:solidFill>
                  <a:schemeClr val="tx1">
                    <a:lumMod val="90000"/>
                    <a:lumOff val="10000"/>
                  </a:schemeClr>
                </a:solidFill>
              </a:rPr>
              <a:t>Understanding </a:t>
            </a:r>
            <a:br>
              <a:rPr lang="en-US" sz="4000" b="1" dirty="0" smtClean="0">
                <a:solidFill>
                  <a:schemeClr val="tx1">
                    <a:lumMod val="90000"/>
                    <a:lumOff val="10000"/>
                  </a:schemeClr>
                </a:solidFill>
              </a:rPr>
            </a:br>
            <a:r>
              <a:rPr lang="en-US" sz="4000" b="1" dirty="0" smtClean="0">
                <a:solidFill>
                  <a:schemeClr val="tx1">
                    <a:lumMod val="90000"/>
                    <a:lumOff val="10000"/>
                  </a:schemeClr>
                </a:solidFill>
              </a:rPr>
              <a:t>“two thousand three hundred days”</a:t>
            </a:r>
            <a:endParaRPr lang="en-US" sz="4000" b="1" dirty="0">
              <a:solidFill>
                <a:schemeClr val="tx1">
                  <a:lumMod val="90000"/>
                  <a:lumOff val="10000"/>
                </a:schemeClr>
              </a:solidFill>
            </a:endParaRPr>
          </a:p>
        </p:txBody>
      </p:sp>
      <p:sp>
        <p:nvSpPr>
          <p:cNvPr id="14" name="Content Placeholder 2"/>
          <p:cNvSpPr>
            <a:spLocks noGrp="1"/>
          </p:cNvSpPr>
          <p:nvPr>
            <p:ph sz="quarter" idx="1"/>
          </p:nvPr>
        </p:nvSpPr>
        <p:spPr>
          <a:xfrm>
            <a:off x="3124200" y="3505200"/>
            <a:ext cx="5867400" cy="3233152"/>
          </a:xfrm>
        </p:spPr>
        <p:txBody>
          <a:bodyPr>
            <a:scene3d>
              <a:camera prst="orthographicFront"/>
              <a:lightRig rig="threePt" dir="t"/>
            </a:scene3d>
            <a:sp3d extrusionH="57150">
              <a:bevelT w="38100" h="38100"/>
            </a:sp3d>
          </a:bodyPr>
          <a:lstStyle/>
          <a:p>
            <a:pPr>
              <a:buFont typeface="Wingdings" pitchFamily="2" charset="2"/>
              <a:buChar char="v"/>
            </a:pPr>
            <a:r>
              <a:rPr lang="en-US" sz="2400" dirty="0" smtClean="0">
                <a:solidFill>
                  <a:schemeClr val="accent6">
                    <a:lumMod val="50000"/>
                  </a:schemeClr>
                </a:solidFill>
              </a:rPr>
              <a:t>On the historical level of application, this prophetic </a:t>
            </a:r>
            <a:r>
              <a:rPr lang="en-US" sz="2400" b="1" u="sng" dirty="0" smtClean="0">
                <a:solidFill>
                  <a:srgbClr val="FF0000"/>
                </a:solidFill>
              </a:rPr>
              <a:t>s</a:t>
            </a:r>
            <a:r>
              <a:rPr lang="en-US" sz="2400" b="1" dirty="0" smtClean="0">
                <a:solidFill>
                  <a:srgbClr val="FF0000"/>
                </a:solidFill>
              </a:rPr>
              <a:t>y</a:t>
            </a:r>
            <a:r>
              <a:rPr lang="en-US" sz="2400" b="1" u="sng" dirty="0" smtClean="0">
                <a:solidFill>
                  <a:srgbClr val="FF0000"/>
                </a:solidFill>
              </a:rPr>
              <a:t>mbolic</a:t>
            </a:r>
            <a:r>
              <a:rPr lang="en-US" sz="2400" dirty="0" smtClean="0">
                <a:solidFill>
                  <a:schemeClr val="accent6">
                    <a:lumMod val="50000"/>
                  </a:schemeClr>
                </a:solidFill>
              </a:rPr>
              <a:t> </a:t>
            </a:r>
            <a:r>
              <a:rPr lang="en-US" sz="2400" b="1" dirty="0" smtClean="0">
                <a:solidFill>
                  <a:schemeClr val="accent6">
                    <a:lumMod val="50000"/>
                  </a:schemeClr>
                </a:solidFill>
              </a:rPr>
              <a:t>timeline</a:t>
            </a:r>
            <a:r>
              <a:rPr lang="en-US" sz="2400" dirty="0" smtClean="0">
                <a:solidFill>
                  <a:schemeClr val="accent6">
                    <a:lumMod val="50000"/>
                  </a:schemeClr>
                </a:solidFill>
              </a:rPr>
              <a:t> includes the timeframe of the 1260 year reign of the Little Horn </a:t>
            </a:r>
            <a:r>
              <a:rPr lang="en-US" sz="2000" dirty="0" smtClean="0">
                <a:solidFill>
                  <a:schemeClr val="accent6">
                    <a:lumMod val="50000"/>
                  </a:schemeClr>
                </a:solidFill>
              </a:rPr>
              <a:t>[ending in 1798]</a:t>
            </a:r>
            <a:r>
              <a:rPr lang="en-US" sz="2400" dirty="0" smtClean="0">
                <a:solidFill>
                  <a:schemeClr val="accent6">
                    <a:lumMod val="50000"/>
                  </a:schemeClr>
                </a:solidFill>
              </a:rPr>
              <a:t> </a:t>
            </a:r>
            <a:r>
              <a:rPr lang="en-US" sz="2400" b="1" u="sng" dirty="0" smtClean="0">
                <a:solidFill>
                  <a:schemeClr val="accent6">
                    <a:lumMod val="50000"/>
                  </a:schemeClr>
                </a:solidFill>
              </a:rPr>
              <a:t>AND</a:t>
            </a:r>
            <a:r>
              <a:rPr lang="en-US" sz="2400" dirty="0" smtClean="0">
                <a:solidFill>
                  <a:schemeClr val="accent6">
                    <a:lumMod val="50000"/>
                  </a:schemeClr>
                </a:solidFill>
              </a:rPr>
              <a:t> the timeframe of the rising papal “king of fierce countenance.”  </a:t>
            </a:r>
          </a:p>
          <a:p>
            <a:pPr>
              <a:buFont typeface="Wingdings" pitchFamily="2" charset="2"/>
              <a:buChar char="v"/>
            </a:pPr>
            <a:r>
              <a:rPr lang="en-US" sz="2400" b="1" u="sng" dirty="0" smtClean="0">
                <a:solidFill>
                  <a:srgbClr val="FF0000"/>
                </a:solidFill>
              </a:rPr>
              <a:t>Question</a:t>
            </a:r>
            <a:r>
              <a:rPr lang="en-US" sz="2400" dirty="0" smtClean="0">
                <a:solidFill>
                  <a:srgbClr val="FF0000"/>
                </a:solidFill>
              </a:rPr>
              <a:t>:  </a:t>
            </a:r>
            <a:r>
              <a:rPr lang="en-US" sz="2400" dirty="0" smtClean="0">
                <a:solidFill>
                  <a:schemeClr val="accent6">
                    <a:lumMod val="50000"/>
                  </a:schemeClr>
                </a:solidFill>
              </a:rPr>
              <a:t>Just when did this 2300 year timeline begin, and end?</a:t>
            </a:r>
            <a:endParaRPr lang="en-US" sz="2400" dirty="0">
              <a:solidFill>
                <a:schemeClr val="accent6">
                  <a:lumMod val="50000"/>
                </a:schemeClr>
              </a:solidFill>
            </a:endParaRPr>
          </a:p>
          <a:p>
            <a:pPr marL="0" indent="0">
              <a:buNone/>
            </a:pPr>
            <a:endParaRPr lang="en-US" sz="2400" dirty="0"/>
          </a:p>
          <a:p>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440663369"/>
              </p:ext>
            </p:extLst>
          </p:nvPr>
        </p:nvGraphicFramePr>
        <p:xfrm>
          <a:off x="457200" y="1828800"/>
          <a:ext cx="8305799" cy="1463040"/>
        </p:xfrm>
        <a:graphic>
          <a:graphicData uri="http://schemas.openxmlformats.org/drawingml/2006/table">
            <a:tbl>
              <a:tblPr firstRow="1" bandRow="1">
                <a:tableStyleId>{93296810-A885-4BE3-A3E7-6D5BEEA58F35}</a:tableStyleId>
              </a:tblPr>
              <a:tblGrid>
                <a:gridCol w="2819400"/>
                <a:gridCol w="1524000"/>
                <a:gridCol w="1447800"/>
                <a:gridCol w="2514599"/>
              </a:tblGrid>
              <a:tr h="0">
                <a:tc>
                  <a:txBody>
                    <a:bodyPr/>
                    <a:lstStyle/>
                    <a:p>
                      <a:pPr algn="ctr"/>
                      <a:r>
                        <a:rPr lang="en-US" dirty="0" smtClean="0"/>
                        <a:t>Symbolic Term</a:t>
                      </a:r>
                    </a:p>
                    <a:p>
                      <a:pPr algn="ctr"/>
                      <a:r>
                        <a:rPr lang="en-US" sz="1400" dirty="0" smtClean="0"/>
                        <a:t>[in prophetic terminology]</a:t>
                      </a:r>
                      <a:endParaRPr lang="en-US" sz="1400" dirty="0"/>
                    </a:p>
                  </a:txBody>
                  <a:tcPr/>
                </a:tc>
                <a:tc>
                  <a:txBody>
                    <a:bodyPr/>
                    <a:lstStyle/>
                    <a:p>
                      <a:pPr algn="ctr"/>
                      <a:r>
                        <a:rPr lang="en-US" dirty="0" smtClean="0"/>
                        <a:t>Application</a:t>
                      </a:r>
                      <a:br>
                        <a:rPr lang="en-US" dirty="0" smtClean="0"/>
                      </a:br>
                      <a:r>
                        <a:rPr lang="en-US" sz="1400" dirty="0" smtClean="0"/>
                        <a:t>[in numerals]</a:t>
                      </a:r>
                      <a:endParaRPr lang="en-US" dirty="0"/>
                    </a:p>
                  </a:txBody>
                  <a:tcPr/>
                </a:tc>
                <a:tc>
                  <a:txBody>
                    <a:bodyPr/>
                    <a:lstStyle/>
                    <a:p>
                      <a:pPr algn="ctr"/>
                      <a:r>
                        <a:rPr lang="en-US" dirty="0" smtClean="0"/>
                        <a:t>Symbolic Time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Literal Conversion</a:t>
                      </a:r>
                      <a:br>
                        <a:rPr lang="en-US" dirty="0" smtClean="0"/>
                      </a:br>
                      <a:r>
                        <a:rPr lang="en-US" dirty="0" smtClean="0"/>
                        <a:t>1 day = 1 year</a:t>
                      </a:r>
                      <a:endParaRPr lang="en-US" dirty="0"/>
                    </a:p>
                  </a:txBody>
                  <a:tcPr/>
                </a:tc>
              </a:tr>
              <a:tr h="370840">
                <a:tc>
                  <a:txBody>
                    <a:bodyPr/>
                    <a:lstStyle/>
                    <a:p>
                      <a:r>
                        <a:rPr lang="en-US" sz="2400" dirty="0" smtClean="0"/>
                        <a:t>Two thousand three hundred days</a:t>
                      </a:r>
                      <a:endParaRPr lang="en-US" sz="2400" dirty="0"/>
                    </a:p>
                  </a:txBody>
                  <a:tcPr/>
                </a:tc>
                <a:tc>
                  <a:txBody>
                    <a:bodyPr/>
                    <a:lstStyle/>
                    <a:p>
                      <a:pPr algn="ctr"/>
                      <a:r>
                        <a:rPr lang="en-US" sz="2400" dirty="0" smtClean="0"/>
                        <a:t>2300</a:t>
                      </a:r>
                      <a:endParaRPr lang="en-US" sz="2400" dirty="0"/>
                    </a:p>
                  </a:txBody>
                  <a:tcPr/>
                </a:tc>
                <a:tc>
                  <a:txBody>
                    <a:bodyPr/>
                    <a:lstStyle/>
                    <a:p>
                      <a:pPr algn="ctr"/>
                      <a:r>
                        <a:rPr lang="en-US" sz="2400" dirty="0" smtClean="0"/>
                        <a:t>2300 </a:t>
                      </a:r>
                      <a:br>
                        <a:rPr lang="en-US" sz="2400" dirty="0" smtClean="0"/>
                      </a:br>
                      <a:r>
                        <a:rPr lang="en-US" sz="2400" dirty="0" smtClean="0"/>
                        <a:t>days</a:t>
                      </a:r>
                      <a:endParaRPr lang="en-US" sz="2400" dirty="0"/>
                    </a:p>
                  </a:txBody>
                  <a:tcPr/>
                </a:tc>
                <a:tc>
                  <a:txBody>
                    <a:bodyPr/>
                    <a:lstStyle/>
                    <a:p>
                      <a:pPr algn="ctr"/>
                      <a:r>
                        <a:rPr lang="en-US" sz="2400" dirty="0" smtClean="0"/>
                        <a:t>2300 years</a:t>
                      </a:r>
                      <a:endParaRPr lang="en-US" sz="2400" dirty="0"/>
                    </a:p>
                  </a:txBody>
                  <a:tcPr/>
                </a:tc>
              </a:tr>
            </a:tbl>
          </a:graphicData>
        </a:graphic>
      </p:graphicFrame>
      <p:sp>
        <p:nvSpPr>
          <p:cNvPr id="6" name="Slide Number Placeholder 5"/>
          <p:cNvSpPr>
            <a:spLocks noGrp="1"/>
          </p:cNvSpPr>
          <p:nvPr>
            <p:ph type="sldNum" sz="quarter" idx="11"/>
          </p:nvPr>
        </p:nvSpPr>
        <p:spPr/>
        <p:txBody>
          <a:bodyPr/>
          <a:lstStyle/>
          <a:p>
            <a:pPr>
              <a:defRPr/>
            </a:pPr>
            <a:fld id="{F03D34E4-C7D2-4C9F-981D-6635480835D9}" type="slidenum">
              <a:rPr lang="en-US" smtClean="0"/>
              <a:pPr>
                <a:defRPr/>
              </a:pPr>
              <a:t>14</a:t>
            </a:fld>
            <a:endParaRPr lang="en-US"/>
          </a:p>
        </p:txBody>
      </p:sp>
      <p:pic>
        <p:nvPicPr>
          <p:cNvPr id="13" name="Picture 2" descr="C:\Users\Rae\Desktop\Dan 7 Little Horn bubble.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228600" y="3276600"/>
            <a:ext cx="2057400" cy="261686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 name="Picture 5" descr="C:\Users\Rae\Desktop\Dan8 king of fc.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971" y="4341737"/>
            <a:ext cx="2593229" cy="2646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190463"/>
      </p:ext>
    </p:extLst>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06400"/>
            <a:ext cx="8686800" cy="838200"/>
          </a:xfrm>
        </p:spPr>
        <p:txBody>
          <a:bodyPr>
            <a:scene3d>
              <a:camera prst="orthographicFront"/>
              <a:lightRig rig="threePt" dir="t"/>
            </a:scene3d>
            <a:sp3d extrusionH="57150">
              <a:bevelT w="38100" h="38100"/>
            </a:sp3d>
          </a:bodyPr>
          <a:lstStyle/>
          <a:p>
            <a:pPr algn="ctr"/>
            <a:r>
              <a:rPr lang="en-US" sz="4000" b="1" dirty="0" smtClean="0">
                <a:solidFill>
                  <a:schemeClr val="tx1">
                    <a:lumMod val="90000"/>
                    <a:lumOff val="10000"/>
                  </a:schemeClr>
                </a:solidFill>
              </a:rPr>
              <a:t>Two Questions to Ponder</a:t>
            </a:r>
            <a:endParaRPr lang="en-US" sz="4000" b="1" dirty="0">
              <a:solidFill>
                <a:schemeClr val="tx1">
                  <a:lumMod val="90000"/>
                  <a:lumOff val="10000"/>
                </a:schemeClr>
              </a:solidFill>
            </a:endParaRPr>
          </a:p>
        </p:txBody>
      </p:sp>
      <p:sp>
        <p:nvSpPr>
          <p:cNvPr id="12" name="Text Placeholder 4"/>
          <p:cNvSpPr>
            <a:spLocks noGrp="1"/>
          </p:cNvSpPr>
          <p:nvPr>
            <p:ph type="body" sz="half" idx="3"/>
          </p:nvPr>
        </p:nvSpPr>
        <p:spPr>
          <a:xfrm>
            <a:off x="325599" y="5551330"/>
            <a:ext cx="8540306" cy="1905000"/>
          </a:xfrm>
        </p:spPr>
        <p:txBody>
          <a:bodyPr>
            <a:scene3d>
              <a:camera prst="orthographicFront"/>
              <a:lightRig rig="threePt" dir="t"/>
            </a:scene3d>
            <a:sp3d extrusionH="57150">
              <a:bevelT w="38100" h="38100"/>
            </a:sp3d>
          </a:bodyPr>
          <a:lstStyle/>
          <a:p>
            <a:pPr>
              <a:buNone/>
            </a:pPr>
            <a:r>
              <a:rPr lang="en-US" sz="2400" b="1" dirty="0" smtClean="0">
                <a:solidFill>
                  <a:schemeClr val="tx1">
                    <a:lumMod val="90000"/>
                    <a:lumOff val="10000"/>
                  </a:schemeClr>
                </a:solidFill>
              </a:rPr>
              <a:t>What does the cleansing of an heavenly sanctuary have to do with the prophetic events happening around Yahuah’s people on earth in Daniel 8?</a:t>
            </a:r>
            <a:endParaRPr lang="en-US" sz="2400" b="1" dirty="0">
              <a:solidFill>
                <a:schemeClr val="tx1">
                  <a:lumMod val="90000"/>
                  <a:lumOff val="10000"/>
                </a:schemeClr>
              </a:solidFill>
            </a:endParaRPr>
          </a:p>
        </p:txBody>
      </p:sp>
      <p:sp>
        <p:nvSpPr>
          <p:cNvPr id="3" name="Slide Number Placeholder 2"/>
          <p:cNvSpPr>
            <a:spLocks noGrp="1"/>
          </p:cNvSpPr>
          <p:nvPr>
            <p:ph type="sldNum" sz="quarter" idx="11"/>
          </p:nvPr>
        </p:nvSpPr>
        <p:spPr/>
        <p:txBody>
          <a:bodyPr/>
          <a:lstStyle/>
          <a:p>
            <a:pPr>
              <a:defRPr/>
            </a:pPr>
            <a:fld id="{F03D34E4-C7D2-4C9F-981D-6635480835D9}" type="slidenum">
              <a:rPr lang="en-US" smtClean="0"/>
              <a:pPr>
                <a:defRPr/>
              </a:pPr>
              <a:t>15</a:t>
            </a:fld>
            <a:endParaRPr lang="en-US"/>
          </a:p>
        </p:txBody>
      </p:sp>
      <p:sp>
        <p:nvSpPr>
          <p:cNvPr id="8" name="Rectangle 7"/>
          <p:cNvSpPr/>
          <p:nvPr/>
        </p:nvSpPr>
        <p:spPr>
          <a:xfrm>
            <a:off x="0" y="1339257"/>
            <a:ext cx="9102399" cy="523220"/>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2800" b="1" cap="none" spc="0" dirty="0" smtClean="0">
                <a:ln w="1905"/>
                <a:solidFill>
                  <a:srgbClr val="7030A0"/>
                </a:solidFill>
                <a:effectLst>
                  <a:innerShdw blurRad="69850" dist="43180" dir="5400000">
                    <a:srgbClr val="000000">
                      <a:alpha val="65000"/>
                    </a:srgbClr>
                  </a:innerShdw>
                </a:effectLst>
                <a:latin typeface="Segoe Print" pitchFamily="2" charset="0"/>
              </a:rPr>
              <a:t>Which sanctuary needs cleansing of Dan 8:14?</a:t>
            </a:r>
            <a:endParaRPr lang="en-US" sz="2800" b="1" cap="none" spc="0" dirty="0">
              <a:ln w="1905"/>
              <a:solidFill>
                <a:srgbClr val="7030A0"/>
              </a:solidFill>
              <a:effectLst>
                <a:innerShdw blurRad="69850" dist="43180" dir="5400000">
                  <a:srgbClr val="000000">
                    <a:alpha val="65000"/>
                  </a:srgbClr>
                </a:innerShdw>
              </a:effectLst>
              <a:latin typeface="Segoe Print" pitchFamily="2" charset="0"/>
            </a:endParaRP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flipH="1">
            <a:off x="381000" y="1981200"/>
            <a:ext cx="4741335" cy="2667000"/>
          </a:xfrm>
          <a:prstGeom prst="rect">
            <a:avLst/>
          </a:prstGeom>
          <a:noFill/>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4" name="Picture 3" descr="C:\Users\Rae\Desktop\cleansing bridal wa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431970" y="1981201"/>
            <a:ext cx="3433934" cy="2642926"/>
          </a:xfrm>
          <a:prstGeom prst="rect">
            <a:avLst/>
          </a:prstGeom>
          <a:noFill/>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5" name="Rectangle 14"/>
          <p:cNvSpPr/>
          <p:nvPr/>
        </p:nvSpPr>
        <p:spPr>
          <a:xfrm>
            <a:off x="339400" y="4843444"/>
            <a:ext cx="4741336" cy="707886"/>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000" b="1" dirty="0" smtClean="0">
                <a:ln w="1905"/>
                <a:solidFill>
                  <a:srgbClr val="7030A0"/>
                </a:solidFill>
                <a:effectLst>
                  <a:innerShdw blurRad="69850" dist="43180" dir="5400000">
                    <a:srgbClr val="000000">
                      <a:alpha val="65000"/>
                    </a:srgbClr>
                  </a:innerShdw>
                </a:effectLst>
                <a:latin typeface="Segoe Print" pitchFamily="2" charset="0"/>
              </a:rPr>
              <a:t>A ‘building’?  </a:t>
            </a:r>
            <a:endParaRPr lang="en-US" sz="4000" b="1" cap="none" spc="0" dirty="0">
              <a:ln w="1905"/>
              <a:solidFill>
                <a:srgbClr val="7030A0"/>
              </a:solidFill>
              <a:effectLst>
                <a:innerShdw blurRad="69850" dist="43180" dir="5400000">
                  <a:srgbClr val="000000">
                    <a:alpha val="65000"/>
                  </a:srgbClr>
                </a:innerShdw>
              </a:effectLst>
              <a:latin typeface="Segoe Print" pitchFamily="2" charset="0"/>
            </a:endParaRPr>
          </a:p>
        </p:txBody>
      </p:sp>
      <p:sp>
        <p:nvSpPr>
          <p:cNvPr id="16" name="Rectangle 15"/>
          <p:cNvSpPr/>
          <p:nvPr/>
        </p:nvSpPr>
        <p:spPr>
          <a:xfrm>
            <a:off x="5390371" y="4843444"/>
            <a:ext cx="3433934" cy="707886"/>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000" b="1" dirty="0" smtClean="0">
                <a:ln w="1905"/>
                <a:solidFill>
                  <a:srgbClr val="7030A0"/>
                </a:solidFill>
                <a:effectLst>
                  <a:innerShdw blurRad="69850" dist="43180" dir="5400000">
                    <a:srgbClr val="000000">
                      <a:alpha val="65000"/>
                    </a:srgbClr>
                  </a:innerShdw>
                </a:effectLst>
                <a:latin typeface="Segoe Print" pitchFamily="2" charset="0"/>
              </a:rPr>
              <a:t>A ‘people’?</a:t>
            </a:r>
            <a:endParaRPr lang="en-US" sz="4000" b="1" cap="none" spc="0" dirty="0">
              <a:ln w="1905"/>
              <a:solidFill>
                <a:srgbClr val="7030A0"/>
              </a:solidFill>
              <a:effectLst>
                <a:innerShdw blurRad="69850" dist="43180" dir="5400000">
                  <a:srgbClr val="000000">
                    <a:alpha val="65000"/>
                  </a:srgbClr>
                </a:innerShdw>
              </a:effectLst>
              <a:latin typeface="Segoe Print" pitchFamily="2" charset="0"/>
            </a:endParaRPr>
          </a:p>
        </p:txBody>
      </p:sp>
    </p:spTree>
    <p:extLst>
      <p:ext uri="{BB962C8B-B14F-4D97-AF65-F5344CB8AC3E}">
        <p14:creationId xmlns:p14="http://schemas.microsoft.com/office/powerpoint/2010/main" val="2825683537"/>
      </p:ext>
    </p:extLst>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06400"/>
            <a:ext cx="9144000" cy="812800"/>
          </a:xfrm>
        </p:spPr>
        <p:txBody>
          <a:bodyPr>
            <a:scene3d>
              <a:camera prst="orthographicFront"/>
              <a:lightRig rig="threePt" dir="t"/>
            </a:scene3d>
            <a:sp3d extrusionH="57150">
              <a:bevelT w="38100" h="38100"/>
            </a:sp3d>
          </a:bodyPr>
          <a:lstStyle/>
          <a:p>
            <a:pPr algn="ctr"/>
            <a:r>
              <a:rPr lang="en-US" sz="4000" b="1" dirty="0" smtClean="0">
                <a:solidFill>
                  <a:schemeClr val="tx1">
                    <a:lumMod val="90000"/>
                    <a:lumOff val="10000"/>
                  </a:schemeClr>
                </a:solidFill>
              </a:rPr>
              <a:t>Full Context of Daniel 8: kingdoms</a:t>
            </a:r>
            <a:endParaRPr lang="en-US" sz="4000" b="1" dirty="0">
              <a:solidFill>
                <a:schemeClr val="tx1">
                  <a:lumMod val="90000"/>
                  <a:lumOff val="10000"/>
                </a:schemeClr>
              </a:solidFill>
            </a:endParaRPr>
          </a:p>
        </p:txBody>
      </p:sp>
      <p:sp>
        <p:nvSpPr>
          <p:cNvPr id="12" name="Text Placeholder 4"/>
          <p:cNvSpPr>
            <a:spLocks noGrp="1"/>
          </p:cNvSpPr>
          <p:nvPr>
            <p:ph type="body" sz="half" idx="3"/>
          </p:nvPr>
        </p:nvSpPr>
        <p:spPr>
          <a:xfrm>
            <a:off x="381001" y="4267200"/>
            <a:ext cx="8456608" cy="2286000"/>
          </a:xfrm>
        </p:spPr>
        <p:txBody>
          <a:bodyPr>
            <a:scene3d>
              <a:camera prst="orthographicFront"/>
              <a:lightRig rig="threePt" dir="t"/>
            </a:scene3d>
            <a:sp3d extrusionH="57150">
              <a:bevelT w="38100" h="38100"/>
            </a:sp3d>
          </a:bodyPr>
          <a:lstStyle/>
          <a:p>
            <a:pPr>
              <a:buNone/>
            </a:pPr>
            <a:r>
              <a:rPr lang="en-US" sz="2400" dirty="0" smtClean="0">
                <a:solidFill>
                  <a:schemeClr val="tx1">
                    <a:lumMod val="90000"/>
                    <a:lumOff val="10000"/>
                  </a:schemeClr>
                </a:solidFill>
              </a:rPr>
              <a:t>All of the events in Daniel’s 3</a:t>
            </a:r>
            <a:r>
              <a:rPr lang="en-US" sz="2400" baseline="30000" dirty="0" smtClean="0">
                <a:solidFill>
                  <a:schemeClr val="tx1">
                    <a:lumMod val="90000"/>
                    <a:lumOff val="10000"/>
                  </a:schemeClr>
                </a:solidFill>
              </a:rPr>
              <a:t>rd</a:t>
            </a:r>
            <a:r>
              <a:rPr lang="en-US" sz="2400" dirty="0" smtClean="0">
                <a:solidFill>
                  <a:schemeClr val="tx1">
                    <a:lumMod val="90000"/>
                    <a:lumOff val="10000"/>
                  </a:schemeClr>
                </a:solidFill>
              </a:rPr>
              <a:t> vision surround the pagan kingdoms of this world and Yahuah’s people on earth.  </a:t>
            </a:r>
          </a:p>
          <a:p>
            <a:pPr>
              <a:buNone/>
            </a:pPr>
            <a:r>
              <a:rPr lang="en-US" sz="2400" b="1" dirty="0" smtClean="0">
                <a:solidFill>
                  <a:schemeClr val="tx1">
                    <a:lumMod val="90000"/>
                    <a:lumOff val="10000"/>
                  </a:schemeClr>
                </a:solidFill>
              </a:rPr>
              <a:t>Daniel does not randomly use 1-2 verses to describe a separate heavenly event when there is so much happening around His people on the earth.  </a:t>
            </a:r>
            <a:endParaRPr lang="en-US" sz="2400" b="1" dirty="0">
              <a:solidFill>
                <a:schemeClr val="tx1">
                  <a:lumMod val="90000"/>
                  <a:lumOff val="10000"/>
                </a:schemeClr>
              </a:solidFill>
            </a:endParaRPr>
          </a:p>
        </p:txBody>
      </p:sp>
      <p:sp>
        <p:nvSpPr>
          <p:cNvPr id="3" name="Slide Number Placeholder 2"/>
          <p:cNvSpPr>
            <a:spLocks noGrp="1"/>
          </p:cNvSpPr>
          <p:nvPr>
            <p:ph type="sldNum" sz="quarter" idx="11"/>
          </p:nvPr>
        </p:nvSpPr>
        <p:spPr/>
        <p:txBody>
          <a:bodyPr/>
          <a:lstStyle/>
          <a:p>
            <a:pPr>
              <a:defRPr/>
            </a:pPr>
            <a:fld id="{F03D34E4-C7D2-4C9F-981D-6635480835D9}" type="slidenum">
              <a:rPr lang="en-US" smtClean="0"/>
              <a:pPr>
                <a:defRPr/>
              </a:pPr>
              <a:t>16</a:t>
            </a:fld>
            <a:endParaRPr lang="en-US"/>
          </a:p>
        </p:txBody>
      </p:sp>
      <p:pic>
        <p:nvPicPr>
          <p:cNvPr id="10" name="Picture 2" descr="C:\Users\Rae\Desktop\Dan8 ra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60066" y="1600200"/>
            <a:ext cx="2094581" cy="25604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Rae\Desktop\Dan8 goa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133600" y="1036954"/>
            <a:ext cx="2057400" cy="30328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Users\Rae\Desktop\Dan 7 little hor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191000" y="1188079"/>
            <a:ext cx="2209800" cy="289910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6" name="Picture 5" descr="C:\Users\Rae\Desktop\Dan8 king of f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057899" y="1426414"/>
            <a:ext cx="2933701" cy="2908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174493"/>
      </p:ext>
    </p:extLst>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06400"/>
            <a:ext cx="8686800" cy="838200"/>
          </a:xfrm>
        </p:spPr>
        <p:txBody>
          <a:bodyPr>
            <a:scene3d>
              <a:camera prst="orthographicFront"/>
              <a:lightRig rig="threePt" dir="t"/>
            </a:scene3d>
            <a:sp3d extrusionH="57150">
              <a:bevelT w="38100" h="38100"/>
            </a:sp3d>
          </a:bodyPr>
          <a:lstStyle/>
          <a:p>
            <a:pPr algn="ctr"/>
            <a:r>
              <a:rPr lang="en-US" sz="4000" b="1" dirty="0" smtClean="0">
                <a:solidFill>
                  <a:schemeClr val="tx1">
                    <a:lumMod val="90000"/>
                    <a:lumOff val="10000"/>
                  </a:schemeClr>
                </a:solidFill>
              </a:rPr>
              <a:t>Daniel 8 Context for ‘sanctuary’</a:t>
            </a:r>
            <a:endParaRPr lang="en-US" sz="4000" b="1" dirty="0">
              <a:solidFill>
                <a:schemeClr val="tx1">
                  <a:lumMod val="90000"/>
                  <a:lumOff val="10000"/>
                </a:schemeClr>
              </a:solidFill>
            </a:endParaRPr>
          </a:p>
        </p:txBody>
      </p:sp>
      <p:sp>
        <p:nvSpPr>
          <p:cNvPr id="12" name="Text Placeholder 4"/>
          <p:cNvSpPr>
            <a:spLocks noGrp="1"/>
          </p:cNvSpPr>
          <p:nvPr>
            <p:ph type="body" sz="half" idx="3"/>
          </p:nvPr>
        </p:nvSpPr>
        <p:spPr>
          <a:xfrm>
            <a:off x="304800" y="1219200"/>
            <a:ext cx="8610600" cy="5410200"/>
          </a:xfrm>
        </p:spPr>
        <p:txBody>
          <a:bodyPr>
            <a:scene3d>
              <a:camera prst="orthographicFront"/>
              <a:lightRig rig="threePt" dir="t"/>
            </a:scene3d>
            <a:sp3d extrusionH="57150">
              <a:bevelT w="38100" h="38100"/>
            </a:sp3d>
          </a:bodyPr>
          <a:lstStyle/>
          <a:p>
            <a:pPr>
              <a:buNone/>
            </a:pPr>
            <a:r>
              <a:rPr lang="en-US" sz="2400" b="1" dirty="0" smtClean="0">
                <a:solidFill>
                  <a:srgbClr val="0000FF"/>
                </a:solidFill>
              </a:rPr>
              <a:t>Dan 8:12-13  </a:t>
            </a:r>
            <a:r>
              <a:rPr lang="en-US" sz="2400" dirty="0" smtClean="0"/>
              <a:t>And </a:t>
            </a:r>
            <a:r>
              <a:rPr lang="en-US" sz="2400" dirty="0"/>
              <a:t>an </a:t>
            </a:r>
            <a:r>
              <a:rPr lang="en-US" sz="2400" b="1" u="sng" dirty="0" smtClean="0"/>
              <a:t>host</a:t>
            </a:r>
            <a:r>
              <a:rPr lang="en-US" sz="2400" dirty="0" smtClean="0"/>
              <a:t> </a:t>
            </a:r>
            <a:r>
              <a:rPr lang="en-US" sz="1800" dirty="0" smtClean="0"/>
              <a:t>[peoples]</a:t>
            </a:r>
            <a:r>
              <a:rPr lang="en-US" sz="2400" dirty="0" smtClean="0"/>
              <a:t> </a:t>
            </a:r>
            <a:r>
              <a:rPr lang="en-US" sz="2400" dirty="0"/>
              <a:t>was given </a:t>
            </a:r>
            <a:r>
              <a:rPr lang="en-US" sz="2400" dirty="0" smtClean="0"/>
              <a:t>him </a:t>
            </a:r>
            <a:r>
              <a:rPr lang="en-US" sz="2000" dirty="0" smtClean="0">
                <a:solidFill>
                  <a:srgbClr val="FF0000"/>
                </a:solidFill>
              </a:rPr>
              <a:t>[“king of fierce countenance”]</a:t>
            </a:r>
            <a:r>
              <a:rPr lang="en-US" sz="2000" dirty="0" smtClean="0"/>
              <a:t> … </a:t>
            </a:r>
            <a:r>
              <a:rPr lang="en-US" sz="2400" dirty="0" smtClean="0"/>
              <a:t>and </a:t>
            </a:r>
            <a:r>
              <a:rPr lang="en-US" sz="2400" dirty="0"/>
              <a:t>it cast </a:t>
            </a:r>
            <a:r>
              <a:rPr lang="en-US" sz="2400" dirty="0" smtClean="0"/>
              <a:t>down </a:t>
            </a:r>
            <a:r>
              <a:rPr lang="en-US" sz="1800" dirty="0" smtClean="0"/>
              <a:t>[</a:t>
            </a:r>
            <a:r>
              <a:rPr lang="en-US" sz="1800" dirty="0" smtClean="0">
                <a:solidFill>
                  <a:srgbClr val="0000FF"/>
                </a:solidFill>
              </a:rPr>
              <a:t>ALL</a:t>
            </a:r>
            <a:r>
              <a:rPr lang="en-US" sz="1800" dirty="0" smtClean="0"/>
              <a:t>] </a:t>
            </a:r>
            <a:r>
              <a:rPr lang="en-US" sz="2400" dirty="0"/>
              <a:t>the truth to the ground; and it </a:t>
            </a:r>
            <a:r>
              <a:rPr lang="en-US" sz="2400" dirty="0" err="1"/>
              <a:t>practised</a:t>
            </a:r>
            <a:r>
              <a:rPr lang="en-US" sz="2400" dirty="0"/>
              <a:t>, and prospered</a:t>
            </a:r>
            <a:r>
              <a:rPr lang="en-US" sz="2400" dirty="0" smtClean="0"/>
              <a:t>.</a:t>
            </a:r>
          </a:p>
          <a:p>
            <a:pPr>
              <a:buFont typeface="Wingdings" pitchFamily="2" charset="2"/>
              <a:buChar char="v"/>
            </a:pPr>
            <a:r>
              <a:rPr lang="en-US" sz="2000" b="1" u="sng" dirty="0">
                <a:solidFill>
                  <a:schemeClr val="tx2"/>
                </a:solidFill>
              </a:rPr>
              <a:t>Host</a:t>
            </a:r>
            <a:r>
              <a:rPr lang="en-US" sz="2000" dirty="0">
                <a:solidFill>
                  <a:schemeClr val="tx2"/>
                </a:solidFill>
              </a:rPr>
              <a:t> - H6635 </a:t>
            </a:r>
            <a:r>
              <a:rPr lang="en-US" sz="2000" dirty="0" err="1">
                <a:solidFill>
                  <a:schemeClr val="tx2"/>
                </a:solidFill>
              </a:rPr>
              <a:t>tsaba</a:t>
            </a:r>
            <a:r>
              <a:rPr lang="en-US" sz="2000" dirty="0">
                <a:solidFill>
                  <a:schemeClr val="tx2"/>
                </a:solidFill>
              </a:rPr>
              <a:t>'; from H6633; </a:t>
            </a:r>
            <a:r>
              <a:rPr lang="en-US" sz="2000" b="1" u="sng" dirty="0">
                <a:solidFill>
                  <a:schemeClr val="tx2"/>
                </a:solidFill>
              </a:rPr>
              <a:t>a mass of </a:t>
            </a:r>
            <a:r>
              <a:rPr lang="en-US" sz="2000" b="1" dirty="0">
                <a:solidFill>
                  <a:schemeClr val="tx2"/>
                </a:solidFill>
              </a:rPr>
              <a:t>p</a:t>
            </a:r>
            <a:r>
              <a:rPr lang="en-US" sz="2000" b="1" u="sng" dirty="0">
                <a:solidFill>
                  <a:schemeClr val="tx2"/>
                </a:solidFill>
              </a:rPr>
              <a:t>ersons</a:t>
            </a:r>
            <a:r>
              <a:rPr lang="en-US" sz="2000" dirty="0">
                <a:solidFill>
                  <a:schemeClr val="tx2"/>
                </a:solidFill>
              </a:rPr>
              <a:t> … especially reg. organized for war (</a:t>
            </a:r>
            <a:r>
              <a:rPr lang="en-US" sz="2000" b="1" u="sng" dirty="0">
                <a:solidFill>
                  <a:schemeClr val="tx2"/>
                </a:solidFill>
              </a:rPr>
              <a:t>an arm</a:t>
            </a:r>
            <a:r>
              <a:rPr lang="en-US" sz="2000" b="1" dirty="0">
                <a:solidFill>
                  <a:schemeClr val="tx2"/>
                </a:solidFill>
              </a:rPr>
              <a:t>y</a:t>
            </a:r>
            <a:r>
              <a:rPr lang="en-US" sz="2000" dirty="0">
                <a:solidFill>
                  <a:schemeClr val="tx2"/>
                </a:solidFill>
              </a:rPr>
              <a:t>); by implication, a campaign, literally </a:t>
            </a:r>
            <a:r>
              <a:rPr lang="en-US" sz="2000" dirty="0" smtClean="0">
                <a:solidFill>
                  <a:schemeClr val="tx2"/>
                </a:solidFill>
              </a:rPr>
              <a:t/>
            </a:r>
            <a:br>
              <a:rPr lang="en-US" sz="2000" dirty="0" smtClean="0">
                <a:solidFill>
                  <a:schemeClr val="tx2"/>
                </a:solidFill>
              </a:rPr>
            </a:br>
            <a:r>
              <a:rPr lang="en-US" sz="2000" dirty="0" smtClean="0">
                <a:solidFill>
                  <a:schemeClr val="tx2"/>
                </a:solidFill>
              </a:rPr>
              <a:t>or </a:t>
            </a:r>
            <a:r>
              <a:rPr lang="en-US" sz="2000" dirty="0">
                <a:solidFill>
                  <a:schemeClr val="tx2"/>
                </a:solidFill>
              </a:rPr>
              <a:t>figuratively (specifically, hardship, worship):  KJV - appointed time, (+)army, (+)battle, company, host, service, </a:t>
            </a:r>
            <a:r>
              <a:rPr lang="en-US" sz="2000" b="1" u="sng" dirty="0" smtClean="0">
                <a:solidFill>
                  <a:schemeClr val="tx2"/>
                </a:solidFill>
              </a:rPr>
              <a:t>soldiers</a:t>
            </a:r>
            <a:r>
              <a:rPr lang="en-US" sz="2000" dirty="0" smtClean="0">
                <a:solidFill>
                  <a:schemeClr val="tx2"/>
                </a:solidFill>
              </a:rPr>
              <a:t>…</a:t>
            </a:r>
            <a:br>
              <a:rPr lang="en-US" sz="2000" dirty="0" smtClean="0">
                <a:solidFill>
                  <a:schemeClr val="tx2"/>
                </a:solidFill>
              </a:rPr>
            </a:br>
            <a:endParaRPr lang="en-US" sz="2000" dirty="0">
              <a:solidFill>
                <a:schemeClr val="tx2"/>
              </a:solidFill>
            </a:endParaRPr>
          </a:p>
          <a:p>
            <a:pPr>
              <a:buNone/>
            </a:pPr>
            <a:r>
              <a:rPr lang="en-US" sz="2400" b="1" dirty="0" smtClean="0">
                <a:solidFill>
                  <a:srgbClr val="0000FF"/>
                </a:solidFill>
              </a:rPr>
              <a:t>13</a:t>
            </a:r>
            <a:r>
              <a:rPr lang="en-US" sz="2400" dirty="0" smtClean="0"/>
              <a:t> </a:t>
            </a:r>
            <a:r>
              <a:rPr lang="en-US" sz="2400" dirty="0"/>
              <a:t>Then I heard one saint speaking, and another saint said unto that certain saint which </a:t>
            </a:r>
            <a:r>
              <a:rPr lang="en-US" sz="2400" dirty="0" err="1"/>
              <a:t>spake</a:t>
            </a:r>
            <a:r>
              <a:rPr lang="en-US" sz="2400" dirty="0"/>
              <a:t>, How long shall </a:t>
            </a:r>
            <a:r>
              <a:rPr lang="en-US" sz="2400" dirty="0" smtClean="0"/>
              <a:t>… </a:t>
            </a:r>
            <a:r>
              <a:rPr lang="en-US" sz="2400" dirty="0"/>
              <a:t>the </a:t>
            </a:r>
            <a:r>
              <a:rPr lang="en-US" sz="2400" b="1" u="sng" dirty="0"/>
              <a:t>sanctuar</a:t>
            </a:r>
            <a:r>
              <a:rPr lang="en-US" sz="2400" b="1" dirty="0"/>
              <a:t>y</a:t>
            </a:r>
            <a:r>
              <a:rPr lang="en-US" sz="2400" dirty="0"/>
              <a:t> and the </a:t>
            </a:r>
            <a:r>
              <a:rPr lang="en-US" sz="2400" b="1" u="sng" dirty="0"/>
              <a:t>host</a:t>
            </a:r>
            <a:r>
              <a:rPr lang="en-US" sz="2400" dirty="0"/>
              <a:t> to be trodden under </a:t>
            </a:r>
            <a:r>
              <a:rPr lang="en-US" sz="2400" dirty="0" smtClean="0"/>
              <a:t>foot?</a:t>
            </a:r>
            <a:endParaRPr lang="en-US" sz="2400" dirty="0"/>
          </a:p>
          <a:p>
            <a:pPr>
              <a:buFont typeface="Wingdings" pitchFamily="2" charset="2"/>
              <a:buChar char="v"/>
            </a:pPr>
            <a:r>
              <a:rPr lang="en-US" sz="2000" b="1" u="sng" dirty="0" smtClean="0">
                <a:solidFill>
                  <a:schemeClr val="tx2"/>
                </a:solidFill>
              </a:rPr>
              <a:t>Sanctuar</a:t>
            </a:r>
            <a:r>
              <a:rPr lang="en-US" sz="2000" b="1" dirty="0" smtClean="0">
                <a:solidFill>
                  <a:schemeClr val="tx2"/>
                </a:solidFill>
              </a:rPr>
              <a:t>y</a:t>
            </a:r>
            <a:r>
              <a:rPr lang="en-US" sz="2000" dirty="0" smtClean="0">
                <a:solidFill>
                  <a:schemeClr val="tx2"/>
                </a:solidFill>
              </a:rPr>
              <a:t> </a:t>
            </a:r>
            <a:r>
              <a:rPr lang="en-US" sz="2000" dirty="0">
                <a:solidFill>
                  <a:schemeClr val="tx2"/>
                </a:solidFill>
              </a:rPr>
              <a:t>- </a:t>
            </a:r>
            <a:r>
              <a:rPr lang="en-US" sz="2000" dirty="0" smtClean="0">
                <a:solidFill>
                  <a:schemeClr val="tx2"/>
                </a:solidFill>
              </a:rPr>
              <a:t>H6944 qodesh; </a:t>
            </a:r>
            <a:r>
              <a:rPr lang="en-US" sz="2000" dirty="0">
                <a:solidFill>
                  <a:schemeClr val="tx2"/>
                </a:solidFill>
              </a:rPr>
              <a:t>from H</a:t>
            </a:r>
            <a:r>
              <a:rPr lang="en-US" sz="2000" dirty="0" smtClean="0">
                <a:solidFill>
                  <a:schemeClr val="tx2"/>
                </a:solidFill>
              </a:rPr>
              <a:t>6942</a:t>
            </a:r>
            <a:r>
              <a:rPr lang="en-US" sz="2000" dirty="0">
                <a:solidFill>
                  <a:schemeClr val="tx2"/>
                </a:solidFill>
              </a:rPr>
              <a:t>; </a:t>
            </a:r>
            <a:r>
              <a:rPr lang="en-US" sz="2000" b="1" dirty="0">
                <a:solidFill>
                  <a:schemeClr val="accent6">
                    <a:lumMod val="50000"/>
                  </a:schemeClr>
                </a:solidFill>
              </a:rPr>
              <a:t>a sacred </a:t>
            </a:r>
            <a:r>
              <a:rPr lang="en-US" sz="2000" dirty="0">
                <a:solidFill>
                  <a:schemeClr val="tx2"/>
                </a:solidFill>
              </a:rPr>
              <a:t>place or </a:t>
            </a:r>
            <a:r>
              <a:rPr lang="en-US" sz="2000" b="1" u="sng" dirty="0">
                <a:solidFill>
                  <a:schemeClr val="accent6">
                    <a:lumMod val="50000"/>
                  </a:schemeClr>
                </a:solidFill>
              </a:rPr>
              <a:t>thin</a:t>
            </a:r>
            <a:r>
              <a:rPr lang="en-US" sz="2000" b="1" dirty="0">
                <a:solidFill>
                  <a:schemeClr val="accent6">
                    <a:lumMod val="50000"/>
                  </a:schemeClr>
                </a:solidFill>
              </a:rPr>
              <a:t>g</a:t>
            </a:r>
            <a:r>
              <a:rPr lang="en-US" sz="2000" dirty="0">
                <a:solidFill>
                  <a:schemeClr val="accent6">
                    <a:lumMod val="50000"/>
                  </a:schemeClr>
                </a:solidFill>
              </a:rPr>
              <a:t>; </a:t>
            </a:r>
            <a:r>
              <a:rPr lang="en-US" sz="2000" dirty="0">
                <a:solidFill>
                  <a:schemeClr val="tx2"/>
                </a:solidFill>
              </a:rPr>
              <a:t>rarely abstract, sanctity</a:t>
            </a:r>
            <a:r>
              <a:rPr lang="en-US" sz="2000" dirty="0" smtClean="0">
                <a:solidFill>
                  <a:schemeClr val="tx2"/>
                </a:solidFill>
              </a:rPr>
              <a:t>: KJV </a:t>
            </a:r>
            <a:r>
              <a:rPr lang="en-US" sz="2000" dirty="0">
                <a:solidFill>
                  <a:schemeClr val="tx2"/>
                </a:solidFill>
              </a:rPr>
              <a:t>- consecrated (thing), dedicated (thing), hallowed (thing), holiness, (X most) holy (X day, portion, thing), </a:t>
            </a:r>
            <a:r>
              <a:rPr lang="en-US" sz="2400" b="1" u="sng" dirty="0">
                <a:solidFill>
                  <a:schemeClr val="accent6">
                    <a:lumMod val="50000"/>
                  </a:schemeClr>
                </a:solidFill>
              </a:rPr>
              <a:t>saint</a:t>
            </a:r>
            <a:r>
              <a:rPr lang="en-US" sz="2000" dirty="0">
                <a:solidFill>
                  <a:schemeClr val="accent6">
                    <a:lumMod val="50000"/>
                  </a:schemeClr>
                </a:solidFill>
              </a:rPr>
              <a:t>, </a:t>
            </a:r>
            <a:r>
              <a:rPr lang="en-US" sz="2000" dirty="0">
                <a:solidFill>
                  <a:schemeClr val="tx2"/>
                </a:solidFill>
              </a:rPr>
              <a:t>sanctuary</a:t>
            </a:r>
            <a:r>
              <a:rPr lang="en-US" sz="2000" dirty="0" smtClean="0">
                <a:solidFill>
                  <a:schemeClr val="tx2"/>
                </a:solidFill>
              </a:rPr>
              <a:t>.</a:t>
            </a:r>
            <a:endParaRPr lang="en-US" sz="2000" dirty="0">
              <a:solidFill>
                <a:schemeClr val="tx2"/>
              </a:solidFill>
            </a:endParaRPr>
          </a:p>
        </p:txBody>
      </p:sp>
      <p:sp>
        <p:nvSpPr>
          <p:cNvPr id="3" name="Slide Number Placeholder 2"/>
          <p:cNvSpPr>
            <a:spLocks noGrp="1"/>
          </p:cNvSpPr>
          <p:nvPr>
            <p:ph type="sldNum" sz="quarter" idx="11"/>
          </p:nvPr>
        </p:nvSpPr>
        <p:spPr/>
        <p:txBody>
          <a:bodyPr/>
          <a:lstStyle/>
          <a:p>
            <a:pPr>
              <a:defRPr/>
            </a:pPr>
            <a:fld id="{F03D34E4-C7D2-4C9F-981D-6635480835D9}" type="slidenum">
              <a:rPr lang="en-US" smtClean="0"/>
              <a:pPr>
                <a:defRPr/>
              </a:pPr>
              <a:t>17</a:t>
            </a:fld>
            <a:endParaRPr lang="en-US"/>
          </a:p>
        </p:txBody>
      </p:sp>
    </p:spTree>
    <p:extLst>
      <p:ext uri="{BB962C8B-B14F-4D97-AF65-F5344CB8AC3E}">
        <p14:creationId xmlns:p14="http://schemas.microsoft.com/office/powerpoint/2010/main" val="48279995"/>
      </p:ext>
    </p:extLst>
  </p:cSld>
  <p:clrMapOvr>
    <a:masterClrMapping/>
  </p:clrMapOvr>
  <p:transition spd="med">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06400"/>
            <a:ext cx="9144000" cy="812800"/>
          </a:xfrm>
        </p:spPr>
        <p:txBody>
          <a:bodyPr>
            <a:scene3d>
              <a:camera prst="orthographicFront"/>
              <a:lightRig rig="threePt" dir="t"/>
            </a:scene3d>
            <a:sp3d extrusionH="57150">
              <a:bevelT w="38100" h="38100"/>
            </a:sp3d>
          </a:bodyPr>
          <a:lstStyle/>
          <a:p>
            <a:pPr algn="ctr"/>
            <a:r>
              <a:rPr lang="en-US" sz="4000" b="1" dirty="0" smtClean="0">
                <a:solidFill>
                  <a:schemeClr val="tx1">
                    <a:lumMod val="90000"/>
                    <a:lumOff val="10000"/>
                  </a:schemeClr>
                </a:solidFill>
              </a:rPr>
              <a:t>Full Context of Daniel 8: sanctuary</a:t>
            </a:r>
            <a:endParaRPr lang="en-US" sz="4000" b="1" dirty="0">
              <a:solidFill>
                <a:schemeClr val="tx1">
                  <a:lumMod val="90000"/>
                  <a:lumOff val="10000"/>
                </a:schemeClr>
              </a:solidFill>
            </a:endParaRPr>
          </a:p>
        </p:txBody>
      </p:sp>
      <p:sp>
        <p:nvSpPr>
          <p:cNvPr id="12" name="Text Placeholder 4"/>
          <p:cNvSpPr>
            <a:spLocks noGrp="1"/>
          </p:cNvSpPr>
          <p:nvPr>
            <p:ph type="body" sz="half" idx="3"/>
          </p:nvPr>
        </p:nvSpPr>
        <p:spPr>
          <a:xfrm>
            <a:off x="0" y="1295400"/>
            <a:ext cx="9069389" cy="762000"/>
          </a:xfrm>
        </p:spPr>
        <p:txBody>
          <a:bodyPr>
            <a:scene3d>
              <a:camera prst="orthographicFront"/>
              <a:lightRig rig="threePt" dir="t"/>
            </a:scene3d>
            <a:sp3d extrusionH="57150">
              <a:bevelT w="38100" h="38100"/>
            </a:sp3d>
          </a:bodyPr>
          <a:lstStyle/>
          <a:p>
            <a:pPr algn="ctr">
              <a:buNone/>
            </a:pPr>
            <a:r>
              <a:rPr lang="en-US" sz="2400" dirty="0" smtClean="0"/>
              <a:t>Daniel declares “a sanctuary” will be cleansed after 2300 days.</a:t>
            </a:r>
            <a:endParaRPr lang="en-US" sz="2400" b="1" dirty="0">
              <a:solidFill>
                <a:srgbClr val="FF0000"/>
              </a:solidFill>
            </a:endParaRPr>
          </a:p>
        </p:txBody>
      </p:sp>
      <p:sp>
        <p:nvSpPr>
          <p:cNvPr id="3" name="Slide Number Placeholder 2"/>
          <p:cNvSpPr>
            <a:spLocks noGrp="1"/>
          </p:cNvSpPr>
          <p:nvPr>
            <p:ph type="sldNum" sz="quarter" idx="11"/>
          </p:nvPr>
        </p:nvSpPr>
        <p:spPr/>
        <p:txBody>
          <a:bodyPr/>
          <a:lstStyle/>
          <a:p>
            <a:pPr>
              <a:defRPr/>
            </a:pPr>
            <a:fld id="{F03D34E4-C7D2-4C9F-981D-6635480835D9}" type="slidenum">
              <a:rPr lang="en-US" smtClean="0"/>
              <a:pPr>
                <a:defRPr/>
              </a:pPr>
              <a:t>18</a:t>
            </a:fld>
            <a:endParaRPr lang="en-US"/>
          </a:p>
        </p:txBody>
      </p:sp>
      <p:sp>
        <p:nvSpPr>
          <p:cNvPr id="17" name="Title 1"/>
          <p:cNvSpPr txBox="1">
            <a:spLocks/>
          </p:cNvSpPr>
          <p:nvPr/>
        </p:nvSpPr>
        <p:spPr bwMode="auto">
          <a:xfrm>
            <a:off x="152400" y="1905000"/>
            <a:ext cx="8686800" cy="16913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omic Sans MS" pitchFamily="66" charset="0"/>
              </a:defRPr>
            </a:lvl2pPr>
            <a:lvl3pPr algn="l" rtl="0" eaLnBrk="0" fontAlgn="base" hangingPunct="0">
              <a:spcBef>
                <a:spcPct val="0"/>
              </a:spcBef>
              <a:spcAft>
                <a:spcPct val="0"/>
              </a:spcAft>
              <a:defRPr sz="4400">
                <a:solidFill>
                  <a:schemeClr val="tx1"/>
                </a:solidFill>
                <a:latin typeface="Comic Sans MS" pitchFamily="66" charset="0"/>
              </a:defRPr>
            </a:lvl3pPr>
            <a:lvl4pPr algn="l" rtl="0" eaLnBrk="0" fontAlgn="base" hangingPunct="0">
              <a:spcBef>
                <a:spcPct val="0"/>
              </a:spcBef>
              <a:spcAft>
                <a:spcPct val="0"/>
              </a:spcAft>
              <a:defRPr sz="4400">
                <a:solidFill>
                  <a:schemeClr val="tx1"/>
                </a:solidFill>
                <a:latin typeface="Comic Sans MS" pitchFamily="66" charset="0"/>
              </a:defRPr>
            </a:lvl4pPr>
            <a:lvl5pPr algn="l" rtl="0" eaLnBrk="0" fontAlgn="base" hangingPunct="0">
              <a:spcBef>
                <a:spcPct val="0"/>
              </a:spcBef>
              <a:spcAft>
                <a:spcPct val="0"/>
              </a:spcAft>
              <a:defRPr sz="4400">
                <a:solidFill>
                  <a:schemeClr val="tx1"/>
                </a:solidFill>
                <a:latin typeface="Comic Sans MS" pitchFamily="66" charset="0"/>
              </a:defRPr>
            </a:lvl5pPr>
            <a:lvl6pPr marL="457200" algn="l" rtl="0" fontAlgn="base">
              <a:spcBef>
                <a:spcPct val="0"/>
              </a:spcBef>
              <a:spcAft>
                <a:spcPct val="0"/>
              </a:spcAft>
              <a:defRPr sz="4400">
                <a:solidFill>
                  <a:schemeClr val="tx1"/>
                </a:solidFill>
                <a:latin typeface="Comic Sans MS" pitchFamily="66" charset="0"/>
              </a:defRPr>
            </a:lvl6pPr>
            <a:lvl7pPr marL="914400" algn="l" rtl="0" fontAlgn="base">
              <a:spcBef>
                <a:spcPct val="0"/>
              </a:spcBef>
              <a:spcAft>
                <a:spcPct val="0"/>
              </a:spcAft>
              <a:defRPr sz="4400">
                <a:solidFill>
                  <a:schemeClr val="tx1"/>
                </a:solidFill>
                <a:latin typeface="Comic Sans MS" pitchFamily="66" charset="0"/>
              </a:defRPr>
            </a:lvl7pPr>
            <a:lvl8pPr marL="1371600" algn="l" rtl="0" fontAlgn="base">
              <a:spcBef>
                <a:spcPct val="0"/>
              </a:spcBef>
              <a:spcAft>
                <a:spcPct val="0"/>
              </a:spcAft>
              <a:defRPr sz="4400">
                <a:solidFill>
                  <a:schemeClr val="tx1"/>
                </a:solidFill>
                <a:latin typeface="Comic Sans MS" pitchFamily="66" charset="0"/>
              </a:defRPr>
            </a:lvl8pPr>
            <a:lvl9pPr marL="1828800" algn="l" rtl="0" fontAlgn="base">
              <a:spcBef>
                <a:spcPct val="0"/>
              </a:spcBef>
              <a:spcAft>
                <a:spcPct val="0"/>
              </a:spcAft>
              <a:defRPr sz="4400">
                <a:solidFill>
                  <a:schemeClr val="tx1"/>
                </a:solidFill>
                <a:latin typeface="Comic Sans MS" pitchFamily="66" charset="0"/>
              </a:defRPr>
            </a:lvl9pPr>
          </a:lstStyle>
          <a:p>
            <a:pPr algn="ctr"/>
            <a:r>
              <a:rPr lang="en-US" sz="4000" b="1" dirty="0" smtClean="0">
                <a:solidFill>
                  <a:schemeClr val="tx1">
                    <a:lumMod val="90000"/>
                    <a:lumOff val="10000"/>
                  </a:schemeClr>
                </a:solidFill>
              </a:rPr>
              <a:t>The cleansing process begins for </a:t>
            </a:r>
            <a:r>
              <a:rPr lang="en-US" sz="4000" b="1" dirty="0">
                <a:solidFill>
                  <a:schemeClr val="tx1">
                    <a:lumMod val="90000"/>
                    <a:lumOff val="10000"/>
                  </a:schemeClr>
                </a:solidFill>
              </a:rPr>
              <a:t>Yahuah’s ‘sanctuary’ of </a:t>
            </a:r>
            <a:r>
              <a:rPr lang="en-US" sz="4000" b="1" dirty="0" smtClean="0">
                <a:solidFill>
                  <a:schemeClr val="tx1">
                    <a:lumMod val="90000"/>
                    <a:lumOff val="10000"/>
                  </a:schemeClr>
                </a:solidFill>
              </a:rPr>
              <a:t>Saints when the 2300 days end!</a:t>
            </a:r>
            <a:endParaRPr lang="en-US" sz="4000" b="1" dirty="0">
              <a:solidFill>
                <a:schemeClr val="tx1">
                  <a:lumMod val="90000"/>
                  <a:lumOff val="10000"/>
                </a:schemeClr>
              </a:solidFill>
            </a:endParaRPr>
          </a:p>
        </p:txBody>
      </p:sp>
      <p:pic>
        <p:nvPicPr>
          <p:cNvPr id="11" name="Picture 3" descr="C:\Users\Rae\Desktop\cleansing bridal wa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257800" y="3762736"/>
            <a:ext cx="3129134" cy="2408337"/>
          </a:xfrm>
          <a:prstGeom prst="rect">
            <a:avLst/>
          </a:prstGeom>
          <a:noFill/>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74976" y="3775436"/>
            <a:ext cx="3506697" cy="2396764"/>
          </a:xfrm>
          <a:prstGeom prst="rect">
            <a:avLst/>
          </a:prstGeom>
          <a:noFill/>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121340"/>
      </p:ext>
    </p:extLst>
  </p:cSld>
  <p:clrMapOvr>
    <a:masterClrMapping/>
  </p:clrMapOvr>
  <p:transition spd="med">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06400"/>
            <a:ext cx="8686800" cy="965200"/>
          </a:xfrm>
        </p:spPr>
        <p:txBody>
          <a:bodyPr>
            <a:scene3d>
              <a:camera prst="orthographicFront"/>
              <a:lightRig rig="threePt" dir="t"/>
            </a:scene3d>
            <a:sp3d extrusionH="57150">
              <a:bevelT w="38100" h="38100"/>
            </a:sp3d>
          </a:bodyPr>
          <a:lstStyle/>
          <a:p>
            <a:pPr algn="ctr"/>
            <a:r>
              <a:rPr lang="en-US" sz="4000" b="1" dirty="0" smtClean="0">
                <a:solidFill>
                  <a:schemeClr val="tx1">
                    <a:lumMod val="90000"/>
                    <a:lumOff val="10000"/>
                  </a:schemeClr>
                </a:solidFill>
              </a:rPr>
              <a:t>Understanding the 2300 Timeline</a:t>
            </a:r>
            <a:endParaRPr lang="en-US" sz="4000" b="1" dirty="0">
              <a:solidFill>
                <a:schemeClr val="tx1">
                  <a:lumMod val="90000"/>
                  <a:lumOff val="10000"/>
                </a:schemeClr>
              </a:solidFill>
            </a:endParaRPr>
          </a:p>
        </p:txBody>
      </p:sp>
      <p:sp>
        <p:nvSpPr>
          <p:cNvPr id="3" name="Slide Number Placeholder 2"/>
          <p:cNvSpPr>
            <a:spLocks noGrp="1"/>
          </p:cNvSpPr>
          <p:nvPr>
            <p:ph type="sldNum" sz="quarter" idx="11"/>
          </p:nvPr>
        </p:nvSpPr>
        <p:spPr/>
        <p:txBody>
          <a:bodyPr/>
          <a:lstStyle/>
          <a:p>
            <a:pPr>
              <a:defRPr/>
            </a:pPr>
            <a:fld id="{F03D34E4-C7D2-4C9F-981D-6635480835D9}" type="slidenum">
              <a:rPr lang="en-US" smtClean="0"/>
              <a:pPr>
                <a:defRPr/>
              </a:pPr>
              <a:t>19</a:t>
            </a:fld>
            <a:endParaRPr lang="en-US"/>
          </a:p>
        </p:txBody>
      </p:sp>
      <p:sp>
        <p:nvSpPr>
          <p:cNvPr id="10" name="Content Placeholder 2"/>
          <p:cNvSpPr txBox="1">
            <a:spLocks/>
          </p:cNvSpPr>
          <p:nvPr/>
        </p:nvSpPr>
        <p:spPr bwMode="auto">
          <a:xfrm>
            <a:off x="2590800" y="1447800"/>
            <a:ext cx="60198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buFont typeface="Wingdings" pitchFamily="2" charset="2"/>
              <a:buChar char="v"/>
            </a:pPr>
            <a:r>
              <a:rPr lang="en-US" sz="2400" b="1" dirty="0" smtClean="0"/>
              <a:t>The judgment shall sit </a:t>
            </a:r>
            <a:r>
              <a:rPr lang="en-US" sz="2400" b="1" u="sng" dirty="0" smtClean="0"/>
              <a:t>after</a:t>
            </a:r>
            <a:r>
              <a:rPr lang="en-US" sz="2400" b="1" dirty="0" smtClean="0"/>
              <a:t> the </a:t>
            </a:r>
            <a:br>
              <a:rPr lang="en-US" sz="2400" b="1" dirty="0" smtClean="0"/>
            </a:br>
            <a:r>
              <a:rPr lang="en-US" sz="2400" b="1" dirty="0" smtClean="0"/>
              <a:t>Little Horn is uprooted </a:t>
            </a:r>
            <a:r>
              <a:rPr lang="en-US" sz="2000" b="1" dirty="0" smtClean="0"/>
              <a:t>[</a:t>
            </a:r>
            <a:r>
              <a:rPr lang="en-US" sz="2000" b="1" dirty="0">
                <a:solidFill>
                  <a:srgbClr val="0000FF"/>
                </a:solidFill>
              </a:rPr>
              <a:t>Dan 7:26 </a:t>
            </a:r>
            <a:r>
              <a:rPr lang="en-US" sz="2000" b="1" dirty="0" smtClean="0"/>
              <a:t>].</a:t>
            </a:r>
          </a:p>
          <a:p>
            <a:pPr>
              <a:buFont typeface="Wingdings" pitchFamily="2" charset="2"/>
              <a:buChar char="v"/>
            </a:pPr>
            <a:r>
              <a:rPr lang="en-US" sz="2400" b="1" dirty="0" smtClean="0">
                <a:solidFill>
                  <a:srgbClr val="FF0000"/>
                </a:solidFill>
              </a:rPr>
              <a:t>All judgment is committed </a:t>
            </a:r>
            <a:br>
              <a:rPr lang="en-US" sz="2400" b="1" dirty="0" smtClean="0">
                <a:solidFill>
                  <a:srgbClr val="FF0000"/>
                </a:solidFill>
              </a:rPr>
            </a:br>
            <a:r>
              <a:rPr lang="en-US" sz="2400" b="1" dirty="0" smtClean="0">
                <a:solidFill>
                  <a:srgbClr val="FF0000"/>
                </a:solidFill>
              </a:rPr>
              <a:t>unto the Son </a:t>
            </a:r>
            <a:r>
              <a:rPr lang="en-US" sz="2000" b="1" dirty="0" smtClean="0">
                <a:solidFill>
                  <a:srgbClr val="FF0000"/>
                </a:solidFill>
              </a:rPr>
              <a:t>[</a:t>
            </a:r>
            <a:r>
              <a:rPr lang="en-US" sz="2000" b="1" dirty="0">
                <a:solidFill>
                  <a:srgbClr val="0000FF"/>
                </a:solidFill>
              </a:rPr>
              <a:t>John 5:22 </a:t>
            </a:r>
            <a:r>
              <a:rPr lang="en-US" sz="2000" b="1" dirty="0" smtClean="0">
                <a:solidFill>
                  <a:srgbClr val="FF0000"/>
                </a:solidFill>
              </a:rPr>
              <a:t>].</a:t>
            </a:r>
          </a:p>
          <a:p>
            <a:pPr>
              <a:buFont typeface="Wingdings" pitchFamily="2" charset="2"/>
              <a:buChar char="v"/>
            </a:pPr>
            <a:r>
              <a:rPr lang="en-US" sz="2400" b="1" dirty="0" smtClean="0"/>
              <a:t>The </a:t>
            </a:r>
            <a:r>
              <a:rPr lang="en-US" sz="2400" b="1" dirty="0"/>
              <a:t>hour of </a:t>
            </a:r>
            <a:r>
              <a:rPr lang="en-US" sz="2400" b="1" dirty="0" smtClean="0"/>
              <a:t>His </a:t>
            </a:r>
            <a:br>
              <a:rPr lang="en-US" sz="2400" b="1" dirty="0" smtClean="0"/>
            </a:br>
            <a:r>
              <a:rPr lang="en-US" sz="2400" b="1" dirty="0" smtClean="0"/>
              <a:t>judgment </a:t>
            </a:r>
            <a:r>
              <a:rPr lang="en-US" sz="2400" b="1" dirty="0"/>
              <a:t>is </a:t>
            </a:r>
            <a:r>
              <a:rPr lang="en-US" sz="2400" b="1" dirty="0" smtClean="0"/>
              <a:t>come </a:t>
            </a:r>
            <a:br>
              <a:rPr lang="en-US" sz="2400" b="1" dirty="0" smtClean="0"/>
            </a:br>
            <a:r>
              <a:rPr lang="en-US" sz="2000" b="1" dirty="0" smtClean="0"/>
              <a:t>[</a:t>
            </a:r>
            <a:r>
              <a:rPr lang="en-US" sz="2000" b="1" dirty="0">
                <a:solidFill>
                  <a:srgbClr val="0000FF"/>
                </a:solidFill>
              </a:rPr>
              <a:t>Rev 14:7 </a:t>
            </a:r>
            <a:r>
              <a:rPr lang="en-US" sz="2000" b="1" dirty="0" smtClean="0"/>
              <a:t>].</a:t>
            </a:r>
            <a:endParaRPr lang="en-US" sz="2000" b="1" dirty="0"/>
          </a:p>
        </p:txBody>
      </p:sp>
      <p:pic>
        <p:nvPicPr>
          <p:cNvPr id="14" name="Picture 2" descr="C:\Users\Rae\Desktop\Dan 7 Little Horn bubble.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388257" y="1230086"/>
            <a:ext cx="2514600" cy="319839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5" name="Picture 5" descr="C:\Users\Rae\Desktop\Dan8 king of fc.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867400" y="1981200"/>
            <a:ext cx="3406005"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54459" y="4648200"/>
            <a:ext cx="2806868" cy="1918444"/>
          </a:xfrm>
          <a:prstGeom prst="rect">
            <a:avLst/>
          </a:prstGeom>
          <a:noFill/>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7" name="Content Placeholder 2"/>
          <p:cNvSpPr txBox="1">
            <a:spLocks/>
          </p:cNvSpPr>
          <p:nvPr/>
        </p:nvSpPr>
        <p:spPr bwMode="auto">
          <a:xfrm>
            <a:off x="3505200" y="4729516"/>
            <a:ext cx="5257800" cy="18583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buFont typeface="Wingdings" pitchFamily="2" charset="2"/>
              <a:buChar char="v"/>
            </a:pPr>
            <a:r>
              <a:rPr lang="en-US" sz="2400" b="1" dirty="0" smtClean="0"/>
              <a:t>When the 2300 day/years end, then judgment must begin at </a:t>
            </a:r>
            <a:br>
              <a:rPr lang="en-US" sz="2400" b="1" dirty="0" smtClean="0"/>
            </a:br>
            <a:r>
              <a:rPr lang="en-US" sz="2400" b="1" dirty="0" smtClean="0"/>
              <a:t>the house of Elohim to begin </a:t>
            </a:r>
            <a:br>
              <a:rPr lang="en-US" sz="2400" b="1" dirty="0" smtClean="0"/>
            </a:br>
            <a:r>
              <a:rPr lang="en-US" sz="2400" b="1" dirty="0" smtClean="0"/>
              <a:t>the cleansing process &amp; find </a:t>
            </a:r>
            <a:br>
              <a:rPr lang="en-US" sz="2400" b="1" dirty="0" smtClean="0"/>
            </a:br>
            <a:r>
              <a:rPr lang="en-US" sz="2400" b="1" dirty="0" smtClean="0"/>
              <a:t>His Bride [</a:t>
            </a:r>
            <a:r>
              <a:rPr lang="en-US" sz="2400" b="1" dirty="0">
                <a:solidFill>
                  <a:srgbClr val="0000FF"/>
                </a:solidFill>
              </a:rPr>
              <a:t>1 Peter 4:17 </a:t>
            </a:r>
            <a:r>
              <a:rPr lang="en-US" sz="2400" b="1" dirty="0" smtClean="0"/>
              <a:t>].</a:t>
            </a:r>
          </a:p>
        </p:txBody>
      </p:sp>
    </p:spTree>
    <p:extLst>
      <p:ext uri="{BB962C8B-B14F-4D97-AF65-F5344CB8AC3E}">
        <p14:creationId xmlns:p14="http://schemas.microsoft.com/office/powerpoint/2010/main" val="3406179414"/>
      </p:ext>
    </p:extLst>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4"/>
          <p:cNvSpPr>
            <a:spLocks noChangeArrowheads="1"/>
          </p:cNvSpPr>
          <p:nvPr/>
        </p:nvSpPr>
        <p:spPr bwMode="auto">
          <a:xfrm>
            <a:off x="2971800" y="1752600"/>
            <a:ext cx="6019800" cy="2290304"/>
          </a:xfrm>
          <a:prstGeom prst="rect">
            <a:avLst/>
          </a:prstGeom>
          <a:noFill/>
          <a:ln w="9525">
            <a:noFill/>
            <a:miter lim="800000"/>
            <a:headEnd/>
            <a:tailEnd/>
          </a:ln>
        </p:spPr>
        <p:txBody>
          <a:bodyPr anchor="ctr">
            <a:scene3d>
              <a:camera prst="orthographicFront"/>
              <a:lightRig rig="threePt" dir="t"/>
            </a:scene3d>
            <a:sp3d extrusionH="57150">
              <a:bevelT w="38100" h="38100"/>
            </a:sp3d>
          </a:bodyPr>
          <a:lstStyle/>
          <a:p>
            <a:pPr algn="ctr" eaLnBrk="1" hangingPunct="1"/>
            <a:r>
              <a:rPr lang="en-US" sz="4200" dirty="0" smtClean="0">
                <a:solidFill>
                  <a:srgbClr val="FFFF99"/>
                </a:solidFill>
                <a:latin typeface="Arial Rounded MT Bold" pitchFamily="34" charset="0"/>
              </a:rPr>
              <a:t>Applying Daniel 4 Timeline Principles</a:t>
            </a:r>
            <a:r>
              <a:rPr lang="en-US" sz="4200" dirty="0">
                <a:solidFill>
                  <a:srgbClr val="FFFF99"/>
                </a:solidFill>
                <a:latin typeface="Arial Rounded MT Bold" pitchFamily="34" charset="0"/>
              </a:rPr>
              <a:t/>
            </a:r>
            <a:br>
              <a:rPr lang="en-US" sz="4200" dirty="0">
                <a:solidFill>
                  <a:srgbClr val="FFFF99"/>
                </a:solidFill>
                <a:latin typeface="Arial Rounded MT Bold" pitchFamily="34" charset="0"/>
              </a:rPr>
            </a:br>
            <a:r>
              <a:rPr lang="en-US" sz="1400" dirty="0">
                <a:solidFill>
                  <a:srgbClr val="FFFF99"/>
                </a:solidFill>
                <a:latin typeface="Arial Rounded MT Bold" pitchFamily="34" charset="0"/>
              </a:rPr>
              <a:t/>
            </a:r>
            <a:br>
              <a:rPr lang="en-US" sz="1400" dirty="0">
                <a:solidFill>
                  <a:srgbClr val="FFFF99"/>
                </a:solidFill>
                <a:latin typeface="Arial Rounded MT Bold" pitchFamily="34" charset="0"/>
              </a:rPr>
            </a:br>
            <a:r>
              <a:rPr lang="en-US" sz="2800" dirty="0" smtClean="0">
                <a:solidFill>
                  <a:srgbClr val="FFFF99"/>
                </a:solidFill>
                <a:latin typeface="Arial Rounded MT Bold" pitchFamily="34" charset="0"/>
              </a:rPr>
              <a:t>Counting out Daniel’s Timelines</a:t>
            </a:r>
            <a:br>
              <a:rPr lang="en-US" sz="2800" dirty="0" smtClean="0">
                <a:solidFill>
                  <a:srgbClr val="FFFF99"/>
                </a:solidFill>
                <a:latin typeface="Arial Rounded MT Bold" pitchFamily="34" charset="0"/>
              </a:rPr>
            </a:br>
            <a:r>
              <a:rPr lang="en-US" sz="2800" dirty="0" smtClean="0">
                <a:solidFill>
                  <a:srgbClr val="FFFF99"/>
                </a:solidFill>
                <a:latin typeface="Arial Rounded MT Bold" pitchFamily="34" charset="0"/>
              </a:rPr>
              <a:t>in Chapters 7, 8 &amp; 9</a:t>
            </a:r>
            <a:endParaRPr lang="en-US" sz="2800" dirty="0">
              <a:solidFill>
                <a:srgbClr val="FFFF99"/>
              </a:solidFill>
              <a:latin typeface="Arial Rounded MT Bold" pitchFamily="34" charset="0"/>
            </a:endParaRPr>
          </a:p>
        </p:txBody>
      </p:sp>
      <p:sp>
        <p:nvSpPr>
          <p:cNvPr id="108547" name="WordArt 6"/>
          <p:cNvSpPr>
            <a:spLocks noChangeArrowheads="1" noChangeShapeType="1" noTextEdit="1"/>
          </p:cNvSpPr>
          <p:nvPr/>
        </p:nvSpPr>
        <p:spPr bwMode="auto">
          <a:xfrm>
            <a:off x="3200400" y="228600"/>
            <a:ext cx="5191125" cy="12192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4000" kern="10" dirty="0" smtClean="0">
                <a:ln w="9525">
                  <a:solidFill>
                    <a:srgbClr val="000000"/>
                  </a:solidFill>
                  <a:round/>
                  <a:headEnd/>
                  <a:tailEnd/>
                </a:ln>
                <a:solidFill>
                  <a:schemeClr val="bg2"/>
                </a:solidFill>
                <a:latin typeface="Arial Rounded MT Bold"/>
              </a:rPr>
              <a:t>Declaring </a:t>
            </a:r>
            <a:r>
              <a:rPr lang="en-US" sz="4000" kern="10" dirty="0">
                <a:ln w="9525">
                  <a:solidFill>
                    <a:srgbClr val="000000"/>
                  </a:solidFill>
                  <a:round/>
                  <a:headEnd/>
                  <a:tailEnd/>
                </a:ln>
                <a:solidFill>
                  <a:schemeClr val="bg2"/>
                </a:solidFill>
                <a:latin typeface="Arial Rounded MT Bold"/>
              </a:rPr>
              <a:t>the END</a:t>
            </a:r>
          </a:p>
          <a:p>
            <a:pPr algn="ctr"/>
            <a:r>
              <a:rPr lang="en-US" sz="4000" kern="10" dirty="0">
                <a:ln w="9525">
                  <a:solidFill>
                    <a:srgbClr val="000000"/>
                  </a:solidFill>
                  <a:round/>
                  <a:headEnd/>
                  <a:tailEnd/>
                </a:ln>
                <a:solidFill>
                  <a:schemeClr val="bg2"/>
                </a:solidFill>
                <a:latin typeface="Arial Rounded MT Bold"/>
              </a:rPr>
              <a:t>From the Beginning</a:t>
            </a:r>
          </a:p>
        </p:txBody>
      </p:sp>
      <p:sp>
        <p:nvSpPr>
          <p:cNvPr id="108548" name="WordArt 9"/>
          <p:cNvSpPr>
            <a:spLocks noChangeArrowheads="1" noChangeShapeType="1" noTextEdit="1"/>
          </p:cNvSpPr>
          <p:nvPr/>
        </p:nvSpPr>
        <p:spPr bwMode="auto">
          <a:xfrm>
            <a:off x="6391275" y="4855029"/>
            <a:ext cx="1838325" cy="142875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3200" kern="10" dirty="0">
                <a:ln w="9525">
                  <a:solidFill>
                    <a:srgbClr val="000000"/>
                  </a:solidFill>
                  <a:round/>
                  <a:headEnd/>
                  <a:tailEnd/>
                </a:ln>
                <a:solidFill>
                  <a:schemeClr val="bg2"/>
                </a:solidFill>
                <a:latin typeface="Arial Rounded MT Bold"/>
              </a:rPr>
              <a:t>  By:  </a:t>
            </a:r>
          </a:p>
          <a:p>
            <a:pPr algn="ctr"/>
            <a:r>
              <a:rPr lang="en-US" sz="3200" kern="10" dirty="0">
                <a:ln w="9525">
                  <a:solidFill>
                    <a:srgbClr val="000000"/>
                  </a:solidFill>
                  <a:round/>
                  <a:headEnd/>
                  <a:tailEnd/>
                </a:ln>
                <a:solidFill>
                  <a:schemeClr val="bg2"/>
                </a:solidFill>
                <a:latin typeface="Arial Rounded MT Bold"/>
              </a:rPr>
              <a:t>Charlene</a:t>
            </a:r>
          </a:p>
          <a:p>
            <a:pPr algn="ctr"/>
            <a:r>
              <a:rPr lang="en-US" sz="3200" kern="10" dirty="0" err="1">
                <a:ln w="9525">
                  <a:solidFill>
                    <a:srgbClr val="000000"/>
                  </a:solidFill>
                  <a:round/>
                  <a:headEnd/>
                  <a:tailEnd/>
                </a:ln>
                <a:solidFill>
                  <a:schemeClr val="bg2"/>
                </a:solidFill>
                <a:latin typeface="Arial Rounded MT Bold"/>
              </a:rPr>
              <a:t>Fortsch</a:t>
            </a:r>
            <a:endParaRPr lang="en-US" sz="3200" kern="10" dirty="0">
              <a:ln w="9525">
                <a:solidFill>
                  <a:srgbClr val="000000"/>
                </a:solidFill>
                <a:round/>
                <a:headEnd/>
                <a:tailEnd/>
              </a:ln>
              <a:solidFill>
                <a:schemeClr val="bg2"/>
              </a:solidFill>
              <a:latin typeface="Arial Rounded MT Bold"/>
            </a:endParaRPr>
          </a:p>
        </p:txBody>
      </p:sp>
      <p:pic>
        <p:nvPicPr>
          <p:cNvPr id="108550" name="Picture 38" descr="Dan 4 tree jpeg trans 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28600"/>
            <a:ext cx="3511550" cy="6781800"/>
          </a:xfrm>
          <a:prstGeom prst="rect">
            <a:avLst/>
          </a:prstGeom>
          <a:ln>
            <a:noFill/>
          </a:ln>
          <a:effectLst>
            <a:outerShdw blurRad="190500" algn="tl" rotWithShape="0">
              <a:srgbClr val="000000">
                <a:alpha val="70000"/>
              </a:srgbClr>
            </a:outerShdw>
          </a:effectLst>
        </p:spPr>
      </p:pic>
      <p:pic>
        <p:nvPicPr>
          <p:cNvPr id="8" name="Content Placeholder 5" descr="hourglass 31kb.jpg"/>
          <p:cNvPicPr>
            <a:picLocks noChangeAspect="1"/>
          </p:cNvPicPr>
          <p:nvPr/>
        </p:nvPicPr>
        <p:blipFill>
          <a:blip r:embed="rId4"/>
          <a:stretch>
            <a:fillRect/>
          </a:stretch>
        </p:blipFill>
        <p:spPr bwMode="auto">
          <a:xfrm>
            <a:off x="2971800" y="4119104"/>
            <a:ext cx="2667000" cy="2738896"/>
          </a:xfrm>
          <a:prstGeom prst="rect">
            <a:avLst/>
          </a:prstGeom>
          <a:noFill/>
          <a:ln w="9525">
            <a:noFill/>
            <a:miter lim="800000"/>
            <a:headEnd/>
            <a:tailEnd/>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686800" cy="965200"/>
          </a:xfrm>
        </p:spPr>
        <p:txBody>
          <a:bodyPr>
            <a:scene3d>
              <a:camera prst="orthographicFront"/>
              <a:lightRig rig="threePt" dir="t"/>
            </a:scene3d>
            <a:sp3d extrusionH="57150">
              <a:bevelT w="38100" h="38100"/>
            </a:sp3d>
          </a:bodyPr>
          <a:lstStyle/>
          <a:p>
            <a:pPr algn="ctr"/>
            <a:r>
              <a:rPr lang="en-US" sz="4000" b="1" dirty="0" smtClean="0">
                <a:solidFill>
                  <a:schemeClr val="tx1">
                    <a:lumMod val="90000"/>
                    <a:lumOff val="10000"/>
                  </a:schemeClr>
                </a:solidFill>
              </a:rPr>
              <a:t>Understanding the 2300 Timeline</a:t>
            </a:r>
            <a:endParaRPr lang="en-US" sz="4000" b="1" dirty="0">
              <a:solidFill>
                <a:schemeClr val="tx1">
                  <a:lumMod val="90000"/>
                  <a:lumOff val="10000"/>
                </a:schemeClr>
              </a:solidFill>
            </a:endParaRPr>
          </a:p>
        </p:txBody>
      </p:sp>
      <p:pic>
        <p:nvPicPr>
          <p:cNvPr id="9" name="Content Placeholder 8" descr="Artaxerxes jpeg trans.png"/>
          <p:cNvPicPr>
            <a:picLocks noGrp="1" noChangeAspect="1"/>
          </p:cNvPicPr>
          <p:nvPr>
            <p:ph sz="quarter" idx="1"/>
          </p:nvPr>
        </p:nvPicPr>
        <p:blipFill>
          <a:blip r:embed="rId4" cstate="email">
            <a:extLst>
              <a:ext uri="{28A0092B-C50C-407E-A947-70E740481C1C}">
                <a14:useLocalDpi xmlns:a14="http://schemas.microsoft.com/office/drawing/2010/main"/>
              </a:ext>
            </a:extLst>
          </a:blip>
          <a:stretch>
            <a:fillRect/>
          </a:stretch>
        </p:blipFill>
        <p:spPr>
          <a:xfrm>
            <a:off x="152400" y="990600"/>
            <a:ext cx="3017520" cy="3733800"/>
          </a:xfrm>
          <a:prstGeom prst="rect">
            <a:avLst/>
          </a:prstGeom>
          <a:ln>
            <a:noFill/>
          </a:ln>
          <a:effectLst>
            <a:outerShdw blurRad="292100" dist="139700" dir="2700000" algn="tl" rotWithShape="0">
              <a:srgbClr val="333333">
                <a:alpha val="65000"/>
              </a:srgbClr>
            </a:outerShdw>
          </a:effectLst>
        </p:spPr>
      </p:pic>
      <p:sp>
        <p:nvSpPr>
          <p:cNvPr id="12" name="Text Placeholder 4"/>
          <p:cNvSpPr>
            <a:spLocks noGrp="1"/>
          </p:cNvSpPr>
          <p:nvPr>
            <p:ph type="body" sz="half" idx="3"/>
          </p:nvPr>
        </p:nvSpPr>
        <p:spPr>
          <a:xfrm>
            <a:off x="2971800" y="1371600"/>
            <a:ext cx="5562600" cy="4419600"/>
          </a:xfrm>
        </p:spPr>
        <p:txBody>
          <a:bodyPr>
            <a:scene3d>
              <a:camera prst="orthographicFront"/>
              <a:lightRig rig="threePt" dir="t"/>
            </a:scene3d>
            <a:sp3d extrusionH="57150">
              <a:bevelT w="38100" h="38100"/>
            </a:sp3d>
          </a:bodyPr>
          <a:lstStyle/>
          <a:p>
            <a:pPr>
              <a:buNone/>
            </a:pPr>
            <a:r>
              <a:rPr lang="en-US" sz="2400" dirty="0" smtClean="0">
                <a:solidFill>
                  <a:schemeClr val="tx1">
                    <a:lumMod val="90000"/>
                    <a:lumOff val="10000"/>
                  </a:schemeClr>
                </a:solidFill>
              </a:rPr>
              <a:t>Once Yahuah’s people were released from their 70 year captivity under Babylon, </a:t>
            </a:r>
            <a:r>
              <a:rPr lang="en-US" sz="2400" u="sng" dirty="0" err="1" smtClean="0">
                <a:solidFill>
                  <a:schemeClr val="tx1">
                    <a:lumMod val="90000"/>
                    <a:lumOff val="10000"/>
                  </a:schemeClr>
                </a:solidFill>
              </a:rPr>
              <a:t>Artaxerxes</a:t>
            </a:r>
            <a:r>
              <a:rPr lang="en-US" sz="2400" dirty="0" smtClean="0">
                <a:solidFill>
                  <a:schemeClr val="tx1">
                    <a:lumMod val="90000"/>
                    <a:lumOff val="10000"/>
                  </a:schemeClr>
                </a:solidFill>
              </a:rPr>
              <a:t> </a:t>
            </a:r>
            <a:r>
              <a:rPr lang="en-US" sz="1800" dirty="0" smtClean="0">
                <a:solidFill>
                  <a:schemeClr val="tx1">
                    <a:lumMod val="90000"/>
                    <a:lumOff val="10000"/>
                  </a:schemeClr>
                </a:solidFill>
              </a:rPr>
              <a:t>[of </a:t>
            </a:r>
            <a:r>
              <a:rPr lang="en-US" sz="1800" dirty="0" err="1" smtClean="0">
                <a:solidFill>
                  <a:schemeClr val="tx1">
                    <a:lumMod val="90000"/>
                    <a:lumOff val="10000"/>
                  </a:schemeClr>
                </a:solidFill>
              </a:rPr>
              <a:t>Medo</a:t>
            </a:r>
            <a:r>
              <a:rPr lang="en-US" sz="1800" dirty="0" smtClean="0">
                <a:solidFill>
                  <a:schemeClr val="tx1">
                    <a:lumMod val="90000"/>
                    <a:lumOff val="10000"/>
                  </a:schemeClr>
                </a:solidFill>
              </a:rPr>
              <a:t>-Persia] </a:t>
            </a:r>
            <a:r>
              <a:rPr lang="en-US" sz="2400" dirty="0" smtClean="0">
                <a:solidFill>
                  <a:schemeClr val="tx1">
                    <a:lumMod val="90000"/>
                    <a:lumOff val="10000"/>
                  </a:schemeClr>
                </a:solidFill>
              </a:rPr>
              <a:t>issued a Decree to rebuild the city </a:t>
            </a:r>
            <a:br>
              <a:rPr lang="en-US" sz="2400" dirty="0" smtClean="0">
                <a:solidFill>
                  <a:schemeClr val="tx1">
                    <a:lumMod val="90000"/>
                    <a:lumOff val="10000"/>
                  </a:schemeClr>
                </a:solidFill>
              </a:rPr>
            </a:br>
            <a:r>
              <a:rPr lang="en-US" sz="2400" dirty="0" smtClean="0">
                <a:solidFill>
                  <a:schemeClr val="tx1">
                    <a:lumMod val="90000"/>
                    <a:lumOff val="10000"/>
                  </a:schemeClr>
                </a:solidFill>
              </a:rPr>
              <a:t>of Jerusalem, the wall and the temple for Yahuah’s people to worship their Elohim.  </a:t>
            </a:r>
          </a:p>
          <a:p>
            <a:pPr>
              <a:buNone/>
            </a:pPr>
            <a:r>
              <a:rPr lang="en-US" sz="2400" dirty="0" smtClean="0">
                <a:solidFill>
                  <a:schemeClr val="tx1">
                    <a:lumMod val="90000"/>
                    <a:lumOff val="10000"/>
                  </a:schemeClr>
                </a:solidFill>
              </a:rPr>
              <a:t>This decree is connected to Yahuah’s “sanctuary on earth” and took effect in </a:t>
            </a:r>
            <a:r>
              <a:rPr lang="en-US" sz="2400" b="1" dirty="0" smtClean="0">
                <a:solidFill>
                  <a:srgbClr val="FF0000"/>
                </a:solidFill>
              </a:rPr>
              <a:t>457 BC extending to 1844 AD.   </a:t>
            </a:r>
            <a:endParaRPr lang="en-US" sz="2400" b="1" dirty="0">
              <a:solidFill>
                <a:srgbClr val="FF0000"/>
              </a:solidFill>
            </a:endParaRPr>
          </a:p>
        </p:txBody>
      </p:sp>
      <p:sp>
        <p:nvSpPr>
          <p:cNvPr id="3" name="Slide Number Placeholder 2"/>
          <p:cNvSpPr>
            <a:spLocks noGrp="1"/>
          </p:cNvSpPr>
          <p:nvPr>
            <p:ph type="sldNum" sz="quarter" idx="11"/>
          </p:nvPr>
        </p:nvSpPr>
        <p:spPr>
          <a:xfrm>
            <a:off x="6959601" y="6328229"/>
            <a:ext cx="2133600" cy="457200"/>
          </a:xfrm>
        </p:spPr>
        <p:txBody>
          <a:bodyPr/>
          <a:lstStyle/>
          <a:p>
            <a:pPr>
              <a:defRPr/>
            </a:pPr>
            <a:fld id="{F03D34E4-C7D2-4C9F-981D-6635480835D9}" type="slidenum">
              <a:rPr lang="en-US" smtClean="0"/>
              <a:pPr>
                <a:defRPr/>
              </a:pPr>
              <a:t>20</a:t>
            </a:fld>
            <a:endParaRPr lang="en-US"/>
          </a:p>
        </p:txBody>
      </p:sp>
      <p:sp>
        <p:nvSpPr>
          <p:cNvPr id="5" name="Minus 4"/>
          <p:cNvSpPr/>
          <p:nvPr/>
        </p:nvSpPr>
        <p:spPr bwMode="auto">
          <a:xfrm>
            <a:off x="-1295400" y="5638800"/>
            <a:ext cx="11582400" cy="685800"/>
          </a:xfrm>
          <a:prstGeom prst="mathMinus">
            <a:avLst/>
          </a:prstGeom>
          <a:solidFill>
            <a:srgbClr val="90003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Minus 13"/>
          <p:cNvSpPr/>
          <p:nvPr/>
        </p:nvSpPr>
        <p:spPr bwMode="auto">
          <a:xfrm rot="16200000">
            <a:off x="2168374" y="5244649"/>
            <a:ext cx="1295403" cy="776512"/>
          </a:xfrm>
          <a:prstGeom prst="mathMinus">
            <a:avLst/>
          </a:prstGeom>
          <a:solidFill>
            <a:schemeClr val="accent4">
              <a:lumMod val="50000"/>
              <a:lumOff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Text Placeholder 4"/>
          <p:cNvSpPr txBox="1">
            <a:spLocks/>
          </p:cNvSpPr>
          <p:nvPr/>
        </p:nvSpPr>
        <p:spPr bwMode="auto">
          <a:xfrm>
            <a:off x="685800" y="5348513"/>
            <a:ext cx="8077199"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buFont typeface="Wingdings" pitchFamily="2" charset="2"/>
              <a:buNone/>
            </a:pPr>
            <a:r>
              <a:rPr lang="en-US" sz="2400" dirty="0" smtClean="0"/>
              <a:t>457 BC        + 1 </a:t>
            </a:r>
            <a:r>
              <a:rPr lang="en-US" sz="1800" dirty="0" smtClean="0"/>
              <a:t>[for zero year]</a:t>
            </a:r>
            <a:r>
              <a:rPr lang="en-US" sz="2400" dirty="0" smtClean="0"/>
              <a:t>   + 1843 years = 1844 AD</a:t>
            </a:r>
            <a:endParaRPr lang="en-US" sz="2400" b="1" dirty="0">
              <a:solidFill>
                <a:srgbClr val="FF0000"/>
              </a:solidFill>
            </a:endParaRPr>
          </a:p>
        </p:txBody>
      </p:sp>
      <p:sp>
        <p:nvSpPr>
          <p:cNvPr id="6" name="Left Bracket 5"/>
          <p:cNvSpPr/>
          <p:nvPr/>
        </p:nvSpPr>
        <p:spPr bwMode="auto">
          <a:xfrm rot="16200000">
            <a:off x="4267201" y="2038349"/>
            <a:ext cx="457200" cy="8534401"/>
          </a:xfrm>
          <a:prstGeom prst="leftBracket">
            <a:avLst>
              <a:gd name="adj" fmla="val 68650"/>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vert" wrap="square" lIns="91440" tIns="45720" rIns="91440" bIns="45720" numCol="1" rtlCol="0" anchor="t"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spc="150" dirty="0" smtClean="0">
                <a:ln w="11430"/>
                <a:solidFill>
                  <a:srgbClr val="F8F8F8"/>
                </a:solidFill>
                <a:effectLst>
                  <a:outerShdw blurRad="25400" algn="tl" rotWithShape="0">
                    <a:srgbClr val="000000">
                      <a:alpha val="43000"/>
                    </a:srgbClr>
                  </a:outerShdw>
                </a:effectLst>
              </a:rPr>
              <a:t>Total Timeline:  2300 Years</a:t>
            </a:r>
            <a:endParaRPr kumimoji="0" lang="en-US" sz="2800" b="1" i="0" u="none" strike="noStrike" spc="150" normalizeH="0" baseline="0" dirty="0" smtClean="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869309421"/>
      </p:ext>
    </p:extLst>
  </p:cSld>
  <p:clrMapOvr>
    <a:masterClrMapping/>
  </p:clrMapOvr>
  <p:transition spd="med">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06400"/>
            <a:ext cx="8686800" cy="838200"/>
          </a:xfrm>
        </p:spPr>
        <p:txBody>
          <a:bodyPr>
            <a:scene3d>
              <a:camera prst="orthographicFront"/>
              <a:lightRig rig="threePt" dir="t"/>
            </a:scene3d>
            <a:sp3d extrusionH="57150">
              <a:bevelT w="38100" h="38100"/>
            </a:sp3d>
          </a:bodyPr>
          <a:lstStyle/>
          <a:p>
            <a:pPr algn="ctr"/>
            <a:r>
              <a:rPr lang="en-US" sz="4000" b="1" dirty="0" smtClean="0">
                <a:solidFill>
                  <a:schemeClr val="tx1">
                    <a:lumMod val="90000"/>
                    <a:lumOff val="10000"/>
                  </a:schemeClr>
                </a:solidFill>
              </a:rPr>
              <a:t>Daniel 8 Timeline of 2300 Years</a:t>
            </a:r>
            <a:endParaRPr lang="en-US" sz="4000" b="1" dirty="0">
              <a:solidFill>
                <a:schemeClr val="tx1">
                  <a:lumMod val="90000"/>
                  <a:lumOff val="10000"/>
                </a:schemeClr>
              </a:solidFill>
            </a:endParaRPr>
          </a:p>
        </p:txBody>
      </p:sp>
      <p:pic>
        <p:nvPicPr>
          <p:cNvPr id="9" name="Content Placeholder 8" descr="Artaxerxes jpeg trans.png"/>
          <p:cNvPicPr>
            <a:picLocks noGrp="1" noChangeAspect="1"/>
          </p:cNvPicPr>
          <p:nvPr>
            <p:ph sz="quarter" idx="1"/>
          </p:nvPr>
        </p:nvPicPr>
        <p:blipFill>
          <a:blip r:embed="rId4" cstate="email">
            <a:extLst>
              <a:ext uri="{28A0092B-C50C-407E-A947-70E740481C1C}">
                <a14:useLocalDpi xmlns:a14="http://schemas.microsoft.com/office/drawing/2010/main"/>
              </a:ext>
            </a:extLst>
          </a:blip>
          <a:stretch>
            <a:fillRect/>
          </a:stretch>
        </p:blipFill>
        <p:spPr>
          <a:xfrm>
            <a:off x="-9525" y="1066800"/>
            <a:ext cx="3017520" cy="3733800"/>
          </a:xfrm>
          <a:prstGeom prst="rect">
            <a:avLst/>
          </a:prstGeom>
          <a:ln>
            <a:noFill/>
          </a:ln>
          <a:effectLst>
            <a:outerShdw blurRad="292100" dist="139700" dir="2700000" algn="tl" rotWithShape="0">
              <a:srgbClr val="333333">
                <a:alpha val="65000"/>
              </a:srgbClr>
            </a:outerShdw>
          </a:effectLst>
        </p:spPr>
      </p:pic>
      <p:pic>
        <p:nvPicPr>
          <p:cNvPr id="11" name="Content Placeholder 10" descr="Jesus 1844 PNG.png"/>
          <p:cNvPicPr>
            <a:picLocks noGrp="1" noChangeAspect="1"/>
          </p:cNvPicPr>
          <p:nvPr>
            <p:ph sz="quarter" idx="2"/>
          </p:nvPr>
        </p:nvPicPr>
        <p:blipFill>
          <a:blip r:embed="rId5" cstate="email">
            <a:extLst>
              <a:ext uri="{28A0092B-C50C-407E-A947-70E740481C1C}">
                <a14:useLocalDpi xmlns:a14="http://schemas.microsoft.com/office/drawing/2010/main"/>
              </a:ext>
            </a:extLst>
          </a:blip>
          <a:stretch>
            <a:fillRect/>
          </a:stretch>
        </p:blipFill>
        <p:spPr>
          <a:xfrm>
            <a:off x="6466205" y="1085850"/>
            <a:ext cx="2372995" cy="3657600"/>
          </a:xfrm>
          <a:prstGeom prst="rect">
            <a:avLst/>
          </a:prstGeom>
          <a:ln>
            <a:noFill/>
          </a:ln>
          <a:effectLst>
            <a:outerShdw blurRad="292100" dist="139700" dir="2700000" algn="tl" rotWithShape="0">
              <a:srgbClr val="333333">
                <a:alpha val="65000"/>
              </a:srgbClr>
            </a:outerShdw>
          </a:effectLst>
        </p:spPr>
      </p:pic>
      <p:sp>
        <p:nvSpPr>
          <p:cNvPr id="12" name="Text Placeholder 4"/>
          <p:cNvSpPr>
            <a:spLocks noGrp="1"/>
          </p:cNvSpPr>
          <p:nvPr>
            <p:ph type="body" sz="half" idx="3"/>
          </p:nvPr>
        </p:nvSpPr>
        <p:spPr>
          <a:xfrm>
            <a:off x="304800" y="4724400"/>
            <a:ext cx="4267200" cy="1905000"/>
          </a:xfrm>
        </p:spPr>
        <p:txBody>
          <a:bodyPr>
            <a:scene3d>
              <a:camera prst="orthographicFront"/>
              <a:lightRig rig="threePt" dir="t"/>
            </a:scene3d>
            <a:sp3d extrusionH="57150">
              <a:bevelT w="38100" h="38100"/>
            </a:sp3d>
          </a:bodyPr>
          <a:lstStyle/>
          <a:p>
            <a:pPr>
              <a:buNone/>
            </a:pPr>
            <a:r>
              <a:rPr lang="en-US" sz="2400" b="1" u="sng" dirty="0" smtClean="0">
                <a:solidFill>
                  <a:srgbClr val="FF0000"/>
                </a:solidFill>
              </a:rPr>
              <a:t>Beginning</a:t>
            </a:r>
            <a:r>
              <a:rPr lang="en-US" sz="2400" dirty="0" smtClean="0"/>
              <a:t> Speaking Voice:</a:t>
            </a:r>
          </a:p>
          <a:p>
            <a:pPr>
              <a:buNone/>
            </a:pPr>
            <a:r>
              <a:rPr lang="en-US" sz="2400" u="sng" dirty="0" err="1" smtClean="0"/>
              <a:t>Artaxerxes</a:t>
            </a:r>
            <a:r>
              <a:rPr lang="en-US" sz="2400" dirty="0" smtClean="0"/>
              <a:t>’ Decree to rebuild the city, the wall and the temple took effect in </a:t>
            </a:r>
            <a:br>
              <a:rPr lang="en-US" sz="2400" dirty="0" smtClean="0"/>
            </a:br>
            <a:r>
              <a:rPr lang="en-US" sz="2400" b="1" dirty="0" smtClean="0">
                <a:solidFill>
                  <a:srgbClr val="FF0000"/>
                </a:solidFill>
              </a:rPr>
              <a:t>457 BC.   </a:t>
            </a:r>
            <a:endParaRPr lang="en-US" sz="2400" b="1" dirty="0">
              <a:solidFill>
                <a:srgbClr val="FF0000"/>
              </a:solidFill>
            </a:endParaRPr>
          </a:p>
        </p:txBody>
      </p:sp>
      <p:sp>
        <p:nvSpPr>
          <p:cNvPr id="13" name="Text Placeholder 4"/>
          <p:cNvSpPr txBox="1">
            <a:spLocks/>
          </p:cNvSpPr>
          <p:nvPr/>
        </p:nvSpPr>
        <p:spPr bwMode="auto">
          <a:xfrm>
            <a:off x="4572000" y="4724400"/>
            <a:ext cx="42672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sz="2400" b="1" i="0" u="sng" strike="noStrike" kern="0" cap="none" spc="0" normalizeH="0" baseline="0" noProof="0" dirty="0" smtClean="0">
                <a:ln>
                  <a:noFill/>
                </a:ln>
                <a:solidFill>
                  <a:srgbClr val="0070C0"/>
                </a:solidFill>
                <a:effectLst/>
                <a:uLnTx/>
                <a:uFillTx/>
                <a:latin typeface="+mn-lt"/>
                <a:ea typeface="+mn-ea"/>
                <a:cs typeface="+mn-cs"/>
              </a:rPr>
              <a:t>Ending</a:t>
            </a:r>
            <a:r>
              <a:rPr kumimoji="0" lang="en-US" sz="2400" b="0" i="0" u="none" strike="noStrike" kern="0" cap="none" spc="0" normalizeH="0" baseline="0" noProof="0" dirty="0" smtClean="0">
                <a:ln>
                  <a:noFill/>
                </a:ln>
                <a:solidFill>
                  <a:schemeClr val="tx1"/>
                </a:solidFill>
                <a:effectLst/>
                <a:uLnTx/>
                <a:uFillTx/>
                <a:latin typeface="+mn-lt"/>
                <a:ea typeface="+mn-ea"/>
                <a:cs typeface="+mn-cs"/>
              </a:rPr>
              <a:t> Speaking Voice:</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lang="en-US" sz="2400" u="sng" kern="0" dirty="0" err="1" smtClean="0">
                <a:latin typeface="+mn-lt"/>
              </a:rPr>
              <a:t>Yahuah</a:t>
            </a:r>
            <a:r>
              <a:rPr lang="en-US" sz="2400" u="sng" kern="0" dirty="0" smtClean="0">
                <a:latin typeface="+mn-lt"/>
              </a:rPr>
              <a:t>’</a:t>
            </a:r>
            <a:r>
              <a:rPr kumimoji="0" lang="en-US" sz="2400" b="0" i="0" u="sng" strike="noStrike" kern="0" cap="none" spc="0" normalizeH="0" baseline="0" noProof="0" dirty="0" smtClean="0">
                <a:ln>
                  <a:noFill/>
                </a:ln>
                <a:solidFill>
                  <a:schemeClr val="tx1"/>
                </a:solidFill>
                <a:effectLst/>
                <a:uLnTx/>
                <a:uFillTx/>
                <a:latin typeface="+mn-lt"/>
                <a:ea typeface="+mn-ea"/>
                <a:cs typeface="+mn-cs"/>
              </a:rPr>
              <a:t>s</a:t>
            </a:r>
            <a:r>
              <a:rPr kumimoji="0" lang="en-US" sz="2400" b="0" i="0" u="none" strike="noStrike" kern="0" cap="none" spc="0" normalizeH="0" baseline="0" noProof="0" dirty="0" smtClean="0">
                <a:ln>
                  <a:noFill/>
                </a:ln>
                <a:solidFill>
                  <a:schemeClr val="tx1"/>
                </a:solidFill>
                <a:effectLst/>
                <a:uLnTx/>
                <a:uFillTx/>
                <a:latin typeface="+mn-lt"/>
                <a:ea typeface="+mn-ea"/>
                <a:cs typeface="+mn-cs"/>
              </a:rPr>
              <a:t> Voice from the heavenly courts in </a:t>
            </a:r>
            <a:r>
              <a:rPr lang="en-US" sz="2400" b="1" u="sng" kern="0" dirty="0" smtClean="0">
                <a:solidFill>
                  <a:srgbClr val="0070C0"/>
                </a:solidFill>
                <a:latin typeface="+mn-lt"/>
              </a:rPr>
              <a:t>1844</a:t>
            </a:r>
            <a:r>
              <a:rPr lang="en-US" sz="2400" b="1" kern="0" dirty="0" smtClean="0">
                <a:solidFill>
                  <a:srgbClr val="0070C0"/>
                </a:solidFill>
                <a:latin typeface="+mn-lt"/>
              </a:rPr>
              <a:t> </a:t>
            </a:r>
            <a:r>
              <a:rPr lang="en-US" sz="2400" kern="0" dirty="0" smtClean="0">
                <a:solidFill>
                  <a:schemeClr val="tx2"/>
                </a:solidFill>
                <a:latin typeface="+mn-lt"/>
              </a:rPr>
              <a:t>proclaimed judgment would begin. </a:t>
            </a:r>
            <a:r>
              <a:rPr lang="en-US" kern="0" dirty="0" smtClean="0">
                <a:solidFill>
                  <a:schemeClr val="tx2"/>
                </a:solidFill>
                <a:latin typeface="+mn-lt"/>
              </a:rPr>
              <a:t>[John 5:22; Rev 14:7, etc.]</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3" name="Slide Number Placeholder 2"/>
          <p:cNvSpPr>
            <a:spLocks noGrp="1"/>
          </p:cNvSpPr>
          <p:nvPr>
            <p:ph type="sldNum" sz="quarter" idx="11"/>
          </p:nvPr>
        </p:nvSpPr>
        <p:spPr>
          <a:xfrm>
            <a:off x="6981825" y="6381750"/>
            <a:ext cx="2133600" cy="457200"/>
          </a:xfrm>
        </p:spPr>
        <p:txBody>
          <a:bodyPr/>
          <a:lstStyle/>
          <a:p>
            <a:pPr>
              <a:defRPr/>
            </a:pPr>
            <a:fld id="{F03D34E4-C7D2-4C9F-981D-6635480835D9}" type="slidenum">
              <a:rPr lang="en-US" smtClean="0"/>
              <a:pPr>
                <a:defRPr/>
              </a:pPr>
              <a:t>21</a:t>
            </a:fld>
            <a:endParaRPr lang="en-US"/>
          </a:p>
        </p:txBody>
      </p:sp>
      <p:sp>
        <p:nvSpPr>
          <p:cNvPr id="8" name="Text Placeholder 4"/>
          <p:cNvSpPr txBox="1">
            <a:spLocks/>
          </p:cNvSpPr>
          <p:nvPr/>
        </p:nvSpPr>
        <p:spPr bwMode="auto">
          <a:xfrm>
            <a:off x="2743200" y="1371600"/>
            <a:ext cx="41148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buFont typeface="Wingdings" pitchFamily="2" charset="2"/>
              <a:buNone/>
            </a:pPr>
            <a:r>
              <a:rPr lang="en-US" sz="2000" dirty="0" smtClean="0"/>
              <a:t>At the end of the 2300 years timeline, Yahuah’s “symbolic sanctuary” on this earth was </a:t>
            </a:r>
            <a:br>
              <a:rPr lang="en-US" sz="2000" dirty="0" smtClean="0"/>
            </a:br>
            <a:r>
              <a:rPr lang="en-US" sz="2000" dirty="0" smtClean="0"/>
              <a:t>to enter into being cleansed. </a:t>
            </a:r>
          </a:p>
          <a:p>
            <a:pPr>
              <a:buFont typeface="Wingdings" pitchFamily="2" charset="2"/>
              <a:buNone/>
            </a:pPr>
            <a:r>
              <a:rPr lang="en-US" sz="2000" dirty="0" smtClean="0">
                <a:solidFill>
                  <a:srgbClr val="7030A0"/>
                </a:solidFill>
                <a:effectLst>
                  <a:outerShdw blurRad="38100" dist="38100" dir="2700000" algn="tl">
                    <a:srgbClr val="000000">
                      <a:alpha val="43137"/>
                    </a:srgbClr>
                  </a:outerShdw>
                </a:effectLst>
              </a:rPr>
              <a:t>In the timeframe of the mid-1800s, Yahuah selected a wide group of people to be part of this cleansing process and to restore all truth before the </a:t>
            </a:r>
            <a:br>
              <a:rPr lang="en-US" sz="2000" dirty="0" smtClean="0">
                <a:solidFill>
                  <a:srgbClr val="7030A0"/>
                </a:solidFill>
                <a:effectLst>
                  <a:outerShdw blurRad="38100" dist="38100" dir="2700000" algn="tl">
                    <a:srgbClr val="000000">
                      <a:alpha val="43137"/>
                    </a:srgbClr>
                  </a:outerShdw>
                </a:effectLst>
              </a:rPr>
            </a:br>
            <a:r>
              <a:rPr lang="en-US" sz="2000" dirty="0" smtClean="0">
                <a:solidFill>
                  <a:srgbClr val="7030A0"/>
                </a:solidFill>
                <a:effectLst>
                  <a:outerShdw blurRad="38100" dist="38100" dir="2700000" algn="tl">
                    <a:srgbClr val="000000">
                      <a:alpha val="43137"/>
                    </a:srgbClr>
                  </a:outerShdw>
                </a:effectLst>
              </a:rPr>
              <a:t>end of time.</a:t>
            </a:r>
            <a:endParaRPr lang="en-US" sz="2000" dirty="0">
              <a:solidFill>
                <a:srgbClr val="7030A0"/>
              </a:solidFill>
              <a:effectLst>
                <a:outerShdw blurRad="38100" dist="38100" dir="2700000" algn="tl">
                  <a:srgbClr val="000000">
                    <a:alpha val="43137"/>
                  </a:srgbClr>
                </a:outerShdw>
              </a:effectLst>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diamond(out)">
                                      <p:cBhvr>
                                        <p:cTn id="7" dur="20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diamond(out)">
                                      <p:cBhvr>
                                        <p:cTn id="12" dur="2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cene3d>
              <a:camera prst="orthographicFront"/>
              <a:lightRig rig="threePt" dir="t"/>
            </a:scene3d>
            <a:sp3d extrusionH="57150">
              <a:bevelT w="38100" h="38100"/>
            </a:sp3d>
          </a:bodyPr>
          <a:lstStyle/>
          <a:p>
            <a:pPr algn="ctr"/>
            <a:r>
              <a:rPr lang="en-US" b="1" dirty="0" smtClean="0"/>
              <a:t>Daniel 9</a:t>
            </a:r>
            <a:br>
              <a:rPr lang="en-US" b="1" dirty="0" smtClean="0"/>
            </a:br>
            <a:r>
              <a:rPr lang="en-US" b="1" dirty="0" smtClean="0"/>
              <a:t>“2300”</a:t>
            </a:r>
            <a:endParaRPr lang="en-US" b="1" dirty="0"/>
          </a:p>
        </p:txBody>
      </p:sp>
      <p:pic>
        <p:nvPicPr>
          <p:cNvPr id="6146" name="Picture 2"/>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343400"/>
            <a:ext cx="2057400" cy="2438400"/>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pic>
      <p:sp>
        <p:nvSpPr>
          <p:cNvPr id="3" name="Subtitle 2"/>
          <p:cNvSpPr>
            <a:spLocks noGrp="1"/>
          </p:cNvSpPr>
          <p:nvPr>
            <p:ph type="subTitle" idx="1"/>
          </p:nvPr>
        </p:nvSpPr>
        <p:spPr>
          <a:xfrm>
            <a:off x="2057400" y="4419600"/>
            <a:ext cx="5029200" cy="2362200"/>
          </a:xfrm>
        </p:spPr>
        <p:txBody>
          <a:bodyPr>
            <a:scene3d>
              <a:camera prst="orthographicFront"/>
              <a:lightRig rig="threePt" dir="t"/>
            </a:scene3d>
            <a:sp3d extrusionH="57150">
              <a:bevelT w="38100" h="38100"/>
            </a:sp3d>
          </a:bodyPr>
          <a:lstStyle/>
          <a:p>
            <a:r>
              <a:rPr lang="en-US" b="1" dirty="0" smtClean="0">
                <a:latin typeface="Segoe Print" pitchFamily="2" charset="0"/>
              </a:rPr>
              <a:t>Many timelines are given in response to Daniel’s prayer for release from bondage.</a:t>
            </a:r>
            <a:endParaRPr lang="en-US" b="1" dirty="0">
              <a:latin typeface="Segoe Print" pitchFamily="2" charset="0"/>
            </a:endParaRPr>
          </a:p>
        </p:txBody>
      </p:sp>
    </p:spTree>
    <p:extLst>
      <p:ext uri="{BB962C8B-B14F-4D97-AF65-F5344CB8AC3E}">
        <p14:creationId xmlns:p14="http://schemas.microsoft.com/office/powerpoint/2010/main" val="1667368422"/>
      </p:ext>
    </p:extLst>
  </p:cSld>
  <p:clrMapOvr>
    <a:masterClrMapping/>
  </p:clrMapOvr>
  <p:transition spd="med">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06400"/>
            <a:ext cx="8229600" cy="685800"/>
          </a:xfrm>
        </p:spPr>
        <p:txBody>
          <a:bodyPr>
            <a:scene3d>
              <a:camera prst="orthographicFront"/>
              <a:lightRig rig="threePt" dir="t"/>
            </a:scene3d>
            <a:sp3d extrusionH="57150">
              <a:bevelT w="38100" h="38100"/>
            </a:sp3d>
          </a:bodyPr>
          <a:lstStyle/>
          <a:p>
            <a:pPr algn="ctr"/>
            <a:r>
              <a:rPr lang="en-US" sz="4000" b="1" dirty="0" smtClean="0">
                <a:solidFill>
                  <a:schemeClr val="tx1">
                    <a:lumMod val="90000"/>
                    <a:lumOff val="10000"/>
                  </a:schemeClr>
                </a:solidFill>
              </a:rPr>
              <a:t>Daniel 9 Timelines</a:t>
            </a:r>
            <a:endParaRPr lang="en-US" sz="4000" b="1" dirty="0">
              <a:solidFill>
                <a:schemeClr val="tx1">
                  <a:lumMod val="90000"/>
                  <a:lumOff val="10000"/>
                </a:schemeClr>
              </a:solidFill>
            </a:endParaRPr>
          </a:p>
        </p:txBody>
      </p:sp>
      <p:sp>
        <p:nvSpPr>
          <p:cNvPr id="18" name="Text Placeholder 4"/>
          <p:cNvSpPr txBox="1">
            <a:spLocks/>
          </p:cNvSpPr>
          <p:nvPr/>
        </p:nvSpPr>
        <p:spPr bwMode="auto">
          <a:xfrm>
            <a:off x="457200" y="1219200"/>
            <a:ext cx="824865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marL="342900" indent="-342900">
              <a:spcBef>
                <a:spcPct val="20000"/>
              </a:spcBef>
              <a:buClr>
                <a:schemeClr val="bg2"/>
              </a:buClr>
              <a:buSzPct val="75000"/>
              <a:defRPr/>
            </a:pPr>
            <a:r>
              <a:rPr lang="en-US" sz="1600" b="1" kern="0" dirty="0" smtClean="0">
                <a:solidFill>
                  <a:srgbClr val="0000FF"/>
                </a:solidFill>
                <a:latin typeface="+mn-lt"/>
              </a:rPr>
              <a:t>Dan 9:23-27  </a:t>
            </a:r>
            <a:r>
              <a:rPr lang="en-US" sz="1600" kern="0" dirty="0" smtClean="0">
                <a:latin typeface="+mn-lt"/>
              </a:rPr>
              <a:t>At </a:t>
            </a:r>
            <a:r>
              <a:rPr lang="en-US" sz="1600" kern="0" dirty="0">
                <a:latin typeface="+mn-lt"/>
              </a:rPr>
              <a:t>the beginning of thy supplications the commandment came forth, </a:t>
            </a:r>
            <a:r>
              <a:rPr lang="en-US" sz="1600" kern="0" dirty="0" smtClean="0">
                <a:latin typeface="+mn-lt"/>
              </a:rPr>
              <a:t/>
            </a:r>
            <a:br>
              <a:rPr lang="en-US" sz="1600" kern="0" dirty="0" smtClean="0">
                <a:latin typeface="+mn-lt"/>
              </a:rPr>
            </a:br>
            <a:r>
              <a:rPr lang="en-US" sz="1600" kern="0" dirty="0" smtClean="0">
                <a:latin typeface="+mn-lt"/>
              </a:rPr>
              <a:t>and </a:t>
            </a:r>
            <a:r>
              <a:rPr lang="en-US" sz="1600" kern="0" dirty="0">
                <a:latin typeface="+mn-lt"/>
              </a:rPr>
              <a:t>I am come to </a:t>
            </a:r>
            <a:r>
              <a:rPr lang="en-US" sz="1600" kern="0" dirty="0" err="1">
                <a:latin typeface="+mn-lt"/>
              </a:rPr>
              <a:t>shew</a:t>
            </a:r>
            <a:r>
              <a:rPr lang="en-US" sz="1600" kern="0" dirty="0">
                <a:latin typeface="+mn-lt"/>
              </a:rPr>
              <a:t> thee; for thou art greatly beloved: therefore understand </a:t>
            </a:r>
            <a:r>
              <a:rPr lang="en-US" sz="1600" kern="0" dirty="0" smtClean="0">
                <a:latin typeface="+mn-lt"/>
              </a:rPr>
              <a:t/>
            </a:r>
            <a:br>
              <a:rPr lang="en-US" sz="1600" kern="0" dirty="0" smtClean="0">
                <a:latin typeface="+mn-lt"/>
              </a:rPr>
            </a:br>
            <a:r>
              <a:rPr lang="en-US" sz="1600" kern="0" dirty="0" smtClean="0">
                <a:latin typeface="+mn-lt"/>
              </a:rPr>
              <a:t>the </a:t>
            </a:r>
            <a:r>
              <a:rPr lang="en-US" sz="1600" kern="0" dirty="0">
                <a:latin typeface="+mn-lt"/>
              </a:rPr>
              <a:t>matter, and consider the </a:t>
            </a:r>
            <a:r>
              <a:rPr lang="en-US" sz="1600" kern="0" dirty="0" smtClean="0">
                <a:latin typeface="+mn-lt"/>
              </a:rPr>
              <a:t>vision [of Daniel 8 &amp; 2300 day/years timeline].</a:t>
            </a:r>
            <a:endParaRPr lang="en-US" sz="1600" kern="0" dirty="0">
              <a:latin typeface="+mn-lt"/>
            </a:endParaRPr>
          </a:p>
          <a:p>
            <a:pPr marL="342900" indent="-342900">
              <a:spcBef>
                <a:spcPct val="20000"/>
              </a:spcBef>
              <a:buClr>
                <a:schemeClr val="bg2"/>
              </a:buClr>
              <a:buSzPct val="75000"/>
              <a:defRPr/>
            </a:pPr>
            <a:r>
              <a:rPr lang="en-US" sz="1600" b="1" kern="0" dirty="0">
                <a:solidFill>
                  <a:srgbClr val="0000FF"/>
                </a:solidFill>
                <a:latin typeface="+mn-lt"/>
              </a:rPr>
              <a:t>24</a:t>
            </a:r>
            <a:r>
              <a:rPr lang="en-US" sz="1600" kern="0" dirty="0">
                <a:latin typeface="+mn-lt"/>
              </a:rPr>
              <a:t> </a:t>
            </a:r>
            <a:r>
              <a:rPr lang="en-US" sz="1600" b="1" kern="0" dirty="0">
                <a:solidFill>
                  <a:srgbClr val="C00000"/>
                </a:solidFill>
                <a:latin typeface="+mn-lt"/>
              </a:rPr>
              <a:t>Seventy weeks</a:t>
            </a:r>
            <a:r>
              <a:rPr lang="en-US" sz="1600" kern="0" dirty="0">
                <a:latin typeface="+mn-lt"/>
              </a:rPr>
              <a:t> are determined upon thy people and upon thy holy city, to finish the transgression, and to make an end of sins, and to make reconciliation for iniquity, and to bring in everlasting righteousness, and to seal up the vision and prophecy, and to anoint the most Holy</a:t>
            </a:r>
            <a:r>
              <a:rPr lang="en-US" sz="1600" kern="0" dirty="0" smtClean="0">
                <a:latin typeface="+mn-lt"/>
              </a:rPr>
              <a:t>.</a:t>
            </a:r>
            <a:endParaRPr lang="en-US" sz="1600" kern="0" dirty="0">
              <a:latin typeface="+mn-lt"/>
            </a:endParaRPr>
          </a:p>
          <a:p>
            <a:pPr marL="342900" indent="-342900">
              <a:spcBef>
                <a:spcPct val="20000"/>
              </a:spcBef>
              <a:buClr>
                <a:schemeClr val="bg2"/>
              </a:buClr>
              <a:buSzPct val="75000"/>
              <a:defRPr/>
            </a:pPr>
            <a:r>
              <a:rPr lang="en-US" sz="1600" b="1" kern="0" dirty="0">
                <a:solidFill>
                  <a:srgbClr val="0000FF"/>
                </a:solidFill>
                <a:latin typeface="+mn-lt"/>
              </a:rPr>
              <a:t>25</a:t>
            </a:r>
            <a:r>
              <a:rPr lang="en-US" sz="1600" kern="0" dirty="0">
                <a:latin typeface="+mn-lt"/>
              </a:rPr>
              <a:t> Know therefore and understand, that </a:t>
            </a:r>
            <a:r>
              <a:rPr lang="en-US" sz="1600" b="1" kern="0" dirty="0">
                <a:solidFill>
                  <a:srgbClr val="C00000"/>
                </a:solidFill>
                <a:latin typeface="+mn-lt"/>
              </a:rPr>
              <a:t>from the going forth of the commandment to restore and to build Jerusalem</a:t>
            </a:r>
            <a:r>
              <a:rPr lang="en-US" sz="1600" kern="0" dirty="0">
                <a:latin typeface="+mn-lt"/>
              </a:rPr>
              <a:t> </a:t>
            </a:r>
            <a:r>
              <a:rPr lang="en-US" sz="1200" kern="0" dirty="0" smtClean="0">
                <a:latin typeface="+mn-lt"/>
              </a:rPr>
              <a:t>[</a:t>
            </a:r>
            <a:r>
              <a:rPr lang="en-US" sz="1200" kern="0" dirty="0" err="1" smtClean="0">
                <a:latin typeface="+mn-lt"/>
              </a:rPr>
              <a:t>Artaxerxes</a:t>
            </a:r>
            <a:r>
              <a:rPr lang="en-US" sz="1200" kern="0" dirty="0" smtClean="0">
                <a:latin typeface="+mn-lt"/>
              </a:rPr>
              <a:t>’ Decree of 457 BC] </a:t>
            </a:r>
            <a:r>
              <a:rPr lang="en-US" sz="1600" kern="0" dirty="0" smtClean="0">
                <a:latin typeface="+mn-lt"/>
              </a:rPr>
              <a:t>unto </a:t>
            </a:r>
            <a:r>
              <a:rPr lang="en-US" sz="1600" kern="0" dirty="0">
                <a:latin typeface="+mn-lt"/>
              </a:rPr>
              <a:t>the Messiah the Prince shall be </a:t>
            </a:r>
            <a:r>
              <a:rPr lang="en-US" sz="1600" b="1" kern="0" dirty="0">
                <a:solidFill>
                  <a:srgbClr val="C00000"/>
                </a:solidFill>
                <a:latin typeface="+mn-lt"/>
              </a:rPr>
              <a:t>seven weeks, and threescore and two </a:t>
            </a:r>
            <a:r>
              <a:rPr lang="en-US" sz="1600" b="1" kern="0" dirty="0" smtClean="0">
                <a:solidFill>
                  <a:srgbClr val="C00000"/>
                </a:solidFill>
                <a:latin typeface="+mn-lt"/>
              </a:rPr>
              <a:t>weeks</a:t>
            </a:r>
            <a:r>
              <a:rPr lang="en-US" sz="1600" kern="0" dirty="0" smtClean="0">
                <a:solidFill>
                  <a:srgbClr val="C00000"/>
                </a:solidFill>
                <a:latin typeface="+mn-lt"/>
              </a:rPr>
              <a:t> [7 + 62 = 69 </a:t>
            </a:r>
            <a:r>
              <a:rPr lang="en-US" sz="1600" kern="0" dirty="0" err="1" smtClean="0">
                <a:solidFill>
                  <a:srgbClr val="C00000"/>
                </a:solidFill>
                <a:latin typeface="+mn-lt"/>
              </a:rPr>
              <a:t>wks</a:t>
            </a:r>
            <a:r>
              <a:rPr lang="en-US" sz="1600" kern="0" dirty="0" smtClean="0">
                <a:solidFill>
                  <a:srgbClr val="C00000"/>
                </a:solidFill>
                <a:latin typeface="+mn-lt"/>
              </a:rPr>
              <a:t>]: </a:t>
            </a:r>
            <a:r>
              <a:rPr lang="en-US" sz="1600" kern="0" dirty="0">
                <a:latin typeface="+mn-lt"/>
              </a:rPr>
              <a:t>the street shall be built again, and the wall, even in troublous times</a:t>
            </a:r>
            <a:r>
              <a:rPr lang="en-US" sz="1600" kern="0" dirty="0" smtClean="0">
                <a:latin typeface="+mn-lt"/>
              </a:rPr>
              <a:t>.</a:t>
            </a:r>
            <a:endParaRPr lang="en-US" sz="1600" kern="0" dirty="0">
              <a:latin typeface="+mn-lt"/>
            </a:endParaRPr>
          </a:p>
          <a:p>
            <a:pPr marL="342900" indent="-342900">
              <a:spcBef>
                <a:spcPct val="20000"/>
              </a:spcBef>
              <a:buClr>
                <a:schemeClr val="bg2"/>
              </a:buClr>
              <a:buSzPct val="75000"/>
              <a:defRPr/>
            </a:pPr>
            <a:r>
              <a:rPr lang="en-US" sz="1600" b="1" kern="0" dirty="0">
                <a:solidFill>
                  <a:srgbClr val="0000FF"/>
                </a:solidFill>
                <a:latin typeface="+mn-lt"/>
              </a:rPr>
              <a:t>26</a:t>
            </a:r>
            <a:r>
              <a:rPr lang="en-US" sz="1600" kern="0" dirty="0">
                <a:latin typeface="+mn-lt"/>
              </a:rPr>
              <a:t> And </a:t>
            </a:r>
            <a:r>
              <a:rPr lang="en-US" sz="1600" b="1" u="sng" kern="0" dirty="0">
                <a:solidFill>
                  <a:srgbClr val="7030A0"/>
                </a:solidFill>
                <a:latin typeface="+mn-lt"/>
              </a:rPr>
              <a:t>after</a:t>
            </a:r>
            <a:r>
              <a:rPr lang="en-US" sz="1600" kern="0" dirty="0">
                <a:latin typeface="+mn-lt"/>
              </a:rPr>
              <a:t> </a:t>
            </a:r>
            <a:r>
              <a:rPr lang="en-US" sz="1600" b="1" kern="0" dirty="0">
                <a:solidFill>
                  <a:srgbClr val="C00000"/>
                </a:solidFill>
                <a:latin typeface="+mn-lt"/>
              </a:rPr>
              <a:t>threescore and two </a:t>
            </a:r>
            <a:r>
              <a:rPr lang="en-US" sz="1600" b="1" kern="0" dirty="0" smtClean="0">
                <a:solidFill>
                  <a:srgbClr val="C00000"/>
                </a:solidFill>
                <a:latin typeface="+mn-lt"/>
              </a:rPr>
              <a:t>weeks </a:t>
            </a:r>
            <a:r>
              <a:rPr lang="en-US" sz="1600" kern="0" dirty="0" smtClean="0">
                <a:solidFill>
                  <a:srgbClr val="C00000"/>
                </a:solidFill>
                <a:latin typeface="+mn-lt"/>
              </a:rPr>
              <a:t>[62 </a:t>
            </a:r>
            <a:r>
              <a:rPr lang="en-US" sz="1600" kern="0" dirty="0" err="1" smtClean="0">
                <a:solidFill>
                  <a:srgbClr val="C00000"/>
                </a:solidFill>
                <a:latin typeface="+mn-lt"/>
              </a:rPr>
              <a:t>wks</a:t>
            </a:r>
            <a:r>
              <a:rPr lang="en-US" sz="1600" kern="0" dirty="0" smtClean="0">
                <a:solidFill>
                  <a:srgbClr val="C00000"/>
                </a:solidFill>
                <a:latin typeface="+mn-lt"/>
              </a:rPr>
              <a:t>]</a:t>
            </a:r>
            <a:r>
              <a:rPr lang="en-US" sz="1600" kern="0" dirty="0" smtClean="0">
                <a:latin typeface="+mn-lt"/>
              </a:rPr>
              <a:t> </a:t>
            </a:r>
            <a:r>
              <a:rPr lang="en-US" sz="1600" kern="0" dirty="0">
                <a:latin typeface="+mn-lt"/>
              </a:rPr>
              <a:t>shall Messiah be cut off, but not for himself: and the people of the prince that shall come shall destroy the city and the sanctuary; and the end thereof shall be with a flood, and unto the end of the war desolations are determined</a:t>
            </a:r>
            <a:r>
              <a:rPr lang="en-US" sz="1600" kern="0" dirty="0" smtClean="0">
                <a:latin typeface="+mn-lt"/>
              </a:rPr>
              <a:t>.</a:t>
            </a:r>
            <a:endParaRPr lang="en-US" sz="1600" kern="0" dirty="0">
              <a:latin typeface="+mn-lt"/>
            </a:endParaRPr>
          </a:p>
          <a:p>
            <a:pPr marL="342900" indent="-342900">
              <a:spcBef>
                <a:spcPct val="20000"/>
              </a:spcBef>
              <a:buClr>
                <a:schemeClr val="bg2"/>
              </a:buClr>
              <a:buSzPct val="75000"/>
              <a:defRPr/>
            </a:pPr>
            <a:r>
              <a:rPr lang="en-US" sz="1600" b="1" kern="0" dirty="0">
                <a:solidFill>
                  <a:srgbClr val="0000FF"/>
                </a:solidFill>
                <a:latin typeface="+mn-lt"/>
              </a:rPr>
              <a:t>27</a:t>
            </a:r>
            <a:r>
              <a:rPr lang="en-US" sz="1600" kern="0" dirty="0">
                <a:latin typeface="+mn-lt"/>
              </a:rPr>
              <a:t> And he shall confirm the covenant with many for </a:t>
            </a:r>
            <a:r>
              <a:rPr lang="en-US" sz="1600" b="1" kern="0" dirty="0">
                <a:solidFill>
                  <a:srgbClr val="C00000"/>
                </a:solidFill>
                <a:latin typeface="+mn-lt"/>
              </a:rPr>
              <a:t>one week: </a:t>
            </a:r>
            <a:r>
              <a:rPr lang="en-US" sz="1600" kern="0" dirty="0">
                <a:latin typeface="+mn-lt"/>
              </a:rPr>
              <a:t>and in the </a:t>
            </a:r>
            <a:r>
              <a:rPr lang="en-US" sz="1600" kern="0" dirty="0" smtClean="0">
                <a:latin typeface="+mn-lt"/>
              </a:rPr>
              <a:t/>
            </a:r>
            <a:br>
              <a:rPr lang="en-US" sz="1600" kern="0" dirty="0" smtClean="0">
                <a:latin typeface="+mn-lt"/>
              </a:rPr>
            </a:br>
            <a:r>
              <a:rPr lang="en-US" sz="1600" b="1" kern="0" dirty="0" smtClean="0">
                <a:solidFill>
                  <a:srgbClr val="C00000"/>
                </a:solidFill>
                <a:latin typeface="+mn-lt"/>
              </a:rPr>
              <a:t>midst </a:t>
            </a:r>
            <a:r>
              <a:rPr lang="en-US" sz="1600" b="1" kern="0" dirty="0">
                <a:solidFill>
                  <a:srgbClr val="C00000"/>
                </a:solidFill>
                <a:latin typeface="+mn-lt"/>
              </a:rPr>
              <a:t>of the </a:t>
            </a:r>
            <a:r>
              <a:rPr lang="en-US" sz="1600" b="1" kern="0" dirty="0" smtClean="0">
                <a:solidFill>
                  <a:srgbClr val="C00000"/>
                </a:solidFill>
                <a:latin typeface="+mn-lt"/>
              </a:rPr>
              <a:t>week </a:t>
            </a:r>
            <a:r>
              <a:rPr lang="en-US" sz="1600" kern="0" dirty="0" smtClean="0">
                <a:solidFill>
                  <a:srgbClr val="C00000"/>
                </a:solidFill>
                <a:latin typeface="+mn-lt"/>
              </a:rPr>
              <a:t>[1/2 week]</a:t>
            </a:r>
            <a:r>
              <a:rPr lang="en-US" sz="1600" kern="0" dirty="0" smtClean="0">
                <a:latin typeface="+mn-lt"/>
              </a:rPr>
              <a:t> </a:t>
            </a:r>
            <a:r>
              <a:rPr lang="en-US" sz="1600" kern="0" dirty="0">
                <a:latin typeface="+mn-lt"/>
              </a:rPr>
              <a:t>he shall cause the sacrifice and the oblation to cease, </a:t>
            </a:r>
            <a:r>
              <a:rPr lang="en-US" sz="1600" kern="0" dirty="0" smtClean="0">
                <a:latin typeface="+mn-lt"/>
              </a:rPr>
              <a:t/>
            </a:r>
            <a:br>
              <a:rPr lang="en-US" sz="1600" kern="0" dirty="0" smtClean="0">
                <a:latin typeface="+mn-lt"/>
              </a:rPr>
            </a:br>
            <a:r>
              <a:rPr lang="en-US" sz="1600" kern="0" dirty="0" smtClean="0">
                <a:latin typeface="+mn-lt"/>
              </a:rPr>
              <a:t>and </a:t>
            </a:r>
            <a:r>
              <a:rPr lang="en-US" sz="1600" kern="0" dirty="0">
                <a:latin typeface="+mn-lt"/>
              </a:rPr>
              <a:t>for the overspreading of abominations he shall make it desolate, even </a:t>
            </a:r>
            <a:r>
              <a:rPr lang="en-US" sz="1600" kern="0" dirty="0" smtClean="0">
                <a:latin typeface="+mn-lt"/>
              </a:rPr>
              <a:t/>
            </a:r>
            <a:br>
              <a:rPr lang="en-US" sz="1600" kern="0" dirty="0" smtClean="0">
                <a:latin typeface="+mn-lt"/>
              </a:rPr>
            </a:br>
            <a:r>
              <a:rPr lang="en-US" sz="1600" kern="0" dirty="0" smtClean="0">
                <a:latin typeface="+mn-lt"/>
              </a:rPr>
              <a:t>until </a:t>
            </a:r>
            <a:r>
              <a:rPr lang="en-US" sz="1600" kern="0" dirty="0">
                <a:latin typeface="+mn-lt"/>
              </a:rPr>
              <a:t>the consummation, and that determined shall be poured upon the desolate.</a:t>
            </a:r>
          </a:p>
          <a:p>
            <a:pPr marL="342900" indent="-342900">
              <a:spcBef>
                <a:spcPct val="20000"/>
              </a:spcBef>
              <a:buClr>
                <a:schemeClr val="bg2"/>
              </a:buClr>
              <a:buSzPct val="75000"/>
              <a:defRPr/>
            </a:pPr>
            <a:endParaRPr lang="en-US" sz="1600" kern="0" dirty="0">
              <a:latin typeface="+mn-lt"/>
            </a:endParaRPr>
          </a:p>
        </p:txBody>
      </p:sp>
      <p:sp>
        <p:nvSpPr>
          <p:cNvPr id="3" name="Slide Number Placeholder 2"/>
          <p:cNvSpPr>
            <a:spLocks noGrp="1"/>
          </p:cNvSpPr>
          <p:nvPr>
            <p:ph type="sldNum" sz="quarter" idx="11"/>
          </p:nvPr>
        </p:nvSpPr>
        <p:spPr/>
        <p:txBody>
          <a:bodyPr/>
          <a:lstStyle/>
          <a:p>
            <a:pPr>
              <a:defRPr/>
            </a:pPr>
            <a:fld id="{F03D34E4-C7D2-4C9F-981D-6635480835D9}" type="slidenum">
              <a:rPr lang="en-US" smtClean="0"/>
              <a:pPr>
                <a:defRPr/>
              </a:pPr>
              <a:t>23</a:t>
            </a:fld>
            <a:endParaRPr lang="en-US"/>
          </a:p>
        </p:txBody>
      </p:sp>
    </p:spTree>
    <p:extLst>
      <p:ext uri="{BB962C8B-B14F-4D97-AF65-F5344CB8AC3E}">
        <p14:creationId xmlns:p14="http://schemas.microsoft.com/office/powerpoint/2010/main" val="3779670539"/>
      </p:ext>
    </p:extLst>
  </p:cSld>
  <p:clrMapOvr>
    <a:masterClrMapping/>
  </p:clrMapOvr>
  <p:transition spd="med">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06400"/>
            <a:ext cx="8686800" cy="889000"/>
          </a:xfrm>
        </p:spPr>
        <p:txBody>
          <a:bodyPr>
            <a:scene3d>
              <a:camera prst="orthographicFront"/>
              <a:lightRig rig="threePt" dir="t"/>
            </a:scene3d>
            <a:sp3d extrusionH="57150">
              <a:bevelT w="38100" h="38100"/>
            </a:sp3d>
          </a:bodyPr>
          <a:lstStyle/>
          <a:p>
            <a:pPr algn="ctr"/>
            <a:r>
              <a:rPr lang="en-US" sz="4000" b="1" dirty="0" smtClean="0">
                <a:solidFill>
                  <a:schemeClr val="tx1">
                    <a:lumMod val="90000"/>
                    <a:lumOff val="10000"/>
                  </a:schemeClr>
                </a:solidFill>
              </a:rPr>
              <a:t>Revealing the Daniel 9 Timelines</a:t>
            </a:r>
            <a:endParaRPr lang="en-US" sz="4000" b="1" dirty="0">
              <a:solidFill>
                <a:schemeClr val="tx1">
                  <a:lumMod val="90000"/>
                  <a:lumOff val="10000"/>
                </a:schemeClr>
              </a:solidFill>
            </a:endParaRPr>
          </a:p>
        </p:txBody>
      </p:sp>
      <p:sp>
        <p:nvSpPr>
          <p:cNvPr id="14" name="Content Placeholder 2"/>
          <p:cNvSpPr>
            <a:spLocks noGrp="1"/>
          </p:cNvSpPr>
          <p:nvPr>
            <p:ph sz="quarter" idx="1"/>
          </p:nvPr>
        </p:nvSpPr>
        <p:spPr>
          <a:xfrm>
            <a:off x="457200" y="5105400"/>
            <a:ext cx="8534400" cy="1659308"/>
          </a:xfrm>
        </p:spPr>
        <p:txBody>
          <a:bodyPr/>
          <a:lstStyle/>
          <a:p>
            <a:pPr>
              <a:buFont typeface="Wingdings" pitchFamily="2" charset="2"/>
              <a:buChar char="v"/>
            </a:pPr>
            <a:r>
              <a:rPr lang="en-US" sz="1600" b="1" dirty="0" smtClean="0">
                <a:solidFill>
                  <a:schemeClr val="accent6">
                    <a:lumMod val="50000"/>
                  </a:schemeClr>
                </a:solidFill>
              </a:rPr>
              <a:t>All of these timelines are connected to the Daniel 8:14 timeline of 2300 days/years for the purpose of pinpointing the:</a:t>
            </a:r>
          </a:p>
          <a:p>
            <a:pPr marL="457200" indent="-457200">
              <a:buAutoNum type="arabicPeriod"/>
            </a:pPr>
            <a:r>
              <a:rPr lang="en-US" sz="1600" dirty="0">
                <a:solidFill>
                  <a:schemeClr val="accent6">
                    <a:lumMod val="50000"/>
                  </a:schemeClr>
                </a:solidFill>
              </a:rPr>
              <a:t>E</a:t>
            </a:r>
            <a:r>
              <a:rPr lang="en-US" sz="1600" dirty="0" smtClean="0">
                <a:solidFill>
                  <a:schemeClr val="accent6">
                    <a:lumMod val="50000"/>
                  </a:schemeClr>
                </a:solidFill>
              </a:rPr>
              <a:t>xact timing that begins Yahusha’s ministry</a:t>
            </a:r>
          </a:p>
          <a:p>
            <a:pPr marL="457200" indent="-457200">
              <a:buAutoNum type="arabicPeriod"/>
            </a:pPr>
            <a:r>
              <a:rPr lang="en-US" sz="1600" dirty="0" smtClean="0">
                <a:solidFill>
                  <a:schemeClr val="accent6">
                    <a:lumMod val="50000"/>
                  </a:schemeClr>
                </a:solidFill>
              </a:rPr>
              <a:t>Exact timing of Yahusha’s death</a:t>
            </a:r>
          </a:p>
          <a:p>
            <a:pPr marL="457200" indent="-457200">
              <a:buAutoNum type="arabicPeriod"/>
            </a:pPr>
            <a:r>
              <a:rPr lang="en-US" sz="1600" dirty="0" smtClean="0">
                <a:solidFill>
                  <a:schemeClr val="accent6">
                    <a:lumMod val="50000"/>
                  </a:schemeClr>
                </a:solidFill>
              </a:rPr>
              <a:t>Exact timing of when judgment would come against the corrupt leadership with the stoning of Stephen.  The Aaronic leadership are no longer witnesses for Yahuah.</a:t>
            </a:r>
            <a:endParaRPr lang="en-US" sz="2400"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064095029"/>
              </p:ext>
            </p:extLst>
          </p:nvPr>
        </p:nvGraphicFramePr>
        <p:xfrm>
          <a:off x="457200" y="1278308"/>
          <a:ext cx="8305799" cy="3856354"/>
        </p:xfrm>
        <a:graphic>
          <a:graphicData uri="http://schemas.openxmlformats.org/drawingml/2006/table">
            <a:tbl>
              <a:tblPr firstRow="1" bandRow="1">
                <a:tableStyleId>{93296810-A885-4BE3-A3E7-6D5BEEA58F35}</a:tableStyleId>
              </a:tblPr>
              <a:tblGrid>
                <a:gridCol w="2286000"/>
                <a:gridCol w="1752600"/>
                <a:gridCol w="2057400"/>
                <a:gridCol w="2209799"/>
              </a:tblGrid>
              <a:tr h="0">
                <a:tc>
                  <a:txBody>
                    <a:bodyPr/>
                    <a:lstStyle/>
                    <a:p>
                      <a:pPr algn="ctr"/>
                      <a:r>
                        <a:rPr lang="en-US" dirty="0" smtClean="0"/>
                        <a:t>Symbolic Term</a:t>
                      </a:r>
                    </a:p>
                    <a:p>
                      <a:pPr algn="ctr"/>
                      <a:r>
                        <a:rPr lang="en-US" sz="1400" dirty="0" smtClean="0"/>
                        <a:t>[in words]</a:t>
                      </a:r>
                      <a:endParaRPr lang="en-US" sz="1400" dirty="0"/>
                    </a:p>
                  </a:txBody>
                  <a:tcPr/>
                </a:tc>
                <a:tc>
                  <a:txBody>
                    <a:bodyPr/>
                    <a:lstStyle/>
                    <a:p>
                      <a:pPr algn="ctr"/>
                      <a:r>
                        <a:rPr lang="en-US" dirty="0" smtClean="0"/>
                        <a:t>Application</a:t>
                      </a:r>
                      <a:br>
                        <a:rPr lang="en-US" dirty="0" smtClean="0"/>
                      </a:br>
                      <a:r>
                        <a:rPr lang="en-US" sz="1400" dirty="0" smtClean="0"/>
                        <a:t>[in numbers]</a:t>
                      </a:r>
                      <a:endParaRPr lang="en-US" sz="1400" dirty="0"/>
                    </a:p>
                  </a:txBody>
                  <a:tcPr/>
                </a:tc>
                <a:tc>
                  <a:txBody>
                    <a:bodyPr/>
                    <a:lstStyle/>
                    <a:p>
                      <a:pPr algn="ctr"/>
                      <a:r>
                        <a:rPr lang="en-US" dirty="0" smtClean="0"/>
                        <a:t>Symbolic Time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Literal Conversion</a:t>
                      </a:r>
                      <a:br>
                        <a:rPr lang="en-US" dirty="0" smtClean="0"/>
                      </a:br>
                      <a:r>
                        <a:rPr lang="en-US" dirty="0" smtClean="0"/>
                        <a:t>1 day = 1 year</a:t>
                      </a:r>
                      <a:endParaRPr lang="en-US" dirty="0"/>
                    </a:p>
                  </a:txBody>
                  <a:tcPr/>
                </a:tc>
              </a:tr>
              <a:tr h="370840">
                <a:tc>
                  <a:txBody>
                    <a:bodyPr/>
                    <a:lstStyle/>
                    <a:p>
                      <a:r>
                        <a:rPr lang="en-US" sz="1600" dirty="0" smtClean="0"/>
                        <a:t>Seventy weeks</a:t>
                      </a:r>
                      <a:endParaRPr lang="en-US" sz="1600" dirty="0"/>
                    </a:p>
                  </a:txBody>
                  <a:tcPr/>
                </a:tc>
                <a:tc>
                  <a:txBody>
                    <a:bodyPr/>
                    <a:lstStyle/>
                    <a:p>
                      <a:pPr algn="ctr"/>
                      <a:r>
                        <a:rPr lang="en-US" sz="1800" dirty="0" smtClean="0"/>
                        <a:t>7 x 70 = 490</a:t>
                      </a:r>
                      <a:endParaRPr lang="en-US" sz="1800" dirty="0"/>
                    </a:p>
                  </a:txBody>
                  <a:tcPr/>
                </a:tc>
                <a:tc>
                  <a:txBody>
                    <a:bodyPr/>
                    <a:lstStyle/>
                    <a:p>
                      <a:pPr algn="ctr"/>
                      <a:r>
                        <a:rPr lang="en-US" sz="1800" dirty="0" smtClean="0"/>
                        <a:t>490 days</a:t>
                      </a:r>
                      <a:endParaRPr lang="en-US" sz="1800" dirty="0"/>
                    </a:p>
                  </a:txBody>
                  <a:tcPr/>
                </a:tc>
                <a:tc>
                  <a:txBody>
                    <a:bodyPr/>
                    <a:lstStyle/>
                    <a:p>
                      <a:pPr algn="ctr"/>
                      <a:r>
                        <a:rPr lang="en-US" sz="1800" dirty="0" smtClean="0"/>
                        <a:t>490 years</a:t>
                      </a:r>
                      <a:endParaRPr lang="en-US" sz="1800" dirty="0"/>
                    </a:p>
                  </a:txBody>
                  <a:tcPr/>
                </a:tc>
              </a:tr>
              <a:tr h="370840">
                <a:tc>
                  <a:txBody>
                    <a:bodyPr/>
                    <a:lstStyle/>
                    <a:p>
                      <a:r>
                        <a:rPr lang="en-US" sz="1600" dirty="0" smtClean="0">
                          <a:solidFill>
                            <a:srgbClr val="C00000"/>
                          </a:solidFill>
                        </a:rPr>
                        <a:t>Seven weeks</a:t>
                      </a:r>
                      <a:endParaRPr lang="en-US" sz="1600" dirty="0">
                        <a:solidFill>
                          <a:srgbClr val="C00000"/>
                        </a:solidFill>
                      </a:endParaRPr>
                    </a:p>
                  </a:txBody>
                  <a:tcPr/>
                </a:tc>
                <a:tc>
                  <a:txBody>
                    <a:bodyPr/>
                    <a:lstStyle/>
                    <a:p>
                      <a:pPr algn="ctr"/>
                      <a:r>
                        <a:rPr lang="en-US" sz="1800" dirty="0" smtClean="0">
                          <a:solidFill>
                            <a:srgbClr val="C00000"/>
                          </a:solidFill>
                        </a:rPr>
                        <a:t>7 x 7 = 49</a:t>
                      </a:r>
                      <a:endParaRPr lang="en-US" sz="1800" dirty="0">
                        <a:solidFill>
                          <a:srgbClr val="C00000"/>
                        </a:solidFill>
                      </a:endParaRPr>
                    </a:p>
                  </a:txBody>
                  <a:tcPr/>
                </a:tc>
                <a:tc>
                  <a:txBody>
                    <a:bodyPr/>
                    <a:lstStyle/>
                    <a:p>
                      <a:pPr algn="ctr"/>
                      <a:r>
                        <a:rPr lang="en-US" sz="1800" dirty="0" smtClean="0">
                          <a:solidFill>
                            <a:srgbClr val="C00000"/>
                          </a:solidFill>
                        </a:rPr>
                        <a:t>49 days</a:t>
                      </a:r>
                      <a:endParaRPr lang="en-US" sz="1800" dirty="0">
                        <a:solidFill>
                          <a:srgbClr val="C00000"/>
                        </a:solidFill>
                      </a:endParaRPr>
                    </a:p>
                  </a:txBody>
                  <a:tcPr/>
                </a:tc>
                <a:tc>
                  <a:txBody>
                    <a:bodyPr/>
                    <a:lstStyle/>
                    <a:p>
                      <a:pPr algn="ctr"/>
                      <a:r>
                        <a:rPr lang="en-US" sz="1800" dirty="0" smtClean="0">
                          <a:solidFill>
                            <a:srgbClr val="C00000"/>
                          </a:solidFill>
                        </a:rPr>
                        <a:t>49 years</a:t>
                      </a:r>
                      <a:endParaRPr lang="en-US" sz="1800" dirty="0">
                        <a:solidFill>
                          <a:srgbClr val="C00000"/>
                        </a:solidFill>
                      </a:endParaRPr>
                    </a:p>
                  </a:txBody>
                  <a:tcPr/>
                </a:tc>
              </a:tr>
              <a:tr h="370840">
                <a:tc>
                  <a:txBody>
                    <a:bodyPr/>
                    <a:lstStyle/>
                    <a:p>
                      <a:r>
                        <a:rPr lang="en-US" sz="1600" dirty="0" smtClean="0">
                          <a:solidFill>
                            <a:schemeClr val="tx2">
                              <a:lumMod val="65000"/>
                              <a:lumOff val="35000"/>
                            </a:schemeClr>
                          </a:solidFill>
                        </a:rPr>
                        <a:t>[Threescore </a:t>
                      </a:r>
                      <a:r>
                        <a:rPr lang="en-US" sz="1100" dirty="0" smtClean="0">
                          <a:solidFill>
                            <a:schemeClr val="tx2">
                              <a:lumMod val="65000"/>
                              <a:lumOff val="35000"/>
                            </a:schemeClr>
                          </a:solidFill>
                        </a:rPr>
                        <a:t>[20 = one score]</a:t>
                      </a:r>
                      <a:r>
                        <a:rPr lang="en-US" sz="1600" dirty="0" smtClean="0">
                          <a:solidFill>
                            <a:schemeClr val="tx2">
                              <a:lumMod val="65000"/>
                              <a:lumOff val="35000"/>
                            </a:schemeClr>
                          </a:solidFill>
                        </a:rPr>
                        <a:t> &amp; two weeks]</a:t>
                      </a:r>
                      <a:endParaRPr lang="en-US" sz="1600" dirty="0">
                        <a:solidFill>
                          <a:schemeClr val="tx2">
                            <a:lumMod val="65000"/>
                            <a:lumOff val="35000"/>
                          </a:schemeClr>
                        </a:solidFill>
                      </a:endParaRPr>
                    </a:p>
                  </a:txBody>
                  <a:tcPr/>
                </a:tc>
                <a:tc>
                  <a:txBody>
                    <a:bodyPr/>
                    <a:lstStyle/>
                    <a:p>
                      <a:pPr algn="ctr"/>
                      <a:r>
                        <a:rPr lang="en-US" sz="1800" u="none" dirty="0" smtClean="0">
                          <a:solidFill>
                            <a:schemeClr val="tx2">
                              <a:lumMod val="65000"/>
                              <a:lumOff val="35000"/>
                            </a:schemeClr>
                          </a:solidFill>
                        </a:rPr>
                        <a:t>60 + 2 = 62</a:t>
                      </a:r>
                    </a:p>
                    <a:p>
                      <a:pPr algn="ctr"/>
                      <a:r>
                        <a:rPr lang="en-US" sz="1100" b="1" u="none" dirty="0" smtClean="0">
                          <a:solidFill>
                            <a:schemeClr val="tx2">
                              <a:lumMod val="65000"/>
                              <a:lumOff val="35000"/>
                            </a:schemeClr>
                          </a:solidFill>
                        </a:rPr>
                        <a:t>[3 score</a:t>
                      </a:r>
                      <a:r>
                        <a:rPr lang="en-US" sz="1100" b="1" u="none" baseline="0" dirty="0" smtClean="0">
                          <a:solidFill>
                            <a:schemeClr val="tx2">
                              <a:lumMod val="65000"/>
                              <a:lumOff val="35000"/>
                            </a:schemeClr>
                          </a:solidFill>
                        </a:rPr>
                        <a:t> </a:t>
                      </a:r>
                      <a:r>
                        <a:rPr lang="en-US" sz="1100" b="1" u="none" dirty="0" smtClean="0">
                          <a:solidFill>
                            <a:schemeClr val="tx2">
                              <a:lumMod val="65000"/>
                              <a:lumOff val="35000"/>
                            </a:schemeClr>
                          </a:solidFill>
                        </a:rPr>
                        <a:t>= 60]</a:t>
                      </a:r>
                      <a:endParaRPr lang="en-US" sz="1050" b="1" u="none" dirty="0">
                        <a:solidFill>
                          <a:schemeClr val="tx2">
                            <a:lumMod val="65000"/>
                            <a:lumOff val="3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dirty="0" smtClean="0">
                          <a:solidFill>
                            <a:schemeClr val="tx2">
                              <a:lumMod val="65000"/>
                              <a:lumOff val="35000"/>
                            </a:schemeClr>
                          </a:solidFill>
                        </a:rPr>
                        <a:t>62 x 7 = 434 days</a:t>
                      </a:r>
                      <a:endParaRPr lang="en-US" sz="1600" b="1" u="none" dirty="0" smtClean="0">
                        <a:solidFill>
                          <a:schemeClr val="tx2">
                            <a:lumMod val="65000"/>
                            <a:lumOff val="35000"/>
                          </a:schemeClr>
                        </a:solidFill>
                        <a:effectLst>
                          <a:outerShdw blurRad="38100" dist="38100" dir="2700000" algn="tl">
                            <a:srgbClr val="000000">
                              <a:alpha val="43137"/>
                            </a:srgbClr>
                          </a:outerShdw>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dirty="0" smtClean="0">
                          <a:solidFill>
                            <a:schemeClr val="tx2">
                              <a:lumMod val="65000"/>
                              <a:lumOff val="35000"/>
                            </a:schemeClr>
                          </a:solidFill>
                        </a:rPr>
                        <a:t>[434 years]</a:t>
                      </a:r>
                      <a:br>
                        <a:rPr lang="en-US" sz="1800" u="none" dirty="0" smtClean="0">
                          <a:solidFill>
                            <a:schemeClr val="tx2">
                              <a:lumMod val="65000"/>
                              <a:lumOff val="35000"/>
                            </a:schemeClr>
                          </a:solidFill>
                        </a:rPr>
                      </a:br>
                      <a:endParaRPr lang="en-US" sz="1800" b="1" u="none" dirty="0">
                        <a:solidFill>
                          <a:schemeClr val="tx2">
                            <a:lumMod val="65000"/>
                            <a:lumOff val="35000"/>
                          </a:schemeClr>
                        </a:solidFill>
                        <a:effectLst>
                          <a:outerShdw blurRad="38100" dist="38100" dir="2700000" algn="tl">
                            <a:srgbClr val="000000">
                              <a:alpha val="43137"/>
                            </a:srgbClr>
                          </a:outerShdw>
                        </a:effectLst>
                      </a:endParaRPr>
                    </a:p>
                  </a:txBody>
                  <a:tcPr/>
                </a:tc>
              </a:tr>
              <a:tr h="460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C00000"/>
                          </a:solidFill>
                        </a:rPr>
                        <a:t>Seven weeks &amp;</a:t>
                      </a:r>
                    </a:p>
                    <a:p>
                      <a:r>
                        <a:rPr lang="en-US" sz="1600" dirty="0" smtClean="0">
                          <a:solidFill>
                            <a:srgbClr val="7030A0"/>
                          </a:solidFill>
                        </a:rPr>
                        <a:t>Threescore </a:t>
                      </a:r>
                      <a:r>
                        <a:rPr lang="en-US" sz="1100" dirty="0" smtClean="0">
                          <a:solidFill>
                            <a:srgbClr val="7030A0"/>
                          </a:solidFill>
                        </a:rPr>
                        <a:t>[20 = one score]</a:t>
                      </a:r>
                      <a:r>
                        <a:rPr lang="en-US" sz="1600" dirty="0" smtClean="0">
                          <a:solidFill>
                            <a:srgbClr val="7030A0"/>
                          </a:solidFill>
                        </a:rPr>
                        <a:t> &amp; two weeks</a:t>
                      </a:r>
                      <a:endParaRPr lang="en-US" sz="1600" dirty="0">
                        <a:solidFill>
                          <a:srgbClr val="7030A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C00000"/>
                          </a:solidFill>
                        </a:rPr>
                        <a:t> </a:t>
                      </a:r>
                      <a:r>
                        <a:rPr lang="en-US" sz="1800" baseline="0" dirty="0" smtClean="0">
                          <a:solidFill>
                            <a:srgbClr val="C00000"/>
                          </a:solidFill>
                        </a:rPr>
                        <a:t>           </a:t>
                      </a:r>
                      <a:r>
                        <a:rPr lang="en-US" sz="1800" dirty="0" smtClean="0">
                          <a:solidFill>
                            <a:srgbClr val="C00000"/>
                          </a:solidFill>
                        </a:rPr>
                        <a:t>   7</a:t>
                      </a:r>
                    </a:p>
                    <a:p>
                      <a:pPr algn="ctr"/>
                      <a:r>
                        <a:rPr lang="en-US" sz="1800" u="none" dirty="0" smtClean="0">
                          <a:solidFill>
                            <a:srgbClr val="7030A0"/>
                          </a:solidFill>
                        </a:rPr>
                        <a:t>60 + 2 = </a:t>
                      </a:r>
                      <a:r>
                        <a:rPr lang="en-US" sz="1800" u="sng" dirty="0" smtClean="0">
                          <a:solidFill>
                            <a:srgbClr val="7030A0"/>
                          </a:solidFill>
                        </a:rPr>
                        <a:t>62</a:t>
                      </a:r>
                    </a:p>
                    <a:p>
                      <a:pPr algn="ctr"/>
                      <a:r>
                        <a:rPr lang="en-US" sz="1400" b="1" u="none" dirty="0" smtClean="0">
                          <a:solidFill>
                            <a:srgbClr val="7030A0"/>
                          </a:solidFill>
                        </a:rPr>
                        <a:t>Total = 69 weeks</a:t>
                      </a:r>
                      <a:endParaRPr lang="en-US" sz="1200" b="1" u="none" dirty="0">
                        <a:solidFill>
                          <a:srgbClr val="7030A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C00000"/>
                          </a:solidFill>
                        </a:rPr>
                        <a:t> </a:t>
                      </a:r>
                      <a:r>
                        <a:rPr lang="en-US" sz="1800" u="none" dirty="0" smtClean="0">
                          <a:solidFill>
                            <a:srgbClr val="C00000"/>
                          </a:solidFill>
                        </a:rPr>
                        <a:t>7 x 7 = </a:t>
                      </a:r>
                      <a:r>
                        <a:rPr lang="en-US" sz="1800" dirty="0" smtClean="0">
                          <a:solidFill>
                            <a:srgbClr val="C00000"/>
                          </a:solidFill>
                        </a:rPr>
                        <a:t> 49 days</a:t>
                      </a:r>
                    </a:p>
                    <a:p>
                      <a:pPr algn="ctr"/>
                      <a:r>
                        <a:rPr lang="en-US" sz="1800" u="none" dirty="0" smtClean="0">
                          <a:solidFill>
                            <a:srgbClr val="7030A0"/>
                          </a:solidFill>
                        </a:rPr>
                        <a:t>62 x 7 = </a:t>
                      </a:r>
                      <a:r>
                        <a:rPr lang="en-US" sz="1800" u="sng" dirty="0" smtClean="0">
                          <a:solidFill>
                            <a:srgbClr val="7030A0"/>
                          </a:solidFill>
                        </a:rPr>
                        <a:t>434 days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dirty="0" smtClean="0">
                          <a:solidFill>
                            <a:srgbClr val="7030A0"/>
                          </a:solidFill>
                        </a:rPr>
                        <a:t>Total = 483 days</a:t>
                      </a:r>
                      <a:endParaRPr lang="en-US" sz="1200" b="1" u="none" dirty="0" smtClean="0">
                        <a:solidFill>
                          <a:srgbClr val="7030A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C00000"/>
                          </a:solidFill>
                        </a:rPr>
                        <a:t>      49 years </a:t>
                      </a:r>
                      <a:endParaRPr lang="en-US" sz="1800" u="none" dirty="0" smtClean="0">
                        <a:solidFill>
                          <a:srgbClr val="7030A0"/>
                        </a:solidFill>
                      </a:endParaRPr>
                    </a:p>
                    <a:p>
                      <a:pPr algn="ctr"/>
                      <a:r>
                        <a:rPr lang="en-US" sz="1800" u="sng" dirty="0" smtClean="0">
                          <a:solidFill>
                            <a:srgbClr val="7030A0"/>
                          </a:solidFill>
                        </a:rPr>
                        <a:t> + 434 years</a:t>
                      </a:r>
                      <a:r>
                        <a:rPr lang="en-US" sz="1800" u="none" dirty="0" smtClean="0">
                          <a:solidFill>
                            <a:srgbClr val="7030A0"/>
                          </a:solidFill>
                        </a:rPr>
                        <a:t/>
                      </a:r>
                      <a:br>
                        <a:rPr lang="en-US" sz="1800" u="none" dirty="0" smtClean="0">
                          <a:solidFill>
                            <a:srgbClr val="7030A0"/>
                          </a:solidFill>
                        </a:rPr>
                      </a:br>
                      <a:r>
                        <a:rPr lang="en-US" sz="1800" b="1" u="none" dirty="0" smtClean="0">
                          <a:solidFill>
                            <a:schemeClr val="accent4">
                              <a:lumMod val="90000"/>
                              <a:lumOff val="10000"/>
                            </a:schemeClr>
                          </a:solidFill>
                          <a:effectLst>
                            <a:outerShdw blurRad="38100" dist="38100" dir="2700000" algn="tl">
                              <a:srgbClr val="000000">
                                <a:alpha val="43137"/>
                              </a:srgbClr>
                            </a:outerShdw>
                          </a:effectLst>
                        </a:rPr>
                        <a:t>= 483 years </a:t>
                      </a:r>
                      <a:endParaRPr lang="en-US" sz="1800" b="1" u="sng" dirty="0">
                        <a:solidFill>
                          <a:schemeClr val="accent4">
                            <a:lumMod val="90000"/>
                            <a:lumOff val="10000"/>
                          </a:schemeClr>
                        </a:solidFill>
                        <a:effectLst>
                          <a:outerShdw blurRad="38100" dist="38100" dir="2700000" algn="tl">
                            <a:srgbClr val="000000">
                              <a:alpha val="43137"/>
                            </a:srgbClr>
                          </a:outerShdw>
                        </a:effectLst>
                      </a:endParaRPr>
                    </a:p>
                  </a:txBody>
                  <a:tcPr/>
                </a:tc>
              </a:tr>
              <a:tr h="460057">
                <a:tc>
                  <a:txBody>
                    <a:bodyPr/>
                    <a:lstStyle/>
                    <a:p>
                      <a:r>
                        <a:rPr lang="en-US" sz="1600" dirty="0" smtClean="0">
                          <a:solidFill>
                            <a:srgbClr val="0000FF"/>
                          </a:solidFill>
                        </a:rPr>
                        <a:t>One week [70</a:t>
                      </a:r>
                      <a:r>
                        <a:rPr lang="en-US" sz="1600" baseline="30000" dirty="0" smtClean="0">
                          <a:solidFill>
                            <a:srgbClr val="0000FF"/>
                          </a:solidFill>
                        </a:rPr>
                        <a:t>th</a:t>
                      </a:r>
                      <a:r>
                        <a:rPr lang="en-US" sz="1600" dirty="0" smtClean="0">
                          <a:solidFill>
                            <a:srgbClr val="0000FF"/>
                          </a:solidFill>
                        </a:rPr>
                        <a:t> week]</a:t>
                      </a:r>
                      <a:endParaRPr lang="en-US" sz="1600" dirty="0">
                        <a:solidFill>
                          <a:srgbClr val="0000FF"/>
                        </a:solidFill>
                      </a:endParaRPr>
                    </a:p>
                  </a:txBody>
                  <a:tcPr/>
                </a:tc>
                <a:tc>
                  <a:txBody>
                    <a:bodyPr/>
                    <a:lstStyle/>
                    <a:p>
                      <a:pPr algn="ctr"/>
                      <a:r>
                        <a:rPr lang="en-US" sz="1800" b="0" smtClean="0">
                          <a:solidFill>
                            <a:srgbClr val="0000FF"/>
                          </a:solidFill>
                        </a:rPr>
                        <a:t>1 x 7 = 7</a:t>
                      </a:r>
                      <a:endParaRPr lang="en-US" sz="1800" b="0" dirty="0">
                        <a:solidFill>
                          <a:srgbClr val="0000FF"/>
                        </a:solidFill>
                      </a:endParaRPr>
                    </a:p>
                  </a:txBody>
                  <a:tcPr/>
                </a:tc>
                <a:tc>
                  <a:txBody>
                    <a:bodyPr/>
                    <a:lstStyle/>
                    <a:p>
                      <a:pPr algn="ctr"/>
                      <a:r>
                        <a:rPr lang="en-US" sz="1800" b="0" smtClean="0">
                          <a:solidFill>
                            <a:srgbClr val="0000FF"/>
                          </a:solidFill>
                        </a:rPr>
                        <a:t>7 days</a:t>
                      </a:r>
                      <a:endParaRPr lang="en-US" sz="1800" b="0" dirty="0">
                        <a:solidFill>
                          <a:srgbClr val="0000FF"/>
                        </a:solidFill>
                      </a:endParaRPr>
                    </a:p>
                  </a:txBody>
                  <a:tcPr/>
                </a:tc>
                <a:tc>
                  <a:txBody>
                    <a:bodyPr/>
                    <a:lstStyle/>
                    <a:p>
                      <a:pPr algn="ctr"/>
                      <a:r>
                        <a:rPr lang="en-US" sz="1800" b="0" dirty="0" smtClean="0">
                          <a:solidFill>
                            <a:srgbClr val="0000FF"/>
                          </a:solidFill>
                        </a:rPr>
                        <a:t>7</a:t>
                      </a:r>
                      <a:r>
                        <a:rPr lang="en-US" sz="1800" b="0" baseline="0" dirty="0" smtClean="0">
                          <a:solidFill>
                            <a:srgbClr val="0000FF"/>
                          </a:solidFill>
                        </a:rPr>
                        <a:t> years</a:t>
                      </a:r>
                      <a:endParaRPr lang="en-US" sz="1800" b="0" dirty="0">
                        <a:solidFill>
                          <a:srgbClr val="0000FF"/>
                        </a:solidFill>
                      </a:endParaRPr>
                    </a:p>
                  </a:txBody>
                  <a:tcPr/>
                </a:tc>
              </a:tr>
              <a:tr h="460057">
                <a:tc>
                  <a:txBody>
                    <a:bodyPr/>
                    <a:lstStyle/>
                    <a:p>
                      <a:r>
                        <a:rPr lang="en-US" sz="1600" dirty="0" smtClean="0">
                          <a:solidFill>
                            <a:srgbClr val="C00000"/>
                          </a:solidFill>
                        </a:rPr>
                        <a:t>Midst</a:t>
                      </a:r>
                      <a:r>
                        <a:rPr lang="en-US" sz="1600" baseline="0" dirty="0" smtClean="0">
                          <a:solidFill>
                            <a:srgbClr val="C00000"/>
                          </a:solidFill>
                        </a:rPr>
                        <a:t> of the [70</a:t>
                      </a:r>
                      <a:r>
                        <a:rPr lang="en-US" sz="1600" baseline="30000" dirty="0" smtClean="0">
                          <a:solidFill>
                            <a:srgbClr val="C00000"/>
                          </a:solidFill>
                        </a:rPr>
                        <a:t>th</a:t>
                      </a:r>
                      <a:r>
                        <a:rPr lang="en-US" sz="1600" baseline="0" dirty="0" smtClean="0">
                          <a:solidFill>
                            <a:srgbClr val="C00000"/>
                          </a:solidFill>
                        </a:rPr>
                        <a:t>] week</a:t>
                      </a:r>
                      <a:endParaRPr lang="en-US" sz="1600" dirty="0">
                        <a:solidFill>
                          <a:srgbClr val="C00000"/>
                        </a:solidFill>
                      </a:endParaRPr>
                    </a:p>
                  </a:txBody>
                  <a:tcPr/>
                </a:tc>
                <a:tc>
                  <a:txBody>
                    <a:bodyPr/>
                    <a:lstStyle/>
                    <a:p>
                      <a:pPr algn="ctr"/>
                      <a:r>
                        <a:rPr lang="en-US" sz="1800" b="0" dirty="0" smtClean="0">
                          <a:solidFill>
                            <a:srgbClr val="C00000"/>
                          </a:solidFill>
                        </a:rPr>
                        <a:t>7 / 2 = 3½ </a:t>
                      </a:r>
                      <a:endParaRPr lang="en-US" sz="1800" b="0" dirty="0">
                        <a:solidFill>
                          <a:srgbClr val="C00000"/>
                        </a:solidFill>
                      </a:endParaRPr>
                    </a:p>
                  </a:txBody>
                  <a:tcPr/>
                </a:tc>
                <a:tc>
                  <a:txBody>
                    <a:bodyPr/>
                    <a:lstStyle/>
                    <a:p>
                      <a:pPr algn="ctr"/>
                      <a:r>
                        <a:rPr lang="en-US" sz="1800" b="0" dirty="0" smtClean="0">
                          <a:solidFill>
                            <a:srgbClr val="C00000"/>
                          </a:solidFill>
                        </a:rPr>
                        <a:t>3½ days</a:t>
                      </a:r>
                      <a:endParaRPr lang="en-US" sz="1800" b="0" dirty="0">
                        <a:solidFill>
                          <a:srgbClr val="C00000"/>
                        </a:solidFill>
                      </a:endParaRPr>
                    </a:p>
                  </a:txBody>
                  <a:tcPr/>
                </a:tc>
                <a:tc>
                  <a:txBody>
                    <a:bodyPr/>
                    <a:lstStyle/>
                    <a:p>
                      <a:pPr algn="ctr"/>
                      <a:r>
                        <a:rPr lang="en-US" sz="1800" b="0" dirty="0" smtClean="0">
                          <a:solidFill>
                            <a:srgbClr val="C00000"/>
                          </a:solidFill>
                        </a:rPr>
                        <a:t>3½ years</a:t>
                      </a:r>
                      <a:endParaRPr lang="en-US" sz="1800" b="0" dirty="0">
                        <a:solidFill>
                          <a:srgbClr val="C00000"/>
                        </a:solidFill>
                      </a:endParaRPr>
                    </a:p>
                  </a:txBody>
                  <a:tcPr/>
                </a:tc>
              </a:tr>
            </a:tbl>
          </a:graphicData>
        </a:graphic>
      </p:graphicFrame>
      <p:sp>
        <p:nvSpPr>
          <p:cNvPr id="6" name="Slide Number Placeholder 5"/>
          <p:cNvSpPr>
            <a:spLocks noGrp="1"/>
          </p:cNvSpPr>
          <p:nvPr>
            <p:ph type="sldNum" sz="quarter" idx="11"/>
          </p:nvPr>
        </p:nvSpPr>
        <p:spPr>
          <a:xfrm>
            <a:off x="8001000" y="6324600"/>
            <a:ext cx="1066800" cy="457200"/>
          </a:xfrm>
        </p:spPr>
        <p:txBody>
          <a:bodyPr/>
          <a:lstStyle/>
          <a:p>
            <a:pPr>
              <a:defRPr/>
            </a:pPr>
            <a:fld id="{F03D34E4-C7D2-4C9F-981D-6635480835D9}" type="slidenum">
              <a:rPr lang="en-US" smtClean="0"/>
              <a:pPr>
                <a:defRPr/>
              </a:pPr>
              <a:t>24</a:t>
            </a:fld>
            <a:endParaRPr lang="en-US" dirty="0"/>
          </a:p>
        </p:txBody>
      </p:sp>
    </p:spTree>
    <p:extLst>
      <p:ext uri="{BB962C8B-B14F-4D97-AF65-F5344CB8AC3E}">
        <p14:creationId xmlns:p14="http://schemas.microsoft.com/office/powerpoint/2010/main" val="416742592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fade">
                                      <p:cBhvr>
                                        <p:cTn id="13" dur="1000"/>
                                        <p:tgtEl>
                                          <p:spTgt spid="14">
                                            <p:txEl>
                                              <p:pRg st="1" end="1"/>
                                            </p:txEl>
                                          </p:spTgt>
                                        </p:tgtEl>
                                      </p:cBhvr>
                                    </p:animEffect>
                                    <p:anim calcmode="lin" valueType="num">
                                      <p:cBhvr>
                                        <p:cTn id="14"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100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fade">
                                      <p:cBhvr>
                                        <p:cTn id="19" dur="1000"/>
                                        <p:tgtEl>
                                          <p:spTgt spid="14">
                                            <p:txEl>
                                              <p:pRg st="2" end="2"/>
                                            </p:txEl>
                                          </p:spTgt>
                                        </p:tgtEl>
                                      </p:cBhvr>
                                    </p:animEffect>
                                    <p:anim calcmode="lin" valueType="num">
                                      <p:cBhvr>
                                        <p:cTn id="20"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nodeType="afterEffect">
                                  <p:stCondLst>
                                    <p:cond delay="1000"/>
                                  </p:stCondLst>
                                  <p:childTnLst>
                                    <p:set>
                                      <p:cBhvr>
                                        <p:cTn id="24" dur="1" fill="hold">
                                          <p:stCondLst>
                                            <p:cond delay="0"/>
                                          </p:stCondLst>
                                        </p:cTn>
                                        <p:tgtEl>
                                          <p:spTgt spid="14">
                                            <p:txEl>
                                              <p:pRg st="3" end="3"/>
                                            </p:txEl>
                                          </p:spTgt>
                                        </p:tgtEl>
                                        <p:attrNameLst>
                                          <p:attrName>style.visibility</p:attrName>
                                        </p:attrNameLst>
                                      </p:cBhvr>
                                      <p:to>
                                        <p:strVal val="visible"/>
                                      </p:to>
                                    </p:set>
                                    <p:animEffect transition="in" filter="fade">
                                      <p:cBhvr>
                                        <p:cTn id="25" dur="1000"/>
                                        <p:tgtEl>
                                          <p:spTgt spid="14">
                                            <p:txEl>
                                              <p:pRg st="3" end="3"/>
                                            </p:txEl>
                                          </p:spTgt>
                                        </p:tgtEl>
                                      </p:cBhvr>
                                    </p:animEffect>
                                    <p:anim calcmode="lin" valueType="num">
                                      <p:cBhvr>
                                        <p:cTn id="26"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06400"/>
            <a:ext cx="9144000" cy="685800"/>
          </a:xfrm>
        </p:spPr>
        <p:txBody>
          <a:bodyPr>
            <a:scene3d>
              <a:camera prst="orthographicFront"/>
              <a:lightRig rig="threePt" dir="t"/>
            </a:scene3d>
            <a:sp3d extrusionH="57150">
              <a:bevelT w="38100" h="38100"/>
            </a:sp3d>
          </a:bodyPr>
          <a:lstStyle/>
          <a:p>
            <a:pPr algn="ctr"/>
            <a:r>
              <a:rPr lang="en-US" sz="3200" b="1" dirty="0" smtClean="0">
                <a:solidFill>
                  <a:schemeClr val="tx1">
                    <a:lumMod val="90000"/>
                    <a:lumOff val="10000"/>
                  </a:schemeClr>
                </a:solidFill>
              </a:rPr>
              <a:t>Daniel 9 Timeline of 70 </a:t>
            </a:r>
            <a:r>
              <a:rPr lang="en-US" sz="3200" b="1" dirty="0" err="1" smtClean="0">
                <a:solidFill>
                  <a:schemeClr val="tx1">
                    <a:lumMod val="90000"/>
                    <a:lumOff val="10000"/>
                  </a:schemeClr>
                </a:solidFill>
              </a:rPr>
              <a:t>Wks</a:t>
            </a:r>
            <a:r>
              <a:rPr lang="en-US" sz="3200" b="1" dirty="0" smtClean="0">
                <a:solidFill>
                  <a:schemeClr val="tx1">
                    <a:lumMod val="90000"/>
                    <a:lumOff val="10000"/>
                  </a:schemeClr>
                </a:solidFill>
              </a:rPr>
              <a:t> / 490 </a:t>
            </a:r>
            <a:r>
              <a:rPr lang="en-US" sz="3200" b="1" dirty="0" err="1" smtClean="0">
                <a:solidFill>
                  <a:schemeClr val="tx1">
                    <a:lumMod val="90000"/>
                    <a:lumOff val="10000"/>
                  </a:schemeClr>
                </a:solidFill>
              </a:rPr>
              <a:t>Yrs</a:t>
            </a:r>
            <a:endParaRPr lang="en-US" sz="3200" b="1" dirty="0">
              <a:solidFill>
                <a:schemeClr val="tx1">
                  <a:lumMod val="90000"/>
                  <a:lumOff val="10000"/>
                </a:schemeClr>
              </a:solidFill>
            </a:endParaRPr>
          </a:p>
        </p:txBody>
      </p:sp>
      <p:pic>
        <p:nvPicPr>
          <p:cNvPr id="15" name="Content Placeholder 14" descr="Artaxerxes jpeg trans.png"/>
          <p:cNvPicPr>
            <a:picLocks noGrp="1" noChangeAspect="1"/>
          </p:cNvPicPr>
          <p:nvPr>
            <p:ph sz="quarter" idx="1"/>
          </p:nvPr>
        </p:nvPicPr>
        <p:blipFill>
          <a:blip r:embed="rId4" cstate="email">
            <a:extLst>
              <a:ext uri="{28A0092B-C50C-407E-A947-70E740481C1C}">
                <a14:useLocalDpi xmlns:a14="http://schemas.microsoft.com/office/drawing/2010/main"/>
              </a:ext>
            </a:extLst>
          </a:blip>
          <a:stretch>
            <a:fillRect/>
          </a:stretch>
        </p:blipFill>
        <p:spPr>
          <a:xfrm>
            <a:off x="189100" y="1066800"/>
            <a:ext cx="2401700" cy="2971800"/>
          </a:xfrm>
          <a:prstGeom prst="rect">
            <a:avLst/>
          </a:prstGeom>
          <a:ln>
            <a:noFill/>
          </a:ln>
          <a:effectLst>
            <a:outerShdw blurRad="292100" dist="139700" dir="2700000" algn="tl" rotWithShape="0">
              <a:srgbClr val="333333">
                <a:alpha val="65000"/>
              </a:srgbClr>
            </a:outerShdw>
          </a:effectLst>
        </p:spPr>
      </p:pic>
      <p:pic>
        <p:nvPicPr>
          <p:cNvPr id="17" name="Content Placeholder 16" descr="Dan 9 24 Stephen Paul Bubble jpeg trans.png"/>
          <p:cNvPicPr>
            <a:picLocks noGrp="1" noChangeAspect="1"/>
          </p:cNvPicPr>
          <p:nvPr>
            <p:ph sz="quarter" idx="2"/>
          </p:nvPr>
        </p:nvPicPr>
        <p:blipFill>
          <a:blip r:embed="rId5" cstate="email">
            <a:extLst>
              <a:ext uri="{28A0092B-C50C-407E-A947-70E740481C1C}">
                <a14:useLocalDpi xmlns:a14="http://schemas.microsoft.com/office/drawing/2010/main"/>
              </a:ext>
            </a:extLst>
          </a:blip>
          <a:stretch>
            <a:fillRect/>
          </a:stretch>
        </p:blipFill>
        <p:spPr>
          <a:xfrm>
            <a:off x="5745963" y="1150170"/>
            <a:ext cx="3169437" cy="2965221"/>
          </a:xfrm>
          <a:prstGeom prst="rect">
            <a:avLst/>
          </a:prstGeom>
          <a:ln>
            <a:noFill/>
          </a:ln>
          <a:effectLst>
            <a:outerShdw blurRad="292100" dist="139700" dir="2700000" algn="tl" rotWithShape="0">
              <a:srgbClr val="333333">
                <a:alpha val="65000"/>
              </a:srgbClr>
            </a:outerShdw>
          </a:effectLst>
        </p:spPr>
      </p:pic>
      <p:sp>
        <p:nvSpPr>
          <p:cNvPr id="18" name="Text Placeholder 4"/>
          <p:cNvSpPr txBox="1">
            <a:spLocks/>
          </p:cNvSpPr>
          <p:nvPr/>
        </p:nvSpPr>
        <p:spPr bwMode="auto">
          <a:xfrm>
            <a:off x="304800" y="4097863"/>
            <a:ext cx="40386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marL="342900" indent="-342900">
              <a:spcBef>
                <a:spcPct val="20000"/>
              </a:spcBef>
              <a:buClr>
                <a:schemeClr val="bg2"/>
              </a:buClr>
              <a:buSzPct val="75000"/>
              <a:defRPr/>
            </a:pPr>
            <a:r>
              <a:rPr kumimoji="0" lang="en-US" sz="2000" b="1" i="0" u="sng" strike="noStrike" kern="0" cap="none" spc="0" normalizeH="0" baseline="0" noProof="0" dirty="0" smtClean="0">
                <a:ln>
                  <a:noFill/>
                </a:ln>
                <a:solidFill>
                  <a:srgbClr val="FF0000"/>
                </a:solidFill>
                <a:effectLst/>
                <a:uLnTx/>
                <a:uFillTx/>
                <a:latin typeface="+mn-lt"/>
              </a:rPr>
              <a:t>Beginning</a:t>
            </a:r>
            <a:r>
              <a:rPr kumimoji="0" lang="en-US" sz="2000" b="0" i="0" u="none" strike="noStrike" kern="0" cap="none" spc="0" normalizeH="0" baseline="0" noProof="0" dirty="0" smtClean="0">
                <a:ln>
                  <a:noFill/>
                </a:ln>
                <a:solidFill>
                  <a:schemeClr val="tx1"/>
                </a:solidFill>
                <a:effectLst/>
                <a:uLnTx/>
                <a:uFillTx/>
                <a:latin typeface="+mn-lt"/>
              </a:rPr>
              <a:t> Speaking Voice:  </a:t>
            </a:r>
            <a:r>
              <a:rPr lang="en-US" sz="2000" u="sng" dirty="0" err="1" smtClean="0"/>
              <a:t>Artaxerxes</a:t>
            </a:r>
            <a:r>
              <a:rPr lang="en-US" sz="2000" dirty="0" smtClean="0"/>
              <a:t>’ Decree to rebuild the city, wall and temple took effect in </a:t>
            </a:r>
            <a:r>
              <a:rPr lang="en-US" sz="2000" b="1" dirty="0" smtClean="0">
                <a:solidFill>
                  <a:srgbClr val="FF0000"/>
                </a:solidFill>
              </a:rPr>
              <a:t>457 BC.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9" name="Text Placeholder 4"/>
          <p:cNvSpPr txBox="1">
            <a:spLocks/>
          </p:cNvSpPr>
          <p:nvPr/>
        </p:nvSpPr>
        <p:spPr bwMode="auto">
          <a:xfrm>
            <a:off x="4953000" y="4097863"/>
            <a:ext cx="4038598"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sz="2000" b="1" i="0" u="sng" strike="noStrike" kern="0" cap="none" spc="0" normalizeH="0" baseline="0" noProof="0" dirty="0" smtClean="0">
                <a:ln>
                  <a:noFill/>
                </a:ln>
                <a:solidFill>
                  <a:srgbClr val="0070C0"/>
                </a:solidFill>
                <a:effectLst/>
                <a:uLnTx/>
                <a:uFillTx/>
                <a:latin typeface="+mn-lt"/>
              </a:rPr>
              <a:t>Ending</a:t>
            </a:r>
            <a:r>
              <a:rPr kumimoji="0" lang="en-US" sz="2000" b="0" i="0" u="none" strike="noStrike" kern="0" cap="none" spc="0" normalizeH="0" baseline="0" noProof="0" dirty="0" smtClean="0">
                <a:ln>
                  <a:noFill/>
                </a:ln>
                <a:solidFill>
                  <a:schemeClr val="tx1"/>
                </a:solidFill>
                <a:effectLst/>
                <a:uLnTx/>
                <a:uFillTx/>
                <a:latin typeface="+mn-lt"/>
              </a:rPr>
              <a:t> Speaking Voice:</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sz="2000" b="0" i="0" u="none" strike="noStrike" kern="0" cap="none" spc="0" normalizeH="0" baseline="0" noProof="0" dirty="0" smtClean="0">
                <a:ln>
                  <a:noFill/>
                </a:ln>
                <a:solidFill>
                  <a:schemeClr val="tx1"/>
                </a:solidFill>
                <a:effectLst/>
                <a:uLnTx/>
                <a:uFillTx/>
                <a:latin typeface="+mn-lt"/>
              </a:rPr>
              <a:t>Voice of </a:t>
            </a:r>
            <a:r>
              <a:rPr kumimoji="0" lang="en-US" sz="2000" b="0" i="0" u="sng" strike="noStrike" kern="0" cap="none" spc="0" normalizeH="0" baseline="0" noProof="0" dirty="0" smtClean="0">
                <a:ln>
                  <a:noFill/>
                </a:ln>
                <a:solidFill>
                  <a:schemeClr val="tx1"/>
                </a:solidFill>
                <a:effectLst/>
                <a:uLnTx/>
                <a:uFillTx/>
                <a:latin typeface="+mn-lt"/>
              </a:rPr>
              <a:t>Jewish Leaders</a:t>
            </a:r>
            <a:r>
              <a:rPr kumimoji="0" lang="en-US" sz="2000" b="0" i="0" strike="noStrike" kern="0" cap="none" spc="0" normalizeH="0" baseline="0" noProof="0" dirty="0" smtClean="0">
                <a:ln>
                  <a:noFill/>
                </a:ln>
                <a:solidFill>
                  <a:schemeClr val="tx1"/>
                </a:solidFill>
                <a:effectLst/>
                <a:uLnTx/>
                <a:uFillTx/>
                <a:latin typeface="+mn-lt"/>
              </a:rPr>
              <a:t> </a:t>
            </a:r>
            <a:r>
              <a:rPr kumimoji="0" lang="en-US" sz="2000" b="0" i="0" u="none" strike="noStrike" kern="0" cap="none" spc="0" normalizeH="0" baseline="0" noProof="0" dirty="0" smtClean="0">
                <a:ln>
                  <a:noFill/>
                </a:ln>
                <a:solidFill>
                  <a:schemeClr val="tx1"/>
                </a:solidFill>
                <a:effectLst/>
                <a:uLnTx/>
                <a:uFillTx/>
                <a:latin typeface="+mn-lt"/>
              </a:rPr>
              <a:t>in </a:t>
            </a:r>
            <a:r>
              <a:rPr lang="en-US" sz="2000" b="1" u="sng" kern="0" dirty="0" smtClean="0">
                <a:solidFill>
                  <a:srgbClr val="0070C0"/>
                </a:solidFill>
                <a:latin typeface="+mn-lt"/>
              </a:rPr>
              <a:t>34 AD</a:t>
            </a:r>
            <a:r>
              <a:rPr kumimoji="0" lang="en-US" sz="2000" b="0" i="0" u="none" strike="noStrike" kern="0" cap="none" spc="0" normalizeH="0" baseline="0" noProof="0" dirty="0" smtClean="0">
                <a:ln>
                  <a:noFill/>
                </a:ln>
                <a:solidFill>
                  <a:schemeClr val="tx1"/>
                </a:solidFill>
                <a:effectLst/>
                <a:uLnTx/>
                <a:uFillTx/>
                <a:latin typeface="+mn-lt"/>
              </a:rPr>
              <a:t> </a:t>
            </a:r>
            <a:r>
              <a:rPr lang="en-US" sz="2000" kern="0" dirty="0" smtClean="0">
                <a:latin typeface="+mn-lt"/>
              </a:rPr>
              <a:t>cried out to stone Stephen and silence him forever </a:t>
            </a:r>
            <a:r>
              <a:rPr lang="en-US" sz="1600" kern="0" dirty="0" smtClean="0">
                <a:latin typeface="+mn-lt"/>
              </a:rPr>
              <a:t>[Acts 7:57].</a:t>
            </a:r>
            <a:endParaRPr kumimoji="0" lang="en-US" sz="2000" b="0" i="0" u="none" strike="noStrike" kern="0" cap="none" spc="0" normalizeH="0" baseline="0" noProof="0" dirty="0">
              <a:ln>
                <a:noFill/>
              </a:ln>
              <a:solidFill>
                <a:schemeClr val="tx1"/>
              </a:solidFill>
              <a:effectLst/>
              <a:uLnTx/>
              <a:uFillTx/>
              <a:latin typeface="+mn-lt"/>
            </a:endParaRPr>
          </a:p>
        </p:txBody>
      </p:sp>
      <p:sp>
        <p:nvSpPr>
          <p:cNvPr id="3" name="Slide Number Placeholder 2"/>
          <p:cNvSpPr>
            <a:spLocks noGrp="1"/>
          </p:cNvSpPr>
          <p:nvPr>
            <p:ph type="sldNum" sz="quarter" idx="11"/>
          </p:nvPr>
        </p:nvSpPr>
        <p:spPr/>
        <p:txBody>
          <a:bodyPr/>
          <a:lstStyle/>
          <a:p>
            <a:pPr>
              <a:defRPr/>
            </a:pPr>
            <a:fld id="{F03D34E4-C7D2-4C9F-981D-6635480835D9}" type="slidenum">
              <a:rPr lang="en-US" smtClean="0"/>
              <a:pPr>
                <a:defRPr/>
              </a:pPr>
              <a:t>25</a:t>
            </a:fld>
            <a:endParaRPr lang="en-US"/>
          </a:p>
        </p:txBody>
      </p:sp>
      <p:sp>
        <p:nvSpPr>
          <p:cNvPr id="4" name="Rectangle 3"/>
          <p:cNvSpPr/>
          <p:nvPr/>
        </p:nvSpPr>
        <p:spPr>
          <a:xfrm>
            <a:off x="2590800" y="1371600"/>
            <a:ext cx="4572000" cy="2031325"/>
          </a:xfrm>
          <a:prstGeom prst="rect">
            <a:avLst/>
          </a:prstGeom>
        </p:spPr>
        <p:txBody>
          <a:bodyPr>
            <a:spAutoFit/>
          </a:bodyPr>
          <a:lstStyle/>
          <a:p>
            <a:r>
              <a:rPr lang="en-US" b="1" kern="0" dirty="0">
                <a:solidFill>
                  <a:srgbClr val="0000FF"/>
                </a:solidFill>
              </a:rPr>
              <a:t>25</a:t>
            </a:r>
            <a:r>
              <a:rPr lang="en-US" kern="0" dirty="0"/>
              <a:t> </a:t>
            </a:r>
            <a:r>
              <a:rPr lang="en-US" kern="0" dirty="0" smtClean="0"/>
              <a:t>Know </a:t>
            </a:r>
            <a:r>
              <a:rPr lang="en-US" kern="0" dirty="0"/>
              <a:t>therefore and understand, </a:t>
            </a:r>
            <a:r>
              <a:rPr lang="en-US" kern="0" dirty="0" smtClean="0"/>
              <a:t/>
            </a:r>
            <a:br>
              <a:rPr lang="en-US" kern="0" dirty="0" smtClean="0"/>
            </a:br>
            <a:r>
              <a:rPr lang="en-US" kern="0" dirty="0" smtClean="0"/>
              <a:t>that </a:t>
            </a:r>
            <a:r>
              <a:rPr lang="en-US" b="1" kern="0" dirty="0">
                <a:solidFill>
                  <a:srgbClr val="C00000"/>
                </a:solidFill>
              </a:rPr>
              <a:t>from the going forth of the commandment to restore </a:t>
            </a:r>
            <a:r>
              <a:rPr lang="en-US" b="1" kern="0" dirty="0" smtClean="0">
                <a:solidFill>
                  <a:srgbClr val="C00000"/>
                </a:solidFill>
              </a:rPr>
              <a:t>and</a:t>
            </a:r>
            <a:br>
              <a:rPr lang="en-US" b="1" kern="0" dirty="0" smtClean="0">
                <a:solidFill>
                  <a:srgbClr val="C00000"/>
                </a:solidFill>
              </a:rPr>
            </a:br>
            <a:r>
              <a:rPr lang="en-US" b="1" kern="0" dirty="0" smtClean="0">
                <a:solidFill>
                  <a:srgbClr val="C00000"/>
                </a:solidFill>
              </a:rPr>
              <a:t>to </a:t>
            </a:r>
            <a:r>
              <a:rPr lang="en-US" b="1" kern="0" dirty="0">
                <a:solidFill>
                  <a:srgbClr val="C00000"/>
                </a:solidFill>
              </a:rPr>
              <a:t>build </a:t>
            </a:r>
            <a:r>
              <a:rPr lang="en-US" b="1" kern="0" dirty="0" smtClean="0">
                <a:solidFill>
                  <a:srgbClr val="C00000"/>
                </a:solidFill>
              </a:rPr>
              <a:t>Jerusalem …</a:t>
            </a:r>
            <a:endParaRPr lang="en-US" b="1" kern="0" dirty="0" smtClean="0">
              <a:solidFill>
                <a:srgbClr val="0000FF"/>
              </a:solidFill>
            </a:endParaRPr>
          </a:p>
          <a:p>
            <a:r>
              <a:rPr lang="en-US" b="1" kern="0" dirty="0" smtClean="0">
                <a:solidFill>
                  <a:srgbClr val="0000FF"/>
                </a:solidFill>
              </a:rPr>
              <a:t>24</a:t>
            </a:r>
            <a:r>
              <a:rPr lang="en-US" kern="0" dirty="0" smtClean="0"/>
              <a:t> </a:t>
            </a:r>
            <a:r>
              <a:rPr lang="en-US" b="1" kern="0" dirty="0">
                <a:solidFill>
                  <a:srgbClr val="C00000"/>
                </a:solidFill>
              </a:rPr>
              <a:t>Seventy weeks</a:t>
            </a:r>
            <a:r>
              <a:rPr lang="en-US" kern="0" dirty="0"/>
              <a:t> are </a:t>
            </a:r>
            <a:r>
              <a:rPr lang="en-US" kern="0" dirty="0" smtClean="0"/>
              <a:t/>
            </a:r>
            <a:br>
              <a:rPr lang="en-US" kern="0" dirty="0" smtClean="0"/>
            </a:br>
            <a:r>
              <a:rPr lang="en-US" b="1" u="sng" kern="0" dirty="0" smtClean="0"/>
              <a:t>determined</a:t>
            </a:r>
            <a:r>
              <a:rPr lang="en-US" kern="0" dirty="0" smtClean="0"/>
              <a:t> </a:t>
            </a:r>
            <a:r>
              <a:rPr lang="en-US" kern="0" dirty="0"/>
              <a:t>upon thy people </a:t>
            </a:r>
            <a:r>
              <a:rPr lang="en-US" kern="0" dirty="0" smtClean="0"/>
              <a:t/>
            </a:r>
            <a:br>
              <a:rPr lang="en-US" kern="0" dirty="0" smtClean="0"/>
            </a:br>
            <a:r>
              <a:rPr lang="en-US" kern="0" dirty="0" smtClean="0"/>
              <a:t>and </a:t>
            </a:r>
            <a:r>
              <a:rPr lang="en-US" kern="0" dirty="0"/>
              <a:t>upon thy holy </a:t>
            </a:r>
            <a:r>
              <a:rPr lang="en-US" kern="0" dirty="0" smtClean="0"/>
              <a:t>city …</a:t>
            </a:r>
            <a:endParaRPr lang="en-US" dirty="0"/>
          </a:p>
        </p:txBody>
      </p:sp>
      <p:sp>
        <p:nvSpPr>
          <p:cNvPr id="9" name="Minus 8"/>
          <p:cNvSpPr/>
          <p:nvPr/>
        </p:nvSpPr>
        <p:spPr bwMode="auto">
          <a:xfrm>
            <a:off x="-1219200" y="5758997"/>
            <a:ext cx="11582400" cy="685800"/>
          </a:xfrm>
          <a:prstGeom prst="mathMinus">
            <a:avLst/>
          </a:prstGeom>
          <a:solidFill>
            <a:srgbClr val="90003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Minus 9"/>
          <p:cNvSpPr/>
          <p:nvPr/>
        </p:nvSpPr>
        <p:spPr bwMode="auto">
          <a:xfrm rot="16200000">
            <a:off x="4371821" y="5364846"/>
            <a:ext cx="1295403" cy="776512"/>
          </a:xfrm>
          <a:prstGeom prst="mathMinus">
            <a:avLst/>
          </a:prstGeom>
          <a:solidFill>
            <a:schemeClr val="accent4">
              <a:lumMod val="50000"/>
              <a:lumOff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 Placeholder 4"/>
          <p:cNvSpPr txBox="1">
            <a:spLocks/>
          </p:cNvSpPr>
          <p:nvPr/>
        </p:nvSpPr>
        <p:spPr bwMode="auto">
          <a:xfrm>
            <a:off x="304800" y="5587547"/>
            <a:ext cx="8458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buFont typeface="Wingdings" pitchFamily="2" charset="2"/>
              <a:buNone/>
            </a:pPr>
            <a:r>
              <a:rPr lang="en-US" sz="2000" dirty="0" smtClean="0"/>
              <a:t>457 BC                                                  + 1 </a:t>
            </a:r>
            <a:r>
              <a:rPr lang="en-US" sz="1200" dirty="0" smtClean="0"/>
              <a:t>[for zero year]</a:t>
            </a:r>
            <a:r>
              <a:rPr lang="en-US" sz="1600" dirty="0" smtClean="0"/>
              <a:t> </a:t>
            </a:r>
            <a:r>
              <a:rPr lang="en-US" sz="2000" dirty="0" smtClean="0"/>
              <a:t>+ 33 years = 34 AD.</a:t>
            </a:r>
            <a:endParaRPr lang="en-US" sz="2000" b="1" dirty="0">
              <a:solidFill>
                <a:srgbClr val="FF0000"/>
              </a:solidFill>
            </a:endParaRPr>
          </a:p>
        </p:txBody>
      </p:sp>
      <p:sp>
        <p:nvSpPr>
          <p:cNvPr id="12" name="Left Bracket 11"/>
          <p:cNvSpPr/>
          <p:nvPr/>
        </p:nvSpPr>
        <p:spPr bwMode="auto">
          <a:xfrm rot="16200000">
            <a:off x="4343401" y="2158546"/>
            <a:ext cx="457200" cy="8534401"/>
          </a:xfrm>
          <a:prstGeom prst="leftBracket">
            <a:avLst>
              <a:gd name="adj" fmla="val 68650"/>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vert" wrap="square" lIns="91440" tIns="45720" rIns="91440" bIns="45720" numCol="1" rtlCol="0" anchor="t"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spc="150" dirty="0" smtClean="0">
                <a:ln w="11430"/>
                <a:solidFill>
                  <a:srgbClr val="F8F8F8"/>
                </a:solidFill>
                <a:effectLst>
                  <a:outerShdw blurRad="25400" algn="tl" rotWithShape="0">
                    <a:srgbClr val="000000">
                      <a:alpha val="43000"/>
                    </a:srgbClr>
                  </a:outerShdw>
                </a:effectLst>
              </a:rPr>
              <a:t>Total Timeline:  490 Years</a:t>
            </a:r>
            <a:endParaRPr kumimoji="0" lang="en-US" sz="2800" b="1" i="0" u="none" strike="noStrike" spc="150" normalizeH="0" baseline="0" dirty="0" smtClean="0">
              <a:ln w="11430"/>
              <a:solidFill>
                <a:srgbClr val="F8F8F8"/>
              </a:solidFill>
              <a:effectLst>
                <a:outerShdw blurRad="25400" algn="tl" rotWithShape="0">
                  <a:srgbClr val="000000">
                    <a:alpha val="43000"/>
                  </a:srgbClr>
                </a:outerShdw>
              </a:effectLst>
            </a:endParaRPr>
          </a:p>
        </p:txBody>
      </p:sp>
      <p:sp>
        <p:nvSpPr>
          <p:cNvPr id="13" name="Slide Number Placeholder 5"/>
          <p:cNvSpPr txBox="1">
            <a:spLocks/>
          </p:cNvSpPr>
          <p:nvPr/>
        </p:nvSpPr>
        <p:spPr bwMode="auto">
          <a:xfrm>
            <a:off x="7010400" y="64008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03D34E4-C7D2-4C9F-981D-6635480835D9}" type="slidenum">
              <a:rPr lang="en-US" smtClean="0"/>
              <a:pPr>
                <a:defRPr/>
              </a:pPr>
              <a:t>25</a:t>
            </a:fld>
            <a:endParaRPr lang="en-US"/>
          </a:p>
        </p:txBody>
      </p:sp>
    </p:spTree>
    <p:extLst>
      <p:ext uri="{BB962C8B-B14F-4D97-AF65-F5344CB8AC3E}">
        <p14:creationId xmlns:p14="http://schemas.microsoft.com/office/powerpoint/2010/main" val="14682788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edge">
                                      <p:cBhvr>
                                        <p:cTn id="7" dur="20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wedge">
                                      <p:cBhvr>
                                        <p:cTn id="12" dur="20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35000"/>
            <a:ext cx="8382000" cy="1498600"/>
          </a:xfrm>
        </p:spPr>
        <p:txBody>
          <a:bodyPr>
            <a:scene3d>
              <a:camera prst="orthographicFront"/>
              <a:lightRig rig="threePt" dir="t"/>
            </a:scene3d>
            <a:sp3d extrusionH="57150">
              <a:bevelT w="38100" h="38100"/>
            </a:sp3d>
          </a:bodyPr>
          <a:lstStyle/>
          <a:p>
            <a:r>
              <a:rPr lang="en-US" sz="3200" b="1" dirty="0" smtClean="0">
                <a:solidFill>
                  <a:schemeClr val="tx1">
                    <a:lumMod val="90000"/>
                    <a:lumOff val="10000"/>
                  </a:schemeClr>
                </a:solidFill>
              </a:rPr>
              <a:t>Daniel 9 Timeline of 7 </a:t>
            </a:r>
            <a:r>
              <a:rPr lang="en-US" sz="3200" b="1" dirty="0" err="1" smtClean="0">
                <a:solidFill>
                  <a:schemeClr val="tx1">
                    <a:lumMod val="90000"/>
                    <a:lumOff val="10000"/>
                  </a:schemeClr>
                </a:solidFill>
              </a:rPr>
              <a:t>Wks</a:t>
            </a:r>
            <a:r>
              <a:rPr lang="en-US" sz="3200" b="1" dirty="0" smtClean="0">
                <a:solidFill>
                  <a:schemeClr val="tx1">
                    <a:lumMod val="90000"/>
                    <a:lumOff val="10000"/>
                  </a:schemeClr>
                </a:solidFill>
              </a:rPr>
              <a:t> / 49 </a:t>
            </a:r>
            <a:r>
              <a:rPr lang="en-US" sz="3200" b="1" dirty="0" err="1" smtClean="0">
                <a:solidFill>
                  <a:schemeClr val="tx1">
                    <a:lumMod val="90000"/>
                    <a:lumOff val="10000"/>
                  </a:schemeClr>
                </a:solidFill>
              </a:rPr>
              <a:t>Yrs</a:t>
            </a:r>
            <a:r>
              <a:rPr lang="en-US" sz="3200" b="1" dirty="0" smtClean="0">
                <a:solidFill>
                  <a:schemeClr val="tx1">
                    <a:lumMod val="90000"/>
                    <a:lumOff val="10000"/>
                  </a:schemeClr>
                </a:solidFill>
              </a:rPr>
              <a:t> </a:t>
            </a:r>
            <a:br>
              <a:rPr lang="en-US" sz="3200" b="1" dirty="0" smtClean="0">
                <a:solidFill>
                  <a:schemeClr val="tx1">
                    <a:lumMod val="90000"/>
                    <a:lumOff val="10000"/>
                  </a:schemeClr>
                </a:solidFill>
              </a:rPr>
            </a:br>
            <a:r>
              <a:rPr lang="en-US" sz="3200" b="1" dirty="0" smtClean="0">
                <a:solidFill>
                  <a:schemeClr val="tx1">
                    <a:lumMod val="90000"/>
                    <a:lumOff val="10000"/>
                  </a:schemeClr>
                </a:solidFill>
              </a:rPr>
              <a:t>  to Rebuild the</a:t>
            </a:r>
            <a:br>
              <a:rPr lang="en-US" sz="3200" b="1" dirty="0" smtClean="0">
                <a:solidFill>
                  <a:schemeClr val="tx1">
                    <a:lumMod val="90000"/>
                    <a:lumOff val="10000"/>
                  </a:schemeClr>
                </a:solidFill>
              </a:rPr>
            </a:br>
            <a:r>
              <a:rPr lang="en-US" sz="3200" b="1" dirty="0" smtClean="0">
                <a:solidFill>
                  <a:schemeClr val="tx1">
                    <a:lumMod val="90000"/>
                    <a:lumOff val="10000"/>
                  </a:schemeClr>
                </a:solidFill>
              </a:rPr>
              <a:t>         City Wall</a:t>
            </a:r>
            <a:endParaRPr lang="en-US" sz="3200" b="1" dirty="0">
              <a:solidFill>
                <a:schemeClr val="tx1">
                  <a:lumMod val="90000"/>
                  <a:lumOff val="10000"/>
                </a:schemeClr>
              </a:solidFill>
            </a:endParaRPr>
          </a:p>
        </p:txBody>
      </p:sp>
      <p:pic>
        <p:nvPicPr>
          <p:cNvPr id="9" name="Content Placeholder 8" descr="Artaxerxes jpeg trans.png"/>
          <p:cNvPicPr>
            <a:picLocks noGrp="1" noChangeAspect="1"/>
          </p:cNvPicPr>
          <p:nvPr>
            <p:ph sz="quarter" idx="1"/>
          </p:nvPr>
        </p:nvPicPr>
        <p:blipFill>
          <a:blip r:embed="rId4" cstate="email">
            <a:extLst>
              <a:ext uri="{28A0092B-C50C-407E-A947-70E740481C1C}">
                <a14:useLocalDpi xmlns:a14="http://schemas.microsoft.com/office/drawing/2010/main"/>
              </a:ext>
            </a:extLst>
          </a:blip>
          <a:stretch>
            <a:fillRect/>
          </a:stretch>
        </p:blipFill>
        <p:spPr>
          <a:xfrm>
            <a:off x="0" y="1523999"/>
            <a:ext cx="2590800" cy="3205787"/>
          </a:xfrm>
          <a:prstGeom prst="rect">
            <a:avLst/>
          </a:prstGeom>
          <a:ln>
            <a:noFill/>
          </a:ln>
          <a:effectLst>
            <a:outerShdw blurRad="292100" dist="139700" dir="2700000" algn="tl" rotWithShape="0">
              <a:srgbClr val="333333">
                <a:alpha val="65000"/>
              </a:srgbClr>
            </a:outerShdw>
          </a:effectLst>
        </p:spPr>
      </p:pic>
      <p:sp>
        <p:nvSpPr>
          <p:cNvPr id="12" name="Text Placeholder 4"/>
          <p:cNvSpPr>
            <a:spLocks noGrp="1"/>
          </p:cNvSpPr>
          <p:nvPr>
            <p:ph type="body" sz="half" idx="3"/>
          </p:nvPr>
        </p:nvSpPr>
        <p:spPr>
          <a:xfrm>
            <a:off x="304800" y="4724400"/>
            <a:ext cx="4267200" cy="1905000"/>
          </a:xfrm>
        </p:spPr>
        <p:txBody>
          <a:bodyPr>
            <a:scene3d>
              <a:camera prst="orthographicFront"/>
              <a:lightRig rig="threePt" dir="t"/>
            </a:scene3d>
            <a:sp3d extrusionH="57150">
              <a:bevelT w="38100" h="38100"/>
            </a:sp3d>
          </a:bodyPr>
          <a:lstStyle/>
          <a:p>
            <a:pPr>
              <a:buNone/>
            </a:pPr>
            <a:r>
              <a:rPr lang="en-US" sz="2400" b="1" u="sng" dirty="0" smtClean="0">
                <a:solidFill>
                  <a:srgbClr val="FF0000"/>
                </a:solidFill>
              </a:rPr>
              <a:t>Beginning</a:t>
            </a:r>
            <a:r>
              <a:rPr lang="en-US" sz="2400" dirty="0" smtClean="0"/>
              <a:t> Speaking Voice:</a:t>
            </a:r>
          </a:p>
          <a:p>
            <a:pPr>
              <a:buNone/>
            </a:pPr>
            <a:r>
              <a:rPr lang="en-US" sz="2400" u="sng" dirty="0" err="1" smtClean="0"/>
              <a:t>Artaxerxes</a:t>
            </a:r>
            <a:r>
              <a:rPr lang="en-US" sz="2400" dirty="0" smtClean="0"/>
              <a:t>’ Decree to rebuild the city wall took effect in </a:t>
            </a:r>
            <a:r>
              <a:rPr lang="en-US" sz="2400" b="1" dirty="0" smtClean="0">
                <a:solidFill>
                  <a:srgbClr val="FF0000"/>
                </a:solidFill>
              </a:rPr>
              <a:t>457 BC.   </a:t>
            </a:r>
            <a:endParaRPr lang="en-US" sz="2400" b="1" dirty="0">
              <a:solidFill>
                <a:srgbClr val="FF0000"/>
              </a:solidFill>
            </a:endParaRPr>
          </a:p>
        </p:txBody>
      </p:sp>
      <p:sp>
        <p:nvSpPr>
          <p:cNvPr id="13" name="Text Placeholder 4"/>
          <p:cNvSpPr txBox="1">
            <a:spLocks/>
          </p:cNvSpPr>
          <p:nvPr/>
        </p:nvSpPr>
        <p:spPr bwMode="auto">
          <a:xfrm>
            <a:off x="4648200" y="1143000"/>
            <a:ext cx="43434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sz="2400" b="1" i="0" u="sng" strike="noStrike" kern="0" cap="none" spc="0" normalizeH="0" baseline="0" noProof="0" dirty="0" smtClean="0">
                <a:ln>
                  <a:noFill/>
                </a:ln>
                <a:solidFill>
                  <a:srgbClr val="0070C0"/>
                </a:solidFill>
                <a:effectLst/>
                <a:uLnTx/>
                <a:uFillTx/>
                <a:latin typeface="+mn-lt"/>
                <a:ea typeface="+mn-ea"/>
                <a:cs typeface="+mn-cs"/>
              </a:rPr>
              <a:t>Ending</a:t>
            </a:r>
            <a:r>
              <a:rPr kumimoji="0" lang="en-US" sz="2400" b="0" i="0" u="none" strike="noStrike" kern="0" cap="none" spc="0" normalizeH="0" baseline="0" noProof="0" dirty="0" smtClean="0">
                <a:ln>
                  <a:noFill/>
                </a:ln>
                <a:solidFill>
                  <a:schemeClr val="tx1"/>
                </a:solidFill>
                <a:effectLst/>
                <a:uLnTx/>
                <a:uFillTx/>
                <a:latin typeface="+mn-lt"/>
                <a:ea typeface="+mn-ea"/>
                <a:cs typeface="+mn-cs"/>
              </a:rPr>
              <a:t> Speaking Voice:</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lang="en-US" sz="2400" b="1" u="sng" kern="0" dirty="0" smtClean="0">
                <a:solidFill>
                  <a:srgbClr val="0070C0"/>
                </a:solidFill>
                <a:latin typeface="+mn-lt"/>
              </a:rPr>
              <a:t>Date</a:t>
            </a:r>
            <a:r>
              <a:rPr lang="en-US" sz="2400" b="1" kern="0" dirty="0" smtClean="0">
                <a:solidFill>
                  <a:srgbClr val="0070C0"/>
                </a:solidFill>
                <a:latin typeface="+mn-lt"/>
              </a:rPr>
              <a:t>:  408 BC </a:t>
            </a:r>
            <a:r>
              <a:rPr lang="en-US" kern="0" dirty="0" smtClean="0">
                <a:solidFill>
                  <a:srgbClr val="0070C0"/>
                </a:solidFill>
                <a:latin typeface="+mn-lt"/>
              </a:rPr>
              <a:t>[49 years later]</a:t>
            </a:r>
            <a:r>
              <a:rPr lang="en-US" sz="2400" b="1" kern="0" dirty="0" smtClean="0">
                <a:solidFill>
                  <a:srgbClr val="0070C0"/>
                </a:solidFill>
                <a:latin typeface="+mn-lt"/>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lang="en-US" sz="2400" kern="0" dirty="0" smtClean="0">
              <a:solidFill>
                <a:schemeClr val="tx2"/>
              </a:solidFill>
              <a:latin typeface="+mn-lt"/>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en-US" sz="24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lang="en-US" sz="2400" kern="0" dirty="0" smtClean="0">
              <a:solidFill>
                <a:schemeClr val="tx2"/>
              </a:solidFill>
              <a:latin typeface="+mn-lt"/>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en-US" sz="24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lang="en-US" sz="2400" kern="0" dirty="0" smtClean="0">
              <a:solidFill>
                <a:schemeClr val="tx2"/>
              </a:solidFill>
              <a:latin typeface="+mn-lt"/>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en-US" sz="24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sz="2400" b="1" i="0" u="none" strike="noStrike" kern="0" cap="none" spc="0" normalizeH="0" baseline="0" noProof="0" dirty="0" err="1" smtClean="0">
                <a:ln>
                  <a:noFill/>
                </a:ln>
                <a:solidFill>
                  <a:srgbClr val="0070C0"/>
                </a:solidFill>
                <a:effectLst/>
                <a:uLnTx/>
                <a:uFillTx/>
                <a:latin typeface="+mn-lt"/>
                <a:ea typeface="+mn-ea"/>
                <a:cs typeface="+mn-cs"/>
              </a:rPr>
              <a:t>Neh</a:t>
            </a:r>
            <a:r>
              <a:rPr kumimoji="0" lang="en-US" sz="2400" b="1" i="0" u="none" strike="noStrike" kern="0" cap="none" spc="0" normalizeH="0" baseline="0" noProof="0" dirty="0" smtClean="0">
                <a:ln>
                  <a:noFill/>
                </a:ln>
                <a:solidFill>
                  <a:srgbClr val="0070C0"/>
                </a:solidFill>
                <a:effectLst/>
                <a:uLnTx/>
                <a:uFillTx/>
                <a:latin typeface="+mn-lt"/>
                <a:ea typeface="+mn-ea"/>
                <a:cs typeface="+mn-cs"/>
              </a:rPr>
              <a:t> 12:27  </a:t>
            </a:r>
            <a:r>
              <a:rPr kumimoji="0" lang="en-US" sz="2000" b="0" i="0" u="none" strike="noStrike" kern="0" cap="none" spc="0" normalizeH="0" baseline="0" noProof="0" dirty="0" smtClean="0">
                <a:ln>
                  <a:noFill/>
                </a:ln>
                <a:solidFill>
                  <a:schemeClr val="tx2"/>
                </a:solidFill>
                <a:effectLst/>
                <a:uLnTx/>
                <a:uFillTx/>
                <a:latin typeface="+mn-lt"/>
                <a:ea typeface="+mn-ea"/>
                <a:cs typeface="+mn-cs"/>
              </a:rPr>
              <a:t>And at the </a:t>
            </a:r>
            <a:r>
              <a:rPr kumimoji="0" lang="en-US" sz="2000" b="1" i="0" u="sng" strike="noStrike" kern="0" cap="none" spc="0" normalizeH="0" baseline="0" noProof="0" dirty="0" smtClean="0">
                <a:ln>
                  <a:noFill/>
                </a:ln>
                <a:solidFill>
                  <a:schemeClr val="tx2"/>
                </a:solidFill>
                <a:effectLst/>
                <a:uLnTx/>
                <a:uFillTx/>
                <a:latin typeface="+mn-lt"/>
                <a:ea typeface="+mn-ea"/>
                <a:cs typeface="+mn-cs"/>
              </a:rPr>
              <a:t>dedication of the wall of Jerusalem</a:t>
            </a:r>
            <a:r>
              <a:rPr kumimoji="0" lang="en-US" sz="2000" b="0" i="0" u="none" strike="noStrike" kern="0" cap="none" spc="0" normalizeH="0" baseline="0" noProof="0" dirty="0" smtClean="0">
                <a:ln>
                  <a:noFill/>
                </a:ln>
                <a:solidFill>
                  <a:schemeClr val="tx2"/>
                </a:solidFill>
                <a:effectLst/>
                <a:uLnTx/>
                <a:uFillTx/>
                <a:latin typeface="+mn-lt"/>
                <a:ea typeface="+mn-ea"/>
                <a:cs typeface="+mn-cs"/>
              </a:rPr>
              <a:t> they sought the Levites ... To keep the dedication with gladness, both </a:t>
            </a:r>
            <a:r>
              <a:rPr kumimoji="0" lang="en-US" sz="2000" b="0" i="0" u="sng" strike="noStrike" kern="0" cap="none" spc="0" normalizeH="0" baseline="0" noProof="0" dirty="0" smtClean="0">
                <a:ln>
                  <a:noFill/>
                </a:ln>
                <a:solidFill>
                  <a:schemeClr val="tx2"/>
                </a:solidFill>
                <a:effectLst/>
                <a:uLnTx/>
                <a:uFillTx/>
                <a:latin typeface="+mn-lt"/>
                <a:ea typeface="+mn-ea"/>
                <a:cs typeface="+mn-cs"/>
              </a:rPr>
              <a:t>with</a:t>
            </a:r>
            <a:r>
              <a:rPr kumimoji="0" lang="en-US" sz="2000" b="0" i="0" u="none" strike="noStrike" kern="0" cap="none" spc="0" normalizeH="0" baseline="0" noProof="0" dirty="0" smtClean="0">
                <a:ln>
                  <a:noFill/>
                </a:ln>
                <a:solidFill>
                  <a:schemeClr val="tx2"/>
                </a:solidFill>
                <a:effectLst/>
                <a:uLnTx/>
                <a:uFillTx/>
                <a:latin typeface="+mn-lt"/>
                <a:ea typeface="+mn-ea"/>
                <a:cs typeface="+mn-cs"/>
              </a:rPr>
              <a:t> </a:t>
            </a:r>
            <a:r>
              <a:rPr kumimoji="0" lang="en-US" sz="2000" b="1" i="0" u="sng" strike="noStrike" kern="0" cap="none" spc="0" normalizeH="0" baseline="0" noProof="0" dirty="0" smtClean="0">
                <a:ln>
                  <a:noFill/>
                </a:ln>
                <a:solidFill>
                  <a:schemeClr val="tx2"/>
                </a:solidFill>
                <a:effectLst/>
                <a:uLnTx/>
                <a:uFillTx/>
                <a:latin typeface="+mn-lt"/>
                <a:ea typeface="+mn-ea"/>
                <a:cs typeface="+mn-cs"/>
              </a:rPr>
              <a:t>thanksgivings</a:t>
            </a:r>
            <a:r>
              <a:rPr kumimoji="0" lang="en-US" sz="2000" b="0" i="0" u="none" strike="noStrike" kern="0" cap="none" spc="0" normalizeH="0" baseline="0" noProof="0" dirty="0" smtClean="0">
                <a:ln>
                  <a:noFill/>
                </a:ln>
                <a:solidFill>
                  <a:schemeClr val="tx2"/>
                </a:solidFill>
                <a:effectLst/>
                <a:uLnTx/>
                <a:uFillTx/>
                <a:latin typeface="+mn-lt"/>
                <a:ea typeface="+mn-ea"/>
                <a:cs typeface="+mn-cs"/>
              </a:rPr>
              <a:t> and </a:t>
            </a:r>
            <a:r>
              <a:rPr kumimoji="0" lang="en-US" sz="2000" b="0" i="0" u="sng" strike="noStrike" kern="0" cap="none" spc="0" normalizeH="0" baseline="0" noProof="0" dirty="0" smtClean="0">
                <a:ln>
                  <a:noFill/>
                </a:ln>
                <a:solidFill>
                  <a:schemeClr val="tx2"/>
                </a:solidFill>
                <a:effectLst/>
                <a:uLnTx/>
                <a:uFillTx/>
                <a:latin typeface="+mn-lt"/>
                <a:ea typeface="+mn-ea"/>
                <a:cs typeface="+mn-cs"/>
              </a:rPr>
              <a:t>with</a:t>
            </a:r>
            <a:r>
              <a:rPr kumimoji="0" lang="en-US" sz="2000" b="0" i="0" u="none" strike="noStrike" kern="0" cap="none" spc="0" normalizeH="0" baseline="0" noProof="0" dirty="0" smtClean="0">
                <a:ln>
                  <a:noFill/>
                </a:ln>
                <a:solidFill>
                  <a:schemeClr val="tx2"/>
                </a:solidFill>
                <a:effectLst/>
                <a:uLnTx/>
                <a:uFillTx/>
                <a:latin typeface="+mn-lt"/>
                <a:ea typeface="+mn-ea"/>
                <a:cs typeface="+mn-cs"/>
              </a:rPr>
              <a:t> </a:t>
            </a:r>
            <a:r>
              <a:rPr kumimoji="0" lang="en-US" sz="2000" b="1" i="0" u="sng" strike="noStrike" kern="0" cap="none" spc="0" normalizeH="0" baseline="0" noProof="0" dirty="0" smtClean="0">
                <a:ln>
                  <a:noFill/>
                </a:ln>
                <a:solidFill>
                  <a:schemeClr val="tx2"/>
                </a:solidFill>
                <a:effectLst/>
                <a:uLnTx/>
                <a:uFillTx/>
                <a:latin typeface="+mn-lt"/>
                <a:ea typeface="+mn-ea"/>
                <a:cs typeface="+mn-cs"/>
              </a:rPr>
              <a:t>singing</a:t>
            </a:r>
            <a:r>
              <a:rPr kumimoji="0" lang="en-US" sz="2000" b="0" i="0" u="none" strike="noStrike" kern="0" cap="none" spc="0" normalizeH="0" baseline="0" noProof="0" dirty="0" smtClean="0">
                <a:ln>
                  <a:noFill/>
                </a:ln>
                <a:solidFill>
                  <a:schemeClr val="tx2"/>
                </a:solidFill>
                <a:effectLst/>
                <a:uLnTx/>
                <a:uFillTx/>
                <a:latin typeface="+mn-lt"/>
                <a:ea typeface="+mn-ea"/>
                <a:cs typeface="+mn-cs"/>
              </a:rPr>
              <a:t>.</a:t>
            </a:r>
            <a:r>
              <a:rPr kumimoji="0" lang="en-US" sz="2000" b="0" i="0" u="none" strike="noStrike" kern="0" cap="none" spc="0" normalizeH="0" noProof="0" dirty="0" smtClean="0">
                <a:ln>
                  <a:noFill/>
                </a:ln>
                <a:solidFill>
                  <a:schemeClr val="tx2"/>
                </a:solidFill>
                <a:effectLst/>
                <a:uLnTx/>
                <a:uFillTx/>
                <a:latin typeface="+mn-lt"/>
                <a:ea typeface="+mn-ea"/>
                <a:cs typeface="+mn-cs"/>
              </a:rPr>
              <a:t> </a:t>
            </a:r>
            <a:endParaRPr kumimoji="0" lang="en-US" sz="20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pic>
        <p:nvPicPr>
          <p:cNvPr id="17" name="Content Placeholder 16" descr="wall jpeg copy.png"/>
          <p:cNvPicPr>
            <a:picLocks noGrp="1" noChangeAspect="1"/>
          </p:cNvPicPr>
          <p:nvPr>
            <p:ph sz="quarter" idx="2"/>
          </p:nvPr>
        </p:nvPicPr>
        <p:blipFill>
          <a:blip r:embed="rId5" cstate="email">
            <a:extLst>
              <a:ext uri="{28A0092B-C50C-407E-A947-70E740481C1C}">
                <a14:useLocalDpi xmlns:a14="http://schemas.microsoft.com/office/drawing/2010/main"/>
              </a:ext>
            </a:extLst>
          </a:blip>
          <a:stretch>
            <a:fillRect/>
          </a:stretch>
        </p:blipFill>
        <p:spPr>
          <a:xfrm>
            <a:off x="4572000" y="1981200"/>
            <a:ext cx="3962400" cy="2796989"/>
          </a:xfrm>
        </p:spPr>
      </p:pic>
      <p:sp>
        <p:nvSpPr>
          <p:cNvPr id="3" name="Slide Number Placeholder 2"/>
          <p:cNvSpPr>
            <a:spLocks noGrp="1"/>
          </p:cNvSpPr>
          <p:nvPr>
            <p:ph type="sldNum" sz="quarter" idx="11"/>
          </p:nvPr>
        </p:nvSpPr>
        <p:spPr/>
        <p:txBody>
          <a:bodyPr/>
          <a:lstStyle/>
          <a:p>
            <a:pPr>
              <a:defRPr/>
            </a:pPr>
            <a:fld id="{F03D34E4-C7D2-4C9F-981D-6635480835D9}" type="slidenum">
              <a:rPr lang="en-US" smtClean="0"/>
              <a:pPr>
                <a:defRPr/>
              </a:pPr>
              <a:t>26</a:t>
            </a:fld>
            <a:endParaRPr lang="en-US"/>
          </a:p>
        </p:txBody>
      </p:sp>
    </p:spTree>
    <p:extLst>
      <p:ext uri="{BB962C8B-B14F-4D97-AF65-F5344CB8AC3E}">
        <p14:creationId xmlns:p14="http://schemas.microsoft.com/office/powerpoint/2010/main" val="53085410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p:cTn id="7" dur="2000" fill="hold"/>
                                        <p:tgtEl>
                                          <p:spTgt spid="12">
                                            <p:txEl>
                                              <p:pRg st="1" end="1"/>
                                            </p:txEl>
                                          </p:spTgt>
                                        </p:tgtEl>
                                        <p:attrNameLst>
                                          <p:attrName>ppt_w</p:attrName>
                                        </p:attrNameLst>
                                      </p:cBhvr>
                                      <p:tavLst>
                                        <p:tav tm="0">
                                          <p:val>
                                            <p:strVal val="#ppt_w*0.70"/>
                                          </p:val>
                                        </p:tav>
                                        <p:tav tm="100000">
                                          <p:val>
                                            <p:strVal val="#ppt_w"/>
                                          </p:val>
                                        </p:tav>
                                      </p:tavLst>
                                    </p:anim>
                                    <p:anim calcmode="lin" valueType="num">
                                      <p:cBhvr>
                                        <p:cTn id="8" dur="2000" fill="hold"/>
                                        <p:tgtEl>
                                          <p:spTgt spid="12">
                                            <p:txEl>
                                              <p:pRg st="1" end="1"/>
                                            </p:txEl>
                                          </p:spTgt>
                                        </p:tgtEl>
                                        <p:attrNameLst>
                                          <p:attrName>ppt_h</p:attrName>
                                        </p:attrNameLst>
                                      </p:cBhvr>
                                      <p:tavLst>
                                        <p:tav tm="0">
                                          <p:val>
                                            <p:strVal val="#ppt_h"/>
                                          </p:val>
                                        </p:tav>
                                        <p:tav tm="100000">
                                          <p:val>
                                            <p:strVal val="#ppt_h"/>
                                          </p:val>
                                        </p:tav>
                                      </p:tavLst>
                                    </p:anim>
                                    <p:animEffect transition="in" filter="fade">
                                      <p:cBhvr>
                                        <p:cTn id="9" dur="2000"/>
                                        <p:tgtEl>
                                          <p:spTgt spid="1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13">
                                            <p:txEl>
                                              <p:pRg st="8" end="8"/>
                                            </p:txEl>
                                          </p:spTgt>
                                        </p:tgtEl>
                                        <p:attrNameLst>
                                          <p:attrName>style.visibility</p:attrName>
                                        </p:attrNameLst>
                                      </p:cBhvr>
                                      <p:to>
                                        <p:strVal val="visible"/>
                                      </p:to>
                                    </p:set>
                                    <p:animEffect transition="in" filter="wedge">
                                      <p:cBhvr>
                                        <p:cTn id="14" dur="20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406400"/>
            <a:ext cx="8991600" cy="838200"/>
          </a:xfrm>
        </p:spPr>
        <p:txBody>
          <a:bodyPr>
            <a:scene3d>
              <a:camera prst="orthographicFront"/>
              <a:lightRig rig="threePt" dir="t"/>
            </a:scene3d>
            <a:sp3d extrusionH="57150">
              <a:bevelT w="38100" h="38100"/>
            </a:sp3d>
          </a:bodyPr>
          <a:lstStyle/>
          <a:p>
            <a:pPr algn="ctr"/>
            <a:r>
              <a:rPr lang="en-US" sz="4000" b="1" dirty="0" smtClean="0">
                <a:solidFill>
                  <a:schemeClr val="tx1">
                    <a:lumMod val="90000"/>
                    <a:lumOff val="10000"/>
                  </a:schemeClr>
                </a:solidFill>
              </a:rPr>
              <a:t>Daniel 9 Timeline of the 69 Weeks</a:t>
            </a:r>
            <a:endParaRPr lang="en-US" sz="4000" b="1" dirty="0">
              <a:solidFill>
                <a:schemeClr val="tx1">
                  <a:lumMod val="90000"/>
                  <a:lumOff val="10000"/>
                </a:schemeClr>
              </a:solidFill>
            </a:endParaRPr>
          </a:p>
        </p:txBody>
      </p:sp>
      <p:pic>
        <p:nvPicPr>
          <p:cNvPr id="9" name="Content Placeholder 8" descr="Artaxerxes jpeg trans.png"/>
          <p:cNvPicPr>
            <a:picLocks noGrp="1" noChangeAspect="1"/>
          </p:cNvPicPr>
          <p:nvPr>
            <p:ph sz="quarter" idx="1"/>
          </p:nvPr>
        </p:nvPicPr>
        <p:blipFill>
          <a:blip r:embed="rId4" cstate="email">
            <a:extLst>
              <a:ext uri="{28A0092B-C50C-407E-A947-70E740481C1C}">
                <a14:useLocalDpi xmlns:a14="http://schemas.microsoft.com/office/drawing/2010/main"/>
              </a:ext>
            </a:extLst>
          </a:blip>
          <a:stretch>
            <a:fillRect/>
          </a:stretch>
        </p:blipFill>
        <p:spPr>
          <a:xfrm flipH="1">
            <a:off x="3322320" y="1600200"/>
            <a:ext cx="2087880" cy="2596602"/>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1"/>
          </p:nvPr>
        </p:nvSpPr>
        <p:spPr/>
        <p:txBody>
          <a:bodyPr/>
          <a:lstStyle/>
          <a:p>
            <a:pPr>
              <a:defRPr/>
            </a:pPr>
            <a:fld id="{F03D34E4-C7D2-4C9F-981D-6635480835D9}" type="slidenum">
              <a:rPr lang="en-US" smtClean="0"/>
              <a:pPr>
                <a:defRPr/>
              </a:pPr>
              <a:t>27</a:t>
            </a:fld>
            <a:endParaRPr lang="en-US"/>
          </a:p>
        </p:txBody>
      </p:sp>
      <p:sp>
        <p:nvSpPr>
          <p:cNvPr id="8" name="Text Box 7"/>
          <p:cNvSpPr txBox="1">
            <a:spLocks noChangeArrowheads="1"/>
          </p:cNvSpPr>
          <p:nvPr/>
        </p:nvSpPr>
        <p:spPr bwMode="auto">
          <a:xfrm>
            <a:off x="457200" y="1295400"/>
            <a:ext cx="3200400" cy="4953000"/>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vert="horz" wrap="square" lIns="36576" tIns="36576" rIns="36576" bIns="36576" numCol="1" anchor="t" anchorCtr="0" compatLnSpc="1">
            <a:prstTxWarp prst="textNoShape">
              <a:avLst/>
            </a:prstTxWarp>
            <a:scene3d>
              <a:camera prst="orthographicFront"/>
              <a:lightRig rig="threePt" dir="t"/>
            </a:scene3d>
            <a:sp3d extrusionH="57150">
              <a:bevelT w="38100" h="38100"/>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Body"/>
                <a:cs typeface="Arial" pitchFamily="34" charset="0"/>
              </a:rPr>
              <a:t>Symbolic Timeline:</a:t>
            </a:r>
            <a:r>
              <a:rPr kumimoji="0" lang="en-US" sz="1600" b="0" i="0" u="none" strike="noStrike" cap="none" normalizeH="0" baseline="0" dirty="0" smtClean="0">
                <a:ln>
                  <a:noFill/>
                </a:ln>
                <a:solidFill>
                  <a:srgbClr val="FF0000"/>
                </a:solidFill>
                <a:effectLst/>
                <a:latin typeface="Arial Body"/>
                <a:cs typeface="Arial" pitchFamily="34" charset="0"/>
              </a:rPr>
              <a:t>  </a:t>
            </a:r>
            <a:r>
              <a:rPr kumimoji="0" lang="en-US" sz="1600" b="0" i="0" u="none" strike="noStrike" cap="none" normalizeH="0" baseline="0" dirty="0" smtClean="0">
                <a:ln>
                  <a:noFill/>
                </a:ln>
                <a:solidFill>
                  <a:srgbClr val="000000"/>
                </a:solidFill>
                <a:effectLst/>
                <a:latin typeface="Arial Body"/>
                <a:cs typeface="Arial" pitchFamily="34" charset="0"/>
              </a:rPr>
              <a:t>69 Weeks (</a:t>
            </a:r>
            <a:r>
              <a:rPr kumimoji="0" lang="en-US" sz="1600" b="0" i="0" u="none" strike="noStrike" cap="none" normalizeH="0" baseline="0" dirty="0" smtClean="0">
                <a:ln>
                  <a:noFill/>
                </a:ln>
                <a:solidFill>
                  <a:schemeClr val="tx1">
                    <a:lumMod val="90000"/>
                    <a:lumOff val="10000"/>
                  </a:schemeClr>
                </a:solidFill>
                <a:effectLst/>
                <a:latin typeface="Arial Body"/>
                <a:cs typeface="Arial" pitchFamily="34" charset="0"/>
              </a:rPr>
              <a:t>or </a:t>
            </a:r>
            <a:r>
              <a:rPr kumimoji="0" lang="en-US" sz="1600" b="1" i="0" u="sng" strike="noStrike" cap="none" normalizeH="0" baseline="0" dirty="0" smtClean="0">
                <a:ln>
                  <a:noFill/>
                </a:ln>
                <a:solidFill>
                  <a:schemeClr val="tx1">
                    <a:lumMod val="90000"/>
                    <a:lumOff val="10000"/>
                  </a:schemeClr>
                </a:solidFill>
                <a:effectLst/>
                <a:latin typeface="Arial Body"/>
                <a:cs typeface="Arial" pitchFamily="34" charset="0"/>
              </a:rPr>
              <a:t>434</a:t>
            </a:r>
            <a:r>
              <a:rPr kumimoji="0" lang="en-US" sz="1600" b="0" i="0" u="none" strike="noStrike" cap="none" normalizeH="0" baseline="0" dirty="0" smtClean="0">
                <a:ln>
                  <a:noFill/>
                </a:ln>
                <a:solidFill>
                  <a:schemeClr val="tx1">
                    <a:lumMod val="90000"/>
                    <a:lumOff val="10000"/>
                  </a:schemeClr>
                </a:solidFill>
                <a:effectLst/>
                <a:latin typeface="Arial Body"/>
                <a:cs typeface="Arial" pitchFamily="34" charset="0"/>
              </a:rPr>
              <a:t> literal years</a:t>
            </a:r>
            <a:r>
              <a:rPr kumimoji="0" lang="en-US" sz="1600" b="0" i="0" u="none" strike="noStrike" cap="none" normalizeH="0" baseline="0" dirty="0" smtClean="0">
                <a:ln>
                  <a:noFill/>
                </a:ln>
                <a:solidFill>
                  <a:srgbClr val="000000"/>
                </a:solidFill>
                <a:effectLst/>
                <a:latin typeface="Arial Body"/>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00"/>
              </a:solidFill>
              <a:effectLst/>
              <a:latin typeface="Arial Body"/>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rgbClr val="FF0000"/>
                </a:solidFill>
                <a:effectLst/>
                <a:latin typeface="Arial Body"/>
                <a:cs typeface="Arial" pitchFamily="34" charset="0"/>
              </a:rPr>
              <a:t>Beginning</a:t>
            </a:r>
            <a:r>
              <a:rPr kumimoji="0" lang="en-US" sz="1600" b="0" i="0" strike="noStrike" cap="none" normalizeH="0" baseline="0" dirty="0" smtClean="0">
                <a:ln>
                  <a:noFill/>
                </a:ln>
                <a:solidFill>
                  <a:srgbClr val="000000"/>
                </a:solidFill>
                <a:effectLst/>
                <a:latin typeface="Arial Body"/>
                <a:cs typeface="Arial" pitchFamily="34" charset="0"/>
              </a:rPr>
              <a:t> Speaking Voice:</a:t>
            </a:r>
            <a:r>
              <a:rPr kumimoji="0" lang="en-US" sz="1600" b="0" i="0" u="none" strike="noStrike" cap="none" normalizeH="0" baseline="0" dirty="0" smtClean="0">
                <a:ln>
                  <a:noFill/>
                </a:ln>
                <a:solidFill>
                  <a:srgbClr val="000000"/>
                </a:solidFill>
                <a:effectLst/>
                <a:latin typeface="Arial Body"/>
                <a:cs typeface="Arial" pitchFamily="34" charset="0"/>
              </a:rPr>
              <a:t>  </a:t>
            </a:r>
          </a:p>
          <a:p>
            <a:pPr marL="285750" marR="0" lvl="0" indent="-285750"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1600" b="1" i="0" u="none" strike="noStrike" cap="none" normalizeH="0" baseline="0" dirty="0" smtClean="0">
                <a:ln>
                  <a:noFill/>
                </a:ln>
                <a:solidFill>
                  <a:srgbClr val="000000"/>
                </a:solidFill>
                <a:effectLst/>
                <a:latin typeface="Arial Body"/>
                <a:cs typeface="Arial" pitchFamily="34" charset="0"/>
              </a:rPr>
              <a:t>Dan 9:25</a:t>
            </a:r>
            <a:r>
              <a:rPr kumimoji="0" lang="en-US" sz="1600" b="0" i="0" u="none" strike="noStrike" cap="none" normalizeH="0" baseline="0" dirty="0" smtClean="0">
                <a:ln>
                  <a:noFill/>
                </a:ln>
                <a:solidFill>
                  <a:srgbClr val="000000"/>
                </a:solidFill>
                <a:effectLst/>
                <a:latin typeface="Arial Body"/>
                <a:cs typeface="Arial" pitchFamily="34" charset="0"/>
              </a:rPr>
              <a:t>  </a:t>
            </a:r>
            <a:r>
              <a:rPr kumimoji="0" lang="en-US" sz="1600" b="0" i="0" u="none" strike="noStrike" cap="none" normalizeH="0" baseline="0" dirty="0" smtClean="0">
                <a:ln>
                  <a:noFill/>
                </a:ln>
                <a:solidFill>
                  <a:srgbClr val="0000FF"/>
                </a:solidFill>
                <a:effectLst/>
                <a:latin typeface="Arial Body"/>
                <a:cs typeface="Arial" pitchFamily="34" charset="0"/>
              </a:rPr>
              <a:t>from the going </a:t>
            </a:r>
            <a:br>
              <a:rPr kumimoji="0" lang="en-US" sz="1600" b="0" i="0" u="none" strike="noStrike" cap="none" normalizeH="0" baseline="0" dirty="0" smtClean="0">
                <a:ln>
                  <a:noFill/>
                </a:ln>
                <a:solidFill>
                  <a:srgbClr val="0000FF"/>
                </a:solidFill>
                <a:effectLst/>
                <a:latin typeface="Arial Body"/>
                <a:cs typeface="Arial" pitchFamily="34" charset="0"/>
              </a:rPr>
            </a:br>
            <a:r>
              <a:rPr kumimoji="0" lang="en-US" sz="1600" b="0" i="0" u="none" strike="noStrike" cap="none" normalizeH="0" baseline="0" dirty="0" smtClean="0">
                <a:ln>
                  <a:noFill/>
                </a:ln>
                <a:solidFill>
                  <a:srgbClr val="0000FF"/>
                </a:solidFill>
                <a:effectLst/>
                <a:latin typeface="Arial Body"/>
                <a:cs typeface="Arial" pitchFamily="34" charset="0"/>
              </a:rPr>
              <a:t>forth of the commandment </a:t>
            </a:r>
            <a:r>
              <a:rPr kumimoji="0" lang="en-US" sz="1600" b="0" i="0" u="none" strike="noStrike" cap="none" normalizeH="0" baseline="0" dirty="0" smtClean="0">
                <a:ln>
                  <a:noFill/>
                </a:ln>
                <a:solidFill>
                  <a:srgbClr val="000000"/>
                </a:solidFill>
                <a:effectLst/>
                <a:latin typeface="Arial Body"/>
                <a:cs typeface="Arial" pitchFamily="34" charset="0"/>
              </a:rPr>
              <a:t>[decree] </a:t>
            </a:r>
            <a:r>
              <a:rPr kumimoji="0" lang="en-US" sz="1600" b="0" i="0" u="none" strike="noStrike" cap="none" normalizeH="0" baseline="0" dirty="0" smtClean="0">
                <a:ln>
                  <a:noFill/>
                </a:ln>
                <a:solidFill>
                  <a:srgbClr val="0000FF"/>
                </a:solidFill>
                <a:effectLst/>
                <a:latin typeface="Arial Body"/>
                <a:cs typeface="Arial" pitchFamily="34" charset="0"/>
              </a:rPr>
              <a:t>to restore and to </a:t>
            </a:r>
            <a:br>
              <a:rPr kumimoji="0" lang="en-US" sz="1600" b="0" i="0" u="none" strike="noStrike" cap="none" normalizeH="0" baseline="0" dirty="0" smtClean="0">
                <a:ln>
                  <a:noFill/>
                </a:ln>
                <a:solidFill>
                  <a:srgbClr val="0000FF"/>
                </a:solidFill>
                <a:effectLst/>
                <a:latin typeface="Arial Body"/>
                <a:cs typeface="Arial" pitchFamily="34" charset="0"/>
              </a:rPr>
            </a:br>
            <a:r>
              <a:rPr kumimoji="0" lang="en-US" sz="1600" b="0" i="0" u="none" strike="noStrike" cap="none" normalizeH="0" baseline="0" dirty="0" smtClean="0">
                <a:ln>
                  <a:noFill/>
                </a:ln>
                <a:solidFill>
                  <a:srgbClr val="0000FF"/>
                </a:solidFill>
                <a:effectLst/>
                <a:latin typeface="Arial Body"/>
                <a:cs typeface="Arial" pitchFamily="34" charset="0"/>
              </a:rPr>
              <a:t>build Jerusalem.</a:t>
            </a:r>
            <a:endParaRPr kumimoji="0" lang="en-US" sz="1600" b="0" i="0" u="none" strike="noStrike" cap="none" normalizeH="0" baseline="0" dirty="0" smtClean="0">
              <a:ln>
                <a:noFill/>
              </a:ln>
              <a:solidFill>
                <a:srgbClr val="000000"/>
              </a:solidFill>
              <a:effectLst/>
              <a:latin typeface="Arial Body"/>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FF"/>
              </a:solidFill>
              <a:effectLst/>
              <a:latin typeface="Arial Body"/>
              <a:cs typeface="Arial" pitchFamily="34" charset="0"/>
            </a:endParaRPr>
          </a:p>
          <a:p>
            <a:pPr lvl="0" eaLnBrk="1" hangingPunct="1"/>
            <a:r>
              <a:rPr lang="en-US" sz="1600" b="1" dirty="0" smtClean="0">
                <a:solidFill>
                  <a:srgbClr val="0000FF"/>
                </a:solidFill>
                <a:cs typeface="Arial" pitchFamily="34" charset="0"/>
              </a:rPr>
              <a:t>Application </a:t>
            </a:r>
            <a:r>
              <a:rPr lang="en-US" sz="1600" dirty="0">
                <a:solidFill>
                  <a:srgbClr val="000000"/>
                </a:solidFill>
                <a:cs typeface="Arial" pitchFamily="34" charset="0"/>
              </a:rPr>
              <a:t>for the </a:t>
            </a:r>
            <a:r>
              <a:rPr lang="en-US" sz="1600" u="sng" dirty="0">
                <a:solidFill>
                  <a:srgbClr val="000000"/>
                </a:solidFill>
                <a:cs typeface="Arial" pitchFamily="34" charset="0"/>
              </a:rPr>
              <a:t>Beginning Voice</a:t>
            </a:r>
            <a:r>
              <a:rPr lang="en-US" sz="1600" dirty="0">
                <a:solidFill>
                  <a:srgbClr val="000000"/>
                </a:solidFill>
                <a:cs typeface="Arial" pitchFamily="34" charset="0"/>
              </a:rPr>
              <a:t> of 69 weeks:</a:t>
            </a:r>
          </a:p>
          <a:p>
            <a:pPr marL="285750" lvl="0" indent="-285750" eaLnBrk="1" hangingPunct="1">
              <a:buSzPts val="1000"/>
              <a:buFont typeface="Arial" pitchFamily="34" charset="0"/>
              <a:buChar char="•"/>
            </a:pPr>
            <a:r>
              <a:rPr lang="en-US" sz="1600" dirty="0">
                <a:solidFill>
                  <a:srgbClr val="000000"/>
                </a:solidFill>
                <a:cs typeface="Arial" pitchFamily="34" charset="0"/>
              </a:rPr>
              <a:t>In the year 457 BC </a:t>
            </a:r>
            <a:r>
              <a:rPr lang="en-US" sz="1600" dirty="0" err="1">
                <a:solidFill>
                  <a:srgbClr val="000000"/>
                </a:solidFill>
                <a:cs typeface="Arial" pitchFamily="34" charset="0"/>
              </a:rPr>
              <a:t>Artaxerses</a:t>
            </a:r>
            <a:r>
              <a:rPr lang="en-US" sz="1600" dirty="0">
                <a:solidFill>
                  <a:srgbClr val="000000"/>
                </a:solidFill>
                <a:cs typeface="Arial" pitchFamily="34" charset="0"/>
              </a:rPr>
              <a:t> issued a third decree (by legislative voice) to rebuild Jerusalem.  This was carried out by </a:t>
            </a:r>
            <a:r>
              <a:rPr lang="en-US" sz="1600" dirty="0" smtClean="0">
                <a:solidFill>
                  <a:srgbClr val="000000"/>
                </a:solidFill>
                <a:cs typeface="Arial" pitchFamily="34" charset="0"/>
              </a:rPr>
              <a:t>Ezra (Ezra 7:11-26).</a:t>
            </a:r>
          </a:p>
          <a:p>
            <a:pPr marL="285750" lvl="0" indent="-285750" eaLnBrk="1" hangingPunct="1">
              <a:buSzPts val="1000"/>
              <a:buFont typeface="Arial" pitchFamily="34" charset="0"/>
              <a:buChar char="•"/>
            </a:pPr>
            <a:r>
              <a:rPr lang="en-US" sz="1600" dirty="0" smtClean="0">
                <a:solidFill>
                  <a:srgbClr val="000000"/>
                </a:solidFill>
                <a:cs typeface="Arial" pitchFamily="34" charset="0"/>
              </a:rPr>
              <a:t>Note</a:t>
            </a:r>
            <a:r>
              <a:rPr lang="en-US" sz="1600" dirty="0">
                <a:solidFill>
                  <a:srgbClr val="000000"/>
                </a:solidFill>
                <a:cs typeface="Arial" pitchFamily="34" charset="0"/>
              </a:rPr>
              <a:t>:  The 69 weeks began with the same event as the </a:t>
            </a:r>
            <a:r>
              <a:rPr lang="en-US" sz="1600" dirty="0" smtClean="0">
                <a:solidFill>
                  <a:srgbClr val="000000"/>
                </a:solidFill>
                <a:cs typeface="Arial" pitchFamily="34" charset="0"/>
              </a:rPr>
              <a:t/>
            </a:r>
            <a:br>
              <a:rPr lang="en-US" sz="1600" dirty="0" smtClean="0">
                <a:solidFill>
                  <a:srgbClr val="000000"/>
                </a:solidFill>
                <a:cs typeface="Arial" pitchFamily="34" charset="0"/>
              </a:rPr>
            </a:br>
            <a:r>
              <a:rPr lang="en-US" sz="1600" dirty="0" smtClean="0">
                <a:solidFill>
                  <a:srgbClr val="000000"/>
                </a:solidFill>
                <a:cs typeface="Arial" pitchFamily="34" charset="0"/>
              </a:rPr>
              <a:t>7 </a:t>
            </a:r>
            <a:r>
              <a:rPr lang="en-US" sz="1600" dirty="0">
                <a:solidFill>
                  <a:srgbClr val="000000"/>
                </a:solidFill>
                <a:cs typeface="Arial" pitchFamily="34" charset="0"/>
              </a:rPr>
              <a:t>weeks.</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Body"/>
              <a:cs typeface="Arial" pitchFamily="34" charset="0"/>
            </a:endParaRPr>
          </a:p>
        </p:txBody>
      </p:sp>
      <p:sp>
        <p:nvSpPr>
          <p:cNvPr id="11" name="Text Box 7"/>
          <p:cNvSpPr txBox="1">
            <a:spLocks noChangeArrowheads="1"/>
          </p:cNvSpPr>
          <p:nvPr/>
        </p:nvSpPr>
        <p:spPr bwMode="auto">
          <a:xfrm>
            <a:off x="5257800" y="1295400"/>
            <a:ext cx="3728103" cy="4953000"/>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vert="horz" wrap="square" lIns="36576" tIns="36576" rIns="36576" bIns="36576" numCol="1" anchor="t" anchorCtr="0" compatLnSpc="1">
            <a:prstTxWarp prst="textNoShape">
              <a:avLst/>
            </a:prstTxWarp>
            <a:scene3d>
              <a:camera prst="orthographicFront"/>
              <a:lightRig rig="threePt" dir="t"/>
            </a:scene3d>
            <a:sp3d extrusionH="57150">
              <a:bevelT w="38100" h="38100"/>
            </a:sp3d>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rgbClr val="0070C0"/>
                </a:solidFill>
                <a:effectLst/>
                <a:latin typeface="Arial Body"/>
                <a:cs typeface="Arial" pitchFamily="34" charset="0"/>
              </a:rPr>
              <a:t>Ending</a:t>
            </a:r>
            <a:r>
              <a:rPr kumimoji="0" lang="en-US" sz="1600" b="0" i="0" strike="noStrike" cap="none" normalizeH="0" baseline="0" dirty="0" smtClean="0">
                <a:ln>
                  <a:noFill/>
                </a:ln>
                <a:solidFill>
                  <a:srgbClr val="000000"/>
                </a:solidFill>
                <a:effectLst/>
                <a:latin typeface="Arial Body"/>
                <a:cs typeface="Arial" pitchFamily="34" charset="0"/>
              </a:rPr>
              <a:t> Speaking Voice:</a:t>
            </a:r>
            <a:r>
              <a:rPr kumimoji="0" lang="en-US" sz="1600" b="0" i="0" u="none" strike="noStrike" cap="none" normalizeH="0" baseline="0" dirty="0" smtClean="0">
                <a:ln>
                  <a:noFill/>
                </a:ln>
                <a:solidFill>
                  <a:srgbClr val="000000"/>
                </a:solidFill>
                <a:effectLst/>
                <a:latin typeface="Arial Body"/>
                <a:cs typeface="Arial" pitchFamily="34" charset="0"/>
              </a:rPr>
              <a:t>  </a:t>
            </a:r>
          </a:p>
          <a:p>
            <a:pPr marL="285750" marR="0" lvl="0" indent="-285750"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1600" b="1" i="0" u="none" strike="noStrike" cap="none" normalizeH="0" baseline="0" dirty="0" smtClean="0">
                <a:ln>
                  <a:noFill/>
                </a:ln>
                <a:solidFill>
                  <a:srgbClr val="000000"/>
                </a:solidFill>
                <a:effectLst/>
                <a:latin typeface="Arial Body"/>
                <a:cs typeface="Arial" pitchFamily="34" charset="0"/>
              </a:rPr>
              <a:t>Acts 10:38  </a:t>
            </a:r>
            <a:r>
              <a:rPr lang="en-US" sz="1600" u="sng" dirty="0" smtClean="0">
                <a:solidFill>
                  <a:srgbClr val="000000"/>
                </a:solidFill>
                <a:latin typeface="Arial Body"/>
                <a:cs typeface="Arial" pitchFamily="34" charset="0"/>
              </a:rPr>
              <a:t>Yahuah</a:t>
            </a:r>
            <a:r>
              <a:rPr kumimoji="0" lang="en-US" sz="1600" b="0" i="0" u="sng" strike="noStrike" cap="none" normalizeH="0" baseline="0" dirty="0" smtClean="0">
                <a:ln>
                  <a:noFill/>
                </a:ln>
                <a:solidFill>
                  <a:srgbClr val="000000"/>
                </a:solidFill>
                <a:effectLst/>
                <a:latin typeface="Arial Body"/>
                <a:cs typeface="Arial" pitchFamily="34" charset="0"/>
              </a:rPr>
              <a:t> anointed Yahusha</a:t>
            </a:r>
            <a:r>
              <a:rPr kumimoji="0" lang="en-US" sz="1600" b="0" i="0" u="none" strike="noStrike" cap="none" normalizeH="0" baseline="0" dirty="0" smtClean="0">
                <a:ln>
                  <a:noFill/>
                </a:ln>
                <a:solidFill>
                  <a:srgbClr val="000000"/>
                </a:solidFill>
                <a:effectLst/>
                <a:latin typeface="Arial Body"/>
                <a:cs typeface="Arial" pitchFamily="34" charset="0"/>
              </a:rPr>
              <a:t> of Nazareth with the </a:t>
            </a:r>
            <a:br>
              <a:rPr kumimoji="0" lang="en-US" sz="1600" b="0" i="0" u="none" strike="noStrike" cap="none" normalizeH="0" baseline="0" dirty="0" smtClean="0">
                <a:ln>
                  <a:noFill/>
                </a:ln>
                <a:solidFill>
                  <a:srgbClr val="000000"/>
                </a:solidFill>
                <a:effectLst/>
                <a:latin typeface="Arial Body"/>
                <a:cs typeface="Arial" pitchFamily="34" charset="0"/>
              </a:rPr>
            </a:br>
            <a:r>
              <a:rPr kumimoji="0" lang="en-US" sz="1600" b="0" i="0" u="none" strike="noStrike" cap="none" normalizeH="0" baseline="0" dirty="0" err="1" smtClean="0">
                <a:ln>
                  <a:noFill/>
                </a:ln>
                <a:solidFill>
                  <a:srgbClr val="000000"/>
                </a:solidFill>
                <a:effectLst/>
                <a:latin typeface="Arial Body"/>
                <a:cs typeface="Arial" pitchFamily="34" charset="0"/>
              </a:rPr>
              <a:t>Ruach</a:t>
            </a:r>
            <a:r>
              <a:rPr kumimoji="0" lang="en-US" sz="1600" b="0" i="0" u="none" strike="noStrike" cap="none" normalizeH="0" baseline="0" dirty="0" smtClean="0">
                <a:ln>
                  <a:noFill/>
                </a:ln>
                <a:solidFill>
                  <a:srgbClr val="000000"/>
                </a:solidFill>
                <a:effectLst/>
                <a:latin typeface="Arial Body"/>
                <a:cs typeface="Arial" pitchFamily="34" charset="0"/>
              </a:rPr>
              <a:t> and with power.</a:t>
            </a:r>
          </a:p>
          <a:p>
            <a:pPr marL="285750" marR="0" lvl="0" indent="-285750"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1600" b="1" i="0" u="none" strike="noStrike" cap="none" normalizeH="0" baseline="0" dirty="0" smtClean="0">
                <a:ln>
                  <a:noFill/>
                </a:ln>
                <a:solidFill>
                  <a:srgbClr val="000000"/>
                </a:solidFill>
                <a:effectLst/>
                <a:latin typeface="Arial Body"/>
                <a:cs typeface="Arial" pitchFamily="34" charset="0"/>
              </a:rPr>
              <a:t>Matt 3:16-17  </a:t>
            </a:r>
            <a:r>
              <a:rPr kumimoji="0" lang="en-US" sz="1600" b="0" i="0" u="none" strike="noStrike" cap="none" normalizeH="0" baseline="0" dirty="0" smtClean="0">
                <a:ln>
                  <a:noFill/>
                </a:ln>
                <a:solidFill>
                  <a:srgbClr val="000000"/>
                </a:solidFill>
                <a:effectLst/>
                <a:latin typeface="Arial Body"/>
                <a:cs typeface="Arial" pitchFamily="34" charset="0"/>
              </a:rPr>
              <a:t>And Yahusha, when he was baptized … the heavens were opened unto him … 17 And lo </a:t>
            </a:r>
            <a:br>
              <a:rPr kumimoji="0" lang="en-US" sz="1600" b="0" i="0" u="none" strike="noStrike" cap="none" normalizeH="0" baseline="0" dirty="0" smtClean="0">
                <a:ln>
                  <a:noFill/>
                </a:ln>
                <a:solidFill>
                  <a:srgbClr val="000000"/>
                </a:solidFill>
                <a:effectLst/>
                <a:latin typeface="Arial Body"/>
                <a:cs typeface="Arial" pitchFamily="34" charset="0"/>
              </a:rPr>
            </a:br>
            <a:r>
              <a:rPr kumimoji="0" lang="en-US" sz="1600" b="0" i="0" u="sng" strike="noStrike" cap="none" normalizeH="0" baseline="0" dirty="0" smtClean="0">
                <a:ln>
                  <a:noFill/>
                </a:ln>
                <a:solidFill>
                  <a:srgbClr val="000000"/>
                </a:solidFill>
                <a:effectLst/>
                <a:latin typeface="Arial Body"/>
                <a:cs typeface="Arial" pitchFamily="34" charset="0"/>
              </a:rPr>
              <a:t>a voice from heaven</a:t>
            </a:r>
            <a:r>
              <a:rPr kumimoji="0" lang="en-US" sz="1600" b="0" i="0" u="none" strike="noStrike" cap="none" normalizeH="0" baseline="0" dirty="0" smtClean="0">
                <a:ln>
                  <a:noFill/>
                </a:ln>
                <a:solidFill>
                  <a:srgbClr val="000000"/>
                </a:solidFill>
                <a:effectLst/>
                <a:latin typeface="Arial Body"/>
                <a:cs typeface="Arial" pitchFamily="34" charset="0"/>
              </a:rPr>
              <a:t>, saying, This is my beloved Son, in whom I am well pleased.</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00"/>
              </a:solidFill>
              <a:effectLst/>
              <a:latin typeface="Arial Body"/>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FF"/>
                </a:solidFill>
                <a:effectLst/>
                <a:latin typeface="Arial Body"/>
                <a:cs typeface="Arial" pitchFamily="34" charset="0"/>
              </a:rPr>
              <a:t>Application </a:t>
            </a:r>
            <a:r>
              <a:rPr kumimoji="0" lang="en-US" sz="1600" b="0" i="0" u="none" strike="noStrike" cap="none" normalizeH="0" baseline="0" dirty="0" smtClean="0">
                <a:ln>
                  <a:noFill/>
                </a:ln>
                <a:solidFill>
                  <a:srgbClr val="000000"/>
                </a:solidFill>
                <a:effectLst/>
                <a:latin typeface="Arial Body"/>
                <a:cs typeface="Arial" pitchFamily="34" charset="0"/>
              </a:rPr>
              <a:t>for the </a:t>
            </a:r>
            <a:r>
              <a:rPr kumimoji="0" lang="en-US" sz="1600" b="1" i="0" u="sng" strike="noStrike" cap="none" normalizeH="0" baseline="0" dirty="0" smtClean="0">
                <a:ln>
                  <a:noFill/>
                </a:ln>
                <a:solidFill>
                  <a:srgbClr val="0070C0"/>
                </a:solidFill>
                <a:effectLst/>
                <a:latin typeface="Arial Body"/>
                <a:cs typeface="Arial" pitchFamily="34" charset="0"/>
              </a:rPr>
              <a:t>Ending Voice</a:t>
            </a:r>
            <a:r>
              <a:rPr kumimoji="0" lang="en-US" sz="1600" b="0" i="0" u="none" strike="noStrike" cap="none" normalizeH="0" baseline="0" dirty="0" smtClean="0">
                <a:ln>
                  <a:noFill/>
                </a:ln>
                <a:solidFill>
                  <a:srgbClr val="000000"/>
                </a:solidFill>
                <a:effectLst/>
                <a:latin typeface="Arial Body"/>
                <a:cs typeface="Arial" pitchFamily="34" charset="0"/>
              </a:rPr>
              <a:t> of </a:t>
            </a:r>
            <a:br>
              <a:rPr kumimoji="0" lang="en-US" sz="1600" b="0" i="0" u="none" strike="noStrike" cap="none" normalizeH="0" baseline="0" dirty="0" smtClean="0">
                <a:ln>
                  <a:noFill/>
                </a:ln>
                <a:solidFill>
                  <a:srgbClr val="000000"/>
                </a:solidFill>
                <a:effectLst/>
                <a:latin typeface="Arial Body"/>
                <a:cs typeface="Arial" pitchFamily="34" charset="0"/>
              </a:rPr>
            </a:br>
            <a:r>
              <a:rPr kumimoji="0" lang="en-US" sz="1600" b="0" i="0" u="none" strike="noStrike" cap="none" normalizeH="0" baseline="0" dirty="0" smtClean="0">
                <a:ln>
                  <a:noFill/>
                </a:ln>
                <a:solidFill>
                  <a:srgbClr val="000000"/>
                </a:solidFill>
                <a:effectLst/>
                <a:latin typeface="Arial Body"/>
                <a:cs typeface="Arial" pitchFamily="34" charset="0"/>
              </a:rPr>
              <a:t>69 symbolic weeks or 434 literal years:  </a:t>
            </a:r>
          </a:p>
          <a:p>
            <a:pPr marL="285750" marR="0" lvl="0" indent="-285750"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1600" b="0" i="0" u="none" strike="noStrike" cap="none" normalizeH="0" baseline="0" dirty="0" smtClean="0">
                <a:ln>
                  <a:noFill/>
                </a:ln>
                <a:solidFill>
                  <a:srgbClr val="000000"/>
                </a:solidFill>
                <a:effectLst/>
                <a:latin typeface="Arial Body"/>
                <a:cs typeface="Arial" pitchFamily="34" charset="0"/>
              </a:rPr>
              <a:t>Yahuah’s voice was a proclamation of this great event when Yahusha was anointed with baptism.</a:t>
            </a:r>
          </a:p>
          <a:p>
            <a:pPr marL="285750" indent="-285750" eaLnBrk="1" hangingPunct="1">
              <a:buSzPts val="1000"/>
              <a:buFont typeface="Arial" pitchFamily="34" charset="0"/>
              <a:buChar char="•"/>
            </a:pPr>
            <a:r>
              <a:rPr lang="en-US" sz="1600" b="1" u="sng" kern="0" dirty="0" smtClean="0">
                <a:solidFill>
                  <a:srgbClr val="FF0000"/>
                </a:solidFill>
                <a:effectLst>
                  <a:glow rad="127000">
                    <a:schemeClr val="bg1"/>
                  </a:glow>
                </a:effectLst>
              </a:rPr>
              <a:t>Date</a:t>
            </a:r>
            <a:r>
              <a:rPr lang="en-US" sz="1600" b="1" kern="0" dirty="0" smtClean="0">
                <a:solidFill>
                  <a:srgbClr val="FF0000"/>
                </a:solidFill>
                <a:effectLst>
                  <a:glow rad="127000">
                    <a:schemeClr val="bg1"/>
                  </a:glow>
                </a:effectLst>
              </a:rPr>
              <a:t>:  </a:t>
            </a:r>
            <a:r>
              <a:rPr lang="en-US" sz="1600" b="1" kern="0" dirty="0">
                <a:solidFill>
                  <a:srgbClr val="FF0000"/>
                </a:solidFill>
                <a:effectLst>
                  <a:glow rad="127000">
                    <a:schemeClr val="bg1"/>
                  </a:glow>
                </a:effectLst>
              </a:rPr>
              <a:t>To be announced with Passion Study</a:t>
            </a:r>
            <a:r>
              <a:rPr lang="en-US" sz="1600" b="1" kern="0" dirty="0" smtClean="0">
                <a:solidFill>
                  <a:srgbClr val="FF0000"/>
                </a:solidFill>
                <a:effectLst>
                  <a:glow rad="127000">
                    <a:schemeClr val="bg1"/>
                  </a:glow>
                </a:effectLst>
              </a:rPr>
              <a:t>.</a:t>
            </a:r>
            <a:r>
              <a:rPr kumimoji="0" lang="en-US" sz="1600" b="0" i="0" u="none" strike="noStrike" cap="none" normalizeH="0" baseline="0" dirty="0" smtClean="0">
                <a:ln>
                  <a:noFill/>
                </a:ln>
                <a:solidFill>
                  <a:srgbClr val="000000"/>
                </a:solidFill>
                <a:effectLst>
                  <a:glow rad="127000">
                    <a:schemeClr val="bg1"/>
                  </a:glow>
                </a:effectLst>
                <a:latin typeface="Arial Body"/>
                <a:cs typeface="Arial" pitchFamily="34" charset="0"/>
              </a:rPr>
              <a:t>  </a:t>
            </a:r>
          </a:p>
          <a:p>
            <a:pPr marL="285750" marR="0" lvl="0" indent="-285750" defTabSz="914400" rtl="0" eaLnBrk="1" fontAlgn="base" latinLnBrk="0" hangingPunct="1">
              <a:lnSpc>
                <a:spcPct val="100000"/>
              </a:lnSpc>
              <a:spcBef>
                <a:spcPct val="0"/>
              </a:spcBef>
              <a:spcAft>
                <a:spcPct val="0"/>
              </a:spcAft>
              <a:buClrTx/>
              <a:buSzPts val="1000"/>
              <a:buFont typeface="Arial" pitchFamily="34" charset="0"/>
              <a:buChar char="•"/>
              <a:tabLst/>
            </a:pPr>
            <a:endParaRPr kumimoji="0" lang="en-US" sz="3600" b="0" i="0" u="none" strike="noStrike" cap="none" normalizeH="0" baseline="0" dirty="0" smtClean="0">
              <a:ln>
                <a:noFill/>
              </a:ln>
              <a:solidFill>
                <a:schemeClr val="tx1"/>
              </a:solidFill>
              <a:effectLst>
                <a:glow rad="127000">
                  <a:schemeClr val="bg1"/>
                </a:glow>
              </a:effectLst>
              <a:latin typeface="Arial Body"/>
              <a:cs typeface="Arial" pitchFamily="34" charset="0"/>
            </a:endParaRPr>
          </a:p>
        </p:txBody>
      </p:sp>
      <p:pic>
        <p:nvPicPr>
          <p:cNvPr id="14" name="Picture 5"/>
          <p:cNvPicPr preferRelativeResize="0">
            <a:picLocks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505200" y="4800600"/>
            <a:ext cx="1905000" cy="2015027"/>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pic>
    </p:spTree>
    <p:extLst>
      <p:ext uri="{BB962C8B-B14F-4D97-AF65-F5344CB8AC3E}">
        <p14:creationId xmlns:p14="http://schemas.microsoft.com/office/powerpoint/2010/main" val="120985607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838200"/>
          </a:xfrm>
        </p:spPr>
        <p:txBody>
          <a:bodyPr>
            <a:scene3d>
              <a:camera prst="orthographicFront"/>
              <a:lightRig rig="threePt" dir="t"/>
            </a:scene3d>
            <a:sp3d extrusionH="57150">
              <a:bevelT w="38100" h="38100"/>
            </a:sp3d>
          </a:bodyPr>
          <a:lstStyle/>
          <a:p>
            <a:pPr algn="ctr"/>
            <a:r>
              <a:rPr lang="en-US" sz="3200" b="1" dirty="0" smtClean="0">
                <a:solidFill>
                  <a:schemeClr val="tx1">
                    <a:lumMod val="90000"/>
                    <a:lumOff val="10000"/>
                  </a:schemeClr>
                </a:solidFill>
              </a:rPr>
              <a:t>Daniel 9 Timeline of “1 </a:t>
            </a:r>
            <a:r>
              <a:rPr lang="en-US" sz="3200" b="1" dirty="0" err="1" smtClean="0">
                <a:solidFill>
                  <a:schemeClr val="tx1">
                    <a:lumMod val="90000"/>
                    <a:lumOff val="10000"/>
                  </a:schemeClr>
                </a:solidFill>
              </a:rPr>
              <a:t>Wk</a:t>
            </a:r>
            <a:r>
              <a:rPr lang="en-US" sz="3200" b="1" dirty="0" smtClean="0">
                <a:solidFill>
                  <a:schemeClr val="tx1">
                    <a:lumMod val="90000"/>
                    <a:lumOff val="10000"/>
                  </a:schemeClr>
                </a:solidFill>
              </a:rPr>
              <a:t>” / 70</a:t>
            </a:r>
            <a:r>
              <a:rPr lang="en-US" sz="3200" b="1" baseline="30000" dirty="0" smtClean="0">
                <a:solidFill>
                  <a:schemeClr val="tx1">
                    <a:lumMod val="90000"/>
                    <a:lumOff val="10000"/>
                  </a:schemeClr>
                </a:solidFill>
              </a:rPr>
              <a:t>th</a:t>
            </a:r>
            <a:r>
              <a:rPr lang="en-US" sz="3200" b="1" dirty="0" smtClean="0">
                <a:solidFill>
                  <a:schemeClr val="tx1">
                    <a:lumMod val="90000"/>
                    <a:lumOff val="10000"/>
                  </a:schemeClr>
                </a:solidFill>
              </a:rPr>
              <a:t> Week</a:t>
            </a:r>
            <a:endParaRPr lang="en-US" sz="3200" b="1" dirty="0">
              <a:solidFill>
                <a:schemeClr val="tx1">
                  <a:lumMod val="90000"/>
                  <a:lumOff val="10000"/>
                </a:schemeClr>
              </a:solidFill>
            </a:endParaRPr>
          </a:p>
        </p:txBody>
      </p:sp>
      <p:pic>
        <p:nvPicPr>
          <p:cNvPr id="12" name="Content Placeholder 11" descr="Baptism jpeg trans.png"/>
          <p:cNvPicPr>
            <a:picLocks noGrp="1" noChangeAspect="1"/>
          </p:cNvPicPr>
          <p:nvPr>
            <p:ph sz="quarter" idx="1"/>
          </p:nvPr>
        </p:nvPicPr>
        <p:blipFill>
          <a:blip r:embed="rId4" cstate="email">
            <a:extLst>
              <a:ext uri="{28A0092B-C50C-407E-A947-70E740481C1C}">
                <a14:useLocalDpi xmlns:a14="http://schemas.microsoft.com/office/drawing/2010/main"/>
              </a:ext>
            </a:extLst>
          </a:blip>
          <a:stretch>
            <a:fillRect/>
          </a:stretch>
        </p:blipFill>
        <p:spPr>
          <a:xfrm>
            <a:off x="228600" y="914400"/>
            <a:ext cx="2794000" cy="3048000"/>
          </a:xfrm>
          <a:prstGeom prst="rect">
            <a:avLst/>
          </a:prstGeom>
          <a:ln>
            <a:noFill/>
          </a:ln>
          <a:effectLst>
            <a:outerShdw blurRad="292100" dist="139700" dir="2700000" algn="tl" rotWithShape="0">
              <a:srgbClr val="333333">
                <a:alpha val="65000"/>
              </a:srgbClr>
            </a:outerShdw>
          </a:effectLst>
        </p:spPr>
      </p:pic>
      <p:pic>
        <p:nvPicPr>
          <p:cNvPr id="15" name="Content Placeholder 14" descr="Dan 9 24 Stephen Paul Bubble jpeg trans.png"/>
          <p:cNvPicPr>
            <a:picLocks noGrp="1" noChangeAspect="1"/>
          </p:cNvPicPr>
          <p:nvPr>
            <p:ph sz="quarter" idx="2"/>
          </p:nvPr>
        </p:nvPicPr>
        <p:blipFill>
          <a:blip r:embed="rId5" cstate="email">
            <a:extLst>
              <a:ext uri="{28A0092B-C50C-407E-A947-70E740481C1C}">
                <a14:useLocalDpi xmlns:a14="http://schemas.microsoft.com/office/drawing/2010/main"/>
              </a:ext>
            </a:extLst>
          </a:blip>
          <a:stretch>
            <a:fillRect/>
          </a:stretch>
        </p:blipFill>
        <p:spPr>
          <a:xfrm>
            <a:off x="421934" y="4034868"/>
            <a:ext cx="2854666" cy="2670732"/>
          </a:xfrm>
          <a:prstGeom prst="rect">
            <a:avLst/>
          </a:prstGeom>
          <a:ln>
            <a:noFill/>
          </a:ln>
          <a:effectLst>
            <a:outerShdw blurRad="292100" dist="139700" dir="2700000" algn="tl" rotWithShape="0">
              <a:srgbClr val="333333">
                <a:alpha val="65000"/>
              </a:srgbClr>
            </a:outerShdw>
          </a:effectLst>
        </p:spPr>
      </p:pic>
      <p:sp>
        <p:nvSpPr>
          <p:cNvPr id="17" name="Text Placeholder 4"/>
          <p:cNvSpPr txBox="1">
            <a:spLocks/>
          </p:cNvSpPr>
          <p:nvPr/>
        </p:nvSpPr>
        <p:spPr bwMode="auto">
          <a:xfrm>
            <a:off x="3200400" y="1447800"/>
            <a:ext cx="57912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marL="342900" lvl="0" indent="-342900">
              <a:spcBef>
                <a:spcPct val="20000"/>
              </a:spcBef>
              <a:buClr>
                <a:schemeClr val="bg2"/>
              </a:buClr>
              <a:buSzPct val="75000"/>
            </a:pPr>
            <a:r>
              <a:rPr lang="en-US" sz="2000" b="1" u="sng" kern="0" dirty="0" smtClean="0">
                <a:solidFill>
                  <a:srgbClr val="FF0000"/>
                </a:solidFill>
                <a:latin typeface="+mn-lt"/>
              </a:rPr>
              <a:t>Beginning of 70</a:t>
            </a:r>
            <a:r>
              <a:rPr lang="en-US" sz="2000" b="1" u="sng" kern="0" baseline="30000" dirty="0" smtClean="0">
                <a:solidFill>
                  <a:srgbClr val="FF0000"/>
                </a:solidFill>
                <a:latin typeface="+mn-lt"/>
              </a:rPr>
              <a:t>th</a:t>
            </a:r>
            <a:r>
              <a:rPr lang="en-US" sz="2000" b="1" u="sng" kern="0" dirty="0" smtClean="0">
                <a:solidFill>
                  <a:srgbClr val="FF0000"/>
                </a:solidFill>
                <a:latin typeface="+mn-lt"/>
              </a:rPr>
              <a:t> week</a:t>
            </a:r>
            <a:r>
              <a:rPr kumimoji="0" lang="en-US" sz="2000" b="1" i="0" strike="noStrike" kern="0" cap="none" spc="0" normalizeH="0" baseline="0" noProof="0" dirty="0" smtClean="0">
                <a:ln>
                  <a:noFill/>
                </a:ln>
                <a:solidFill>
                  <a:srgbClr val="FF0000"/>
                </a:solidFill>
                <a:effectLst/>
                <a:uLnTx/>
                <a:uFillTx/>
                <a:latin typeface="+mn-lt"/>
              </a:rPr>
              <a:t>:  </a:t>
            </a:r>
            <a:r>
              <a:rPr lang="en-US" sz="2000" kern="0" dirty="0" err="1" smtClean="0"/>
              <a:t>Saviour’s</a:t>
            </a:r>
            <a:r>
              <a:rPr lang="en-US" sz="2000" kern="0" dirty="0" smtClean="0"/>
              <a:t> Baptism</a:t>
            </a:r>
            <a:endParaRPr kumimoji="0" lang="en-US" sz="2000" b="1" i="0" u="sng" strike="noStrike" kern="0" cap="none" spc="0" normalizeH="0" baseline="0" noProof="0" dirty="0" smtClean="0">
              <a:ln>
                <a:noFill/>
              </a:ln>
              <a:solidFill>
                <a:srgbClr val="FF0000"/>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sz="2000" b="1" i="0" u="sng" strike="noStrike" kern="0" cap="none" spc="0" normalizeH="0" baseline="0" noProof="0" dirty="0" smtClean="0">
                <a:ln>
                  <a:noFill/>
                </a:ln>
                <a:solidFill>
                  <a:srgbClr val="FF0000"/>
                </a:solidFill>
                <a:effectLst/>
                <a:uLnTx/>
                <a:uFillTx/>
                <a:latin typeface="+mn-lt"/>
              </a:rPr>
              <a:t>Beginning</a:t>
            </a:r>
            <a:r>
              <a:rPr kumimoji="0" lang="en-US" sz="2000" b="0" i="0" u="none" strike="noStrike" kern="0" cap="none" spc="0" normalizeH="0" baseline="0" noProof="0" dirty="0" smtClean="0">
                <a:ln>
                  <a:noFill/>
                </a:ln>
                <a:solidFill>
                  <a:schemeClr val="tx1"/>
                </a:solidFill>
                <a:effectLst/>
                <a:uLnTx/>
                <a:uFillTx/>
                <a:latin typeface="+mn-lt"/>
              </a:rPr>
              <a:t> Speaking Voice for timeline:</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lang="en-US" sz="2000" b="1" kern="0" dirty="0" smtClean="0">
                <a:latin typeface="+mn-lt"/>
              </a:rPr>
              <a:t>Matt 3:16-17  </a:t>
            </a:r>
            <a:r>
              <a:rPr lang="en-US" kern="0" dirty="0" smtClean="0">
                <a:latin typeface="+mn-lt"/>
              </a:rPr>
              <a:t>And </a:t>
            </a:r>
            <a:r>
              <a:rPr lang="en-US" kern="0" dirty="0" err="1" smtClean="0">
                <a:latin typeface="+mn-lt"/>
              </a:rPr>
              <a:t>Yahusha</a:t>
            </a:r>
            <a:r>
              <a:rPr lang="en-US" kern="0" dirty="0" smtClean="0">
                <a:latin typeface="+mn-lt"/>
              </a:rPr>
              <a:t> ... was baptized ... </a:t>
            </a:r>
            <a:br>
              <a:rPr lang="en-US" kern="0" dirty="0" smtClean="0">
                <a:latin typeface="+mn-lt"/>
              </a:rPr>
            </a:br>
            <a:r>
              <a:rPr lang="en-US" kern="0" dirty="0" smtClean="0">
                <a:latin typeface="+mn-lt"/>
              </a:rPr>
              <a:t>He saw the Spirit of Elohim descending like a dove.  And lo </a:t>
            </a:r>
            <a:r>
              <a:rPr lang="en-US" u="sng" kern="0" dirty="0" smtClean="0">
                <a:latin typeface="+mn-lt"/>
              </a:rPr>
              <a:t>a voice</a:t>
            </a:r>
            <a:r>
              <a:rPr lang="en-US" kern="0" dirty="0" smtClean="0">
                <a:latin typeface="+mn-lt"/>
              </a:rPr>
              <a:t> ... Saying, This is my beloved Son </a:t>
            </a:r>
            <a:br>
              <a:rPr lang="en-US" kern="0" dirty="0" smtClean="0">
                <a:latin typeface="+mn-lt"/>
              </a:rPr>
            </a:br>
            <a:r>
              <a:rPr lang="en-US" kern="0" dirty="0" smtClean="0">
                <a:latin typeface="+mn-lt"/>
              </a:rPr>
              <a:t>in whom I am well pleased.</a:t>
            </a:r>
          </a:p>
          <a:p>
            <a:pPr marL="342900" lvl="0" indent="-342900">
              <a:spcBef>
                <a:spcPct val="20000"/>
              </a:spcBef>
              <a:buClr>
                <a:schemeClr val="bg2"/>
              </a:buClr>
              <a:buSzPct val="75000"/>
            </a:pPr>
            <a:r>
              <a:rPr lang="en-US" sz="2400" b="1" u="sng" kern="0" dirty="0" smtClean="0">
                <a:solidFill>
                  <a:srgbClr val="FF0000"/>
                </a:solidFill>
                <a:effectLst>
                  <a:glow rad="127000">
                    <a:schemeClr val="bg1"/>
                  </a:glow>
                </a:effectLst>
              </a:rPr>
              <a:t>Date</a:t>
            </a:r>
            <a:r>
              <a:rPr lang="en-US" sz="2400" b="1" kern="0" dirty="0" smtClean="0">
                <a:solidFill>
                  <a:srgbClr val="FF0000"/>
                </a:solidFill>
                <a:effectLst>
                  <a:glow rad="127000">
                    <a:schemeClr val="bg1"/>
                  </a:glow>
                </a:effectLst>
              </a:rPr>
              <a:t>:  </a:t>
            </a:r>
            <a:r>
              <a:rPr lang="en-US" sz="2000" b="1" kern="0" dirty="0" smtClean="0">
                <a:solidFill>
                  <a:srgbClr val="FF0000"/>
                </a:solidFill>
                <a:effectLst>
                  <a:glow rad="127000">
                    <a:schemeClr val="bg1"/>
                  </a:glow>
                </a:effectLst>
              </a:rPr>
              <a:t>To be announced with Passion Study.</a:t>
            </a:r>
            <a:endParaRPr kumimoji="0" lang="en-US" sz="2000" b="0" i="0" u="none" strike="noStrike" kern="0" cap="none" spc="0" normalizeH="0" baseline="0" noProof="0" dirty="0" smtClean="0">
              <a:ln>
                <a:noFill/>
              </a:ln>
              <a:solidFill>
                <a:schemeClr val="tx1"/>
              </a:solidFill>
              <a:effectLst>
                <a:glow rad="127000">
                  <a:schemeClr val="bg1"/>
                </a:glow>
              </a:effectLst>
              <a:uLnTx/>
              <a:uFillTx/>
              <a:latin typeface="+mn-lt"/>
            </a:endParaRPr>
          </a:p>
        </p:txBody>
      </p:sp>
      <p:sp>
        <p:nvSpPr>
          <p:cNvPr id="18" name="Text Placeholder 4"/>
          <p:cNvSpPr txBox="1">
            <a:spLocks/>
          </p:cNvSpPr>
          <p:nvPr/>
        </p:nvSpPr>
        <p:spPr bwMode="auto">
          <a:xfrm>
            <a:off x="3581400" y="4114800"/>
            <a:ext cx="533400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marL="342900" lvl="0" indent="-342900">
              <a:spcBef>
                <a:spcPct val="20000"/>
              </a:spcBef>
              <a:buClr>
                <a:schemeClr val="bg2"/>
              </a:buClr>
              <a:buSzPct val="75000"/>
            </a:pPr>
            <a:r>
              <a:rPr kumimoji="0" lang="en-US" sz="2000" b="1" i="0" u="sng" strike="noStrike" kern="0" cap="none" spc="0" normalizeH="0" baseline="0" noProof="0" dirty="0" smtClean="0">
                <a:ln>
                  <a:noFill/>
                </a:ln>
                <a:solidFill>
                  <a:srgbClr val="0070C0"/>
                </a:solidFill>
                <a:effectLst/>
                <a:uLnTx/>
                <a:uFillTx/>
                <a:latin typeface="+mn-lt"/>
              </a:rPr>
              <a:t>Ending of 70</a:t>
            </a:r>
            <a:r>
              <a:rPr kumimoji="0" lang="en-US" sz="2000" b="1" i="0" u="sng" strike="noStrike" kern="0" cap="none" spc="0" normalizeH="0" baseline="30000" noProof="0" dirty="0" smtClean="0">
                <a:ln>
                  <a:noFill/>
                </a:ln>
                <a:solidFill>
                  <a:srgbClr val="0070C0"/>
                </a:solidFill>
                <a:effectLst/>
                <a:uLnTx/>
                <a:uFillTx/>
                <a:latin typeface="+mn-lt"/>
              </a:rPr>
              <a:t>th</a:t>
            </a:r>
            <a:r>
              <a:rPr kumimoji="0" lang="en-US" sz="2000" b="1" i="0" u="sng" strike="noStrike" kern="0" cap="none" spc="0" normalizeH="0" baseline="0" noProof="0" dirty="0" smtClean="0">
                <a:ln>
                  <a:noFill/>
                </a:ln>
                <a:solidFill>
                  <a:srgbClr val="0070C0"/>
                </a:solidFill>
                <a:effectLst/>
                <a:uLnTx/>
                <a:uFillTx/>
                <a:latin typeface="+mn-lt"/>
              </a:rPr>
              <a:t> week</a:t>
            </a:r>
            <a:r>
              <a:rPr kumimoji="0" lang="en-US" sz="2000" b="1" i="0" strike="noStrike" kern="0" cap="none" spc="0" normalizeH="0" baseline="0" noProof="0" dirty="0" smtClean="0">
                <a:ln>
                  <a:noFill/>
                </a:ln>
                <a:solidFill>
                  <a:srgbClr val="0070C0"/>
                </a:solidFill>
                <a:effectLst/>
                <a:uLnTx/>
                <a:uFillTx/>
                <a:latin typeface="+mn-lt"/>
              </a:rPr>
              <a:t>:  </a:t>
            </a:r>
            <a:r>
              <a:rPr lang="en-US" sz="2000" kern="0" dirty="0" smtClean="0"/>
              <a:t>Stoning of Stephen</a:t>
            </a:r>
            <a:endParaRPr kumimoji="0" lang="en-US" sz="2000" b="1" i="0" u="sng" strike="noStrike" kern="0" cap="none" spc="0" normalizeH="0" baseline="0" noProof="0" dirty="0" smtClean="0">
              <a:ln>
                <a:noFill/>
              </a:ln>
              <a:solidFill>
                <a:srgbClr val="0070C0"/>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sz="2000" b="1" i="0" u="sng" strike="noStrike" kern="0" cap="none" spc="0" normalizeH="0" baseline="0" noProof="0" dirty="0" smtClean="0">
                <a:ln>
                  <a:noFill/>
                </a:ln>
                <a:solidFill>
                  <a:srgbClr val="0070C0"/>
                </a:solidFill>
                <a:effectLst/>
                <a:uLnTx/>
                <a:uFillTx/>
                <a:latin typeface="+mn-lt"/>
              </a:rPr>
              <a:t>Ending</a:t>
            </a:r>
            <a:r>
              <a:rPr kumimoji="0" lang="en-US" sz="2000" b="0" i="0" u="none" strike="noStrike" kern="0" cap="none" spc="0" normalizeH="0" baseline="0" noProof="0" dirty="0" smtClean="0">
                <a:ln>
                  <a:noFill/>
                </a:ln>
                <a:solidFill>
                  <a:schemeClr val="tx1"/>
                </a:solidFill>
                <a:effectLst/>
                <a:uLnTx/>
                <a:uFillTx/>
                <a:latin typeface="+mn-lt"/>
              </a:rPr>
              <a:t> Speaking Voice for timeline:</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 </a:t>
            </a:r>
            <a:r>
              <a:rPr kumimoji="0" lang="en-US" b="1" i="0" u="none" strike="noStrike" kern="0" cap="none" spc="0" normalizeH="0" baseline="0" noProof="0" dirty="0" smtClean="0">
                <a:ln>
                  <a:noFill/>
                </a:ln>
                <a:solidFill>
                  <a:schemeClr val="tx1"/>
                </a:solidFill>
                <a:effectLst/>
                <a:uLnTx/>
                <a:uFillTx/>
                <a:latin typeface="+mn-lt"/>
                <a:ea typeface="+mn-ea"/>
                <a:cs typeface="+mn-cs"/>
              </a:rPr>
              <a:t>Acts 7:54,</a:t>
            </a:r>
            <a:r>
              <a:rPr kumimoji="0" lang="en-US" b="1" i="0" u="none" strike="noStrike" kern="0" cap="none" spc="0" normalizeH="0" noProof="0" dirty="0" smtClean="0">
                <a:ln>
                  <a:noFill/>
                </a:ln>
                <a:solidFill>
                  <a:schemeClr val="tx1"/>
                </a:solidFill>
                <a:effectLst/>
                <a:uLnTx/>
                <a:uFillTx/>
                <a:latin typeface="+mn-lt"/>
                <a:ea typeface="+mn-ea"/>
                <a:cs typeface="+mn-cs"/>
              </a:rPr>
              <a:t> 57, 59  </a:t>
            </a:r>
            <a:r>
              <a:rPr kumimoji="0" lang="en-US" b="0" i="0" u="none" strike="noStrike" kern="0" cap="none" spc="0" normalizeH="0" noProof="0" dirty="0" smtClean="0">
                <a:ln>
                  <a:noFill/>
                </a:ln>
                <a:solidFill>
                  <a:schemeClr val="tx1"/>
                </a:solidFill>
                <a:effectLst/>
                <a:uLnTx/>
                <a:uFillTx/>
                <a:latin typeface="+mn-lt"/>
                <a:ea typeface="+mn-ea"/>
                <a:cs typeface="+mn-cs"/>
              </a:rPr>
              <a:t>When they heard these things ... </a:t>
            </a:r>
            <a:r>
              <a:rPr kumimoji="0" lang="en-US" b="0" i="0" u="sng" strike="noStrike" kern="0" cap="none" spc="0" normalizeH="0" noProof="0" dirty="0" smtClean="0">
                <a:ln>
                  <a:noFill/>
                </a:ln>
                <a:solidFill>
                  <a:schemeClr val="tx1"/>
                </a:solidFill>
                <a:effectLst/>
                <a:uLnTx/>
                <a:uFillTx/>
                <a:latin typeface="+mn-lt"/>
                <a:ea typeface="+mn-ea"/>
                <a:cs typeface="+mn-cs"/>
              </a:rPr>
              <a:t>they cried out with a loud voice</a:t>
            </a:r>
            <a:r>
              <a:rPr kumimoji="0" lang="en-US" b="0" i="0" strike="noStrike" kern="0" cap="none" spc="0" normalizeH="0" noProof="0" dirty="0" smtClean="0">
                <a:ln>
                  <a:noFill/>
                </a:ln>
                <a:solidFill>
                  <a:schemeClr val="tx1"/>
                </a:solidFill>
                <a:effectLst/>
                <a:uLnTx/>
                <a:uFillTx/>
                <a:latin typeface="+mn-lt"/>
                <a:ea typeface="+mn-ea"/>
                <a:cs typeface="+mn-cs"/>
              </a:rPr>
              <a:t> ...    </a:t>
            </a:r>
            <a:br>
              <a:rPr kumimoji="0" lang="en-US" b="0" i="0" strike="noStrike" kern="0" cap="none" spc="0" normalizeH="0" noProof="0" dirty="0" smtClean="0">
                <a:ln>
                  <a:noFill/>
                </a:ln>
                <a:solidFill>
                  <a:schemeClr val="tx1"/>
                </a:solidFill>
                <a:effectLst/>
                <a:uLnTx/>
                <a:uFillTx/>
                <a:latin typeface="+mn-lt"/>
                <a:ea typeface="+mn-ea"/>
                <a:cs typeface="+mn-cs"/>
              </a:rPr>
            </a:br>
            <a:r>
              <a:rPr kumimoji="0" lang="en-US" b="0" i="0" strike="noStrike" kern="0" cap="none" spc="0" normalizeH="0" noProof="0" dirty="0" smtClean="0">
                <a:ln>
                  <a:noFill/>
                </a:ln>
                <a:solidFill>
                  <a:schemeClr val="tx1"/>
                </a:solidFill>
                <a:effectLst/>
                <a:uLnTx/>
                <a:uFillTx/>
                <a:latin typeface="+mn-lt"/>
                <a:ea typeface="+mn-ea"/>
                <a:cs typeface="+mn-cs"/>
              </a:rPr>
              <a:t>And they stoned Stephen.</a:t>
            </a:r>
            <a:endParaRPr kumimoji="0" lang="en-US"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lang="en-US" sz="2400" b="1" u="sng" kern="0" dirty="0" smtClean="0">
                <a:solidFill>
                  <a:srgbClr val="0070C0"/>
                </a:solidFill>
                <a:latin typeface="+mn-lt"/>
              </a:rPr>
              <a:t>Date</a:t>
            </a:r>
            <a:r>
              <a:rPr lang="en-US" sz="2400" b="1" kern="0" dirty="0" smtClean="0">
                <a:solidFill>
                  <a:srgbClr val="0070C0"/>
                </a:solidFill>
                <a:latin typeface="+mn-lt"/>
              </a:rPr>
              <a:t>:  34 AD</a:t>
            </a:r>
            <a:r>
              <a:rPr kumimoji="0" lang="en-US" sz="2400" b="0" i="0" u="none" strike="noStrike" kern="0" cap="none" spc="0" normalizeH="0" baseline="0" noProof="0" dirty="0" smtClean="0">
                <a:ln>
                  <a:noFill/>
                </a:ln>
                <a:solidFill>
                  <a:schemeClr val="tx1"/>
                </a:solidFill>
                <a:effectLst/>
                <a:uLnTx/>
                <a:uFillTx/>
                <a:latin typeface="+mn-lt"/>
              </a:rPr>
              <a:t> </a:t>
            </a:r>
            <a:endParaRPr kumimoji="0" lang="en-US" sz="2400" b="0" i="0" u="none" strike="noStrike" kern="0" cap="none" spc="0" normalizeH="0" baseline="0" noProof="0" dirty="0">
              <a:ln>
                <a:noFill/>
              </a:ln>
              <a:solidFill>
                <a:schemeClr val="tx1"/>
              </a:solidFill>
              <a:effectLst/>
              <a:uLnTx/>
              <a:uFillTx/>
              <a:latin typeface="+mn-lt"/>
            </a:endParaRPr>
          </a:p>
        </p:txBody>
      </p:sp>
      <p:sp>
        <p:nvSpPr>
          <p:cNvPr id="3" name="Slide Number Placeholder 2"/>
          <p:cNvSpPr>
            <a:spLocks noGrp="1"/>
          </p:cNvSpPr>
          <p:nvPr>
            <p:ph type="sldNum" sz="quarter" idx="11"/>
          </p:nvPr>
        </p:nvSpPr>
        <p:spPr/>
        <p:txBody>
          <a:bodyPr/>
          <a:lstStyle/>
          <a:p>
            <a:pPr>
              <a:defRPr/>
            </a:pPr>
            <a:fld id="{F03D34E4-C7D2-4C9F-981D-6635480835D9}" type="slidenum">
              <a:rPr lang="en-US" smtClean="0"/>
              <a:pPr>
                <a:defRPr/>
              </a:pPr>
              <a:t>28</a:t>
            </a:fld>
            <a:endParaRPr lang="en-US"/>
          </a:p>
        </p:txBody>
      </p:sp>
    </p:spTree>
    <p:extLst>
      <p:ext uri="{BB962C8B-B14F-4D97-AF65-F5344CB8AC3E}">
        <p14:creationId xmlns:p14="http://schemas.microsoft.com/office/powerpoint/2010/main" val="387234754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wipe(left)">
                                      <p:cBhvr>
                                        <p:cTn id="7" dur="3000"/>
                                        <p:tgtEl>
                                          <p:spTgt spid="1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xEl>
                                              <p:pRg st="3" end="3"/>
                                            </p:txEl>
                                          </p:spTgt>
                                        </p:tgtEl>
                                        <p:attrNameLst>
                                          <p:attrName>style.visibility</p:attrName>
                                        </p:attrNameLst>
                                      </p:cBhvr>
                                      <p:to>
                                        <p:strVal val="visible"/>
                                      </p:to>
                                    </p:set>
                                    <p:animEffect transition="in" filter="wipe(left)">
                                      <p:cBhvr>
                                        <p:cTn id="12" dur="2000"/>
                                        <p:tgtEl>
                                          <p:spTgt spid="1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left)">
                                      <p:cBhvr>
                                        <p:cTn id="17" dur="3000"/>
                                        <p:tgtEl>
                                          <p:spTgt spid="18">
                                            <p:txEl>
                                              <p:pRg st="2" end="2"/>
                                            </p:txEl>
                                          </p:spTgt>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18">
                                            <p:txEl>
                                              <p:pRg st="3" end="3"/>
                                            </p:txEl>
                                          </p:spTgt>
                                        </p:tgtEl>
                                        <p:attrNameLst>
                                          <p:attrName>style.visibility</p:attrName>
                                        </p:attrNameLst>
                                      </p:cBhvr>
                                      <p:to>
                                        <p:strVal val="visible"/>
                                      </p:to>
                                    </p:set>
                                    <p:animEffect transition="in" filter="wipe(left)">
                                      <p:cBhvr>
                                        <p:cTn id="21" dur="1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90600"/>
          </a:xfrm>
        </p:spPr>
        <p:txBody>
          <a:bodyPr>
            <a:scene3d>
              <a:camera prst="orthographicFront"/>
              <a:lightRig rig="threePt" dir="t"/>
            </a:scene3d>
            <a:sp3d extrusionH="57150">
              <a:bevelT w="38100" h="38100"/>
            </a:sp3d>
          </a:bodyPr>
          <a:lstStyle/>
          <a:p>
            <a:pPr algn="ctr"/>
            <a:r>
              <a:rPr lang="en-US" sz="2800" b="1" dirty="0" smtClean="0">
                <a:solidFill>
                  <a:schemeClr val="tx1">
                    <a:lumMod val="90000"/>
                    <a:lumOff val="10000"/>
                  </a:schemeClr>
                </a:solidFill>
              </a:rPr>
              <a:t>Daniel 9 Timeline of “midst” of the 70</a:t>
            </a:r>
            <a:r>
              <a:rPr lang="en-US" sz="2800" b="1" baseline="30000" dirty="0" smtClean="0">
                <a:solidFill>
                  <a:schemeClr val="tx1">
                    <a:lumMod val="90000"/>
                    <a:lumOff val="10000"/>
                  </a:schemeClr>
                </a:solidFill>
              </a:rPr>
              <a:t>th</a:t>
            </a:r>
            <a:r>
              <a:rPr lang="en-US" sz="2800" b="1" dirty="0" smtClean="0">
                <a:solidFill>
                  <a:schemeClr val="tx1">
                    <a:lumMod val="90000"/>
                    <a:lumOff val="10000"/>
                  </a:schemeClr>
                </a:solidFill>
              </a:rPr>
              <a:t> Week</a:t>
            </a:r>
            <a:br>
              <a:rPr lang="en-US" sz="2800" b="1" dirty="0" smtClean="0">
                <a:solidFill>
                  <a:schemeClr val="tx1">
                    <a:lumMod val="90000"/>
                    <a:lumOff val="10000"/>
                  </a:schemeClr>
                </a:solidFill>
              </a:rPr>
            </a:br>
            <a:r>
              <a:rPr lang="en-US" sz="2000" b="1" dirty="0" smtClean="0">
                <a:solidFill>
                  <a:schemeClr val="tx1">
                    <a:lumMod val="90000"/>
                    <a:lumOff val="10000"/>
                  </a:schemeClr>
                </a:solidFill>
              </a:rPr>
              <a:t>[“midst” of the last 7 years of the 490 year timeline]</a:t>
            </a:r>
            <a:endParaRPr lang="en-US" sz="2800" b="1" dirty="0">
              <a:solidFill>
                <a:schemeClr val="tx1">
                  <a:lumMod val="90000"/>
                  <a:lumOff val="10000"/>
                </a:schemeClr>
              </a:solidFill>
            </a:endParaRPr>
          </a:p>
        </p:txBody>
      </p:sp>
      <p:pic>
        <p:nvPicPr>
          <p:cNvPr id="12" name="Content Placeholder 11" descr="Baptism jpeg trans.png"/>
          <p:cNvPicPr>
            <a:picLocks noGrp="1" noChangeAspect="1"/>
          </p:cNvPicPr>
          <p:nvPr>
            <p:ph sz="quarter" idx="1"/>
          </p:nvPr>
        </p:nvPicPr>
        <p:blipFill>
          <a:blip r:embed="rId4" cstate="email">
            <a:extLst>
              <a:ext uri="{28A0092B-C50C-407E-A947-70E740481C1C}">
                <a14:useLocalDpi xmlns:a14="http://schemas.microsoft.com/office/drawing/2010/main"/>
              </a:ext>
            </a:extLst>
          </a:blip>
          <a:stretch>
            <a:fillRect/>
          </a:stretch>
        </p:blipFill>
        <p:spPr>
          <a:xfrm>
            <a:off x="228600" y="1219200"/>
            <a:ext cx="2794000" cy="3048000"/>
          </a:xfrm>
          <a:prstGeom prst="rect">
            <a:avLst/>
          </a:prstGeom>
          <a:ln>
            <a:noFill/>
          </a:ln>
          <a:effectLst>
            <a:outerShdw blurRad="292100" dist="139700" dir="2700000" algn="tl" rotWithShape="0">
              <a:srgbClr val="333333">
                <a:alpha val="65000"/>
              </a:srgbClr>
            </a:outerShdw>
          </a:effectLst>
        </p:spPr>
      </p:pic>
      <p:pic>
        <p:nvPicPr>
          <p:cNvPr id="15" name="Content Placeholder 14" descr="Dan 9 24 Stephen Paul Bubble jpeg trans.png"/>
          <p:cNvPicPr>
            <a:picLocks noGrp="1" noChangeAspect="1"/>
          </p:cNvPicPr>
          <p:nvPr>
            <p:ph sz="quarter" idx="2"/>
          </p:nvPr>
        </p:nvPicPr>
        <p:blipFill>
          <a:blip r:embed="rId5" cstate="email">
            <a:extLst>
              <a:ext uri="{28A0092B-C50C-407E-A947-70E740481C1C}">
                <a14:useLocalDpi xmlns:a14="http://schemas.microsoft.com/office/drawing/2010/main"/>
              </a:ext>
            </a:extLst>
          </a:blip>
          <a:stretch>
            <a:fillRect/>
          </a:stretch>
        </p:blipFill>
        <p:spPr>
          <a:xfrm>
            <a:off x="5785503" y="1295400"/>
            <a:ext cx="3176469" cy="2971800"/>
          </a:xfrm>
          <a:prstGeom prst="rect">
            <a:avLst/>
          </a:prstGeom>
          <a:ln>
            <a:noFill/>
          </a:ln>
          <a:effectLst>
            <a:outerShdw blurRad="292100" dist="139700" dir="2700000" algn="tl" rotWithShape="0">
              <a:srgbClr val="333333">
                <a:alpha val="65000"/>
              </a:srgbClr>
            </a:outerShdw>
          </a:effectLst>
        </p:spPr>
      </p:pic>
      <p:sp>
        <p:nvSpPr>
          <p:cNvPr id="17" name="Text Placeholder 4"/>
          <p:cNvSpPr txBox="1">
            <a:spLocks/>
          </p:cNvSpPr>
          <p:nvPr/>
        </p:nvSpPr>
        <p:spPr bwMode="auto">
          <a:xfrm>
            <a:off x="152400" y="4267200"/>
            <a:ext cx="28194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marL="342900" lvl="0" indent="-342900">
              <a:spcBef>
                <a:spcPct val="20000"/>
              </a:spcBef>
              <a:buClr>
                <a:schemeClr val="bg2"/>
              </a:buClr>
              <a:buSzPct val="75000"/>
            </a:pPr>
            <a:r>
              <a:rPr lang="en-US" sz="2000" b="1" u="sng" kern="0" dirty="0" smtClean="0">
                <a:solidFill>
                  <a:srgbClr val="FF0000"/>
                </a:solidFill>
                <a:latin typeface="+mn-lt"/>
              </a:rPr>
              <a:t>Beginning of 70</a:t>
            </a:r>
            <a:r>
              <a:rPr lang="en-US" sz="2000" b="1" u="sng" kern="0" baseline="30000" dirty="0" smtClean="0">
                <a:solidFill>
                  <a:srgbClr val="FF0000"/>
                </a:solidFill>
                <a:latin typeface="+mn-lt"/>
              </a:rPr>
              <a:t>th</a:t>
            </a:r>
            <a:r>
              <a:rPr lang="en-US" sz="2000" b="1" u="sng" kern="0" dirty="0" smtClean="0">
                <a:solidFill>
                  <a:srgbClr val="FF0000"/>
                </a:solidFill>
                <a:latin typeface="+mn-lt"/>
              </a:rPr>
              <a:t> </a:t>
            </a:r>
            <a:r>
              <a:rPr lang="en-US" sz="2000" b="1" u="sng" kern="0" dirty="0" err="1" smtClean="0">
                <a:solidFill>
                  <a:srgbClr val="FF0000"/>
                </a:solidFill>
                <a:latin typeface="+mn-lt"/>
              </a:rPr>
              <a:t>wk</a:t>
            </a:r>
            <a:r>
              <a:rPr kumimoji="0" lang="en-US" sz="2000" b="1" i="0" strike="noStrike" kern="0" cap="none" spc="0" normalizeH="0" baseline="0" noProof="0" dirty="0" smtClean="0">
                <a:ln>
                  <a:noFill/>
                </a:ln>
                <a:solidFill>
                  <a:srgbClr val="FF0000"/>
                </a:solidFill>
                <a:effectLst/>
                <a:uLnTx/>
                <a:uFillTx/>
                <a:latin typeface="+mn-lt"/>
              </a:rPr>
              <a:t>:  </a:t>
            </a:r>
          </a:p>
          <a:p>
            <a:pPr marL="342900" lvl="0" indent="-342900">
              <a:spcBef>
                <a:spcPct val="20000"/>
              </a:spcBef>
              <a:buClr>
                <a:schemeClr val="bg2"/>
              </a:buClr>
              <a:buSzPct val="75000"/>
            </a:pPr>
            <a:r>
              <a:rPr lang="en-US" sz="2000" kern="0" dirty="0" smtClean="0"/>
              <a:t>Yahusha’s Baptism</a:t>
            </a:r>
          </a:p>
          <a:p>
            <a:pPr marL="342900" lvl="0" indent="-342900">
              <a:spcBef>
                <a:spcPct val="20000"/>
              </a:spcBef>
              <a:buClr>
                <a:schemeClr val="bg2"/>
              </a:buClr>
              <a:buSzPct val="75000"/>
            </a:pPr>
            <a:r>
              <a:rPr kumimoji="0" lang="en-US" sz="2000" b="1" i="0" u="sng" strike="noStrike" kern="0" cap="none" spc="0" normalizeH="0" baseline="0" noProof="0" dirty="0" smtClean="0">
                <a:ln>
                  <a:noFill/>
                </a:ln>
                <a:solidFill>
                  <a:srgbClr val="FF0000"/>
                </a:solidFill>
                <a:effectLst/>
                <a:uLnTx/>
                <a:uFillTx/>
                <a:latin typeface="+mn-lt"/>
              </a:rPr>
              <a:t>Speakin</a:t>
            </a:r>
            <a:r>
              <a:rPr kumimoji="0" lang="en-US" sz="2000" b="1" i="0" strike="noStrike" kern="0" cap="none" spc="0" normalizeH="0" baseline="0" noProof="0" dirty="0" smtClean="0">
                <a:ln>
                  <a:noFill/>
                </a:ln>
                <a:solidFill>
                  <a:srgbClr val="FF0000"/>
                </a:solidFill>
                <a:effectLst/>
                <a:uLnTx/>
                <a:uFillTx/>
                <a:latin typeface="+mn-lt"/>
              </a:rPr>
              <a:t>g </a:t>
            </a:r>
            <a:r>
              <a:rPr kumimoji="0" lang="en-US" sz="2000" b="1" i="0" u="sng" strike="noStrike" kern="0" cap="none" spc="0" normalizeH="0" baseline="0" noProof="0" dirty="0" smtClean="0">
                <a:ln>
                  <a:noFill/>
                </a:ln>
                <a:solidFill>
                  <a:srgbClr val="FF0000"/>
                </a:solidFill>
                <a:effectLst/>
                <a:uLnTx/>
                <a:uFillTx/>
                <a:latin typeface="+mn-lt"/>
              </a:rPr>
              <a:t>Voice</a:t>
            </a:r>
            <a:r>
              <a:rPr kumimoji="0" lang="en-US" sz="2000" b="1" i="0" strike="noStrike" kern="0" cap="none" spc="0" normalizeH="0" baseline="0" noProof="0" dirty="0" smtClean="0">
                <a:ln>
                  <a:noFill/>
                </a:ln>
                <a:solidFill>
                  <a:srgbClr val="FF0000"/>
                </a:solidFill>
                <a:effectLst/>
                <a:uLnTx/>
                <a:uFillTx/>
                <a:latin typeface="+mn-lt"/>
              </a:rPr>
              <a:t>:</a:t>
            </a:r>
          </a:p>
          <a:p>
            <a:pPr marL="342900" lvl="0" indent="-342900">
              <a:spcBef>
                <a:spcPct val="20000"/>
              </a:spcBef>
              <a:buClr>
                <a:schemeClr val="bg2"/>
              </a:buClr>
              <a:buSzPct val="75000"/>
            </a:pPr>
            <a:r>
              <a:rPr lang="en-US" b="1" kern="0" dirty="0" smtClean="0"/>
              <a:t>Matt 3:16-17</a:t>
            </a:r>
            <a:r>
              <a:rPr lang="en-US" kern="0" dirty="0" smtClean="0"/>
              <a:t>  This is my Beloved Son…</a:t>
            </a:r>
            <a:endParaRPr kumimoji="0" lang="en-US" b="1" i="0" u="sng" strike="noStrike" kern="0" cap="none" spc="0" normalizeH="0" baseline="0" noProof="0" dirty="0" smtClean="0">
              <a:ln>
                <a:noFill/>
              </a:ln>
              <a:solidFill>
                <a:srgbClr val="FF0000"/>
              </a:solidFill>
              <a:effectLst/>
              <a:uLnTx/>
              <a:uFillTx/>
              <a:latin typeface="+mn-lt"/>
            </a:endParaRPr>
          </a:p>
        </p:txBody>
      </p:sp>
      <p:sp>
        <p:nvSpPr>
          <p:cNvPr id="3" name="Slide Number Placeholder 2"/>
          <p:cNvSpPr>
            <a:spLocks noGrp="1"/>
          </p:cNvSpPr>
          <p:nvPr>
            <p:ph type="sldNum" sz="quarter" idx="11"/>
          </p:nvPr>
        </p:nvSpPr>
        <p:spPr/>
        <p:txBody>
          <a:bodyPr/>
          <a:lstStyle/>
          <a:p>
            <a:pPr>
              <a:defRPr/>
            </a:pPr>
            <a:fld id="{F03D34E4-C7D2-4C9F-981D-6635480835D9}" type="slidenum">
              <a:rPr lang="en-US" smtClean="0"/>
              <a:pPr>
                <a:defRPr/>
              </a:pPr>
              <a:t>29</a:t>
            </a:fld>
            <a:endParaRPr lang="en-US"/>
          </a:p>
        </p:txBody>
      </p:sp>
      <p:pic>
        <p:nvPicPr>
          <p:cNvPr id="8" name="Picture 2"/>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1226678"/>
            <a:ext cx="2590800" cy="3657600"/>
          </a:xfrm>
          <a:prstGeom prst="ellipse">
            <a:avLst/>
          </a:prstGeom>
          <a:ln>
            <a:noFill/>
          </a:ln>
          <a:effectLst>
            <a:softEdge rad="112500"/>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pic>
      <p:sp>
        <p:nvSpPr>
          <p:cNvPr id="9" name="Text Placeholder 4"/>
          <p:cNvSpPr txBox="1">
            <a:spLocks/>
          </p:cNvSpPr>
          <p:nvPr/>
        </p:nvSpPr>
        <p:spPr bwMode="auto">
          <a:xfrm>
            <a:off x="3282297" y="4884278"/>
            <a:ext cx="2432703" cy="18975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marL="342900" lvl="0" indent="-342900">
              <a:spcBef>
                <a:spcPct val="20000"/>
              </a:spcBef>
              <a:buClr>
                <a:schemeClr val="bg2"/>
              </a:buClr>
              <a:buSzPct val="75000"/>
            </a:pPr>
            <a:r>
              <a:rPr lang="en-US" sz="2000" b="1" u="sng" kern="0" dirty="0" smtClean="0">
                <a:solidFill>
                  <a:srgbClr val="FF0000"/>
                </a:solidFill>
                <a:latin typeface="+mn-lt"/>
              </a:rPr>
              <a:t>Midst of 70</a:t>
            </a:r>
            <a:r>
              <a:rPr lang="en-US" sz="2000" b="1" u="sng" kern="0" baseline="30000" dirty="0" smtClean="0">
                <a:solidFill>
                  <a:srgbClr val="FF0000"/>
                </a:solidFill>
                <a:latin typeface="+mn-lt"/>
              </a:rPr>
              <a:t>th</a:t>
            </a:r>
            <a:r>
              <a:rPr lang="en-US" sz="2000" b="1" u="sng" kern="0" dirty="0" smtClean="0">
                <a:solidFill>
                  <a:srgbClr val="FF0000"/>
                </a:solidFill>
                <a:latin typeface="+mn-lt"/>
              </a:rPr>
              <a:t> </a:t>
            </a:r>
            <a:r>
              <a:rPr lang="en-US" sz="2000" b="1" u="sng" kern="0" dirty="0" err="1" smtClean="0">
                <a:solidFill>
                  <a:srgbClr val="FF0000"/>
                </a:solidFill>
                <a:latin typeface="+mn-lt"/>
              </a:rPr>
              <a:t>wk</a:t>
            </a:r>
            <a:r>
              <a:rPr kumimoji="0" lang="en-US" sz="2000" b="1" i="0" strike="noStrike" kern="0" cap="none" spc="0" normalizeH="0" baseline="0" noProof="0" dirty="0" smtClean="0">
                <a:ln>
                  <a:noFill/>
                </a:ln>
                <a:solidFill>
                  <a:srgbClr val="FF0000"/>
                </a:solidFill>
                <a:effectLst/>
                <a:uLnTx/>
                <a:uFillTx/>
                <a:latin typeface="+mn-lt"/>
              </a:rPr>
              <a:t>:  </a:t>
            </a:r>
          </a:p>
          <a:p>
            <a:pPr marL="342900" lvl="0" indent="-342900">
              <a:spcBef>
                <a:spcPct val="20000"/>
              </a:spcBef>
              <a:buClr>
                <a:schemeClr val="bg2"/>
              </a:buClr>
              <a:buSzPct val="75000"/>
            </a:pPr>
            <a:r>
              <a:rPr lang="en-US" sz="2000" kern="0" dirty="0" smtClean="0"/>
              <a:t>Yahusha’s Death</a:t>
            </a:r>
          </a:p>
          <a:p>
            <a:pPr marL="342900" lvl="0" indent="-342900">
              <a:spcBef>
                <a:spcPct val="20000"/>
              </a:spcBef>
              <a:buClr>
                <a:schemeClr val="bg2"/>
              </a:buClr>
              <a:buSzPct val="75000"/>
            </a:pPr>
            <a:r>
              <a:rPr kumimoji="0" lang="en-US" sz="2000" b="1" i="0" u="sng" strike="noStrike" kern="0" cap="none" spc="0" normalizeH="0" baseline="0" noProof="0" dirty="0" smtClean="0">
                <a:ln>
                  <a:noFill/>
                </a:ln>
                <a:solidFill>
                  <a:srgbClr val="FF0000"/>
                </a:solidFill>
                <a:effectLst/>
                <a:uLnTx/>
                <a:uFillTx/>
                <a:latin typeface="+mn-lt"/>
              </a:rPr>
              <a:t>Speaking Voice</a:t>
            </a:r>
            <a:r>
              <a:rPr kumimoji="0" lang="en-US" sz="2000" b="1" i="0" strike="noStrike" kern="0" cap="none" spc="0" normalizeH="0" baseline="0" noProof="0" dirty="0" smtClean="0">
                <a:ln>
                  <a:noFill/>
                </a:ln>
                <a:solidFill>
                  <a:srgbClr val="FF0000"/>
                </a:solidFill>
                <a:effectLst/>
                <a:uLnTx/>
                <a:uFillTx/>
                <a:latin typeface="+mn-lt"/>
              </a:rPr>
              <a:t>:</a:t>
            </a:r>
          </a:p>
          <a:p>
            <a:pPr marL="342900" lvl="0" indent="-342900">
              <a:spcBef>
                <a:spcPct val="20000"/>
              </a:spcBef>
              <a:buClr>
                <a:schemeClr val="bg2"/>
              </a:buClr>
              <a:buSzPct val="75000"/>
            </a:pPr>
            <a:r>
              <a:rPr lang="en-US" b="1" kern="0" noProof="0" dirty="0" smtClean="0">
                <a:effectLst>
                  <a:glow rad="165100">
                    <a:schemeClr val="bg1"/>
                  </a:glow>
                </a:effectLst>
              </a:rPr>
              <a:t>[What is it &amp; where is the Scripture?]</a:t>
            </a:r>
            <a:endParaRPr kumimoji="0" lang="en-US" b="1" i="0" u="sng" strike="noStrike" kern="0" cap="none" spc="0" normalizeH="0" baseline="0" noProof="0" dirty="0" smtClean="0">
              <a:ln>
                <a:noFill/>
              </a:ln>
              <a:solidFill>
                <a:srgbClr val="FF0000"/>
              </a:solidFill>
              <a:effectLst>
                <a:glow rad="165100">
                  <a:schemeClr val="bg1"/>
                </a:glow>
              </a:effectLst>
              <a:uLnTx/>
              <a:uFillTx/>
              <a:latin typeface="+mn-lt"/>
            </a:endParaRPr>
          </a:p>
        </p:txBody>
      </p:sp>
      <p:sp>
        <p:nvSpPr>
          <p:cNvPr id="10" name="Text Placeholder 4"/>
          <p:cNvSpPr txBox="1">
            <a:spLocks/>
          </p:cNvSpPr>
          <p:nvPr/>
        </p:nvSpPr>
        <p:spPr bwMode="auto">
          <a:xfrm>
            <a:off x="5867400" y="4364586"/>
            <a:ext cx="2971800" cy="23410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marL="342900" lvl="0" indent="-342900">
              <a:spcBef>
                <a:spcPct val="20000"/>
              </a:spcBef>
              <a:buClr>
                <a:schemeClr val="bg2"/>
              </a:buClr>
              <a:buSzPct val="75000"/>
            </a:pPr>
            <a:r>
              <a:rPr lang="en-US" sz="2000" b="1" u="sng" kern="0" dirty="0" smtClean="0">
                <a:solidFill>
                  <a:srgbClr val="FF0000"/>
                </a:solidFill>
                <a:latin typeface="+mn-lt"/>
              </a:rPr>
              <a:t>Ending of 70</a:t>
            </a:r>
            <a:r>
              <a:rPr lang="en-US" sz="2000" b="1" u="sng" kern="0" baseline="30000" dirty="0" smtClean="0">
                <a:solidFill>
                  <a:srgbClr val="FF0000"/>
                </a:solidFill>
                <a:latin typeface="+mn-lt"/>
              </a:rPr>
              <a:t>th</a:t>
            </a:r>
            <a:r>
              <a:rPr lang="en-US" sz="2000" b="1" u="sng" kern="0" dirty="0" smtClean="0">
                <a:solidFill>
                  <a:srgbClr val="FF0000"/>
                </a:solidFill>
                <a:latin typeface="+mn-lt"/>
              </a:rPr>
              <a:t> </a:t>
            </a:r>
            <a:r>
              <a:rPr lang="en-US" sz="2000" b="1" u="sng" kern="0" dirty="0" err="1" smtClean="0">
                <a:solidFill>
                  <a:srgbClr val="FF0000"/>
                </a:solidFill>
                <a:latin typeface="+mn-lt"/>
              </a:rPr>
              <a:t>wk</a:t>
            </a:r>
            <a:r>
              <a:rPr kumimoji="0" lang="en-US" sz="2000" b="1" i="0" strike="noStrike" kern="0" cap="none" spc="0" normalizeH="0" baseline="0" noProof="0" dirty="0" smtClean="0">
                <a:ln>
                  <a:noFill/>
                </a:ln>
                <a:solidFill>
                  <a:srgbClr val="FF0000"/>
                </a:solidFill>
                <a:effectLst/>
                <a:uLnTx/>
                <a:uFillTx/>
                <a:latin typeface="+mn-lt"/>
              </a:rPr>
              <a:t>:  </a:t>
            </a:r>
          </a:p>
          <a:p>
            <a:pPr marL="342900" lvl="0" indent="-342900">
              <a:spcBef>
                <a:spcPct val="20000"/>
              </a:spcBef>
              <a:buClr>
                <a:schemeClr val="bg2"/>
              </a:buClr>
              <a:buSzPct val="75000"/>
            </a:pPr>
            <a:r>
              <a:rPr lang="en-US" sz="2000" kern="0" dirty="0" smtClean="0"/>
              <a:t>Stephen’s Death</a:t>
            </a:r>
          </a:p>
          <a:p>
            <a:pPr marL="342900" lvl="0" indent="-342900">
              <a:spcBef>
                <a:spcPct val="20000"/>
              </a:spcBef>
              <a:buClr>
                <a:schemeClr val="bg2"/>
              </a:buClr>
              <a:buSzPct val="75000"/>
            </a:pPr>
            <a:r>
              <a:rPr kumimoji="0" lang="en-US" sz="2000" b="1" i="0" u="sng" strike="noStrike" kern="0" cap="none" spc="0" normalizeH="0" baseline="0" noProof="0" dirty="0" smtClean="0">
                <a:ln>
                  <a:noFill/>
                </a:ln>
                <a:solidFill>
                  <a:srgbClr val="FF0000"/>
                </a:solidFill>
                <a:effectLst/>
                <a:uLnTx/>
                <a:uFillTx/>
                <a:latin typeface="+mn-lt"/>
              </a:rPr>
              <a:t>Speakin</a:t>
            </a:r>
            <a:r>
              <a:rPr kumimoji="0" lang="en-US" sz="2000" b="1" i="0" strike="noStrike" kern="0" cap="none" spc="0" normalizeH="0" baseline="0" noProof="0" dirty="0" smtClean="0">
                <a:ln>
                  <a:noFill/>
                </a:ln>
                <a:solidFill>
                  <a:srgbClr val="FF0000"/>
                </a:solidFill>
                <a:effectLst/>
                <a:uLnTx/>
                <a:uFillTx/>
                <a:latin typeface="+mn-lt"/>
              </a:rPr>
              <a:t>g </a:t>
            </a:r>
            <a:r>
              <a:rPr kumimoji="0" lang="en-US" sz="2000" b="1" i="0" u="sng" strike="noStrike" kern="0" cap="none" spc="0" normalizeH="0" baseline="0" noProof="0" dirty="0" smtClean="0">
                <a:ln>
                  <a:noFill/>
                </a:ln>
                <a:solidFill>
                  <a:srgbClr val="FF0000"/>
                </a:solidFill>
                <a:effectLst/>
                <a:uLnTx/>
                <a:uFillTx/>
                <a:latin typeface="+mn-lt"/>
              </a:rPr>
              <a:t>Voice</a:t>
            </a:r>
            <a:r>
              <a:rPr kumimoji="0" lang="en-US" sz="2000" b="1" i="0" strike="noStrike" kern="0" cap="none" spc="0" normalizeH="0" baseline="0" noProof="0" dirty="0" smtClean="0">
                <a:ln>
                  <a:noFill/>
                </a:ln>
                <a:solidFill>
                  <a:srgbClr val="FF0000"/>
                </a:solidFill>
                <a:effectLst/>
                <a:uLnTx/>
                <a:uFillTx/>
                <a:latin typeface="+mn-lt"/>
              </a:rPr>
              <a:t>:</a:t>
            </a:r>
          </a:p>
          <a:p>
            <a:pPr marL="342900" lvl="0" indent="-342900">
              <a:spcBef>
                <a:spcPct val="20000"/>
              </a:spcBef>
              <a:buClr>
                <a:schemeClr val="bg2"/>
              </a:buClr>
              <a:buSzPct val="75000"/>
            </a:pPr>
            <a:r>
              <a:rPr lang="en-US" sz="2000" b="1" kern="0" dirty="0"/>
              <a:t>Acts 7:54, 57, </a:t>
            </a:r>
            <a:r>
              <a:rPr lang="en-US" sz="2000" b="1" kern="0" dirty="0" smtClean="0"/>
              <a:t>59</a:t>
            </a:r>
            <a:r>
              <a:rPr lang="en-US" sz="2000" kern="0" dirty="0" smtClean="0"/>
              <a:t> </a:t>
            </a:r>
            <a:br>
              <a:rPr lang="en-US" sz="2000" kern="0" dirty="0" smtClean="0"/>
            </a:br>
            <a:r>
              <a:rPr lang="en-US" kern="0" dirty="0" smtClean="0"/>
              <a:t>… the leaders cried out against Stephen and stoned him.</a:t>
            </a:r>
            <a:endParaRPr kumimoji="0" lang="en-US" b="1" i="0" u="sng" strike="noStrike" kern="0" cap="none" spc="0" normalizeH="0" baseline="0" noProof="0" dirty="0" smtClean="0">
              <a:ln>
                <a:noFill/>
              </a:ln>
              <a:solidFill>
                <a:srgbClr val="FF0000"/>
              </a:solidFill>
              <a:effectLst/>
              <a:uLnTx/>
              <a:uFillTx/>
              <a:latin typeface="+mn-lt"/>
            </a:endParaRPr>
          </a:p>
        </p:txBody>
      </p:sp>
    </p:spTree>
    <p:extLst>
      <p:ext uri="{BB962C8B-B14F-4D97-AF65-F5344CB8AC3E}">
        <p14:creationId xmlns:p14="http://schemas.microsoft.com/office/powerpoint/2010/main" val="220357120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alpha val="63000"/>
              </a:srgbClr>
            </a:gs>
            <a:gs pos="0">
              <a:srgbClr val="FFC000">
                <a:alpha val="63000"/>
              </a:srgb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838200"/>
          </a:xfrm>
        </p:spPr>
        <p:txBody>
          <a:bodyPr>
            <a:scene3d>
              <a:camera prst="orthographicFront"/>
              <a:lightRig rig="threePt" dir="t"/>
            </a:scene3d>
            <a:sp3d extrusionH="57150">
              <a:bevelT w="38100" h="38100"/>
            </a:sp3d>
          </a:bodyPr>
          <a:lstStyle/>
          <a:p>
            <a:pPr algn="ctr" eaLnBrk="1" hangingPunct="1">
              <a:defRPr/>
            </a:pPr>
            <a:r>
              <a:rPr lang="en-US" sz="5400" b="1" dirty="0" smtClean="0">
                <a:solidFill>
                  <a:srgbClr val="00B0F0"/>
                </a:solidFill>
                <a:effectLst>
                  <a:outerShdw blurRad="38100" dist="38100" dir="2700000" algn="tl">
                    <a:srgbClr val="000000">
                      <a:alpha val="43137"/>
                    </a:srgbClr>
                  </a:outerShdw>
                </a:effectLst>
              </a:rPr>
              <a:t>A Word of Prayer</a:t>
            </a:r>
          </a:p>
        </p:txBody>
      </p:sp>
      <p:pic>
        <p:nvPicPr>
          <p:cNvPr id="7" name="Content Placeholder 6" descr="praying hands 18kb.jpg"/>
          <p:cNvPicPr>
            <a:picLocks noGrp="1" noChangeAspect="1"/>
          </p:cNvPicPr>
          <p:nvPr>
            <p:ph idx="1"/>
          </p:nvPr>
        </p:nvPicPr>
        <p:blipFill>
          <a:blip r:embed="rId3"/>
          <a:stretch>
            <a:fillRect/>
          </a:stretch>
        </p:blipFill>
        <p:spPr>
          <a:xfrm>
            <a:off x="1371600" y="1409700"/>
            <a:ext cx="6553200" cy="4914900"/>
          </a:xfrm>
          <a:prstGeom prst="roundRect">
            <a:avLst>
              <a:gd name="adj" fmla="val 8398"/>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Slide Number Placeholder 1"/>
          <p:cNvSpPr>
            <a:spLocks noGrp="1"/>
          </p:cNvSpPr>
          <p:nvPr>
            <p:ph type="sldNum" sz="quarter" idx="11"/>
          </p:nvPr>
        </p:nvSpPr>
        <p:spPr/>
        <p:txBody>
          <a:bodyPr/>
          <a:lstStyle/>
          <a:p>
            <a:pPr>
              <a:defRPr/>
            </a:pPr>
            <a:fld id="{0E6DA28E-5D7E-4613-9A02-42E696BB463E}" type="slidenum">
              <a:rPr lang="en-US" smtClean="0"/>
              <a:pPr>
                <a:defRPr/>
              </a:pPr>
              <a:t>3</a:t>
            </a:fld>
            <a:endParaRPr lang="en-US"/>
          </a:p>
        </p:txBody>
      </p:sp>
    </p:spTree>
  </p:cSld>
  <p:clrMapOvr>
    <a:masterClrMapping/>
  </p:clrMapOvr>
  <p:transition spd="med">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54000"/>
            <a:ext cx="8077200" cy="2184400"/>
          </a:xfrm>
        </p:spPr>
        <p:txBody>
          <a:bodyPr>
            <a:scene3d>
              <a:camera prst="orthographicFront"/>
              <a:lightRig rig="threePt" dir="t"/>
            </a:scene3d>
            <a:sp3d extrusionH="57150">
              <a:bevelT w="38100" h="38100"/>
            </a:sp3d>
          </a:bodyPr>
          <a:lstStyle/>
          <a:p>
            <a:pPr algn="ctr"/>
            <a:r>
              <a:rPr lang="en-US" sz="4000" b="1" dirty="0" smtClean="0">
                <a:solidFill>
                  <a:schemeClr val="tx1">
                    <a:lumMod val="90000"/>
                    <a:lumOff val="10000"/>
                  </a:schemeClr>
                </a:solidFill>
              </a:rPr>
              <a:t>The Daniel 9 Timelines &amp; </a:t>
            </a:r>
            <a:br>
              <a:rPr lang="en-US" sz="4000" b="1" dirty="0" smtClean="0">
                <a:solidFill>
                  <a:schemeClr val="tx1">
                    <a:lumMod val="90000"/>
                    <a:lumOff val="10000"/>
                  </a:schemeClr>
                </a:solidFill>
              </a:rPr>
            </a:br>
            <a:r>
              <a:rPr lang="en-US" sz="4000" b="1" dirty="0" smtClean="0">
                <a:solidFill>
                  <a:schemeClr val="tx1">
                    <a:lumMod val="90000"/>
                    <a:lumOff val="10000"/>
                  </a:schemeClr>
                </a:solidFill>
              </a:rPr>
              <a:t>the Gospel Timeline of: </a:t>
            </a:r>
            <a:br>
              <a:rPr lang="en-US" sz="4000" b="1" dirty="0" smtClean="0">
                <a:solidFill>
                  <a:schemeClr val="tx1">
                    <a:lumMod val="90000"/>
                    <a:lumOff val="10000"/>
                  </a:schemeClr>
                </a:solidFill>
              </a:rPr>
            </a:br>
            <a:r>
              <a:rPr lang="en-US" sz="4000" b="1" dirty="0" smtClean="0">
                <a:solidFill>
                  <a:schemeClr val="tx1">
                    <a:lumMod val="90000"/>
                    <a:lumOff val="10000"/>
                  </a:schemeClr>
                </a:solidFill>
              </a:rPr>
              <a:t>“3 days &amp; 3 nights”</a:t>
            </a:r>
            <a:endParaRPr lang="en-US" sz="4000" b="1" dirty="0">
              <a:solidFill>
                <a:schemeClr val="tx1">
                  <a:lumMod val="90000"/>
                  <a:lumOff val="10000"/>
                </a:schemeClr>
              </a:solidFill>
            </a:endParaRPr>
          </a:p>
        </p:txBody>
      </p:sp>
      <p:pic>
        <p:nvPicPr>
          <p:cNvPr id="9" name="Content Placeholder 8" descr="Artaxerxes jpeg trans.png"/>
          <p:cNvPicPr>
            <a:picLocks noGrp="1" noChangeAspect="1"/>
          </p:cNvPicPr>
          <p:nvPr>
            <p:ph sz="quarter" idx="1"/>
          </p:nvPr>
        </p:nvPicPr>
        <p:blipFill>
          <a:blip r:embed="rId4" cstate="email">
            <a:extLst>
              <a:ext uri="{28A0092B-C50C-407E-A947-70E740481C1C}">
                <a14:useLocalDpi xmlns:a14="http://schemas.microsoft.com/office/drawing/2010/main"/>
              </a:ext>
            </a:extLst>
          </a:blip>
          <a:stretch>
            <a:fillRect/>
          </a:stretch>
        </p:blipFill>
        <p:spPr>
          <a:xfrm>
            <a:off x="-152400" y="1121614"/>
            <a:ext cx="3048000" cy="3771515"/>
          </a:xfrm>
          <a:prstGeom prst="rect">
            <a:avLst/>
          </a:prstGeom>
          <a:ln>
            <a:noFill/>
          </a:ln>
          <a:effectLst>
            <a:outerShdw blurRad="292100" dist="139700" dir="2700000" algn="tl" rotWithShape="0">
              <a:srgbClr val="333333">
                <a:alpha val="65000"/>
              </a:srgbClr>
            </a:outerShdw>
          </a:effectLst>
        </p:spPr>
      </p:pic>
      <p:sp>
        <p:nvSpPr>
          <p:cNvPr id="13" name="Text Placeholder 4"/>
          <p:cNvSpPr txBox="1">
            <a:spLocks/>
          </p:cNvSpPr>
          <p:nvPr/>
        </p:nvSpPr>
        <p:spPr bwMode="auto">
          <a:xfrm>
            <a:off x="152400" y="4762500"/>
            <a:ext cx="3429000" cy="1943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sz="2200" b="1" i="0" u="none" strike="noStrike" kern="0" cap="none" spc="0" normalizeH="0" baseline="0" noProof="0" dirty="0" smtClean="0">
                <a:ln>
                  <a:noFill/>
                </a:ln>
                <a:solidFill>
                  <a:srgbClr val="0070C0"/>
                </a:solidFill>
                <a:effectLst/>
                <a:uLnTx/>
                <a:uFillTx/>
                <a:latin typeface="+mn-lt"/>
              </a:rPr>
              <a:t>What could </a:t>
            </a:r>
            <a:r>
              <a:rPr kumimoji="0" lang="en-US" sz="2200" b="1" i="0" u="none" strike="noStrike" kern="0" cap="none" spc="0" normalizeH="0" baseline="0" noProof="0" dirty="0" err="1" smtClean="0">
                <a:ln>
                  <a:noFill/>
                </a:ln>
                <a:solidFill>
                  <a:srgbClr val="0070C0"/>
                </a:solidFill>
                <a:effectLst/>
                <a:uLnTx/>
                <a:uFillTx/>
                <a:latin typeface="+mn-lt"/>
              </a:rPr>
              <a:t>Artaxerxes</a:t>
            </a:r>
            <a:r>
              <a:rPr kumimoji="0" lang="en-US" sz="2200" b="1" i="0" u="none" strike="noStrike" kern="0" cap="none" spc="0" normalizeH="0" baseline="0" noProof="0" dirty="0" smtClean="0">
                <a:ln>
                  <a:noFill/>
                </a:ln>
                <a:solidFill>
                  <a:srgbClr val="0070C0"/>
                </a:solidFill>
                <a:effectLst/>
                <a:uLnTx/>
                <a:uFillTx/>
                <a:latin typeface="+mn-lt"/>
              </a:rPr>
              <a:t>’ decree </a:t>
            </a:r>
            <a:r>
              <a:rPr lang="en-US" sz="2200" kern="0" dirty="0" smtClean="0">
                <a:solidFill>
                  <a:schemeClr val="tx2"/>
                </a:solidFill>
                <a:latin typeface="+mn-lt"/>
              </a:rPr>
              <a:t>have to do with the most important Messianic timeline of </a:t>
            </a:r>
            <a:br>
              <a:rPr lang="en-US" sz="2200" kern="0" dirty="0" smtClean="0">
                <a:solidFill>
                  <a:schemeClr val="tx2"/>
                </a:solidFill>
                <a:latin typeface="+mn-lt"/>
              </a:rPr>
            </a:br>
            <a:r>
              <a:rPr lang="en-US" sz="2200" kern="0" dirty="0" smtClean="0">
                <a:solidFill>
                  <a:schemeClr val="tx2"/>
                </a:solidFill>
                <a:latin typeface="+mn-lt"/>
              </a:rPr>
              <a:t>the Scriptures?</a:t>
            </a:r>
          </a:p>
        </p:txBody>
      </p:sp>
      <p:sp>
        <p:nvSpPr>
          <p:cNvPr id="3" name="Slide Number Placeholder 2"/>
          <p:cNvSpPr>
            <a:spLocks noGrp="1"/>
          </p:cNvSpPr>
          <p:nvPr>
            <p:ph type="sldNum" sz="quarter" idx="11"/>
          </p:nvPr>
        </p:nvSpPr>
        <p:spPr/>
        <p:txBody>
          <a:bodyPr/>
          <a:lstStyle/>
          <a:p>
            <a:pPr>
              <a:defRPr/>
            </a:pPr>
            <a:fld id="{F03D34E4-C7D2-4C9F-981D-6635480835D9}" type="slidenum">
              <a:rPr lang="en-US" smtClean="0"/>
              <a:pPr>
                <a:defRPr/>
              </a:pPr>
              <a:t>30</a:t>
            </a:fld>
            <a:endParaRPr lang="en-US"/>
          </a:p>
        </p:txBody>
      </p:sp>
      <p:pic>
        <p:nvPicPr>
          <p:cNvPr id="8" name="Picture 2"/>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2514600"/>
            <a:ext cx="2590800" cy="3657600"/>
          </a:xfrm>
          <a:prstGeom prst="ellipse">
            <a:avLst/>
          </a:prstGeom>
          <a:ln>
            <a:noFill/>
          </a:ln>
          <a:effectLst>
            <a:softEdge rad="112500"/>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pic>
      <p:sp>
        <p:nvSpPr>
          <p:cNvPr id="10" name="Text Placeholder 4"/>
          <p:cNvSpPr txBox="1">
            <a:spLocks/>
          </p:cNvSpPr>
          <p:nvPr/>
        </p:nvSpPr>
        <p:spPr bwMode="auto">
          <a:xfrm>
            <a:off x="5486400" y="2275114"/>
            <a:ext cx="3581400" cy="2296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sz="2200" b="1" i="0" u="none" strike="noStrike" kern="0" cap="none" spc="0" normalizeH="0" baseline="0" noProof="0" dirty="0" smtClean="0">
                <a:ln>
                  <a:noFill/>
                </a:ln>
                <a:solidFill>
                  <a:srgbClr val="0070C0"/>
                </a:solidFill>
                <a:effectLst/>
                <a:uLnTx/>
                <a:uFillTx/>
                <a:latin typeface="+mn-lt"/>
              </a:rPr>
              <a:t>What does Daniel 4 </a:t>
            </a:r>
            <a:r>
              <a:rPr kumimoji="0" lang="en-US" sz="2200" b="0" i="0" u="none" strike="noStrike" kern="0" cap="none" spc="0" normalizeH="0" baseline="0" noProof="0" dirty="0" smtClean="0">
                <a:ln>
                  <a:noFill/>
                </a:ln>
                <a:solidFill>
                  <a:schemeClr val="tx2"/>
                </a:solidFill>
                <a:effectLst/>
                <a:uLnTx/>
                <a:uFillTx/>
                <a:latin typeface="+mn-lt"/>
              </a:rPr>
              <a:t>have to do with calculating &amp; understanding how to begin &amp; end Yahusha’s timeline of “3 days </a:t>
            </a:r>
            <a:r>
              <a:rPr kumimoji="0" lang="en-US" sz="2200" b="1" i="0" u="sng" strike="noStrike" kern="0" cap="none" spc="0" normalizeH="0" baseline="0" noProof="0" dirty="0" smtClean="0">
                <a:ln>
                  <a:noFill/>
                </a:ln>
                <a:solidFill>
                  <a:srgbClr val="0070C0"/>
                </a:solidFill>
                <a:effectLst/>
                <a:uLnTx/>
                <a:uFillTx/>
                <a:latin typeface="+mn-lt"/>
              </a:rPr>
              <a:t>and</a:t>
            </a:r>
            <a:r>
              <a:rPr kumimoji="0" lang="en-US" sz="2200" b="0" i="0" u="none" strike="noStrike" kern="0" cap="none" spc="0" normalizeH="0" noProof="0" dirty="0" smtClean="0">
                <a:ln>
                  <a:noFill/>
                </a:ln>
                <a:solidFill>
                  <a:schemeClr val="tx2"/>
                </a:solidFill>
                <a:effectLst/>
                <a:uLnTx/>
                <a:uFillTx/>
                <a:latin typeface="+mn-lt"/>
              </a:rPr>
              <a:t> </a:t>
            </a:r>
            <a:br>
              <a:rPr kumimoji="0" lang="en-US" sz="2200" b="0" i="0" u="none" strike="noStrike" kern="0" cap="none" spc="0" normalizeH="0" noProof="0" dirty="0" smtClean="0">
                <a:ln>
                  <a:noFill/>
                </a:ln>
                <a:solidFill>
                  <a:schemeClr val="tx2"/>
                </a:solidFill>
                <a:effectLst/>
                <a:uLnTx/>
                <a:uFillTx/>
                <a:latin typeface="+mn-lt"/>
              </a:rPr>
            </a:br>
            <a:r>
              <a:rPr kumimoji="0" lang="en-US" sz="2200" b="0" i="0" u="none" strike="noStrike" kern="0" cap="none" spc="0" normalizeH="0" baseline="0" noProof="0" dirty="0" smtClean="0">
                <a:ln>
                  <a:noFill/>
                </a:ln>
                <a:solidFill>
                  <a:schemeClr val="tx2"/>
                </a:solidFill>
                <a:effectLst/>
                <a:uLnTx/>
                <a:uFillTx/>
                <a:latin typeface="+mn-lt"/>
              </a:rPr>
              <a:t>3 nights”? </a:t>
            </a:r>
          </a:p>
        </p:txBody>
      </p:sp>
      <p:sp>
        <p:nvSpPr>
          <p:cNvPr id="11" name="Text Placeholder 4"/>
          <p:cNvSpPr txBox="1">
            <a:spLocks/>
          </p:cNvSpPr>
          <p:nvPr/>
        </p:nvSpPr>
        <p:spPr bwMode="auto">
          <a:xfrm>
            <a:off x="5943600" y="4575629"/>
            <a:ext cx="2971800" cy="1367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marL="342900" lvl="0" indent="-342900">
              <a:spcBef>
                <a:spcPct val="20000"/>
              </a:spcBef>
              <a:buClr>
                <a:schemeClr val="bg2"/>
              </a:buClr>
              <a:buSzPct val="75000"/>
            </a:pPr>
            <a:r>
              <a:rPr lang="en-US" sz="2000" b="1" kern="0" dirty="0" smtClean="0">
                <a:solidFill>
                  <a:srgbClr val="FF0000"/>
                </a:solidFill>
                <a:latin typeface="+mn-lt"/>
              </a:rPr>
              <a:t>In the Gospels, is there “another” timeline similar to “3 days/3 nights”?</a:t>
            </a:r>
            <a:endParaRPr kumimoji="0" lang="en-US" sz="2000" b="1" i="0" strike="noStrike" kern="0" cap="none" spc="0" normalizeH="0" baseline="0" noProof="0" dirty="0" smtClean="0">
              <a:ln>
                <a:noFill/>
              </a:ln>
              <a:solidFill>
                <a:srgbClr val="FF0000"/>
              </a:solidFill>
              <a:effectLst/>
              <a:uLnTx/>
              <a:uFillTx/>
              <a:latin typeface="+mn-lt"/>
            </a:endParaRPr>
          </a:p>
        </p:txBody>
      </p:sp>
      <p:sp>
        <p:nvSpPr>
          <p:cNvPr id="14" name="Text Placeholder 4"/>
          <p:cNvSpPr txBox="1">
            <a:spLocks/>
          </p:cNvSpPr>
          <p:nvPr/>
        </p:nvSpPr>
        <p:spPr bwMode="auto">
          <a:xfrm>
            <a:off x="3617686" y="6043275"/>
            <a:ext cx="5308600" cy="73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marL="342900" lvl="0" indent="-342900" algn="ctr">
              <a:spcBef>
                <a:spcPct val="20000"/>
              </a:spcBef>
              <a:buClr>
                <a:schemeClr val="bg2"/>
              </a:buClr>
              <a:buSzPct val="75000"/>
            </a:pPr>
            <a:r>
              <a:rPr lang="en-US" sz="2000" b="1" kern="0" dirty="0" smtClean="0">
                <a:solidFill>
                  <a:srgbClr val="0070C0"/>
                </a:solidFill>
                <a:effectLst>
                  <a:glow rad="317500">
                    <a:schemeClr val="bg1"/>
                  </a:glow>
                </a:effectLst>
                <a:latin typeface="+mn-lt"/>
              </a:rPr>
              <a:t>All this and more to be revealed </a:t>
            </a:r>
            <a:br>
              <a:rPr lang="en-US" sz="2000" b="1" kern="0" dirty="0" smtClean="0">
                <a:solidFill>
                  <a:srgbClr val="0070C0"/>
                </a:solidFill>
                <a:effectLst>
                  <a:glow rad="317500">
                    <a:schemeClr val="bg1"/>
                  </a:glow>
                </a:effectLst>
                <a:latin typeface="+mn-lt"/>
              </a:rPr>
            </a:br>
            <a:r>
              <a:rPr lang="en-US" sz="2000" b="1" kern="0" dirty="0" smtClean="0">
                <a:solidFill>
                  <a:srgbClr val="0070C0"/>
                </a:solidFill>
                <a:effectLst>
                  <a:glow rad="317500">
                    <a:schemeClr val="bg1"/>
                  </a:glow>
                </a:effectLst>
                <a:latin typeface="+mn-lt"/>
              </a:rPr>
              <a:t>in the Passion Study!</a:t>
            </a:r>
            <a:endParaRPr kumimoji="0" lang="en-US" sz="2000" b="1" i="0" strike="noStrike" kern="0" cap="none" spc="0" normalizeH="0" baseline="0" noProof="0" dirty="0" smtClean="0">
              <a:ln>
                <a:noFill/>
              </a:ln>
              <a:solidFill>
                <a:srgbClr val="0070C0"/>
              </a:solidFill>
              <a:effectLst>
                <a:glow rad="317500">
                  <a:schemeClr val="bg1"/>
                </a:glow>
              </a:effectLst>
              <a:uLnTx/>
              <a:uFillTx/>
              <a:latin typeface="+mn-lt"/>
            </a:endParaRPr>
          </a:p>
        </p:txBody>
      </p:sp>
    </p:spTree>
    <p:extLst>
      <p:ext uri="{BB962C8B-B14F-4D97-AF65-F5344CB8AC3E}">
        <p14:creationId xmlns:p14="http://schemas.microsoft.com/office/powerpoint/2010/main" val="131894277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edge">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edge">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1074" name="WordArt 2"/>
          <p:cNvSpPr>
            <a:spLocks noChangeArrowheads="1" noChangeShapeType="1" noTextEdit="1"/>
          </p:cNvSpPr>
          <p:nvPr/>
        </p:nvSpPr>
        <p:spPr bwMode="auto">
          <a:xfrm>
            <a:off x="3429000" y="1524000"/>
            <a:ext cx="3031067" cy="4495800"/>
          </a:xfrm>
          <a:prstGeom prst="rect">
            <a:avLst/>
          </a:prstGeom>
        </p:spPr>
        <p:txBody>
          <a:bodyPr wrap="none" fromWordArt="1">
            <a:prstTxWarp prst="textPlain">
              <a:avLst>
                <a:gd name="adj" fmla="val 48457"/>
              </a:avLst>
            </a:prstTxWarp>
            <a:scene3d>
              <a:camera prst="orthographicFront"/>
              <a:lightRig rig="threePt" dir="t"/>
            </a:scene3d>
            <a:sp3d extrusionH="57150">
              <a:bevelT w="38100" h="38100"/>
            </a:sp3d>
          </a:bodyPr>
          <a:lstStyle/>
          <a:p>
            <a:pPr algn="ctr"/>
            <a:r>
              <a:rPr lang="en-US" sz="6000" b="1" kern="10" dirty="0">
                <a:ln w="12700">
                  <a:solidFill>
                    <a:srgbClr val="663300"/>
                  </a:solidFill>
                  <a:round/>
                  <a:headEnd/>
                  <a:tailEnd/>
                </a:ln>
                <a:solidFill>
                  <a:schemeClr val="accent2"/>
                </a:solidFill>
                <a:effectLst>
                  <a:glow rad="127000">
                    <a:schemeClr val="bg1"/>
                  </a:glow>
                </a:effectLst>
                <a:latin typeface="+mj-lt"/>
              </a:rPr>
              <a:t>May</a:t>
            </a:r>
          </a:p>
          <a:p>
            <a:pPr algn="ctr"/>
            <a:r>
              <a:rPr lang="en-US" sz="6000" b="1" kern="10" dirty="0" smtClean="0">
                <a:ln w="12700">
                  <a:solidFill>
                    <a:srgbClr val="663300"/>
                  </a:solidFill>
                  <a:round/>
                  <a:headEnd/>
                  <a:tailEnd/>
                </a:ln>
                <a:solidFill>
                  <a:schemeClr val="accent2"/>
                </a:solidFill>
                <a:effectLst>
                  <a:glow rad="127000">
                    <a:schemeClr val="bg1"/>
                  </a:glow>
                </a:effectLst>
                <a:latin typeface="+mj-lt"/>
              </a:rPr>
              <a:t>all of </a:t>
            </a:r>
            <a:r>
              <a:rPr lang="en-US" sz="6000" b="1" kern="10" dirty="0">
                <a:ln w="12700">
                  <a:solidFill>
                    <a:srgbClr val="663300"/>
                  </a:solidFill>
                  <a:round/>
                  <a:headEnd/>
                  <a:tailEnd/>
                </a:ln>
                <a:solidFill>
                  <a:schemeClr val="accent2"/>
                </a:solidFill>
                <a:effectLst>
                  <a:glow rad="127000">
                    <a:schemeClr val="bg1"/>
                  </a:glow>
                </a:effectLst>
                <a:latin typeface="+mj-lt"/>
              </a:rPr>
              <a:t>Your</a:t>
            </a:r>
          </a:p>
          <a:p>
            <a:pPr algn="ctr"/>
            <a:r>
              <a:rPr lang="en-US" sz="6000" b="1" kern="10" dirty="0" smtClean="0">
                <a:ln w="12700">
                  <a:solidFill>
                    <a:srgbClr val="663300"/>
                  </a:solidFill>
                  <a:round/>
                  <a:headEnd/>
                  <a:tailEnd/>
                </a:ln>
                <a:solidFill>
                  <a:schemeClr val="accent2"/>
                </a:solidFill>
                <a:effectLst>
                  <a:glow rad="127000">
                    <a:schemeClr val="bg1"/>
                  </a:glow>
                </a:effectLst>
                <a:latin typeface="+mj-lt"/>
              </a:rPr>
              <a:t>Timeline</a:t>
            </a:r>
          </a:p>
          <a:p>
            <a:pPr algn="ctr"/>
            <a:r>
              <a:rPr lang="en-US" sz="6000" b="1" kern="10" dirty="0">
                <a:ln w="12700">
                  <a:solidFill>
                    <a:srgbClr val="663300"/>
                  </a:solidFill>
                  <a:round/>
                  <a:headEnd/>
                  <a:tailEnd/>
                </a:ln>
                <a:solidFill>
                  <a:schemeClr val="accent2"/>
                </a:solidFill>
                <a:effectLst>
                  <a:glow rad="127000">
                    <a:schemeClr val="bg1"/>
                  </a:glow>
                </a:effectLst>
                <a:latin typeface="+mj-lt"/>
              </a:rPr>
              <a:t>s</a:t>
            </a:r>
            <a:r>
              <a:rPr lang="en-US" sz="6000" b="1" kern="10" dirty="0" smtClean="0">
                <a:ln w="12700">
                  <a:solidFill>
                    <a:srgbClr val="663300"/>
                  </a:solidFill>
                  <a:round/>
                  <a:headEnd/>
                  <a:tailEnd/>
                </a:ln>
                <a:solidFill>
                  <a:schemeClr val="accent2"/>
                </a:solidFill>
                <a:effectLst>
                  <a:glow rad="127000">
                    <a:schemeClr val="bg1"/>
                  </a:glow>
                </a:effectLst>
                <a:latin typeface="+mj-lt"/>
              </a:rPr>
              <a:t>tudies be</a:t>
            </a:r>
            <a:endParaRPr lang="en-US" sz="6000" b="1" kern="10" dirty="0">
              <a:ln w="12700">
                <a:solidFill>
                  <a:srgbClr val="663300"/>
                </a:solidFill>
                <a:round/>
                <a:headEnd/>
                <a:tailEnd/>
              </a:ln>
              <a:solidFill>
                <a:schemeClr val="accent2"/>
              </a:solidFill>
              <a:effectLst>
                <a:glow rad="127000">
                  <a:schemeClr val="bg1"/>
                </a:glow>
              </a:effectLst>
              <a:latin typeface="+mj-lt"/>
            </a:endParaRPr>
          </a:p>
          <a:p>
            <a:pPr algn="ctr"/>
            <a:r>
              <a:rPr lang="en-US" sz="6000" b="1" kern="10" dirty="0">
                <a:ln w="12700">
                  <a:solidFill>
                    <a:srgbClr val="663300"/>
                  </a:solidFill>
                  <a:round/>
                  <a:headEnd/>
                  <a:tailEnd/>
                </a:ln>
                <a:solidFill>
                  <a:schemeClr val="accent2"/>
                </a:solidFill>
                <a:effectLst>
                  <a:glow rad="127000">
                    <a:schemeClr val="bg1"/>
                  </a:glow>
                </a:effectLst>
                <a:latin typeface="+mj-lt"/>
              </a:rPr>
              <a:t>a</a:t>
            </a:r>
            <a:r>
              <a:rPr lang="en-US" sz="6000" b="1" kern="10" dirty="0" smtClean="0">
                <a:ln w="12700">
                  <a:solidFill>
                    <a:srgbClr val="663300"/>
                  </a:solidFill>
                  <a:round/>
                  <a:headEnd/>
                  <a:tailEnd/>
                </a:ln>
                <a:solidFill>
                  <a:schemeClr val="accent2"/>
                </a:solidFill>
                <a:effectLst>
                  <a:glow rad="127000">
                    <a:schemeClr val="bg1"/>
                  </a:glow>
                </a:effectLst>
                <a:latin typeface="+mj-lt"/>
              </a:rPr>
              <a:t>bundantly</a:t>
            </a:r>
            <a:endParaRPr lang="en-US" sz="6000" b="1" kern="10" dirty="0">
              <a:ln w="12700">
                <a:solidFill>
                  <a:srgbClr val="663300"/>
                </a:solidFill>
                <a:round/>
                <a:headEnd/>
                <a:tailEnd/>
              </a:ln>
              <a:solidFill>
                <a:schemeClr val="accent2"/>
              </a:solidFill>
              <a:effectLst>
                <a:glow rad="127000">
                  <a:schemeClr val="bg1"/>
                </a:glow>
              </a:effectLst>
              <a:latin typeface="+mj-lt"/>
            </a:endParaRPr>
          </a:p>
          <a:p>
            <a:pPr algn="ctr"/>
            <a:r>
              <a:rPr lang="en-US" sz="6000" b="1" kern="10" dirty="0">
                <a:ln w="12700">
                  <a:solidFill>
                    <a:srgbClr val="663300"/>
                  </a:solidFill>
                  <a:round/>
                  <a:headEnd/>
                  <a:tailEnd/>
                </a:ln>
                <a:solidFill>
                  <a:schemeClr val="accent2"/>
                </a:solidFill>
                <a:effectLst>
                  <a:glow rad="127000">
                    <a:schemeClr val="bg1"/>
                  </a:glow>
                </a:effectLst>
                <a:latin typeface="+mj-lt"/>
              </a:rPr>
              <a:t>b</a:t>
            </a:r>
            <a:r>
              <a:rPr lang="en-US" sz="6000" b="1" kern="10" dirty="0" smtClean="0">
                <a:ln w="12700">
                  <a:solidFill>
                    <a:srgbClr val="663300"/>
                  </a:solidFill>
                  <a:round/>
                  <a:headEnd/>
                  <a:tailEnd/>
                </a:ln>
                <a:solidFill>
                  <a:schemeClr val="accent2"/>
                </a:solidFill>
                <a:effectLst>
                  <a:glow rad="127000">
                    <a:schemeClr val="bg1"/>
                  </a:glow>
                </a:effectLst>
                <a:latin typeface="+mj-lt"/>
              </a:rPr>
              <a:t>lessed</a:t>
            </a:r>
            <a:br>
              <a:rPr lang="en-US" sz="6000" b="1" kern="10" dirty="0" smtClean="0">
                <a:ln w="12700">
                  <a:solidFill>
                    <a:srgbClr val="663300"/>
                  </a:solidFill>
                  <a:round/>
                  <a:headEnd/>
                  <a:tailEnd/>
                </a:ln>
                <a:solidFill>
                  <a:schemeClr val="accent2"/>
                </a:solidFill>
                <a:effectLst>
                  <a:glow rad="127000">
                    <a:schemeClr val="bg1"/>
                  </a:glow>
                </a:effectLst>
                <a:latin typeface="+mj-lt"/>
              </a:rPr>
            </a:br>
            <a:r>
              <a:rPr lang="en-US" sz="6000" b="1" kern="10" dirty="0" smtClean="0">
                <a:ln w="12700">
                  <a:solidFill>
                    <a:srgbClr val="663300"/>
                  </a:solidFill>
                  <a:round/>
                  <a:headEnd/>
                  <a:tailEnd/>
                </a:ln>
                <a:solidFill>
                  <a:schemeClr val="accent2"/>
                </a:solidFill>
                <a:effectLst>
                  <a:glow rad="127000">
                    <a:schemeClr val="bg1"/>
                  </a:glow>
                </a:effectLst>
                <a:latin typeface="+mj-lt"/>
              </a:rPr>
              <a:t>as you apply</a:t>
            </a:r>
            <a:br>
              <a:rPr lang="en-US" sz="6000" b="1" kern="10" dirty="0" smtClean="0">
                <a:ln w="12700">
                  <a:solidFill>
                    <a:srgbClr val="663300"/>
                  </a:solidFill>
                  <a:round/>
                  <a:headEnd/>
                  <a:tailEnd/>
                </a:ln>
                <a:solidFill>
                  <a:schemeClr val="accent2"/>
                </a:solidFill>
                <a:effectLst>
                  <a:glow rad="127000">
                    <a:schemeClr val="bg1"/>
                  </a:glow>
                </a:effectLst>
                <a:latin typeface="+mj-lt"/>
              </a:rPr>
            </a:br>
            <a:r>
              <a:rPr lang="en-US" sz="6000" b="1" kern="10" dirty="0" smtClean="0">
                <a:ln w="12700">
                  <a:solidFill>
                    <a:srgbClr val="663300"/>
                  </a:solidFill>
                  <a:round/>
                  <a:headEnd/>
                  <a:tailEnd/>
                </a:ln>
                <a:solidFill>
                  <a:schemeClr val="accent2"/>
                </a:solidFill>
                <a:effectLst>
                  <a:glow rad="127000">
                    <a:schemeClr val="bg1"/>
                  </a:glow>
                </a:effectLst>
                <a:latin typeface="+mj-lt"/>
              </a:rPr>
              <a:t>principles </a:t>
            </a:r>
            <a:br>
              <a:rPr lang="en-US" sz="6000" b="1" kern="10" dirty="0" smtClean="0">
                <a:ln w="12700">
                  <a:solidFill>
                    <a:srgbClr val="663300"/>
                  </a:solidFill>
                  <a:round/>
                  <a:headEnd/>
                  <a:tailEnd/>
                </a:ln>
                <a:solidFill>
                  <a:schemeClr val="accent2"/>
                </a:solidFill>
                <a:effectLst>
                  <a:glow rad="127000">
                    <a:schemeClr val="bg1"/>
                  </a:glow>
                </a:effectLst>
                <a:latin typeface="+mj-lt"/>
              </a:rPr>
            </a:br>
            <a:r>
              <a:rPr lang="en-US" sz="6000" b="1" kern="10" dirty="0" smtClean="0">
                <a:ln w="12700">
                  <a:solidFill>
                    <a:srgbClr val="663300"/>
                  </a:solidFill>
                  <a:round/>
                  <a:headEnd/>
                  <a:tailEnd/>
                </a:ln>
                <a:solidFill>
                  <a:schemeClr val="accent2"/>
                </a:solidFill>
                <a:effectLst>
                  <a:glow rad="127000">
                    <a:schemeClr val="bg1"/>
                  </a:glow>
                </a:effectLst>
                <a:latin typeface="+mj-lt"/>
              </a:rPr>
              <a:t>from Daniel!</a:t>
            </a:r>
            <a:endParaRPr lang="en-US" sz="6000" b="1" kern="10" dirty="0">
              <a:ln w="12700">
                <a:solidFill>
                  <a:srgbClr val="663300"/>
                </a:solidFill>
                <a:round/>
                <a:headEnd/>
                <a:tailEnd/>
              </a:ln>
              <a:solidFill>
                <a:schemeClr val="accent2"/>
              </a:solidFill>
              <a:effectLst>
                <a:glow rad="127000">
                  <a:schemeClr val="bg1"/>
                </a:glow>
              </a:effectLst>
              <a:latin typeface="+mj-lt"/>
            </a:endParaRPr>
          </a:p>
        </p:txBody>
      </p:sp>
      <p:sp>
        <p:nvSpPr>
          <p:cNvPr id="2" name="Slide Number Placeholder 1"/>
          <p:cNvSpPr>
            <a:spLocks noGrp="1"/>
          </p:cNvSpPr>
          <p:nvPr>
            <p:ph type="sldNum" sz="quarter" idx="11"/>
          </p:nvPr>
        </p:nvSpPr>
        <p:spPr/>
        <p:txBody>
          <a:bodyPr/>
          <a:lstStyle/>
          <a:p>
            <a:pPr>
              <a:defRPr/>
            </a:pPr>
            <a:fld id="{365A3CD0-870F-4015-A67D-98130C91934D}" type="slidenum">
              <a:rPr lang="en-US" smtClean="0">
                <a:solidFill>
                  <a:schemeClr val="bg1"/>
                </a:solidFill>
              </a:rPr>
              <a:pPr>
                <a:defRPr/>
              </a:pPr>
              <a:t>31</a:t>
            </a:fld>
            <a:endParaRPr lang="en-US" dirty="0">
              <a:solidFill>
                <a:schemeClr val="bg1"/>
              </a:solidFill>
            </a:endParaRPr>
          </a:p>
        </p:txBody>
      </p:sp>
    </p:spTree>
  </p:cSld>
  <p:clrMapOvr>
    <a:masterClrMapping/>
  </p:clrMapOvr>
  <p:transition spd="med">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28003" name="WordArt 2"/>
          <p:cNvSpPr>
            <a:spLocks noChangeArrowheads="1" noChangeShapeType="1" noTextEdit="1"/>
          </p:cNvSpPr>
          <p:nvPr/>
        </p:nvSpPr>
        <p:spPr bwMode="auto">
          <a:xfrm>
            <a:off x="2819400" y="390525"/>
            <a:ext cx="3810000" cy="1285875"/>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4400" b="1" kern="10" dirty="0">
                <a:ln w="3175">
                  <a:solidFill>
                    <a:schemeClr val="tx1"/>
                  </a:solidFill>
                  <a:round/>
                  <a:headEnd/>
                  <a:tailEnd/>
                </a:ln>
                <a:solidFill>
                  <a:srgbClr val="FAA36E"/>
                </a:solidFill>
                <a:latin typeface="Edwardian Script ITC"/>
              </a:rPr>
              <a:t>The End</a:t>
            </a:r>
          </a:p>
        </p:txBody>
      </p:sp>
      <p:sp>
        <p:nvSpPr>
          <p:cNvPr id="128004" name="AutoShape 23"/>
          <p:cNvSpPr>
            <a:spLocks noChangeArrowheads="1"/>
          </p:cNvSpPr>
          <p:nvPr/>
        </p:nvSpPr>
        <p:spPr bwMode="auto">
          <a:xfrm>
            <a:off x="3505200" y="3581400"/>
            <a:ext cx="5257800" cy="2971800"/>
          </a:xfrm>
          <a:prstGeom prst="roundRect">
            <a:avLst>
              <a:gd name="adj" fmla="val 8431"/>
            </a:avLst>
          </a:prstGeom>
          <a:gradFill rotWithShape="1">
            <a:gsLst>
              <a:gs pos="0">
                <a:srgbClr val="D4B7D9">
                  <a:alpha val="37999"/>
                </a:srgbClr>
              </a:gs>
              <a:gs pos="100000">
                <a:srgbClr val="FFFF99">
                  <a:alpha val="43999"/>
                </a:srgbClr>
              </a:gs>
            </a:gsLst>
            <a:lin ang="5400000" scaled="1"/>
          </a:gradFill>
          <a:ln w="9525">
            <a:solidFill>
              <a:srgbClr val="522E58"/>
            </a:solidFill>
            <a:round/>
            <a:headEnd/>
            <a:tailEnd/>
          </a:ln>
        </p:spPr>
        <p:txBody>
          <a:bodyPr wrap="none" anchor="ctr"/>
          <a:lstStyle/>
          <a:p>
            <a:endParaRPr lang="en-US"/>
          </a:p>
        </p:txBody>
      </p:sp>
      <p:sp>
        <p:nvSpPr>
          <p:cNvPr id="128005" name="WordArt 24"/>
          <p:cNvSpPr>
            <a:spLocks noChangeArrowheads="1" noChangeShapeType="1" noTextEdit="1"/>
          </p:cNvSpPr>
          <p:nvPr/>
        </p:nvSpPr>
        <p:spPr bwMode="auto">
          <a:xfrm>
            <a:off x="3810000" y="4482042"/>
            <a:ext cx="4724400" cy="19050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endParaRPr lang="en-US" sz="2800" kern="10" dirty="0">
              <a:ln w="3175">
                <a:noFill/>
                <a:round/>
                <a:headEnd/>
                <a:tailEnd/>
              </a:ln>
              <a:solidFill>
                <a:srgbClr val="900030"/>
              </a:solidFill>
              <a:latin typeface="Arial Rounded MT Bold"/>
            </a:endParaRPr>
          </a:p>
          <a:p>
            <a:endParaRPr lang="en-US" sz="2800" kern="10" dirty="0">
              <a:ln w="3175">
                <a:noFill/>
                <a:round/>
                <a:headEnd/>
                <a:tailEnd/>
              </a:ln>
              <a:solidFill>
                <a:srgbClr val="900030"/>
              </a:solidFill>
              <a:latin typeface="Arial Rounded MT Bold"/>
            </a:endParaRPr>
          </a:p>
          <a:p>
            <a:r>
              <a:rPr lang="en-US" sz="2800" kern="10" dirty="0">
                <a:ln w="3175">
                  <a:noFill/>
                  <a:round/>
                  <a:headEnd/>
                  <a:tailEnd/>
                </a:ln>
                <a:solidFill>
                  <a:srgbClr val="900030"/>
                </a:solidFill>
                <a:latin typeface="Arial Rounded MT Bold"/>
              </a:rPr>
              <a:t>Email:</a:t>
            </a:r>
          </a:p>
          <a:p>
            <a:r>
              <a:rPr lang="en-US" sz="2800" kern="10" dirty="0" smtClean="0">
                <a:ln w="3175">
                  <a:noFill/>
                  <a:round/>
                  <a:headEnd/>
                  <a:tailEnd/>
                </a:ln>
                <a:solidFill>
                  <a:srgbClr val="900030"/>
                </a:solidFill>
                <a:latin typeface="Arial Rounded MT Bold"/>
              </a:rPr>
              <a:t>Charlene @studythecalendar.com</a:t>
            </a:r>
            <a:endParaRPr lang="en-US" sz="2800" kern="10" dirty="0">
              <a:ln w="3175">
                <a:noFill/>
                <a:round/>
                <a:headEnd/>
                <a:tailEnd/>
              </a:ln>
              <a:solidFill>
                <a:srgbClr val="900030"/>
              </a:solidFill>
              <a:latin typeface="Arial Rounded MT Bold"/>
            </a:endParaRPr>
          </a:p>
          <a:p>
            <a:endParaRPr lang="en-US" sz="2800" kern="10" dirty="0">
              <a:ln w="3175">
                <a:noFill/>
                <a:round/>
                <a:headEnd/>
                <a:tailEnd/>
              </a:ln>
              <a:solidFill>
                <a:srgbClr val="900030"/>
              </a:solidFill>
              <a:latin typeface="Arial Rounded MT Bold"/>
            </a:endParaRPr>
          </a:p>
          <a:p>
            <a:r>
              <a:rPr lang="en-US" sz="2800" kern="10" dirty="0">
                <a:ln w="3175">
                  <a:noFill/>
                  <a:round/>
                  <a:headEnd/>
                  <a:tailEnd/>
                </a:ln>
                <a:solidFill>
                  <a:srgbClr val="900030"/>
                </a:solidFill>
                <a:latin typeface="Arial Rounded MT Bold"/>
              </a:rPr>
              <a:t>Phone:  250 742-2388  [PST]</a:t>
            </a:r>
          </a:p>
        </p:txBody>
      </p:sp>
      <p:sp>
        <p:nvSpPr>
          <p:cNvPr id="128006" name="WordArt 25"/>
          <p:cNvSpPr>
            <a:spLocks noChangeArrowheads="1" noChangeShapeType="1" noTextEdit="1"/>
          </p:cNvSpPr>
          <p:nvPr/>
        </p:nvSpPr>
        <p:spPr bwMode="auto">
          <a:xfrm>
            <a:off x="3657600" y="3762375"/>
            <a:ext cx="4876800" cy="9906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9600" b="1" kern="10" dirty="0">
                <a:ln w="3175">
                  <a:solidFill>
                    <a:srgbClr val="000000"/>
                  </a:solidFill>
                  <a:round/>
                  <a:headEnd/>
                  <a:tailEnd/>
                </a:ln>
                <a:solidFill>
                  <a:srgbClr val="900030"/>
                </a:solidFill>
                <a:latin typeface="Edwardian Script ITC"/>
              </a:rPr>
              <a:t>Charlene </a:t>
            </a:r>
            <a:r>
              <a:rPr lang="en-US" sz="9600" b="1" kern="10" dirty="0" err="1">
                <a:ln w="3175">
                  <a:solidFill>
                    <a:srgbClr val="000000"/>
                  </a:solidFill>
                  <a:round/>
                  <a:headEnd/>
                  <a:tailEnd/>
                </a:ln>
                <a:solidFill>
                  <a:srgbClr val="900030"/>
                </a:solidFill>
                <a:latin typeface="Edwardian Script ITC"/>
              </a:rPr>
              <a:t>Fortsch</a:t>
            </a:r>
            <a:endParaRPr lang="en-US" sz="9600" b="1" kern="10" dirty="0">
              <a:ln w="3175">
                <a:solidFill>
                  <a:srgbClr val="000000"/>
                </a:solidFill>
                <a:round/>
                <a:headEnd/>
                <a:tailEnd/>
              </a:ln>
              <a:solidFill>
                <a:srgbClr val="900030"/>
              </a:solidFill>
              <a:latin typeface="Edwardian Script ITC"/>
            </a:endParaRPr>
          </a:p>
        </p:txBody>
      </p:sp>
      <p:sp>
        <p:nvSpPr>
          <p:cNvPr id="2" name="Slide Number Placeholder 1"/>
          <p:cNvSpPr>
            <a:spLocks noGrp="1"/>
          </p:cNvSpPr>
          <p:nvPr>
            <p:ph type="sldNum" sz="quarter" idx="11"/>
          </p:nvPr>
        </p:nvSpPr>
        <p:spPr>
          <a:xfrm>
            <a:off x="6976533" y="6400800"/>
            <a:ext cx="2133600" cy="457200"/>
          </a:xfrm>
        </p:spPr>
        <p:txBody>
          <a:bodyPr/>
          <a:lstStyle/>
          <a:p>
            <a:pPr>
              <a:defRPr/>
            </a:pPr>
            <a:fld id="{0E6DA28E-5D7E-4613-9A02-42E696BB463E}" type="slidenum">
              <a:rPr lang="en-US" smtClean="0">
                <a:solidFill>
                  <a:schemeClr val="bg1"/>
                </a:solidFill>
              </a:rPr>
              <a:pPr>
                <a:defRPr/>
              </a:pPr>
              <a:t>32</a:t>
            </a:fld>
            <a:endParaRPr lang="en-US" dirty="0">
              <a:solidFill>
                <a:schemeClr val="bg1"/>
              </a:solidFill>
            </a:endParaRPr>
          </a:p>
        </p:txBody>
      </p:sp>
    </p:spTree>
    <p:custDataLst>
      <p:tags r:id="rId1"/>
    </p:custDataLst>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E6DA28E-5D7E-4613-9A02-42E696BB463E}" type="slidenum">
              <a:rPr lang="en-US" smtClean="0"/>
              <a:pPr>
                <a:defRPr/>
              </a:pPr>
              <a:t>4</a:t>
            </a:fld>
            <a:endParaRPr lang="en-US"/>
          </a:p>
        </p:txBody>
      </p:sp>
      <p:sp>
        <p:nvSpPr>
          <p:cNvPr id="5" name="Rectangle 2"/>
          <p:cNvSpPr>
            <a:spLocks noGrp="1" noChangeArrowheads="1"/>
          </p:cNvSpPr>
          <p:nvPr>
            <p:ph type="title"/>
          </p:nvPr>
        </p:nvSpPr>
        <p:spPr>
          <a:xfrm>
            <a:off x="0" y="609600"/>
            <a:ext cx="9144000" cy="3124200"/>
          </a:xfrm>
        </p:spPr>
        <p:txBody>
          <a:bodyPr>
            <a:scene3d>
              <a:camera prst="orthographicFront"/>
              <a:lightRig rig="threePt" dir="t"/>
            </a:scene3d>
            <a:sp3d extrusionH="57150">
              <a:bevelT w="38100" h="38100"/>
            </a:sp3d>
          </a:bodyPr>
          <a:lstStyle/>
          <a:p>
            <a:pPr algn="ctr" eaLnBrk="1" hangingPunct="1"/>
            <a:r>
              <a:rPr lang="en-US" sz="2800" b="1" dirty="0" smtClean="0">
                <a:solidFill>
                  <a:schemeClr val="tx1">
                    <a:lumMod val="90000"/>
                    <a:lumOff val="10000"/>
                  </a:schemeClr>
                </a:solidFill>
              </a:rPr>
              <a:t>Daniel 4 lays down the guidelines of how to work with prophetic timelines – whether “symbolic” or “literal” especially for Daniel &amp; Revelation.</a:t>
            </a:r>
            <a:br>
              <a:rPr lang="en-US" sz="2800" b="1" dirty="0" smtClean="0">
                <a:solidFill>
                  <a:schemeClr val="tx1">
                    <a:lumMod val="90000"/>
                    <a:lumOff val="10000"/>
                  </a:schemeClr>
                </a:solidFill>
              </a:rPr>
            </a:br>
            <a:r>
              <a:rPr lang="en-US" sz="2800" b="1" dirty="0" smtClean="0">
                <a:solidFill>
                  <a:schemeClr val="tx1">
                    <a:lumMod val="90000"/>
                    <a:lumOff val="10000"/>
                  </a:schemeClr>
                </a:solidFill>
              </a:rPr>
              <a:t/>
            </a:r>
            <a:br>
              <a:rPr lang="en-US" sz="2800" b="1" dirty="0" smtClean="0">
                <a:solidFill>
                  <a:schemeClr val="tx1">
                    <a:lumMod val="90000"/>
                    <a:lumOff val="10000"/>
                  </a:schemeClr>
                </a:solidFill>
              </a:rPr>
            </a:br>
            <a:r>
              <a:rPr lang="en-US" sz="2800" b="1" dirty="0" smtClean="0">
                <a:solidFill>
                  <a:schemeClr val="tx1">
                    <a:lumMod val="90000"/>
                    <a:lumOff val="10000"/>
                  </a:schemeClr>
                </a:solidFill>
              </a:rPr>
              <a:t>These principles also apply to Yahusha’s prophetic Messianic timeline – the only sign He gave that determines He is the true Messiah. </a:t>
            </a:r>
          </a:p>
        </p:txBody>
      </p:sp>
      <p:pic>
        <p:nvPicPr>
          <p:cNvPr id="6" name="Picture 4" descr="7) jpeg #1 timeline"/>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a:xfrm>
            <a:off x="457200" y="3962400"/>
            <a:ext cx="8229600" cy="2408436"/>
          </a:xfrm>
          <a:ln w="38100">
            <a:solidFill>
              <a:schemeClr val="accent2"/>
            </a:solidFill>
          </a:ln>
          <a:effectLst>
            <a:outerShdw dist="107763" dir="8100000" algn="ctr" rotWithShape="0">
              <a:schemeClr val="accent2">
                <a:alpha val="50000"/>
              </a:schemeClr>
            </a:outerShdw>
          </a:effectLst>
        </p:spPr>
      </p:pic>
    </p:spTree>
    <p:extLst>
      <p:ext uri="{BB962C8B-B14F-4D97-AF65-F5344CB8AC3E}">
        <p14:creationId xmlns:p14="http://schemas.microsoft.com/office/powerpoint/2010/main" val="604167925"/>
      </p:ext>
    </p:extLst>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cene3d>
              <a:camera prst="orthographicFront"/>
              <a:lightRig rig="threePt" dir="t"/>
            </a:scene3d>
            <a:sp3d extrusionH="57150">
              <a:bevelT w="38100" h="38100"/>
            </a:sp3d>
          </a:bodyPr>
          <a:lstStyle/>
          <a:p>
            <a:pPr algn="ctr"/>
            <a:r>
              <a:rPr lang="en-US" b="1" dirty="0" smtClean="0"/>
              <a:t>Daniel 7:25</a:t>
            </a:r>
            <a:br>
              <a:rPr lang="en-US" b="1" dirty="0" smtClean="0"/>
            </a:br>
            <a:r>
              <a:rPr lang="en-US" b="1" dirty="0" smtClean="0"/>
              <a:t>“1260”</a:t>
            </a:r>
            <a:endParaRPr lang="en-US" b="1" dirty="0"/>
          </a:p>
        </p:txBody>
      </p:sp>
    </p:spTree>
    <p:extLst>
      <p:ext uri="{BB962C8B-B14F-4D97-AF65-F5344CB8AC3E}">
        <p14:creationId xmlns:p14="http://schemas.microsoft.com/office/powerpoint/2010/main" val="598717171"/>
      </p:ext>
    </p:extLst>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8" name="Picture 4" descr="C:\Users\Rae\Desktop\Dan 7 leopar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929133"/>
            <a:ext cx="3962400" cy="37708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152400"/>
            <a:ext cx="8686800" cy="1193800"/>
          </a:xfrm>
        </p:spPr>
        <p:txBody>
          <a:bodyPr>
            <a:scene3d>
              <a:camera prst="orthographicFront"/>
              <a:lightRig rig="threePt" dir="t"/>
            </a:scene3d>
            <a:sp3d extrusionH="57150">
              <a:bevelT w="38100" h="38100"/>
            </a:sp3d>
          </a:bodyPr>
          <a:lstStyle/>
          <a:p>
            <a:pPr algn="ctr"/>
            <a:r>
              <a:rPr lang="en-US" sz="4000" b="1" dirty="0" smtClean="0">
                <a:solidFill>
                  <a:schemeClr val="tx1">
                    <a:lumMod val="90000"/>
                    <a:lumOff val="10000"/>
                  </a:schemeClr>
                </a:solidFill>
              </a:rPr>
              <a:t>Daniel 7:  Symbolic Beasts/Horn</a:t>
            </a:r>
            <a:endParaRPr lang="en-US" sz="4000" b="1" dirty="0">
              <a:solidFill>
                <a:schemeClr val="tx1">
                  <a:lumMod val="90000"/>
                  <a:lumOff val="10000"/>
                </a:schemeClr>
              </a:solidFill>
            </a:endParaRPr>
          </a:p>
        </p:txBody>
      </p:sp>
      <p:pic>
        <p:nvPicPr>
          <p:cNvPr id="1027" name="Picture 3" descr="C:\Users\Rae\Desktop\Dan7 l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47262" y="533400"/>
            <a:ext cx="4385862" cy="4953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Rae\Desktop\Dan 7 little hor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820917" y="2078113"/>
            <a:ext cx="2362200" cy="309904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29" name="Picture 5" descr="C:\Users\Rae\Desktop\Dan 7 drag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495800" y="3300164"/>
            <a:ext cx="3352800" cy="36675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ae\Desktop\Dan 7 bea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4128134"/>
            <a:ext cx="4572000" cy="290322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sz="quarter" idx="11"/>
          </p:nvPr>
        </p:nvSpPr>
        <p:spPr/>
        <p:txBody>
          <a:bodyPr/>
          <a:lstStyle/>
          <a:p>
            <a:pPr>
              <a:defRPr/>
            </a:pPr>
            <a:fld id="{F03D34E4-C7D2-4C9F-981D-6635480835D9}" type="slidenum">
              <a:rPr lang="en-US" smtClean="0"/>
              <a:pPr>
                <a:defRPr/>
              </a:pPr>
              <a:t>6</a:t>
            </a:fld>
            <a:endParaRPr lang="en-US"/>
          </a:p>
        </p:txBody>
      </p:sp>
    </p:spTree>
    <p:extLst>
      <p:ext uri="{BB962C8B-B14F-4D97-AF65-F5344CB8AC3E}">
        <p14:creationId xmlns:p14="http://schemas.microsoft.com/office/powerpoint/2010/main" val="368066732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06400"/>
            <a:ext cx="8686800" cy="1193800"/>
          </a:xfrm>
        </p:spPr>
        <p:txBody>
          <a:bodyPr>
            <a:scene3d>
              <a:camera prst="orthographicFront"/>
              <a:lightRig rig="threePt" dir="t"/>
            </a:scene3d>
            <a:sp3d extrusionH="57150">
              <a:bevelT w="38100" h="38100"/>
            </a:sp3d>
          </a:bodyPr>
          <a:lstStyle/>
          <a:p>
            <a:pPr algn="ctr"/>
            <a:r>
              <a:rPr lang="en-US" sz="4000" b="1" dirty="0" smtClean="0">
                <a:solidFill>
                  <a:schemeClr val="tx1">
                    <a:lumMod val="90000"/>
                    <a:lumOff val="10000"/>
                  </a:schemeClr>
                </a:solidFill>
              </a:rPr>
              <a:t>Daniel 7:25  1260 Year Timeline</a:t>
            </a:r>
            <a:endParaRPr lang="en-US" sz="4000" b="1" dirty="0">
              <a:solidFill>
                <a:schemeClr val="tx1">
                  <a:lumMod val="90000"/>
                  <a:lumOff val="10000"/>
                </a:schemeClr>
              </a:solidFill>
            </a:endParaRPr>
          </a:p>
        </p:txBody>
      </p:sp>
      <p:sp>
        <p:nvSpPr>
          <p:cNvPr id="3" name="Content Placeholder 2"/>
          <p:cNvSpPr>
            <a:spLocks noGrp="1"/>
          </p:cNvSpPr>
          <p:nvPr>
            <p:ph sz="quarter" idx="1"/>
          </p:nvPr>
        </p:nvSpPr>
        <p:spPr>
          <a:xfrm>
            <a:off x="152400" y="1600200"/>
            <a:ext cx="8839200" cy="762000"/>
          </a:xfrm>
        </p:spPr>
        <p:txBody>
          <a:bodyPr>
            <a:scene3d>
              <a:camera prst="orthographicFront"/>
              <a:lightRig rig="threePt" dir="t"/>
            </a:scene3d>
            <a:sp3d extrusionH="57150">
              <a:bevelT w="38100" h="38100"/>
            </a:sp3d>
          </a:bodyPr>
          <a:lstStyle/>
          <a:p>
            <a:pPr marL="0" indent="0" algn="ctr">
              <a:buNone/>
            </a:pPr>
            <a:r>
              <a:rPr lang="en-US" i="1" dirty="0">
                <a:solidFill>
                  <a:schemeClr val="accent6">
                    <a:lumMod val="50000"/>
                  </a:schemeClr>
                </a:solidFill>
              </a:rPr>
              <a:t>The</a:t>
            </a:r>
            <a:r>
              <a:rPr lang="en-US" i="1" dirty="0">
                <a:solidFill>
                  <a:srgbClr val="FF0000"/>
                </a:solidFill>
              </a:rPr>
              <a:t> </a:t>
            </a:r>
            <a:r>
              <a:rPr lang="en-US" b="1" i="1" dirty="0">
                <a:solidFill>
                  <a:srgbClr val="FF0000"/>
                </a:solidFill>
              </a:rPr>
              <a:t>Little </a:t>
            </a:r>
            <a:r>
              <a:rPr lang="en-US" b="1" i="1" dirty="0" smtClean="0">
                <a:solidFill>
                  <a:srgbClr val="FF0000"/>
                </a:solidFill>
              </a:rPr>
              <a:t>Horn </a:t>
            </a:r>
            <a:r>
              <a:rPr lang="en-US" i="1" dirty="0" smtClean="0">
                <a:solidFill>
                  <a:schemeClr val="accent6">
                    <a:lumMod val="50000"/>
                  </a:schemeClr>
                </a:solidFill>
              </a:rPr>
              <a:t>Will </a:t>
            </a:r>
            <a:r>
              <a:rPr lang="en-US" i="1" dirty="0">
                <a:solidFill>
                  <a:schemeClr val="accent6">
                    <a:lumMod val="50000"/>
                  </a:schemeClr>
                </a:solidFill>
              </a:rPr>
              <a:t>Persecute for 1260 </a:t>
            </a:r>
            <a:r>
              <a:rPr lang="en-US" i="1" dirty="0" smtClean="0">
                <a:solidFill>
                  <a:schemeClr val="accent6">
                    <a:lumMod val="50000"/>
                  </a:schemeClr>
                </a:solidFill>
              </a:rPr>
              <a:t>Years</a:t>
            </a:r>
            <a:endParaRPr lang="en-US" sz="4000" dirty="0">
              <a:solidFill>
                <a:schemeClr val="accent6">
                  <a:lumMod val="50000"/>
                </a:schemeClr>
              </a:solidFill>
            </a:endParaRPr>
          </a:p>
        </p:txBody>
      </p:sp>
      <p:pic>
        <p:nvPicPr>
          <p:cNvPr id="2050" name="Picture 2" descr="C:\Users\Rae\Desktop\Dan 7 Little Horn bubble.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791200" y="2195777"/>
            <a:ext cx="2973387" cy="387482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4" name="Content Placeholder 2"/>
          <p:cNvSpPr>
            <a:spLocks noGrp="1"/>
          </p:cNvSpPr>
          <p:nvPr>
            <p:ph sz="quarter" idx="1"/>
          </p:nvPr>
        </p:nvSpPr>
        <p:spPr>
          <a:xfrm>
            <a:off x="304800" y="2201814"/>
            <a:ext cx="5867400" cy="4808586"/>
          </a:xfrm>
        </p:spPr>
        <p:txBody>
          <a:bodyPr>
            <a:scene3d>
              <a:camera prst="orthographicFront"/>
              <a:lightRig rig="threePt" dir="t"/>
            </a:scene3d>
            <a:sp3d extrusionH="57150">
              <a:bevelT w="38100" h="38100"/>
            </a:sp3d>
          </a:bodyPr>
          <a:lstStyle/>
          <a:p>
            <a:pPr>
              <a:buFont typeface="Wingdings" pitchFamily="2" charset="2"/>
              <a:buChar char="v"/>
            </a:pPr>
            <a:r>
              <a:rPr lang="en-US" sz="2400" b="1" dirty="0" smtClean="0"/>
              <a:t>And he </a:t>
            </a:r>
            <a:r>
              <a:rPr lang="en-US" sz="1800" dirty="0" smtClean="0"/>
              <a:t>[Papal Little Horn] </a:t>
            </a:r>
            <a:r>
              <a:rPr lang="en-US" sz="2400" b="1" dirty="0"/>
              <a:t>shall speak great words against the most High, and shall wear out the saints of the most High, and think to change times and laws: and </a:t>
            </a:r>
            <a:r>
              <a:rPr lang="en-US" sz="2400" b="1" dirty="0" smtClean="0"/>
              <a:t>they </a:t>
            </a:r>
            <a:r>
              <a:rPr lang="en-US" sz="1800" dirty="0" smtClean="0"/>
              <a:t>[Yah’s saints]</a:t>
            </a:r>
            <a:r>
              <a:rPr lang="en-US" sz="2400" b="1" dirty="0" smtClean="0"/>
              <a:t> </a:t>
            </a:r>
            <a:r>
              <a:rPr lang="en-US" sz="2400" b="1" dirty="0"/>
              <a:t>shall be given into his hand </a:t>
            </a:r>
            <a:r>
              <a:rPr lang="en-US" sz="2400" b="1" dirty="0" smtClean="0"/>
              <a:t/>
            </a:r>
            <a:br>
              <a:rPr lang="en-US" sz="2400" b="1" dirty="0" smtClean="0"/>
            </a:br>
            <a:r>
              <a:rPr lang="en-US" sz="2400" b="1" u="sng" dirty="0" smtClean="0">
                <a:solidFill>
                  <a:srgbClr val="FF0000"/>
                </a:solidFill>
              </a:rPr>
              <a:t>until </a:t>
            </a:r>
            <a:r>
              <a:rPr lang="en-US" sz="2400" b="1" u="sng" dirty="0">
                <a:solidFill>
                  <a:srgbClr val="FF0000"/>
                </a:solidFill>
              </a:rPr>
              <a:t>a time and times and </a:t>
            </a:r>
            <a:r>
              <a:rPr lang="en-US" sz="2400" b="1" u="sng" dirty="0" smtClean="0">
                <a:solidFill>
                  <a:srgbClr val="FF0000"/>
                </a:solidFill>
              </a:rPr>
              <a:t>the dividin</a:t>
            </a:r>
            <a:r>
              <a:rPr lang="en-US" sz="2400" b="1" dirty="0" smtClean="0">
                <a:solidFill>
                  <a:srgbClr val="FF0000"/>
                </a:solidFill>
              </a:rPr>
              <a:t>g</a:t>
            </a:r>
            <a:r>
              <a:rPr lang="en-US" sz="2400" b="1" u="sng" dirty="0" smtClean="0">
                <a:solidFill>
                  <a:srgbClr val="FF0000"/>
                </a:solidFill>
              </a:rPr>
              <a:t> </a:t>
            </a:r>
            <a:r>
              <a:rPr lang="en-US" sz="2400" b="1" u="sng" dirty="0">
                <a:solidFill>
                  <a:srgbClr val="FF0000"/>
                </a:solidFill>
              </a:rPr>
              <a:t>of </a:t>
            </a:r>
            <a:r>
              <a:rPr lang="en-US" sz="2400" b="1" u="sng" dirty="0" smtClean="0">
                <a:solidFill>
                  <a:srgbClr val="FF0000"/>
                </a:solidFill>
              </a:rPr>
              <a:t>time</a:t>
            </a:r>
            <a:r>
              <a:rPr lang="en-US" sz="2400" b="1" dirty="0" smtClean="0">
                <a:solidFill>
                  <a:srgbClr val="FF0000"/>
                </a:solidFill>
              </a:rPr>
              <a:t>.</a:t>
            </a:r>
          </a:p>
          <a:p>
            <a:pPr>
              <a:buFont typeface="Wingdings" pitchFamily="2" charset="2"/>
              <a:buChar char="v"/>
            </a:pPr>
            <a:r>
              <a:rPr lang="en-US" sz="2400" dirty="0" smtClean="0">
                <a:solidFill>
                  <a:schemeClr val="accent6">
                    <a:lumMod val="50000"/>
                  </a:schemeClr>
                </a:solidFill>
              </a:rPr>
              <a:t>This is a prophetic </a:t>
            </a:r>
            <a:r>
              <a:rPr lang="en-US" sz="2400" b="1" u="sng" dirty="0" smtClean="0">
                <a:solidFill>
                  <a:srgbClr val="FF0000"/>
                </a:solidFill>
              </a:rPr>
              <a:t>s</a:t>
            </a:r>
            <a:r>
              <a:rPr lang="en-US" sz="2400" b="1" dirty="0" smtClean="0">
                <a:solidFill>
                  <a:srgbClr val="FF0000"/>
                </a:solidFill>
              </a:rPr>
              <a:t>y</a:t>
            </a:r>
            <a:r>
              <a:rPr lang="en-US" sz="2400" b="1" u="sng" dirty="0" smtClean="0">
                <a:solidFill>
                  <a:srgbClr val="FF0000"/>
                </a:solidFill>
              </a:rPr>
              <a:t>mbolic</a:t>
            </a:r>
            <a:r>
              <a:rPr lang="en-US" sz="2400" dirty="0" smtClean="0">
                <a:solidFill>
                  <a:schemeClr val="accent6">
                    <a:lumMod val="50000"/>
                  </a:schemeClr>
                </a:solidFill>
              </a:rPr>
              <a:t> </a:t>
            </a:r>
            <a:r>
              <a:rPr lang="en-US" sz="2400" b="1" dirty="0" smtClean="0">
                <a:solidFill>
                  <a:schemeClr val="accent6">
                    <a:lumMod val="50000"/>
                  </a:schemeClr>
                </a:solidFill>
              </a:rPr>
              <a:t>timeline</a:t>
            </a:r>
            <a:r>
              <a:rPr lang="en-US" sz="2400" dirty="0" smtClean="0">
                <a:solidFill>
                  <a:schemeClr val="accent6">
                    <a:lumMod val="50000"/>
                  </a:schemeClr>
                </a:solidFill>
              </a:rPr>
              <a:t> expressed in “prophetic terminology” rather than numerals.</a:t>
            </a:r>
            <a:endParaRPr lang="en-US" sz="2400" dirty="0">
              <a:solidFill>
                <a:schemeClr val="accent6">
                  <a:lumMod val="50000"/>
                </a:schemeClr>
              </a:solidFill>
            </a:endParaRPr>
          </a:p>
          <a:p>
            <a:pPr marL="0" indent="0">
              <a:buNone/>
            </a:pPr>
            <a:endParaRPr lang="en-US" sz="2400" dirty="0"/>
          </a:p>
          <a:p>
            <a:endParaRPr lang="en-US" dirty="0"/>
          </a:p>
        </p:txBody>
      </p:sp>
      <p:sp>
        <p:nvSpPr>
          <p:cNvPr id="4" name="Slide Number Placeholder 3"/>
          <p:cNvSpPr>
            <a:spLocks noGrp="1"/>
          </p:cNvSpPr>
          <p:nvPr>
            <p:ph type="sldNum" sz="quarter" idx="11"/>
          </p:nvPr>
        </p:nvSpPr>
        <p:spPr/>
        <p:txBody>
          <a:bodyPr/>
          <a:lstStyle/>
          <a:p>
            <a:pPr>
              <a:defRPr/>
            </a:pPr>
            <a:fld id="{F03D34E4-C7D2-4C9F-981D-6635480835D9}" type="slidenum">
              <a:rPr lang="en-US" smtClean="0"/>
              <a:pPr>
                <a:defRPr/>
              </a:pPr>
              <a:t>7</a:t>
            </a:fld>
            <a:endParaRPr lang="en-US"/>
          </a:p>
        </p:txBody>
      </p:sp>
    </p:spTree>
    <p:extLst>
      <p:ext uri="{BB962C8B-B14F-4D97-AF65-F5344CB8AC3E}">
        <p14:creationId xmlns:p14="http://schemas.microsoft.com/office/powerpoint/2010/main" val="3097997307"/>
      </p:ext>
    </p:extLst>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06400"/>
            <a:ext cx="8686800" cy="1193800"/>
          </a:xfrm>
        </p:spPr>
        <p:txBody>
          <a:bodyPr>
            <a:scene3d>
              <a:camera prst="orthographicFront"/>
              <a:lightRig rig="threePt" dir="t"/>
            </a:scene3d>
            <a:sp3d extrusionH="57150">
              <a:bevelT w="38100" h="38100"/>
            </a:sp3d>
          </a:bodyPr>
          <a:lstStyle/>
          <a:p>
            <a:pPr algn="ctr"/>
            <a:r>
              <a:rPr lang="en-US" sz="4000" b="1" dirty="0" smtClean="0">
                <a:solidFill>
                  <a:schemeClr val="tx1">
                    <a:lumMod val="90000"/>
                    <a:lumOff val="10000"/>
                  </a:schemeClr>
                </a:solidFill>
              </a:rPr>
              <a:t>Understanding </a:t>
            </a:r>
            <a:br>
              <a:rPr lang="en-US" sz="4000" b="1" dirty="0" smtClean="0">
                <a:solidFill>
                  <a:schemeClr val="tx1">
                    <a:lumMod val="90000"/>
                    <a:lumOff val="10000"/>
                  </a:schemeClr>
                </a:solidFill>
              </a:rPr>
            </a:br>
            <a:r>
              <a:rPr lang="en-US" sz="4000" b="1" dirty="0" smtClean="0">
                <a:solidFill>
                  <a:schemeClr val="tx1">
                    <a:lumMod val="90000"/>
                    <a:lumOff val="10000"/>
                  </a:schemeClr>
                </a:solidFill>
              </a:rPr>
              <a:t>“time, times &amp; dividing of time”</a:t>
            </a:r>
            <a:endParaRPr lang="en-US" sz="4000" b="1" dirty="0">
              <a:solidFill>
                <a:schemeClr val="tx1">
                  <a:lumMod val="90000"/>
                  <a:lumOff val="10000"/>
                </a:schemeClr>
              </a:solidFill>
            </a:endParaRPr>
          </a:p>
        </p:txBody>
      </p:sp>
      <p:sp>
        <p:nvSpPr>
          <p:cNvPr id="14" name="Content Placeholder 2"/>
          <p:cNvSpPr>
            <a:spLocks noGrp="1"/>
          </p:cNvSpPr>
          <p:nvPr>
            <p:ph sz="quarter" idx="1"/>
          </p:nvPr>
        </p:nvSpPr>
        <p:spPr>
          <a:xfrm>
            <a:off x="2819400" y="4648200"/>
            <a:ext cx="5867400" cy="1981200"/>
          </a:xfrm>
        </p:spPr>
        <p:txBody>
          <a:bodyPr>
            <a:scene3d>
              <a:camera prst="orthographicFront"/>
              <a:lightRig rig="threePt" dir="t"/>
            </a:scene3d>
            <a:sp3d extrusionH="57150">
              <a:bevelT w="38100" h="38100"/>
            </a:sp3d>
          </a:bodyPr>
          <a:lstStyle/>
          <a:p>
            <a:pPr>
              <a:buFont typeface="Wingdings" pitchFamily="2" charset="2"/>
              <a:buChar char="v"/>
            </a:pPr>
            <a:r>
              <a:rPr lang="en-US" sz="2400" dirty="0" smtClean="0">
                <a:solidFill>
                  <a:schemeClr val="accent6">
                    <a:lumMod val="50000"/>
                  </a:schemeClr>
                </a:solidFill>
              </a:rPr>
              <a:t>On the historical level of application, this prophetic </a:t>
            </a:r>
            <a:r>
              <a:rPr lang="en-US" sz="2400" b="1" u="sng" dirty="0" smtClean="0">
                <a:solidFill>
                  <a:srgbClr val="FF0000"/>
                </a:solidFill>
              </a:rPr>
              <a:t>s</a:t>
            </a:r>
            <a:r>
              <a:rPr lang="en-US" sz="2400" b="1" dirty="0" smtClean="0">
                <a:solidFill>
                  <a:srgbClr val="FF0000"/>
                </a:solidFill>
              </a:rPr>
              <a:t>y</a:t>
            </a:r>
            <a:r>
              <a:rPr lang="en-US" sz="2400" b="1" u="sng" dirty="0" smtClean="0">
                <a:solidFill>
                  <a:srgbClr val="FF0000"/>
                </a:solidFill>
              </a:rPr>
              <a:t>mbolic</a:t>
            </a:r>
            <a:r>
              <a:rPr lang="en-US" sz="2400" dirty="0" smtClean="0">
                <a:solidFill>
                  <a:schemeClr val="accent6">
                    <a:lumMod val="50000"/>
                  </a:schemeClr>
                </a:solidFill>
              </a:rPr>
              <a:t> </a:t>
            </a:r>
            <a:r>
              <a:rPr lang="en-US" sz="2400" b="1" dirty="0" smtClean="0">
                <a:solidFill>
                  <a:schemeClr val="accent6">
                    <a:lumMod val="50000"/>
                  </a:schemeClr>
                </a:solidFill>
              </a:rPr>
              <a:t>timeline</a:t>
            </a:r>
            <a:r>
              <a:rPr lang="en-US" sz="2400" dirty="0" smtClean="0">
                <a:solidFill>
                  <a:schemeClr val="accent6">
                    <a:lumMod val="50000"/>
                  </a:schemeClr>
                </a:solidFill>
              </a:rPr>
              <a:t> represents 1260 year reign of the </a:t>
            </a:r>
            <a:br>
              <a:rPr lang="en-US" sz="2400" dirty="0" smtClean="0">
                <a:solidFill>
                  <a:schemeClr val="accent6">
                    <a:lumMod val="50000"/>
                  </a:schemeClr>
                </a:solidFill>
              </a:rPr>
            </a:br>
            <a:r>
              <a:rPr lang="en-US" sz="2400" dirty="0" smtClean="0">
                <a:solidFill>
                  <a:schemeClr val="accent6">
                    <a:lumMod val="50000"/>
                  </a:schemeClr>
                </a:solidFill>
              </a:rPr>
              <a:t>Little Horn.  When did this timeline begin, and end?</a:t>
            </a:r>
            <a:endParaRPr lang="en-US" sz="2400" dirty="0">
              <a:solidFill>
                <a:schemeClr val="accent6">
                  <a:lumMod val="50000"/>
                </a:schemeClr>
              </a:solidFill>
            </a:endParaRPr>
          </a:p>
          <a:p>
            <a:pPr marL="0" indent="0">
              <a:buNone/>
            </a:pPr>
            <a:endParaRPr lang="en-US" sz="2400" dirty="0"/>
          </a:p>
          <a:p>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230152366"/>
              </p:ext>
            </p:extLst>
          </p:nvPr>
        </p:nvGraphicFramePr>
        <p:xfrm>
          <a:off x="457200" y="1828800"/>
          <a:ext cx="8305799" cy="2471737"/>
        </p:xfrm>
        <a:graphic>
          <a:graphicData uri="http://schemas.openxmlformats.org/drawingml/2006/table">
            <a:tbl>
              <a:tblPr firstRow="1" bandRow="1">
                <a:tableStyleId>{93296810-A885-4BE3-A3E7-6D5BEEA58F35}</a:tableStyleId>
              </a:tblPr>
              <a:tblGrid>
                <a:gridCol w="2514600"/>
                <a:gridCol w="1524000"/>
                <a:gridCol w="1752600"/>
                <a:gridCol w="2514599"/>
              </a:tblGrid>
              <a:tr h="0">
                <a:tc>
                  <a:txBody>
                    <a:bodyPr/>
                    <a:lstStyle/>
                    <a:p>
                      <a:pPr algn="ctr"/>
                      <a:r>
                        <a:rPr lang="en-US" dirty="0" smtClean="0"/>
                        <a:t>Symbolic Term</a:t>
                      </a:r>
                    </a:p>
                    <a:p>
                      <a:pPr algn="ctr"/>
                      <a:r>
                        <a:rPr lang="en-US" sz="1400" dirty="0" smtClean="0"/>
                        <a:t>[in prophetic terminology]</a:t>
                      </a:r>
                      <a:endParaRPr lang="en-US" sz="1400" dirty="0"/>
                    </a:p>
                  </a:txBody>
                  <a:tcPr/>
                </a:tc>
                <a:tc>
                  <a:txBody>
                    <a:bodyPr/>
                    <a:lstStyle/>
                    <a:p>
                      <a:pPr algn="ctr"/>
                      <a:r>
                        <a:rPr lang="en-US" dirty="0" smtClean="0"/>
                        <a:t>Application</a:t>
                      </a:r>
                      <a:br>
                        <a:rPr lang="en-US" dirty="0" smtClean="0"/>
                      </a:br>
                      <a:r>
                        <a:rPr lang="en-US" sz="1400" dirty="0" smtClean="0"/>
                        <a:t>[in numerals]</a:t>
                      </a:r>
                      <a:endParaRPr lang="en-US" dirty="0"/>
                    </a:p>
                  </a:txBody>
                  <a:tcPr/>
                </a:tc>
                <a:tc>
                  <a:txBody>
                    <a:bodyPr/>
                    <a:lstStyle/>
                    <a:p>
                      <a:pPr algn="ctr"/>
                      <a:r>
                        <a:rPr lang="en-US" dirty="0" smtClean="0"/>
                        <a:t>Symbolic Time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Literal Conversion</a:t>
                      </a:r>
                      <a:br>
                        <a:rPr lang="en-US" dirty="0" smtClean="0"/>
                      </a:br>
                      <a:r>
                        <a:rPr lang="en-US" dirty="0" smtClean="0"/>
                        <a:t>1 day = 1 year</a:t>
                      </a:r>
                      <a:endParaRPr lang="en-US" dirty="0"/>
                    </a:p>
                  </a:txBody>
                  <a:tcPr/>
                </a:tc>
              </a:tr>
              <a:tr h="370840">
                <a:tc>
                  <a:txBody>
                    <a:bodyPr/>
                    <a:lstStyle/>
                    <a:p>
                      <a:r>
                        <a:rPr lang="en-US" sz="2400" dirty="0" smtClean="0"/>
                        <a:t>Time</a:t>
                      </a:r>
                      <a:endParaRPr lang="en-US" sz="2400" dirty="0"/>
                    </a:p>
                  </a:txBody>
                  <a:tcPr/>
                </a:tc>
                <a:tc>
                  <a:txBody>
                    <a:bodyPr/>
                    <a:lstStyle/>
                    <a:p>
                      <a:pPr algn="ctr"/>
                      <a:r>
                        <a:rPr lang="en-US" sz="2400" dirty="0" smtClean="0"/>
                        <a:t>1 year</a:t>
                      </a:r>
                      <a:endParaRPr lang="en-US" sz="2400" dirty="0"/>
                    </a:p>
                  </a:txBody>
                  <a:tcPr/>
                </a:tc>
                <a:tc>
                  <a:txBody>
                    <a:bodyPr/>
                    <a:lstStyle/>
                    <a:p>
                      <a:pPr algn="ctr"/>
                      <a:r>
                        <a:rPr lang="en-US" sz="2400" dirty="0" smtClean="0"/>
                        <a:t>360 days</a:t>
                      </a:r>
                      <a:endParaRPr lang="en-US" sz="2400" dirty="0"/>
                    </a:p>
                  </a:txBody>
                  <a:tcPr/>
                </a:tc>
                <a:tc>
                  <a:txBody>
                    <a:bodyPr/>
                    <a:lstStyle/>
                    <a:p>
                      <a:pPr algn="ctr"/>
                      <a:r>
                        <a:rPr lang="en-US" sz="2400" dirty="0" smtClean="0"/>
                        <a:t>360 years</a:t>
                      </a:r>
                      <a:endParaRPr lang="en-US" sz="2400" dirty="0"/>
                    </a:p>
                  </a:txBody>
                  <a:tcPr/>
                </a:tc>
              </a:tr>
              <a:tr h="370840">
                <a:tc>
                  <a:txBody>
                    <a:bodyPr/>
                    <a:lstStyle/>
                    <a:p>
                      <a:r>
                        <a:rPr lang="en-US" sz="2400" dirty="0" smtClean="0"/>
                        <a:t>Times</a:t>
                      </a:r>
                      <a:endParaRPr lang="en-US" sz="2400" dirty="0"/>
                    </a:p>
                  </a:txBody>
                  <a:tcPr/>
                </a:tc>
                <a:tc>
                  <a:txBody>
                    <a:bodyPr/>
                    <a:lstStyle/>
                    <a:p>
                      <a:pPr algn="ctr"/>
                      <a:r>
                        <a:rPr lang="en-US" sz="2400" dirty="0" smtClean="0"/>
                        <a:t>2 years</a:t>
                      </a:r>
                      <a:endParaRPr lang="en-US" sz="2400" dirty="0"/>
                    </a:p>
                  </a:txBody>
                  <a:tcPr/>
                </a:tc>
                <a:tc>
                  <a:txBody>
                    <a:bodyPr/>
                    <a:lstStyle/>
                    <a:p>
                      <a:pPr algn="ctr"/>
                      <a:r>
                        <a:rPr lang="en-US" sz="2400" dirty="0" smtClean="0"/>
                        <a:t>720 days</a:t>
                      </a:r>
                      <a:endParaRPr lang="en-US" sz="2400" dirty="0"/>
                    </a:p>
                  </a:txBody>
                  <a:tcPr/>
                </a:tc>
                <a:tc>
                  <a:txBody>
                    <a:bodyPr/>
                    <a:lstStyle/>
                    <a:p>
                      <a:pPr algn="ctr"/>
                      <a:r>
                        <a:rPr lang="en-US" sz="2400" dirty="0" smtClean="0"/>
                        <a:t>720 years</a:t>
                      </a:r>
                      <a:endParaRPr lang="en-US" sz="2400" dirty="0"/>
                    </a:p>
                  </a:txBody>
                  <a:tcPr/>
                </a:tc>
              </a:tr>
              <a:tr h="370840">
                <a:tc>
                  <a:txBody>
                    <a:bodyPr/>
                    <a:lstStyle/>
                    <a:p>
                      <a:r>
                        <a:rPr lang="en-US" sz="2400" dirty="0" smtClean="0"/>
                        <a:t>Dividing</a:t>
                      </a:r>
                      <a:r>
                        <a:rPr lang="en-US" sz="2400" baseline="0" dirty="0" smtClean="0"/>
                        <a:t> of time</a:t>
                      </a:r>
                      <a:endParaRPr lang="en-US" sz="2400" dirty="0"/>
                    </a:p>
                  </a:txBody>
                  <a:tcPr/>
                </a:tc>
                <a:tc>
                  <a:txBody>
                    <a:bodyPr/>
                    <a:lstStyle/>
                    <a:p>
                      <a:pPr algn="ctr"/>
                      <a:r>
                        <a:rPr lang="en-US" sz="2400" u="sng" dirty="0" smtClean="0"/>
                        <a:t>½ year</a:t>
                      </a:r>
                      <a:endParaRPr lang="en-US" sz="2400" u="sng" dirty="0"/>
                    </a:p>
                  </a:txBody>
                  <a:tcPr/>
                </a:tc>
                <a:tc>
                  <a:txBody>
                    <a:bodyPr/>
                    <a:lstStyle/>
                    <a:p>
                      <a:pPr algn="ctr"/>
                      <a:r>
                        <a:rPr lang="en-US" sz="2400" u="sng" dirty="0" smtClean="0"/>
                        <a:t>180 days</a:t>
                      </a:r>
                      <a:endParaRPr lang="en-US" sz="2400" u="sng" dirty="0"/>
                    </a:p>
                  </a:txBody>
                  <a:tcPr/>
                </a:tc>
                <a:tc>
                  <a:txBody>
                    <a:bodyPr/>
                    <a:lstStyle/>
                    <a:p>
                      <a:pPr algn="ctr"/>
                      <a:r>
                        <a:rPr lang="en-US" sz="2400" u="sng" dirty="0" smtClean="0"/>
                        <a:t>180 years</a:t>
                      </a:r>
                      <a:endParaRPr lang="en-US" sz="2400" u="sng" dirty="0"/>
                    </a:p>
                  </a:txBody>
                  <a:tcPr/>
                </a:tc>
              </a:tr>
              <a:tr h="460057">
                <a:tc>
                  <a:txBody>
                    <a:bodyPr/>
                    <a:lstStyle/>
                    <a:p>
                      <a:r>
                        <a:rPr lang="en-US" sz="2400" b="1" dirty="0" smtClean="0">
                          <a:solidFill>
                            <a:srgbClr val="FF0000"/>
                          </a:solidFill>
                        </a:rPr>
                        <a:t>Total</a:t>
                      </a:r>
                      <a:endParaRPr lang="en-US" sz="2400" b="1" dirty="0">
                        <a:solidFill>
                          <a:srgbClr val="FF0000"/>
                        </a:solidFill>
                      </a:endParaRPr>
                    </a:p>
                  </a:txBody>
                  <a:tcPr/>
                </a:tc>
                <a:tc>
                  <a:txBody>
                    <a:bodyPr/>
                    <a:lstStyle/>
                    <a:p>
                      <a:pPr algn="ctr"/>
                      <a:r>
                        <a:rPr lang="en-US" sz="2400" b="1" dirty="0" smtClean="0">
                          <a:solidFill>
                            <a:srgbClr val="FF0000"/>
                          </a:solidFill>
                        </a:rPr>
                        <a:t>3 ½ yrs.</a:t>
                      </a:r>
                      <a:endParaRPr lang="en-US" sz="2400" b="1" dirty="0">
                        <a:solidFill>
                          <a:srgbClr val="FF0000"/>
                        </a:solidFill>
                      </a:endParaRPr>
                    </a:p>
                  </a:txBody>
                  <a:tcPr/>
                </a:tc>
                <a:tc>
                  <a:txBody>
                    <a:bodyPr/>
                    <a:lstStyle/>
                    <a:p>
                      <a:r>
                        <a:rPr lang="en-US" sz="2400" b="1" dirty="0" smtClean="0">
                          <a:solidFill>
                            <a:srgbClr val="FF0000"/>
                          </a:solidFill>
                        </a:rPr>
                        <a:t>1260 days</a:t>
                      </a:r>
                      <a:endParaRPr lang="en-US" sz="2400" b="1" dirty="0">
                        <a:solidFill>
                          <a:srgbClr val="FF0000"/>
                        </a:solidFill>
                      </a:endParaRPr>
                    </a:p>
                  </a:txBody>
                  <a:tcPr/>
                </a:tc>
                <a:tc>
                  <a:txBody>
                    <a:bodyPr/>
                    <a:lstStyle/>
                    <a:p>
                      <a:pPr algn="ctr"/>
                      <a:r>
                        <a:rPr lang="en-US" sz="2400" b="1" dirty="0" smtClean="0">
                          <a:solidFill>
                            <a:srgbClr val="FF0000"/>
                          </a:solidFill>
                        </a:rPr>
                        <a:t>1260 years</a:t>
                      </a:r>
                      <a:endParaRPr lang="en-US" sz="2400" b="1" dirty="0">
                        <a:solidFill>
                          <a:srgbClr val="FF0000"/>
                        </a:solidFill>
                      </a:endParaRPr>
                    </a:p>
                  </a:txBody>
                  <a:tcPr/>
                </a:tc>
              </a:tr>
            </a:tbl>
          </a:graphicData>
        </a:graphic>
      </p:graphicFrame>
      <p:sp>
        <p:nvSpPr>
          <p:cNvPr id="6" name="Slide Number Placeholder 5"/>
          <p:cNvSpPr>
            <a:spLocks noGrp="1"/>
          </p:cNvSpPr>
          <p:nvPr>
            <p:ph type="sldNum" sz="quarter" idx="11"/>
          </p:nvPr>
        </p:nvSpPr>
        <p:spPr/>
        <p:txBody>
          <a:bodyPr/>
          <a:lstStyle/>
          <a:p>
            <a:pPr>
              <a:defRPr/>
            </a:pPr>
            <a:fld id="{F03D34E4-C7D2-4C9F-981D-6635480835D9}" type="slidenum">
              <a:rPr lang="en-US" smtClean="0"/>
              <a:pPr>
                <a:defRPr/>
              </a:pPr>
              <a:t>8</a:t>
            </a:fld>
            <a:endParaRPr lang="en-US"/>
          </a:p>
        </p:txBody>
      </p:sp>
      <p:pic>
        <p:nvPicPr>
          <p:cNvPr id="13" name="Picture 2" descr="C:\Users\Rae\Desktop\Dan 7 Little Horn bubble.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685800" y="3733800"/>
            <a:ext cx="2362200" cy="300455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226104"/>
      </p:ext>
    </p:extLst>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06400"/>
            <a:ext cx="8686800" cy="1193800"/>
          </a:xfrm>
        </p:spPr>
        <p:txBody>
          <a:bodyPr>
            <a:scene3d>
              <a:camera prst="orthographicFront"/>
              <a:lightRig rig="threePt" dir="t"/>
            </a:scene3d>
            <a:sp3d extrusionH="57150">
              <a:bevelT w="38100" h="38100"/>
            </a:sp3d>
          </a:bodyPr>
          <a:lstStyle/>
          <a:p>
            <a:pPr algn="ctr"/>
            <a:r>
              <a:rPr lang="en-US" sz="4000" b="1" dirty="0" smtClean="0">
                <a:solidFill>
                  <a:schemeClr val="tx1">
                    <a:lumMod val="90000"/>
                    <a:lumOff val="10000"/>
                  </a:schemeClr>
                </a:solidFill>
              </a:rPr>
              <a:t>Daniel 7 Timeline of 1260 Years</a:t>
            </a:r>
            <a:br>
              <a:rPr lang="en-US" sz="4000" b="1" dirty="0" smtClean="0">
                <a:solidFill>
                  <a:schemeClr val="tx1">
                    <a:lumMod val="90000"/>
                    <a:lumOff val="10000"/>
                  </a:schemeClr>
                </a:solidFill>
              </a:rPr>
            </a:br>
            <a:r>
              <a:rPr lang="en-US" sz="4000" b="1" dirty="0" smtClean="0">
                <a:solidFill>
                  <a:schemeClr val="tx1">
                    <a:lumMod val="90000"/>
                    <a:lumOff val="10000"/>
                  </a:schemeClr>
                </a:solidFill>
              </a:rPr>
              <a:t>“time, times, dividing of time”</a:t>
            </a:r>
            <a:endParaRPr lang="en-US" sz="4000" b="1" dirty="0">
              <a:solidFill>
                <a:schemeClr val="tx1">
                  <a:lumMod val="90000"/>
                  <a:lumOff val="10000"/>
                </a:schemeClr>
              </a:solidFill>
            </a:endParaRPr>
          </a:p>
        </p:txBody>
      </p:sp>
      <p:pic>
        <p:nvPicPr>
          <p:cNvPr id="6" name="Content Placeholder 5" descr="Justinian of 533 AD  98kb.jpg"/>
          <p:cNvPicPr>
            <a:picLocks noGrp="1" noChangeAspect="1"/>
          </p:cNvPicPr>
          <p:nvPr>
            <p:ph sz="quarter" idx="1"/>
          </p:nvPr>
        </p:nvPicPr>
        <p:blipFill>
          <a:blip r:embed="rId4" cstate="email">
            <a:extLst>
              <a:ext uri="{28A0092B-C50C-407E-A947-70E740481C1C}">
                <a14:useLocalDpi xmlns:a14="http://schemas.microsoft.com/office/drawing/2010/main"/>
              </a:ext>
            </a:extLst>
          </a:blip>
          <a:stretch>
            <a:fillRect/>
          </a:stretch>
        </p:blipFill>
        <p:spPr>
          <a:xfrm>
            <a:off x="3276600" y="2209800"/>
            <a:ext cx="1371600" cy="1888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Content Placeholder 6" descr="Napoleon 1798 19kb.jpg"/>
          <p:cNvPicPr>
            <a:picLocks noGrp="1" noChangeAspect="1"/>
          </p:cNvPicPr>
          <p:nvPr>
            <p:ph sz="quarter" idx="2"/>
          </p:nvPr>
        </p:nvPicPr>
        <p:blipFill>
          <a:blip r:embed="rId5"/>
          <a:stretch>
            <a:fillRect/>
          </a:stretch>
        </p:blipFill>
        <p:spPr>
          <a:xfrm>
            <a:off x="5078487" y="1828799"/>
            <a:ext cx="3038930" cy="2286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 Placeholder 4"/>
          <p:cNvSpPr>
            <a:spLocks noGrp="1"/>
          </p:cNvSpPr>
          <p:nvPr>
            <p:ph type="body" sz="half" idx="3"/>
          </p:nvPr>
        </p:nvSpPr>
        <p:spPr>
          <a:xfrm>
            <a:off x="228600" y="1752600"/>
            <a:ext cx="4191000" cy="4648200"/>
          </a:xfrm>
        </p:spPr>
        <p:txBody>
          <a:bodyPr>
            <a:scene3d>
              <a:camera prst="orthographicFront"/>
              <a:lightRig rig="threePt" dir="t"/>
            </a:scene3d>
            <a:sp3d extrusionH="57150">
              <a:bevelT w="38100" h="38100"/>
            </a:sp3d>
          </a:bodyPr>
          <a:lstStyle/>
          <a:p>
            <a:pPr>
              <a:buNone/>
            </a:pPr>
            <a:r>
              <a:rPr lang="en-US" sz="2400" b="1" u="sng" dirty="0" smtClean="0">
                <a:solidFill>
                  <a:srgbClr val="FF0000"/>
                </a:solidFill>
              </a:rPr>
              <a:t>Beginning</a:t>
            </a:r>
            <a:r>
              <a:rPr lang="en-US" sz="2400" dirty="0" smtClean="0"/>
              <a:t> Speaking Voice:</a:t>
            </a:r>
          </a:p>
          <a:p>
            <a:pPr>
              <a:buNone/>
            </a:pPr>
            <a:r>
              <a:rPr lang="en-US" sz="2400" dirty="0" smtClean="0"/>
              <a:t>Roman emperor </a:t>
            </a:r>
            <a:br>
              <a:rPr lang="en-US" sz="2400" dirty="0" smtClean="0"/>
            </a:br>
            <a:r>
              <a:rPr lang="en-US" sz="2400" b="1" u="sng" dirty="0" smtClean="0"/>
              <a:t>Justinian</a:t>
            </a:r>
            <a:r>
              <a:rPr lang="en-US" sz="2400" dirty="0" smtClean="0"/>
              <a:t> wrote </a:t>
            </a:r>
            <a:br>
              <a:rPr lang="en-US" sz="2400" dirty="0" smtClean="0"/>
            </a:br>
            <a:r>
              <a:rPr lang="en-US" sz="2400" dirty="0" smtClean="0"/>
              <a:t>a </a:t>
            </a:r>
            <a:r>
              <a:rPr lang="en-US" sz="2400" dirty="0" err="1" smtClean="0"/>
              <a:t>decretal</a:t>
            </a:r>
            <a:r>
              <a:rPr lang="en-US" sz="2400" dirty="0" smtClean="0"/>
              <a:t> letter</a:t>
            </a:r>
            <a:br>
              <a:rPr lang="en-US" sz="2400" dirty="0" smtClean="0"/>
            </a:br>
            <a:r>
              <a:rPr lang="en-US" sz="2400" dirty="0" smtClean="0"/>
              <a:t>in 533 which took </a:t>
            </a:r>
            <a:br>
              <a:rPr lang="en-US" sz="2400" dirty="0" smtClean="0"/>
            </a:br>
            <a:r>
              <a:rPr lang="en-US" sz="2400" dirty="0" smtClean="0"/>
              <a:t>effect in </a:t>
            </a:r>
            <a:r>
              <a:rPr lang="en-US" sz="2400" b="1" u="sng" dirty="0" smtClean="0">
                <a:solidFill>
                  <a:srgbClr val="FF0000"/>
                </a:solidFill>
              </a:rPr>
              <a:t>538</a:t>
            </a:r>
            <a:r>
              <a:rPr lang="en-US" sz="2400" dirty="0" smtClean="0"/>
              <a:t> giving </a:t>
            </a:r>
            <a:br>
              <a:rPr lang="en-US" sz="2400" dirty="0" smtClean="0"/>
            </a:br>
            <a:r>
              <a:rPr lang="en-US" sz="2400" dirty="0" smtClean="0"/>
              <a:t>the popes the complete ecclesiastical &amp; political “</a:t>
            </a:r>
            <a:r>
              <a:rPr lang="en-US" sz="2400" b="1" u="sng" dirty="0" smtClean="0"/>
              <a:t>power, seat &amp; great authority</a:t>
            </a:r>
            <a:r>
              <a:rPr lang="en-US" sz="2400" dirty="0" smtClean="0"/>
              <a:t>” over the </a:t>
            </a:r>
            <a:br>
              <a:rPr lang="en-US" sz="2400" dirty="0" smtClean="0"/>
            </a:br>
            <a:r>
              <a:rPr lang="en-US" sz="2400" dirty="0" smtClean="0"/>
              <a:t>Roman imperial kingdom. </a:t>
            </a:r>
            <a:endParaRPr lang="en-US" sz="2400" dirty="0"/>
          </a:p>
        </p:txBody>
      </p:sp>
      <p:sp>
        <p:nvSpPr>
          <p:cNvPr id="8" name="Text Placeholder 4"/>
          <p:cNvSpPr txBox="1">
            <a:spLocks/>
          </p:cNvSpPr>
          <p:nvPr/>
        </p:nvSpPr>
        <p:spPr bwMode="auto">
          <a:xfrm>
            <a:off x="4876800" y="4191000"/>
            <a:ext cx="40386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sz="2400" b="1" i="0" u="sng" strike="noStrike" kern="0" cap="none" spc="0" normalizeH="0" baseline="0" noProof="0" dirty="0" smtClean="0">
                <a:ln>
                  <a:noFill/>
                </a:ln>
                <a:solidFill>
                  <a:srgbClr val="0070C0"/>
                </a:solidFill>
                <a:effectLst/>
                <a:uLnTx/>
                <a:uFillTx/>
                <a:latin typeface="+mn-lt"/>
                <a:ea typeface="+mn-ea"/>
                <a:cs typeface="+mn-cs"/>
              </a:rPr>
              <a:t>Ending</a:t>
            </a:r>
            <a:r>
              <a:rPr kumimoji="0" lang="en-US" sz="2400" b="0" i="0" u="none" strike="noStrike" kern="0" cap="none" spc="0" normalizeH="0" baseline="0" noProof="0" dirty="0" smtClean="0">
                <a:ln>
                  <a:noFill/>
                </a:ln>
                <a:solidFill>
                  <a:schemeClr val="tx1"/>
                </a:solidFill>
                <a:effectLst/>
                <a:uLnTx/>
                <a:uFillTx/>
                <a:latin typeface="+mn-lt"/>
                <a:ea typeface="+mn-ea"/>
                <a:cs typeface="+mn-cs"/>
              </a:rPr>
              <a:t> Speaking Voice:</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lang="en-US" sz="2000" kern="0" dirty="0" err="1" smtClean="0">
                <a:latin typeface="+mn-lt"/>
              </a:rPr>
              <a:t>Berthier</a:t>
            </a:r>
            <a:r>
              <a:rPr lang="en-US" sz="2000" kern="0" dirty="0" smtClean="0">
                <a:latin typeface="+mn-lt"/>
              </a:rPr>
              <a:t> [through </a:t>
            </a:r>
            <a:r>
              <a:rPr kumimoji="0" lang="en-US" sz="2000" b="0" i="0" u="sng" strike="noStrike" kern="0" cap="none" spc="0" normalizeH="0" baseline="0" noProof="0" dirty="0" smtClean="0">
                <a:ln>
                  <a:noFill/>
                </a:ln>
                <a:solidFill>
                  <a:schemeClr val="tx1"/>
                </a:solidFill>
                <a:effectLst/>
                <a:uLnTx/>
                <a:uFillTx/>
                <a:latin typeface="+mn-lt"/>
              </a:rPr>
              <a:t>Napoleon</a:t>
            </a:r>
            <a:r>
              <a:rPr kumimoji="0" lang="en-US" sz="2000" b="0" i="0" strike="noStrike" kern="0" cap="none" spc="0" normalizeH="0" baseline="0" noProof="0" dirty="0" smtClean="0">
                <a:ln>
                  <a:noFill/>
                </a:ln>
                <a:solidFill>
                  <a:schemeClr val="tx1"/>
                </a:solidFill>
                <a:effectLst/>
                <a:uLnTx/>
                <a:uFillTx/>
                <a:latin typeface="+mn-lt"/>
              </a:rPr>
              <a:t>] entered Rome Feb</a:t>
            </a:r>
            <a:r>
              <a:rPr kumimoji="0" lang="en-US" sz="2000" b="0" i="0" strike="noStrike" kern="0" cap="none" spc="0" normalizeH="0" noProof="0" dirty="0" smtClean="0">
                <a:ln>
                  <a:noFill/>
                </a:ln>
                <a:solidFill>
                  <a:schemeClr val="tx1"/>
                </a:solidFill>
                <a:effectLst/>
                <a:uLnTx/>
                <a:uFillTx/>
                <a:latin typeface="+mn-lt"/>
              </a:rPr>
              <a:t> </a:t>
            </a:r>
            <a:r>
              <a:rPr kumimoji="0" lang="en-US" sz="2000" b="1" i="0" u="sng" strike="noStrike" kern="0" cap="none" spc="0" normalizeH="0" baseline="0" noProof="0" dirty="0" smtClean="0">
                <a:ln>
                  <a:noFill/>
                </a:ln>
                <a:solidFill>
                  <a:srgbClr val="0070C0"/>
                </a:solidFill>
                <a:effectLst/>
                <a:uLnTx/>
                <a:uFillTx/>
                <a:latin typeface="+mn-lt"/>
              </a:rPr>
              <a:t>1798</a:t>
            </a:r>
            <a:r>
              <a:rPr kumimoji="0" lang="en-US" sz="2000" b="0" i="0" u="none" strike="noStrike" kern="0" cap="none" spc="0" normalizeH="0" baseline="0" noProof="0" dirty="0" smtClean="0">
                <a:ln>
                  <a:noFill/>
                </a:ln>
                <a:solidFill>
                  <a:schemeClr val="tx1"/>
                </a:solidFill>
                <a:effectLst/>
                <a:uLnTx/>
                <a:uFillTx/>
                <a:latin typeface="+mn-lt"/>
              </a:rPr>
              <a:t> &amp; proclaimed a republic</a:t>
            </a:r>
            <a:r>
              <a:rPr kumimoji="0" lang="en-US" sz="2000" b="0" i="0" u="none" strike="noStrike" kern="0" cap="none" spc="0" normalizeH="0" noProof="0" dirty="0" smtClean="0">
                <a:ln>
                  <a:noFill/>
                </a:ln>
                <a:solidFill>
                  <a:schemeClr val="tx1"/>
                </a:solidFill>
                <a:effectLst/>
                <a:uLnTx/>
                <a:uFillTx/>
                <a:latin typeface="+mn-lt"/>
              </a:rPr>
              <a:t> by removing </a:t>
            </a:r>
            <a:r>
              <a:rPr kumimoji="0" lang="en-US" sz="2000" b="0" i="0" u="none" strike="noStrike" kern="0" cap="none" spc="0" normalizeH="0" baseline="0" noProof="0" dirty="0" smtClean="0">
                <a:ln>
                  <a:noFill/>
                </a:ln>
                <a:solidFill>
                  <a:schemeClr val="tx1"/>
                </a:solidFill>
                <a:effectLst/>
                <a:uLnTx/>
                <a:uFillTx/>
                <a:latin typeface="+mn-lt"/>
              </a:rPr>
              <a:t>Pope Pius VI from his Vatican seat in Rome.  </a:t>
            </a:r>
            <a:br>
              <a:rPr kumimoji="0" lang="en-US" sz="2000" b="0" i="0" u="none" strike="noStrike" kern="0" cap="none" spc="0" normalizeH="0" baseline="0" noProof="0" dirty="0" smtClean="0">
                <a:ln>
                  <a:noFill/>
                </a:ln>
                <a:solidFill>
                  <a:schemeClr val="tx1"/>
                </a:solidFill>
                <a:effectLst/>
                <a:uLnTx/>
                <a:uFillTx/>
                <a:latin typeface="+mn-lt"/>
              </a:rPr>
            </a:br>
            <a:r>
              <a:rPr kumimoji="0" lang="en-US" sz="2000" b="0" i="0" u="none" strike="noStrike" kern="0" cap="none" spc="0" normalizeH="0" baseline="0" noProof="0" dirty="0" smtClean="0">
                <a:ln>
                  <a:noFill/>
                </a:ln>
                <a:solidFill>
                  <a:schemeClr val="tx1"/>
                </a:solidFill>
                <a:effectLst/>
                <a:uLnTx/>
                <a:uFillTx/>
                <a:latin typeface="+mn-lt"/>
              </a:rPr>
              <a:t>The Papacy was DEAD.</a:t>
            </a:r>
            <a:endParaRPr kumimoji="0" lang="en-US" sz="2000" b="0" i="0" u="none" strike="noStrike" kern="0" cap="none" spc="0" normalizeH="0" baseline="0" noProof="0" dirty="0">
              <a:ln>
                <a:noFill/>
              </a:ln>
              <a:solidFill>
                <a:schemeClr val="tx1"/>
              </a:solidFill>
              <a:effectLst/>
              <a:uLnTx/>
              <a:uFillTx/>
              <a:latin typeface="+mn-lt"/>
            </a:endParaRPr>
          </a:p>
        </p:txBody>
      </p:sp>
      <p:sp>
        <p:nvSpPr>
          <p:cNvPr id="3" name="Slide Number Placeholder 2"/>
          <p:cNvSpPr>
            <a:spLocks noGrp="1"/>
          </p:cNvSpPr>
          <p:nvPr>
            <p:ph type="sldNum" sz="quarter" idx="11"/>
          </p:nvPr>
        </p:nvSpPr>
        <p:spPr/>
        <p:txBody>
          <a:bodyPr/>
          <a:lstStyle/>
          <a:p>
            <a:pPr>
              <a:defRPr/>
            </a:pPr>
            <a:fld id="{F03D34E4-C7D2-4C9F-981D-6635480835D9}" type="slidenum">
              <a:rPr lang="en-US" smtClean="0"/>
              <a:pPr>
                <a:defRPr/>
              </a:pPr>
              <a:t>9</a:t>
            </a:fld>
            <a:endParaRPr lang="en-US"/>
          </a:p>
        </p:txBody>
      </p:sp>
    </p:spTree>
    <p:extLst>
      <p:ext uri="{BB962C8B-B14F-4D97-AF65-F5344CB8AC3E}">
        <p14:creationId xmlns:p14="http://schemas.microsoft.com/office/powerpoint/2010/main" val="356168641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9"/>
</p:tagLst>
</file>

<file path=ppt/theme/theme1.xml><?xml version="1.0" encoding="utf-8"?>
<a:theme xmlns:a="http://schemas.openxmlformats.org/drawingml/2006/main" name="Pixel">
  <a:themeElements>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8790</TotalTime>
  <Words>6492</Words>
  <Application>Microsoft Office PowerPoint</Application>
  <PresentationFormat>On-screen Show (4:3)</PresentationFormat>
  <Paragraphs>708</Paragraphs>
  <Slides>32</Slides>
  <Notes>27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Pixel</vt:lpstr>
      <vt:lpstr>PowerPoint Presentation</vt:lpstr>
      <vt:lpstr>PowerPoint Presentation</vt:lpstr>
      <vt:lpstr>A Word of Prayer</vt:lpstr>
      <vt:lpstr>Daniel 4 lays down the guidelines of how to work with prophetic timelines – whether “symbolic” or “literal” especially for Daniel &amp; Revelation.  These principles also apply to Yahusha’s prophetic Messianic timeline – the only sign He gave that determines He is the true Messiah. </vt:lpstr>
      <vt:lpstr>Daniel 7:25 “1260”</vt:lpstr>
      <vt:lpstr>Daniel 7:  Symbolic Beasts/Horn</vt:lpstr>
      <vt:lpstr>Daniel 7:25  1260 Year Timeline</vt:lpstr>
      <vt:lpstr>Understanding  “time, times &amp; dividing of time”</vt:lpstr>
      <vt:lpstr>Daniel 7 Timeline of 1260 Years “time, times, dividing of time”</vt:lpstr>
      <vt:lpstr>After Daniel 7:25 – Then What?</vt:lpstr>
      <vt:lpstr>Daniel 8:14 “2300” follows this judgment.</vt:lpstr>
      <vt:lpstr>Daniel 8:  Symbolic Horns/King</vt:lpstr>
      <vt:lpstr>Daniel 8 Timeline of 2300 Days</vt:lpstr>
      <vt:lpstr>Understanding  “two thousand three hundred days”</vt:lpstr>
      <vt:lpstr>Two Questions to Ponder</vt:lpstr>
      <vt:lpstr>Full Context of Daniel 8: kingdoms</vt:lpstr>
      <vt:lpstr>Daniel 8 Context for ‘sanctuary’</vt:lpstr>
      <vt:lpstr>Full Context of Daniel 8: sanctuary</vt:lpstr>
      <vt:lpstr>Understanding the 2300 Timeline</vt:lpstr>
      <vt:lpstr>Understanding the 2300 Timeline</vt:lpstr>
      <vt:lpstr>Daniel 8 Timeline of 2300 Years</vt:lpstr>
      <vt:lpstr>Daniel 9 “2300”</vt:lpstr>
      <vt:lpstr>Daniel 9 Timelines</vt:lpstr>
      <vt:lpstr>Revealing the Daniel 9 Timelines</vt:lpstr>
      <vt:lpstr>Daniel 9 Timeline of 70 Wks / 490 Yrs</vt:lpstr>
      <vt:lpstr>Daniel 9 Timeline of 7 Wks / 49 Yrs    to Rebuild the          City Wall</vt:lpstr>
      <vt:lpstr>Daniel 9 Timeline of the 69 Weeks</vt:lpstr>
      <vt:lpstr>Daniel 9 Timeline of “1 Wk” / 70th Week</vt:lpstr>
      <vt:lpstr>Daniel 9 Timeline of “midst” of the 70th Week [“midst” of the last 7 years of the 490 year timeline]</vt:lpstr>
      <vt:lpstr>The Daniel 9 Timelines &amp;  the Gospel Timeline of:  “3 days &amp; 3 nights”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Rae</dc:creator>
  <cp:lastModifiedBy>Rae</cp:lastModifiedBy>
  <cp:revision>491</cp:revision>
  <cp:lastPrinted>2020-07-21T23:46:03Z</cp:lastPrinted>
  <dcterms:created xsi:type="dcterms:W3CDTF">2011-09-27T23:32:38Z</dcterms:created>
  <dcterms:modified xsi:type="dcterms:W3CDTF">2020-10-09T05:40:54Z</dcterms:modified>
</cp:coreProperties>
</file>