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1.xml" ContentType="application/vnd.openxmlformats-officedocument.presentationml.tags+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9"/>
  </p:notesMasterIdLst>
  <p:handoutMasterIdLst>
    <p:handoutMasterId r:id="rId50"/>
  </p:handoutMasterIdLst>
  <p:sldIdLst>
    <p:sldId id="559" r:id="rId2"/>
    <p:sldId id="499" r:id="rId3"/>
    <p:sldId id="509" r:id="rId4"/>
    <p:sldId id="504" r:id="rId5"/>
    <p:sldId id="541" r:id="rId6"/>
    <p:sldId id="543" r:id="rId7"/>
    <p:sldId id="544" r:id="rId8"/>
    <p:sldId id="506" r:id="rId9"/>
    <p:sldId id="424" r:id="rId10"/>
    <p:sldId id="425" r:id="rId11"/>
    <p:sldId id="426" r:id="rId12"/>
    <p:sldId id="427" r:id="rId13"/>
    <p:sldId id="428" r:id="rId14"/>
    <p:sldId id="429" r:id="rId15"/>
    <p:sldId id="518" r:id="rId16"/>
    <p:sldId id="437" r:id="rId17"/>
    <p:sldId id="438" r:id="rId18"/>
    <p:sldId id="430" r:id="rId19"/>
    <p:sldId id="431" r:id="rId20"/>
    <p:sldId id="432" r:id="rId21"/>
    <p:sldId id="440" r:id="rId22"/>
    <p:sldId id="558" r:id="rId23"/>
    <p:sldId id="434" r:id="rId24"/>
    <p:sldId id="435" r:id="rId25"/>
    <p:sldId id="436" r:id="rId26"/>
    <p:sldId id="546" r:id="rId27"/>
    <p:sldId id="555" r:id="rId28"/>
    <p:sldId id="556" r:id="rId29"/>
    <p:sldId id="439" r:id="rId30"/>
    <p:sldId id="557" r:id="rId31"/>
    <p:sldId id="441" r:id="rId32"/>
    <p:sldId id="442" r:id="rId33"/>
    <p:sldId id="443" r:id="rId34"/>
    <p:sldId id="444" r:id="rId35"/>
    <p:sldId id="445" r:id="rId36"/>
    <p:sldId id="547" r:id="rId37"/>
    <p:sldId id="446" r:id="rId38"/>
    <p:sldId id="548" r:id="rId39"/>
    <p:sldId id="447" r:id="rId40"/>
    <p:sldId id="448" r:id="rId41"/>
    <p:sldId id="520" r:id="rId42"/>
    <p:sldId id="549" r:id="rId43"/>
    <p:sldId id="539" r:id="rId44"/>
    <p:sldId id="540" r:id="rId45"/>
    <p:sldId id="449" r:id="rId46"/>
    <p:sldId id="502" r:id="rId47"/>
    <p:sldId id="495" r:id="rId4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58"/>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DAC2"/>
    <a:srgbClr val="3366FF"/>
    <a:srgbClr val="FFFFCC"/>
    <a:srgbClr val="800080"/>
    <a:srgbClr val="CC3300"/>
    <a:srgbClr val="454567"/>
    <a:srgbClr val="900030"/>
    <a:srgbClr val="AE5C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9645" autoAdjust="0"/>
  </p:normalViewPr>
  <p:slideViewPr>
    <p:cSldViewPr>
      <p:cViewPr varScale="1">
        <p:scale>
          <a:sx n="113" d="100"/>
          <a:sy n="113" d="100"/>
        </p:scale>
        <p:origin x="-1128" y="-84"/>
      </p:cViewPr>
      <p:guideLst>
        <p:guide orient="horz" pos="2160"/>
        <p:guide pos="2880"/>
      </p:guideLst>
    </p:cSldViewPr>
  </p:slideViewPr>
  <p:notesTextViewPr>
    <p:cViewPr>
      <p:scale>
        <a:sx n="66" d="100"/>
        <a:sy n="66" d="100"/>
      </p:scale>
      <p:origin x="0" y="0"/>
    </p:cViewPr>
  </p:notesTextViewPr>
  <p:sorterViewPr>
    <p:cViewPr>
      <p:scale>
        <a:sx n="150" d="100"/>
        <a:sy n="150" d="100"/>
      </p:scale>
      <p:origin x="0" y="0"/>
    </p:cViewPr>
  </p:sorterViewPr>
  <p:notesViewPr>
    <p:cSldViewPr>
      <p:cViewPr>
        <p:scale>
          <a:sx n="100" d="100"/>
          <a:sy n="100" d="100"/>
        </p:scale>
        <p:origin x="-3504" y="61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CD64B8ED-1C70-42AB-88D7-2776977EAB10}" type="datetime8">
              <a:rPr lang="en-US" smtClean="0"/>
              <a:pPr/>
              <a:t>10/1/2020 4:53 AM</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B5F8FFE0-8EB2-4E3F-B32F-C8E911F54955}" type="slidenum">
              <a:rPr lang="en-US" smtClean="0"/>
              <a:pPr/>
              <a:t>‹#›</a:t>
            </a:fld>
            <a:endParaRPr lang="en-US"/>
          </a:p>
        </p:txBody>
      </p:sp>
    </p:spTree>
    <p:extLst>
      <p:ext uri="{BB962C8B-B14F-4D97-AF65-F5344CB8AC3E}">
        <p14:creationId xmlns:p14="http://schemas.microsoft.com/office/powerpoint/2010/main" val="275985583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eaLnBrk="1" hangingPunct="1">
              <a:defRPr sz="1200" smtClean="0"/>
            </a:lvl1pPr>
          </a:lstStyle>
          <a:p>
            <a:pPr>
              <a:defRPr/>
            </a:pPr>
            <a:endParaRPr lang="en-US"/>
          </a:p>
        </p:txBody>
      </p:sp>
      <p:sp>
        <p:nvSpPr>
          <p:cNvPr id="81923" name="Rectangle 3"/>
          <p:cNvSpPr>
            <a:spLocks noGrp="1" noChangeArrowheads="1"/>
          </p:cNvSpPr>
          <p:nvPr>
            <p:ph type="dt" idx="1"/>
          </p:nvPr>
        </p:nvSpPr>
        <p:spPr bwMode="auto">
          <a:xfrm>
            <a:off x="4023093" y="0"/>
            <a:ext cx="3077739" cy="46942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eaLnBrk="1" hangingPunct="1">
              <a:defRPr sz="1200" smtClean="0"/>
            </a:lvl1pPr>
          </a:lstStyle>
          <a:p>
            <a:pPr>
              <a:defRPr/>
            </a:pPr>
            <a:fld id="{A11FCECD-5A2B-4339-A63D-5206890D8CCC}" type="datetime8">
              <a:rPr lang="en-US" smtClean="0"/>
              <a:pPr>
                <a:defRPr/>
              </a:pPr>
              <a:t>10/1/2020 4:53 AM</a:t>
            </a:fld>
            <a:endParaRPr lang="en-US"/>
          </a:p>
        </p:txBody>
      </p:sp>
      <p:sp>
        <p:nvSpPr>
          <p:cNvPr id="134148"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26"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eaLnBrk="1" hangingPunct="1">
              <a:defRPr sz="1200" smtClean="0"/>
            </a:lvl1pPr>
          </a:lstStyle>
          <a:p>
            <a:pPr>
              <a:defRPr/>
            </a:pPr>
            <a:endParaRPr lang="en-US"/>
          </a:p>
        </p:txBody>
      </p:sp>
      <p:sp>
        <p:nvSpPr>
          <p:cNvPr id="8" name="Slide Number Placeholder 7"/>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smtClean="0"/>
            </a:lvl1pPr>
          </a:lstStyle>
          <a:p>
            <a:pPr>
              <a:defRPr/>
            </a:pPr>
            <a:fld id="{AF5341BD-C734-4457-8C4E-A0A15F9CFE63}" type="slidenum">
              <a:rPr lang="en-US"/>
              <a:pPr>
                <a:defRPr/>
              </a:pPr>
              <a:t>‹#›</a:t>
            </a:fld>
            <a:endParaRPr lang="en-US"/>
          </a:p>
        </p:txBody>
      </p:sp>
    </p:spTree>
    <p:extLst>
      <p:ext uri="{BB962C8B-B14F-4D97-AF65-F5344CB8AC3E}">
        <p14:creationId xmlns:p14="http://schemas.microsoft.com/office/powerpoint/2010/main" val="9286925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For Terra Bella – Oct 2011</a:t>
            </a:r>
          </a:p>
          <a:p>
            <a:endParaRPr lang="en-US" sz="2000" dirty="0"/>
          </a:p>
          <a:p>
            <a:r>
              <a:rPr lang="en-US" sz="2000" dirty="0"/>
              <a:t>Dan 4 Part 2 [of 3] – A Closer Look at Timelines</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10/1/2020 4:53 AM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29DB53-6779-4F84-9658-CAB83F982BD3}" type="slidenum">
              <a:rPr lang="en-US"/>
              <a:pPr/>
              <a:t>11</a:t>
            </a:fld>
            <a:endParaRPr lang="en-US"/>
          </a:p>
        </p:txBody>
      </p:sp>
      <p:sp>
        <p:nvSpPr>
          <p:cNvPr id="194563" name="Rectangle 2"/>
          <p:cNvSpPr>
            <a:spLocks noGrp="1" noRot="1" noChangeAspect="1" noChangeArrowheads="1" noTextEdit="1"/>
          </p:cNvSpPr>
          <p:nvPr>
            <p:ph type="sldImg"/>
          </p:nvPr>
        </p:nvSpPr>
        <p:spPr>
          <a:xfrm>
            <a:off x="1204913" y="703263"/>
            <a:ext cx="2757487" cy="2066925"/>
          </a:xfrm>
          <a:ln/>
        </p:spPr>
      </p:sp>
      <p:sp>
        <p:nvSpPr>
          <p:cNvPr id="194564" name="Rectangle 3"/>
          <p:cNvSpPr>
            <a:spLocks noGrp="1" noChangeArrowheads="1"/>
          </p:cNvSpPr>
          <p:nvPr>
            <p:ph type="body" idx="1"/>
          </p:nvPr>
        </p:nvSpPr>
        <p:spPr>
          <a:xfrm>
            <a:off x="710248" y="3001234"/>
            <a:ext cx="5681980" cy="5683106"/>
          </a:xfrm>
          <a:noFill/>
          <a:ln/>
        </p:spPr>
        <p:txBody>
          <a:bodyPr/>
          <a:lstStyle/>
          <a:p>
            <a:pPr eaLnBrk="1" hangingPunct="1">
              <a:lnSpc>
                <a:spcPct val="90000"/>
              </a:lnSpc>
            </a:pPr>
            <a:r>
              <a:rPr lang="en-US" sz="1800" dirty="0"/>
              <a:t>Sorry!  But, that’s not the right answer!</a:t>
            </a:r>
          </a:p>
          <a:p>
            <a:pPr eaLnBrk="1" hangingPunct="1">
              <a:lnSpc>
                <a:spcPct val="90000"/>
              </a:lnSpc>
            </a:pPr>
            <a:r>
              <a:rPr lang="en-US" sz="1800" dirty="0"/>
              <a:t>	(automatic)</a:t>
            </a:r>
          </a:p>
          <a:p>
            <a:pPr eaLnBrk="1" hangingPunct="1">
              <a:lnSpc>
                <a:spcPct val="90000"/>
              </a:lnSpc>
            </a:pPr>
            <a:endParaRPr lang="en-US" sz="1800" dirty="0"/>
          </a:p>
          <a:p>
            <a:pPr eaLnBrk="1" hangingPunct="1">
              <a:lnSpc>
                <a:spcPct val="90000"/>
              </a:lnSpc>
            </a:pPr>
            <a:r>
              <a:rPr lang="en-US" sz="1800" dirty="0"/>
              <a:t>This phrase:  “… one day = one year …” is a </a:t>
            </a:r>
          </a:p>
          <a:p>
            <a:pPr eaLnBrk="1" hangingPunct="1">
              <a:lnSpc>
                <a:spcPct val="90000"/>
              </a:lnSpc>
            </a:pPr>
            <a:endParaRPr lang="en-US" sz="1800" dirty="0"/>
          </a:p>
          <a:p>
            <a:pPr eaLnBrk="1" hangingPunct="1">
              <a:lnSpc>
                <a:spcPct val="90000"/>
              </a:lnSpc>
            </a:pPr>
            <a:r>
              <a:rPr lang="en-US" sz="1800" dirty="0"/>
              <a:t>Prophetic Rule … </a:t>
            </a:r>
          </a:p>
          <a:p>
            <a:pPr eaLnBrk="1" hangingPunct="1">
              <a:lnSpc>
                <a:spcPct val="90000"/>
              </a:lnSpc>
            </a:pPr>
            <a:endParaRPr lang="en-US" sz="1800" dirty="0"/>
          </a:p>
          <a:p>
            <a:pPr eaLnBrk="1" hangingPunct="1">
              <a:lnSpc>
                <a:spcPct val="90000"/>
              </a:lnSpc>
            </a:pPr>
            <a:r>
              <a:rPr lang="en-US" sz="1800" dirty="0"/>
              <a:t>Not ~ Prophetic Terminology!</a:t>
            </a:r>
          </a:p>
          <a:p>
            <a:pPr eaLnBrk="1" hangingPunct="1">
              <a:lnSpc>
                <a:spcPct val="90000"/>
              </a:lnSpc>
            </a:pPr>
            <a:endParaRPr lang="en-US" sz="1800" dirty="0"/>
          </a:p>
          <a:p>
            <a:pPr eaLnBrk="1" hangingPunct="1">
              <a:lnSpc>
                <a:spcPct val="90000"/>
              </a:lnSpc>
            </a:pPr>
            <a:r>
              <a:rPr lang="en-US" sz="1800" dirty="0"/>
              <a:t>Now, that might be confusing for some, so let’s look at this a little further …</a:t>
            </a:r>
          </a:p>
          <a:p>
            <a:pPr eaLnBrk="1" hangingPunct="1"/>
            <a:endParaRPr lang="en-US" sz="3700" dirty="0"/>
          </a:p>
        </p:txBody>
      </p:sp>
      <p:sp>
        <p:nvSpPr>
          <p:cNvPr id="5" name="Date Placeholder 4"/>
          <p:cNvSpPr>
            <a:spLocks noGrp="1"/>
          </p:cNvSpPr>
          <p:nvPr>
            <p:ph type="dt" idx="10"/>
          </p:nvPr>
        </p:nvSpPr>
        <p:spPr/>
        <p:txBody>
          <a:bodyPr/>
          <a:lstStyle/>
          <a:p>
            <a:pPr>
              <a:defRPr/>
            </a:pPr>
            <a:fld id="{37E65CEE-8485-449D-96A9-CCF23E4A23CF}" type="datetime8">
              <a:rPr lang="en-US" smtClean="0"/>
              <a:pPr>
                <a:defRPr/>
              </a:pPr>
              <a:t>10/1/2020 4:53 AM</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A73DED-6AB7-41CE-AB56-6CC0CC676F6B}" type="slidenum">
              <a:rPr lang="en-US"/>
              <a:pPr/>
              <a:t>12</a:t>
            </a:fld>
            <a:endParaRPr lang="en-US"/>
          </a:p>
        </p:txBody>
      </p:sp>
      <p:sp>
        <p:nvSpPr>
          <p:cNvPr id="195587" name="Rectangle 2"/>
          <p:cNvSpPr>
            <a:spLocks noGrp="1" noRot="1" noChangeAspect="1" noChangeArrowheads="1" noTextEdit="1"/>
          </p:cNvSpPr>
          <p:nvPr>
            <p:ph type="sldImg"/>
          </p:nvPr>
        </p:nvSpPr>
        <p:spPr>
          <a:xfrm>
            <a:off x="388938" y="384175"/>
            <a:ext cx="2189162" cy="1641475"/>
          </a:xfrm>
          <a:ln/>
        </p:spPr>
      </p:sp>
      <p:sp>
        <p:nvSpPr>
          <p:cNvPr id="195588" name="Rectangle 3"/>
          <p:cNvSpPr>
            <a:spLocks noGrp="1" noChangeArrowheads="1"/>
          </p:cNvSpPr>
          <p:nvPr>
            <p:ph type="body" idx="1"/>
          </p:nvPr>
        </p:nvSpPr>
        <p:spPr>
          <a:xfrm>
            <a:off x="386363" y="2154732"/>
            <a:ext cx="6329752" cy="6849077"/>
          </a:xfrm>
          <a:noFill/>
          <a:ln/>
        </p:spPr>
        <p:txBody>
          <a:bodyPr/>
          <a:lstStyle/>
          <a:p>
            <a:pPr marL="235552" indent="-235552" eaLnBrk="1" hangingPunct="1"/>
            <a:r>
              <a:rPr lang="en-US" sz="2000" dirty="0"/>
              <a:t>Let’s find the correct answer: </a:t>
            </a:r>
          </a:p>
          <a:p>
            <a:pPr marL="235552" indent="-235552" eaLnBrk="1" hangingPunct="1"/>
            <a:r>
              <a:rPr lang="en-US" sz="2000" dirty="0"/>
              <a:t>  These three phrases:</a:t>
            </a:r>
          </a:p>
          <a:p>
            <a:pPr marL="235552" indent="-235552" eaLnBrk="1" hangingPunct="1">
              <a:buFontTx/>
              <a:buAutoNum type="arabicPeriod"/>
            </a:pPr>
            <a:r>
              <a:rPr lang="en-US" sz="2000" dirty="0"/>
              <a:t>Dan 7:25 … time, times, dividing of time … and </a:t>
            </a:r>
          </a:p>
          <a:p>
            <a:pPr marL="235552" indent="-235552" eaLnBrk="1" hangingPunct="1">
              <a:buFontTx/>
              <a:buAutoNum type="arabicPeriod"/>
            </a:pPr>
            <a:r>
              <a:rPr lang="en-US" sz="2000" dirty="0"/>
              <a:t>Dan 12:7 … time, times and a half … and also … </a:t>
            </a:r>
          </a:p>
          <a:p>
            <a:pPr marL="235552" indent="-235552" eaLnBrk="1" hangingPunct="1">
              <a:buFontTx/>
              <a:buAutoNum type="arabicPeriod"/>
            </a:pPr>
            <a:r>
              <a:rPr lang="en-US" sz="2000" dirty="0"/>
              <a:t>Rev 12:14 … time, times and half a time … in all three of these phrases we are dealing with …  </a:t>
            </a:r>
          </a:p>
          <a:p>
            <a:pPr marL="235552" indent="-235552" eaLnBrk="1" hangingPunct="1"/>
            <a:r>
              <a:rPr lang="en-US" sz="2000" b="1" u="sng" dirty="0"/>
              <a:t>1c</a:t>
            </a:r>
            <a:r>
              <a:rPr lang="en-US" sz="2000" dirty="0"/>
              <a:t> Prophetic terminology which indicates that a timeline is contained within a prophecy.</a:t>
            </a:r>
          </a:p>
          <a:p>
            <a:pPr marL="235552" indent="-235552" eaLnBrk="1" hangingPunct="1"/>
            <a:r>
              <a:rPr lang="en-US" sz="2000" b="1" u="sng" dirty="0"/>
              <a:t>2c</a:t>
            </a:r>
            <a:r>
              <a:rPr lang="en-US" sz="2000" dirty="0"/>
              <a:t>  Maybe it would help if we read that Prophetic Rule again.  Let’s do that … “Whether a prophecy is written with </a:t>
            </a:r>
            <a:r>
              <a:rPr lang="en-US" sz="2000" b="1" u="sng" dirty="0"/>
              <a:t>symbolic or literal language, ALL timelines</a:t>
            </a:r>
            <a:r>
              <a:rPr lang="en-US" sz="2000" b="1" dirty="0"/>
              <a:t> </a:t>
            </a:r>
            <a:r>
              <a:rPr lang="en-US" sz="2000" dirty="0"/>
              <a:t>contained in the prophecy are </a:t>
            </a:r>
            <a:r>
              <a:rPr lang="en-US" sz="2000" u="sng" dirty="0"/>
              <a:t>prophetic time</a:t>
            </a:r>
            <a:r>
              <a:rPr lang="en-US" sz="2000" dirty="0"/>
              <a:t>.  </a:t>
            </a:r>
          </a:p>
          <a:p>
            <a:pPr marL="235552" indent="-235552" eaLnBrk="1" hangingPunct="1"/>
            <a:r>
              <a:rPr lang="en-US" sz="2000" b="1" dirty="0">
                <a:solidFill>
                  <a:srgbClr val="FF0000"/>
                </a:solidFill>
              </a:rPr>
              <a:t>Now if you still don’t understand, don’t worry, as we’re going to work through this in a simple manner over the next few slides.</a:t>
            </a:r>
          </a:p>
          <a:p>
            <a:pPr marL="235552" indent="-235552" eaLnBrk="1" hangingPunct="1">
              <a:buFontTx/>
              <a:buChar char="•"/>
            </a:pPr>
            <a:endParaRPr lang="en-US" sz="2400" dirty="0"/>
          </a:p>
        </p:txBody>
      </p:sp>
      <p:sp>
        <p:nvSpPr>
          <p:cNvPr id="5" name="Date Placeholder 4"/>
          <p:cNvSpPr>
            <a:spLocks noGrp="1"/>
          </p:cNvSpPr>
          <p:nvPr>
            <p:ph type="dt" idx="10"/>
          </p:nvPr>
        </p:nvSpPr>
        <p:spPr/>
        <p:txBody>
          <a:bodyPr/>
          <a:lstStyle/>
          <a:p>
            <a:pPr>
              <a:defRPr/>
            </a:pPr>
            <a:fld id="{86AD5571-154B-4AE1-86E5-7AB34558DA5F}" type="datetime8">
              <a:rPr lang="en-US" smtClean="0"/>
              <a:pPr>
                <a:defRPr/>
              </a:pPr>
              <a:t>10/1/2020 4:53 AM</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52DBC-9BAE-40E2-A867-0C53D6FEE4E0}" type="slidenum">
              <a:rPr lang="en-US"/>
              <a:pPr/>
              <a:t>13</a:t>
            </a:fld>
            <a:endParaRPr lang="en-US"/>
          </a:p>
        </p:txBody>
      </p:sp>
      <p:sp>
        <p:nvSpPr>
          <p:cNvPr id="196611" name="Rectangle 2"/>
          <p:cNvSpPr>
            <a:spLocks noGrp="1" noRot="1" noChangeAspect="1" noChangeArrowheads="1" noTextEdit="1"/>
          </p:cNvSpPr>
          <p:nvPr>
            <p:ph type="sldImg"/>
          </p:nvPr>
        </p:nvSpPr>
        <p:spPr>
          <a:xfrm>
            <a:off x="1238250" y="307975"/>
            <a:ext cx="2078038" cy="1558925"/>
          </a:xfrm>
          <a:ln/>
        </p:spPr>
      </p:sp>
      <p:sp>
        <p:nvSpPr>
          <p:cNvPr id="196612" name="Rectangle 3"/>
          <p:cNvSpPr>
            <a:spLocks noGrp="1" noChangeArrowheads="1"/>
          </p:cNvSpPr>
          <p:nvPr>
            <p:ph type="body" idx="1"/>
          </p:nvPr>
        </p:nvSpPr>
        <p:spPr>
          <a:xfrm>
            <a:off x="386363" y="2077778"/>
            <a:ext cx="6329752" cy="6926031"/>
          </a:xfrm>
          <a:noFill/>
          <a:ln/>
        </p:spPr>
        <p:txBody>
          <a:bodyPr/>
          <a:lstStyle/>
          <a:p>
            <a:pPr eaLnBrk="1" hangingPunct="1">
              <a:lnSpc>
                <a:spcPct val="90000"/>
              </a:lnSpc>
            </a:pPr>
            <a:r>
              <a:rPr lang="en-US" sz="1800" b="1" dirty="0">
                <a:solidFill>
                  <a:srgbClr val="C00000"/>
                </a:solidFill>
              </a:rPr>
              <a:t>There are some steps to follow when working with timelines.  They’re simple steps, and IF we follow them, everything is easier.</a:t>
            </a:r>
            <a:r>
              <a:rPr lang="en-US" sz="1100" b="1" dirty="0">
                <a:solidFill>
                  <a:srgbClr val="C00000"/>
                </a:solidFill>
              </a:rPr>
              <a:t> </a:t>
            </a:r>
          </a:p>
          <a:p>
            <a:pPr eaLnBrk="1" hangingPunct="1">
              <a:lnSpc>
                <a:spcPct val="90000"/>
              </a:lnSpc>
            </a:pPr>
            <a:endParaRPr lang="en-US" sz="600" dirty="0"/>
          </a:p>
          <a:p>
            <a:pPr eaLnBrk="1" hangingPunct="1">
              <a:lnSpc>
                <a:spcPct val="90000"/>
              </a:lnSpc>
            </a:pPr>
            <a:r>
              <a:rPr lang="en-US" sz="1600" b="1" u="sng" dirty="0"/>
              <a:t>1c</a:t>
            </a:r>
            <a:r>
              <a:rPr lang="en-US" sz="1600" dirty="0"/>
              <a:t>  Step One:  Determine if the vision contains a)  Symbolic language, or  b)  any Literal language.  </a:t>
            </a:r>
          </a:p>
          <a:p>
            <a:pPr eaLnBrk="1" hangingPunct="1">
              <a:lnSpc>
                <a:spcPct val="90000"/>
              </a:lnSpc>
            </a:pPr>
            <a:endParaRPr lang="en-US" sz="1600" dirty="0"/>
          </a:p>
          <a:p>
            <a:pPr eaLnBrk="1" hangingPunct="1">
              <a:lnSpc>
                <a:spcPct val="90000"/>
              </a:lnSpc>
            </a:pPr>
            <a:r>
              <a:rPr lang="en-US" sz="1600" dirty="0"/>
              <a:t>  ONLY THEN … can you proceed to Step Two by applying this information to the specific timeline.</a:t>
            </a:r>
          </a:p>
          <a:p>
            <a:pPr eaLnBrk="1" hangingPunct="1">
              <a:lnSpc>
                <a:spcPct val="90000"/>
              </a:lnSpc>
            </a:pPr>
            <a:endParaRPr lang="en-US" sz="800" dirty="0"/>
          </a:p>
          <a:p>
            <a:pPr eaLnBrk="1" hangingPunct="1">
              <a:lnSpc>
                <a:spcPct val="90000"/>
              </a:lnSpc>
            </a:pPr>
            <a:r>
              <a:rPr lang="en-US" sz="1800" dirty="0"/>
              <a:t>Well, how do we do this?</a:t>
            </a:r>
            <a:r>
              <a:rPr lang="en-US" sz="1100" dirty="0"/>
              <a:t> </a:t>
            </a:r>
          </a:p>
          <a:p>
            <a:pPr eaLnBrk="1" hangingPunct="1">
              <a:lnSpc>
                <a:spcPct val="90000"/>
              </a:lnSpc>
            </a:pPr>
            <a:endParaRPr lang="en-US" sz="1600" b="1" u="sng" dirty="0"/>
          </a:p>
          <a:p>
            <a:pPr eaLnBrk="1" hangingPunct="1">
              <a:lnSpc>
                <a:spcPct val="90000"/>
              </a:lnSpc>
            </a:pPr>
            <a:r>
              <a:rPr lang="en-US" sz="1600" b="1" u="sng" dirty="0"/>
              <a:t>2c</a:t>
            </a:r>
            <a:r>
              <a:rPr lang="en-US" sz="1600" dirty="0"/>
              <a:t>  Any </a:t>
            </a:r>
            <a:r>
              <a:rPr lang="en-US" sz="1600" b="1" u="sng" dirty="0"/>
              <a:t>symbolic visions</a:t>
            </a:r>
            <a:r>
              <a:rPr lang="en-US" sz="1600" dirty="0"/>
              <a:t> that contain a timeline – you can then determine that the specific timeline is Prophetic </a:t>
            </a:r>
            <a:r>
              <a:rPr lang="en-US" sz="1600" b="1" u="sng" dirty="0"/>
              <a:t>symbolic</a:t>
            </a:r>
            <a:r>
              <a:rPr lang="en-US" sz="1600" dirty="0"/>
              <a:t> time. </a:t>
            </a:r>
          </a:p>
          <a:p>
            <a:pPr eaLnBrk="1" hangingPunct="1">
              <a:lnSpc>
                <a:spcPct val="90000"/>
              </a:lnSpc>
            </a:pPr>
            <a:endParaRPr lang="en-US" sz="1600" dirty="0"/>
          </a:p>
          <a:p>
            <a:pPr eaLnBrk="1" hangingPunct="1">
              <a:lnSpc>
                <a:spcPct val="90000"/>
              </a:lnSpc>
            </a:pPr>
            <a:r>
              <a:rPr lang="en-US" sz="1600" dirty="0"/>
              <a:t>  Daniel’s book contains 2 visions that are written with completely literal language.  Both visions have timelines.  </a:t>
            </a:r>
          </a:p>
          <a:p>
            <a:pPr eaLnBrk="1" hangingPunct="1">
              <a:lnSpc>
                <a:spcPct val="90000"/>
              </a:lnSpc>
            </a:pPr>
            <a:endParaRPr lang="en-US" sz="1600" b="1" u="sng" dirty="0"/>
          </a:p>
          <a:p>
            <a:pPr eaLnBrk="1" hangingPunct="1">
              <a:lnSpc>
                <a:spcPct val="90000"/>
              </a:lnSpc>
            </a:pPr>
            <a:r>
              <a:rPr lang="en-US" sz="1600" b="1" u="sng" dirty="0"/>
              <a:t>3c</a:t>
            </a:r>
            <a:r>
              <a:rPr lang="en-US" sz="1600" dirty="0"/>
              <a:t>  So, then, you can determine that these specific timelines are ONLY </a:t>
            </a:r>
            <a:r>
              <a:rPr lang="en-US" sz="1600" b="1" u="sng" dirty="0"/>
              <a:t>prophetic LITERAL time</a:t>
            </a:r>
            <a:r>
              <a:rPr lang="en-US" sz="1600" dirty="0"/>
              <a:t>.</a:t>
            </a:r>
          </a:p>
          <a:p>
            <a:pPr eaLnBrk="1" hangingPunct="1">
              <a:lnSpc>
                <a:spcPct val="90000"/>
              </a:lnSpc>
            </a:pPr>
            <a:endParaRPr lang="en-US" sz="800" dirty="0"/>
          </a:p>
        </p:txBody>
      </p:sp>
      <p:sp>
        <p:nvSpPr>
          <p:cNvPr id="5" name="Date Placeholder 4"/>
          <p:cNvSpPr>
            <a:spLocks noGrp="1"/>
          </p:cNvSpPr>
          <p:nvPr>
            <p:ph type="dt" idx="10"/>
          </p:nvPr>
        </p:nvSpPr>
        <p:spPr/>
        <p:txBody>
          <a:bodyPr/>
          <a:lstStyle/>
          <a:p>
            <a:pPr>
              <a:defRPr/>
            </a:pPr>
            <a:fld id="{048756B5-1868-4B20-B535-87A1E8FFE971}" type="datetime8">
              <a:rPr lang="en-US" smtClean="0"/>
              <a:pPr>
                <a:defRPr/>
              </a:pPr>
              <a:t>10/1/2020 4:53 AM</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538617-59A1-4E16-9323-D92ABED39777}" type="slidenum">
              <a:rPr lang="en-US"/>
              <a:pPr/>
              <a:t>14</a:t>
            </a:fld>
            <a:endParaRPr lang="en-US"/>
          </a:p>
        </p:txBody>
      </p:sp>
      <p:sp>
        <p:nvSpPr>
          <p:cNvPr id="197635" name="Rectangle 2"/>
          <p:cNvSpPr>
            <a:spLocks noGrp="1" noRot="1" noChangeAspect="1" noChangeArrowheads="1" noTextEdit="1"/>
          </p:cNvSpPr>
          <p:nvPr>
            <p:ph type="sldImg"/>
          </p:nvPr>
        </p:nvSpPr>
        <p:spPr>
          <a:xfrm>
            <a:off x="542925" y="384175"/>
            <a:ext cx="2566988" cy="1924050"/>
          </a:xfrm>
          <a:ln/>
        </p:spPr>
      </p:sp>
      <p:sp>
        <p:nvSpPr>
          <p:cNvPr id="425987" name="Rectangle 3"/>
          <p:cNvSpPr>
            <a:spLocks noGrp="1" noChangeArrowheads="1"/>
          </p:cNvSpPr>
          <p:nvPr>
            <p:ph type="body" idx="1"/>
          </p:nvPr>
        </p:nvSpPr>
        <p:spPr>
          <a:xfrm>
            <a:off x="309089" y="2462552"/>
            <a:ext cx="6484297" cy="6464651"/>
          </a:xfrm>
        </p:spPr>
        <p:txBody>
          <a:bodyPr/>
          <a:lstStyle/>
          <a:p>
            <a:pPr eaLnBrk="1" hangingPunct="1">
              <a:defRPr/>
            </a:pPr>
            <a:r>
              <a:rPr lang="en-US" sz="2000" dirty="0">
                <a:solidFill>
                  <a:srgbClr val="C00000"/>
                </a:solidFill>
              </a:rPr>
              <a:t>First:  Let’s look at how to calculate Prop Literal Time.  It’s really easy … even grade school children can understand this</a:t>
            </a:r>
            <a:r>
              <a:rPr lang="en-US" sz="2000" dirty="0"/>
              <a:t>!</a:t>
            </a:r>
          </a:p>
          <a:p>
            <a:pPr eaLnBrk="1" hangingPunct="1">
              <a:defRPr/>
            </a:pPr>
            <a:endParaRPr lang="en-US" sz="800" dirty="0"/>
          </a:p>
          <a:p>
            <a:pPr eaLnBrk="1" hangingPunct="1">
              <a:defRPr/>
            </a:pPr>
            <a:r>
              <a:rPr lang="en-US" sz="2000" b="1" u="sng" dirty="0"/>
              <a:t>1c</a:t>
            </a:r>
            <a:r>
              <a:rPr lang="en-US" sz="2000" dirty="0"/>
              <a:t>  Any </a:t>
            </a:r>
            <a:r>
              <a:rPr lang="en-US" sz="2000" u="sng" dirty="0"/>
              <a:t>TIMELINE</a:t>
            </a:r>
            <a:r>
              <a:rPr lang="en-US" sz="2000" dirty="0"/>
              <a:t> given within a </a:t>
            </a:r>
            <a:r>
              <a:rPr lang="en-US" sz="2000" u="sng" dirty="0">
                <a:effectLst>
                  <a:outerShdw blurRad="38100" dist="38100" dir="2700000" algn="tl">
                    <a:srgbClr val="C0C0C0"/>
                  </a:outerShdw>
                </a:effectLst>
              </a:rPr>
              <a:t>LITERAL</a:t>
            </a:r>
            <a:r>
              <a:rPr lang="en-US" sz="2000" dirty="0"/>
              <a:t> vision is </a:t>
            </a:r>
            <a:r>
              <a:rPr lang="en-US" sz="2000" u="sng" dirty="0">
                <a:effectLst>
                  <a:outerShdw blurRad="38100" dist="38100" dir="2700000" algn="tl">
                    <a:srgbClr val="C0C0C0"/>
                  </a:outerShdw>
                </a:effectLst>
              </a:rPr>
              <a:t>always</a:t>
            </a:r>
            <a:r>
              <a:rPr lang="en-US" sz="2000" dirty="0"/>
              <a:t> </a:t>
            </a:r>
            <a:r>
              <a:rPr lang="en-US" sz="2000" u="sng" dirty="0"/>
              <a:t>PROPHETIC </a:t>
            </a:r>
            <a:r>
              <a:rPr lang="en-US" sz="2000" b="1" u="sng" dirty="0">
                <a:effectLst>
                  <a:outerShdw blurRad="38100" dist="38100" dir="2700000" algn="tl">
                    <a:srgbClr val="C0C0C0"/>
                  </a:outerShdw>
                </a:effectLst>
              </a:rPr>
              <a:t>LITERAL</a:t>
            </a:r>
            <a:r>
              <a:rPr lang="en-US" sz="2000" u="sng" dirty="0"/>
              <a:t> Time</a:t>
            </a:r>
            <a:r>
              <a:rPr lang="en-US" sz="2000" dirty="0"/>
              <a:t>.</a:t>
            </a:r>
          </a:p>
          <a:p>
            <a:pPr eaLnBrk="1" hangingPunct="1">
              <a:defRPr/>
            </a:pPr>
            <a:endParaRPr lang="en-US" sz="1100" dirty="0"/>
          </a:p>
          <a:p>
            <a:pPr eaLnBrk="1" hangingPunct="1">
              <a:defRPr/>
            </a:pPr>
            <a:r>
              <a:rPr lang="en-US" sz="2000" b="1" u="sng" dirty="0"/>
              <a:t>2c</a:t>
            </a:r>
            <a:r>
              <a:rPr lang="en-US" sz="2000" dirty="0"/>
              <a:t>  The “timeline” does </a:t>
            </a:r>
            <a:r>
              <a:rPr lang="en-US" sz="2000" u="sng" dirty="0">
                <a:effectLst>
                  <a:outerShdw blurRad="38100" dist="38100" dir="2700000" algn="tl">
                    <a:srgbClr val="C0C0C0"/>
                  </a:outerShdw>
                </a:effectLst>
              </a:rPr>
              <a:t>NOT</a:t>
            </a:r>
            <a:r>
              <a:rPr lang="en-US" sz="2000" dirty="0"/>
              <a:t> need to be converted.  Just leave it alone.</a:t>
            </a:r>
            <a:r>
              <a:rPr lang="en-US" sz="1800" dirty="0"/>
              <a:t>  </a:t>
            </a:r>
          </a:p>
          <a:p>
            <a:pPr eaLnBrk="1" hangingPunct="1">
              <a:defRPr/>
            </a:pPr>
            <a:endParaRPr lang="en-US" sz="800" dirty="0"/>
          </a:p>
          <a:p>
            <a:pPr eaLnBrk="1" hangingPunct="1">
              <a:defRPr/>
            </a:pPr>
            <a:r>
              <a:rPr lang="en-US" sz="2000" b="1" u="sng" dirty="0">
                <a:effectLst>
                  <a:outerShdw blurRad="38100" dist="38100" dir="2700000" algn="tl">
                    <a:srgbClr val="C0C0C0"/>
                  </a:outerShdw>
                </a:effectLst>
              </a:rPr>
              <a:t>3c</a:t>
            </a:r>
            <a:r>
              <a:rPr lang="en-US" sz="2000" dirty="0">
                <a:effectLst>
                  <a:outerShdw blurRad="38100" dist="38100" dir="2700000" algn="tl">
                    <a:srgbClr val="C0C0C0"/>
                  </a:outerShdw>
                </a:effectLst>
              </a:rPr>
              <a:t>  Let’s review Prophetic Key #25 again –maybe the rule will make a little more sense this time.  “</a:t>
            </a:r>
            <a:r>
              <a:rPr lang="en-US" sz="2000" dirty="0"/>
              <a:t>Timelines contained in a </a:t>
            </a:r>
            <a:r>
              <a:rPr lang="en-US" sz="2000" dirty="0">
                <a:effectLst>
                  <a:outerShdw blurRad="38100" dist="38100" dir="2700000" algn="tl">
                    <a:srgbClr val="C0C0C0"/>
                  </a:outerShdw>
                </a:effectLst>
              </a:rPr>
              <a:t>literal context</a:t>
            </a:r>
            <a:r>
              <a:rPr lang="en-US" sz="2000" dirty="0"/>
              <a:t> are to be understood as </a:t>
            </a:r>
            <a:r>
              <a:rPr lang="en-US" sz="2000" dirty="0">
                <a:effectLst>
                  <a:outerShdw blurRad="38100" dist="38100" dir="2700000" algn="tl">
                    <a:srgbClr val="C0C0C0"/>
                  </a:outerShdw>
                </a:effectLst>
              </a:rPr>
              <a:t>literal time.”</a:t>
            </a:r>
            <a:r>
              <a:rPr lang="en-US" sz="2000" dirty="0"/>
              <a:t>  Then apply this rule:</a:t>
            </a:r>
            <a:r>
              <a:rPr lang="en-US" sz="1800" dirty="0"/>
              <a:t>        </a:t>
            </a:r>
          </a:p>
          <a:p>
            <a:pPr eaLnBrk="1" hangingPunct="1">
              <a:defRPr/>
            </a:pPr>
            <a:r>
              <a:rPr lang="en-US" sz="2400" b="1" u="sng" dirty="0"/>
              <a:t>4c</a:t>
            </a:r>
            <a:r>
              <a:rPr lang="en-US" sz="1800" dirty="0"/>
              <a:t>  </a:t>
            </a:r>
            <a:r>
              <a:rPr lang="en-US" sz="1800" dirty="0">
                <a:effectLst>
                  <a:outerShdw blurRad="38100" dist="38100" dir="2700000" algn="tl">
                    <a:srgbClr val="C0C0C0"/>
                  </a:outerShdw>
                </a:effectLst>
              </a:rPr>
              <a:t>“A prophetic day is </a:t>
            </a:r>
            <a:r>
              <a:rPr lang="en-US" sz="1800" u="sng" dirty="0">
                <a:effectLst>
                  <a:outerShdw blurRad="38100" dist="38100" dir="2700000" algn="tl">
                    <a:srgbClr val="C0C0C0"/>
                  </a:outerShdw>
                </a:effectLst>
              </a:rPr>
              <a:t>simply</a:t>
            </a:r>
            <a:r>
              <a:rPr lang="en-US" sz="1800" dirty="0">
                <a:effectLst>
                  <a:outerShdw blurRad="38100" dist="38100" dir="2700000" algn="tl">
                    <a:srgbClr val="C0C0C0"/>
                  </a:outerShdw>
                </a:effectLst>
              </a:rPr>
              <a:t> one literal day.”</a:t>
            </a:r>
          </a:p>
        </p:txBody>
      </p:sp>
      <p:sp>
        <p:nvSpPr>
          <p:cNvPr id="5" name="Date Placeholder 4"/>
          <p:cNvSpPr>
            <a:spLocks noGrp="1"/>
          </p:cNvSpPr>
          <p:nvPr>
            <p:ph type="dt" idx="10"/>
          </p:nvPr>
        </p:nvSpPr>
        <p:spPr/>
        <p:txBody>
          <a:bodyPr/>
          <a:lstStyle/>
          <a:p>
            <a:pPr>
              <a:defRPr/>
            </a:pPr>
            <a:fld id="{4F1FA91B-DDD4-4B3D-9A47-FFD44E375AF1}" type="datetime8">
              <a:rPr lang="en-US" smtClean="0"/>
              <a:pPr>
                <a:defRPr/>
              </a:pPr>
              <a:t>10/1/2020 4:53 AM</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538617-59A1-4E16-9323-D92ABED39777}" type="slidenum">
              <a:rPr lang="en-US"/>
              <a:pPr/>
              <a:t>15</a:t>
            </a:fld>
            <a:endParaRPr lang="en-US"/>
          </a:p>
        </p:txBody>
      </p:sp>
      <p:sp>
        <p:nvSpPr>
          <p:cNvPr id="197635" name="Rectangle 2"/>
          <p:cNvSpPr>
            <a:spLocks noGrp="1" noRot="1" noChangeAspect="1" noChangeArrowheads="1" noTextEdit="1"/>
          </p:cNvSpPr>
          <p:nvPr>
            <p:ph type="sldImg"/>
          </p:nvPr>
        </p:nvSpPr>
        <p:spPr>
          <a:xfrm>
            <a:off x="542925" y="384175"/>
            <a:ext cx="2566988" cy="1924050"/>
          </a:xfrm>
          <a:ln/>
        </p:spPr>
      </p:sp>
      <p:sp>
        <p:nvSpPr>
          <p:cNvPr id="425987" name="Rectangle 3"/>
          <p:cNvSpPr>
            <a:spLocks noGrp="1" noChangeArrowheads="1"/>
          </p:cNvSpPr>
          <p:nvPr>
            <p:ph type="body" idx="1"/>
          </p:nvPr>
        </p:nvSpPr>
        <p:spPr>
          <a:xfrm>
            <a:off x="309089" y="2462552"/>
            <a:ext cx="6484297" cy="6464651"/>
          </a:xfrm>
        </p:spPr>
        <p:txBody>
          <a:bodyPr/>
          <a:lstStyle/>
          <a:p>
            <a:pPr eaLnBrk="1" hangingPunct="1">
              <a:defRPr/>
            </a:pPr>
            <a:endParaRPr lang="en-US" sz="600" dirty="0">
              <a:effectLst>
                <a:outerShdw blurRad="38100" dist="38100" dir="2700000" algn="tl">
                  <a:srgbClr val="C0C0C0"/>
                </a:outerShdw>
              </a:effectLst>
            </a:endParaRPr>
          </a:p>
          <a:p>
            <a:pPr eaLnBrk="1" hangingPunct="1">
              <a:defRPr/>
            </a:pPr>
            <a:r>
              <a:rPr lang="en-US" sz="1800" dirty="0"/>
              <a:t>The Strong’s definition for “day” or “days” as used in Dan 4 and 12 is: </a:t>
            </a:r>
          </a:p>
          <a:p>
            <a:pPr eaLnBrk="1" hangingPunct="1">
              <a:defRPr/>
            </a:pPr>
            <a:endParaRPr lang="en-US" sz="800" dirty="0"/>
          </a:p>
          <a:p>
            <a:pPr eaLnBrk="1" hangingPunct="1">
              <a:defRPr/>
            </a:pPr>
            <a:r>
              <a:rPr lang="en-US" sz="2400" dirty="0"/>
              <a:t>OT:3117  </a:t>
            </a:r>
            <a:r>
              <a:rPr lang="en-US" sz="2400" dirty="0" err="1"/>
              <a:t>yowm</a:t>
            </a:r>
            <a:r>
              <a:rPr lang="en-US" sz="2400" dirty="0"/>
              <a:t>; with a root meaning </a:t>
            </a:r>
            <a:r>
              <a:rPr lang="en-US" sz="2400" b="1" u="sng" dirty="0"/>
              <a:t>to be hot</a:t>
            </a:r>
            <a:r>
              <a:rPr lang="en-US" sz="2400" dirty="0"/>
              <a:t>; a day (</a:t>
            </a:r>
            <a:r>
              <a:rPr lang="en-US" sz="2400" u="sng" dirty="0"/>
              <a:t>as the warm hours</a:t>
            </a:r>
            <a:r>
              <a:rPr lang="en-US" sz="2400" dirty="0"/>
              <a:t>), whether </a:t>
            </a:r>
            <a:r>
              <a:rPr lang="en-US" sz="2400" b="1" i="1" u="sng" dirty="0"/>
              <a:t>literal</a:t>
            </a:r>
            <a:r>
              <a:rPr lang="en-US" sz="2400" dirty="0"/>
              <a:t> (</a:t>
            </a:r>
            <a:r>
              <a:rPr lang="en-US" sz="2400" u="sng" dirty="0"/>
              <a:t>from sunrise to sunset, or from one sunset to the next</a:t>
            </a:r>
            <a:r>
              <a:rPr lang="en-US" sz="2400" dirty="0"/>
              <a:t>), or </a:t>
            </a:r>
            <a:r>
              <a:rPr lang="en-US" sz="2400" b="1" i="1" u="sng" dirty="0"/>
              <a:t>figurative</a:t>
            </a:r>
            <a:r>
              <a:rPr lang="en-US" sz="2400" dirty="0"/>
              <a:t> (a space of time defined by an associated term) </a:t>
            </a:r>
          </a:p>
          <a:p>
            <a:pPr eaLnBrk="1" hangingPunct="1">
              <a:defRPr/>
            </a:pPr>
            <a:endParaRPr lang="en-US" sz="1800" dirty="0"/>
          </a:p>
          <a:p>
            <a:pPr eaLnBrk="1" hangingPunct="1">
              <a:defRPr/>
            </a:pPr>
            <a:r>
              <a:rPr lang="en-US" sz="1800" b="1" dirty="0">
                <a:solidFill>
                  <a:srgbClr val="C00000"/>
                </a:solidFill>
              </a:rPr>
              <a:t>[Did you notice the first meaning of “day” is literal? – not figurative, or symbolic?  </a:t>
            </a:r>
          </a:p>
          <a:p>
            <a:pPr eaLnBrk="1" hangingPunct="1">
              <a:defRPr/>
            </a:pPr>
            <a:endParaRPr lang="en-US" sz="1800" dirty="0"/>
          </a:p>
          <a:p>
            <a:pPr eaLnBrk="1" hangingPunct="1">
              <a:defRPr/>
            </a:pPr>
            <a:r>
              <a:rPr lang="en-US" sz="1800" dirty="0"/>
              <a:t>So, then, wouldn’t it stand to reason, that IF a vision has NO symbolism, the “days” are not symbolic days?  </a:t>
            </a:r>
          </a:p>
          <a:p>
            <a:pPr eaLnBrk="1" hangingPunct="1">
              <a:defRPr/>
            </a:pPr>
            <a:endParaRPr lang="en-US" sz="1800" dirty="0"/>
          </a:p>
          <a:p>
            <a:pPr eaLnBrk="1" hangingPunct="1">
              <a:defRPr/>
            </a:pPr>
            <a:r>
              <a:rPr lang="en-US" sz="1800" b="1" dirty="0">
                <a:solidFill>
                  <a:srgbClr val="C00000"/>
                </a:solidFill>
              </a:rPr>
              <a:t>Yes, that makes much more sense, doesn’t it?</a:t>
            </a:r>
            <a:r>
              <a:rPr lang="en-US" sz="1600" b="1" dirty="0">
                <a:solidFill>
                  <a:srgbClr val="C00000"/>
                </a:solidFill>
              </a:rPr>
              <a:t> </a:t>
            </a:r>
          </a:p>
          <a:p>
            <a:pPr eaLnBrk="1" hangingPunct="1">
              <a:defRPr/>
            </a:pPr>
            <a:endParaRPr lang="en-US" sz="1400" dirty="0"/>
          </a:p>
        </p:txBody>
      </p:sp>
      <p:sp>
        <p:nvSpPr>
          <p:cNvPr id="5" name="Date Placeholder 4"/>
          <p:cNvSpPr>
            <a:spLocks noGrp="1"/>
          </p:cNvSpPr>
          <p:nvPr>
            <p:ph type="dt" idx="10"/>
          </p:nvPr>
        </p:nvSpPr>
        <p:spPr/>
        <p:txBody>
          <a:bodyPr/>
          <a:lstStyle/>
          <a:p>
            <a:pPr>
              <a:defRPr/>
            </a:pPr>
            <a:fld id="{4F1FA91B-DDD4-4B3D-9A47-FFD44E375AF1}" type="datetime8">
              <a:rPr lang="en-US" smtClean="0"/>
              <a:pPr>
                <a:defRPr/>
              </a:pPr>
              <a:t>10/1/2020 4:53 AM</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0628F5-3F36-437B-8971-AAA2BAA04720}" type="slidenum">
              <a:rPr lang="en-US"/>
              <a:pPr/>
              <a:t>16</a:t>
            </a:fld>
            <a:endParaRPr lang="en-US"/>
          </a:p>
        </p:txBody>
      </p:sp>
      <p:sp>
        <p:nvSpPr>
          <p:cNvPr id="205827" name="Rectangle 2"/>
          <p:cNvSpPr>
            <a:spLocks noGrp="1" noRot="1" noChangeAspect="1" noChangeArrowheads="1" noTextEdit="1"/>
          </p:cNvSpPr>
          <p:nvPr>
            <p:ph type="sldImg"/>
          </p:nvPr>
        </p:nvSpPr>
        <p:spPr>
          <a:xfrm>
            <a:off x="1206500" y="384175"/>
            <a:ext cx="3035300" cy="2276475"/>
          </a:xfrm>
          <a:ln/>
        </p:spPr>
      </p:sp>
      <p:sp>
        <p:nvSpPr>
          <p:cNvPr id="442371" name="Rectangle 3"/>
          <p:cNvSpPr>
            <a:spLocks noGrp="1" noChangeArrowheads="1"/>
          </p:cNvSpPr>
          <p:nvPr>
            <p:ph type="body" idx="1"/>
          </p:nvPr>
        </p:nvSpPr>
        <p:spPr>
          <a:xfrm>
            <a:off x="386363" y="2770370"/>
            <a:ext cx="6329752" cy="6155789"/>
          </a:xfrm>
        </p:spPr>
        <p:txBody>
          <a:bodyPr/>
          <a:lstStyle/>
          <a:p>
            <a:pPr eaLnBrk="1" hangingPunct="1">
              <a:defRPr/>
            </a:pPr>
            <a:r>
              <a:rPr lang="en-US" sz="1600" b="1" dirty="0">
                <a:solidFill>
                  <a:srgbClr val="C00000"/>
                </a:solidFill>
              </a:rPr>
              <a:t>Now that we understand how to interpret any prophetic timeline, let’s get back to the 7 year timeline of Daniel 4.</a:t>
            </a:r>
          </a:p>
          <a:p>
            <a:pPr eaLnBrk="1" hangingPunct="1">
              <a:defRPr/>
            </a:pPr>
            <a:endParaRPr lang="en-US" sz="700" b="1" dirty="0"/>
          </a:p>
          <a:p>
            <a:pPr eaLnBrk="1" hangingPunct="1">
              <a:defRPr/>
            </a:pPr>
            <a:r>
              <a:rPr lang="en-US" sz="1600" b="1" dirty="0"/>
              <a:t>Remember, this timeline has to do with events surrounding the king – not God’s people. </a:t>
            </a:r>
          </a:p>
          <a:p>
            <a:pPr eaLnBrk="1" hangingPunct="1">
              <a:defRPr/>
            </a:pPr>
            <a:r>
              <a:rPr lang="en-US" sz="1800" b="1" dirty="0">
                <a:solidFill>
                  <a:srgbClr val="0000FF"/>
                </a:solidFill>
              </a:rPr>
              <a:t> And … something very different happens with this timeline that you never see happen with </a:t>
            </a:r>
            <a:r>
              <a:rPr lang="en-US" sz="1800" b="1" i="1" u="sng" dirty="0">
                <a:solidFill>
                  <a:srgbClr val="0000FF"/>
                </a:solidFill>
                <a:effectLst>
                  <a:outerShdw blurRad="38100" dist="38100" dir="2700000" algn="tl">
                    <a:srgbClr val="C0C0C0"/>
                  </a:outerShdw>
                </a:effectLst>
              </a:rPr>
              <a:t>any</a:t>
            </a:r>
            <a:r>
              <a:rPr lang="en-US" sz="1800" b="1" dirty="0">
                <a:solidFill>
                  <a:srgbClr val="0000FF"/>
                </a:solidFill>
              </a:rPr>
              <a:t> timelines around God’s people.  </a:t>
            </a:r>
          </a:p>
          <a:p>
            <a:pPr eaLnBrk="1" hangingPunct="1">
              <a:defRPr/>
            </a:pPr>
            <a:r>
              <a:rPr lang="en-US" sz="1600" b="1" dirty="0">
                <a:solidFill>
                  <a:srgbClr val="C00000"/>
                </a:solidFill>
              </a:rPr>
              <a:t>Do you know what that is? </a:t>
            </a:r>
          </a:p>
          <a:p>
            <a:pPr eaLnBrk="1" hangingPunct="1">
              <a:defRPr/>
            </a:pPr>
            <a:r>
              <a:rPr lang="en-US" sz="1600" b="1" dirty="0">
                <a:solidFill>
                  <a:srgbClr val="C00000"/>
                </a:solidFill>
              </a:rPr>
              <a:t> Well, just keep this in mind, because I’m going to tell you about it under Point #5.</a:t>
            </a:r>
          </a:p>
          <a:p>
            <a:pPr eaLnBrk="1" hangingPunct="1">
              <a:defRPr/>
            </a:pPr>
            <a:endParaRPr lang="en-US" sz="600" dirty="0"/>
          </a:p>
          <a:p>
            <a:pPr eaLnBrk="1" hangingPunct="1">
              <a:defRPr/>
            </a:pPr>
            <a:r>
              <a:rPr lang="en-US" sz="1800" b="1" dirty="0">
                <a:solidFill>
                  <a:srgbClr val="0000FF"/>
                </a:solidFill>
              </a:rPr>
              <a:t>Let’s read the verses that contain the 7 year timeline – noted in Daniel’s language as “7 times.” </a:t>
            </a:r>
          </a:p>
          <a:p>
            <a:pPr eaLnBrk="1" hangingPunct="1">
              <a:spcAft>
                <a:spcPct val="20000"/>
              </a:spcAft>
              <a:defRPr/>
            </a:pPr>
            <a:r>
              <a:rPr lang="en-US" sz="600" dirty="0">
                <a:effectLst>
                  <a:outerShdw blurRad="38100" dist="38100" dir="2700000" algn="tl">
                    <a:srgbClr val="C0C0C0"/>
                  </a:outerShdw>
                </a:effectLst>
              </a:rPr>
              <a:t>1c </a:t>
            </a:r>
            <a:r>
              <a:rPr lang="en-US" dirty="0" smtClean="0">
                <a:effectLst>
                  <a:outerShdw blurRad="38100" dist="38100" dir="2700000" algn="tl">
                    <a:srgbClr val="C0C0C0"/>
                  </a:outerShdw>
                </a:effectLst>
              </a:rPr>
              <a:t> 16</a:t>
            </a:r>
            <a:r>
              <a:rPr lang="en-US" dirty="0" smtClean="0"/>
              <a:t>  Let his heart be changed from man's, and let a beast's heart be given unto him; and let </a:t>
            </a:r>
            <a:r>
              <a:rPr lang="en-US" u="sng" dirty="0" smtClean="0">
                <a:effectLst>
                  <a:outerShdw blurRad="38100" dist="38100" dir="2700000" algn="tl">
                    <a:srgbClr val="C0C0C0"/>
                  </a:outerShdw>
                </a:effectLst>
              </a:rPr>
              <a:t>seven times</a:t>
            </a:r>
            <a:r>
              <a:rPr lang="en-US" dirty="0" smtClean="0"/>
              <a:t> pass over him.</a:t>
            </a:r>
          </a:p>
          <a:p>
            <a:pPr eaLnBrk="1" hangingPunct="1">
              <a:spcAft>
                <a:spcPct val="20000"/>
              </a:spcAft>
              <a:defRPr/>
            </a:pPr>
            <a:r>
              <a:rPr lang="en-US" dirty="0" smtClean="0">
                <a:effectLst>
                  <a:outerShdw blurRad="38100" dist="38100" dir="2700000" algn="tl">
                    <a:srgbClr val="C0C0C0"/>
                  </a:outerShdw>
                </a:effectLst>
              </a:rPr>
              <a:t>  23</a:t>
            </a:r>
            <a:r>
              <a:rPr lang="en-US" dirty="0" smtClean="0"/>
              <a:t>  Hew the tree down, and destroy it … and let his portion be with the beasts of the field, till </a:t>
            </a:r>
            <a:r>
              <a:rPr lang="en-US" u="sng" dirty="0" smtClean="0">
                <a:effectLst>
                  <a:outerShdw blurRad="38100" dist="38100" dir="2700000" algn="tl">
                    <a:srgbClr val="C0C0C0"/>
                  </a:outerShdw>
                </a:effectLst>
              </a:rPr>
              <a:t>seven times</a:t>
            </a:r>
            <a:r>
              <a:rPr lang="en-US" dirty="0" smtClean="0"/>
              <a:t> pass over him;</a:t>
            </a:r>
          </a:p>
          <a:p>
            <a:pPr eaLnBrk="1" hangingPunct="1">
              <a:spcAft>
                <a:spcPct val="20000"/>
              </a:spcAft>
              <a:defRPr/>
            </a:pPr>
            <a:r>
              <a:rPr lang="en-US" dirty="0" smtClean="0">
                <a:effectLst>
                  <a:outerShdw blurRad="38100" dist="38100" dir="2700000" algn="tl">
                    <a:srgbClr val="C0C0C0"/>
                  </a:outerShdw>
                </a:effectLst>
              </a:rPr>
              <a:t>  25</a:t>
            </a:r>
            <a:r>
              <a:rPr lang="en-US" dirty="0" smtClean="0"/>
              <a:t>  … thy dwelling shall be with the beasts of the field … and </a:t>
            </a:r>
            <a:r>
              <a:rPr lang="en-US" u="sng" dirty="0" smtClean="0">
                <a:effectLst>
                  <a:outerShdw blurRad="38100" dist="38100" dir="2700000" algn="tl">
                    <a:srgbClr val="C0C0C0"/>
                  </a:outerShdw>
                </a:effectLst>
              </a:rPr>
              <a:t>seven times</a:t>
            </a:r>
            <a:r>
              <a:rPr lang="en-US" dirty="0" smtClean="0"/>
              <a:t> shall pass over thee,</a:t>
            </a:r>
          </a:p>
          <a:p>
            <a:pPr eaLnBrk="1" hangingPunct="1">
              <a:spcAft>
                <a:spcPct val="20000"/>
              </a:spcAft>
              <a:defRPr/>
            </a:pPr>
            <a:r>
              <a:rPr lang="en-US" dirty="0" smtClean="0">
                <a:effectLst>
                  <a:outerShdw blurRad="38100" dist="38100" dir="2700000" algn="tl">
                    <a:srgbClr val="C0C0C0"/>
                  </a:outerShdw>
                </a:effectLst>
              </a:rPr>
              <a:t>  32</a:t>
            </a:r>
            <a:r>
              <a:rPr lang="en-US" dirty="0" smtClean="0"/>
              <a:t>  And they shall drive thee from men, and thy dwelling shall be with the beasts of the field: they shall make thee to eat grass as oxen, and </a:t>
            </a:r>
            <a:r>
              <a:rPr lang="en-US" u="sng" dirty="0" smtClean="0">
                <a:effectLst>
                  <a:outerShdw blurRad="38100" dist="38100" dir="2700000" algn="tl">
                    <a:srgbClr val="C0C0C0"/>
                  </a:outerShdw>
                </a:effectLst>
              </a:rPr>
              <a:t>seven times</a:t>
            </a:r>
            <a:r>
              <a:rPr lang="en-US" dirty="0" smtClean="0"/>
              <a:t> shall pass over thee, until thou know that the most High </a:t>
            </a:r>
            <a:r>
              <a:rPr lang="en-US" dirty="0" err="1" smtClean="0"/>
              <a:t>ruleth</a:t>
            </a:r>
            <a:r>
              <a:rPr lang="en-US" dirty="0" smtClean="0"/>
              <a:t> in the kingdom of men, and </a:t>
            </a:r>
            <a:r>
              <a:rPr lang="en-US" dirty="0" err="1" smtClean="0"/>
              <a:t>giveth</a:t>
            </a:r>
            <a:r>
              <a:rPr lang="en-US" dirty="0" smtClean="0"/>
              <a:t> it to whomsoever he will.</a:t>
            </a:r>
          </a:p>
          <a:p>
            <a:pPr eaLnBrk="1" hangingPunct="1">
              <a:defRPr/>
            </a:pPr>
            <a:endParaRPr lang="en-US" dirty="0" smtClean="0"/>
          </a:p>
        </p:txBody>
      </p:sp>
      <p:sp>
        <p:nvSpPr>
          <p:cNvPr id="5" name="Date Placeholder 4"/>
          <p:cNvSpPr>
            <a:spLocks noGrp="1"/>
          </p:cNvSpPr>
          <p:nvPr>
            <p:ph type="dt" idx="10"/>
          </p:nvPr>
        </p:nvSpPr>
        <p:spPr/>
        <p:txBody>
          <a:bodyPr/>
          <a:lstStyle/>
          <a:p>
            <a:pPr>
              <a:defRPr/>
            </a:pPr>
            <a:fld id="{2D5D8222-8B23-4F1C-B51F-B82909002748}" type="datetime8">
              <a:rPr lang="en-US" smtClean="0"/>
              <a:pPr>
                <a:defRPr/>
              </a:pPr>
              <a:t>10/1/2020 4:53 AM</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88D0EF-95EA-44B9-AA60-4A697434B613}" type="slidenum">
              <a:rPr lang="en-US"/>
              <a:pPr/>
              <a:t>17</a:t>
            </a:fld>
            <a:endParaRPr lang="en-US"/>
          </a:p>
        </p:txBody>
      </p:sp>
      <p:sp>
        <p:nvSpPr>
          <p:cNvPr id="206851" name="Rectangle 2"/>
          <p:cNvSpPr>
            <a:spLocks noGrp="1" noRot="1" noChangeAspect="1" noChangeArrowheads="1" noTextEdit="1"/>
          </p:cNvSpPr>
          <p:nvPr>
            <p:ph type="sldImg"/>
          </p:nvPr>
        </p:nvSpPr>
        <p:spPr>
          <a:xfrm>
            <a:off x="1208088" y="703263"/>
            <a:ext cx="4695825" cy="3521075"/>
          </a:xfrm>
          <a:ln/>
        </p:spPr>
      </p:sp>
      <p:sp>
        <p:nvSpPr>
          <p:cNvPr id="444419" name="Rectangle 3"/>
          <p:cNvSpPr>
            <a:spLocks noGrp="1" noChangeArrowheads="1"/>
          </p:cNvSpPr>
          <p:nvPr>
            <p:ph type="body" idx="1"/>
          </p:nvPr>
        </p:nvSpPr>
        <p:spPr>
          <a:xfrm>
            <a:off x="386363" y="4459526"/>
            <a:ext cx="6329752" cy="4697497"/>
          </a:xfrm>
        </p:spPr>
        <p:txBody>
          <a:bodyPr/>
          <a:lstStyle/>
          <a:p>
            <a:pPr eaLnBrk="1" hangingPunct="1">
              <a:defRPr/>
            </a:pPr>
            <a:r>
              <a:rPr lang="en-US" sz="1600" b="1" dirty="0">
                <a:solidFill>
                  <a:srgbClr val="0000FF"/>
                </a:solidFill>
              </a:rPr>
              <a:t>It’s already been well established in the last 4 points that Dan 4 is written in literal language. </a:t>
            </a:r>
          </a:p>
          <a:p>
            <a:pPr eaLnBrk="1" hangingPunct="1">
              <a:defRPr/>
            </a:pPr>
            <a:endParaRPr lang="en-US" sz="700" dirty="0"/>
          </a:p>
          <a:p>
            <a:pPr eaLnBrk="1" hangingPunct="1">
              <a:defRPr/>
            </a:pPr>
            <a:r>
              <a:rPr lang="en-US" sz="1600" b="1" u="sng" dirty="0"/>
              <a:t>1c</a:t>
            </a:r>
            <a:r>
              <a:rPr lang="en-US" sz="1600" dirty="0"/>
              <a:t>  The </a:t>
            </a:r>
            <a:r>
              <a:rPr lang="en-US" sz="1600" u="sng" dirty="0">
                <a:effectLst>
                  <a:outerShdw blurRad="38100" dist="38100" dir="2700000" algn="tl">
                    <a:srgbClr val="C0C0C0"/>
                  </a:outerShdw>
                </a:effectLst>
              </a:rPr>
              <a:t>prophetic term</a:t>
            </a:r>
            <a:r>
              <a:rPr lang="en-US" sz="1600" dirty="0"/>
              <a:t> for this timeline (</a:t>
            </a:r>
            <a:r>
              <a:rPr lang="en-US" sz="1600" dirty="0" err="1"/>
              <a:t>vs</a:t>
            </a:r>
            <a:r>
              <a:rPr lang="en-US" sz="1600" dirty="0"/>
              <a:t> 16, 23, 25, 32) is identified as:  </a:t>
            </a:r>
          </a:p>
          <a:p>
            <a:pPr eaLnBrk="1" hangingPunct="1">
              <a:defRPr/>
            </a:pPr>
            <a:r>
              <a:rPr lang="en-US" sz="1600" dirty="0"/>
              <a:t>    “seven times” </a:t>
            </a:r>
          </a:p>
          <a:p>
            <a:pPr eaLnBrk="1" hangingPunct="1">
              <a:defRPr/>
            </a:pPr>
            <a:r>
              <a:rPr lang="en-US" sz="1600" b="1" u="sng" dirty="0"/>
              <a:t>2c</a:t>
            </a:r>
            <a:r>
              <a:rPr lang="en-US" sz="1600" dirty="0"/>
              <a:t>    </a:t>
            </a:r>
            <a:r>
              <a:rPr lang="en-US" sz="1600" i="1" dirty="0">
                <a:effectLst>
                  <a:outerShdw blurRad="38100" dist="38100" dir="2700000" algn="tl">
                    <a:srgbClr val="C0C0C0"/>
                  </a:outerShdw>
                </a:effectLst>
              </a:rPr>
              <a:t>“</a:t>
            </a:r>
            <a:r>
              <a:rPr lang="en-US" sz="1600" i="1" u="sng" dirty="0">
                <a:effectLst>
                  <a:outerShdw blurRad="38100" dist="38100" dir="2700000" algn="tl">
                    <a:srgbClr val="C0C0C0"/>
                  </a:outerShdw>
                </a:effectLst>
              </a:rPr>
              <a:t>times</a:t>
            </a:r>
            <a:r>
              <a:rPr lang="en-US" sz="1600" i="1" dirty="0">
                <a:effectLst>
                  <a:outerShdw blurRad="38100" dist="38100" dir="2700000" algn="tl">
                    <a:srgbClr val="C0C0C0"/>
                  </a:outerShdw>
                </a:effectLst>
              </a:rPr>
              <a:t>”</a:t>
            </a:r>
            <a:r>
              <a:rPr lang="en-US" sz="1600" i="1" dirty="0"/>
              <a:t> – Strong’s </a:t>
            </a:r>
            <a:r>
              <a:rPr lang="en-US" sz="1600" dirty="0"/>
              <a:t>OT:5732; a set time; technically, </a:t>
            </a:r>
            <a:r>
              <a:rPr lang="en-US" sz="1600" u="sng" dirty="0">
                <a:effectLst>
                  <a:outerShdw blurRad="38100" dist="38100" dir="2700000" algn="tl">
                    <a:srgbClr val="C0C0C0"/>
                  </a:outerShdw>
                </a:effectLst>
              </a:rPr>
              <a:t>a year</a:t>
            </a:r>
            <a:r>
              <a:rPr lang="en-US" sz="1600" dirty="0">
                <a:effectLst>
                  <a:outerShdw blurRad="38100" dist="38100" dir="2700000" algn="tl">
                    <a:srgbClr val="C0C0C0"/>
                  </a:outerShdw>
                </a:effectLst>
              </a:rPr>
              <a:t>.  … so that means:  </a:t>
            </a:r>
          </a:p>
          <a:p>
            <a:pPr eaLnBrk="1" hangingPunct="1">
              <a:defRPr/>
            </a:pPr>
            <a:r>
              <a:rPr lang="en-US" sz="1600" dirty="0">
                <a:effectLst>
                  <a:outerShdw blurRad="38100" dist="38100" dir="2700000" algn="tl">
                    <a:srgbClr val="C0C0C0"/>
                  </a:outerShdw>
                </a:effectLst>
              </a:rPr>
              <a:t>    1 time = 1 year. </a:t>
            </a:r>
          </a:p>
          <a:p>
            <a:pPr eaLnBrk="1" hangingPunct="1">
              <a:defRPr/>
            </a:pPr>
            <a:r>
              <a:rPr lang="en-US" sz="1600" b="1" u="sng" dirty="0">
                <a:effectLst>
                  <a:outerShdw blurRad="38100" dist="38100" dir="2700000" algn="tl">
                    <a:srgbClr val="C0C0C0"/>
                  </a:outerShdw>
                </a:effectLst>
              </a:rPr>
              <a:t>3c</a:t>
            </a:r>
            <a:r>
              <a:rPr lang="en-US" sz="1600" dirty="0">
                <a:effectLst>
                  <a:outerShdw blurRad="38100" dist="38100" dir="2700000" algn="tl">
                    <a:srgbClr val="C0C0C0"/>
                  </a:outerShdw>
                </a:effectLst>
              </a:rPr>
              <a:t> </a:t>
            </a:r>
            <a:r>
              <a:rPr lang="en-US" sz="1600" dirty="0"/>
              <a:t>Daniel 4 is a Literal Vision, therefore the timeline is:   </a:t>
            </a:r>
          </a:p>
          <a:p>
            <a:pPr eaLnBrk="1" hangingPunct="1">
              <a:defRPr/>
            </a:pPr>
            <a:r>
              <a:rPr lang="en-US" sz="1600" dirty="0"/>
              <a:t>  Prophetic Literal Time … NOT symbolic time!  </a:t>
            </a:r>
          </a:p>
          <a:p>
            <a:pPr eaLnBrk="1" hangingPunct="1">
              <a:defRPr/>
            </a:pPr>
            <a:r>
              <a:rPr lang="en-US" sz="1600" b="1" u="sng" dirty="0"/>
              <a:t>4c</a:t>
            </a:r>
            <a:r>
              <a:rPr lang="en-US" sz="1600" dirty="0"/>
              <a:t>  Therefore … 7 times = 7 literal years. … Now, isn’t that easy?  I do hope that these concepts are clear and logical for you … </a:t>
            </a:r>
          </a:p>
          <a:p>
            <a:pPr eaLnBrk="1" hangingPunct="1">
              <a:defRPr/>
            </a:pPr>
            <a:endParaRPr lang="en-US" sz="700" dirty="0"/>
          </a:p>
          <a:p>
            <a:pPr eaLnBrk="1" hangingPunct="1">
              <a:defRPr/>
            </a:pPr>
            <a:endParaRPr lang="en-US" b="1" dirty="0" smtClean="0">
              <a:solidFill>
                <a:srgbClr val="0000FF"/>
              </a:solidFill>
            </a:endParaRPr>
          </a:p>
        </p:txBody>
      </p:sp>
      <p:sp>
        <p:nvSpPr>
          <p:cNvPr id="5" name="Date Placeholder 4"/>
          <p:cNvSpPr>
            <a:spLocks noGrp="1"/>
          </p:cNvSpPr>
          <p:nvPr>
            <p:ph type="dt" idx="10"/>
          </p:nvPr>
        </p:nvSpPr>
        <p:spPr/>
        <p:txBody>
          <a:bodyPr/>
          <a:lstStyle/>
          <a:p>
            <a:pPr>
              <a:defRPr/>
            </a:pPr>
            <a:fld id="{746FBF2D-5113-4D8C-BCCD-90FE5FB7D4D1}" type="datetime8">
              <a:rPr lang="en-US" smtClean="0"/>
              <a:pPr>
                <a:defRPr/>
              </a:pPr>
              <a:t>10/1/2020 4:53 AM</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12F5B4-32EE-49FD-804C-A0397241AFCE}" type="slidenum">
              <a:rPr lang="en-US"/>
              <a:pPr/>
              <a:t>18</a:t>
            </a:fld>
            <a:endParaRPr lang="en-US"/>
          </a:p>
        </p:txBody>
      </p:sp>
      <p:sp>
        <p:nvSpPr>
          <p:cNvPr id="198659" name="Rectangle 2"/>
          <p:cNvSpPr>
            <a:spLocks noGrp="1" noRot="1" noChangeAspect="1" noChangeArrowheads="1" noTextEdit="1"/>
          </p:cNvSpPr>
          <p:nvPr>
            <p:ph type="sldImg"/>
          </p:nvPr>
        </p:nvSpPr>
        <p:spPr>
          <a:xfrm>
            <a:off x="1206500" y="615950"/>
            <a:ext cx="3421063" cy="2565400"/>
          </a:xfrm>
          <a:ln/>
        </p:spPr>
      </p:sp>
      <p:sp>
        <p:nvSpPr>
          <p:cNvPr id="428035" name="Rectangle 3"/>
          <p:cNvSpPr>
            <a:spLocks noGrp="1" noChangeArrowheads="1"/>
          </p:cNvSpPr>
          <p:nvPr>
            <p:ph type="body" idx="1"/>
          </p:nvPr>
        </p:nvSpPr>
        <p:spPr>
          <a:xfrm>
            <a:off x="309089" y="3232098"/>
            <a:ext cx="6484297" cy="5848319"/>
          </a:xfrm>
        </p:spPr>
        <p:txBody>
          <a:bodyPr/>
          <a:lstStyle/>
          <a:p>
            <a:pPr marL="235552" indent="-235552" eaLnBrk="1" hangingPunct="1">
              <a:defRPr/>
            </a:pPr>
            <a:r>
              <a:rPr lang="en-US" sz="1800" b="1" dirty="0">
                <a:solidFill>
                  <a:srgbClr val="C00000"/>
                </a:solidFill>
              </a:rPr>
              <a:t>Now, let’s look at how to calculate prophetic symbolic time … it’s also easy pretty easy.</a:t>
            </a:r>
          </a:p>
          <a:p>
            <a:pPr marL="235552" indent="-235552" eaLnBrk="1" hangingPunct="1">
              <a:defRPr/>
            </a:pPr>
            <a:endParaRPr lang="en-US" sz="800" dirty="0"/>
          </a:p>
          <a:p>
            <a:pPr marL="235552" indent="-235552" eaLnBrk="1" hangingPunct="1">
              <a:defRPr/>
            </a:pPr>
            <a:r>
              <a:rPr lang="en-US" sz="1800" b="1" u="sng" dirty="0"/>
              <a:t>1c</a:t>
            </a:r>
            <a:r>
              <a:rPr lang="en-US" sz="1800" b="1" dirty="0"/>
              <a:t>  Any </a:t>
            </a:r>
            <a:r>
              <a:rPr lang="en-US" sz="1800" b="1" u="sng" dirty="0">
                <a:effectLst>
                  <a:outerShdw blurRad="38100" dist="38100" dir="2700000" algn="tl">
                    <a:srgbClr val="C0C0C0"/>
                  </a:outerShdw>
                </a:effectLst>
              </a:rPr>
              <a:t>TIMELINE</a:t>
            </a:r>
            <a:r>
              <a:rPr lang="en-US" sz="1800" b="1" dirty="0"/>
              <a:t> given within a  </a:t>
            </a:r>
            <a:r>
              <a:rPr lang="en-US" sz="1800" b="1" u="sng" dirty="0">
                <a:effectLst>
                  <a:outerShdw blurRad="38100" dist="38100" dir="2700000" algn="tl">
                    <a:srgbClr val="C0C0C0"/>
                  </a:outerShdw>
                </a:effectLst>
              </a:rPr>
              <a:t>SYMBOLIC</a:t>
            </a:r>
            <a:r>
              <a:rPr lang="en-US" sz="1800" b="1" dirty="0"/>
              <a:t> vision is most often </a:t>
            </a:r>
            <a:r>
              <a:rPr lang="en-US" sz="1800" b="1" u="sng" dirty="0"/>
              <a:t>PROPHETIC </a:t>
            </a:r>
            <a:r>
              <a:rPr lang="en-US" sz="1800" b="1" u="sng" dirty="0">
                <a:effectLst>
                  <a:outerShdw blurRad="38100" dist="38100" dir="2700000" algn="tl">
                    <a:srgbClr val="C0C0C0"/>
                  </a:outerShdw>
                </a:effectLst>
              </a:rPr>
              <a:t>SYMBOLIC</a:t>
            </a:r>
            <a:r>
              <a:rPr lang="en-US" sz="1800" b="1" u="sng" dirty="0"/>
              <a:t> Time</a:t>
            </a:r>
            <a:r>
              <a:rPr lang="en-US" sz="1800" b="1" dirty="0"/>
              <a:t>.</a:t>
            </a:r>
          </a:p>
          <a:p>
            <a:pPr marL="235552" indent="-235552" eaLnBrk="1" hangingPunct="1">
              <a:defRPr/>
            </a:pPr>
            <a:endParaRPr lang="en-US" sz="800" b="1" dirty="0"/>
          </a:p>
          <a:p>
            <a:pPr marL="235552" indent="-235552" eaLnBrk="1" hangingPunct="1">
              <a:defRPr/>
            </a:pPr>
            <a:r>
              <a:rPr lang="en-US" sz="1800" b="1" u="sng" dirty="0">
                <a:effectLst>
                  <a:outerShdw blurRad="38100" dist="38100" dir="2700000" algn="tl">
                    <a:srgbClr val="C0C0C0"/>
                  </a:outerShdw>
                </a:effectLst>
              </a:rPr>
              <a:t>2c</a:t>
            </a:r>
            <a:r>
              <a:rPr lang="en-US" sz="1800" b="1" dirty="0">
                <a:effectLst>
                  <a:outerShdw blurRad="38100" dist="38100" dir="2700000" algn="tl">
                    <a:srgbClr val="C0C0C0"/>
                  </a:outerShdw>
                </a:effectLst>
              </a:rPr>
              <a:t>  </a:t>
            </a:r>
            <a:r>
              <a:rPr lang="en-US" sz="1800" b="1" u="sng" dirty="0">
                <a:effectLst>
                  <a:outerShdw blurRad="38100" dist="38100" dir="2700000" algn="tl">
                    <a:srgbClr val="C0C0C0"/>
                  </a:outerShdw>
                </a:effectLst>
              </a:rPr>
              <a:t>Then</a:t>
            </a:r>
            <a:r>
              <a:rPr lang="en-US" sz="1800" b="1" dirty="0"/>
              <a:t> the “timeline” </a:t>
            </a:r>
            <a:r>
              <a:rPr lang="en-US" sz="1800" b="1" u="sng" dirty="0">
                <a:effectLst>
                  <a:outerShdw blurRad="38100" dist="38100" dir="2700000" algn="tl">
                    <a:srgbClr val="C0C0C0"/>
                  </a:outerShdw>
                </a:effectLst>
              </a:rPr>
              <a:t>MUST BE</a:t>
            </a:r>
            <a:r>
              <a:rPr lang="en-US" sz="1800" b="1" dirty="0"/>
              <a:t> converted to understand how much literal time is involved.</a:t>
            </a:r>
            <a:r>
              <a:rPr lang="en-US" sz="1800" dirty="0"/>
              <a:t> </a:t>
            </a:r>
          </a:p>
          <a:p>
            <a:pPr marL="235552" indent="-235552" eaLnBrk="1" hangingPunct="1">
              <a:defRPr/>
            </a:pPr>
            <a:endParaRPr lang="en-US" sz="800" dirty="0"/>
          </a:p>
          <a:p>
            <a:pPr marL="235552" indent="-235552" eaLnBrk="1" hangingPunct="1">
              <a:defRPr/>
            </a:pPr>
            <a:r>
              <a:rPr lang="en-US" sz="1800" b="1" u="sng" dirty="0">
                <a:effectLst>
                  <a:outerShdw blurRad="38100" dist="38100" dir="2700000" algn="tl">
                    <a:srgbClr val="C0C0C0"/>
                  </a:outerShdw>
                </a:effectLst>
              </a:rPr>
              <a:t>3c</a:t>
            </a:r>
            <a:r>
              <a:rPr lang="en-US" sz="1800" b="1" dirty="0">
                <a:effectLst>
                  <a:outerShdw blurRad="38100" dist="38100" dir="2700000" algn="tl">
                    <a:srgbClr val="C0C0C0"/>
                  </a:outerShdw>
                </a:effectLst>
              </a:rPr>
              <a:t>  Prophetic Key #24</a:t>
            </a:r>
            <a:r>
              <a:rPr lang="en-US" sz="1800" dirty="0"/>
              <a:t>   </a:t>
            </a:r>
            <a:r>
              <a:rPr lang="en-US" sz="1800" b="1" dirty="0"/>
              <a:t>Timelines contained in a </a:t>
            </a:r>
            <a:r>
              <a:rPr lang="en-US" sz="1800" b="1" dirty="0">
                <a:effectLst>
                  <a:outerShdw blurRad="38100" dist="38100" dir="2700000" algn="tl">
                    <a:srgbClr val="C0C0C0"/>
                  </a:outerShdw>
                </a:effectLst>
              </a:rPr>
              <a:t>symbolic context</a:t>
            </a:r>
            <a:r>
              <a:rPr lang="en-US" sz="1800" b="1" dirty="0"/>
              <a:t> are to be understood as </a:t>
            </a:r>
            <a:r>
              <a:rPr lang="en-US" sz="1800" b="1" dirty="0">
                <a:effectLst>
                  <a:outerShdw blurRad="38100" dist="38100" dir="2700000" algn="tl">
                    <a:srgbClr val="C0C0C0"/>
                  </a:outerShdw>
                </a:effectLst>
              </a:rPr>
              <a:t>symbolic time.</a:t>
            </a:r>
            <a:r>
              <a:rPr lang="en-US" sz="1800" b="1" dirty="0"/>
              <a:t>  Then apply this rule:  The timeline must be decoded with the </a:t>
            </a:r>
            <a:r>
              <a:rPr lang="en-US" sz="1800" b="1" dirty="0">
                <a:effectLst>
                  <a:outerShdw blurRad="38100" dist="38100" dir="2700000" algn="tl">
                    <a:srgbClr val="C0C0C0"/>
                  </a:outerShdw>
                </a:effectLst>
              </a:rPr>
              <a:t>Year-day Computation Principle. </a:t>
            </a:r>
            <a:r>
              <a:rPr lang="en-US" sz="1800" b="1" dirty="0">
                <a:solidFill>
                  <a:srgbClr val="C00000"/>
                </a:solidFill>
              </a:rPr>
              <a:t>(…just as the symbolic gold head had to be interpreted to a literal kingdom)</a:t>
            </a:r>
          </a:p>
          <a:p>
            <a:pPr marL="235552" indent="-235552" eaLnBrk="1" hangingPunct="1">
              <a:defRPr/>
            </a:pPr>
            <a:endParaRPr lang="en-US" sz="800" dirty="0"/>
          </a:p>
        </p:txBody>
      </p:sp>
      <p:sp>
        <p:nvSpPr>
          <p:cNvPr id="5" name="Date Placeholder 4"/>
          <p:cNvSpPr>
            <a:spLocks noGrp="1"/>
          </p:cNvSpPr>
          <p:nvPr>
            <p:ph type="dt" idx="10"/>
          </p:nvPr>
        </p:nvSpPr>
        <p:spPr/>
        <p:txBody>
          <a:bodyPr/>
          <a:lstStyle/>
          <a:p>
            <a:pPr>
              <a:defRPr/>
            </a:pPr>
            <a:fld id="{1C3BE9D7-4331-40AD-90F0-BADED0558EED}" type="datetime8">
              <a:rPr lang="en-US" smtClean="0"/>
              <a:pPr>
                <a:defRPr/>
              </a:pPr>
              <a:t>10/1/2020 4:53 AM</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98C66F-3E21-442C-86C9-8AE898D3DD9C}" type="slidenum">
              <a:rPr lang="en-US"/>
              <a:pPr/>
              <a:t>19</a:t>
            </a:fld>
            <a:endParaRPr lang="en-US"/>
          </a:p>
        </p:txBody>
      </p:sp>
      <p:sp>
        <p:nvSpPr>
          <p:cNvPr id="199683" name="Rectangle 2"/>
          <p:cNvSpPr>
            <a:spLocks noGrp="1" noRot="1" noChangeAspect="1" noChangeArrowheads="1" noTextEdit="1"/>
          </p:cNvSpPr>
          <p:nvPr>
            <p:ph type="sldImg"/>
          </p:nvPr>
        </p:nvSpPr>
        <p:spPr>
          <a:xfrm>
            <a:off x="1203325" y="384175"/>
            <a:ext cx="2192338" cy="1643063"/>
          </a:xfrm>
          <a:ln/>
        </p:spPr>
      </p:sp>
      <p:sp>
        <p:nvSpPr>
          <p:cNvPr id="199684" name="Rectangle 3"/>
          <p:cNvSpPr>
            <a:spLocks noGrp="1" noChangeArrowheads="1"/>
          </p:cNvSpPr>
          <p:nvPr>
            <p:ph type="body" idx="1"/>
          </p:nvPr>
        </p:nvSpPr>
        <p:spPr>
          <a:xfrm>
            <a:off x="309089" y="2154732"/>
            <a:ext cx="6484297" cy="7233743"/>
          </a:xfrm>
          <a:noFill/>
          <a:ln/>
        </p:spPr>
        <p:txBody>
          <a:bodyPr/>
          <a:lstStyle/>
          <a:p>
            <a:pPr marL="235552" indent="-235552" eaLnBrk="1" hangingPunct="1"/>
            <a:r>
              <a:rPr lang="en-US" sz="1700" b="1" dirty="0">
                <a:solidFill>
                  <a:srgbClr val="C00000"/>
                </a:solidFill>
              </a:rPr>
              <a:t>But, before I go any further, let’s just review a few things that I’ve mentioned before.</a:t>
            </a:r>
            <a:r>
              <a:rPr lang="en-US" sz="1500" b="1" dirty="0">
                <a:solidFill>
                  <a:srgbClr val="C00000"/>
                </a:solidFill>
              </a:rPr>
              <a:t>  </a:t>
            </a:r>
          </a:p>
          <a:p>
            <a:pPr marL="235552" indent="-235552" eaLnBrk="1" hangingPunct="1"/>
            <a:endParaRPr lang="en-US" sz="700" dirty="0"/>
          </a:p>
          <a:p>
            <a:pPr marL="235552" indent="-235552" eaLnBrk="1" hangingPunct="1"/>
            <a:r>
              <a:rPr lang="en-US" sz="1600" b="1" u="sng" dirty="0"/>
              <a:t>1c</a:t>
            </a:r>
            <a:r>
              <a:rPr lang="en-US" sz="1600" dirty="0"/>
              <a:t>  This book on Daniel is written on the level of “historicism.”  It’s the entry level of understanding Daniel’s prophecies, based on past historical fact.  This holds true for timelines as well.</a:t>
            </a:r>
          </a:p>
          <a:p>
            <a:pPr marL="235552" indent="-235552" eaLnBrk="1" hangingPunct="1"/>
            <a:endParaRPr lang="en-US" sz="500" dirty="0"/>
          </a:p>
          <a:p>
            <a:pPr marL="235552" indent="-235552" eaLnBrk="1" hangingPunct="1"/>
            <a:r>
              <a:rPr lang="en-US" sz="1600" b="1" u="sng" dirty="0"/>
              <a:t>2c</a:t>
            </a:r>
            <a:r>
              <a:rPr lang="en-US" sz="1600" dirty="0"/>
              <a:t>  Second – there are many studies in Daniel now based on recent and current events – not necessarily  ONLY historical events.  I call this a 2</a:t>
            </a:r>
            <a:r>
              <a:rPr lang="en-US" sz="1600" baseline="30000" dirty="0"/>
              <a:t>nd</a:t>
            </a:r>
            <a:r>
              <a:rPr lang="en-US" sz="1600" dirty="0"/>
              <a:t> level of Daniel’s prophecies, which are not addressed in this book. </a:t>
            </a:r>
          </a:p>
          <a:p>
            <a:pPr marL="235552" indent="-235552" eaLnBrk="1" hangingPunct="1"/>
            <a:endParaRPr lang="en-US" sz="700" dirty="0"/>
          </a:p>
          <a:p>
            <a:pPr marL="235552" indent="-235552" eaLnBrk="1" hangingPunct="1"/>
            <a:r>
              <a:rPr lang="en-US" sz="1600" b="1" u="sng" dirty="0"/>
              <a:t>3c</a:t>
            </a:r>
            <a:r>
              <a:rPr lang="en-US" sz="1600" dirty="0"/>
              <a:t>  The 2</a:t>
            </a:r>
            <a:r>
              <a:rPr lang="en-US" sz="1600" baseline="30000" dirty="0"/>
              <a:t>nd</a:t>
            </a:r>
            <a:r>
              <a:rPr lang="en-US" sz="1600" dirty="0"/>
              <a:t> level has its foundation in Historicism, but never should the two levels be mixed together.  Keep them separate. </a:t>
            </a:r>
          </a:p>
          <a:p>
            <a:pPr marL="235552" indent="-235552" eaLnBrk="1" hangingPunct="1"/>
            <a:endParaRPr lang="en-US" sz="700" dirty="0"/>
          </a:p>
          <a:p>
            <a:pPr marL="235552" indent="-235552" eaLnBrk="1" hangingPunct="1"/>
            <a:r>
              <a:rPr lang="en-US" sz="1600" b="1" u="sng" dirty="0"/>
              <a:t>4c</a:t>
            </a:r>
            <a:r>
              <a:rPr lang="en-US" sz="1600" dirty="0"/>
              <a:t>  Understanding these concepts, means that when one advances to understanding Daniel in the </a:t>
            </a:r>
            <a:r>
              <a:rPr lang="en-US" sz="1600" u="sng" dirty="0"/>
              <a:t>2</a:t>
            </a:r>
            <a:r>
              <a:rPr lang="en-US" sz="1600" u="sng" baseline="30000" dirty="0"/>
              <a:t>nd</a:t>
            </a:r>
            <a:r>
              <a:rPr lang="en-US" sz="1600" u="sng" dirty="0"/>
              <a:t> level</a:t>
            </a:r>
            <a:r>
              <a:rPr lang="en-US" sz="1600" dirty="0"/>
              <a:t> – then it would also stand to reason that there would not be time for some very long timelines to run their full course. </a:t>
            </a:r>
          </a:p>
          <a:p>
            <a:pPr marL="235552" indent="-235552" eaLnBrk="1" hangingPunct="1"/>
            <a:endParaRPr lang="en-US" sz="500" dirty="0"/>
          </a:p>
          <a:p>
            <a:pPr marL="235552" indent="-235552" eaLnBrk="1" hangingPunct="1"/>
            <a:r>
              <a:rPr lang="en-US" sz="1600" dirty="0">
                <a:solidFill>
                  <a:srgbClr val="C00000"/>
                </a:solidFill>
              </a:rPr>
              <a:t>-- </a:t>
            </a:r>
            <a:r>
              <a:rPr lang="en-US" sz="2000" b="1" dirty="0">
                <a:solidFill>
                  <a:srgbClr val="C00000"/>
                </a:solidFill>
              </a:rPr>
              <a:t>With that in mind, let’s see how to decode symbolic timelines based on the – historicism – the first level of prophecy</a:t>
            </a:r>
            <a:endParaRPr lang="en-US" sz="1000" b="1" dirty="0">
              <a:solidFill>
                <a:srgbClr val="C00000"/>
              </a:solidFill>
            </a:endParaRPr>
          </a:p>
        </p:txBody>
      </p:sp>
      <p:sp>
        <p:nvSpPr>
          <p:cNvPr id="5" name="Date Placeholder 4"/>
          <p:cNvSpPr>
            <a:spLocks noGrp="1"/>
          </p:cNvSpPr>
          <p:nvPr>
            <p:ph type="dt" idx="10"/>
          </p:nvPr>
        </p:nvSpPr>
        <p:spPr/>
        <p:txBody>
          <a:bodyPr/>
          <a:lstStyle/>
          <a:p>
            <a:pPr>
              <a:defRPr/>
            </a:pPr>
            <a:fld id="{426E5CE1-3520-4CEA-9F92-7D89979D2FDA}" type="datetime8">
              <a:rPr lang="en-US" smtClean="0"/>
              <a:pPr>
                <a:defRPr/>
              </a:pPr>
              <a:t>10/1/2020 4:53 AM</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CBA804-E315-4F4C-A33A-1B3E3F3DC165}" type="slidenum">
              <a:rPr lang="en-US"/>
              <a:pPr/>
              <a:t>20</a:t>
            </a:fld>
            <a:endParaRPr lang="en-US"/>
          </a:p>
        </p:txBody>
      </p:sp>
      <p:sp>
        <p:nvSpPr>
          <p:cNvPr id="200707" name="Rectangle 2"/>
          <p:cNvSpPr>
            <a:spLocks noGrp="1" noRot="1" noChangeAspect="1" noChangeArrowheads="1" noTextEdit="1"/>
          </p:cNvSpPr>
          <p:nvPr>
            <p:ph type="sldImg"/>
          </p:nvPr>
        </p:nvSpPr>
        <p:spPr>
          <a:xfrm>
            <a:off x="1208088" y="703263"/>
            <a:ext cx="4695825" cy="3521075"/>
          </a:xfrm>
          <a:ln/>
        </p:spPr>
      </p:sp>
      <p:sp>
        <p:nvSpPr>
          <p:cNvPr id="432131" name="Rectangle 3"/>
          <p:cNvSpPr>
            <a:spLocks noGrp="1" noChangeArrowheads="1"/>
          </p:cNvSpPr>
          <p:nvPr>
            <p:ph type="body" idx="1"/>
          </p:nvPr>
        </p:nvSpPr>
        <p:spPr>
          <a:xfrm>
            <a:off x="386363" y="4459527"/>
            <a:ext cx="6407023" cy="4620890"/>
          </a:xfrm>
        </p:spPr>
        <p:txBody>
          <a:bodyPr/>
          <a:lstStyle/>
          <a:p>
            <a:pPr eaLnBrk="1" hangingPunct="1">
              <a:defRPr/>
            </a:pPr>
            <a:r>
              <a:rPr lang="en-US" sz="1600" b="1" dirty="0">
                <a:solidFill>
                  <a:srgbClr val="C00000"/>
                </a:solidFill>
              </a:rPr>
              <a:t>To convert a </a:t>
            </a:r>
            <a:r>
              <a:rPr lang="en-US" sz="1600" b="1" u="sng" dirty="0">
                <a:solidFill>
                  <a:srgbClr val="C00000"/>
                </a:solidFill>
              </a:rPr>
              <a:t>symbolic timeline</a:t>
            </a:r>
            <a:r>
              <a:rPr lang="en-US" sz="1600" b="1" dirty="0">
                <a:solidFill>
                  <a:srgbClr val="C00000"/>
                </a:solidFill>
              </a:rPr>
              <a:t> we use the “year-day Computation Principle.”</a:t>
            </a:r>
          </a:p>
          <a:p>
            <a:pPr eaLnBrk="1" hangingPunct="1">
              <a:defRPr/>
            </a:pPr>
            <a:endParaRPr lang="en-US" sz="700" dirty="0"/>
          </a:p>
          <a:p>
            <a:pPr eaLnBrk="1" hangingPunct="1">
              <a:defRPr/>
            </a:pPr>
            <a:r>
              <a:rPr lang="en-US" sz="1600" b="1" u="sng" dirty="0">
                <a:effectLst>
                  <a:outerShdw blurRad="38100" dist="38100" dir="2700000" algn="tl">
                    <a:srgbClr val="C0C0C0"/>
                  </a:outerShdw>
                </a:effectLst>
              </a:rPr>
              <a:t>1c</a:t>
            </a:r>
            <a:r>
              <a:rPr lang="en-US" sz="1600" dirty="0">
                <a:effectLst>
                  <a:outerShdw blurRad="38100" dist="38100" dir="2700000" algn="tl">
                    <a:srgbClr val="C0C0C0"/>
                  </a:outerShdw>
                </a:effectLst>
              </a:rPr>
              <a:t>  First, let’s review Prophetic Key #24</a:t>
            </a:r>
            <a:r>
              <a:rPr lang="en-US" sz="1600" dirty="0"/>
              <a:t>   “Timelines contained in a </a:t>
            </a:r>
            <a:r>
              <a:rPr lang="en-US" sz="1600" dirty="0">
                <a:effectLst>
                  <a:outerShdw blurRad="38100" dist="38100" dir="2700000" algn="tl">
                    <a:srgbClr val="C0C0C0"/>
                  </a:outerShdw>
                </a:effectLst>
              </a:rPr>
              <a:t>symbolic context</a:t>
            </a:r>
            <a:r>
              <a:rPr lang="en-US" sz="1600" dirty="0"/>
              <a:t> must be decoded with the Year-day Computation Principle as defined  by 2 Scriptures.”</a:t>
            </a:r>
          </a:p>
          <a:p>
            <a:pPr eaLnBrk="1" hangingPunct="1">
              <a:defRPr/>
            </a:pPr>
            <a:endParaRPr lang="en-US" sz="700" dirty="0"/>
          </a:p>
          <a:p>
            <a:pPr eaLnBrk="1" hangingPunct="1">
              <a:defRPr/>
            </a:pPr>
            <a:r>
              <a:rPr lang="en-US" sz="1600" b="1" u="sng" dirty="0">
                <a:effectLst>
                  <a:outerShdw blurRad="38100" dist="38100" dir="2700000" algn="tl">
                    <a:srgbClr val="C0C0C0"/>
                  </a:outerShdw>
                </a:effectLst>
              </a:rPr>
              <a:t>2c</a:t>
            </a:r>
            <a:r>
              <a:rPr lang="en-US" sz="1600" dirty="0">
                <a:effectLst>
                  <a:outerShdw blurRad="38100" dist="38100" dir="2700000" algn="tl">
                    <a:srgbClr val="C0C0C0"/>
                  </a:outerShdw>
                </a:effectLst>
              </a:rPr>
              <a:t>  1.  </a:t>
            </a:r>
            <a:r>
              <a:rPr lang="en-US" sz="1600" dirty="0" err="1">
                <a:effectLst>
                  <a:outerShdw blurRad="38100" dist="38100" dir="2700000" algn="tl">
                    <a:srgbClr val="C0C0C0"/>
                  </a:outerShdw>
                </a:effectLst>
              </a:rPr>
              <a:t>Eze</a:t>
            </a:r>
            <a:r>
              <a:rPr lang="en-US" sz="1600" dirty="0">
                <a:effectLst>
                  <a:outerShdw blurRad="38100" dist="38100" dir="2700000" algn="tl">
                    <a:srgbClr val="C0C0C0"/>
                  </a:outerShdw>
                </a:effectLst>
              </a:rPr>
              <a:t> 4:6</a:t>
            </a:r>
            <a:r>
              <a:rPr lang="en-US" sz="1600" dirty="0"/>
              <a:t>   … thou </a:t>
            </a:r>
            <a:r>
              <a:rPr lang="en-US" sz="1600" dirty="0" err="1"/>
              <a:t>shalt</a:t>
            </a:r>
            <a:r>
              <a:rPr lang="en-US" sz="1600" dirty="0"/>
              <a:t> bear the iniquity of the house of Judah forty days: </a:t>
            </a:r>
            <a:r>
              <a:rPr lang="en-US" sz="1600" u="sng" dirty="0"/>
              <a:t>I have appointed thee </a:t>
            </a:r>
            <a:r>
              <a:rPr lang="en-US" sz="1600" u="sng" dirty="0">
                <a:effectLst>
                  <a:outerShdw blurRad="38100" dist="38100" dir="2700000" algn="tl">
                    <a:srgbClr val="C0C0C0"/>
                  </a:outerShdw>
                </a:effectLst>
              </a:rPr>
              <a:t>each day for a year</a:t>
            </a:r>
            <a:r>
              <a:rPr lang="en-US" sz="1600" dirty="0">
                <a:effectLst>
                  <a:outerShdw blurRad="38100" dist="38100" dir="2700000" algn="tl">
                    <a:srgbClr val="C0C0C0"/>
                  </a:outerShdw>
                </a:effectLst>
              </a:rPr>
              <a:t>.</a:t>
            </a:r>
          </a:p>
          <a:p>
            <a:pPr eaLnBrk="1" hangingPunct="1">
              <a:defRPr/>
            </a:pPr>
            <a:endParaRPr lang="en-US" sz="700" dirty="0">
              <a:effectLst>
                <a:outerShdw blurRad="38100" dist="38100" dir="2700000" algn="tl">
                  <a:srgbClr val="C0C0C0"/>
                </a:outerShdw>
              </a:effectLst>
            </a:endParaRPr>
          </a:p>
          <a:p>
            <a:pPr eaLnBrk="1" hangingPunct="1">
              <a:defRPr/>
            </a:pPr>
            <a:r>
              <a:rPr lang="en-US" sz="1600" b="1" u="sng" dirty="0">
                <a:effectLst>
                  <a:outerShdw blurRad="38100" dist="38100" dir="2700000" algn="tl">
                    <a:srgbClr val="C0C0C0"/>
                  </a:outerShdw>
                </a:effectLst>
              </a:rPr>
              <a:t>3c</a:t>
            </a:r>
            <a:r>
              <a:rPr lang="en-US" sz="1600" dirty="0">
                <a:effectLst>
                  <a:outerShdw blurRad="38100" dist="38100" dir="2700000" algn="tl">
                    <a:srgbClr val="C0C0C0"/>
                  </a:outerShdw>
                </a:effectLst>
              </a:rPr>
              <a:t>  2.   Num 14:34</a:t>
            </a:r>
            <a:r>
              <a:rPr lang="en-US" sz="1600" dirty="0"/>
              <a:t>   After the number of the days in which ye searched the land, even </a:t>
            </a:r>
            <a:r>
              <a:rPr lang="en-US" sz="1600" dirty="0">
                <a:effectLst>
                  <a:outerShdw blurRad="38100" dist="38100" dir="2700000" algn="tl">
                    <a:srgbClr val="C0C0C0"/>
                  </a:outerShdw>
                </a:effectLst>
              </a:rPr>
              <a:t>forty days,</a:t>
            </a:r>
            <a:r>
              <a:rPr lang="en-US" sz="1600" dirty="0"/>
              <a:t> </a:t>
            </a:r>
            <a:r>
              <a:rPr lang="en-US" sz="1600" u="sng" dirty="0">
                <a:effectLst>
                  <a:outerShdw blurRad="38100" dist="38100" dir="2700000" algn="tl">
                    <a:srgbClr val="C0C0C0"/>
                  </a:outerShdw>
                </a:effectLst>
              </a:rPr>
              <a:t>each day for a year</a:t>
            </a:r>
            <a:r>
              <a:rPr lang="en-US" sz="1600" dirty="0">
                <a:effectLst>
                  <a:outerShdw blurRad="38100" dist="38100" dir="2700000" algn="tl">
                    <a:srgbClr val="C0C0C0"/>
                  </a:outerShdw>
                </a:effectLst>
              </a:rPr>
              <a:t> ...</a:t>
            </a:r>
            <a:r>
              <a:rPr lang="en-US" sz="1600" dirty="0"/>
              <a:t> even </a:t>
            </a:r>
            <a:r>
              <a:rPr lang="en-US" sz="1600" dirty="0">
                <a:effectLst>
                  <a:outerShdw blurRad="38100" dist="38100" dir="2700000" algn="tl">
                    <a:srgbClr val="C0C0C0"/>
                  </a:outerShdw>
                </a:effectLst>
              </a:rPr>
              <a:t>forty years …</a:t>
            </a:r>
          </a:p>
          <a:p>
            <a:pPr eaLnBrk="1" hangingPunct="1">
              <a:defRPr/>
            </a:pPr>
            <a:endParaRPr lang="en-US" sz="700" dirty="0">
              <a:effectLst>
                <a:outerShdw blurRad="38100" dist="38100" dir="2700000" algn="tl">
                  <a:srgbClr val="C0C0C0"/>
                </a:outerShdw>
              </a:effectLst>
            </a:endParaRPr>
          </a:p>
          <a:p>
            <a:pPr eaLnBrk="1" hangingPunct="1">
              <a:defRPr/>
            </a:pPr>
            <a:r>
              <a:rPr lang="en-US" sz="1600" b="1" u="sng" dirty="0">
                <a:effectLst>
                  <a:outerShdw blurRad="38100" dist="38100" dir="2700000" algn="tl">
                    <a:srgbClr val="C0C0C0"/>
                  </a:outerShdw>
                </a:effectLst>
              </a:rPr>
              <a:t>4c</a:t>
            </a:r>
            <a:r>
              <a:rPr lang="en-US" sz="1600" dirty="0">
                <a:effectLst>
                  <a:outerShdw blurRad="38100" dist="38100" dir="2700000" algn="tl">
                    <a:srgbClr val="C0C0C0"/>
                  </a:outerShdw>
                </a:effectLst>
              </a:rPr>
              <a:t>  However:  There are </a:t>
            </a:r>
            <a:r>
              <a:rPr lang="en-US" sz="1600" b="1" dirty="0">
                <a:effectLst>
                  <a:outerShdw blurRad="38100" dist="38100" dir="2700000" algn="tl">
                    <a:srgbClr val="C0C0C0"/>
                  </a:outerShdw>
                </a:effectLst>
              </a:rPr>
              <a:t>exceptions</a:t>
            </a:r>
            <a:r>
              <a:rPr lang="en-US" sz="1600" dirty="0">
                <a:effectLst>
                  <a:outerShdw blurRad="38100" dist="38100" dir="2700000" algn="tl">
                    <a:srgbClr val="C0C0C0"/>
                  </a:outerShdw>
                </a:effectLst>
              </a:rPr>
              <a:t> that I will share with you right now!</a:t>
            </a:r>
          </a:p>
          <a:p>
            <a:pPr eaLnBrk="1" hangingPunct="1">
              <a:defRPr/>
            </a:pPr>
            <a:endParaRPr lang="en-US" sz="1600" dirty="0"/>
          </a:p>
        </p:txBody>
      </p:sp>
      <p:sp>
        <p:nvSpPr>
          <p:cNvPr id="5" name="Date Placeholder 4"/>
          <p:cNvSpPr>
            <a:spLocks noGrp="1"/>
          </p:cNvSpPr>
          <p:nvPr>
            <p:ph type="dt" idx="10"/>
          </p:nvPr>
        </p:nvSpPr>
        <p:spPr/>
        <p:txBody>
          <a:bodyPr/>
          <a:lstStyle/>
          <a:p>
            <a:pPr>
              <a:defRPr/>
            </a:pPr>
            <a:fld id="{D3AA787A-DB28-4E2C-8BFC-3209963235B8}" type="datetime8">
              <a:rPr lang="en-US" smtClean="0"/>
              <a:pPr>
                <a:defRPr/>
              </a:pPr>
              <a:t>10/1/2020 4:53 AM</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84EA3-D711-46F5-9C17-8D56B422EDFC}" type="slidenum">
              <a:rPr lang="en-US"/>
              <a:pPr/>
              <a:t>3</a:t>
            </a:fld>
            <a:endParaRPr lang="en-US"/>
          </a:p>
        </p:txBody>
      </p:sp>
      <p:sp>
        <p:nvSpPr>
          <p:cNvPr id="187395" name="Rectangle 2"/>
          <p:cNvSpPr>
            <a:spLocks noGrp="1" noRot="1" noChangeAspect="1" noChangeArrowheads="1" noTextEdit="1"/>
          </p:cNvSpPr>
          <p:nvPr>
            <p:ph type="sldImg"/>
          </p:nvPr>
        </p:nvSpPr>
        <p:spPr>
          <a:xfrm>
            <a:off x="1085850" y="538163"/>
            <a:ext cx="3284538" cy="2463800"/>
          </a:xfrm>
          <a:ln/>
        </p:spPr>
      </p:sp>
      <p:sp>
        <p:nvSpPr>
          <p:cNvPr id="187396" name="Rectangle 3"/>
          <p:cNvSpPr>
            <a:spLocks noGrp="1" noChangeArrowheads="1"/>
          </p:cNvSpPr>
          <p:nvPr>
            <p:ph type="body" idx="1"/>
          </p:nvPr>
        </p:nvSpPr>
        <p:spPr>
          <a:xfrm>
            <a:off x="710248" y="3078188"/>
            <a:ext cx="5681980" cy="5606151"/>
          </a:xfrm>
          <a:noFill/>
          <a:ln/>
        </p:spPr>
        <p:txBody>
          <a:bodyPr/>
          <a:lstStyle/>
          <a:p>
            <a:r>
              <a:rPr lang="en-US" sz="2400" dirty="0"/>
              <a:t>As I mentioned last time, we’re all locked into a time bubble on this earth – and it’s the prophecies – and timelines – that show us the way out of this predicament. </a:t>
            </a:r>
          </a:p>
          <a:p>
            <a:endParaRPr lang="en-US" sz="2400" dirty="0"/>
          </a:p>
          <a:p>
            <a:r>
              <a:rPr lang="en-US" sz="2400" dirty="0"/>
              <a:t>Most prophecy students just love working with timelines.  So if you are one of those people, I think you’ll enjoy this presentation today.</a:t>
            </a:r>
          </a:p>
          <a:p>
            <a:endParaRPr lang="en-US" sz="2800" dirty="0"/>
          </a:p>
          <a:p>
            <a:r>
              <a:rPr lang="en-US" sz="2800" dirty="0"/>
              <a:t>Once again -- Daniel has some interesting things to tell us.</a:t>
            </a:r>
          </a:p>
          <a:p>
            <a:pPr eaLnBrk="1" hangingPunct="1"/>
            <a:endParaRPr lang="en-US" dirty="0" smtClean="0"/>
          </a:p>
        </p:txBody>
      </p:sp>
      <p:sp>
        <p:nvSpPr>
          <p:cNvPr id="5" name="Date Placeholder 4"/>
          <p:cNvSpPr>
            <a:spLocks noGrp="1"/>
          </p:cNvSpPr>
          <p:nvPr>
            <p:ph type="dt" idx="10"/>
          </p:nvPr>
        </p:nvSpPr>
        <p:spPr/>
        <p:txBody>
          <a:bodyPr/>
          <a:lstStyle/>
          <a:p>
            <a:pPr>
              <a:defRPr/>
            </a:pPr>
            <a:fld id="{47D33EA8-3458-4FDA-97F6-5B2C34D200ED}" type="datetime8">
              <a:rPr lang="en-US" smtClean="0"/>
              <a:pPr>
                <a:defRPr/>
              </a:pPr>
              <a:t>10/1/2020 4:53 AM</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5DBA7D-2D12-492E-AA37-EA0F5640FDA4}" type="slidenum">
              <a:rPr lang="en-US"/>
              <a:pPr/>
              <a:t>21</a:t>
            </a:fld>
            <a:endParaRPr lang="en-US"/>
          </a:p>
        </p:txBody>
      </p:sp>
      <p:sp>
        <p:nvSpPr>
          <p:cNvPr id="208899" name="Rectangle 2"/>
          <p:cNvSpPr>
            <a:spLocks noGrp="1" noRot="1" noChangeAspect="1" noChangeArrowheads="1" noTextEdit="1"/>
          </p:cNvSpPr>
          <p:nvPr>
            <p:ph type="sldImg"/>
          </p:nvPr>
        </p:nvSpPr>
        <p:spPr>
          <a:xfrm>
            <a:off x="1206500" y="615950"/>
            <a:ext cx="2725738" cy="2044700"/>
          </a:xfrm>
          <a:ln/>
        </p:spPr>
      </p:sp>
      <p:sp>
        <p:nvSpPr>
          <p:cNvPr id="208900" name="Rectangle 3"/>
          <p:cNvSpPr>
            <a:spLocks noGrp="1" noChangeArrowheads="1"/>
          </p:cNvSpPr>
          <p:nvPr>
            <p:ph type="body" idx="1"/>
          </p:nvPr>
        </p:nvSpPr>
        <p:spPr>
          <a:xfrm>
            <a:off x="309089" y="2770370"/>
            <a:ext cx="6484297" cy="6081854"/>
          </a:xfrm>
          <a:noFill/>
          <a:ln/>
        </p:spPr>
        <p:txBody>
          <a:bodyPr/>
          <a:lstStyle/>
          <a:p>
            <a:pPr eaLnBrk="1" hangingPunct="1"/>
            <a:endParaRPr lang="en-US" sz="1800" dirty="0"/>
          </a:p>
          <a:p>
            <a:pPr eaLnBrk="1" hangingPunct="1"/>
            <a:r>
              <a:rPr lang="en-US" sz="1800" dirty="0"/>
              <a:t>Prophetic Key #28 helps us to understand this exception – </a:t>
            </a:r>
          </a:p>
          <a:p>
            <a:pPr eaLnBrk="1" hangingPunct="1"/>
            <a:endParaRPr lang="en-US" sz="1800" dirty="0"/>
          </a:p>
          <a:p>
            <a:pPr eaLnBrk="1" hangingPunct="1"/>
            <a:r>
              <a:rPr lang="en-US" sz="1800" dirty="0"/>
              <a:t>The grammatical language (whether literal or symbolic) determines the context of a passage of verses.</a:t>
            </a:r>
          </a:p>
          <a:p>
            <a:pPr eaLnBrk="1" hangingPunct="1"/>
            <a:endParaRPr lang="en-US" sz="1800" dirty="0"/>
          </a:p>
          <a:p>
            <a:pPr eaLnBrk="1" hangingPunct="1"/>
            <a:r>
              <a:rPr lang="en-US" sz="1800" b="1" u="sng" dirty="0"/>
              <a:t>1c</a:t>
            </a:r>
            <a:r>
              <a:rPr lang="en-US" sz="1800" dirty="0"/>
              <a:t>   This means that Context is King!</a:t>
            </a:r>
          </a:p>
          <a:p>
            <a:pPr eaLnBrk="1" hangingPunct="1"/>
            <a:endParaRPr lang="en-US" sz="1800" dirty="0"/>
          </a:p>
          <a:p>
            <a:pPr eaLnBrk="1" hangingPunct="1"/>
            <a:r>
              <a:rPr lang="en-US" sz="1800" dirty="0"/>
              <a:t>Let’s finish reading the rule ... </a:t>
            </a:r>
            <a:endParaRPr lang="en-US" sz="1800" b="1" u="sng" dirty="0"/>
          </a:p>
        </p:txBody>
      </p:sp>
      <p:sp>
        <p:nvSpPr>
          <p:cNvPr id="5" name="Date Placeholder 4"/>
          <p:cNvSpPr>
            <a:spLocks noGrp="1"/>
          </p:cNvSpPr>
          <p:nvPr>
            <p:ph type="dt" idx="10"/>
          </p:nvPr>
        </p:nvSpPr>
        <p:spPr/>
        <p:txBody>
          <a:bodyPr/>
          <a:lstStyle/>
          <a:p>
            <a:pPr>
              <a:defRPr/>
            </a:pPr>
            <a:fld id="{35C758C6-2C35-4321-AAE8-61373B955F9B}" type="datetime8">
              <a:rPr lang="en-US" smtClean="0"/>
              <a:pPr>
                <a:defRPr/>
              </a:pPr>
              <a:t>10/1/2020 4:53 AM</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07975"/>
            <a:ext cx="3271837" cy="2452688"/>
          </a:xfrm>
        </p:spPr>
      </p:sp>
      <p:sp>
        <p:nvSpPr>
          <p:cNvPr id="3" name="Notes Placeholder 2"/>
          <p:cNvSpPr>
            <a:spLocks noGrp="1"/>
          </p:cNvSpPr>
          <p:nvPr>
            <p:ph type="body" idx="1"/>
          </p:nvPr>
        </p:nvSpPr>
        <p:spPr>
          <a:xfrm>
            <a:off x="308804" y="2847324"/>
            <a:ext cx="6484868" cy="6233332"/>
          </a:xfrm>
        </p:spPr>
        <p:txBody>
          <a:bodyPr>
            <a:noAutofit/>
          </a:bodyPr>
          <a:lstStyle/>
          <a:p>
            <a:pPr eaLnBrk="1" hangingPunct="1">
              <a:defRPr/>
            </a:pPr>
            <a:r>
              <a:rPr lang="en-US" sz="1800" dirty="0"/>
              <a:t>... This context determines how to interpret “time” or a “timeline” within that passage, </a:t>
            </a:r>
            <a:r>
              <a:rPr lang="en-US" sz="1800" u="sng" dirty="0"/>
              <a:t>EVEN WHEN THERE ARE SYMBOLS PRESENT</a:t>
            </a:r>
            <a:r>
              <a:rPr lang="en-US" sz="1800" dirty="0"/>
              <a:t>! </a:t>
            </a:r>
          </a:p>
          <a:p>
            <a:pPr eaLnBrk="1" hangingPunct="1">
              <a:defRPr/>
            </a:pPr>
            <a:endParaRPr lang="en-US" sz="500" dirty="0"/>
          </a:p>
          <a:p>
            <a:pPr eaLnBrk="1" hangingPunct="1">
              <a:defRPr/>
            </a:pPr>
            <a:r>
              <a:rPr lang="en-US" sz="1800" dirty="0"/>
              <a:t>--  The verse, or passage </a:t>
            </a:r>
            <a:r>
              <a:rPr lang="en-US" sz="1800" u="sng" dirty="0"/>
              <a:t>MUST BE</a:t>
            </a:r>
            <a:r>
              <a:rPr lang="en-US" sz="1800" dirty="0"/>
              <a:t> INTERPRETED IN THE </a:t>
            </a:r>
            <a:r>
              <a:rPr lang="en-US" sz="1800" u="sng" dirty="0"/>
              <a:t>CONTEXT</a:t>
            </a:r>
            <a:r>
              <a:rPr lang="en-US" sz="1800" dirty="0"/>
              <a:t> IN WHICH IT IS WRITTEN.</a:t>
            </a:r>
          </a:p>
          <a:p>
            <a:pPr eaLnBrk="1" hangingPunct="1">
              <a:defRPr/>
            </a:pPr>
            <a:endParaRPr lang="en-US" sz="500" dirty="0"/>
          </a:p>
          <a:p>
            <a:pPr eaLnBrk="1" hangingPunct="1">
              <a:defRPr/>
            </a:pPr>
            <a:r>
              <a:rPr lang="en-US" sz="1800" dirty="0"/>
              <a:t>The grammar cannot be removed – or – moved about </a:t>
            </a:r>
            <a:r>
              <a:rPr lang="en-US" sz="1800" u="sng" dirty="0"/>
              <a:t>at the whim of the reader</a:t>
            </a:r>
            <a:r>
              <a:rPr lang="en-US" sz="1800" dirty="0"/>
              <a:t>.  </a:t>
            </a:r>
          </a:p>
          <a:p>
            <a:pPr eaLnBrk="1" hangingPunct="1">
              <a:defRPr/>
            </a:pPr>
            <a:endParaRPr lang="en-US" sz="500" dirty="0"/>
          </a:p>
          <a:p>
            <a:pPr eaLnBrk="1" hangingPunct="1">
              <a:defRPr/>
            </a:pPr>
            <a:r>
              <a:rPr lang="en-US" sz="1800" dirty="0"/>
              <a:t>To do so is a direct violation of the interpretation of Scripture.  </a:t>
            </a:r>
          </a:p>
          <a:p>
            <a:pPr eaLnBrk="1" hangingPunct="1">
              <a:defRPr/>
            </a:pPr>
            <a:endParaRPr lang="en-US" sz="300" dirty="0"/>
          </a:p>
          <a:p>
            <a:pPr eaLnBrk="1" hangingPunct="1">
              <a:defRPr/>
            </a:pPr>
            <a:r>
              <a:rPr lang="en-US" sz="2000" b="1" dirty="0">
                <a:solidFill>
                  <a:srgbClr val="C00000"/>
                </a:solidFill>
              </a:rPr>
              <a:t>So the Exception is WHEN, Context is KING!</a:t>
            </a:r>
          </a:p>
          <a:p>
            <a:pPr eaLnBrk="1" hangingPunct="1">
              <a:defRPr/>
            </a:pPr>
            <a:endParaRPr lang="en-US" sz="1000" b="1" dirty="0">
              <a:solidFill>
                <a:srgbClr val="C00000"/>
              </a:solidFill>
            </a:endParaRPr>
          </a:p>
          <a:p>
            <a:pPr eaLnBrk="1" hangingPunct="1">
              <a:defRPr/>
            </a:pPr>
            <a:r>
              <a:rPr lang="en-US" sz="2000" b="1" dirty="0">
                <a:solidFill>
                  <a:srgbClr val="0000FF"/>
                </a:solidFill>
              </a:rPr>
              <a:t>Understanding this concept properly requires us to remember our English lessons from high school again.</a:t>
            </a:r>
          </a:p>
          <a:p>
            <a:pPr eaLnBrk="1" hangingPunct="1">
              <a:defRPr/>
            </a:pPr>
            <a:r>
              <a:rPr lang="en-US" sz="2000" b="1" dirty="0">
                <a:solidFill>
                  <a:srgbClr val="C00000"/>
                </a:solidFill>
              </a:rPr>
              <a:t>And I’m talking about verbs, regarding – past, present, or future tense.  Remember?</a:t>
            </a:r>
          </a:p>
          <a:p>
            <a:pPr eaLnBrk="1" hangingPunct="1">
              <a:defRPr/>
            </a:pPr>
            <a:endParaRPr lang="en-US" sz="500" b="1" dirty="0">
              <a:solidFill>
                <a:srgbClr val="C00000"/>
              </a:solidFill>
            </a:endParaRPr>
          </a:p>
          <a:p>
            <a:pPr eaLnBrk="1" hangingPunct="1">
              <a:defRPr/>
            </a:pPr>
            <a:r>
              <a:rPr lang="en-US" sz="2000" b="1" dirty="0">
                <a:solidFill>
                  <a:srgbClr val="C00000"/>
                </a:solidFill>
              </a:rPr>
              <a:t>We’ll look at 2 examples today ...</a:t>
            </a:r>
          </a:p>
          <a:p>
            <a:endParaRPr lang="en-US" sz="1800" b="1" dirty="0"/>
          </a:p>
        </p:txBody>
      </p:sp>
      <p:sp>
        <p:nvSpPr>
          <p:cNvPr id="4" name="Slide Number Placeholder 3"/>
          <p:cNvSpPr>
            <a:spLocks noGrp="1"/>
          </p:cNvSpPr>
          <p:nvPr>
            <p:ph type="sldNum" sz="quarter" idx="10"/>
          </p:nvPr>
        </p:nvSpPr>
        <p:spPr/>
        <p:txBody>
          <a:bodyPr/>
          <a:lstStyle/>
          <a:p>
            <a:pPr>
              <a:defRPr/>
            </a:pPr>
            <a:fld id="{AF5341BD-C734-4457-8C4E-A0A15F9CFE63}" type="slidenum">
              <a:rPr lang="en-US" smtClean="0"/>
              <a:pPr>
                <a:defRPr/>
              </a:pPr>
              <a:t>22</a:t>
            </a:fld>
            <a:endParaRPr lang="en-US"/>
          </a:p>
        </p:txBody>
      </p:sp>
      <p:sp>
        <p:nvSpPr>
          <p:cNvPr id="5" name="Date Placeholder 4"/>
          <p:cNvSpPr>
            <a:spLocks noGrp="1"/>
          </p:cNvSpPr>
          <p:nvPr>
            <p:ph type="dt" idx="11"/>
          </p:nvPr>
        </p:nvSpPr>
        <p:spPr/>
        <p:txBody>
          <a:bodyPr/>
          <a:lstStyle/>
          <a:p>
            <a:pPr>
              <a:defRPr/>
            </a:pPr>
            <a:fld id="{FF422C82-C299-48B9-A4EF-782883984995}" type="datetime8">
              <a:rPr lang="en-US" smtClean="0"/>
              <a:pPr>
                <a:defRPr/>
              </a:pPr>
              <a:t>10/1/2020 4:53 AM</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90096F-78B4-42FC-AA34-996DCD5E7D27}" type="slidenum">
              <a:rPr lang="en-US"/>
              <a:pPr/>
              <a:t>23</a:t>
            </a:fld>
            <a:endParaRPr lang="en-US"/>
          </a:p>
        </p:txBody>
      </p:sp>
      <p:sp>
        <p:nvSpPr>
          <p:cNvPr id="202755" name="Rectangle 2"/>
          <p:cNvSpPr>
            <a:spLocks noGrp="1" noRot="1" noChangeAspect="1" noChangeArrowheads="1" noTextEdit="1"/>
          </p:cNvSpPr>
          <p:nvPr>
            <p:ph type="sldImg"/>
          </p:nvPr>
        </p:nvSpPr>
        <p:spPr>
          <a:xfrm>
            <a:off x="1208088" y="615950"/>
            <a:ext cx="4695825" cy="3521075"/>
          </a:xfrm>
          <a:ln/>
        </p:spPr>
      </p:sp>
      <p:sp>
        <p:nvSpPr>
          <p:cNvPr id="202756" name="Rectangle 3"/>
          <p:cNvSpPr>
            <a:spLocks noGrp="1" noChangeArrowheads="1"/>
          </p:cNvSpPr>
          <p:nvPr>
            <p:ph type="body" idx="1"/>
          </p:nvPr>
        </p:nvSpPr>
        <p:spPr>
          <a:xfrm>
            <a:off x="386363" y="4156357"/>
            <a:ext cx="6329752" cy="4770846"/>
          </a:xfrm>
          <a:noFill/>
          <a:ln/>
        </p:spPr>
        <p:txBody>
          <a:bodyPr/>
          <a:lstStyle/>
          <a:p>
            <a:pPr eaLnBrk="1" hangingPunct="1"/>
            <a:r>
              <a:rPr lang="en-US" sz="1400" b="1" dirty="0">
                <a:solidFill>
                  <a:srgbClr val="C00000"/>
                </a:solidFill>
              </a:rPr>
              <a:t>Revelation 2 has exceptions.  </a:t>
            </a:r>
          </a:p>
          <a:p>
            <a:pPr eaLnBrk="1" hangingPunct="1"/>
            <a:r>
              <a:rPr lang="en-US" sz="1400" b="1" dirty="0">
                <a:solidFill>
                  <a:srgbClr val="C00000"/>
                </a:solidFill>
              </a:rPr>
              <a:t>  In Rev 13 John borrows symbolism from the book of Daniel. </a:t>
            </a:r>
          </a:p>
          <a:p>
            <a:pPr eaLnBrk="1" hangingPunct="1"/>
            <a:r>
              <a:rPr lang="en-US" sz="1600" b="1" dirty="0">
                <a:solidFill>
                  <a:srgbClr val="C00000"/>
                </a:solidFill>
              </a:rPr>
              <a:t>I’m just going to give you a peek at what some of these symbolic beasts may have looked like, so when we read the verses in Rev 13 you will see the connection.</a:t>
            </a:r>
          </a:p>
          <a:p>
            <a:pPr eaLnBrk="1" hangingPunct="1"/>
            <a:r>
              <a:rPr lang="en-US" sz="1400" b="1" u="sng" dirty="0"/>
              <a:t>1c</a:t>
            </a:r>
            <a:r>
              <a:rPr lang="en-US" sz="1400" dirty="0"/>
              <a:t>  </a:t>
            </a:r>
            <a:r>
              <a:rPr lang="en-US" sz="1400" dirty="0">
                <a:solidFill>
                  <a:srgbClr val="0000FF"/>
                </a:solidFill>
              </a:rPr>
              <a:t>First there was a winged lion – which we’ve already likened to Babylon. </a:t>
            </a:r>
          </a:p>
          <a:p>
            <a:pPr eaLnBrk="1" hangingPunct="1"/>
            <a:r>
              <a:rPr lang="en-US" sz="1400" b="1" u="sng" dirty="0">
                <a:solidFill>
                  <a:srgbClr val="0000FF"/>
                </a:solidFill>
              </a:rPr>
              <a:t>2c</a:t>
            </a:r>
            <a:r>
              <a:rPr lang="en-US" sz="1400" dirty="0">
                <a:solidFill>
                  <a:srgbClr val="0000FF"/>
                </a:solidFill>
              </a:rPr>
              <a:t>  Then a bear with 3 ribs  … </a:t>
            </a:r>
          </a:p>
          <a:p>
            <a:pPr eaLnBrk="1" hangingPunct="1"/>
            <a:r>
              <a:rPr lang="en-US" sz="1400" b="1" u="sng" dirty="0">
                <a:solidFill>
                  <a:srgbClr val="0000FF"/>
                </a:solidFill>
              </a:rPr>
              <a:t>3c</a:t>
            </a:r>
            <a:r>
              <a:rPr lang="en-US" sz="1400" dirty="0">
                <a:solidFill>
                  <a:srgbClr val="0000FF"/>
                </a:solidFill>
              </a:rPr>
              <a:t>  Then a winged, 4 headed leopard … </a:t>
            </a:r>
          </a:p>
          <a:p>
            <a:pPr eaLnBrk="1" hangingPunct="1"/>
            <a:r>
              <a:rPr lang="en-US" sz="1400" b="1" u="sng" dirty="0">
                <a:solidFill>
                  <a:srgbClr val="0000FF"/>
                </a:solidFill>
              </a:rPr>
              <a:t>4c</a:t>
            </a:r>
            <a:r>
              <a:rPr lang="en-US" sz="1400" dirty="0">
                <a:solidFill>
                  <a:srgbClr val="0000FF"/>
                </a:solidFill>
              </a:rPr>
              <a:t>  and a dreadful beast, likened to a dragon. </a:t>
            </a:r>
          </a:p>
          <a:p>
            <a:pPr eaLnBrk="1" hangingPunct="1"/>
            <a:r>
              <a:rPr lang="en-US" sz="1400" b="1" u="sng" dirty="0">
                <a:solidFill>
                  <a:srgbClr val="0000FF"/>
                </a:solidFill>
              </a:rPr>
              <a:t>5c</a:t>
            </a:r>
            <a:r>
              <a:rPr lang="en-US" sz="1400" dirty="0">
                <a:solidFill>
                  <a:srgbClr val="0000FF"/>
                </a:solidFill>
              </a:rPr>
              <a:t>  If you put them all together, just maybe they would look something like this … </a:t>
            </a:r>
          </a:p>
          <a:p>
            <a:pPr eaLnBrk="1" hangingPunct="1"/>
            <a:r>
              <a:rPr lang="en-US" sz="1800" b="1" dirty="0">
                <a:solidFill>
                  <a:srgbClr val="C00000"/>
                </a:solidFill>
              </a:rPr>
              <a:t>We understand that all of these beasts </a:t>
            </a:r>
            <a:r>
              <a:rPr lang="en-US" sz="1800" b="1" u="sng" dirty="0">
                <a:solidFill>
                  <a:srgbClr val="C00000"/>
                </a:solidFill>
              </a:rPr>
              <a:t>must</a:t>
            </a:r>
            <a:r>
              <a:rPr lang="en-US" sz="1800" b="1" dirty="0">
                <a:solidFill>
                  <a:srgbClr val="C00000"/>
                </a:solidFill>
              </a:rPr>
              <a:t> receive literal interpretation in Dan 7.</a:t>
            </a:r>
            <a:r>
              <a:rPr lang="en-US" sz="1400" b="1" dirty="0">
                <a:solidFill>
                  <a:srgbClr val="C00000"/>
                </a:solidFill>
              </a:rPr>
              <a:t>  </a:t>
            </a:r>
          </a:p>
          <a:p>
            <a:pPr eaLnBrk="1" hangingPunct="1"/>
            <a:r>
              <a:rPr lang="en-US" sz="1800" b="1" dirty="0">
                <a:solidFill>
                  <a:srgbClr val="C00000"/>
                </a:solidFill>
              </a:rPr>
              <a:t>But, for now, let’s look at the Rev 13 verses.  </a:t>
            </a:r>
          </a:p>
          <a:p>
            <a:pPr eaLnBrk="1" hangingPunct="1"/>
            <a:r>
              <a:rPr lang="en-US" sz="1800" b="1" dirty="0">
                <a:solidFill>
                  <a:srgbClr val="0000FF"/>
                </a:solidFill>
              </a:rPr>
              <a:t>We will find that John borrowed his symbolism from Dan 7, but in Rev 13 he includes an interesting timeline.</a:t>
            </a:r>
          </a:p>
          <a:p>
            <a:pPr eaLnBrk="1" hangingPunct="1"/>
            <a:endParaRPr lang="en-US" sz="2900" b="1" dirty="0"/>
          </a:p>
        </p:txBody>
      </p:sp>
      <p:sp>
        <p:nvSpPr>
          <p:cNvPr id="5" name="Date Placeholder 4"/>
          <p:cNvSpPr>
            <a:spLocks noGrp="1"/>
          </p:cNvSpPr>
          <p:nvPr>
            <p:ph type="dt" idx="10"/>
          </p:nvPr>
        </p:nvSpPr>
        <p:spPr/>
        <p:txBody>
          <a:bodyPr/>
          <a:lstStyle/>
          <a:p>
            <a:pPr>
              <a:defRPr/>
            </a:pPr>
            <a:fld id="{82AB84A2-855F-4EAB-A6FB-A60356F70ED2}" type="datetime8">
              <a:rPr lang="en-US" smtClean="0"/>
              <a:pPr>
                <a:defRPr/>
              </a:pPr>
              <a:t>10/1/2020 4:53 AM</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1B2052-38FC-4F95-B5DA-AAD0D52D363C}" type="slidenum">
              <a:rPr lang="en-US"/>
              <a:pPr/>
              <a:t>24</a:t>
            </a:fld>
            <a:endParaRPr lang="en-US"/>
          </a:p>
        </p:txBody>
      </p:sp>
      <p:sp>
        <p:nvSpPr>
          <p:cNvPr id="203779" name="Rectangle 2"/>
          <p:cNvSpPr>
            <a:spLocks noGrp="1" noRot="1" noChangeAspect="1" noChangeArrowheads="1" noTextEdit="1"/>
          </p:cNvSpPr>
          <p:nvPr>
            <p:ph type="sldImg"/>
          </p:nvPr>
        </p:nvSpPr>
        <p:spPr>
          <a:xfrm>
            <a:off x="1208088" y="636588"/>
            <a:ext cx="4695825" cy="3521075"/>
          </a:xfrm>
          <a:ln/>
        </p:spPr>
      </p:sp>
      <p:sp>
        <p:nvSpPr>
          <p:cNvPr id="438275" name="Rectangle 3"/>
          <p:cNvSpPr>
            <a:spLocks noGrp="1" noChangeArrowheads="1"/>
          </p:cNvSpPr>
          <p:nvPr>
            <p:ph type="body" idx="1"/>
          </p:nvPr>
        </p:nvSpPr>
        <p:spPr>
          <a:xfrm>
            <a:off x="309089" y="4156357"/>
            <a:ext cx="6484297" cy="4924060"/>
          </a:xfrm>
        </p:spPr>
        <p:txBody>
          <a:bodyPr/>
          <a:lstStyle/>
          <a:p>
            <a:pPr eaLnBrk="1" hangingPunct="1">
              <a:defRPr/>
            </a:pPr>
            <a:r>
              <a:rPr lang="en-US" sz="1500" dirty="0"/>
              <a:t>Let’s read the verses together from Rev 13: 1, 2, 3, &amp; 5. </a:t>
            </a:r>
          </a:p>
          <a:p>
            <a:pPr eaLnBrk="1" hangingPunct="1">
              <a:defRPr/>
            </a:pPr>
            <a:r>
              <a:rPr lang="en-US" sz="1500" dirty="0"/>
              <a:t>  1  And I stood upon the sand of the sea, and saw a beast rise up out of the sea, having seven heads and ten horns, and upon his horns ten crowns …</a:t>
            </a:r>
          </a:p>
          <a:p>
            <a:pPr eaLnBrk="1" hangingPunct="1">
              <a:defRPr/>
            </a:pPr>
            <a:endParaRPr lang="en-US" sz="500" dirty="0"/>
          </a:p>
          <a:p>
            <a:pPr eaLnBrk="1" hangingPunct="1">
              <a:defRPr/>
            </a:pPr>
            <a:r>
              <a:rPr lang="en-US" sz="1500" dirty="0">
                <a:effectLst>
                  <a:outerShdw blurRad="38100" dist="38100" dir="2700000" algn="tl">
                    <a:srgbClr val="C0C0C0"/>
                  </a:outerShdw>
                </a:effectLst>
              </a:rPr>
              <a:t>  2</a:t>
            </a:r>
            <a:r>
              <a:rPr lang="en-US" sz="1500" dirty="0"/>
              <a:t>  And the beast which I saw was like unto a leopard, and …a bear, and  …  a lion … </a:t>
            </a:r>
          </a:p>
          <a:p>
            <a:pPr eaLnBrk="1" hangingPunct="1">
              <a:defRPr/>
            </a:pPr>
            <a:endParaRPr lang="en-US" sz="500" dirty="0"/>
          </a:p>
          <a:p>
            <a:pPr eaLnBrk="1" hangingPunct="1">
              <a:spcAft>
                <a:spcPct val="20000"/>
              </a:spcAft>
              <a:defRPr/>
            </a:pPr>
            <a:r>
              <a:rPr lang="en-US" sz="1500" dirty="0">
                <a:effectLst>
                  <a:outerShdw blurRad="38100" dist="38100" dir="2700000" algn="tl">
                    <a:srgbClr val="C0C0C0"/>
                  </a:outerShdw>
                </a:effectLst>
              </a:rPr>
              <a:t>  3</a:t>
            </a:r>
            <a:r>
              <a:rPr lang="en-US" sz="1500" dirty="0"/>
              <a:t>  And I saw one of his heads as it were wounded to death; </a:t>
            </a:r>
          </a:p>
          <a:p>
            <a:pPr eaLnBrk="1" hangingPunct="1">
              <a:spcAft>
                <a:spcPct val="20000"/>
              </a:spcAft>
              <a:defRPr/>
            </a:pPr>
            <a:r>
              <a:rPr lang="en-US" sz="1500" b="1" u="sng" dirty="0"/>
              <a:t>1c</a:t>
            </a:r>
            <a:r>
              <a:rPr lang="en-US" sz="1500" dirty="0"/>
              <a:t>  </a:t>
            </a:r>
            <a:r>
              <a:rPr lang="en-US" sz="1500" b="1" dirty="0">
                <a:solidFill>
                  <a:srgbClr val="C00000"/>
                </a:solidFill>
              </a:rPr>
              <a:t>[This is Past tense; We know from history the papal head was wounded in 1798 by Napoleon.  So, in your Bible, you could pencil in the date 1798 right at the end of this phrase.]</a:t>
            </a:r>
          </a:p>
          <a:p>
            <a:pPr eaLnBrk="1" hangingPunct="1">
              <a:spcAft>
                <a:spcPct val="20000"/>
              </a:spcAft>
              <a:defRPr/>
            </a:pPr>
            <a:r>
              <a:rPr lang="en-US" sz="1500" b="1" u="sng" dirty="0"/>
              <a:t>2c</a:t>
            </a:r>
            <a:r>
              <a:rPr lang="en-US" sz="1500" dirty="0"/>
              <a:t>  [continuing on…] and his deadly wound </a:t>
            </a:r>
            <a:r>
              <a:rPr lang="en-US" sz="1500" u="sng" dirty="0"/>
              <a:t>was</a:t>
            </a:r>
            <a:r>
              <a:rPr lang="en-US" sz="1500" dirty="0"/>
              <a:t> </a:t>
            </a:r>
            <a:r>
              <a:rPr lang="en-US" sz="1500" u="sng" dirty="0"/>
              <a:t>healed</a:t>
            </a:r>
            <a:r>
              <a:rPr lang="en-US" sz="1500" b="1" dirty="0">
                <a:solidFill>
                  <a:srgbClr val="C00000"/>
                </a:solidFill>
              </a:rPr>
              <a:t>:  [that has to be Future tense because this hasn’t happened yet;  Right now the wound is in the healing stages but it’s not totally healed yet!  So, we have NO Date.] </a:t>
            </a:r>
          </a:p>
          <a:p>
            <a:pPr eaLnBrk="1" hangingPunct="1">
              <a:spcAft>
                <a:spcPct val="20000"/>
              </a:spcAft>
              <a:defRPr/>
            </a:pPr>
            <a:r>
              <a:rPr lang="en-US" sz="1500" b="1" u="sng" dirty="0"/>
              <a:t>3c</a:t>
            </a:r>
            <a:r>
              <a:rPr lang="en-US" sz="1500" dirty="0"/>
              <a:t>  and </a:t>
            </a:r>
            <a:r>
              <a:rPr lang="en-US" sz="1500" u="sng" dirty="0"/>
              <a:t>all</a:t>
            </a:r>
            <a:r>
              <a:rPr lang="en-US" sz="1500" dirty="0"/>
              <a:t> the world </a:t>
            </a:r>
            <a:r>
              <a:rPr lang="en-US" sz="1500" u="sng" dirty="0"/>
              <a:t>wondered</a:t>
            </a:r>
            <a:r>
              <a:rPr lang="en-US" sz="1500" dirty="0"/>
              <a:t> after the beast</a:t>
            </a:r>
            <a:r>
              <a:rPr lang="en-US" sz="1500" b="1" dirty="0">
                <a:solidFill>
                  <a:srgbClr val="C00000"/>
                </a:solidFill>
              </a:rPr>
              <a:t>. [this is also Future tense because not ALL the world has wondered after the beast yet;  As yet, there is NO Date for this verse!]</a:t>
            </a:r>
          </a:p>
        </p:txBody>
      </p:sp>
      <p:sp>
        <p:nvSpPr>
          <p:cNvPr id="5" name="Date Placeholder 4"/>
          <p:cNvSpPr>
            <a:spLocks noGrp="1"/>
          </p:cNvSpPr>
          <p:nvPr>
            <p:ph type="dt" idx="10"/>
          </p:nvPr>
        </p:nvSpPr>
        <p:spPr/>
        <p:txBody>
          <a:bodyPr/>
          <a:lstStyle/>
          <a:p>
            <a:pPr>
              <a:defRPr/>
            </a:pPr>
            <a:fld id="{418E5AB0-B0A1-4299-8888-C4771F5959F2}" type="datetime8">
              <a:rPr lang="en-US" smtClean="0"/>
              <a:pPr>
                <a:defRPr/>
              </a:pPr>
              <a:t>10/1/2020 4:53 AM</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D48CBE-4746-4A0C-8F15-50DC81590414}" type="slidenum">
              <a:rPr lang="en-US"/>
              <a:pPr/>
              <a:t>25</a:t>
            </a:fld>
            <a:endParaRPr lang="en-US"/>
          </a:p>
        </p:txBody>
      </p:sp>
      <p:sp>
        <p:nvSpPr>
          <p:cNvPr id="204803" name="Rectangle 2"/>
          <p:cNvSpPr>
            <a:spLocks noGrp="1" noRot="1" noChangeAspect="1" noChangeArrowheads="1" noTextEdit="1"/>
          </p:cNvSpPr>
          <p:nvPr>
            <p:ph type="sldImg"/>
          </p:nvPr>
        </p:nvSpPr>
        <p:spPr>
          <a:xfrm>
            <a:off x="1208088" y="536575"/>
            <a:ext cx="4695825" cy="3521075"/>
          </a:xfrm>
          <a:ln/>
        </p:spPr>
      </p:sp>
      <p:sp>
        <p:nvSpPr>
          <p:cNvPr id="440323" name="Rectangle 3"/>
          <p:cNvSpPr>
            <a:spLocks noGrp="1" noChangeArrowheads="1"/>
          </p:cNvSpPr>
          <p:nvPr>
            <p:ph type="body" idx="1"/>
          </p:nvPr>
        </p:nvSpPr>
        <p:spPr>
          <a:xfrm>
            <a:off x="309089" y="4156357"/>
            <a:ext cx="6484297" cy="4924060"/>
          </a:xfrm>
        </p:spPr>
        <p:txBody>
          <a:bodyPr/>
          <a:lstStyle/>
          <a:p>
            <a:pPr eaLnBrk="1" hangingPunct="1">
              <a:defRPr/>
            </a:pPr>
            <a:r>
              <a:rPr lang="en-US" sz="1800" b="1" dirty="0">
                <a:solidFill>
                  <a:srgbClr val="C00000"/>
                </a:solidFill>
                <a:effectLst>
                  <a:outerShdw blurRad="38100" dist="38100" dir="2700000" algn="tl">
                    <a:srgbClr val="C0C0C0"/>
                  </a:outerShdw>
                </a:effectLst>
              </a:rPr>
              <a:t>  </a:t>
            </a:r>
            <a:r>
              <a:rPr lang="en-US" sz="1800" b="1" dirty="0">
                <a:solidFill>
                  <a:srgbClr val="C00000"/>
                </a:solidFill>
              </a:rPr>
              <a:t>Now, let’s look at verse 5.  </a:t>
            </a:r>
            <a:r>
              <a:rPr lang="en-US" sz="1800" dirty="0"/>
              <a:t>And there </a:t>
            </a:r>
            <a:r>
              <a:rPr lang="en-US" sz="1800" u="sng" dirty="0"/>
              <a:t>was</a:t>
            </a:r>
            <a:r>
              <a:rPr lang="en-US" sz="1800" dirty="0"/>
              <a:t> </a:t>
            </a:r>
            <a:r>
              <a:rPr lang="en-US" sz="1800" u="sng" dirty="0"/>
              <a:t>given</a:t>
            </a:r>
            <a:r>
              <a:rPr lang="en-US" sz="1800" dirty="0"/>
              <a:t> unto him a mouth speaking great things and blasphemies; </a:t>
            </a:r>
            <a:r>
              <a:rPr lang="en-US" sz="1800" b="1" dirty="0">
                <a:solidFill>
                  <a:srgbClr val="C00000"/>
                </a:solidFill>
              </a:rPr>
              <a:t>[This future event is based on the patterns of Papal activity from the Dark Ages.] </a:t>
            </a:r>
          </a:p>
          <a:p>
            <a:pPr eaLnBrk="1" hangingPunct="1">
              <a:defRPr/>
            </a:pPr>
            <a:endParaRPr lang="en-US" sz="900" dirty="0"/>
          </a:p>
          <a:p>
            <a:pPr eaLnBrk="1" hangingPunct="1">
              <a:defRPr/>
            </a:pPr>
            <a:r>
              <a:rPr lang="en-US" sz="1800" b="1" u="sng" dirty="0"/>
              <a:t>1c</a:t>
            </a:r>
            <a:r>
              <a:rPr lang="en-US" sz="1800" dirty="0"/>
              <a:t>  … and power </a:t>
            </a:r>
            <a:r>
              <a:rPr lang="en-US" sz="1800" u="sng" dirty="0"/>
              <a:t>was</a:t>
            </a:r>
            <a:r>
              <a:rPr lang="en-US" sz="1800" dirty="0"/>
              <a:t> </a:t>
            </a:r>
            <a:r>
              <a:rPr lang="en-US" sz="1800" u="sng" dirty="0"/>
              <a:t>given</a:t>
            </a:r>
            <a:r>
              <a:rPr lang="en-US" sz="1800" dirty="0"/>
              <a:t> unto him </a:t>
            </a:r>
            <a:r>
              <a:rPr lang="en-US" sz="1800" u="sng" dirty="0"/>
              <a:t>to</a:t>
            </a:r>
            <a:r>
              <a:rPr lang="en-US" sz="1800" dirty="0"/>
              <a:t> </a:t>
            </a:r>
            <a:r>
              <a:rPr lang="en-US" sz="1800" u="sng" dirty="0"/>
              <a:t>continue</a:t>
            </a:r>
            <a:r>
              <a:rPr lang="en-US" sz="1800" dirty="0"/>
              <a:t> [for a timeline of] forty and two months. </a:t>
            </a:r>
            <a:r>
              <a:rPr lang="en-US" sz="1800" b="1" dirty="0">
                <a:solidFill>
                  <a:srgbClr val="C00000"/>
                </a:solidFill>
              </a:rPr>
              <a:t>[Since verse 3 moved the context into the future,</a:t>
            </a:r>
          </a:p>
          <a:p>
            <a:pPr eaLnBrk="1" hangingPunct="1">
              <a:defRPr/>
            </a:pPr>
            <a:endParaRPr lang="en-US" sz="1800" dirty="0">
              <a:effectLst>
                <a:outerShdw blurRad="38100" dist="38100" dir="2700000" algn="tl">
                  <a:srgbClr val="C0C0C0"/>
                </a:outerShdw>
              </a:effectLst>
            </a:endParaRPr>
          </a:p>
          <a:p>
            <a:pPr eaLnBrk="1" hangingPunct="1">
              <a:defRPr/>
            </a:pPr>
            <a:r>
              <a:rPr lang="en-US" sz="1800" b="1" u="sng" dirty="0">
                <a:effectLst>
                  <a:outerShdw blurRad="38100" dist="38100" dir="2700000" algn="tl">
                    <a:srgbClr val="C0C0C0"/>
                  </a:outerShdw>
                </a:effectLst>
              </a:rPr>
              <a:t>2c</a:t>
            </a:r>
            <a:r>
              <a:rPr lang="en-US" sz="1800" dirty="0">
                <a:effectLst>
                  <a:outerShdw blurRad="38100" dist="38100" dir="2700000" algn="tl">
                    <a:srgbClr val="C0C0C0"/>
                  </a:outerShdw>
                </a:effectLst>
              </a:rPr>
              <a:t>   </a:t>
            </a:r>
            <a:r>
              <a:rPr lang="en-US" sz="1800" b="1" i="1" u="sng" dirty="0">
                <a:solidFill>
                  <a:srgbClr val="C00000"/>
                </a:solidFill>
              </a:rPr>
              <a:t>and we also know that prophecy follows the rule of “Forward Progressive Movement</a:t>
            </a:r>
            <a:r>
              <a:rPr lang="en-US" sz="1800" b="1" i="1" dirty="0">
                <a:solidFill>
                  <a:srgbClr val="C00000"/>
                </a:solidFill>
              </a:rPr>
              <a:t>” – then it’s easy to understand this timeline must run in the </a:t>
            </a:r>
            <a:r>
              <a:rPr lang="en-US" sz="1800" b="1" dirty="0">
                <a:solidFill>
                  <a:srgbClr val="C00000"/>
                </a:solidFill>
              </a:rPr>
              <a:t>Future.  </a:t>
            </a:r>
          </a:p>
          <a:p>
            <a:pPr eaLnBrk="1" hangingPunct="1">
              <a:defRPr/>
            </a:pPr>
            <a:endParaRPr lang="en-US" sz="1800" b="1" dirty="0">
              <a:solidFill>
                <a:srgbClr val="C00000"/>
              </a:solidFill>
            </a:endParaRPr>
          </a:p>
          <a:p>
            <a:pPr eaLnBrk="1" hangingPunct="1">
              <a:defRPr/>
            </a:pPr>
            <a:r>
              <a:rPr lang="en-US" sz="1800" b="1" dirty="0">
                <a:solidFill>
                  <a:srgbClr val="C00000"/>
                </a:solidFill>
              </a:rPr>
              <a:t>[We don’t know the date yet!]</a:t>
            </a:r>
            <a:r>
              <a:rPr lang="en-US" sz="2000" b="1" dirty="0">
                <a:solidFill>
                  <a:srgbClr val="C00000"/>
                </a:solidFill>
              </a:rPr>
              <a:t> </a:t>
            </a:r>
          </a:p>
          <a:p>
            <a:pPr eaLnBrk="1" hangingPunct="1">
              <a:defRPr/>
            </a:pPr>
            <a:endParaRPr lang="en-US" sz="600" b="1" dirty="0">
              <a:solidFill>
                <a:srgbClr val="C00000"/>
              </a:solidFill>
            </a:endParaRPr>
          </a:p>
        </p:txBody>
      </p:sp>
      <p:sp>
        <p:nvSpPr>
          <p:cNvPr id="5" name="Date Placeholder 4"/>
          <p:cNvSpPr>
            <a:spLocks noGrp="1"/>
          </p:cNvSpPr>
          <p:nvPr>
            <p:ph type="dt" idx="10"/>
          </p:nvPr>
        </p:nvSpPr>
        <p:spPr/>
        <p:txBody>
          <a:bodyPr/>
          <a:lstStyle/>
          <a:p>
            <a:pPr>
              <a:defRPr/>
            </a:pPr>
            <a:fld id="{517E5D69-5D31-4CE5-AB47-6F6C1E4515FD}" type="datetime8">
              <a:rPr lang="en-US" smtClean="0"/>
              <a:pPr>
                <a:defRPr/>
              </a:pPr>
              <a:t>10/1/2020 4:53 AM</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D48CBE-4746-4A0C-8F15-50DC81590414}" type="slidenum">
              <a:rPr lang="en-US"/>
              <a:pPr/>
              <a:t>26</a:t>
            </a:fld>
            <a:endParaRPr lang="en-US"/>
          </a:p>
        </p:txBody>
      </p:sp>
      <p:sp>
        <p:nvSpPr>
          <p:cNvPr id="204803" name="Rectangle 2"/>
          <p:cNvSpPr>
            <a:spLocks noGrp="1" noRot="1" noChangeAspect="1" noChangeArrowheads="1" noTextEdit="1"/>
          </p:cNvSpPr>
          <p:nvPr>
            <p:ph type="sldImg"/>
          </p:nvPr>
        </p:nvSpPr>
        <p:spPr>
          <a:xfrm>
            <a:off x="1208088" y="327025"/>
            <a:ext cx="4695825" cy="3521075"/>
          </a:xfrm>
          <a:ln/>
        </p:spPr>
      </p:sp>
      <p:sp>
        <p:nvSpPr>
          <p:cNvPr id="440323" name="Rectangle 3"/>
          <p:cNvSpPr>
            <a:spLocks noGrp="1" noChangeArrowheads="1"/>
          </p:cNvSpPr>
          <p:nvPr>
            <p:ph type="body" idx="1"/>
          </p:nvPr>
        </p:nvSpPr>
        <p:spPr>
          <a:xfrm>
            <a:off x="309089" y="4001645"/>
            <a:ext cx="6484297" cy="4618646"/>
          </a:xfrm>
        </p:spPr>
        <p:txBody>
          <a:bodyPr/>
          <a:lstStyle/>
          <a:p>
            <a:pPr eaLnBrk="1" hangingPunct="1">
              <a:defRPr/>
            </a:pPr>
            <a:r>
              <a:rPr lang="en-US" sz="2400" b="1" dirty="0">
                <a:solidFill>
                  <a:srgbClr val="C00000"/>
                </a:solidFill>
              </a:rPr>
              <a:t>Let us all understand, during the last scenes of earth’s history, time will be short. </a:t>
            </a:r>
          </a:p>
          <a:p>
            <a:pPr eaLnBrk="1" hangingPunct="1">
              <a:defRPr/>
            </a:pPr>
            <a:endParaRPr lang="en-US" sz="800" b="1" dirty="0"/>
          </a:p>
          <a:p>
            <a:pPr eaLnBrk="1" hangingPunct="1">
              <a:defRPr/>
            </a:pPr>
            <a:r>
              <a:rPr lang="en-US" sz="1800" b="1" dirty="0"/>
              <a:t>The proper </a:t>
            </a:r>
            <a:r>
              <a:rPr lang="en-US" sz="1800" b="1" dirty="0" err="1"/>
              <a:t>endtime</a:t>
            </a:r>
            <a:r>
              <a:rPr lang="en-US" sz="1800" b="1" dirty="0"/>
              <a:t> application for Rev 13 is in the near future.</a:t>
            </a:r>
          </a:p>
          <a:p>
            <a:pPr eaLnBrk="1" hangingPunct="1">
              <a:defRPr/>
            </a:pPr>
            <a:r>
              <a:rPr lang="en-US" sz="1800" b="1" dirty="0"/>
              <a:t>The composite beast is definitely symbolic.     </a:t>
            </a:r>
          </a:p>
          <a:p>
            <a:pPr eaLnBrk="1" hangingPunct="1">
              <a:defRPr/>
            </a:pPr>
            <a:endParaRPr lang="en-US" sz="600" b="1" u="sng" dirty="0"/>
          </a:p>
          <a:p>
            <a:pPr eaLnBrk="1" hangingPunct="1">
              <a:defRPr/>
            </a:pPr>
            <a:r>
              <a:rPr lang="en-US" sz="1800" b="1" u="sng" dirty="0"/>
              <a:t>1c</a:t>
            </a:r>
            <a:r>
              <a:rPr lang="en-US" sz="1800" b="1" dirty="0"/>
              <a:t>  </a:t>
            </a:r>
            <a:r>
              <a:rPr lang="en-US" sz="1800" b="1" dirty="0">
                <a:solidFill>
                  <a:srgbClr val="C00000"/>
                </a:solidFill>
              </a:rPr>
              <a:t>But there is not enough time to convert the 42 symbolic months to a 1260 year timeline before the 2</a:t>
            </a:r>
            <a:r>
              <a:rPr lang="en-US" sz="1800" b="1" baseline="30000" dirty="0">
                <a:solidFill>
                  <a:srgbClr val="C00000"/>
                </a:solidFill>
              </a:rPr>
              <a:t>nd</a:t>
            </a:r>
            <a:r>
              <a:rPr lang="en-US" sz="1800" b="1" dirty="0">
                <a:solidFill>
                  <a:srgbClr val="C00000"/>
                </a:solidFill>
              </a:rPr>
              <a:t> coming.</a:t>
            </a:r>
          </a:p>
          <a:p>
            <a:pPr eaLnBrk="1" hangingPunct="1">
              <a:defRPr/>
            </a:pPr>
            <a:endParaRPr lang="en-US" sz="500" b="1" dirty="0"/>
          </a:p>
          <a:p>
            <a:pPr eaLnBrk="1" hangingPunct="1">
              <a:defRPr/>
            </a:pPr>
            <a:r>
              <a:rPr lang="en-US" sz="1800" b="1" dirty="0"/>
              <a:t>Why?  The context has moved the events into the future.</a:t>
            </a:r>
          </a:p>
          <a:p>
            <a:pPr eaLnBrk="1" hangingPunct="1">
              <a:defRPr/>
            </a:pPr>
            <a:endParaRPr lang="en-US" sz="700" b="1" dirty="0"/>
          </a:p>
          <a:p>
            <a:pPr eaLnBrk="1" hangingPunct="1">
              <a:defRPr/>
            </a:pPr>
            <a:r>
              <a:rPr lang="en-US" sz="1800" b="1" u="sng" dirty="0"/>
              <a:t>2c</a:t>
            </a:r>
            <a:r>
              <a:rPr lang="en-US" sz="1800" b="1" dirty="0"/>
              <a:t>  </a:t>
            </a:r>
            <a:r>
              <a:rPr lang="en-US" sz="1800" b="1" dirty="0">
                <a:solidFill>
                  <a:srgbClr val="C00000"/>
                </a:solidFill>
              </a:rPr>
              <a:t>The “42 month timeline” is governed by the future grammatical context – and demands to be understood as only 42 months, or 1260 days.</a:t>
            </a:r>
          </a:p>
          <a:p>
            <a:pPr eaLnBrk="1" hangingPunct="1">
              <a:defRPr/>
            </a:pPr>
            <a:endParaRPr lang="en-US" sz="1500" b="1" dirty="0">
              <a:effectLst>
                <a:outerShdw blurRad="38100" dist="38100" dir="2700000" algn="tl">
                  <a:srgbClr val="C0C0C0"/>
                </a:outerShdw>
              </a:effectLst>
            </a:endParaRPr>
          </a:p>
        </p:txBody>
      </p:sp>
      <p:sp>
        <p:nvSpPr>
          <p:cNvPr id="5" name="Date Placeholder 4"/>
          <p:cNvSpPr>
            <a:spLocks noGrp="1"/>
          </p:cNvSpPr>
          <p:nvPr>
            <p:ph type="dt" idx="10"/>
          </p:nvPr>
        </p:nvSpPr>
        <p:spPr/>
        <p:txBody>
          <a:bodyPr/>
          <a:lstStyle/>
          <a:p>
            <a:pPr>
              <a:defRPr/>
            </a:pPr>
            <a:fld id="{517E5D69-5D31-4CE5-AB47-6F6C1E4515FD}" type="datetime8">
              <a:rPr lang="en-US" smtClean="0"/>
              <a:pPr>
                <a:defRPr/>
              </a:pPr>
              <a:t>10/1/2020 4:53 AM</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52DBC-9BAE-40E2-A867-0C53D6FEE4E0}" type="slidenum">
              <a:rPr lang="en-US"/>
              <a:pPr/>
              <a:t>27</a:t>
            </a:fld>
            <a:endParaRPr lang="en-US"/>
          </a:p>
        </p:txBody>
      </p:sp>
      <p:sp>
        <p:nvSpPr>
          <p:cNvPr id="196611" name="Rectangle 2"/>
          <p:cNvSpPr>
            <a:spLocks noGrp="1" noRot="1" noChangeAspect="1" noChangeArrowheads="1" noTextEdit="1"/>
          </p:cNvSpPr>
          <p:nvPr>
            <p:ph type="sldImg"/>
          </p:nvPr>
        </p:nvSpPr>
        <p:spPr>
          <a:xfrm>
            <a:off x="1238250" y="307975"/>
            <a:ext cx="2078038" cy="1558925"/>
          </a:xfrm>
          <a:ln/>
        </p:spPr>
      </p:sp>
      <p:sp>
        <p:nvSpPr>
          <p:cNvPr id="196612" name="Rectangle 3"/>
          <p:cNvSpPr>
            <a:spLocks noGrp="1" noChangeArrowheads="1"/>
          </p:cNvSpPr>
          <p:nvPr>
            <p:ph type="body" idx="1"/>
          </p:nvPr>
        </p:nvSpPr>
        <p:spPr>
          <a:xfrm>
            <a:off x="386363" y="2077778"/>
            <a:ext cx="6329752" cy="6926031"/>
          </a:xfrm>
          <a:noFill/>
          <a:ln/>
        </p:spPr>
        <p:txBody>
          <a:bodyPr/>
          <a:lstStyle/>
          <a:p>
            <a:pPr eaLnBrk="1" hangingPunct="1">
              <a:lnSpc>
                <a:spcPct val="90000"/>
              </a:lnSpc>
            </a:pPr>
            <a:r>
              <a:rPr lang="en-US" sz="1800" dirty="0"/>
              <a:t>Here’s the 2</a:t>
            </a:r>
            <a:r>
              <a:rPr lang="en-US" sz="1800" baseline="30000" dirty="0"/>
              <a:t>nd</a:t>
            </a:r>
            <a:r>
              <a:rPr lang="en-US" sz="1800" dirty="0"/>
              <a:t> example to consider.</a:t>
            </a:r>
          </a:p>
          <a:p>
            <a:pPr eaLnBrk="1" hangingPunct="1">
              <a:lnSpc>
                <a:spcPct val="90000"/>
              </a:lnSpc>
            </a:pPr>
            <a:endParaRPr lang="en-US" sz="400" dirty="0"/>
          </a:p>
          <a:p>
            <a:pPr eaLnBrk="1" hangingPunct="1">
              <a:lnSpc>
                <a:spcPct val="90000"/>
              </a:lnSpc>
            </a:pPr>
            <a:r>
              <a:rPr lang="en-US" sz="1800" b="1" u="sng" dirty="0"/>
              <a:t>1c</a:t>
            </a:r>
            <a:r>
              <a:rPr lang="en-US" sz="1800" dirty="0"/>
              <a:t>  </a:t>
            </a:r>
            <a:r>
              <a:rPr lang="en-US" sz="1800" b="1" dirty="0">
                <a:solidFill>
                  <a:srgbClr val="FF0000"/>
                </a:solidFill>
              </a:rPr>
              <a:t>Remember, there’s a prophetic timeline in Rev 20 designated as 1000 years – 6 times it’s mentioned!</a:t>
            </a:r>
          </a:p>
          <a:p>
            <a:pPr eaLnBrk="1" hangingPunct="1">
              <a:lnSpc>
                <a:spcPct val="90000"/>
              </a:lnSpc>
            </a:pPr>
            <a:endParaRPr lang="en-US" sz="700" dirty="0"/>
          </a:p>
          <a:p>
            <a:pPr eaLnBrk="1" hangingPunct="1">
              <a:lnSpc>
                <a:spcPct val="90000"/>
              </a:lnSpc>
            </a:pPr>
            <a:r>
              <a:rPr lang="en-US" sz="1800" dirty="0"/>
              <a:t>After the 2</a:t>
            </a:r>
            <a:r>
              <a:rPr lang="en-US" sz="1800" baseline="30000" dirty="0"/>
              <a:t>nd</a:t>
            </a:r>
            <a:r>
              <a:rPr lang="en-US" sz="1800" dirty="0"/>
              <a:t> Coming, Satan is bound for 1000 years on a desolate earth.</a:t>
            </a:r>
          </a:p>
          <a:p>
            <a:pPr eaLnBrk="1" hangingPunct="1">
              <a:lnSpc>
                <a:spcPct val="90000"/>
              </a:lnSpc>
            </a:pPr>
            <a:endParaRPr lang="en-US" sz="600" dirty="0"/>
          </a:p>
          <a:p>
            <a:pPr eaLnBrk="1" hangingPunct="1">
              <a:lnSpc>
                <a:spcPct val="90000"/>
              </a:lnSpc>
            </a:pPr>
            <a:r>
              <a:rPr lang="en-US" sz="2400" b="1" dirty="0">
                <a:solidFill>
                  <a:srgbClr val="FF0000"/>
                </a:solidFill>
              </a:rPr>
              <a:t>It also mentions the symbolic Composite beast of Rev 13 – which according to the rules of symbolism, the 1000 years should be a symbolic timeline.</a:t>
            </a:r>
          </a:p>
          <a:p>
            <a:pPr eaLnBrk="1" hangingPunct="1">
              <a:lnSpc>
                <a:spcPct val="90000"/>
              </a:lnSpc>
            </a:pPr>
            <a:endParaRPr lang="en-US" sz="700" dirty="0"/>
          </a:p>
          <a:p>
            <a:pPr eaLnBrk="1" hangingPunct="1">
              <a:lnSpc>
                <a:spcPct val="90000"/>
              </a:lnSpc>
            </a:pPr>
            <a:r>
              <a:rPr lang="en-US" sz="1800" b="1" u="sng" dirty="0"/>
              <a:t>2c</a:t>
            </a:r>
            <a:r>
              <a:rPr lang="en-US" sz="1800" dirty="0"/>
              <a:t>  </a:t>
            </a:r>
            <a:r>
              <a:rPr lang="en-US" sz="2400" b="1" dirty="0">
                <a:solidFill>
                  <a:srgbClr val="0000FF"/>
                </a:solidFill>
              </a:rPr>
              <a:t>How many people do you know that understand and teach that these 1000 years are symbolic time with the of 360,000 literal years? </a:t>
            </a:r>
            <a:endParaRPr lang="en-US" sz="1800" b="1" dirty="0">
              <a:solidFill>
                <a:srgbClr val="0000FF"/>
              </a:solidFill>
            </a:endParaRPr>
          </a:p>
          <a:p>
            <a:pPr eaLnBrk="1" hangingPunct="1">
              <a:lnSpc>
                <a:spcPct val="90000"/>
              </a:lnSpc>
            </a:pPr>
            <a:endParaRPr lang="en-US" sz="600" dirty="0"/>
          </a:p>
          <a:p>
            <a:pPr eaLnBrk="1" hangingPunct="1">
              <a:lnSpc>
                <a:spcPct val="90000"/>
              </a:lnSpc>
            </a:pPr>
            <a:r>
              <a:rPr lang="en-US" sz="3200" b="1" dirty="0"/>
              <a:t>Not many!!!</a:t>
            </a:r>
            <a:endParaRPr lang="en-US" sz="1800" dirty="0"/>
          </a:p>
          <a:p>
            <a:pPr eaLnBrk="1" hangingPunct="1">
              <a:lnSpc>
                <a:spcPct val="90000"/>
              </a:lnSpc>
            </a:pPr>
            <a:endParaRPr lang="en-US" sz="1800" dirty="0"/>
          </a:p>
        </p:txBody>
      </p:sp>
      <p:sp>
        <p:nvSpPr>
          <p:cNvPr id="5" name="Date Placeholder 4"/>
          <p:cNvSpPr>
            <a:spLocks noGrp="1"/>
          </p:cNvSpPr>
          <p:nvPr>
            <p:ph type="dt" idx="10"/>
          </p:nvPr>
        </p:nvSpPr>
        <p:spPr/>
        <p:txBody>
          <a:bodyPr/>
          <a:lstStyle/>
          <a:p>
            <a:pPr>
              <a:defRPr/>
            </a:pPr>
            <a:fld id="{048756B5-1868-4B20-B535-87A1E8FFE971}" type="datetime8">
              <a:rPr lang="en-US" smtClean="0"/>
              <a:pPr>
                <a:defRPr/>
              </a:pPr>
              <a:t>10/1/2020 4:53 AM</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52DBC-9BAE-40E2-A867-0C53D6FEE4E0}" type="slidenum">
              <a:rPr lang="en-US"/>
              <a:pPr/>
              <a:t>28</a:t>
            </a:fld>
            <a:endParaRPr lang="en-US"/>
          </a:p>
        </p:txBody>
      </p:sp>
      <p:sp>
        <p:nvSpPr>
          <p:cNvPr id="196611" name="Rectangle 2"/>
          <p:cNvSpPr>
            <a:spLocks noGrp="1" noRot="1" noChangeAspect="1" noChangeArrowheads="1" noTextEdit="1"/>
          </p:cNvSpPr>
          <p:nvPr>
            <p:ph type="sldImg"/>
          </p:nvPr>
        </p:nvSpPr>
        <p:spPr>
          <a:xfrm>
            <a:off x="1238250" y="307975"/>
            <a:ext cx="2078038" cy="1558925"/>
          </a:xfrm>
          <a:ln/>
        </p:spPr>
      </p:sp>
      <p:sp>
        <p:nvSpPr>
          <p:cNvPr id="196612" name="Rectangle 3"/>
          <p:cNvSpPr>
            <a:spLocks noGrp="1" noChangeArrowheads="1"/>
          </p:cNvSpPr>
          <p:nvPr>
            <p:ph type="body" idx="1"/>
          </p:nvPr>
        </p:nvSpPr>
        <p:spPr>
          <a:xfrm>
            <a:off x="386363" y="2077778"/>
            <a:ext cx="6329752" cy="6926031"/>
          </a:xfrm>
          <a:noFill/>
          <a:ln/>
        </p:spPr>
        <p:txBody>
          <a:bodyPr/>
          <a:lstStyle/>
          <a:p>
            <a:pPr eaLnBrk="1" hangingPunct="1">
              <a:lnSpc>
                <a:spcPct val="90000"/>
              </a:lnSpc>
            </a:pPr>
            <a:r>
              <a:rPr lang="en-US" sz="1600" dirty="0"/>
              <a:t>Why?  Because we understand this 1000 years as ONLY 1000 years – definitely the first 1000 years of peace for the redeemed.</a:t>
            </a:r>
          </a:p>
          <a:p>
            <a:pPr eaLnBrk="1" hangingPunct="1">
              <a:lnSpc>
                <a:spcPct val="90000"/>
              </a:lnSpc>
            </a:pPr>
            <a:endParaRPr lang="en-US" sz="500" dirty="0"/>
          </a:p>
          <a:p>
            <a:pPr eaLnBrk="1" hangingPunct="1">
              <a:lnSpc>
                <a:spcPct val="90000"/>
              </a:lnSpc>
            </a:pPr>
            <a:r>
              <a:rPr lang="en-US" sz="1600" dirty="0"/>
              <a:t>But they say?  Well, it’s only a literal 1000 years because the event happens after the 2</a:t>
            </a:r>
            <a:r>
              <a:rPr lang="en-US" sz="1600" baseline="30000" dirty="0"/>
              <a:t>nd</a:t>
            </a:r>
            <a:r>
              <a:rPr lang="en-US" sz="1600" dirty="0"/>
              <a:t> Coming!! </a:t>
            </a:r>
          </a:p>
          <a:p>
            <a:pPr eaLnBrk="1" hangingPunct="1">
              <a:lnSpc>
                <a:spcPct val="90000"/>
              </a:lnSpc>
            </a:pPr>
            <a:endParaRPr lang="en-US" sz="400" dirty="0"/>
          </a:p>
          <a:p>
            <a:pPr eaLnBrk="1" hangingPunct="1">
              <a:lnSpc>
                <a:spcPct val="90000"/>
              </a:lnSpc>
            </a:pPr>
            <a:r>
              <a:rPr lang="en-US" sz="1600" b="1" dirty="0">
                <a:solidFill>
                  <a:srgbClr val="FF0000"/>
                </a:solidFill>
              </a:rPr>
              <a:t>And I ask:  How does that event change the rules, even when there are symbols present?</a:t>
            </a:r>
          </a:p>
          <a:p>
            <a:pPr eaLnBrk="1" hangingPunct="1">
              <a:lnSpc>
                <a:spcPct val="90000"/>
              </a:lnSpc>
            </a:pPr>
            <a:endParaRPr lang="en-US" sz="400" b="1" dirty="0">
              <a:solidFill>
                <a:srgbClr val="FF0000"/>
              </a:solidFill>
            </a:endParaRPr>
          </a:p>
          <a:p>
            <a:pPr eaLnBrk="1" hangingPunct="1">
              <a:lnSpc>
                <a:spcPct val="90000"/>
              </a:lnSpc>
            </a:pPr>
            <a:r>
              <a:rPr lang="en-US" sz="1600" b="1" dirty="0">
                <a:solidFill>
                  <a:srgbClr val="FF0000"/>
                </a:solidFill>
              </a:rPr>
              <a:t>Is there something wrong with this mindset?  Yes, I think so ... </a:t>
            </a:r>
          </a:p>
          <a:p>
            <a:pPr eaLnBrk="1" hangingPunct="1">
              <a:lnSpc>
                <a:spcPct val="90000"/>
              </a:lnSpc>
            </a:pPr>
            <a:endParaRPr lang="en-US" sz="300" dirty="0"/>
          </a:p>
          <a:p>
            <a:pPr eaLnBrk="1" hangingPunct="1">
              <a:lnSpc>
                <a:spcPct val="90000"/>
              </a:lnSpc>
            </a:pPr>
            <a:r>
              <a:rPr lang="en-US" sz="1600" dirty="0"/>
              <a:t>Friends, the 1000 years is a literal 1000 years, because of the:  1)  </a:t>
            </a:r>
            <a:r>
              <a:rPr lang="en-US" sz="1600" b="1" u="sng" dirty="0"/>
              <a:t>Context</a:t>
            </a:r>
            <a:r>
              <a:rPr lang="en-US" sz="1600" dirty="0"/>
              <a:t> – and 2)  because the last 1000 years finishes the cycle of sevens.</a:t>
            </a:r>
          </a:p>
          <a:p>
            <a:pPr eaLnBrk="1" hangingPunct="1">
              <a:lnSpc>
                <a:spcPct val="90000"/>
              </a:lnSpc>
            </a:pPr>
            <a:endParaRPr lang="en-US" sz="300" dirty="0"/>
          </a:p>
          <a:p>
            <a:pPr eaLnBrk="1" hangingPunct="1">
              <a:lnSpc>
                <a:spcPct val="90000"/>
              </a:lnSpc>
            </a:pPr>
            <a:r>
              <a:rPr lang="en-US" sz="1600" dirty="0"/>
              <a:t>The earth endures 6000 years of sin, and deserves its 1000 years of Sabbath rest.</a:t>
            </a:r>
          </a:p>
          <a:p>
            <a:pPr eaLnBrk="1" hangingPunct="1">
              <a:lnSpc>
                <a:spcPct val="90000"/>
              </a:lnSpc>
            </a:pPr>
            <a:endParaRPr lang="en-US" sz="100" dirty="0"/>
          </a:p>
          <a:p>
            <a:pPr defTabSz="924641" eaLnBrk="1" hangingPunct="1">
              <a:lnSpc>
                <a:spcPct val="90000"/>
              </a:lnSpc>
              <a:defRPr/>
            </a:pPr>
            <a:r>
              <a:rPr lang="en-US" sz="2000" b="1" u="sng" dirty="0">
                <a:solidFill>
                  <a:srgbClr val="FF0000"/>
                </a:solidFill>
              </a:rPr>
              <a:t>1c</a:t>
            </a:r>
            <a:r>
              <a:rPr lang="en-US" sz="2000" b="1" dirty="0">
                <a:solidFill>
                  <a:srgbClr val="FF0000"/>
                </a:solidFill>
              </a:rPr>
              <a:t>  So many people make this mistake – whenever they find a timeline in prophecy, they automatically assume the timeline is “symbolic time” whether there are symbols or not – and proceed to calculate each symbolic day as one literal year – UNLESS – they want to do something else.  </a:t>
            </a:r>
          </a:p>
          <a:p>
            <a:pPr defTabSz="924641" eaLnBrk="1" hangingPunct="1">
              <a:lnSpc>
                <a:spcPct val="90000"/>
              </a:lnSpc>
              <a:defRPr/>
            </a:pPr>
            <a:endParaRPr lang="en-US" sz="700" dirty="0"/>
          </a:p>
          <a:p>
            <a:pPr defTabSz="924641" eaLnBrk="1" hangingPunct="1">
              <a:lnSpc>
                <a:spcPct val="90000"/>
              </a:lnSpc>
              <a:defRPr/>
            </a:pPr>
            <a:r>
              <a:rPr lang="en-US" sz="2000" dirty="0"/>
              <a:t>We’re going to look at that in a little bit. </a:t>
            </a:r>
          </a:p>
          <a:p>
            <a:pPr defTabSz="924641" eaLnBrk="1" hangingPunct="1">
              <a:lnSpc>
                <a:spcPct val="90000"/>
              </a:lnSpc>
              <a:defRPr/>
            </a:pPr>
            <a:endParaRPr lang="en-US" sz="700" dirty="0"/>
          </a:p>
          <a:p>
            <a:pPr defTabSz="924641" eaLnBrk="1" hangingPunct="1">
              <a:lnSpc>
                <a:spcPct val="90000"/>
              </a:lnSpc>
              <a:defRPr/>
            </a:pPr>
            <a:r>
              <a:rPr lang="en-US" sz="2000" dirty="0"/>
              <a:t>Let’s learn to use the rules consistently.</a:t>
            </a:r>
            <a:endParaRPr lang="en-US" sz="1600" dirty="0"/>
          </a:p>
          <a:p>
            <a:pPr eaLnBrk="1" hangingPunct="1">
              <a:lnSpc>
                <a:spcPct val="90000"/>
              </a:lnSpc>
            </a:pPr>
            <a:endParaRPr lang="en-US" sz="1600" dirty="0"/>
          </a:p>
        </p:txBody>
      </p:sp>
      <p:sp>
        <p:nvSpPr>
          <p:cNvPr id="5" name="Date Placeholder 4"/>
          <p:cNvSpPr>
            <a:spLocks noGrp="1"/>
          </p:cNvSpPr>
          <p:nvPr>
            <p:ph type="dt" idx="10"/>
          </p:nvPr>
        </p:nvSpPr>
        <p:spPr/>
        <p:txBody>
          <a:bodyPr/>
          <a:lstStyle/>
          <a:p>
            <a:pPr>
              <a:defRPr/>
            </a:pPr>
            <a:fld id="{048756B5-1868-4B20-B535-87A1E8FFE971}" type="datetime8">
              <a:rPr lang="en-US" smtClean="0"/>
              <a:pPr>
                <a:defRPr/>
              </a:pPr>
              <a:t>10/1/2020 4:53 AM</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E517ED-4C84-40B5-8044-AED71A4FA709}" type="slidenum">
              <a:rPr lang="en-US"/>
              <a:pPr/>
              <a:t>29</a:t>
            </a:fld>
            <a:endParaRPr lang="en-US"/>
          </a:p>
        </p:txBody>
      </p:sp>
      <p:sp>
        <p:nvSpPr>
          <p:cNvPr id="207875" name="Rectangle 2"/>
          <p:cNvSpPr>
            <a:spLocks noGrp="1" noRot="1" noChangeAspect="1" noChangeArrowheads="1" noTextEdit="1"/>
          </p:cNvSpPr>
          <p:nvPr>
            <p:ph type="sldImg"/>
          </p:nvPr>
        </p:nvSpPr>
        <p:spPr>
          <a:xfrm>
            <a:off x="698500" y="384175"/>
            <a:ext cx="2771775" cy="2078038"/>
          </a:xfrm>
          <a:ln/>
        </p:spPr>
      </p:sp>
      <p:sp>
        <p:nvSpPr>
          <p:cNvPr id="207876" name="Rectangle 3"/>
          <p:cNvSpPr>
            <a:spLocks noGrp="1" noChangeArrowheads="1"/>
          </p:cNvSpPr>
          <p:nvPr>
            <p:ph type="body" idx="1"/>
          </p:nvPr>
        </p:nvSpPr>
        <p:spPr>
          <a:xfrm>
            <a:off x="309089" y="2616460"/>
            <a:ext cx="6484297" cy="6235764"/>
          </a:xfrm>
          <a:noFill/>
          <a:ln/>
        </p:spPr>
        <p:txBody>
          <a:bodyPr/>
          <a:lstStyle/>
          <a:p>
            <a:pPr eaLnBrk="1" hangingPunct="1"/>
            <a:r>
              <a:rPr lang="en-US" sz="2000" b="1" dirty="0">
                <a:solidFill>
                  <a:srgbClr val="0000FF"/>
                </a:solidFill>
              </a:rPr>
              <a:t>So what is the conclusion of point #4?  </a:t>
            </a:r>
          </a:p>
          <a:p>
            <a:pPr eaLnBrk="1" hangingPunct="1"/>
            <a:r>
              <a:rPr lang="en-US" sz="2000" dirty="0">
                <a:solidFill>
                  <a:srgbClr val="0000FF"/>
                </a:solidFill>
              </a:rPr>
              <a:t>I hope this information has helped you to understand the difference between prophetic terminology, and a prophetic rule and also a bit about the importance of grammatical context.  </a:t>
            </a:r>
          </a:p>
          <a:p>
            <a:pPr eaLnBrk="1" hangingPunct="1"/>
            <a:r>
              <a:rPr lang="en-US" sz="2000" b="1" u="sng" dirty="0"/>
              <a:t>1c</a:t>
            </a:r>
            <a:r>
              <a:rPr lang="en-US" sz="2000" dirty="0"/>
              <a:t>  Remember … every timeline in prophecy is “prophetic time.”  </a:t>
            </a:r>
          </a:p>
          <a:p>
            <a:pPr eaLnBrk="1" hangingPunct="1"/>
            <a:r>
              <a:rPr lang="en-US" sz="2000" b="1" u="sng" dirty="0"/>
              <a:t>2c</a:t>
            </a:r>
            <a:r>
              <a:rPr lang="en-US" sz="2000" dirty="0"/>
              <a:t>  And I hope you also …  see the difference between … symbolic time and literal time.   </a:t>
            </a:r>
          </a:p>
          <a:p>
            <a:pPr eaLnBrk="1" hangingPunct="1"/>
            <a:r>
              <a:rPr lang="en-US" sz="2000" b="1" u="sng" dirty="0"/>
              <a:t>3c</a:t>
            </a:r>
            <a:r>
              <a:rPr lang="en-US" sz="2000" dirty="0"/>
              <a:t>  Your homework is to figure out if the vision is written … with symbolic language or literal language. ...</a:t>
            </a:r>
          </a:p>
          <a:p>
            <a:pPr eaLnBrk="1" hangingPunct="1"/>
            <a:r>
              <a:rPr lang="en-US" sz="2000" b="1" u="sng" dirty="0">
                <a:solidFill>
                  <a:srgbClr val="FF0000"/>
                </a:solidFill>
              </a:rPr>
              <a:t>4c</a:t>
            </a:r>
            <a:r>
              <a:rPr lang="en-US" sz="2000" b="1" dirty="0">
                <a:solidFill>
                  <a:srgbClr val="FF0000"/>
                </a:solidFill>
              </a:rPr>
              <a:t>  And, please don’t forget to check the grammatical content to see if context is KING!  </a:t>
            </a:r>
          </a:p>
          <a:p>
            <a:pPr eaLnBrk="1" hangingPunct="1"/>
            <a:r>
              <a:rPr lang="en-US" sz="2000" b="1" dirty="0">
                <a:solidFill>
                  <a:srgbClr val="0000FF"/>
                </a:solidFill>
              </a:rPr>
              <a:t>By now, that should be easy.   If you are still having difficulty, just review this section again.  </a:t>
            </a:r>
          </a:p>
          <a:p>
            <a:pPr eaLnBrk="1" hangingPunct="1"/>
            <a:endParaRPr lang="en-US" sz="800" b="1" dirty="0">
              <a:solidFill>
                <a:srgbClr val="0000FF"/>
              </a:solidFill>
            </a:endParaRPr>
          </a:p>
          <a:p>
            <a:pPr eaLnBrk="1" hangingPunct="1"/>
            <a:r>
              <a:rPr lang="en-US" sz="2000" b="1" dirty="0">
                <a:solidFill>
                  <a:srgbClr val="0000FF"/>
                </a:solidFill>
              </a:rPr>
              <a:t>Are you ready now to look at point #5?  I am!</a:t>
            </a:r>
          </a:p>
        </p:txBody>
      </p:sp>
      <p:sp>
        <p:nvSpPr>
          <p:cNvPr id="5" name="Date Placeholder 4"/>
          <p:cNvSpPr>
            <a:spLocks noGrp="1"/>
          </p:cNvSpPr>
          <p:nvPr>
            <p:ph type="dt" idx="10"/>
          </p:nvPr>
        </p:nvSpPr>
        <p:spPr/>
        <p:txBody>
          <a:bodyPr/>
          <a:lstStyle/>
          <a:p>
            <a:pPr>
              <a:defRPr/>
            </a:pPr>
            <a:fld id="{E6D52A36-193C-45C1-97C3-8FE0F52596F5}" type="datetime8">
              <a:rPr lang="en-US" smtClean="0"/>
              <a:pPr>
                <a:defRPr/>
              </a:pPr>
              <a:t>10/1/2020 4:53 AM</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5DBA7D-2D12-492E-AA37-EA0F5640FDA4}" type="slidenum">
              <a:rPr lang="en-US"/>
              <a:pPr/>
              <a:t>30</a:t>
            </a:fld>
            <a:endParaRPr lang="en-US"/>
          </a:p>
        </p:txBody>
      </p:sp>
      <p:sp>
        <p:nvSpPr>
          <p:cNvPr id="208899" name="Rectangle 2"/>
          <p:cNvSpPr>
            <a:spLocks noGrp="1" noRot="1" noChangeAspect="1" noChangeArrowheads="1" noTextEdit="1"/>
          </p:cNvSpPr>
          <p:nvPr>
            <p:ph type="sldImg"/>
          </p:nvPr>
        </p:nvSpPr>
        <p:spPr>
          <a:xfrm>
            <a:off x="1206500" y="615950"/>
            <a:ext cx="2725738" cy="2044700"/>
          </a:xfrm>
          <a:ln/>
        </p:spPr>
      </p:sp>
      <p:sp>
        <p:nvSpPr>
          <p:cNvPr id="208900" name="Rectangle 3"/>
          <p:cNvSpPr>
            <a:spLocks noGrp="1" noChangeArrowheads="1"/>
          </p:cNvSpPr>
          <p:nvPr>
            <p:ph type="body" idx="1"/>
          </p:nvPr>
        </p:nvSpPr>
        <p:spPr>
          <a:xfrm>
            <a:off x="309089" y="2770370"/>
            <a:ext cx="6484297" cy="6081854"/>
          </a:xfrm>
          <a:noFill/>
          <a:ln/>
        </p:spPr>
        <p:txBody>
          <a:bodyPr/>
          <a:lstStyle/>
          <a:p>
            <a:pPr eaLnBrk="1" hangingPunct="1"/>
            <a:r>
              <a:rPr lang="en-US" sz="1800" b="1" dirty="0">
                <a:solidFill>
                  <a:srgbClr val="C00000"/>
                </a:solidFill>
              </a:rPr>
              <a:t>OK, before going into Pt #5, let’s remember that …</a:t>
            </a:r>
          </a:p>
          <a:p>
            <a:pPr eaLnBrk="1" hangingPunct="1"/>
            <a:endParaRPr lang="en-US" sz="700" b="1" dirty="0"/>
          </a:p>
          <a:p>
            <a:pPr eaLnBrk="1" hangingPunct="1"/>
            <a:r>
              <a:rPr lang="en-US" sz="1800" b="1" dirty="0"/>
              <a:t>Daniel 2 has </a:t>
            </a:r>
            <a:r>
              <a:rPr lang="en-US" sz="2000" b="1" u="sng" dirty="0"/>
              <a:t>NO</a:t>
            </a:r>
            <a:r>
              <a:rPr lang="en-US" sz="1800" b="1" dirty="0"/>
              <a:t> timelines.</a:t>
            </a:r>
          </a:p>
          <a:p>
            <a:pPr eaLnBrk="1" hangingPunct="1"/>
            <a:endParaRPr lang="en-US" sz="700" b="1" dirty="0">
              <a:solidFill>
                <a:srgbClr val="C00000"/>
              </a:solidFill>
            </a:endParaRPr>
          </a:p>
          <a:p>
            <a:pPr eaLnBrk="1" hangingPunct="1"/>
            <a:r>
              <a:rPr lang="en-US" sz="1800" b="1" dirty="0">
                <a:solidFill>
                  <a:srgbClr val="C00000"/>
                </a:solidFill>
              </a:rPr>
              <a:t>Chapters 7, 8, 9, &amp; 12 all have timelines that affect God’s people in some way. </a:t>
            </a:r>
          </a:p>
          <a:p>
            <a:pPr eaLnBrk="1" hangingPunct="1"/>
            <a:endParaRPr lang="en-US" sz="700" b="1" dirty="0"/>
          </a:p>
          <a:p>
            <a:pPr eaLnBrk="1" hangingPunct="1"/>
            <a:r>
              <a:rPr lang="en-US" sz="1800" b="1" dirty="0">
                <a:solidFill>
                  <a:srgbClr val="0000FF"/>
                </a:solidFill>
              </a:rPr>
              <a:t>The 7 year timeline in Daniel 4 has to do with King Neb, BUT … there are very important guidelines in this chapter that help us to understand all the timelines around God’s people as well.  </a:t>
            </a:r>
          </a:p>
          <a:p>
            <a:pPr eaLnBrk="1" hangingPunct="1"/>
            <a:endParaRPr lang="en-US" sz="700" b="1" dirty="0"/>
          </a:p>
          <a:p>
            <a:pPr eaLnBrk="1" hangingPunct="1"/>
            <a:r>
              <a:rPr lang="en-US" sz="1800" b="1" u="sng" dirty="0">
                <a:solidFill>
                  <a:srgbClr val="C00000"/>
                </a:solidFill>
              </a:rPr>
              <a:t>1c</a:t>
            </a:r>
            <a:r>
              <a:rPr lang="en-US" sz="1800" b="1" dirty="0">
                <a:solidFill>
                  <a:srgbClr val="C00000"/>
                </a:solidFill>
              </a:rPr>
              <a:t>  Remember, in seminar #1, we talked about the fact that learning does not cease.  Well, In this section, we are going to look at …</a:t>
            </a:r>
          </a:p>
          <a:p>
            <a:pPr eaLnBrk="1" hangingPunct="1"/>
            <a:r>
              <a:rPr lang="en-US" sz="1800" dirty="0"/>
              <a:t> … a NEW Prophetic Key</a:t>
            </a:r>
            <a:r>
              <a:rPr lang="en-US" sz="1800" b="1" dirty="0"/>
              <a:t>.  This is </a:t>
            </a:r>
            <a:r>
              <a:rPr lang="en-US" sz="1800" b="1" u="sng" dirty="0"/>
              <a:t>NOT in the Daniel book</a:t>
            </a:r>
            <a:r>
              <a:rPr lang="en-US" sz="1800" b="1" dirty="0"/>
              <a:t>, as it was discovered after publication.  </a:t>
            </a:r>
          </a:p>
          <a:p>
            <a:pPr eaLnBrk="1" hangingPunct="1"/>
            <a:r>
              <a:rPr lang="en-US" sz="1800" b="1" dirty="0"/>
              <a:t>So you may want to </a:t>
            </a:r>
            <a:r>
              <a:rPr lang="en-US" sz="1800" b="1" u="sng" dirty="0"/>
              <a:t>write it down </a:t>
            </a:r>
            <a:r>
              <a:rPr lang="en-US" sz="1800" b="1" dirty="0"/>
              <a:t>– in the Daniel 4 appendix, or at the front where the prophetic keys are.  </a:t>
            </a:r>
          </a:p>
          <a:p>
            <a:pPr eaLnBrk="1" hangingPunct="1"/>
            <a:endParaRPr lang="en-US" sz="700" dirty="0"/>
          </a:p>
          <a:p>
            <a:pPr eaLnBrk="1" hangingPunct="1"/>
            <a:r>
              <a:rPr lang="en-US" sz="1800" dirty="0"/>
              <a:t>Here’s the new key that is so important … The Lord does not repeat things that are of no great consequence.</a:t>
            </a:r>
          </a:p>
          <a:p>
            <a:pPr eaLnBrk="1" hangingPunct="1"/>
            <a:endParaRPr lang="en-US" sz="1400" dirty="0"/>
          </a:p>
        </p:txBody>
      </p:sp>
      <p:sp>
        <p:nvSpPr>
          <p:cNvPr id="5" name="Date Placeholder 4"/>
          <p:cNvSpPr>
            <a:spLocks noGrp="1"/>
          </p:cNvSpPr>
          <p:nvPr>
            <p:ph type="dt" idx="10"/>
          </p:nvPr>
        </p:nvSpPr>
        <p:spPr/>
        <p:txBody>
          <a:bodyPr/>
          <a:lstStyle/>
          <a:p>
            <a:pPr>
              <a:defRPr/>
            </a:pPr>
            <a:fld id="{35C758C6-2C35-4321-AAE8-61373B955F9B}" type="datetime8">
              <a:rPr lang="en-US" smtClean="0"/>
              <a:pPr>
                <a:defRPr/>
              </a:pPr>
              <a:t>10/1/2020 4:53 AM</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r>
              <a:rPr lang="en-US" sz="2000" dirty="0"/>
              <a:t>Father as we come before you today – each and every one of us, including those that are dear and far – we petition once again that your presence will enlighten our understanding of yet another new set of concepts from the pen of Daniel. </a:t>
            </a:r>
          </a:p>
          <a:p>
            <a:pPr eaLnBrk="1" hangingPunct="1"/>
            <a:endParaRPr lang="en-US" sz="600" dirty="0"/>
          </a:p>
          <a:p>
            <a:pPr eaLnBrk="1" hangingPunct="1"/>
            <a:r>
              <a:rPr lang="en-US" sz="2000" dirty="0"/>
              <a:t>Again, anoint our eyes, ears and understanding to your truths.</a:t>
            </a:r>
          </a:p>
          <a:p>
            <a:pPr eaLnBrk="1" hangingPunct="1"/>
            <a:endParaRPr lang="en-US" sz="500" dirty="0"/>
          </a:p>
          <a:p>
            <a:pPr eaLnBrk="1" hangingPunct="1"/>
            <a:r>
              <a:rPr lang="en-US" sz="2000" dirty="0"/>
              <a:t>Fill our cups to the brim so we have many things to share.</a:t>
            </a:r>
          </a:p>
          <a:p>
            <a:pPr eaLnBrk="1" hangingPunct="1"/>
            <a:endParaRPr lang="en-US" sz="600" dirty="0"/>
          </a:p>
          <a:p>
            <a:pPr eaLnBrk="1" hangingPunct="1"/>
            <a:r>
              <a:rPr lang="en-US" sz="2000" dirty="0"/>
              <a:t>We pray in your son’s name, AMEN!</a:t>
            </a:r>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8DE7E8-D320-4A19-8583-2E8DA1976461}" type="slidenum">
              <a:rPr lang="en-US"/>
              <a:pPr/>
              <a:t>4</a:t>
            </a:fld>
            <a:endParaRPr lang="en-US"/>
          </a:p>
        </p:txBody>
      </p:sp>
      <p:sp>
        <p:nvSpPr>
          <p:cNvPr id="5" name="Date Placeholder 4"/>
          <p:cNvSpPr>
            <a:spLocks noGrp="1"/>
          </p:cNvSpPr>
          <p:nvPr>
            <p:ph type="dt" idx="10"/>
          </p:nvPr>
        </p:nvSpPr>
        <p:spPr/>
        <p:txBody>
          <a:bodyPr/>
          <a:lstStyle/>
          <a:p>
            <a:pPr>
              <a:defRPr/>
            </a:pPr>
            <a:fld id="{0D79A2CA-2680-4898-A151-072116E4983E}" type="datetime8">
              <a:rPr lang="en-US" smtClean="0"/>
              <a:pPr>
                <a:defRPr/>
              </a:pPr>
              <a:t>10/1/2020 4:53 AM</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6660A0-B601-450A-B0CA-B52ADE231E72}" type="slidenum">
              <a:rPr lang="en-US"/>
              <a:pPr/>
              <a:t>31</a:t>
            </a:fld>
            <a:endParaRPr lang="en-US"/>
          </a:p>
        </p:txBody>
      </p:sp>
      <p:sp>
        <p:nvSpPr>
          <p:cNvPr id="209923" name="Rectangle 2"/>
          <p:cNvSpPr>
            <a:spLocks noGrp="1" noRot="1" noChangeAspect="1" noChangeArrowheads="1" noTextEdit="1"/>
          </p:cNvSpPr>
          <p:nvPr>
            <p:ph type="sldImg"/>
          </p:nvPr>
        </p:nvSpPr>
        <p:spPr>
          <a:xfrm>
            <a:off x="1204913" y="615950"/>
            <a:ext cx="2497137" cy="1871663"/>
          </a:xfrm>
          <a:ln/>
        </p:spPr>
      </p:sp>
      <p:sp>
        <p:nvSpPr>
          <p:cNvPr id="450563" name="Rectangle 3"/>
          <p:cNvSpPr>
            <a:spLocks noGrp="1" noChangeArrowheads="1"/>
          </p:cNvSpPr>
          <p:nvPr>
            <p:ph type="body" idx="1"/>
          </p:nvPr>
        </p:nvSpPr>
        <p:spPr>
          <a:xfrm>
            <a:off x="154545" y="2693415"/>
            <a:ext cx="6793386" cy="6387002"/>
          </a:xfrm>
        </p:spPr>
        <p:txBody>
          <a:bodyPr/>
          <a:lstStyle/>
          <a:p>
            <a:pPr eaLnBrk="1" hangingPunct="1">
              <a:defRPr/>
            </a:pPr>
            <a:r>
              <a:rPr lang="en-US" sz="1600" b="1" dirty="0">
                <a:solidFill>
                  <a:srgbClr val="C00000"/>
                </a:solidFill>
              </a:rPr>
              <a:t>We’re going to look at timelines that affect God’s people in some of Daniel’s other chapters, and see how many times they are mentioned.  So put on your thinking caps!</a:t>
            </a:r>
            <a:r>
              <a:rPr lang="en-US" sz="1100" b="1" dirty="0">
                <a:solidFill>
                  <a:srgbClr val="C00000"/>
                </a:solidFill>
              </a:rPr>
              <a:t> </a:t>
            </a:r>
          </a:p>
          <a:p>
            <a:pPr eaLnBrk="1" hangingPunct="1">
              <a:defRPr/>
            </a:pPr>
            <a:endParaRPr lang="en-US" sz="700" dirty="0"/>
          </a:p>
          <a:p>
            <a:pPr eaLnBrk="1" hangingPunct="1">
              <a:defRPr/>
            </a:pPr>
            <a:r>
              <a:rPr lang="en-US" sz="1600" dirty="0">
                <a:effectLst>
                  <a:outerShdw blurRad="38100" dist="38100" dir="2700000" algn="tl">
                    <a:srgbClr val="C0C0C0"/>
                  </a:outerShdw>
                </a:effectLst>
              </a:rPr>
              <a:t>Daniel 7:</a:t>
            </a:r>
            <a:r>
              <a:rPr lang="en-US" sz="1600" dirty="0"/>
              <a:t> “time, times, dividing of time” – how many times is this timeline mentioned in chapter 7?</a:t>
            </a:r>
          </a:p>
          <a:p>
            <a:pPr eaLnBrk="1" hangingPunct="1">
              <a:defRPr/>
            </a:pPr>
            <a:r>
              <a:rPr lang="en-US" sz="1600" b="1" u="sng" dirty="0"/>
              <a:t>1c</a:t>
            </a:r>
            <a:r>
              <a:rPr lang="en-US" sz="1600" dirty="0"/>
              <a:t>  Once!</a:t>
            </a:r>
          </a:p>
          <a:p>
            <a:pPr eaLnBrk="1" hangingPunct="1">
              <a:defRPr/>
            </a:pPr>
            <a:endParaRPr lang="en-US" sz="700" dirty="0"/>
          </a:p>
          <a:p>
            <a:pPr eaLnBrk="1" hangingPunct="1">
              <a:defRPr/>
            </a:pPr>
            <a:r>
              <a:rPr lang="en-US" sz="1600" dirty="0">
                <a:effectLst>
                  <a:outerShdw blurRad="38100" dist="38100" dir="2700000" algn="tl">
                    <a:srgbClr val="C0C0C0"/>
                  </a:outerShdw>
                </a:effectLst>
              </a:rPr>
              <a:t>Daniel 8:</a:t>
            </a:r>
            <a:r>
              <a:rPr lang="en-US" sz="1600" dirty="0"/>
              <a:t> “2300 days”  -- How many times does Daniel speak of this timeline?</a:t>
            </a:r>
          </a:p>
          <a:p>
            <a:pPr eaLnBrk="1" hangingPunct="1">
              <a:defRPr/>
            </a:pPr>
            <a:r>
              <a:rPr lang="en-US" sz="1600" b="1" u="sng" dirty="0"/>
              <a:t>2c</a:t>
            </a:r>
            <a:r>
              <a:rPr lang="en-US" sz="1600" dirty="0"/>
              <a:t>  Just Once!  </a:t>
            </a:r>
          </a:p>
          <a:p>
            <a:pPr eaLnBrk="1" hangingPunct="1">
              <a:defRPr/>
            </a:pPr>
            <a:endParaRPr lang="en-US" sz="700" dirty="0"/>
          </a:p>
          <a:p>
            <a:pPr eaLnBrk="1" hangingPunct="1">
              <a:defRPr/>
            </a:pPr>
            <a:r>
              <a:rPr lang="en-US" sz="1600" dirty="0">
                <a:effectLst>
                  <a:outerShdw blurRad="38100" dist="38100" dir="2700000" algn="tl">
                    <a:srgbClr val="C0C0C0"/>
                  </a:outerShdw>
                </a:effectLst>
              </a:rPr>
              <a:t>Daniel 9 has</a:t>
            </a:r>
            <a:r>
              <a:rPr lang="en-US" sz="1600" dirty="0"/>
              <a:t> Many timelines – all of them extremely important as they all point to the coming of the Messiah the FIRST time. (For example: 7 weeks,  70 weeks, 69 weeks, 62 weeks, 1 week, ½ week timelines) – Are any of these timelines recorded differently by Daniel?</a:t>
            </a:r>
          </a:p>
          <a:p>
            <a:pPr eaLnBrk="1" hangingPunct="1">
              <a:defRPr/>
            </a:pPr>
            <a:r>
              <a:rPr lang="en-US" sz="1600" b="1" u="sng" dirty="0"/>
              <a:t>3c</a:t>
            </a:r>
            <a:r>
              <a:rPr lang="en-US" sz="1600" dirty="0"/>
              <a:t>  No – each one is written -- Once!</a:t>
            </a:r>
          </a:p>
          <a:p>
            <a:pPr eaLnBrk="1" hangingPunct="1">
              <a:defRPr/>
            </a:pPr>
            <a:endParaRPr lang="en-US" sz="700" dirty="0"/>
          </a:p>
          <a:p>
            <a:pPr eaLnBrk="1" hangingPunct="1">
              <a:defRPr/>
            </a:pPr>
            <a:r>
              <a:rPr lang="en-US" sz="1600" dirty="0">
                <a:effectLst>
                  <a:outerShdw blurRad="38100" dist="38100" dir="2700000" algn="tl">
                    <a:srgbClr val="C0C0C0"/>
                  </a:outerShdw>
                </a:effectLst>
              </a:rPr>
              <a:t>Daniel 12 has 3 timelines designated as:</a:t>
            </a:r>
            <a:r>
              <a:rPr lang="en-US" sz="1600" dirty="0"/>
              <a:t>  “time, times and half a time” -- “1290 days” and “1335 days” – How many times are each mentioned in Daniel 12?</a:t>
            </a:r>
          </a:p>
          <a:p>
            <a:pPr eaLnBrk="1" hangingPunct="1">
              <a:defRPr/>
            </a:pPr>
            <a:r>
              <a:rPr lang="en-US" sz="1600" b="1" u="sng" dirty="0"/>
              <a:t>4c</a:t>
            </a:r>
            <a:r>
              <a:rPr lang="en-US" sz="1600" dirty="0"/>
              <a:t>  Only once!      Hmmm… are you noticing something that is consistent?</a:t>
            </a:r>
          </a:p>
          <a:p>
            <a:pPr eaLnBrk="1" hangingPunct="1">
              <a:defRPr/>
            </a:pPr>
            <a:endParaRPr lang="en-US" sz="1400" dirty="0"/>
          </a:p>
          <a:p>
            <a:pPr eaLnBrk="1" hangingPunct="1">
              <a:defRPr/>
            </a:pPr>
            <a:endParaRPr lang="en-US" dirty="0" smtClean="0"/>
          </a:p>
        </p:txBody>
      </p:sp>
      <p:sp>
        <p:nvSpPr>
          <p:cNvPr id="5" name="Date Placeholder 4"/>
          <p:cNvSpPr>
            <a:spLocks noGrp="1"/>
          </p:cNvSpPr>
          <p:nvPr>
            <p:ph type="dt" idx="10"/>
          </p:nvPr>
        </p:nvSpPr>
        <p:spPr/>
        <p:txBody>
          <a:bodyPr/>
          <a:lstStyle/>
          <a:p>
            <a:pPr>
              <a:defRPr/>
            </a:pPr>
            <a:fld id="{4947AF94-AC51-421E-9E81-84484B5F2000}" type="datetime8">
              <a:rPr lang="en-US" smtClean="0"/>
              <a:pPr>
                <a:defRPr/>
              </a:pPr>
              <a:t>10/1/2020 4:53 AM</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054846-2D53-4E4C-BF1F-43BDCFA17CDD}" type="slidenum">
              <a:rPr lang="en-US"/>
              <a:pPr/>
              <a:t>32</a:t>
            </a:fld>
            <a:endParaRPr lang="en-US"/>
          </a:p>
        </p:txBody>
      </p:sp>
      <p:sp>
        <p:nvSpPr>
          <p:cNvPr id="210947" name="Rectangle 2"/>
          <p:cNvSpPr>
            <a:spLocks noGrp="1" noRot="1" noChangeAspect="1" noChangeArrowheads="1" noTextEdit="1"/>
          </p:cNvSpPr>
          <p:nvPr>
            <p:ph type="sldImg"/>
          </p:nvPr>
        </p:nvSpPr>
        <p:spPr>
          <a:xfrm>
            <a:off x="1208088" y="615950"/>
            <a:ext cx="4695825" cy="3521075"/>
          </a:xfrm>
          <a:ln/>
        </p:spPr>
      </p:sp>
      <p:sp>
        <p:nvSpPr>
          <p:cNvPr id="210948" name="Rectangle 3"/>
          <p:cNvSpPr>
            <a:spLocks noGrp="1" noChangeArrowheads="1"/>
          </p:cNvSpPr>
          <p:nvPr>
            <p:ph type="body" idx="1"/>
          </p:nvPr>
        </p:nvSpPr>
        <p:spPr>
          <a:xfrm>
            <a:off x="231819" y="4156356"/>
            <a:ext cx="6638842" cy="4847452"/>
          </a:xfrm>
          <a:noFill/>
          <a:ln/>
        </p:spPr>
        <p:txBody>
          <a:bodyPr/>
          <a:lstStyle/>
          <a:p>
            <a:pPr eaLnBrk="1" hangingPunct="1">
              <a:lnSpc>
                <a:spcPct val="90000"/>
              </a:lnSpc>
            </a:pPr>
            <a:r>
              <a:rPr lang="en-US" sz="1900" dirty="0"/>
              <a:t>Let’s look closer at the timeline as given in Daniel 4.</a:t>
            </a:r>
          </a:p>
          <a:p>
            <a:pPr eaLnBrk="1" hangingPunct="1">
              <a:lnSpc>
                <a:spcPct val="90000"/>
              </a:lnSpc>
            </a:pPr>
            <a:endParaRPr lang="en-US" sz="700" dirty="0"/>
          </a:p>
          <a:p>
            <a:pPr eaLnBrk="1" hangingPunct="1">
              <a:lnSpc>
                <a:spcPct val="90000"/>
              </a:lnSpc>
            </a:pPr>
            <a:r>
              <a:rPr lang="en-US" sz="1900" dirty="0"/>
              <a:t>I’ll ask this question,-- and if you have read Dan 4 carefully, then maybe you’ll know the answer …  although you should already know the answer… from the information on the last few slides! …  Here’s the question … </a:t>
            </a:r>
          </a:p>
          <a:p>
            <a:pPr eaLnBrk="1" hangingPunct="1">
              <a:lnSpc>
                <a:spcPct val="90000"/>
              </a:lnSpc>
            </a:pPr>
            <a:endParaRPr lang="en-US" sz="700" dirty="0"/>
          </a:p>
          <a:p>
            <a:pPr eaLnBrk="1" hangingPunct="1">
              <a:lnSpc>
                <a:spcPct val="90000"/>
              </a:lnSpc>
            </a:pPr>
            <a:r>
              <a:rPr lang="en-US" sz="1900" dirty="0"/>
              <a:t> How many times is the “seven times” timeline mentioned in Dan 4? </a:t>
            </a:r>
          </a:p>
          <a:p>
            <a:pPr eaLnBrk="1" hangingPunct="1">
              <a:lnSpc>
                <a:spcPct val="90000"/>
              </a:lnSpc>
            </a:pPr>
            <a:r>
              <a:rPr lang="en-US" sz="1900" dirty="0"/>
              <a:t>  You likely know the answer already …</a:t>
            </a:r>
          </a:p>
          <a:p>
            <a:pPr eaLnBrk="1" hangingPunct="1">
              <a:lnSpc>
                <a:spcPct val="90000"/>
              </a:lnSpc>
            </a:pPr>
            <a:r>
              <a:rPr lang="en-US" sz="1900" dirty="0"/>
              <a:t> … 4 times … This timeline is found in:</a:t>
            </a:r>
          </a:p>
          <a:p>
            <a:pPr eaLnBrk="1" hangingPunct="1">
              <a:lnSpc>
                <a:spcPct val="90000"/>
              </a:lnSpc>
            </a:pPr>
            <a:r>
              <a:rPr lang="en-US" sz="1900" b="1" u="sng" dirty="0"/>
              <a:t>1c</a:t>
            </a:r>
            <a:r>
              <a:rPr lang="en-US" sz="1900" dirty="0"/>
              <a:t>  </a:t>
            </a:r>
            <a:r>
              <a:rPr lang="en-US" sz="1900" dirty="0" err="1"/>
              <a:t>vs</a:t>
            </a:r>
            <a:r>
              <a:rPr lang="en-US" sz="1900" dirty="0"/>
              <a:t> 16 – this verse is part of the heavenly scene; </a:t>
            </a:r>
          </a:p>
          <a:p>
            <a:pPr eaLnBrk="1" hangingPunct="1">
              <a:lnSpc>
                <a:spcPct val="90000"/>
              </a:lnSpc>
            </a:pPr>
            <a:r>
              <a:rPr lang="en-US" sz="1900" dirty="0"/>
              <a:t>     </a:t>
            </a:r>
            <a:r>
              <a:rPr lang="en-US" sz="1900" dirty="0" err="1"/>
              <a:t>vs</a:t>
            </a:r>
            <a:r>
              <a:rPr lang="en-US" sz="1900" dirty="0"/>
              <a:t> 23 – that’s the interpretation part of the vision, a</a:t>
            </a:r>
          </a:p>
          <a:p>
            <a:pPr eaLnBrk="1" hangingPunct="1">
              <a:lnSpc>
                <a:spcPct val="90000"/>
              </a:lnSpc>
            </a:pPr>
            <a:r>
              <a:rPr lang="en-US" sz="1900" dirty="0"/>
              <a:t>     </a:t>
            </a:r>
            <a:r>
              <a:rPr lang="en-US" sz="1900" dirty="0" err="1"/>
              <a:t>vs</a:t>
            </a:r>
            <a:r>
              <a:rPr lang="en-US" sz="1900" dirty="0"/>
              <a:t> 25 – this is the Interlude Answer part of the vision, &amp;</a:t>
            </a:r>
          </a:p>
          <a:p>
            <a:pPr eaLnBrk="1" hangingPunct="1">
              <a:lnSpc>
                <a:spcPct val="90000"/>
              </a:lnSpc>
            </a:pPr>
            <a:r>
              <a:rPr lang="en-US" sz="1900" dirty="0"/>
              <a:t>     </a:t>
            </a:r>
            <a:r>
              <a:rPr lang="en-US" sz="1900" dirty="0" err="1"/>
              <a:t>vs</a:t>
            </a:r>
            <a:r>
              <a:rPr lang="en-US" sz="1900" dirty="0"/>
              <a:t> 32, where the timeline is fulfilled at the end of the vision.</a:t>
            </a:r>
            <a:r>
              <a:rPr lang="en-US" sz="1500" dirty="0"/>
              <a:t> </a:t>
            </a:r>
          </a:p>
          <a:p>
            <a:pPr eaLnBrk="1" hangingPunct="1">
              <a:lnSpc>
                <a:spcPct val="90000"/>
              </a:lnSpc>
            </a:pPr>
            <a:endParaRPr lang="en-US" sz="600" dirty="0"/>
          </a:p>
        </p:txBody>
      </p:sp>
      <p:sp>
        <p:nvSpPr>
          <p:cNvPr id="5" name="Date Placeholder 4"/>
          <p:cNvSpPr>
            <a:spLocks noGrp="1"/>
          </p:cNvSpPr>
          <p:nvPr>
            <p:ph type="dt" idx="10"/>
          </p:nvPr>
        </p:nvSpPr>
        <p:spPr/>
        <p:txBody>
          <a:bodyPr/>
          <a:lstStyle/>
          <a:p>
            <a:pPr>
              <a:defRPr/>
            </a:pPr>
            <a:fld id="{D686E4CA-678A-475D-BB23-EE37AFE15B69}" type="datetime8">
              <a:rPr lang="en-US" smtClean="0"/>
              <a:pPr>
                <a:defRPr/>
              </a:pPr>
              <a:t>10/1/2020 4:53 AM</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927E6E-D23F-4E34-BD21-8E0A72878280}" type="slidenum">
              <a:rPr lang="en-US"/>
              <a:pPr/>
              <a:t>33</a:t>
            </a:fld>
            <a:endParaRPr lang="en-US"/>
          </a:p>
        </p:txBody>
      </p:sp>
      <p:sp>
        <p:nvSpPr>
          <p:cNvPr id="211971" name="Rectangle 2"/>
          <p:cNvSpPr>
            <a:spLocks noGrp="1" noRot="1" noChangeAspect="1" noChangeArrowheads="1" noTextEdit="1"/>
          </p:cNvSpPr>
          <p:nvPr>
            <p:ph type="sldImg"/>
          </p:nvPr>
        </p:nvSpPr>
        <p:spPr>
          <a:xfrm>
            <a:off x="1208088" y="703263"/>
            <a:ext cx="4695825" cy="3521075"/>
          </a:xfrm>
          <a:ln/>
        </p:spPr>
      </p:sp>
      <p:sp>
        <p:nvSpPr>
          <p:cNvPr id="211972" name="Rectangle 3"/>
          <p:cNvSpPr>
            <a:spLocks noGrp="1" noChangeArrowheads="1"/>
          </p:cNvSpPr>
          <p:nvPr>
            <p:ph type="body" idx="1"/>
          </p:nvPr>
        </p:nvSpPr>
        <p:spPr>
          <a:xfrm>
            <a:off x="710248" y="4309464"/>
            <a:ext cx="5681980" cy="4374875"/>
          </a:xfrm>
          <a:noFill/>
          <a:ln/>
        </p:spPr>
        <p:txBody>
          <a:bodyPr/>
          <a:lstStyle/>
          <a:p>
            <a:pPr eaLnBrk="1" hangingPunct="1"/>
            <a:r>
              <a:rPr lang="en-US" sz="2000" dirty="0"/>
              <a:t>Yes, the “7 times” timeline mentioned 4 times in Daniel 4 has NOTHING to do with God’s people, only King Nebuchadnezzar. </a:t>
            </a:r>
          </a:p>
          <a:p>
            <a:pPr eaLnBrk="1" hangingPunct="1"/>
            <a:endParaRPr lang="en-US" sz="700" dirty="0"/>
          </a:p>
          <a:p>
            <a:pPr eaLnBrk="1" hangingPunct="1"/>
            <a:r>
              <a:rPr lang="en-US" sz="2000" b="1" u="sng" dirty="0"/>
              <a:t>1c</a:t>
            </a:r>
            <a:r>
              <a:rPr lang="en-US" sz="2000" dirty="0"/>
              <a:t>  Now, the next question is this – </a:t>
            </a:r>
          </a:p>
          <a:p>
            <a:pPr eaLnBrk="1" hangingPunct="1"/>
            <a:endParaRPr lang="en-US" sz="700" dirty="0"/>
          </a:p>
          <a:p>
            <a:pPr eaLnBrk="1" hangingPunct="1"/>
            <a:r>
              <a:rPr lang="en-US" sz="2000" dirty="0"/>
              <a:t>  Does it seem unusual that this particular timeline is mentioned 4 times, when all other timelines in Daniel’s book (with regards to God’s people) are mentioned only once?   </a:t>
            </a:r>
            <a:r>
              <a:rPr lang="en-US" sz="2000" u="sng" dirty="0"/>
              <a:t>Again, I ask</a:t>
            </a:r>
            <a:r>
              <a:rPr lang="en-US" sz="2000" dirty="0"/>
              <a:t>:  Does this seem unusual to you?</a:t>
            </a:r>
          </a:p>
          <a:p>
            <a:pPr eaLnBrk="1" hangingPunct="1"/>
            <a:endParaRPr lang="en-US" sz="700" dirty="0"/>
          </a:p>
          <a:p>
            <a:pPr eaLnBrk="1" hangingPunct="1"/>
            <a:r>
              <a:rPr lang="en-US" sz="3300" b="1" u="sng" dirty="0"/>
              <a:t>2c</a:t>
            </a:r>
            <a:r>
              <a:rPr lang="en-US" sz="3300" dirty="0"/>
              <a:t>  </a:t>
            </a:r>
            <a:r>
              <a:rPr lang="en-US" sz="3300" b="1" i="1" u="sng" dirty="0"/>
              <a:t>IT SHOULD</a:t>
            </a:r>
            <a:r>
              <a:rPr lang="en-US" sz="3300" b="1" i="1" dirty="0"/>
              <a:t>! – </a:t>
            </a:r>
            <a:r>
              <a:rPr lang="en-US" sz="2000" b="1" i="1" dirty="0"/>
              <a:t>seem really unusual </a:t>
            </a:r>
            <a:r>
              <a:rPr lang="en-US" sz="2000" b="1" i="1" u="sng" dirty="0"/>
              <a:t>because it is</a:t>
            </a:r>
            <a:r>
              <a:rPr lang="en-US" sz="2000" b="1" i="1" dirty="0"/>
              <a:t>!</a:t>
            </a:r>
            <a:endParaRPr lang="en-US" sz="3300" dirty="0"/>
          </a:p>
        </p:txBody>
      </p:sp>
      <p:sp>
        <p:nvSpPr>
          <p:cNvPr id="5" name="Date Placeholder 4"/>
          <p:cNvSpPr>
            <a:spLocks noGrp="1"/>
          </p:cNvSpPr>
          <p:nvPr>
            <p:ph type="dt" idx="10"/>
          </p:nvPr>
        </p:nvSpPr>
        <p:spPr/>
        <p:txBody>
          <a:bodyPr/>
          <a:lstStyle/>
          <a:p>
            <a:pPr>
              <a:defRPr/>
            </a:pPr>
            <a:fld id="{FF8C074A-F2E2-4242-901E-7D1BE5FF5990}" type="datetime8">
              <a:rPr lang="en-US" smtClean="0"/>
              <a:pPr>
                <a:defRPr/>
              </a:pPr>
              <a:t>10/1/2020 4:53 AM</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71E7F3-6096-45D3-86CC-32BEC6906778}" type="slidenum">
              <a:rPr lang="en-US"/>
              <a:pPr/>
              <a:t>34</a:t>
            </a:fld>
            <a:endParaRPr lang="en-US"/>
          </a:p>
        </p:txBody>
      </p:sp>
      <p:sp>
        <p:nvSpPr>
          <p:cNvPr id="212995" name="Rectangle 2"/>
          <p:cNvSpPr>
            <a:spLocks noGrp="1" noRot="1" noChangeAspect="1" noChangeArrowheads="1" noTextEdit="1"/>
          </p:cNvSpPr>
          <p:nvPr>
            <p:ph type="sldImg"/>
          </p:nvPr>
        </p:nvSpPr>
        <p:spPr>
          <a:xfrm>
            <a:off x="1206500" y="615950"/>
            <a:ext cx="2803525" cy="2103438"/>
          </a:xfrm>
          <a:ln/>
        </p:spPr>
      </p:sp>
      <p:sp>
        <p:nvSpPr>
          <p:cNvPr id="456707" name="Rectangle 3"/>
          <p:cNvSpPr>
            <a:spLocks noGrp="1" noChangeArrowheads="1"/>
          </p:cNvSpPr>
          <p:nvPr>
            <p:ph type="body" idx="1"/>
          </p:nvPr>
        </p:nvSpPr>
        <p:spPr>
          <a:xfrm>
            <a:off x="309089" y="2847325"/>
            <a:ext cx="6484297" cy="6233092"/>
          </a:xfrm>
        </p:spPr>
        <p:txBody>
          <a:bodyPr/>
          <a:lstStyle/>
          <a:p>
            <a:pPr eaLnBrk="1" hangingPunct="1">
              <a:lnSpc>
                <a:spcPct val="90000"/>
              </a:lnSpc>
              <a:defRPr/>
            </a:pPr>
            <a:r>
              <a:rPr lang="en-US" sz="1800" b="1" dirty="0">
                <a:solidFill>
                  <a:srgbClr val="C00000"/>
                </a:solidFill>
              </a:rPr>
              <a:t>Maybe we just better review this important Hermeneutic as it is NOT given as a Prophetic Key in the Daniel book. </a:t>
            </a:r>
          </a:p>
          <a:p>
            <a:pPr eaLnBrk="1" hangingPunct="1">
              <a:lnSpc>
                <a:spcPct val="90000"/>
              </a:lnSpc>
              <a:defRPr/>
            </a:pPr>
            <a:r>
              <a:rPr lang="en-US" sz="1800" b="1" dirty="0">
                <a:solidFill>
                  <a:srgbClr val="C00000"/>
                </a:solidFill>
              </a:rPr>
              <a:t>You may want to make a special note of it now – because it’s so crucial.  </a:t>
            </a:r>
          </a:p>
          <a:p>
            <a:pPr eaLnBrk="1" hangingPunct="1">
              <a:lnSpc>
                <a:spcPct val="90000"/>
              </a:lnSpc>
              <a:defRPr/>
            </a:pPr>
            <a:endParaRPr lang="en-US" sz="700" dirty="0"/>
          </a:p>
          <a:p>
            <a:pPr eaLnBrk="1" hangingPunct="1">
              <a:lnSpc>
                <a:spcPct val="90000"/>
              </a:lnSpc>
              <a:defRPr/>
            </a:pPr>
            <a:r>
              <a:rPr lang="en-US" sz="1800" b="1" u="sng" dirty="0"/>
              <a:t>1c</a:t>
            </a:r>
            <a:r>
              <a:rPr lang="en-US" sz="1800" dirty="0"/>
              <a:t>  The Lord does not </a:t>
            </a:r>
            <a:r>
              <a:rPr lang="en-US" sz="1800" b="1" u="sng" dirty="0">
                <a:effectLst>
                  <a:outerShdw blurRad="38100" dist="38100" dir="2700000" algn="tl">
                    <a:srgbClr val="C0C0C0"/>
                  </a:outerShdw>
                </a:effectLst>
              </a:rPr>
              <a:t>repeat</a:t>
            </a:r>
            <a:r>
              <a:rPr lang="en-US" sz="1800" dirty="0"/>
              <a:t> things that are of no great consequence! [8 MR 413]  So, does that mean the repetition of this timeline has a great consequence?</a:t>
            </a:r>
          </a:p>
          <a:p>
            <a:pPr eaLnBrk="1" hangingPunct="1">
              <a:lnSpc>
                <a:spcPct val="90000"/>
              </a:lnSpc>
              <a:defRPr/>
            </a:pPr>
            <a:endParaRPr lang="en-US" sz="700" dirty="0"/>
          </a:p>
          <a:p>
            <a:pPr eaLnBrk="1" hangingPunct="1">
              <a:lnSpc>
                <a:spcPct val="90000"/>
              </a:lnSpc>
              <a:defRPr/>
            </a:pPr>
            <a:r>
              <a:rPr lang="en-US" sz="1800" b="1" dirty="0">
                <a:solidFill>
                  <a:srgbClr val="C00000"/>
                </a:solidFill>
              </a:rPr>
              <a:t>This Hermeneutic was discovered about 3 months after publishing.  Since then, more Hermeneutic principles have been found.  </a:t>
            </a:r>
          </a:p>
          <a:p>
            <a:pPr eaLnBrk="1" hangingPunct="1">
              <a:lnSpc>
                <a:spcPct val="90000"/>
              </a:lnSpc>
              <a:defRPr/>
            </a:pPr>
            <a:r>
              <a:rPr lang="en-US" sz="1800" dirty="0">
                <a:solidFill>
                  <a:srgbClr val="0000FF"/>
                </a:solidFill>
              </a:rPr>
              <a:t>[For example:  Patterns of the Bible are also a strong hermeneutic.]  As new hermeneutics are discovered, they must be added to the list, wouldn’t you agree? </a:t>
            </a:r>
          </a:p>
          <a:p>
            <a:pPr eaLnBrk="1" hangingPunct="1">
              <a:lnSpc>
                <a:spcPct val="90000"/>
              </a:lnSpc>
              <a:defRPr/>
            </a:pPr>
            <a:endParaRPr lang="en-US" sz="700" dirty="0"/>
          </a:p>
          <a:p>
            <a:pPr eaLnBrk="1" hangingPunct="1">
              <a:lnSpc>
                <a:spcPct val="90000"/>
              </a:lnSpc>
              <a:defRPr/>
            </a:pPr>
            <a:r>
              <a:rPr lang="en-US" sz="1800" b="1" u="sng" dirty="0"/>
              <a:t>2c</a:t>
            </a:r>
            <a:r>
              <a:rPr lang="en-US" sz="1800" dirty="0"/>
              <a:t>  The 7 year timeline is mentioned in Daniel 4 ~ </a:t>
            </a:r>
            <a:r>
              <a:rPr lang="en-US" sz="1800" dirty="0">
                <a:effectLst>
                  <a:outerShdw blurRad="38100" dist="38100" dir="2700000" algn="tl">
                    <a:srgbClr val="C0C0C0"/>
                  </a:outerShdw>
                </a:effectLst>
              </a:rPr>
              <a:t>four different times</a:t>
            </a:r>
            <a:r>
              <a:rPr lang="en-US" sz="1800" dirty="0"/>
              <a:t> ~ because </a:t>
            </a:r>
            <a:r>
              <a:rPr lang="en-US" sz="1800" u="sng" dirty="0"/>
              <a:t>Daniel wants you to pay attention to what is happening in this chapter</a:t>
            </a:r>
            <a:r>
              <a:rPr lang="en-US" sz="1800" dirty="0"/>
              <a:t>.  </a:t>
            </a:r>
          </a:p>
          <a:p>
            <a:pPr eaLnBrk="1" hangingPunct="1">
              <a:lnSpc>
                <a:spcPct val="90000"/>
              </a:lnSpc>
              <a:defRPr/>
            </a:pPr>
            <a:r>
              <a:rPr lang="en-US" sz="1800" b="1" dirty="0">
                <a:solidFill>
                  <a:srgbClr val="C00000"/>
                </a:solidFill>
              </a:rPr>
              <a:t>Is that a good enough reason?  Well, maybe some of you want to find out just what is happening with this timeline in this chapter?  Let me show you …</a:t>
            </a:r>
          </a:p>
          <a:p>
            <a:pPr eaLnBrk="1" hangingPunct="1">
              <a:lnSpc>
                <a:spcPct val="90000"/>
              </a:lnSpc>
              <a:defRPr/>
            </a:pPr>
            <a:endParaRPr lang="en-US" sz="1800" dirty="0"/>
          </a:p>
          <a:p>
            <a:pPr eaLnBrk="1" hangingPunct="1">
              <a:lnSpc>
                <a:spcPct val="90000"/>
              </a:lnSpc>
              <a:defRPr/>
            </a:pPr>
            <a:endParaRPr lang="en-US" b="1" dirty="0" smtClean="0"/>
          </a:p>
          <a:p>
            <a:pPr eaLnBrk="1" hangingPunct="1">
              <a:lnSpc>
                <a:spcPct val="90000"/>
              </a:lnSpc>
              <a:defRPr/>
            </a:pPr>
            <a:endParaRPr lang="en-US" b="1" dirty="0" smtClean="0"/>
          </a:p>
        </p:txBody>
      </p:sp>
      <p:sp>
        <p:nvSpPr>
          <p:cNvPr id="5" name="Date Placeholder 4"/>
          <p:cNvSpPr>
            <a:spLocks noGrp="1"/>
          </p:cNvSpPr>
          <p:nvPr>
            <p:ph type="dt" idx="10"/>
          </p:nvPr>
        </p:nvSpPr>
        <p:spPr/>
        <p:txBody>
          <a:bodyPr/>
          <a:lstStyle/>
          <a:p>
            <a:pPr>
              <a:defRPr/>
            </a:pPr>
            <a:fld id="{E9A31444-AE7C-447C-9E98-3826699B0CBB}" type="datetime8">
              <a:rPr lang="en-US" smtClean="0"/>
              <a:pPr>
                <a:defRPr/>
              </a:pPr>
              <a:t>10/1/2020 4:53 AM</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7F8140-409C-4434-AFF6-65CCA17904A5}" type="slidenum">
              <a:rPr lang="en-US"/>
              <a:pPr/>
              <a:t>35</a:t>
            </a:fld>
            <a:endParaRPr lang="en-US"/>
          </a:p>
        </p:txBody>
      </p:sp>
      <p:sp>
        <p:nvSpPr>
          <p:cNvPr id="214019" name="Rectangle 2"/>
          <p:cNvSpPr>
            <a:spLocks noGrp="1" noRot="1" noChangeAspect="1" noChangeArrowheads="1" noTextEdit="1"/>
          </p:cNvSpPr>
          <p:nvPr>
            <p:ph type="sldImg"/>
          </p:nvPr>
        </p:nvSpPr>
        <p:spPr>
          <a:xfrm>
            <a:off x="465138" y="230188"/>
            <a:ext cx="1965325" cy="1473200"/>
          </a:xfrm>
          <a:ln/>
        </p:spPr>
      </p:sp>
      <p:sp>
        <p:nvSpPr>
          <p:cNvPr id="214020" name="Rectangle 3"/>
          <p:cNvSpPr>
            <a:spLocks noGrp="1" noChangeArrowheads="1"/>
          </p:cNvSpPr>
          <p:nvPr>
            <p:ph type="body" idx="1"/>
          </p:nvPr>
        </p:nvSpPr>
        <p:spPr>
          <a:xfrm>
            <a:off x="231819" y="1693004"/>
            <a:ext cx="6638842" cy="7413492"/>
          </a:xfrm>
          <a:noFill/>
          <a:ln/>
        </p:spPr>
        <p:txBody>
          <a:bodyPr/>
          <a:lstStyle/>
          <a:p>
            <a:pPr eaLnBrk="1" hangingPunct="1">
              <a:lnSpc>
                <a:spcPct val="90000"/>
              </a:lnSpc>
            </a:pPr>
            <a:r>
              <a:rPr lang="en-US" sz="1600" dirty="0"/>
              <a:t>Keep in mind that we have talked about the structural components that Daniel used to build his visions?  Every vision that Daniel recorded follows this identical pattern without any exceptions.  </a:t>
            </a:r>
          </a:p>
          <a:p>
            <a:pPr eaLnBrk="1" hangingPunct="1">
              <a:lnSpc>
                <a:spcPct val="90000"/>
              </a:lnSpc>
            </a:pPr>
            <a:r>
              <a:rPr lang="en-US" sz="1600" dirty="0">
                <a:solidFill>
                  <a:srgbClr val="0000FF"/>
                </a:solidFill>
              </a:rPr>
              <a:t>The next 2 charts are meant to demonstrate something very interesting about the Daniel 4 timeline.  So far, all the points we have considered point to the fact that this vision is complete literal.  </a:t>
            </a:r>
          </a:p>
          <a:p>
            <a:pPr eaLnBrk="1" hangingPunct="1">
              <a:lnSpc>
                <a:spcPct val="90000"/>
              </a:lnSpc>
            </a:pPr>
            <a:r>
              <a:rPr lang="en-US" sz="1600" dirty="0">
                <a:solidFill>
                  <a:srgbClr val="FF0000"/>
                </a:solidFill>
              </a:rPr>
              <a:t>This first chart, also portrays the vision as “literal” with a </a:t>
            </a:r>
            <a:r>
              <a:rPr lang="en-US" sz="1600" u="sng" dirty="0">
                <a:solidFill>
                  <a:srgbClr val="FF0000"/>
                </a:solidFill>
              </a:rPr>
              <a:t>literal timeline of 7 years</a:t>
            </a:r>
            <a:r>
              <a:rPr lang="en-US" sz="1600" dirty="0">
                <a:solidFill>
                  <a:srgbClr val="FF0000"/>
                </a:solidFill>
              </a:rPr>
              <a:t>.  So now, let’s notice just where the 7 year timeline can be found within these components. </a:t>
            </a:r>
          </a:p>
          <a:p>
            <a:pPr eaLnBrk="1" hangingPunct="1">
              <a:lnSpc>
                <a:spcPct val="90000"/>
              </a:lnSpc>
            </a:pPr>
            <a:r>
              <a:rPr lang="en-US" sz="1600" b="1" u="sng" dirty="0"/>
              <a:t>1c</a:t>
            </a:r>
            <a:r>
              <a:rPr lang="en-US" sz="1600" dirty="0"/>
              <a:t>    The 1</a:t>
            </a:r>
            <a:r>
              <a:rPr lang="en-US" sz="1600" baseline="30000" dirty="0"/>
              <a:t>st</a:t>
            </a:r>
            <a:r>
              <a:rPr lang="en-US" sz="1600" dirty="0"/>
              <a:t> time the timeline is found within the Heavenly Scene portion of the vision where the king relays the dream to Daniel.</a:t>
            </a:r>
          </a:p>
          <a:p>
            <a:pPr eaLnBrk="1" hangingPunct="1">
              <a:lnSpc>
                <a:spcPct val="90000"/>
              </a:lnSpc>
            </a:pPr>
            <a:endParaRPr lang="en-US" sz="900" dirty="0"/>
          </a:p>
          <a:p>
            <a:pPr eaLnBrk="1" hangingPunct="1">
              <a:lnSpc>
                <a:spcPct val="90000"/>
              </a:lnSpc>
            </a:pPr>
            <a:r>
              <a:rPr lang="en-US" sz="1600" dirty="0"/>
              <a:t>The 2</a:t>
            </a:r>
            <a:r>
              <a:rPr lang="en-US" sz="1600" baseline="30000" dirty="0"/>
              <a:t>nd</a:t>
            </a:r>
            <a:r>
              <a:rPr lang="en-US" sz="1600" dirty="0"/>
              <a:t> time the timeline is found within the Prophetic Outline portion of the vision – in the OUTLINE -- where Daniel gives the </a:t>
            </a:r>
            <a:r>
              <a:rPr lang="en-US" sz="1600" u="sng" dirty="0"/>
              <a:t>literal interpretation</a:t>
            </a:r>
            <a:r>
              <a:rPr lang="en-US" sz="1600" dirty="0"/>
              <a:t>.</a:t>
            </a:r>
          </a:p>
          <a:p>
            <a:pPr eaLnBrk="1" hangingPunct="1">
              <a:lnSpc>
                <a:spcPct val="90000"/>
              </a:lnSpc>
            </a:pPr>
            <a:endParaRPr lang="en-US" sz="500" dirty="0"/>
          </a:p>
          <a:p>
            <a:pPr eaLnBrk="1" hangingPunct="1">
              <a:lnSpc>
                <a:spcPct val="90000"/>
              </a:lnSpc>
            </a:pPr>
            <a:r>
              <a:rPr lang="en-US" sz="1600" dirty="0"/>
              <a:t>The 3</a:t>
            </a:r>
            <a:r>
              <a:rPr lang="en-US" sz="1600" baseline="30000" dirty="0"/>
              <a:t>rd</a:t>
            </a:r>
            <a:r>
              <a:rPr lang="en-US" sz="1600" dirty="0"/>
              <a:t> time the timeline is found – its within the Interlude Answer where Daniel begins to answer the king’s questions about his dream.</a:t>
            </a:r>
          </a:p>
          <a:p>
            <a:pPr eaLnBrk="1" hangingPunct="1">
              <a:lnSpc>
                <a:spcPct val="90000"/>
              </a:lnSpc>
            </a:pPr>
            <a:endParaRPr lang="en-US" sz="900" dirty="0"/>
          </a:p>
          <a:p>
            <a:pPr eaLnBrk="1" hangingPunct="1">
              <a:lnSpc>
                <a:spcPct val="90000"/>
              </a:lnSpc>
            </a:pPr>
            <a:r>
              <a:rPr lang="en-US" sz="1600" dirty="0"/>
              <a:t>The 4</a:t>
            </a:r>
            <a:r>
              <a:rPr lang="en-US" sz="1600" baseline="30000" dirty="0"/>
              <a:t>th</a:t>
            </a:r>
            <a:r>
              <a:rPr lang="en-US" sz="1600" dirty="0"/>
              <a:t> time the timeline is found at the END of the chapter where the FULFILLMENT of the prophecy is mentioned!</a:t>
            </a:r>
          </a:p>
          <a:p>
            <a:pPr eaLnBrk="1" hangingPunct="1">
              <a:lnSpc>
                <a:spcPct val="90000"/>
              </a:lnSpc>
            </a:pPr>
            <a:endParaRPr lang="en-US" sz="300" dirty="0"/>
          </a:p>
          <a:p>
            <a:pPr eaLnBrk="1" hangingPunct="1">
              <a:lnSpc>
                <a:spcPct val="90000"/>
              </a:lnSpc>
            </a:pPr>
            <a:r>
              <a:rPr lang="en-US" sz="2000" b="1" u="sng" dirty="0"/>
              <a:t>2c</a:t>
            </a:r>
            <a:r>
              <a:rPr lang="en-US" sz="1600" b="1" dirty="0"/>
              <a:t>  </a:t>
            </a:r>
            <a:r>
              <a:rPr lang="en-US" sz="1600" b="1" dirty="0">
                <a:solidFill>
                  <a:srgbClr val="FF0000"/>
                </a:solidFill>
              </a:rPr>
              <a:t>Have you noticed: </a:t>
            </a:r>
            <a:r>
              <a:rPr lang="en-US" sz="1600" b="1" u="sng" dirty="0">
                <a:solidFill>
                  <a:srgbClr val="FF0000"/>
                </a:solidFill>
              </a:rPr>
              <a:t>The timeline is scattered all through the chapter, each time in a different component</a:t>
            </a:r>
            <a:r>
              <a:rPr lang="en-US" sz="1600" b="1" dirty="0">
                <a:solidFill>
                  <a:srgbClr val="FF0000"/>
                </a:solidFill>
              </a:rPr>
              <a:t>!  </a:t>
            </a:r>
            <a:r>
              <a:rPr lang="en-US" sz="1600" b="1" dirty="0"/>
              <a:t>This is of extreme importance, as this never happens again in any visions of Daniel or Rev.  </a:t>
            </a:r>
            <a:r>
              <a:rPr lang="en-US" sz="1600" dirty="0">
                <a:solidFill>
                  <a:srgbClr val="0000FF"/>
                </a:solidFill>
              </a:rPr>
              <a:t>Now, let’s look at the </a:t>
            </a:r>
            <a:r>
              <a:rPr lang="en-US" sz="1600" u="sng" dirty="0">
                <a:solidFill>
                  <a:srgbClr val="0000FF"/>
                </a:solidFill>
              </a:rPr>
              <a:t>literal</a:t>
            </a:r>
            <a:r>
              <a:rPr lang="en-US" sz="1600" dirty="0">
                <a:solidFill>
                  <a:srgbClr val="0000FF"/>
                </a:solidFill>
              </a:rPr>
              <a:t> length of the timeline.</a:t>
            </a:r>
            <a:r>
              <a:rPr lang="en-US" sz="1600" b="1" dirty="0">
                <a:solidFill>
                  <a:srgbClr val="0000FF"/>
                </a:solidFill>
              </a:rPr>
              <a:t>   </a:t>
            </a:r>
          </a:p>
          <a:p>
            <a:pPr eaLnBrk="1" hangingPunct="1">
              <a:lnSpc>
                <a:spcPct val="90000"/>
              </a:lnSpc>
            </a:pPr>
            <a:r>
              <a:rPr lang="en-US" sz="1800" b="1" u="sng" dirty="0"/>
              <a:t>3c</a:t>
            </a:r>
            <a:r>
              <a:rPr lang="en-US" sz="1600" b="1" dirty="0"/>
              <a:t> </a:t>
            </a:r>
            <a:r>
              <a:rPr lang="en-US" sz="1600" dirty="0"/>
              <a:t>First, the rule for prophetic literal time is: 1 Time = 1 literal year.  </a:t>
            </a:r>
            <a:endParaRPr lang="en-US" sz="1600" b="1" dirty="0"/>
          </a:p>
        </p:txBody>
      </p:sp>
      <p:sp>
        <p:nvSpPr>
          <p:cNvPr id="5" name="Date Placeholder 4"/>
          <p:cNvSpPr>
            <a:spLocks noGrp="1"/>
          </p:cNvSpPr>
          <p:nvPr>
            <p:ph type="dt" idx="10"/>
          </p:nvPr>
        </p:nvSpPr>
        <p:spPr/>
        <p:txBody>
          <a:bodyPr/>
          <a:lstStyle/>
          <a:p>
            <a:pPr>
              <a:defRPr/>
            </a:pPr>
            <a:fld id="{D50A0DE8-B0A9-4218-B89E-E7E4B4BD7497}" type="datetime8">
              <a:rPr lang="en-US" smtClean="0"/>
              <a:pPr>
                <a:defRPr/>
              </a:pPr>
              <a:t>10/1/2020 4:53 AM</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7F8140-409C-4434-AFF6-65CCA17904A5}" type="slidenum">
              <a:rPr lang="en-US"/>
              <a:pPr/>
              <a:t>36</a:t>
            </a:fld>
            <a:endParaRPr lang="en-US"/>
          </a:p>
        </p:txBody>
      </p:sp>
      <p:sp>
        <p:nvSpPr>
          <p:cNvPr id="214019" name="Rectangle 2"/>
          <p:cNvSpPr>
            <a:spLocks noGrp="1" noRot="1" noChangeAspect="1" noChangeArrowheads="1" noTextEdit="1"/>
          </p:cNvSpPr>
          <p:nvPr>
            <p:ph type="sldImg"/>
          </p:nvPr>
        </p:nvSpPr>
        <p:spPr>
          <a:xfrm>
            <a:off x="465138" y="230188"/>
            <a:ext cx="1965325" cy="1473200"/>
          </a:xfrm>
          <a:ln/>
        </p:spPr>
      </p:sp>
      <p:sp>
        <p:nvSpPr>
          <p:cNvPr id="214020" name="Rectangle 3"/>
          <p:cNvSpPr>
            <a:spLocks noGrp="1" noChangeArrowheads="1"/>
          </p:cNvSpPr>
          <p:nvPr>
            <p:ph type="body" idx="1"/>
          </p:nvPr>
        </p:nvSpPr>
        <p:spPr>
          <a:xfrm>
            <a:off x="231819" y="1769958"/>
            <a:ext cx="6638842" cy="7336537"/>
          </a:xfrm>
          <a:noFill/>
          <a:ln/>
        </p:spPr>
        <p:txBody>
          <a:bodyPr/>
          <a:lstStyle/>
          <a:p>
            <a:pPr eaLnBrk="1" hangingPunct="1">
              <a:lnSpc>
                <a:spcPct val="90000"/>
              </a:lnSpc>
            </a:pPr>
            <a:r>
              <a:rPr lang="en-US" sz="1600" dirty="0"/>
              <a:t>  Beginning with the HS, we’ve already determined everything about this vision is </a:t>
            </a:r>
            <a:r>
              <a:rPr lang="en-US" sz="1600" u="sng" dirty="0"/>
              <a:t>literal</a:t>
            </a:r>
            <a:r>
              <a:rPr lang="en-US" sz="1600" dirty="0"/>
              <a:t>, therefore -- the timeline is prophetic </a:t>
            </a:r>
            <a:r>
              <a:rPr lang="en-US" sz="1600" u="sng" dirty="0"/>
              <a:t>literal time</a:t>
            </a:r>
            <a:r>
              <a:rPr lang="en-US" sz="1600" dirty="0"/>
              <a:t>.  That makes, the calculation easy – simply: </a:t>
            </a:r>
          </a:p>
          <a:p>
            <a:pPr eaLnBrk="1" hangingPunct="1">
              <a:lnSpc>
                <a:spcPct val="90000"/>
              </a:lnSpc>
            </a:pPr>
            <a:r>
              <a:rPr lang="en-US" sz="1600" b="1" u="sng" dirty="0"/>
              <a:t>1c</a:t>
            </a:r>
            <a:r>
              <a:rPr lang="en-US" sz="1600" dirty="0"/>
              <a:t> </a:t>
            </a:r>
            <a:r>
              <a:rPr lang="en-US" sz="1600" dirty="0">
                <a:solidFill>
                  <a:srgbClr val="FF0000"/>
                </a:solidFill>
              </a:rPr>
              <a:t>7 times = 7 literal years.  </a:t>
            </a:r>
          </a:p>
          <a:p>
            <a:pPr eaLnBrk="1" hangingPunct="1">
              <a:lnSpc>
                <a:spcPct val="90000"/>
              </a:lnSpc>
            </a:pPr>
            <a:r>
              <a:rPr lang="en-US" sz="1600" dirty="0">
                <a:solidFill>
                  <a:srgbClr val="FF0000"/>
                </a:solidFill>
              </a:rPr>
              <a:t>  Moving forward to the OUTLINE portion of the vision, we find the 7 times given the 2</a:t>
            </a:r>
            <a:r>
              <a:rPr lang="en-US" sz="1600" baseline="30000" dirty="0">
                <a:solidFill>
                  <a:srgbClr val="FF0000"/>
                </a:solidFill>
              </a:rPr>
              <a:t>nd</a:t>
            </a:r>
            <a:r>
              <a:rPr lang="en-US" sz="1600" dirty="0">
                <a:solidFill>
                  <a:srgbClr val="FF0000"/>
                </a:solidFill>
              </a:rPr>
              <a:t> time in verse 23.  And, we’ve already learned that in the OUTLINE portion of Daniel’s visions, he gives the literal interpretation.  </a:t>
            </a:r>
          </a:p>
          <a:p>
            <a:pPr eaLnBrk="1" hangingPunct="1">
              <a:lnSpc>
                <a:spcPct val="90000"/>
              </a:lnSpc>
            </a:pPr>
            <a:r>
              <a:rPr lang="en-US" sz="1600" b="1" u="sng" dirty="0"/>
              <a:t>2c</a:t>
            </a:r>
            <a:r>
              <a:rPr lang="en-US" sz="1600" dirty="0"/>
              <a:t>  So … Again, the 7 times = years.</a:t>
            </a:r>
          </a:p>
          <a:p>
            <a:pPr eaLnBrk="1" hangingPunct="1">
              <a:lnSpc>
                <a:spcPct val="90000"/>
              </a:lnSpc>
            </a:pPr>
            <a:r>
              <a:rPr lang="en-US" sz="1600" dirty="0">
                <a:solidFill>
                  <a:srgbClr val="0000FF"/>
                </a:solidFill>
              </a:rPr>
              <a:t>  The verses now move forward to the Interlude Answer part of the vision.  In </a:t>
            </a:r>
            <a:r>
              <a:rPr lang="en-US" sz="1600" dirty="0" err="1">
                <a:solidFill>
                  <a:srgbClr val="0000FF"/>
                </a:solidFill>
              </a:rPr>
              <a:t>vs</a:t>
            </a:r>
            <a:r>
              <a:rPr lang="en-US" sz="1600" dirty="0">
                <a:solidFill>
                  <a:srgbClr val="0000FF"/>
                </a:solidFill>
              </a:rPr>
              <a:t> 25 Daniel answered the king’s question pointing out the fact that he would be as a beast in the field for 7 times.  </a:t>
            </a:r>
          </a:p>
          <a:p>
            <a:pPr eaLnBrk="1" hangingPunct="1">
              <a:lnSpc>
                <a:spcPct val="90000"/>
              </a:lnSpc>
            </a:pPr>
            <a:r>
              <a:rPr lang="en-US" sz="1600" dirty="0"/>
              <a:t>Because Daniel already gave the literal interpretation in </a:t>
            </a:r>
            <a:r>
              <a:rPr lang="en-US" sz="1600" dirty="0" err="1"/>
              <a:t>vs</a:t>
            </a:r>
            <a:r>
              <a:rPr lang="en-US" sz="1600" dirty="0"/>
              <a:t> 23 of the Outline, the king knows  </a:t>
            </a:r>
          </a:p>
          <a:p>
            <a:pPr eaLnBrk="1" hangingPunct="1">
              <a:lnSpc>
                <a:spcPct val="90000"/>
              </a:lnSpc>
            </a:pPr>
            <a:r>
              <a:rPr lang="en-US" sz="1600" b="1" u="sng" dirty="0"/>
              <a:t>3c</a:t>
            </a:r>
            <a:r>
              <a:rPr lang="en-US" sz="1600" dirty="0"/>
              <a:t>  the 7 times is indeed 7 literal years.</a:t>
            </a:r>
          </a:p>
          <a:p>
            <a:pPr eaLnBrk="1" hangingPunct="1">
              <a:lnSpc>
                <a:spcPct val="90000"/>
              </a:lnSpc>
            </a:pPr>
            <a:r>
              <a:rPr lang="en-US" sz="1600" dirty="0"/>
              <a:t>  </a:t>
            </a:r>
            <a:r>
              <a:rPr lang="en-US" sz="1600" dirty="0">
                <a:solidFill>
                  <a:srgbClr val="FF0000"/>
                </a:solidFill>
              </a:rPr>
              <a:t>The 4</a:t>
            </a:r>
            <a:r>
              <a:rPr lang="en-US" sz="1600" baseline="30000" dirty="0">
                <a:solidFill>
                  <a:srgbClr val="FF0000"/>
                </a:solidFill>
              </a:rPr>
              <a:t>th</a:t>
            </a:r>
            <a:r>
              <a:rPr lang="en-US" sz="1600" dirty="0">
                <a:solidFill>
                  <a:srgbClr val="FF0000"/>
                </a:solidFill>
              </a:rPr>
              <a:t> time the timeline is mentioned is at the very end of the vision, where the vision speaks of the fulfillment.  And yes indeed, </a:t>
            </a:r>
          </a:p>
          <a:p>
            <a:pPr eaLnBrk="1" hangingPunct="1">
              <a:lnSpc>
                <a:spcPct val="90000"/>
              </a:lnSpc>
            </a:pPr>
            <a:r>
              <a:rPr lang="en-US" sz="1600" b="1" u="sng" dirty="0">
                <a:solidFill>
                  <a:srgbClr val="454567"/>
                </a:solidFill>
              </a:rPr>
              <a:t>4c</a:t>
            </a:r>
            <a:r>
              <a:rPr lang="en-US" sz="1600" dirty="0">
                <a:solidFill>
                  <a:srgbClr val="454567"/>
                </a:solidFill>
              </a:rPr>
              <a:t> </a:t>
            </a:r>
            <a:r>
              <a:rPr lang="en-US" sz="1600" dirty="0">
                <a:solidFill>
                  <a:srgbClr val="FF0000"/>
                </a:solidFill>
              </a:rPr>
              <a:t>the 7 times [or 7 years] did pass by before the king blessed and praised the Creator God.  With his voice, he was released from the consequence! </a:t>
            </a:r>
            <a:endParaRPr lang="en-US" sz="1000" dirty="0">
              <a:solidFill>
                <a:srgbClr val="FF0000"/>
              </a:solidFill>
            </a:endParaRPr>
          </a:p>
          <a:p>
            <a:pPr eaLnBrk="1" hangingPunct="1">
              <a:lnSpc>
                <a:spcPct val="90000"/>
              </a:lnSpc>
            </a:pPr>
            <a:endParaRPr lang="en-US" sz="300" dirty="0"/>
          </a:p>
          <a:p>
            <a:pPr eaLnBrk="1" hangingPunct="1">
              <a:lnSpc>
                <a:spcPct val="90000"/>
              </a:lnSpc>
            </a:pPr>
            <a:r>
              <a:rPr lang="en-US" sz="1600" dirty="0"/>
              <a:t>5c  (Arrow) Did you notice the timeline of the last 3 components has the same interpretation as the HS?</a:t>
            </a:r>
          </a:p>
          <a:p>
            <a:pPr eaLnBrk="1" hangingPunct="1">
              <a:lnSpc>
                <a:spcPct val="90000"/>
              </a:lnSpc>
            </a:pPr>
            <a:endParaRPr lang="en-US" sz="400" b="1" u="sng" dirty="0"/>
          </a:p>
          <a:p>
            <a:pPr eaLnBrk="1" hangingPunct="1">
              <a:lnSpc>
                <a:spcPct val="90000"/>
              </a:lnSpc>
            </a:pPr>
            <a:r>
              <a:rPr lang="en-US" sz="1600" b="1" u="sng" dirty="0"/>
              <a:t>6c</a:t>
            </a:r>
            <a:r>
              <a:rPr lang="en-US" sz="1600" dirty="0"/>
              <a:t>  </a:t>
            </a:r>
            <a:r>
              <a:rPr lang="en-US" sz="1600" b="1" dirty="0">
                <a:solidFill>
                  <a:srgbClr val="0000FF"/>
                </a:solidFill>
              </a:rPr>
              <a:t>(1-2-3-4)  All 4 sections are in total harmony … Now …  What do you think?   Nice and neat!</a:t>
            </a:r>
          </a:p>
          <a:p>
            <a:pPr eaLnBrk="1" hangingPunct="1">
              <a:lnSpc>
                <a:spcPct val="90000"/>
              </a:lnSpc>
            </a:pPr>
            <a:endParaRPr lang="en-US" sz="1600" b="1" u="sng" dirty="0"/>
          </a:p>
          <a:p>
            <a:pPr eaLnBrk="1" hangingPunct="1">
              <a:lnSpc>
                <a:spcPct val="90000"/>
              </a:lnSpc>
            </a:pPr>
            <a:r>
              <a:rPr lang="en-US" sz="1600" b="1" u="sng" dirty="0"/>
              <a:t>7c</a:t>
            </a:r>
            <a:r>
              <a:rPr lang="en-US" sz="1600" dirty="0"/>
              <a:t>  Does the chart look good?  Does it get an A+?  Yes, it does!!  On the next slide we’re going to test the opposite assumption – and see what we come up with.</a:t>
            </a:r>
            <a:endParaRPr lang="en-US" sz="1400" dirty="0"/>
          </a:p>
        </p:txBody>
      </p:sp>
      <p:sp>
        <p:nvSpPr>
          <p:cNvPr id="5" name="Date Placeholder 4"/>
          <p:cNvSpPr>
            <a:spLocks noGrp="1"/>
          </p:cNvSpPr>
          <p:nvPr>
            <p:ph type="dt" idx="10"/>
          </p:nvPr>
        </p:nvSpPr>
        <p:spPr/>
        <p:txBody>
          <a:bodyPr/>
          <a:lstStyle/>
          <a:p>
            <a:pPr>
              <a:defRPr/>
            </a:pPr>
            <a:fld id="{D50A0DE8-B0A9-4218-B89E-E7E4B4BD7497}" type="datetime8">
              <a:rPr lang="en-US" smtClean="0"/>
              <a:pPr>
                <a:defRPr/>
              </a:pPr>
              <a:t>10/1/2020 4:53 AM</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D903E2-7621-4216-BBF0-B6B197B26687}" type="slidenum">
              <a:rPr lang="en-US"/>
              <a:pPr/>
              <a:t>37</a:t>
            </a:fld>
            <a:endParaRPr lang="en-US"/>
          </a:p>
        </p:txBody>
      </p:sp>
      <p:sp>
        <p:nvSpPr>
          <p:cNvPr id="215043" name="Rectangle 2"/>
          <p:cNvSpPr>
            <a:spLocks noGrp="1" noRot="1" noChangeAspect="1" noChangeArrowheads="1" noTextEdit="1"/>
          </p:cNvSpPr>
          <p:nvPr>
            <p:ph type="sldImg"/>
          </p:nvPr>
        </p:nvSpPr>
        <p:spPr>
          <a:xfrm>
            <a:off x="1204913" y="230188"/>
            <a:ext cx="1957387" cy="1468437"/>
          </a:xfrm>
          <a:ln/>
        </p:spPr>
      </p:sp>
      <p:sp>
        <p:nvSpPr>
          <p:cNvPr id="215044" name="Rectangle 3"/>
          <p:cNvSpPr>
            <a:spLocks noGrp="1" noChangeArrowheads="1"/>
          </p:cNvSpPr>
          <p:nvPr>
            <p:ph type="body" idx="1"/>
          </p:nvPr>
        </p:nvSpPr>
        <p:spPr>
          <a:xfrm>
            <a:off x="231819" y="1769958"/>
            <a:ext cx="6638842" cy="7233850"/>
          </a:xfrm>
          <a:noFill/>
          <a:ln/>
        </p:spPr>
        <p:txBody>
          <a:bodyPr/>
          <a:lstStyle/>
          <a:p>
            <a:pPr eaLnBrk="1" hangingPunct="1">
              <a:lnSpc>
                <a:spcPct val="90000"/>
              </a:lnSpc>
            </a:pPr>
            <a:r>
              <a:rPr lang="en-US" sz="1600" dirty="0"/>
              <a:t>On this chart, we’re going to assume that the vision of Daniel 4 is a symbolic vision.  </a:t>
            </a:r>
          </a:p>
          <a:p>
            <a:pPr eaLnBrk="1" hangingPunct="1">
              <a:lnSpc>
                <a:spcPct val="90000"/>
              </a:lnSpc>
            </a:pPr>
            <a:r>
              <a:rPr lang="en-US" sz="1600" dirty="0">
                <a:solidFill>
                  <a:srgbClr val="0000FF"/>
                </a:solidFill>
              </a:rPr>
              <a:t>That would mean that -- not only the tree and everything about the tree is symbolic, -- but that the timeline also has to be prophetic symbolic time, ok?</a:t>
            </a:r>
          </a:p>
          <a:p>
            <a:pPr eaLnBrk="1" hangingPunct="1">
              <a:lnSpc>
                <a:spcPct val="90000"/>
              </a:lnSpc>
            </a:pPr>
            <a:endParaRPr lang="en-US" sz="700" dirty="0"/>
          </a:p>
          <a:p>
            <a:pPr eaLnBrk="1" hangingPunct="1">
              <a:lnSpc>
                <a:spcPct val="90000"/>
              </a:lnSpc>
            </a:pPr>
            <a:r>
              <a:rPr lang="en-US" sz="1600" dirty="0">
                <a:solidFill>
                  <a:srgbClr val="FF0000"/>
                </a:solidFill>
              </a:rPr>
              <a:t>We already know where the 7 year timeline is found within these 4 components so we’ll just put them in as before ...</a:t>
            </a:r>
            <a:r>
              <a:rPr lang="en-US" sz="2000" b="1" u="sng" dirty="0"/>
              <a:t>1c</a:t>
            </a:r>
            <a:r>
              <a:rPr lang="en-US" sz="1600" b="1" u="sng" dirty="0">
                <a:solidFill>
                  <a:srgbClr val="FF0000"/>
                </a:solidFill>
              </a:rPr>
              <a:t> – another good review!</a:t>
            </a:r>
          </a:p>
          <a:p>
            <a:pPr eaLnBrk="1" hangingPunct="1">
              <a:lnSpc>
                <a:spcPct val="90000"/>
              </a:lnSpc>
            </a:pPr>
            <a:endParaRPr lang="en-US" sz="900" dirty="0"/>
          </a:p>
          <a:p>
            <a:pPr eaLnBrk="1" hangingPunct="1">
              <a:lnSpc>
                <a:spcPct val="90000"/>
              </a:lnSpc>
            </a:pPr>
            <a:r>
              <a:rPr lang="en-US" sz="2000" b="1" u="sng" dirty="0"/>
              <a:t>2c</a:t>
            </a:r>
            <a:r>
              <a:rPr lang="en-US" sz="1600" dirty="0"/>
              <a:t>  (</a:t>
            </a:r>
            <a:r>
              <a:rPr lang="en-US" dirty="0" smtClean="0"/>
              <a:t>Arrow</a:t>
            </a:r>
            <a:r>
              <a:rPr lang="en-US" sz="1600" dirty="0"/>
              <a:t>) Let’s review how to calculate symbolic time first.  (red box)  </a:t>
            </a:r>
          </a:p>
          <a:p>
            <a:pPr eaLnBrk="1" hangingPunct="1">
              <a:lnSpc>
                <a:spcPct val="90000"/>
              </a:lnSpc>
            </a:pPr>
            <a:r>
              <a:rPr lang="en-US" sz="1600" dirty="0"/>
              <a:t>-- 1 symbolic time = 1 symbolic year which in turn contains 360 symbolic days.  Then we must apply the rule – that 1 symbolic day = 1 literal year.</a:t>
            </a:r>
          </a:p>
          <a:p>
            <a:pPr eaLnBrk="1" hangingPunct="1">
              <a:lnSpc>
                <a:spcPct val="90000"/>
              </a:lnSpc>
            </a:pPr>
            <a:endParaRPr lang="en-US" sz="900" b="1" u="sng" dirty="0"/>
          </a:p>
          <a:p>
            <a:pPr eaLnBrk="1" hangingPunct="1">
              <a:lnSpc>
                <a:spcPct val="90000"/>
              </a:lnSpc>
            </a:pPr>
            <a:r>
              <a:rPr lang="en-US" sz="2000" b="1" u="sng" dirty="0"/>
              <a:t>3c</a:t>
            </a:r>
            <a:r>
              <a:rPr lang="en-US" sz="1600" dirty="0"/>
              <a:t> </a:t>
            </a:r>
            <a:r>
              <a:rPr lang="en-US" sz="1600" dirty="0">
                <a:solidFill>
                  <a:srgbClr val="0000FF"/>
                </a:solidFill>
              </a:rPr>
              <a:t>Now, let’s look at the timeline in the Heavenly Scene, assuming this vision is symbolic.  1 “symbolic time” will have 360 symbolic days – </a:t>
            </a:r>
          </a:p>
          <a:p>
            <a:pPr eaLnBrk="1" hangingPunct="1">
              <a:lnSpc>
                <a:spcPct val="90000"/>
              </a:lnSpc>
            </a:pPr>
            <a:r>
              <a:rPr lang="en-US" sz="1600" dirty="0">
                <a:solidFill>
                  <a:srgbClr val="0000FF"/>
                </a:solidFill>
              </a:rPr>
              <a:t>SO --  7 symbolic times would have 2520 symbolic days.  But, we still don’t have a calculation for literal time.  </a:t>
            </a:r>
          </a:p>
          <a:p>
            <a:pPr eaLnBrk="1" hangingPunct="1">
              <a:lnSpc>
                <a:spcPct val="90000"/>
              </a:lnSpc>
            </a:pPr>
            <a:endParaRPr lang="en-US" sz="400" dirty="0"/>
          </a:p>
          <a:p>
            <a:pPr eaLnBrk="1" hangingPunct="1">
              <a:lnSpc>
                <a:spcPct val="90000"/>
              </a:lnSpc>
            </a:pPr>
            <a:endParaRPr lang="en-US" sz="400" dirty="0"/>
          </a:p>
          <a:p>
            <a:pPr eaLnBrk="1" hangingPunct="1">
              <a:lnSpc>
                <a:spcPct val="90000"/>
              </a:lnSpc>
            </a:pPr>
            <a:r>
              <a:rPr lang="en-US" sz="1600" dirty="0"/>
              <a:t>Following the rule that “one symbolic day” = “one literal year” – we now simply make that conversion.  </a:t>
            </a:r>
          </a:p>
          <a:p>
            <a:pPr eaLnBrk="1" hangingPunct="1">
              <a:lnSpc>
                <a:spcPct val="90000"/>
              </a:lnSpc>
            </a:pPr>
            <a:endParaRPr lang="en-US" sz="200" b="1" u="sng" dirty="0"/>
          </a:p>
          <a:p>
            <a:pPr eaLnBrk="1" hangingPunct="1">
              <a:lnSpc>
                <a:spcPct val="90000"/>
              </a:lnSpc>
            </a:pPr>
            <a:endParaRPr lang="en-US" sz="200" b="1" u="sng" dirty="0"/>
          </a:p>
          <a:p>
            <a:pPr eaLnBrk="1" hangingPunct="1">
              <a:lnSpc>
                <a:spcPct val="90000"/>
              </a:lnSpc>
            </a:pPr>
            <a:endParaRPr lang="en-US" sz="200" b="1" u="sng" dirty="0"/>
          </a:p>
          <a:p>
            <a:pPr eaLnBrk="1" hangingPunct="1">
              <a:lnSpc>
                <a:spcPct val="90000"/>
              </a:lnSpc>
            </a:pPr>
            <a:r>
              <a:rPr lang="en-US" sz="2000" b="1" u="sng" dirty="0"/>
              <a:t>4c</a:t>
            </a:r>
            <a:r>
              <a:rPr lang="en-US" sz="1600" dirty="0"/>
              <a:t>  </a:t>
            </a:r>
            <a:r>
              <a:rPr lang="en-US" sz="1600" dirty="0">
                <a:solidFill>
                  <a:srgbClr val="FF0000"/>
                </a:solidFill>
              </a:rPr>
              <a:t>[2520yrs]  So, here within this “so-called” symbolic Heavenly Scene, we now find that the “7 times” timelines is really 2520 literal years!  </a:t>
            </a:r>
          </a:p>
          <a:p>
            <a:pPr eaLnBrk="1" hangingPunct="1">
              <a:lnSpc>
                <a:spcPct val="90000"/>
              </a:lnSpc>
            </a:pPr>
            <a:endParaRPr lang="en-US" sz="500" dirty="0"/>
          </a:p>
          <a:p>
            <a:pPr eaLnBrk="1" hangingPunct="1">
              <a:lnSpc>
                <a:spcPct val="90000"/>
              </a:lnSpc>
            </a:pPr>
            <a:endParaRPr lang="en-US" sz="500" dirty="0"/>
          </a:p>
          <a:p>
            <a:pPr eaLnBrk="1" hangingPunct="1">
              <a:lnSpc>
                <a:spcPct val="90000"/>
              </a:lnSpc>
            </a:pPr>
            <a:r>
              <a:rPr lang="en-US" sz="1600" dirty="0">
                <a:solidFill>
                  <a:srgbClr val="0000FF"/>
                </a:solidFill>
              </a:rPr>
              <a:t>That’s a long time.  Let’s see if that answer agrees with the next 3 components …</a:t>
            </a:r>
            <a:endParaRPr lang="en-US" sz="2400" dirty="0">
              <a:solidFill>
                <a:srgbClr val="0000FF"/>
              </a:solidFill>
            </a:endParaRPr>
          </a:p>
        </p:txBody>
      </p:sp>
      <p:sp>
        <p:nvSpPr>
          <p:cNvPr id="5" name="Date Placeholder 4"/>
          <p:cNvSpPr>
            <a:spLocks noGrp="1"/>
          </p:cNvSpPr>
          <p:nvPr>
            <p:ph type="dt" idx="10"/>
          </p:nvPr>
        </p:nvSpPr>
        <p:spPr/>
        <p:txBody>
          <a:bodyPr/>
          <a:lstStyle/>
          <a:p>
            <a:pPr>
              <a:defRPr/>
            </a:pPr>
            <a:fld id="{4AA21B50-E4D4-4670-BE85-97B3292690E9}" type="datetime8">
              <a:rPr lang="en-US" smtClean="0"/>
              <a:pPr>
                <a:defRPr/>
              </a:pPr>
              <a:t>10/1/2020 4:53 AM</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D903E2-7621-4216-BBF0-B6B197B26687}" type="slidenum">
              <a:rPr lang="en-US"/>
              <a:pPr/>
              <a:t>38</a:t>
            </a:fld>
            <a:endParaRPr lang="en-US"/>
          </a:p>
        </p:txBody>
      </p:sp>
      <p:sp>
        <p:nvSpPr>
          <p:cNvPr id="215043" name="Rectangle 2"/>
          <p:cNvSpPr>
            <a:spLocks noGrp="1" noRot="1" noChangeAspect="1" noChangeArrowheads="1" noTextEdit="1"/>
          </p:cNvSpPr>
          <p:nvPr>
            <p:ph type="sldImg"/>
          </p:nvPr>
        </p:nvSpPr>
        <p:spPr>
          <a:xfrm>
            <a:off x="1204913" y="230188"/>
            <a:ext cx="1957387" cy="1468437"/>
          </a:xfrm>
          <a:ln/>
        </p:spPr>
      </p:sp>
      <p:sp>
        <p:nvSpPr>
          <p:cNvPr id="215044" name="Rectangle 3"/>
          <p:cNvSpPr>
            <a:spLocks noGrp="1" noChangeArrowheads="1"/>
          </p:cNvSpPr>
          <p:nvPr>
            <p:ph type="body" idx="1"/>
          </p:nvPr>
        </p:nvSpPr>
        <p:spPr>
          <a:xfrm>
            <a:off x="231819" y="1846913"/>
            <a:ext cx="6638842" cy="7156895"/>
          </a:xfrm>
          <a:noFill/>
          <a:ln/>
        </p:spPr>
        <p:txBody>
          <a:bodyPr/>
          <a:lstStyle/>
          <a:p>
            <a:pPr eaLnBrk="1" hangingPunct="1">
              <a:lnSpc>
                <a:spcPct val="90000"/>
              </a:lnSpc>
            </a:pPr>
            <a:r>
              <a:rPr lang="en-US" sz="1600" dirty="0"/>
              <a:t>I hope everyone knows by now that the OUTLINE portion of the vision is where Daniel gives the literal interpretation.  Here in </a:t>
            </a:r>
            <a:r>
              <a:rPr lang="en-US" sz="1600" dirty="0" err="1"/>
              <a:t>vs</a:t>
            </a:r>
            <a:r>
              <a:rPr lang="en-US" sz="1600" dirty="0"/>
              <a:t> 23 he says the timeline is “7 times” long, not “2520 times [or years] long.”  9</a:t>
            </a:r>
          </a:p>
          <a:p>
            <a:pPr eaLnBrk="1" hangingPunct="1">
              <a:lnSpc>
                <a:spcPct val="90000"/>
              </a:lnSpc>
            </a:pPr>
            <a:endParaRPr lang="en-US" sz="900" b="1" u="sng" dirty="0"/>
          </a:p>
          <a:p>
            <a:pPr eaLnBrk="1" hangingPunct="1">
              <a:lnSpc>
                <a:spcPct val="90000"/>
              </a:lnSpc>
            </a:pPr>
            <a:r>
              <a:rPr lang="en-US" sz="1600" b="1" u="sng" dirty="0"/>
              <a:t>1c</a:t>
            </a:r>
            <a:r>
              <a:rPr lang="en-US" sz="1600" dirty="0"/>
              <a:t>  </a:t>
            </a:r>
            <a:r>
              <a:rPr lang="en-US" sz="1600" dirty="0">
                <a:solidFill>
                  <a:srgbClr val="FF0000"/>
                </a:solidFill>
              </a:rPr>
              <a:t>So, Daniel is telling us that the 7 “times” is still 7 </a:t>
            </a:r>
            <a:r>
              <a:rPr lang="en-US" sz="1600" u="sng" dirty="0">
                <a:solidFill>
                  <a:srgbClr val="FF0000"/>
                </a:solidFill>
              </a:rPr>
              <a:t>literal</a:t>
            </a:r>
            <a:r>
              <a:rPr lang="en-US" sz="1600" dirty="0">
                <a:solidFill>
                  <a:srgbClr val="FF0000"/>
                </a:solidFill>
              </a:rPr>
              <a:t> years for the literal interpretation.  </a:t>
            </a:r>
          </a:p>
          <a:p>
            <a:pPr eaLnBrk="1" hangingPunct="1">
              <a:lnSpc>
                <a:spcPct val="90000"/>
              </a:lnSpc>
            </a:pPr>
            <a:endParaRPr lang="en-US" sz="900" dirty="0"/>
          </a:p>
          <a:p>
            <a:pPr eaLnBrk="1" hangingPunct="1">
              <a:lnSpc>
                <a:spcPct val="90000"/>
              </a:lnSpc>
            </a:pPr>
            <a:r>
              <a:rPr lang="en-US" sz="1600" dirty="0">
                <a:solidFill>
                  <a:srgbClr val="0000FF"/>
                </a:solidFill>
              </a:rPr>
              <a:t>In the next component we find the timeline listed in </a:t>
            </a:r>
            <a:r>
              <a:rPr lang="en-US" sz="1600" dirty="0" err="1">
                <a:solidFill>
                  <a:srgbClr val="0000FF"/>
                </a:solidFill>
              </a:rPr>
              <a:t>vs</a:t>
            </a:r>
            <a:r>
              <a:rPr lang="en-US" sz="1600" dirty="0">
                <a:solidFill>
                  <a:srgbClr val="0000FF"/>
                </a:solidFill>
              </a:rPr>
              <a:t> 25.  Here Daniel answers the king’s question in literal language, and reminds him of his beast-like condition in the field for 7 “times.” </a:t>
            </a:r>
          </a:p>
          <a:p>
            <a:pPr eaLnBrk="1" hangingPunct="1">
              <a:lnSpc>
                <a:spcPct val="90000"/>
              </a:lnSpc>
            </a:pPr>
            <a:endParaRPr lang="en-US" sz="1000" b="1" u="sng" dirty="0"/>
          </a:p>
          <a:p>
            <a:pPr eaLnBrk="1" hangingPunct="1">
              <a:lnSpc>
                <a:spcPct val="90000"/>
              </a:lnSpc>
            </a:pPr>
            <a:r>
              <a:rPr lang="en-US" sz="1600" b="1" u="sng" dirty="0"/>
              <a:t>2c</a:t>
            </a:r>
            <a:r>
              <a:rPr lang="en-US" sz="1600" dirty="0"/>
              <a:t> Again, the 7 times = 7 literal years.  Daniel does not change the prophetic literal timeline into a symbolic timeline.  </a:t>
            </a:r>
          </a:p>
          <a:p>
            <a:pPr eaLnBrk="1" hangingPunct="1">
              <a:lnSpc>
                <a:spcPct val="90000"/>
              </a:lnSpc>
            </a:pPr>
            <a:endParaRPr lang="en-US" sz="800" b="1" u="sng" dirty="0"/>
          </a:p>
          <a:p>
            <a:pPr eaLnBrk="1" hangingPunct="1">
              <a:lnSpc>
                <a:spcPct val="90000"/>
              </a:lnSpc>
            </a:pPr>
            <a:r>
              <a:rPr lang="en-US" sz="1600" dirty="0"/>
              <a:t>  </a:t>
            </a:r>
            <a:r>
              <a:rPr lang="en-US" sz="1600" dirty="0">
                <a:solidFill>
                  <a:srgbClr val="FF0000"/>
                </a:solidFill>
              </a:rPr>
              <a:t>In the </a:t>
            </a:r>
            <a:r>
              <a:rPr lang="en-US" sz="1600" dirty="0" err="1">
                <a:solidFill>
                  <a:srgbClr val="FF0000"/>
                </a:solidFill>
              </a:rPr>
              <a:t>Endtime</a:t>
            </a:r>
            <a:r>
              <a:rPr lang="en-US" sz="1600" dirty="0">
                <a:solidFill>
                  <a:srgbClr val="FF0000"/>
                </a:solidFill>
              </a:rPr>
              <a:t> component, we find that Daniel stays consistent.  The timeline is now found in </a:t>
            </a:r>
            <a:r>
              <a:rPr lang="en-US" sz="1600" dirty="0" err="1">
                <a:solidFill>
                  <a:srgbClr val="FF0000"/>
                </a:solidFill>
              </a:rPr>
              <a:t>vs</a:t>
            </a:r>
            <a:r>
              <a:rPr lang="en-US" sz="1600" dirty="0">
                <a:solidFill>
                  <a:srgbClr val="FF0000"/>
                </a:solidFill>
              </a:rPr>
              <a:t> 32.  This part of the vision provides the actual fulfillment – the actual literal fulfillment!  Again, the timeline is written as 7 times  </a:t>
            </a:r>
            <a:r>
              <a:rPr lang="en-US" sz="2000" b="1" u="sng" dirty="0">
                <a:solidFill>
                  <a:srgbClr val="0000FF"/>
                </a:solidFill>
              </a:rPr>
              <a:t>3c</a:t>
            </a:r>
            <a:r>
              <a:rPr lang="en-US" sz="1600" dirty="0">
                <a:solidFill>
                  <a:srgbClr val="FF0000"/>
                </a:solidFill>
              </a:rPr>
              <a:t>  which equals exactly 7 literal years.</a:t>
            </a:r>
          </a:p>
          <a:p>
            <a:pPr eaLnBrk="1" hangingPunct="1">
              <a:lnSpc>
                <a:spcPct val="90000"/>
              </a:lnSpc>
            </a:pPr>
            <a:endParaRPr lang="en-US" sz="1600" b="1" u="sng" dirty="0"/>
          </a:p>
          <a:p>
            <a:pPr eaLnBrk="1" hangingPunct="1">
              <a:lnSpc>
                <a:spcPct val="90000"/>
              </a:lnSpc>
            </a:pPr>
            <a:r>
              <a:rPr lang="en-US" sz="1600" b="1" u="sng" dirty="0"/>
              <a:t>4c</a:t>
            </a:r>
            <a:r>
              <a:rPr lang="en-US" sz="1600" dirty="0"/>
              <a:t>  (L Bolt</a:t>
            </a:r>
            <a:r>
              <a:rPr lang="en-US" sz="1600" dirty="0">
                <a:solidFill>
                  <a:srgbClr val="0000FF"/>
                </a:solidFill>
              </a:rPr>
              <a:t>)  With just a quick observant look, it’s easy to see what has happened when we insist that this heavenly vision is symbolic!  </a:t>
            </a:r>
          </a:p>
          <a:p>
            <a:pPr eaLnBrk="1" hangingPunct="1">
              <a:lnSpc>
                <a:spcPct val="90000"/>
              </a:lnSpc>
            </a:pPr>
            <a:endParaRPr lang="en-US" sz="1600" b="1" u="sng" dirty="0"/>
          </a:p>
          <a:p>
            <a:pPr eaLnBrk="1" hangingPunct="1">
              <a:lnSpc>
                <a:spcPct val="90000"/>
              </a:lnSpc>
            </a:pPr>
            <a:r>
              <a:rPr lang="en-US" sz="1600" b="1" u="sng" dirty="0"/>
              <a:t>5c</a:t>
            </a:r>
            <a:r>
              <a:rPr lang="en-US" sz="1600" dirty="0"/>
              <a:t>  [1 – 2 – 3 – 4]  </a:t>
            </a:r>
            <a:r>
              <a:rPr lang="en-US" sz="1600" dirty="0">
                <a:solidFill>
                  <a:srgbClr val="FF0000"/>
                </a:solidFill>
              </a:rPr>
              <a:t>The four components of Daniel’s chapter are </a:t>
            </a:r>
            <a:r>
              <a:rPr lang="en-US" sz="2000" b="1" u="sng" dirty="0">
                <a:solidFill>
                  <a:srgbClr val="FF0000"/>
                </a:solidFill>
              </a:rPr>
              <a:t>no longer in harmony </a:t>
            </a:r>
            <a:r>
              <a:rPr lang="en-US" sz="1600" dirty="0">
                <a:solidFill>
                  <a:srgbClr val="FF0000"/>
                </a:solidFill>
              </a:rPr>
              <a:t>as they were on the previous chart!</a:t>
            </a:r>
          </a:p>
          <a:p>
            <a:pPr eaLnBrk="1" hangingPunct="1">
              <a:lnSpc>
                <a:spcPct val="90000"/>
              </a:lnSpc>
            </a:pPr>
            <a:r>
              <a:rPr lang="en-US" sz="1600" dirty="0">
                <a:solidFill>
                  <a:srgbClr val="FF0000"/>
                </a:solidFill>
              </a:rPr>
              <a:t>Does the chart still look good? </a:t>
            </a:r>
          </a:p>
          <a:p>
            <a:pPr eaLnBrk="1" hangingPunct="1">
              <a:lnSpc>
                <a:spcPct val="90000"/>
              </a:lnSpc>
            </a:pPr>
            <a:endParaRPr lang="en-US" sz="1600" dirty="0"/>
          </a:p>
          <a:p>
            <a:pPr eaLnBrk="1" hangingPunct="1">
              <a:lnSpc>
                <a:spcPct val="90000"/>
              </a:lnSpc>
            </a:pPr>
            <a:r>
              <a:rPr lang="en-US" sz="1600" b="1" u="sng" dirty="0"/>
              <a:t>6c</a:t>
            </a:r>
            <a:r>
              <a:rPr lang="en-US" sz="1600" dirty="0"/>
              <a:t>  No, rather it qualifies for a D minus, doesn’t it?!  Well, what else does this tell us?  There’s a little more than that!</a:t>
            </a:r>
          </a:p>
        </p:txBody>
      </p:sp>
      <p:sp>
        <p:nvSpPr>
          <p:cNvPr id="5" name="Date Placeholder 4"/>
          <p:cNvSpPr>
            <a:spLocks noGrp="1"/>
          </p:cNvSpPr>
          <p:nvPr>
            <p:ph type="dt" idx="10"/>
          </p:nvPr>
        </p:nvSpPr>
        <p:spPr/>
        <p:txBody>
          <a:bodyPr/>
          <a:lstStyle/>
          <a:p>
            <a:pPr>
              <a:defRPr/>
            </a:pPr>
            <a:fld id="{4AA21B50-E4D4-4670-BE85-97B3292690E9}" type="datetime8">
              <a:rPr lang="en-US" smtClean="0"/>
              <a:pPr>
                <a:defRPr/>
              </a:pPr>
              <a:t>10/1/2020 4:53 AM</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C2CB0A-A504-4B32-8B9F-693BCF6DDDE3}" type="slidenum">
              <a:rPr lang="en-US"/>
              <a:pPr/>
              <a:t>39</a:t>
            </a:fld>
            <a:endParaRPr lang="en-US"/>
          </a:p>
        </p:txBody>
      </p:sp>
      <p:sp>
        <p:nvSpPr>
          <p:cNvPr id="216067" name="Rectangle 2"/>
          <p:cNvSpPr>
            <a:spLocks noGrp="1" noRot="1" noChangeAspect="1" noChangeArrowheads="1" noTextEdit="1"/>
          </p:cNvSpPr>
          <p:nvPr>
            <p:ph type="sldImg"/>
          </p:nvPr>
        </p:nvSpPr>
        <p:spPr>
          <a:xfrm>
            <a:off x="1208088" y="703263"/>
            <a:ext cx="4695825" cy="3521075"/>
          </a:xfrm>
          <a:ln/>
        </p:spPr>
      </p:sp>
      <p:sp>
        <p:nvSpPr>
          <p:cNvPr id="216068" name="Rectangle 3"/>
          <p:cNvSpPr>
            <a:spLocks noGrp="1" noChangeArrowheads="1"/>
          </p:cNvSpPr>
          <p:nvPr>
            <p:ph type="body" idx="1"/>
          </p:nvPr>
        </p:nvSpPr>
        <p:spPr>
          <a:noFill/>
          <a:ln/>
        </p:spPr>
        <p:txBody>
          <a:bodyPr/>
          <a:lstStyle/>
          <a:p>
            <a:pPr eaLnBrk="1" hangingPunct="1"/>
            <a:r>
              <a:rPr lang="en-US" sz="1800" dirty="0"/>
              <a:t>If indeed the 7 times timeline of Daniel 4 is contained within a symbolic vision, </a:t>
            </a:r>
          </a:p>
          <a:p>
            <a:pPr eaLnBrk="1" hangingPunct="1"/>
            <a:endParaRPr lang="en-US" sz="1800" dirty="0"/>
          </a:p>
          <a:p>
            <a:pPr eaLnBrk="1" hangingPunct="1"/>
            <a:r>
              <a:rPr lang="en-US" sz="1800" dirty="0"/>
              <a:t>That means ! Nebuchadnezzar would have been released from the field in 1953!</a:t>
            </a:r>
          </a:p>
          <a:p>
            <a:pPr eaLnBrk="1" hangingPunct="1"/>
            <a:endParaRPr lang="en-US" sz="1800" dirty="0"/>
          </a:p>
          <a:p>
            <a:pPr eaLnBrk="1" hangingPunct="1"/>
            <a:r>
              <a:rPr lang="en-US" sz="1800" dirty="0"/>
              <a:t>That’s within my lifetime – what about yours?</a:t>
            </a:r>
          </a:p>
        </p:txBody>
      </p:sp>
      <p:sp>
        <p:nvSpPr>
          <p:cNvPr id="5" name="Date Placeholder 4"/>
          <p:cNvSpPr>
            <a:spLocks noGrp="1"/>
          </p:cNvSpPr>
          <p:nvPr>
            <p:ph type="dt" idx="10"/>
          </p:nvPr>
        </p:nvSpPr>
        <p:spPr/>
        <p:txBody>
          <a:bodyPr/>
          <a:lstStyle/>
          <a:p>
            <a:pPr>
              <a:defRPr/>
            </a:pPr>
            <a:fld id="{E844DF4B-7432-4C6D-AF3C-15AFFC629973}" type="datetime8">
              <a:rPr lang="en-US" smtClean="0"/>
              <a:pPr>
                <a:defRPr/>
              </a:pPr>
              <a:t>10/1/2020 4:53 AM</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C13CE7-6B19-4D6C-8FE0-AA110A45C957}" type="slidenum">
              <a:rPr lang="en-US"/>
              <a:pPr/>
              <a:t>40</a:t>
            </a:fld>
            <a:endParaRPr lang="en-US"/>
          </a:p>
        </p:txBody>
      </p:sp>
      <p:sp>
        <p:nvSpPr>
          <p:cNvPr id="217091" name="Rectangle 2"/>
          <p:cNvSpPr>
            <a:spLocks noGrp="1" noRot="1" noChangeAspect="1" noChangeArrowheads="1" noTextEdit="1"/>
          </p:cNvSpPr>
          <p:nvPr>
            <p:ph type="sldImg"/>
          </p:nvPr>
        </p:nvSpPr>
        <p:spPr>
          <a:xfrm>
            <a:off x="776288" y="307975"/>
            <a:ext cx="2263775" cy="1698625"/>
          </a:xfrm>
          <a:ln/>
        </p:spPr>
      </p:sp>
      <p:sp>
        <p:nvSpPr>
          <p:cNvPr id="217092" name="Rectangle 3"/>
          <p:cNvSpPr>
            <a:spLocks noGrp="1" noChangeArrowheads="1"/>
          </p:cNvSpPr>
          <p:nvPr>
            <p:ph type="body" idx="1"/>
          </p:nvPr>
        </p:nvSpPr>
        <p:spPr>
          <a:xfrm>
            <a:off x="309089" y="2461856"/>
            <a:ext cx="6484297" cy="6926620"/>
          </a:xfrm>
          <a:noFill/>
          <a:ln/>
        </p:spPr>
        <p:txBody>
          <a:bodyPr/>
          <a:lstStyle/>
          <a:p>
            <a:pPr eaLnBrk="1" hangingPunct="1">
              <a:lnSpc>
                <a:spcPct val="80000"/>
              </a:lnSpc>
            </a:pPr>
            <a:r>
              <a:rPr lang="en-US" sz="1600" dirty="0"/>
              <a:t>Where is the problem anyway?  Is it OUR problem? Or is it Daniel’s problem? </a:t>
            </a:r>
          </a:p>
          <a:p>
            <a:pPr eaLnBrk="1" hangingPunct="1">
              <a:lnSpc>
                <a:spcPct val="80000"/>
              </a:lnSpc>
            </a:pPr>
            <a:endParaRPr lang="en-US" sz="1600" b="1" u="sng" dirty="0"/>
          </a:p>
          <a:p>
            <a:pPr eaLnBrk="1" hangingPunct="1">
              <a:lnSpc>
                <a:spcPct val="80000"/>
              </a:lnSpc>
            </a:pPr>
            <a:r>
              <a:rPr lang="en-US" sz="1600" b="1" u="sng" dirty="0"/>
              <a:t>1c</a:t>
            </a:r>
            <a:r>
              <a:rPr lang="en-US" sz="1600" dirty="0"/>
              <a:t>  </a:t>
            </a:r>
            <a:r>
              <a:rPr lang="en-US" sz="1600" dirty="0">
                <a:solidFill>
                  <a:srgbClr val="0000FF"/>
                </a:solidFill>
              </a:rPr>
              <a:t>No it’s our … problem, and it’s right here – within the Heavenly Scene portion of the vision.  We’ve made a mistake!</a:t>
            </a:r>
          </a:p>
          <a:p>
            <a:pPr eaLnBrk="1" hangingPunct="1">
              <a:lnSpc>
                <a:spcPct val="80000"/>
              </a:lnSpc>
            </a:pPr>
            <a:endParaRPr lang="en-US" sz="1600" b="1" u="sng" dirty="0"/>
          </a:p>
          <a:p>
            <a:pPr eaLnBrk="1" hangingPunct="1">
              <a:lnSpc>
                <a:spcPct val="80000"/>
              </a:lnSpc>
            </a:pPr>
            <a:r>
              <a:rPr lang="en-US" sz="1600" b="1" u="sng" dirty="0"/>
              <a:t>2c</a:t>
            </a:r>
            <a:r>
              <a:rPr lang="en-US" sz="1600" dirty="0"/>
              <a:t>  The tree along with the rest of the vision is NOT symbolic, and neither is …</a:t>
            </a:r>
          </a:p>
          <a:p>
            <a:pPr eaLnBrk="1" hangingPunct="1">
              <a:lnSpc>
                <a:spcPct val="80000"/>
              </a:lnSpc>
            </a:pPr>
            <a:endParaRPr lang="en-US" sz="1600" b="1" u="sng" dirty="0"/>
          </a:p>
          <a:p>
            <a:pPr eaLnBrk="1" hangingPunct="1">
              <a:lnSpc>
                <a:spcPct val="80000"/>
              </a:lnSpc>
            </a:pPr>
            <a:r>
              <a:rPr lang="en-US" sz="1600" b="1" u="sng" dirty="0"/>
              <a:t>3c</a:t>
            </a:r>
            <a:r>
              <a:rPr lang="en-US" sz="1600" dirty="0"/>
              <a:t>  … </a:t>
            </a:r>
            <a:r>
              <a:rPr lang="en-US" sz="1600" dirty="0">
                <a:solidFill>
                  <a:srgbClr val="FF0000"/>
                </a:solidFill>
              </a:rPr>
              <a:t>the timeline.  Very specifically Daniel demonstrates in the last 3 components (of his structure) that the 7 times is a literal 7 years.</a:t>
            </a:r>
          </a:p>
          <a:p>
            <a:pPr eaLnBrk="1" hangingPunct="1">
              <a:lnSpc>
                <a:spcPct val="80000"/>
              </a:lnSpc>
            </a:pPr>
            <a:endParaRPr lang="en-US" sz="1000" dirty="0"/>
          </a:p>
          <a:p>
            <a:pPr eaLnBrk="1" hangingPunct="1">
              <a:lnSpc>
                <a:spcPct val="80000"/>
              </a:lnSpc>
            </a:pPr>
            <a:r>
              <a:rPr lang="en-US" sz="1600" b="1" u="sng" dirty="0">
                <a:solidFill>
                  <a:srgbClr val="0000FF"/>
                </a:solidFill>
              </a:rPr>
              <a:t>4c</a:t>
            </a:r>
            <a:r>
              <a:rPr lang="en-US" sz="1600" b="1" dirty="0">
                <a:solidFill>
                  <a:srgbClr val="0000FF"/>
                </a:solidFill>
              </a:rPr>
              <a:t>     Now, don’t forget that Daniel’s book is written with riddles, secrets and puzzles.  What’s happening here is ONE of those puzzles that we need to investigate.  I call it a glitch – a noteworthy predicament, if you please.  </a:t>
            </a:r>
          </a:p>
          <a:p>
            <a:pPr eaLnBrk="1" hangingPunct="1">
              <a:lnSpc>
                <a:spcPct val="80000"/>
              </a:lnSpc>
            </a:pPr>
            <a:endParaRPr lang="en-US" sz="1600" dirty="0"/>
          </a:p>
          <a:p>
            <a:pPr eaLnBrk="1" hangingPunct="1">
              <a:lnSpc>
                <a:spcPct val="80000"/>
              </a:lnSpc>
            </a:pPr>
            <a:r>
              <a:rPr lang="en-US" sz="2000" dirty="0"/>
              <a:t>What is the </a:t>
            </a:r>
            <a:r>
              <a:rPr lang="en-US" sz="2000" b="1" u="sng" dirty="0"/>
              <a:t>glitch</a:t>
            </a:r>
            <a:r>
              <a:rPr lang="en-US" sz="2000" dirty="0"/>
              <a:t>? </a:t>
            </a:r>
          </a:p>
          <a:p>
            <a:pPr eaLnBrk="1" hangingPunct="1">
              <a:lnSpc>
                <a:spcPct val="80000"/>
              </a:lnSpc>
            </a:pPr>
            <a:endParaRPr lang="en-US" sz="700" dirty="0"/>
          </a:p>
          <a:p>
            <a:pPr eaLnBrk="1" hangingPunct="1">
              <a:lnSpc>
                <a:spcPct val="80000"/>
              </a:lnSpc>
            </a:pPr>
            <a:r>
              <a:rPr lang="en-US" sz="1600" b="1" u="sng" dirty="0">
                <a:solidFill>
                  <a:srgbClr val="0000FF"/>
                </a:solidFill>
              </a:rPr>
              <a:t>5c</a:t>
            </a:r>
            <a:r>
              <a:rPr lang="en-US" sz="1600" dirty="0"/>
              <a:t>  </a:t>
            </a:r>
            <a:r>
              <a:rPr lang="en-US" sz="1600" b="1" u="sng" dirty="0">
                <a:solidFill>
                  <a:srgbClr val="FF0000"/>
                </a:solidFill>
              </a:rPr>
              <a:t>It’s the 7 yr timeline as given within the Heavenly Scene</a:t>
            </a:r>
            <a:r>
              <a:rPr lang="en-US" sz="1600" dirty="0">
                <a:solidFill>
                  <a:srgbClr val="FF0000"/>
                </a:solidFill>
              </a:rPr>
              <a:t>.  </a:t>
            </a:r>
          </a:p>
          <a:p>
            <a:pPr eaLnBrk="1" hangingPunct="1">
              <a:lnSpc>
                <a:spcPct val="80000"/>
              </a:lnSpc>
            </a:pPr>
            <a:r>
              <a:rPr lang="en-US" sz="1600" dirty="0">
                <a:solidFill>
                  <a:srgbClr val="FF0000"/>
                </a:solidFill>
              </a:rPr>
              <a:t>For many, it S-E-E-M-S like this is a symbolic vision, with a literal timeline.  </a:t>
            </a:r>
          </a:p>
          <a:p>
            <a:pPr eaLnBrk="1" hangingPunct="1">
              <a:lnSpc>
                <a:spcPct val="80000"/>
              </a:lnSpc>
            </a:pPr>
            <a:endParaRPr lang="en-US" sz="100" dirty="0"/>
          </a:p>
          <a:p>
            <a:pPr eaLnBrk="1" hangingPunct="1">
              <a:lnSpc>
                <a:spcPct val="80000"/>
              </a:lnSpc>
            </a:pPr>
            <a:r>
              <a:rPr lang="en-US" sz="1600" dirty="0">
                <a:solidFill>
                  <a:srgbClr val="0000FF"/>
                </a:solidFill>
              </a:rPr>
              <a:t>But, remember, that nowhere in Daniel’s book does he mix symbolic visions with literal timelines.</a:t>
            </a:r>
          </a:p>
          <a:p>
            <a:pPr eaLnBrk="1" hangingPunct="1">
              <a:lnSpc>
                <a:spcPct val="80000"/>
              </a:lnSpc>
            </a:pPr>
            <a:endParaRPr lang="en-US" sz="1600" dirty="0"/>
          </a:p>
          <a:p>
            <a:pPr eaLnBrk="1" hangingPunct="1">
              <a:lnSpc>
                <a:spcPct val="80000"/>
              </a:lnSpc>
            </a:pPr>
            <a:r>
              <a:rPr lang="en-US" sz="1600" b="1" u="sng" dirty="0"/>
              <a:t>6c</a:t>
            </a:r>
            <a:r>
              <a:rPr lang="en-US" sz="1600" dirty="0"/>
              <a:t>  Do you see how this chart exposes the error?!</a:t>
            </a:r>
            <a:endParaRPr lang="en-US" sz="1600" b="1" u="sng" dirty="0"/>
          </a:p>
        </p:txBody>
      </p:sp>
      <p:sp>
        <p:nvSpPr>
          <p:cNvPr id="5" name="Date Placeholder 4"/>
          <p:cNvSpPr>
            <a:spLocks noGrp="1"/>
          </p:cNvSpPr>
          <p:nvPr>
            <p:ph type="dt" idx="10"/>
          </p:nvPr>
        </p:nvSpPr>
        <p:spPr/>
        <p:txBody>
          <a:bodyPr/>
          <a:lstStyle/>
          <a:p>
            <a:pPr>
              <a:defRPr/>
            </a:pPr>
            <a:fld id="{FFE6717E-C7E0-46EF-9994-E284BB647FB0}" type="datetime8">
              <a:rPr lang="en-US" smtClean="0"/>
              <a:pPr>
                <a:defRPr/>
              </a:pPr>
              <a:t>10/1/2020 4:53 AM</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07975"/>
            <a:ext cx="3271837" cy="2452688"/>
          </a:xfrm>
        </p:spPr>
      </p:sp>
      <p:sp>
        <p:nvSpPr>
          <p:cNvPr id="3" name="Notes Placeholder 2"/>
          <p:cNvSpPr>
            <a:spLocks noGrp="1"/>
          </p:cNvSpPr>
          <p:nvPr>
            <p:ph type="body" idx="1"/>
          </p:nvPr>
        </p:nvSpPr>
        <p:spPr>
          <a:xfrm>
            <a:off x="308804" y="2847324"/>
            <a:ext cx="6484868" cy="6233332"/>
          </a:xfrm>
        </p:spPr>
        <p:txBody>
          <a:bodyPr>
            <a:noAutofit/>
          </a:bodyPr>
          <a:lstStyle/>
          <a:p>
            <a:r>
              <a:rPr lang="en-US" sz="2400" dirty="0"/>
              <a:t>Just a brief review of the last section where we found: [JUST READ ...]</a:t>
            </a:r>
          </a:p>
          <a:p>
            <a:pPr marL="231160" indent="-231160">
              <a:buAutoNum type="alphaLcParenR"/>
            </a:pPr>
            <a:r>
              <a:rPr lang="en-US" sz="2000" dirty="0"/>
              <a:t>The structural components of the vision in chapter 4 are exactly the same as Daniel’s other 4 visions.</a:t>
            </a:r>
          </a:p>
          <a:p>
            <a:pPr marL="231160" indent="-231160">
              <a:buAutoNum type="alphaLcParenR"/>
            </a:pPr>
            <a:r>
              <a:rPr lang="en-US" sz="2000" dirty="0"/>
              <a:t> The pattern is simple and easy</a:t>
            </a:r>
          </a:p>
          <a:p>
            <a:pPr marL="231160" indent="-231160">
              <a:buAutoNum type="alphaLcParenR"/>
            </a:pPr>
            <a:r>
              <a:rPr lang="en-US" sz="2000" dirty="0"/>
              <a:t>  And the Forward Progressive Movement is very evident.</a:t>
            </a:r>
          </a:p>
          <a:p>
            <a:endParaRPr lang="en-US" sz="2400" dirty="0"/>
          </a:p>
        </p:txBody>
      </p:sp>
      <p:sp>
        <p:nvSpPr>
          <p:cNvPr id="4" name="Slide Number Placeholder 3"/>
          <p:cNvSpPr>
            <a:spLocks noGrp="1"/>
          </p:cNvSpPr>
          <p:nvPr>
            <p:ph type="sldNum" sz="quarter" idx="10"/>
          </p:nvPr>
        </p:nvSpPr>
        <p:spPr/>
        <p:txBody>
          <a:bodyPr/>
          <a:lstStyle/>
          <a:p>
            <a:pPr>
              <a:defRPr/>
            </a:pPr>
            <a:fld id="{AF5341BD-C734-4457-8C4E-A0A15F9CFE63}" type="slidenum">
              <a:rPr lang="en-US" smtClean="0"/>
              <a:pPr>
                <a:defRPr/>
              </a:pPr>
              <a:t>5</a:t>
            </a:fld>
            <a:endParaRPr lang="en-US"/>
          </a:p>
        </p:txBody>
      </p:sp>
      <p:sp>
        <p:nvSpPr>
          <p:cNvPr id="5" name="Date Placeholder 4"/>
          <p:cNvSpPr>
            <a:spLocks noGrp="1"/>
          </p:cNvSpPr>
          <p:nvPr>
            <p:ph type="dt" idx="11"/>
          </p:nvPr>
        </p:nvSpPr>
        <p:spPr/>
        <p:txBody>
          <a:bodyPr/>
          <a:lstStyle/>
          <a:p>
            <a:pPr>
              <a:defRPr/>
            </a:pPr>
            <a:fld id="{FF422C82-C299-48B9-A4EF-782883984995}" type="datetime8">
              <a:rPr lang="en-US" smtClean="0"/>
              <a:pPr>
                <a:defRPr/>
              </a:pPr>
              <a:t>10/1/2020 4:53 AM</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C13CE7-6B19-4D6C-8FE0-AA110A45C957}" type="slidenum">
              <a:rPr lang="en-US"/>
              <a:pPr/>
              <a:t>41</a:t>
            </a:fld>
            <a:endParaRPr lang="en-US"/>
          </a:p>
        </p:txBody>
      </p:sp>
      <p:sp>
        <p:nvSpPr>
          <p:cNvPr id="217091" name="Rectangle 2"/>
          <p:cNvSpPr>
            <a:spLocks noGrp="1" noRot="1" noChangeAspect="1" noChangeArrowheads="1" noTextEdit="1"/>
          </p:cNvSpPr>
          <p:nvPr>
            <p:ph type="sldImg"/>
          </p:nvPr>
        </p:nvSpPr>
        <p:spPr>
          <a:xfrm>
            <a:off x="698500" y="307975"/>
            <a:ext cx="2265363" cy="1698625"/>
          </a:xfrm>
          <a:ln/>
        </p:spPr>
      </p:sp>
      <p:sp>
        <p:nvSpPr>
          <p:cNvPr id="217092" name="Rectangle 3"/>
          <p:cNvSpPr>
            <a:spLocks noGrp="1" noChangeArrowheads="1"/>
          </p:cNvSpPr>
          <p:nvPr>
            <p:ph type="body" idx="1"/>
          </p:nvPr>
        </p:nvSpPr>
        <p:spPr>
          <a:xfrm>
            <a:off x="309089" y="2077778"/>
            <a:ext cx="6484297" cy="7310698"/>
          </a:xfrm>
          <a:noFill/>
          <a:ln/>
        </p:spPr>
        <p:txBody>
          <a:bodyPr/>
          <a:lstStyle/>
          <a:p>
            <a:pPr eaLnBrk="1" hangingPunct="1">
              <a:lnSpc>
                <a:spcPct val="80000"/>
              </a:lnSpc>
            </a:pPr>
            <a:r>
              <a:rPr lang="en-US" sz="1600" b="1" dirty="0">
                <a:solidFill>
                  <a:srgbClr val="0000FF"/>
                </a:solidFill>
              </a:rPr>
              <a:t> So …  IF a timeline would not have been tucked within the Heavenly Scene component, then it would be really easy to forget those English rules that literal language uses similes and metaphors. </a:t>
            </a:r>
          </a:p>
          <a:p>
            <a:pPr eaLnBrk="1" hangingPunct="1">
              <a:lnSpc>
                <a:spcPct val="80000"/>
              </a:lnSpc>
            </a:pPr>
            <a:r>
              <a:rPr lang="en-US" sz="1400" dirty="0"/>
              <a:t> </a:t>
            </a:r>
          </a:p>
          <a:p>
            <a:pPr eaLnBrk="1" hangingPunct="1">
              <a:lnSpc>
                <a:spcPct val="80000"/>
              </a:lnSpc>
            </a:pPr>
            <a:r>
              <a:rPr lang="en-US" sz="1600" b="1" dirty="0"/>
              <a:t>It would be so easy to say that the tree was symbolic, and the following 3 timelines were literal.  Why?  </a:t>
            </a:r>
          </a:p>
          <a:p>
            <a:pPr eaLnBrk="1" hangingPunct="1">
              <a:lnSpc>
                <a:spcPct val="80000"/>
              </a:lnSpc>
            </a:pPr>
            <a:r>
              <a:rPr lang="en-US" sz="1400" dirty="0">
                <a:solidFill>
                  <a:srgbClr val="FF0000"/>
                </a:solidFill>
              </a:rPr>
              <a:t>     1</a:t>
            </a:r>
            <a:r>
              <a:rPr lang="en-US" sz="1400" baseline="30000" dirty="0">
                <a:solidFill>
                  <a:srgbClr val="FF0000"/>
                </a:solidFill>
              </a:rPr>
              <a:t>st</a:t>
            </a:r>
            <a:r>
              <a:rPr lang="en-US" sz="1400" dirty="0">
                <a:solidFill>
                  <a:srgbClr val="FF0000"/>
                </a:solidFill>
              </a:rPr>
              <a:t>:  </a:t>
            </a:r>
            <a:r>
              <a:rPr lang="en-US" sz="1400" dirty="0"/>
              <a:t>In prophetic visions many do not recognize the similes and metaphors in literal language.  </a:t>
            </a:r>
          </a:p>
          <a:p>
            <a:pPr eaLnBrk="1" hangingPunct="1">
              <a:lnSpc>
                <a:spcPct val="80000"/>
              </a:lnSpc>
            </a:pPr>
            <a:r>
              <a:rPr lang="en-US" sz="1400" b="1" u="sng" dirty="0"/>
              <a:t>1c</a:t>
            </a:r>
            <a:r>
              <a:rPr lang="en-US" sz="1400" dirty="0"/>
              <a:t>  [symbolic tree] As a consequence, it would have been very easy to say this tree was a symbolic tree, rather than a literal tree.</a:t>
            </a:r>
          </a:p>
          <a:p>
            <a:pPr eaLnBrk="1" hangingPunct="1">
              <a:lnSpc>
                <a:spcPct val="80000"/>
              </a:lnSpc>
            </a:pPr>
            <a:r>
              <a:rPr lang="en-US" sz="1400" dirty="0"/>
              <a:t>     </a:t>
            </a:r>
            <a:r>
              <a:rPr lang="en-US" sz="1400" dirty="0">
                <a:solidFill>
                  <a:srgbClr val="FF0000"/>
                </a:solidFill>
              </a:rPr>
              <a:t>2</a:t>
            </a:r>
            <a:r>
              <a:rPr lang="en-US" sz="1400" baseline="30000" dirty="0">
                <a:solidFill>
                  <a:srgbClr val="FF0000"/>
                </a:solidFill>
              </a:rPr>
              <a:t>nd</a:t>
            </a:r>
            <a:r>
              <a:rPr lang="en-US" sz="1400" dirty="0">
                <a:solidFill>
                  <a:srgbClr val="FF0000"/>
                </a:solidFill>
              </a:rPr>
              <a:t>:  </a:t>
            </a:r>
            <a:r>
              <a:rPr lang="en-US" sz="1400" dirty="0"/>
              <a:t>Because the </a:t>
            </a:r>
            <a:r>
              <a:rPr lang="en-US" sz="1400" b="1" dirty="0"/>
              <a:t>literal interpretation </a:t>
            </a:r>
            <a:r>
              <a:rPr lang="en-US" sz="1400" dirty="0"/>
              <a:t> about the tree &amp; the last 3 timelines is given in the OUTLINE verses -- where the literal interpretation is </a:t>
            </a:r>
            <a:r>
              <a:rPr lang="en-US" sz="1400" u="sng" dirty="0"/>
              <a:t>always given</a:t>
            </a:r>
            <a:r>
              <a:rPr lang="en-US" sz="1400" dirty="0"/>
              <a:t>.</a:t>
            </a:r>
          </a:p>
          <a:p>
            <a:pPr eaLnBrk="1" hangingPunct="1">
              <a:lnSpc>
                <a:spcPct val="80000"/>
              </a:lnSpc>
            </a:pPr>
            <a:endParaRPr lang="en-US" sz="1400" dirty="0"/>
          </a:p>
          <a:p>
            <a:pPr eaLnBrk="1" hangingPunct="1">
              <a:lnSpc>
                <a:spcPct val="80000"/>
              </a:lnSpc>
            </a:pPr>
            <a:r>
              <a:rPr lang="en-US" sz="1400" b="1" u="sng" dirty="0"/>
              <a:t>2c</a:t>
            </a:r>
            <a:r>
              <a:rPr lang="en-US" sz="1400" dirty="0"/>
              <a:t>     Daniel placed the 7 year timeline right in the Heavenly Scene </a:t>
            </a:r>
            <a:r>
              <a:rPr lang="en-US" sz="1400" b="1" u="sng" dirty="0"/>
              <a:t>on purpose … very deliberately</a:t>
            </a:r>
            <a:r>
              <a:rPr lang="en-US" sz="1400" dirty="0"/>
              <a:t>!  Why?  Because he wants you to pay attention.  </a:t>
            </a:r>
          </a:p>
          <a:p>
            <a:pPr eaLnBrk="1" hangingPunct="1">
              <a:lnSpc>
                <a:spcPct val="80000"/>
              </a:lnSpc>
            </a:pPr>
            <a:endParaRPr lang="en-US" sz="1400" dirty="0"/>
          </a:p>
          <a:p>
            <a:pPr eaLnBrk="1" hangingPunct="1">
              <a:lnSpc>
                <a:spcPct val="80000"/>
              </a:lnSpc>
            </a:pPr>
            <a:r>
              <a:rPr lang="en-US" sz="1400" dirty="0"/>
              <a:t>If indeed the tree really was symbolic, then the timeline has to be symbolic time as well.  And, that just doesn’t work with the rest of the chapter, because Daniel does not interpret the timeline as 2520 years!</a:t>
            </a:r>
          </a:p>
          <a:p>
            <a:pPr eaLnBrk="1" hangingPunct="1">
              <a:lnSpc>
                <a:spcPct val="80000"/>
              </a:lnSpc>
            </a:pPr>
            <a:endParaRPr lang="en-US" sz="1400" dirty="0"/>
          </a:p>
          <a:p>
            <a:pPr eaLnBrk="1" hangingPunct="1">
              <a:lnSpc>
                <a:spcPct val="80000"/>
              </a:lnSpc>
            </a:pPr>
            <a:r>
              <a:rPr lang="en-US" sz="1400" b="1" u="sng" dirty="0"/>
              <a:t>3c</a:t>
            </a:r>
            <a:r>
              <a:rPr lang="en-US" sz="1400" dirty="0"/>
              <a:t>  [text]  The placement of this timeline was crucial to make sure you follow the rules of decoding prophecy.</a:t>
            </a:r>
            <a:endParaRPr lang="en-US" sz="1400" b="1" u="sng" dirty="0"/>
          </a:p>
          <a:p>
            <a:pPr eaLnBrk="1" hangingPunct="1">
              <a:lnSpc>
                <a:spcPct val="80000"/>
              </a:lnSpc>
            </a:pPr>
            <a:endParaRPr lang="en-US" sz="1400" dirty="0"/>
          </a:p>
          <a:p>
            <a:pPr eaLnBrk="1" hangingPunct="1">
              <a:lnSpc>
                <a:spcPct val="80000"/>
              </a:lnSpc>
            </a:pPr>
            <a:r>
              <a:rPr lang="en-US" sz="1400" dirty="0"/>
              <a:t>But why does he want you to pay attention to his deliberate glitch in chapter 4?  OK, Today I’ll tell you why </a:t>
            </a:r>
          </a:p>
          <a:p>
            <a:pPr eaLnBrk="1" hangingPunct="1">
              <a:lnSpc>
                <a:spcPct val="80000"/>
              </a:lnSpc>
            </a:pPr>
            <a:r>
              <a:rPr lang="en-US" sz="1400" b="1" u="sng" dirty="0">
                <a:solidFill>
                  <a:srgbClr val="0000FF"/>
                </a:solidFill>
              </a:rPr>
              <a:t>4c</a:t>
            </a:r>
            <a:r>
              <a:rPr lang="en-US" sz="1400" dirty="0">
                <a:solidFill>
                  <a:srgbClr val="0000FF"/>
                </a:solidFill>
              </a:rPr>
              <a:t> </a:t>
            </a:r>
            <a:r>
              <a:rPr lang="en-US" sz="1400" dirty="0"/>
              <a:t>… </a:t>
            </a:r>
            <a:r>
              <a:rPr lang="en-US" sz="1400" b="1" dirty="0"/>
              <a:t>Because he uses this very same glitch in Daniel 12 – with one of the timelines!!!</a:t>
            </a:r>
            <a:r>
              <a:rPr lang="en-US" sz="1400" dirty="0"/>
              <a:t>  </a:t>
            </a:r>
          </a:p>
          <a:p>
            <a:pPr eaLnBrk="1" hangingPunct="1">
              <a:lnSpc>
                <a:spcPct val="80000"/>
              </a:lnSpc>
            </a:pPr>
            <a:endParaRPr lang="en-US" sz="1400" dirty="0"/>
          </a:p>
          <a:p>
            <a:pPr eaLnBrk="1" hangingPunct="1">
              <a:lnSpc>
                <a:spcPct val="80000"/>
              </a:lnSpc>
            </a:pPr>
            <a:r>
              <a:rPr lang="en-US" sz="1400" dirty="0"/>
              <a:t>And for many of you, that might come as a really big surprise!  </a:t>
            </a:r>
          </a:p>
          <a:p>
            <a:pPr eaLnBrk="1" hangingPunct="1">
              <a:lnSpc>
                <a:spcPct val="80000"/>
              </a:lnSpc>
            </a:pPr>
            <a:endParaRPr lang="en-US" sz="1000" dirty="0"/>
          </a:p>
        </p:txBody>
      </p:sp>
      <p:sp>
        <p:nvSpPr>
          <p:cNvPr id="5" name="Date Placeholder 4"/>
          <p:cNvSpPr>
            <a:spLocks noGrp="1"/>
          </p:cNvSpPr>
          <p:nvPr>
            <p:ph type="dt" idx="10"/>
          </p:nvPr>
        </p:nvSpPr>
        <p:spPr/>
        <p:txBody>
          <a:bodyPr/>
          <a:lstStyle/>
          <a:p>
            <a:pPr>
              <a:defRPr/>
            </a:pPr>
            <a:fld id="{FFE6717E-C7E0-46EF-9994-E284BB647FB0}" type="datetime8">
              <a:rPr lang="en-US" smtClean="0"/>
              <a:pPr>
                <a:defRPr/>
              </a:pPr>
              <a:t>10/1/2020 4:53 AM</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C13CE7-6B19-4D6C-8FE0-AA110A45C957}" type="slidenum">
              <a:rPr lang="en-US"/>
              <a:pPr/>
              <a:t>42</a:t>
            </a:fld>
            <a:endParaRPr lang="en-US"/>
          </a:p>
        </p:txBody>
      </p:sp>
      <p:sp>
        <p:nvSpPr>
          <p:cNvPr id="217091" name="Rectangle 2"/>
          <p:cNvSpPr>
            <a:spLocks noGrp="1" noRot="1" noChangeAspect="1" noChangeArrowheads="1" noTextEdit="1"/>
          </p:cNvSpPr>
          <p:nvPr>
            <p:ph type="sldImg"/>
          </p:nvPr>
        </p:nvSpPr>
        <p:spPr>
          <a:xfrm>
            <a:off x="696913" y="384175"/>
            <a:ext cx="2268537" cy="1700213"/>
          </a:xfrm>
          <a:ln/>
        </p:spPr>
      </p:sp>
      <p:sp>
        <p:nvSpPr>
          <p:cNvPr id="217092" name="Rectangle 3"/>
          <p:cNvSpPr>
            <a:spLocks noGrp="1" noChangeArrowheads="1"/>
          </p:cNvSpPr>
          <p:nvPr>
            <p:ph type="body" idx="1"/>
          </p:nvPr>
        </p:nvSpPr>
        <p:spPr>
          <a:xfrm>
            <a:off x="309089" y="2077778"/>
            <a:ext cx="6484297" cy="7310698"/>
          </a:xfrm>
          <a:noFill/>
          <a:ln/>
        </p:spPr>
        <p:txBody>
          <a:bodyPr/>
          <a:lstStyle/>
          <a:p>
            <a:pPr eaLnBrk="1" hangingPunct="1">
              <a:lnSpc>
                <a:spcPct val="80000"/>
              </a:lnSpc>
            </a:pPr>
            <a:r>
              <a:rPr lang="en-US" sz="1000" dirty="0"/>
              <a:t>Compare 87 with 115 </a:t>
            </a:r>
            <a:r>
              <a:rPr lang="en-US" sz="1000" dirty="0" err="1"/>
              <a:t>charlene</a:t>
            </a:r>
            <a:r>
              <a:rPr lang="en-US" sz="1000" dirty="0"/>
              <a:t> </a:t>
            </a:r>
          </a:p>
          <a:p>
            <a:pPr eaLnBrk="1" hangingPunct="1">
              <a:lnSpc>
                <a:spcPct val="80000"/>
              </a:lnSpc>
            </a:pPr>
            <a:r>
              <a:rPr lang="en-US" sz="1000" u="sng" dirty="0"/>
              <a:t>New Slide:  Let me illustrate</a:t>
            </a:r>
            <a:r>
              <a:rPr lang="en-US" sz="1000" dirty="0"/>
              <a:t>:  demonstrate the glitch</a:t>
            </a:r>
            <a:endParaRPr lang="en-US" sz="1000" u="sng" dirty="0"/>
          </a:p>
          <a:p>
            <a:pPr eaLnBrk="1" hangingPunct="1">
              <a:lnSpc>
                <a:spcPct val="80000"/>
              </a:lnSpc>
            </a:pPr>
            <a:r>
              <a:rPr lang="en-US" sz="1400" dirty="0">
                <a:solidFill>
                  <a:srgbClr val="FF0000"/>
                </a:solidFill>
              </a:rPr>
              <a:t>I showed you the glitch in Dan 4 was the timeline contained within the Heavenly Scene portion of the vision – but what is the glitch in Dan 12? </a:t>
            </a:r>
          </a:p>
          <a:p>
            <a:pPr eaLnBrk="1" hangingPunct="1">
              <a:lnSpc>
                <a:spcPct val="80000"/>
              </a:lnSpc>
            </a:pPr>
            <a:r>
              <a:rPr lang="en-US" sz="1400" b="1" u="sng" dirty="0"/>
              <a:t>1c</a:t>
            </a:r>
            <a:r>
              <a:rPr lang="en-US" sz="1400" dirty="0"/>
              <a:t>  [text, arrow, 1335]  The 4</a:t>
            </a:r>
            <a:r>
              <a:rPr lang="en-US" sz="1400" baseline="30000" dirty="0"/>
              <a:t>th</a:t>
            </a:r>
            <a:r>
              <a:rPr lang="en-US" sz="1400" dirty="0"/>
              <a:t> vision is about literal kings, but the problem arises when the timelines are assumed as symbolic time in a literal vision.</a:t>
            </a:r>
            <a:endParaRPr lang="en-US" sz="1400" b="1" u="sng" dirty="0"/>
          </a:p>
          <a:p>
            <a:pPr eaLnBrk="1" hangingPunct="1">
              <a:lnSpc>
                <a:spcPct val="80000"/>
              </a:lnSpc>
            </a:pPr>
            <a:r>
              <a:rPr lang="en-US" sz="1400" dirty="0">
                <a:solidFill>
                  <a:srgbClr val="0000FF"/>
                </a:solidFill>
              </a:rPr>
              <a:t>Remember -- When Daniel writes a vision in completely literal language, the timelines contained therein will be LITERAL time!  Always! </a:t>
            </a:r>
          </a:p>
          <a:p>
            <a:pPr eaLnBrk="1" hangingPunct="1">
              <a:lnSpc>
                <a:spcPct val="80000"/>
              </a:lnSpc>
            </a:pPr>
            <a:endParaRPr lang="en-US" sz="700" dirty="0"/>
          </a:p>
          <a:p>
            <a:pPr eaLnBrk="1" hangingPunct="1">
              <a:lnSpc>
                <a:spcPct val="80000"/>
              </a:lnSpc>
            </a:pPr>
            <a:r>
              <a:rPr lang="en-US" sz="1400" b="1" u="sng" dirty="0"/>
              <a:t>2c</a:t>
            </a:r>
            <a:r>
              <a:rPr lang="en-US" sz="1400" dirty="0"/>
              <a:t>  But there’s even more problems with the 1335 timeline.</a:t>
            </a:r>
            <a:endParaRPr lang="en-US" sz="1400" b="1" u="sng" dirty="0"/>
          </a:p>
          <a:p>
            <a:pPr eaLnBrk="1" hangingPunct="1">
              <a:lnSpc>
                <a:spcPct val="80000"/>
              </a:lnSpc>
            </a:pPr>
            <a:endParaRPr lang="en-US" sz="1400" dirty="0"/>
          </a:p>
          <a:p>
            <a:pPr eaLnBrk="1" hangingPunct="1">
              <a:lnSpc>
                <a:spcPct val="80000"/>
              </a:lnSpc>
            </a:pPr>
            <a:r>
              <a:rPr lang="en-US" sz="1400" b="1" u="sng" dirty="0"/>
              <a:t>3c</a:t>
            </a:r>
            <a:r>
              <a:rPr lang="en-US" sz="1400" dirty="0"/>
              <a:t>  There has been a very strong attempt to force these 3 timelines into symbolic time.</a:t>
            </a:r>
          </a:p>
          <a:p>
            <a:pPr eaLnBrk="1" hangingPunct="1">
              <a:lnSpc>
                <a:spcPct val="80000"/>
              </a:lnSpc>
            </a:pPr>
            <a:r>
              <a:rPr lang="en-US" sz="1400" dirty="0">
                <a:solidFill>
                  <a:srgbClr val="FF0000"/>
                </a:solidFill>
              </a:rPr>
              <a:t>The theologians have managed to work both the 1260 and 1290 timelines to end at the 1798 date, which is attached to significant historical events.</a:t>
            </a:r>
          </a:p>
          <a:p>
            <a:pPr eaLnBrk="1" hangingPunct="1">
              <a:lnSpc>
                <a:spcPct val="80000"/>
              </a:lnSpc>
            </a:pPr>
            <a:endParaRPr lang="en-US" sz="600" dirty="0">
              <a:solidFill>
                <a:srgbClr val="FF0000"/>
              </a:solidFill>
            </a:endParaRPr>
          </a:p>
          <a:p>
            <a:pPr eaLnBrk="1" hangingPunct="1">
              <a:lnSpc>
                <a:spcPct val="80000"/>
              </a:lnSpc>
            </a:pPr>
            <a:r>
              <a:rPr lang="en-US" sz="1400" dirty="0">
                <a:solidFill>
                  <a:srgbClr val="FF0000"/>
                </a:solidFill>
              </a:rPr>
              <a:t>   </a:t>
            </a:r>
            <a:r>
              <a:rPr lang="en-US" sz="1400" b="1" u="sng" dirty="0">
                <a:solidFill>
                  <a:srgbClr val="FF0000"/>
                </a:solidFill>
              </a:rPr>
              <a:t>But … here the 1335 timeline presents the glitch</a:t>
            </a:r>
            <a:r>
              <a:rPr lang="en-US" sz="1400" dirty="0">
                <a:solidFill>
                  <a:srgbClr val="FF0000"/>
                </a:solidFill>
              </a:rPr>
              <a:t>.  </a:t>
            </a:r>
          </a:p>
          <a:p>
            <a:pPr eaLnBrk="1" hangingPunct="1">
              <a:lnSpc>
                <a:spcPct val="80000"/>
              </a:lnSpc>
            </a:pPr>
            <a:endParaRPr lang="en-US" sz="1100" dirty="0"/>
          </a:p>
          <a:p>
            <a:pPr eaLnBrk="1" hangingPunct="1">
              <a:lnSpc>
                <a:spcPct val="80000"/>
              </a:lnSpc>
            </a:pPr>
            <a:r>
              <a:rPr lang="en-US" sz="1600" b="1" dirty="0"/>
              <a:t>The 1335 day timeline simply will not fit with the historical events and dates.  In fact, it’s OUT of “</a:t>
            </a:r>
            <a:r>
              <a:rPr lang="en-US" sz="1600" b="1" dirty="0" err="1"/>
              <a:t>sinq</a:t>
            </a:r>
            <a:r>
              <a:rPr lang="en-US" sz="1600" b="1" dirty="0"/>
              <a:t>” by quite a bit.  </a:t>
            </a:r>
          </a:p>
          <a:p>
            <a:pPr eaLnBrk="1" hangingPunct="1">
              <a:lnSpc>
                <a:spcPct val="80000"/>
              </a:lnSpc>
            </a:pPr>
            <a:endParaRPr lang="en-US" sz="1000" dirty="0"/>
          </a:p>
          <a:p>
            <a:pPr eaLnBrk="1" hangingPunct="1">
              <a:lnSpc>
                <a:spcPct val="80000"/>
              </a:lnSpc>
            </a:pPr>
            <a:r>
              <a:rPr lang="en-US" sz="1400" b="1" u="sng" dirty="0"/>
              <a:t>4c</a:t>
            </a:r>
            <a:r>
              <a:rPr lang="en-US" sz="1400" dirty="0"/>
              <a:t>  I don’t have time today to do the whole study with you, but basically it’s this – nothing significant happened in 1843 that would be considered a “blessing.”  </a:t>
            </a:r>
          </a:p>
          <a:p>
            <a:pPr eaLnBrk="1" hangingPunct="1">
              <a:lnSpc>
                <a:spcPct val="80000"/>
              </a:lnSpc>
            </a:pPr>
            <a:endParaRPr lang="en-US" sz="800" dirty="0">
              <a:solidFill>
                <a:srgbClr val="FF0000"/>
              </a:solidFill>
            </a:endParaRPr>
          </a:p>
          <a:p>
            <a:pPr eaLnBrk="1" hangingPunct="1">
              <a:lnSpc>
                <a:spcPct val="80000"/>
              </a:lnSpc>
            </a:pPr>
            <a:r>
              <a:rPr lang="en-US" sz="1400" b="1" u="sng" dirty="0">
                <a:solidFill>
                  <a:srgbClr val="0000FF"/>
                </a:solidFill>
              </a:rPr>
              <a:t>5c</a:t>
            </a:r>
            <a:r>
              <a:rPr lang="en-US" sz="1400" dirty="0">
                <a:solidFill>
                  <a:srgbClr val="0000FF"/>
                </a:solidFill>
              </a:rPr>
              <a:t>  </a:t>
            </a:r>
            <a:r>
              <a:rPr lang="en-US" sz="1400" dirty="0">
                <a:solidFill>
                  <a:srgbClr val="FF0000"/>
                </a:solidFill>
              </a:rPr>
              <a:t>In fact, it was quite the opposite – there was a lot of trouble, frustration, and disappointment – when this timeline did not come to fruition, as the people had hoped.</a:t>
            </a:r>
          </a:p>
          <a:p>
            <a:pPr eaLnBrk="1" hangingPunct="1">
              <a:lnSpc>
                <a:spcPct val="80000"/>
              </a:lnSpc>
            </a:pPr>
            <a:endParaRPr lang="en-US" sz="900" dirty="0"/>
          </a:p>
          <a:p>
            <a:pPr eaLnBrk="1" hangingPunct="1">
              <a:lnSpc>
                <a:spcPct val="80000"/>
              </a:lnSpc>
            </a:pPr>
            <a:r>
              <a:rPr lang="en-US" sz="1400" dirty="0">
                <a:solidFill>
                  <a:srgbClr val="0000FF"/>
                </a:solidFill>
              </a:rPr>
              <a:t>1844 was a significant date, as that was the ending of the 2300 year timeline. </a:t>
            </a:r>
          </a:p>
          <a:p>
            <a:pPr eaLnBrk="1" hangingPunct="1">
              <a:lnSpc>
                <a:spcPct val="80000"/>
              </a:lnSpc>
            </a:pPr>
            <a:r>
              <a:rPr lang="en-US" sz="1400" dirty="0">
                <a:solidFill>
                  <a:srgbClr val="0000FF"/>
                </a:solidFill>
              </a:rPr>
              <a:t>However, even if the 1335 timeline would have reached to 1844, there still was no blessing.  In fact that year presented the people with 2 more disappointments!</a:t>
            </a:r>
          </a:p>
          <a:p>
            <a:pPr eaLnBrk="1" hangingPunct="1">
              <a:lnSpc>
                <a:spcPct val="80000"/>
              </a:lnSpc>
            </a:pPr>
            <a:endParaRPr lang="en-US" dirty="0" smtClean="0"/>
          </a:p>
          <a:p>
            <a:pPr eaLnBrk="1" hangingPunct="1">
              <a:lnSpc>
                <a:spcPct val="80000"/>
              </a:lnSpc>
            </a:pPr>
            <a:r>
              <a:rPr lang="en-US" sz="1800" b="1" dirty="0"/>
              <a:t>Friends, it’s just better to calculate the timelines Daniel’s way, and stay consistent with his rules.</a:t>
            </a:r>
          </a:p>
        </p:txBody>
      </p:sp>
      <p:sp>
        <p:nvSpPr>
          <p:cNvPr id="5" name="Date Placeholder 4"/>
          <p:cNvSpPr>
            <a:spLocks noGrp="1"/>
          </p:cNvSpPr>
          <p:nvPr>
            <p:ph type="dt" idx="10"/>
          </p:nvPr>
        </p:nvSpPr>
        <p:spPr/>
        <p:txBody>
          <a:bodyPr/>
          <a:lstStyle/>
          <a:p>
            <a:pPr>
              <a:defRPr/>
            </a:pPr>
            <a:fld id="{FFE6717E-C7E0-46EF-9994-E284BB647FB0}" type="datetime8">
              <a:rPr lang="en-US" smtClean="0"/>
              <a:pPr>
                <a:defRPr/>
              </a:pPr>
              <a:t>10/1/2020 4:53 AM</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384175"/>
            <a:ext cx="2860675" cy="2144713"/>
          </a:xfrm>
        </p:spPr>
      </p:sp>
      <p:sp>
        <p:nvSpPr>
          <p:cNvPr id="3" name="Notes Placeholder 2"/>
          <p:cNvSpPr>
            <a:spLocks noGrp="1"/>
          </p:cNvSpPr>
          <p:nvPr>
            <p:ph type="body" idx="1"/>
          </p:nvPr>
        </p:nvSpPr>
        <p:spPr>
          <a:xfrm>
            <a:off x="463205" y="2924279"/>
            <a:ext cx="5929023" cy="5760060"/>
          </a:xfrm>
        </p:spPr>
        <p:txBody>
          <a:bodyPr>
            <a:normAutofit/>
          </a:bodyPr>
          <a:lstStyle/>
          <a:p>
            <a:r>
              <a:rPr lang="en-US" sz="1600" dirty="0"/>
              <a:t>Yes, we can trust Daniel because he has everything right! </a:t>
            </a:r>
          </a:p>
          <a:p>
            <a:endParaRPr lang="en-US" sz="1600" dirty="0"/>
          </a:p>
          <a:p>
            <a:r>
              <a:rPr lang="en-US" sz="1600" dirty="0"/>
              <a:t>If Daniel had recorded the 1335 timeline as 1336, the glitch would have been hidden.</a:t>
            </a:r>
          </a:p>
          <a:p>
            <a:endParaRPr lang="en-US" sz="1600" dirty="0"/>
          </a:p>
          <a:p>
            <a:r>
              <a:rPr lang="en-US" sz="1600" b="1" u="sng" dirty="0"/>
              <a:t>1c</a:t>
            </a:r>
            <a:r>
              <a:rPr lang="en-US" sz="1600" dirty="0"/>
              <a:t>  In an historic application, 1336 would have reached very nicely to 1844 – a significant prophetic date.</a:t>
            </a:r>
          </a:p>
          <a:p>
            <a:endParaRPr lang="en-US" sz="1600" dirty="0"/>
          </a:p>
          <a:p>
            <a:r>
              <a:rPr lang="en-US" sz="1600" dirty="0"/>
              <a:t>This would have presented all kinds of problems.  Think about that for a bit!</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10/1/2020 4:53 AM</a:t>
            </a:fld>
            <a:endParaRPr lang="en-US" dirty="0"/>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7F8140-409C-4434-AFF6-65CCA17904A5}" type="slidenum">
              <a:rPr lang="en-US"/>
              <a:pPr/>
              <a:t>44</a:t>
            </a:fld>
            <a:endParaRPr lang="en-US"/>
          </a:p>
        </p:txBody>
      </p:sp>
      <p:sp>
        <p:nvSpPr>
          <p:cNvPr id="214019" name="Rectangle 2"/>
          <p:cNvSpPr>
            <a:spLocks noGrp="1" noRot="1" noChangeAspect="1" noChangeArrowheads="1" noTextEdit="1"/>
          </p:cNvSpPr>
          <p:nvPr>
            <p:ph type="sldImg"/>
          </p:nvPr>
        </p:nvSpPr>
        <p:spPr>
          <a:xfrm>
            <a:off x="774700" y="461963"/>
            <a:ext cx="1962150" cy="1471612"/>
          </a:xfrm>
          <a:ln/>
        </p:spPr>
      </p:sp>
      <p:sp>
        <p:nvSpPr>
          <p:cNvPr id="214020" name="Rectangle 3"/>
          <p:cNvSpPr>
            <a:spLocks noGrp="1" noChangeArrowheads="1"/>
          </p:cNvSpPr>
          <p:nvPr>
            <p:ph type="body" idx="1"/>
          </p:nvPr>
        </p:nvSpPr>
        <p:spPr>
          <a:xfrm>
            <a:off x="772009" y="1923868"/>
            <a:ext cx="5558461" cy="7182628"/>
          </a:xfrm>
          <a:noFill/>
          <a:ln/>
        </p:spPr>
        <p:txBody>
          <a:bodyPr/>
          <a:lstStyle/>
          <a:p>
            <a:pPr eaLnBrk="1" hangingPunct="1">
              <a:lnSpc>
                <a:spcPct val="80000"/>
              </a:lnSpc>
            </a:pPr>
            <a:endParaRPr lang="en-US" sz="1100" dirty="0"/>
          </a:p>
          <a:p>
            <a:pPr eaLnBrk="1" hangingPunct="1">
              <a:lnSpc>
                <a:spcPct val="80000"/>
              </a:lnSpc>
            </a:pPr>
            <a:r>
              <a:rPr lang="en-US" sz="2400" dirty="0"/>
              <a:t>If Daniel would not have written the 7 year timeline at the beginning, we may not have discovered his rule of:  </a:t>
            </a:r>
          </a:p>
          <a:p>
            <a:pPr eaLnBrk="1" hangingPunct="1">
              <a:lnSpc>
                <a:spcPct val="80000"/>
              </a:lnSpc>
            </a:pPr>
            <a:endParaRPr lang="en-US" sz="2400" dirty="0"/>
          </a:p>
          <a:p>
            <a:pPr eaLnBrk="1" hangingPunct="1">
              <a:lnSpc>
                <a:spcPct val="80000"/>
              </a:lnSpc>
            </a:pPr>
            <a:r>
              <a:rPr lang="en-US" sz="2400" dirty="0"/>
              <a:t>Literal prophecies have literal timelines.</a:t>
            </a:r>
          </a:p>
          <a:p>
            <a:pPr eaLnBrk="1" hangingPunct="1">
              <a:lnSpc>
                <a:spcPct val="80000"/>
              </a:lnSpc>
            </a:pPr>
            <a:endParaRPr lang="en-US" dirty="0" smtClean="0"/>
          </a:p>
          <a:p>
            <a:pPr eaLnBrk="1" hangingPunct="1">
              <a:lnSpc>
                <a:spcPct val="80000"/>
              </a:lnSpc>
            </a:pPr>
            <a:r>
              <a:rPr lang="en-US" dirty="0" smtClean="0"/>
              <a:t>This is where Daniel develops the </a:t>
            </a:r>
            <a:r>
              <a:rPr lang="en-US" dirty="0" err="1" smtClean="0"/>
              <a:t>Isa</a:t>
            </a:r>
            <a:r>
              <a:rPr lang="en-US" dirty="0" smtClean="0"/>
              <a:t> 46 concept of declaring the END from the Beginning ... Do you now see how he has hidden gems of</a:t>
            </a:r>
            <a:r>
              <a:rPr lang="en-US" baseline="0" dirty="0" smtClean="0"/>
              <a:t> hermeneutics in chapter 4 so you can understand just why the Dan 12 timelines are really in the future? </a:t>
            </a:r>
          </a:p>
          <a:p>
            <a:pPr eaLnBrk="1" hangingPunct="1">
              <a:lnSpc>
                <a:spcPct val="80000"/>
              </a:lnSpc>
            </a:pPr>
            <a:endParaRPr lang="en-US" baseline="0" dirty="0" smtClean="0"/>
          </a:p>
          <a:p>
            <a:pPr eaLnBrk="1" hangingPunct="1">
              <a:lnSpc>
                <a:spcPct val="80000"/>
              </a:lnSpc>
            </a:pPr>
            <a:r>
              <a:rPr lang="en-US" baseline="0" dirty="0" smtClean="0"/>
              <a:t>In this series I’m just showing you SOME of the reasons from Daniel.  There are many more listed in the Daniel book – which you will find when you follow his format through each and every chapter in the book – in order the way he intended it to be done.</a:t>
            </a:r>
          </a:p>
          <a:p>
            <a:pPr eaLnBrk="1" hangingPunct="1">
              <a:lnSpc>
                <a:spcPct val="80000"/>
              </a:lnSpc>
            </a:pPr>
            <a:endParaRPr lang="en-US" baseline="0"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sz="2400" dirty="0"/>
              <a:t>Now, we’re ready to look at the summary for this section on the next slide. </a:t>
            </a:r>
            <a:endParaRPr lang="en-US" sz="1800" dirty="0"/>
          </a:p>
        </p:txBody>
      </p:sp>
      <p:sp>
        <p:nvSpPr>
          <p:cNvPr id="5" name="Date Placeholder 4"/>
          <p:cNvSpPr>
            <a:spLocks noGrp="1"/>
          </p:cNvSpPr>
          <p:nvPr>
            <p:ph type="dt" idx="10"/>
          </p:nvPr>
        </p:nvSpPr>
        <p:spPr/>
        <p:txBody>
          <a:bodyPr/>
          <a:lstStyle/>
          <a:p>
            <a:pPr>
              <a:defRPr/>
            </a:pPr>
            <a:fld id="{D50A0DE8-B0A9-4218-B89E-E7E4B4BD7497}" type="datetime8">
              <a:rPr lang="en-US" smtClean="0"/>
              <a:pPr>
                <a:defRPr/>
              </a:pPr>
              <a:t>10/1/2020 4:53 AM</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0DE3E6-C160-435C-9089-61E22E42038F}" type="slidenum">
              <a:rPr lang="en-US"/>
              <a:pPr/>
              <a:t>45</a:t>
            </a:fld>
            <a:endParaRPr lang="en-US"/>
          </a:p>
        </p:txBody>
      </p:sp>
      <p:sp>
        <p:nvSpPr>
          <p:cNvPr id="218115" name="Rectangle 2"/>
          <p:cNvSpPr>
            <a:spLocks noGrp="1" noRot="1" noChangeAspect="1" noChangeArrowheads="1" noTextEdit="1"/>
          </p:cNvSpPr>
          <p:nvPr>
            <p:ph type="sldImg"/>
          </p:nvPr>
        </p:nvSpPr>
        <p:spPr>
          <a:xfrm>
            <a:off x="1204913" y="461963"/>
            <a:ext cx="2257425" cy="1692275"/>
          </a:xfrm>
          <a:ln/>
        </p:spPr>
      </p:sp>
      <p:sp>
        <p:nvSpPr>
          <p:cNvPr id="218116" name="Rectangle 3"/>
          <p:cNvSpPr>
            <a:spLocks noGrp="1" noChangeArrowheads="1"/>
          </p:cNvSpPr>
          <p:nvPr>
            <p:ph type="body" idx="1"/>
          </p:nvPr>
        </p:nvSpPr>
        <p:spPr>
          <a:xfrm>
            <a:off x="309089" y="2231687"/>
            <a:ext cx="6484297" cy="6698774"/>
          </a:xfrm>
          <a:noFill/>
          <a:ln/>
        </p:spPr>
        <p:txBody>
          <a:bodyPr/>
          <a:lstStyle/>
          <a:p>
            <a:pPr eaLnBrk="1" hangingPunct="1"/>
            <a:r>
              <a:rPr lang="en-US" sz="1400" dirty="0"/>
              <a:t>You know, sometimes the best thing for all of us to do is to use our logic and our common sense … </a:t>
            </a:r>
          </a:p>
          <a:p>
            <a:pPr eaLnBrk="1" hangingPunct="1"/>
            <a:r>
              <a:rPr lang="en-US" sz="1400" dirty="0"/>
              <a:t>If the Daniel 4 timelines would have been symbolic, then we know that King Nebuchadnezzar would not have been released from his “field of duty” until around 1953! – that’s about 2520 years later.</a:t>
            </a:r>
          </a:p>
          <a:p>
            <a:pPr eaLnBrk="1" hangingPunct="1"/>
            <a:r>
              <a:rPr lang="en-US" sz="1400" b="1" u="sng" dirty="0"/>
              <a:t>1c</a:t>
            </a:r>
            <a:r>
              <a:rPr lang="en-US" sz="1400" dirty="0"/>
              <a:t>  </a:t>
            </a:r>
            <a:r>
              <a:rPr lang="en-US" sz="1400" dirty="0">
                <a:solidFill>
                  <a:srgbClr val="FF0000"/>
                </a:solidFill>
              </a:rPr>
              <a:t>But Daniel explains to us how to work with timelines in this chapter – exactly! And, if any one of these many concepts are misunderstood, it will be nearly impossible to understand the “timeframe of the Daniel 12 timelines, and several timelines in Revelation as well.</a:t>
            </a:r>
          </a:p>
          <a:p>
            <a:pPr eaLnBrk="1" hangingPunct="1"/>
            <a:r>
              <a:rPr lang="en-US" sz="1400" b="1" u="sng" dirty="0"/>
              <a:t>2c</a:t>
            </a:r>
            <a:r>
              <a:rPr lang="en-US" sz="1400" dirty="0"/>
              <a:t>  Again, Daniel has used a lot of repetition just to teach a very simple, but important concept.  Did you see that?</a:t>
            </a:r>
          </a:p>
          <a:p>
            <a:pPr eaLnBrk="1" hangingPunct="1"/>
            <a:r>
              <a:rPr lang="en-US" sz="1400" b="1" u="sng" dirty="0"/>
              <a:t>3c</a:t>
            </a:r>
            <a:r>
              <a:rPr lang="en-US" sz="1400" dirty="0"/>
              <a:t>  </a:t>
            </a:r>
            <a:r>
              <a:rPr lang="en-US" sz="1400" u="sng" dirty="0"/>
              <a:t>And always remember</a:t>
            </a:r>
            <a:r>
              <a:rPr lang="en-US" sz="1400" dirty="0"/>
              <a:t>:  The </a:t>
            </a:r>
            <a:r>
              <a:rPr lang="en-US" sz="1400" u="sng" dirty="0"/>
              <a:t>NEW</a:t>
            </a:r>
            <a:r>
              <a:rPr lang="en-US" sz="1400" dirty="0"/>
              <a:t> Prophetic Key: that, The Lord does not repeat things that are of no great consequence.  </a:t>
            </a:r>
            <a:r>
              <a:rPr lang="en-US" sz="1400" b="1" dirty="0">
                <a:solidFill>
                  <a:srgbClr val="0000FF"/>
                </a:solidFill>
              </a:rPr>
              <a:t>Can you see how He gave this timeline in every portion of the vision – all those 4 structural components? -- so there would be no question as to whether this timeline it is a literal or symbolic timeline?  It’s very clear, isn’t it?!</a:t>
            </a:r>
          </a:p>
          <a:p>
            <a:pPr eaLnBrk="1" hangingPunct="1"/>
            <a:r>
              <a:rPr lang="en-US" sz="1400" dirty="0"/>
              <a:t>So, What is the final conclusion for this section? </a:t>
            </a:r>
          </a:p>
          <a:p>
            <a:pPr eaLnBrk="1" hangingPunct="1"/>
            <a:r>
              <a:rPr lang="en-US" sz="1400" b="1" u="sng" dirty="0"/>
              <a:t>4c</a:t>
            </a:r>
            <a:r>
              <a:rPr lang="en-US" sz="1400" dirty="0"/>
              <a:t>  Once again the vision is literal, so the timeline has to be prophetic literal time.    –</a:t>
            </a:r>
          </a:p>
          <a:p>
            <a:pPr eaLnBrk="1" hangingPunct="1"/>
            <a:r>
              <a:rPr lang="en-US" sz="1600" dirty="0">
                <a:solidFill>
                  <a:srgbClr val="FF0000"/>
                </a:solidFill>
              </a:rPr>
              <a:t>Oh friend I hope you can see how crucial it is to understand this new hermeneutic  -- (chuckle)   I was so excited to find this one.</a:t>
            </a:r>
            <a:endParaRPr lang="en-US" sz="1400" dirty="0">
              <a:solidFill>
                <a:srgbClr val="FF0000"/>
              </a:solidFill>
            </a:endParaRPr>
          </a:p>
          <a:p>
            <a:pPr eaLnBrk="1" hangingPunct="1"/>
            <a:r>
              <a:rPr lang="en-US" sz="1600" b="1" dirty="0">
                <a:solidFill>
                  <a:srgbClr val="0000FF"/>
                </a:solidFill>
              </a:rPr>
              <a:t>And I’m so happy to share it with you today.  It’s one of the most important </a:t>
            </a:r>
            <a:r>
              <a:rPr lang="en-US" sz="1600" b="1" u="sng" dirty="0">
                <a:solidFill>
                  <a:srgbClr val="0000FF"/>
                </a:solidFill>
              </a:rPr>
              <a:t>rules</a:t>
            </a:r>
            <a:r>
              <a:rPr lang="en-US" sz="1600" b="1" dirty="0">
                <a:solidFill>
                  <a:srgbClr val="0000FF"/>
                </a:solidFill>
              </a:rPr>
              <a:t> of everything we are talking about in this study.</a:t>
            </a:r>
          </a:p>
          <a:p>
            <a:pPr eaLnBrk="1" hangingPunct="1"/>
            <a:r>
              <a:rPr lang="en-US" sz="1400" dirty="0"/>
              <a:t>So always remember, if there’s no symbolism in the vision, the timelines can never ever be symbolic time ... they will </a:t>
            </a:r>
            <a:r>
              <a:rPr lang="en-US" sz="1400" u="sng" dirty="0"/>
              <a:t>always</a:t>
            </a:r>
            <a:r>
              <a:rPr lang="en-US" sz="1400" dirty="0"/>
              <a:t> be literal time...  and you won’t be fooled!                </a:t>
            </a:r>
            <a:r>
              <a:rPr lang="en-US" sz="1800" dirty="0"/>
              <a:t>[the </a:t>
            </a:r>
            <a:r>
              <a:rPr lang="en-US" sz="1800" b="1" u="sng" dirty="0"/>
              <a:t>end</a:t>
            </a:r>
            <a:r>
              <a:rPr lang="en-US" sz="1800" dirty="0"/>
              <a:t> of this lecture]</a:t>
            </a:r>
          </a:p>
        </p:txBody>
      </p:sp>
      <p:sp>
        <p:nvSpPr>
          <p:cNvPr id="5" name="Date Placeholder 4"/>
          <p:cNvSpPr>
            <a:spLocks noGrp="1"/>
          </p:cNvSpPr>
          <p:nvPr>
            <p:ph type="dt" idx="10"/>
          </p:nvPr>
        </p:nvSpPr>
        <p:spPr/>
        <p:txBody>
          <a:bodyPr/>
          <a:lstStyle/>
          <a:p>
            <a:pPr>
              <a:defRPr/>
            </a:pPr>
            <a:fld id="{CDB38E1E-E1FE-48D6-85E6-E3A6FE53E9F4}" type="datetime8">
              <a:rPr lang="en-US" smtClean="0"/>
              <a:pPr>
                <a:defRPr/>
              </a:pPr>
              <a:t>10/1/2020 4:53 AM</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471238-8993-4815-A674-6B91385BE9FD}" type="slidenum">
              <a:rPr lang="en-US"/>
              <a:pPr/>
              <a:t>46</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sz="2800" dirty="0"/>
              <a:t>That ends the 2</a:t>
            </a:r>
            <a:r>
              <a:rPr lang="en-US" sz="2800" baseline="30000" dirty="0"/>
              <a:t>nd</a:t>
            </a:r>
            <a:r>
              <a:rPr lang="en-US" sz="2800" dirty="0"/>
              <a:t> part of the Daniel 4 study today.  But, you just might be wondering what to expect next?  </a:t>
            </a:r>
          </a:p>
          <a:p>
            <a:pPr eaLnBrk="1" hangingPunct="1"/>
            <a:endParaRPr lang="en-US" sz="400" dirty="0"/>
          </a:p>
          <a:p>
            <a:pPr eaLnBrk="1" hangingPunct="1"/>
            <a:r>
              <a:rPr lang="en-US" sz="2900" dirty="0"/>
              <a:t>In this last section we’re going to be looking into [what I call] some sneaky switches and glitches.  I hope you’ll find the information interesting and useful.</a:t>
            </a:r>
            <a:endParaRPr lang="en-US" dirty="0" smtClean="0"/>
          </a:p>
        </p:txBody>
      </p:sp>
      <p:sp>
        <p:nvSpPr>
          <p:cNvPr id="5" name="Date Placeholder 4"/>
          <p:cNvSpPr>
            <a:spLocks noGrp="1"/>
          </p:cNvSpPr>
          <p:nvPr>
            <p:ph type="dt" idx="10"/>
          </p:nvPr>
        </p:nvSpPr>
        <p:spPr/>
        <p:txBody>
          <a:bodyPr/>
          <a:lstStyle/>
          <a:p>
            <a:pPr>
              <a:defRPr/>
            </a:pPr>
            <a:fld id="{0893323F-82AA-45A9-BB1A-FAD09FB45B93}" type="datetime8">
              <a:rPr lang="en-US" smtClean="0"/>
              <a:pPr>
                <a:defRPr/>
              </a:pPr>
              <a:t>10/1/2020 4:53 AM</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8A431F-16B2-497D-8521-0744636902FC}" type="slidenum">
              <a:rPr lang="en-US"/>
              <a:pPr/>
              <a:t>47</a:t>
            </a:fld>
            <a:endParaRPr lang="en-US"/>
          </a:p>
        </p:txBody>
      </p:sp>
      <p:sp>
        <p:nvSpPr>
          <p:cNvPr id="236547" name="Rectangle 2"/>
          <p:cNvSpPr>
            <a:spLocks noGrp="1" noRot="1" noChangeAspect="1" noChangeArrowheads="1" noTextEdit="1"/>
          </p:cNvSpPr>
          <p:nvPr>
            <p:ph type="sldImg"/>
          </p:nvPr>
        </p:nvSpPr>
        <p:spPr>
          <a:xfrm>
            <a:off x="1206500" y="703263"/>
            <a:ext cx="2960688" cy="2220912"/>
          </a:xfrm>
          <a:ln/>
        </p:spPr>
      </p:sp>
      <p:sp>
        <p:nvSpPr>
          <p:cNvPr id="236548" name="Rectangle 3"/>
          <p:cNvSpPr>
            <a:spLocks noGrp="1" noChangeArrowheads="1"/>
          </p:cNvSpPr>
          <p:nvPr>
            <p:ph type="body" idx="1"/>
          </p:nvPr>
        </p:nvSpPr>
        <p:spPr>
          <a:xfrm>
            <a:off x="710248" y="2924279"/>
            <a:ext cx="5681980" cy="5760060"/>
          </a:xfrm>
          <a:noFill/>
          <a:ln/>
        </p:spPr>
        <p:txBody>
          <a:bodyPr/>
          <a:lstStyle/>
          <a:p>
            <a:pPr eaLnBrk="1" hangingPunct="1"/>
            <a:r>
              <a:rPr lang="en-US" sz="1800" dirty="0"/>
              <a:t>Do you feel like you’ve just crossed a great big bridge?  Well friend, you have.  </a:t>
            </a:r>
          </a:p>
          <a:p>
            <a:pPr eaLnBrk="1" hangingPunct="1"/>
            <a:endParaRPr lang="en-US" sz="500" dirty="0"/>
          </a:p>
          <a:p>
            <a:pPr eaLnBrk="1" hangingPunct="1"/>
            <a:r>
              <a:rPr lang="en-US" sz="1800" dirty="0"/>
              <a:t>Let’s just give a word of thanks ... </a:t>
            </a:r>
          </a:p>
          <a:p>
            <a:pPr eaLnBrk="1" hangingPunct="1"/>
            <a:endParaRPr lang="en-US" sz="600" dirty="0"/>
          </a:p>
          <a:p>
            <a:pPr eaLnBrk="1" hangingPunct="1"/>
            <a:r>
              <a:rPr lang="en-US" sz="1800" dirty="0"/>
              <a:t>Father, for many, we have covered a lot of new information and I just ask that you would help each one to retain their new knowledge.  </a:t>
            </a:r>
          </a:p>
          <a:p>
            <a:pPr eaLnBrk="1" hangingPunct="1"/>
            <a:endParaRPr lang="en-US" sz="1000" dirty="0"/>
          </a:p>
          <a:p>
            <a:pPr eaLnBrk="1" hangingPunct="1"/>
            <a:r>
              <a:rPr lang="en-US" sz="1800" dirty="0"/>
              <a:t>Thank you for the wonderful blessings that prophecy has given to your people all through the ages. </a:t>
            </a:r>
          </a:p>
          <a:p>
            <a:pPr eaLnBrk="1" hangingPunct="1"/>
            <a:endParaRPr lang="en-US" sz="900" dirty="0"/>
          </a:p>
          <a:p>
            <a:pPr eaLnBrk="1" hangingPunct="1"/>
            <a:r>
              <a:rPr lang="en-US" sz="1800" dirty="0"/>
              <a:t>May we never forget these tremendous truths as we travel through the last days of earth’s history – </a:t>
            </a:r>
          </a:p>
          <a:p>
            <a:pPr eaLnBrk="1" hangingPunct="1"/>
            <a:r>
              <a:rPr lang="en-US" sz="1800" dirty="0"/>
              <a:t> -- where our longing to meet our </a:t>
            </a:r>
            <a:r>
              <a:rPr lang="en-US" sz="1800" dirty="0" err="1"/>
              <a:t>Saviour</a:t>
            </a:r>
            <a:r>
              <a:rPr lang="en-US" sz="1800" dirty="0"/>
              <a:t> is indeed a reality, rather than the blessed hope.  </a:t>
            </a:r>
          </a:p>
          <a:p>
            <a:pPr eaLnBrk="1" hangingPunct="1"/>
            <a:endParaRPr lang="en-US" sz="1800" dirty="0"/>
          </a:p>
          <a:p>
            <a:pPr eaLnBrk="1" hangingPunct="1"/>
            <a:r>
              <a:rPr lang="en-US" sz="1800" dirty="0"/>
              <a:t>We ask these favors in the name of your Son, Amen!</a:t>
            </a:r>
          </a:p>
        </p:txBody>
      </p:sp>
      <p:sp>
        <p:nvSpPr>
          <p:cNvPr id="5" name="Date Placeholder 4"/>
          <p:cNvSpPr>
            <a:spLocks noGrp="1"/>
          </p:cNvSpPr>
          <p:nvPr>
            <p:ph type="dt" idx="10"/>
          </p:nvPr>
        </p:nvSpPr>
        <p:spPr/>
        <p:txBody>
          <a:bodyPr/>
          <a:lstStyle/>
          <a:p>
            <a:pPr>
              <a:defRPr/>
            </a:pPr>
            <a:fld id="{81F682BF-E177-40F5-8522-32DF04D3A588}" type="datetime8">
              <a:rPr lang="en-US" smtClean="0"/>
              <a:pPr>
                <a:defRPr/>
              </a:pPr>
              <a:t>10/1/2020 4:53 AM</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07975"/>
            <a:ext cx="3271837" cy="2452688"/>
          </a:xfrm>
        </p:spPr>
      </p:sp>
      <p:sp>
        <p:nvSpPr>
          <p:cNvPr id="3" name="Notes Placeholder 2"/>
          <p:cNvSpPr>
            <a:spLocks noGrp="1"/>
          </p:cNvSpPr>
          <p:nvPr>
            <p:ph type="body" idx="1"/>
          </p:nvPr>
        </p:nvSpPr>
        <p:spPr>
          <a:xfrm>
            <a:off x="308804" y="2847324"/>
            <a:ext cx="6484868" cy="6233332"/>
          </a:xfrm>
        </p:spPr>
        <p:txBody>
          <a:bodyPr>
            <a:noAutofit/>
          </a:bodyPr>
          <a:lstStyle/>
          <a:p>
            <a:r>
              <a:rPr lang="en-US" sz="1800" dirty="0"/>
              <a:t>We also found that similes and metaphors are part of literal language, not symbolic language.</a:t>
            </a:r>
          </a:p>
          <a:p>
            <a:pPr rtl="0" eaLnBrk="0" fontAlgn="base" hangingPunct="0"/>
            <a:endParaRPr lang="en-US" sz="1800" b="1" u="sng" dirty="0"/>
          </a:p>
          <a:p>
            <a:pPr rtl="0" eaLnBrk="0" fontAlgn="base" hangingPunct="0"/>
            <a:r>
              <a:rPr lang="en-US" sz="1800" b="1" u="sng" dirty="0"/>
              <a:t>Similes</a:t>
            </a:r>
            <a:r>
              <a:rPr lang="en-US" sz="1800" dirty="0"/>
              <a:t> compare by using words such as “like” or “as.”</a:t>
            </a:r>
            <a:endParaRPr lang="en-US" sz="2000" dirty="0"/>
          </a:p>
          <a:p>
            <a:pPr rtl="0" eaLnBrk="0" fontAlgn="base" hangingPunct="0"/>
            <a:endParaRPr lang="en-US" sz="1800" b="1" u="sng" dirty="0"/>
          </a:p>
          <a:p>
            <a:pPr rtl="0" eaLnBrk="0" fontAlgn="base" hangingPunct="0"/>
            <a:r>
              <a:rPr lang="en-US" sz="1800" b="1" u="sng" dirty="0"/>
              <a:t>Metaphors</a:t>
            </a:r>
            <a:r>
              <a:rPr lang="en-US" sz="1800" dirty="0"/>
              <a:t> compare by using phrases.</a:t>
            </a:r>
            <a:endParaRPr lang="en-US" sz="2000" dirty="0"/>
          </a:p>
          <a:p>
            <a:pPr rtl="0" eaLnBrk="0" fontAlgn="base" hangingPunct="0"/>
            <a:endParaRPr lang="en-US" sz="1800" dirty="0"/>
          </a:p>
          <a:p>
            <a:pPr rtl="0" eaLnBrk="0" fontAlgn="base" hangingPunct="0"/>
            <a:r>
              <a:rPr lang="en-US" sz="1800" dirty="0"/>
              <a:t>King Nebuchadnezzar is compared to a literal tree.</a:t>
            </a:r>
          </a:p>
          <a:p>
            <a:pPr rtl="0" eaLnBrk="0" fontAlgn="base" hangingPunct="0"/>
            <a:endParaRPr lang="en-US" sz="1800" dirty="0"/>
          </a:p>
          <a:p>
            <a:pPr rtl="0" eaLnBrk="0" fontAlgn="base" hangingPunct="0"/>
            <a:r>
              <a:rPr lang="en-US" sz="1800" dirty="0"/>
              <a:t>We didn’t find anything in the vision that connected to symbolism.</a:t>
            </a:r>
          </a:p>
          <a:p>
            <a:pPr rtl="0" eaLnBrk="0" fontAlgn="base" hangingPunct="0"/>
            <a:endParaRPr lang="en-US" sz="1800" dirty="0"/>
          </a:p>
          <a:p>
            <a:pPr rtl="0" eaLnBrk="0" fontAlgn="base" hangingPunct="0"/>
            <a:r>
              <a:rPr lang="en-US" sz="1800" dirty="0"/>
              <a:t>But, we did find how everything about the great tree related to King Nebuchadnezzar.</a:t>
            </a:r>
          </a:p>
          <a:p>
            <a:endParaRPr lang="en-US" sz="1800" dirty="0"/>
          </a:p>
        </p:txBody>
      </p:sp>
      <p:sp>
        <p:nvSpPr>
          <p:cNvPr id="4" name="Slide Number Placeholder 3"/>
          <p:cNvSpPr>
            <a:spLocks noGrp="1"/>
          </p:cNvSpPr>
          <p:nvPr>
            <p:ph type="sldNum" sz="quarter" idx="10"/>
          </p:nvPr>
        </p:nvSpPr>
        <p:spPr/>
        <p:txBody>
          <a:bodyPr/>
          <a:lstStyle/>
          <a:p>
            <a:pPr>
              <a:defRPr/>
            </a:pPr>
            <a:fld id="{AF5341BD-C734-4457-8C4E-A0A15F9CFE63}" type="slidenum">
              <a:rPr lang="en-US" smtClean="0"/>
              <a:pPr>
                <a:defRPr/>
              </a:pPr>
              <a:t>6</a:t>
            </a:fld>
            <a:endParaRPr lang="en-US"/>
          </a:p>
        </p:txBody>
      </p:sp>
      <p:sp>
        <p:nvSpPr>
          <p:cNvPr id="5" name="Date Placeholder 4"/>
          <p:cNvSpPr>
            <a:spLocks noGrp="1"/>
          </p:cNvSpPr>
          <p:nvPr>
            <p:ph type="dt" idx="11"/>
          </p:nvPr>
        </p:nvSpPr>
        <p:spPr/>
        <p:txBody>
          <a:bodyPr/>
          <a:lstStyle/>
          <a:p>
            <a:pPr>
              <a:defRPr/>
            </a:pPr>
            <a:fld id="{FF422C82-C299-48B9-A4EF-782883984995}" type="datetime8">
              <a:rPr lang="en-US" smtClean="0"/>
              <a:pPr>
                <a:defRPr/>
              </a:pPr>
              <a:t>10/1/2020 4:53 AM</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307975"/>
            <a:ext cx="3271837" cy="2452688"/>
          </a:xfrm>
        </p:spPr>
      </p:sp>
      <p:sp>
        <p:nvSpPr>
          <p:cNvPr id="3" name="Notes Placeholder 2"/>
          <p:cNvSpPr>
            <a:spLocks noGrp="1"/>
          </p:cNvSpPr>
          <p:nvPr>
            <p:ph type="body" idx="1"/>
          </p:nvPr>
        </p:nvSpPr>
        <p:spPr>
          <a:xfrm>
            <a:off x="308804" y="2847324"/>
            <a:ext cx="6484868" cy="6233332"/>
          </a:xfrm>
        </p:spPr>
        <p:txBody>
          <a:bodyPr>
            <a:noAutofit/>
          </a:bodyPr>
          <a:lstStyle/>
          <a:p>
            <a:r>
              <a:rPr lang="en-US" sz="2000" dirty="0"/>
              <a:t>Prophecies of Ezekiel</a:t>
            </a:r>
          </a:p>
          <a:p>
            <a:endParaRPr lang="en-US" sz="2000" dirty="0"/>
          </a:p>
          <a:p>
            <a:pPr rtl="0" eaLnBrk="0" fontAlgn="base" latinLnBrk="0" hangingPunct="0"/>
            <a:r>
              <a:rPr lang="en-US" sz="1800" dirty="0"/>
              <a:t>Ezekiel wrote about </a:t>
            </a:r>
            <a:r>
              <a:rPr lang="en-US" sz="1800" b="1" dirty="0" err="1">
                <a:solidFill>
                  <a:srgbClr val="FF0000"/>
                </a:solidFill>
              </a:rPr>
              <a:t>Jehoichin</a:t>
            </a:r>
            <a:r>
              <a:rPr lang="en-US" sz="1800" b="1" dirty="0">
                <a:solidFill>
                  <a:srgbClr val="FF0000"/>
                </a:solidFill>
              </a:rPr>
              <a:t>,</a:t>
            </a:r>
            <a:r>
              <a:rPr lang="en-US" sz="1800" dirty="0"/>
              <a:t> -- also -- Assyria’s king and the Egyptian Pharaoh being compared to cedar trees – they were all cut down!</a:t>
            </a:r>
            <a:endParaRPr lang="en-US" sz="2000" dirty="0"/>
          </a:p>
          <a:p>
            <a:pPr rtl="0" eaLnBrk="0" fontAlgn="base" latinLnBrk="0" hangingPunct="0"/>
            <a:endParaRPr lang="en-US" sz="1800" dirty="0"/>
          </a:p>
          <a:p>
            <a:pPr rtl="0" eaLnBrk="0" fontAlgn="base" latinLnBrk="0" hangingPunct="0"/>
            <a:r>
              <a:rPr lang="en-US" sz="1800" dirty="0"/>
              <a:t>Daniel had these prophecies of Ezekiel about 20 years before King Nebuchadnezzar’s dream.</a:t>
            </a:r>
            <a:endParaRPr lang="en-US" sz="2000" dirty="0"/>
          </a:p>
          <a:p>
            <a:pPr rtl="0" eaLnBrk="0" fontAlgn="base" latinLnBrk="0" hangingPunct="0"/>
            <a:endParaRPr lang="en-US" sz="1800" dirty="0"/>
          </a:p>
          <a:p>
            <a:pPr rtl="0" eaLnBrk="0" fontAlgn="base" latinLnBrk="0" hangingPunct="0"/>
            <a:r>
              <a:rPr lang="en-US" sz="1800" dirty="0"/>
              <a:t>He knew the application for this Babylonian king – with one slight difference – he’s restored to his kingdom after 7 years.</a:t>
            </a:r>
          </a:p>
          <a:p>
            <a:pPr rtl="0" eaLnBrk="0" fontAlgn="base" latinLnBrk="0" hangingPunct="0"/>
            <a:endParaRPr lang="en-US" sz="1800" dirty="0"/>
          </a:p>
          <a:p>
            <a:pPr rtl="0" eaLnBrk="0" fontAlgn="base" latinLnBrk="0" hangingPunct="0"/>
            <a:r>
              <a:rPr lang="en-US" sz="1800" dirty="0"/>
              <a:t>Therefore, Daniel did not need an interpretation through a vision, a dream, or from an angel messenger.</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AF5341BD-C734-4457-8C4E-A0A15F9CFE63}" type="slidenum">
              <a:rPr lang="en-US" smtClean="0"/>
              <a:pPr>
                <a:defRPr/>
              </a:pPr>
              <a:t>7</a:t>
            </a:fld>
            <a:endParaRPr lang="en-US"/>
          </a:p>
        </p:txBody>
      </p:sp>
      <p:sp>
        <p:nvSpPr>
          <p:cNvPr id="5" name="Date Placeholder 4"/>
          <p:cNvSpPr>
            <a:spLocks noGrp="1"/>
          </p:cNvSpPr>
          <p:nvPr>
            <p:ph type="dt" idx="11"/>
          </p:nvPr>
        </p:nvSpPr>
        <p:spPr/>
        <p:txBody>
          <a:bodyPr/>
          <a:lstStyle/>
          <a:p>
            <a:pPr>
              <a:defRPr/>
            </a:pPr>
            <a:fld id="{FF422C82-C299-48B9-A4EF-782883984995}" type="datetime8">
              <a:rPr lang="en-US" smtClean="0"/>
              <a:pPr>
                <a:defRPr/>
              </a:pPr>
              <a:t>10/1/2020 4:53 AM</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eaLnBrk="1" hangingPunct="1"/>
            <a:r>
              <a:rPr lang="en-US" sz="2000" dirty="0"/>
              <a:t>Isaiah speaks of this concept of “declaring the end from the beginning” 7 times in his book. </a:t>
            </a:r>
          </a:p>
          <a:p>
            <a:pPr eaLnBrk="1" hangingPunct="1"/>
            <a:r>
              <a:rPr lang="en-US" sz="2000" dirty="0"/>
              <a:t>Does that repetition tell you anything? </a:t>
            </a:r>
          </a:p>
          <a:p>
            <a:pPr eaLnBrk="1" hangingPunct="1"/>
            <a:endParaRPr lang="en-US" sz="2000" dirty="0"/>
          </a:p>
          <a:p>
            <a:pPr eaLnBrk="1" hangingPunct="1"/>
            <a:r>
              <a:rPr lang="en-US" sz="2000" dirty="0"/>
              <a:t>So ... before we delve into a new part of our study, let’s read these verses together:</a:t>
            </a:r>
          </a:p>
          <a:p>
            <a:pPr eaLnBrk="1" hangingPunct="1"/>
            <a:r>
              <a:rPr lang="en-US" sz="2000" dirty="0"/>
              <a:t>-- [read]</a:t>
            </a:r>
          </a:p>
          <a:p>
            <a:pPr eaLnBrk="1" hangingPunct="1"/>
            <a:endParaRPr lang="en-US" sz="2000" dirty="0"/>
          </a:p>
          <a:p>
            <a:pPr eaLnBrk="1" hangingPunct="1"/>
            <a:r>
              <a:rPr lang="en-US" sz="2000" dirty="0"/>
              <a:t>Now:  Let’s see if this section gives us any clues about the timeframe of Daniel 12.</a:t>
            </a:r>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CA390-C03A-4756-9455-557E28EAA258}" type="slidenum">
              <a:rPr lang="en-US"/>
              <a:pPr/>
              <a:t>8</a:t>
            </a:fld>
            <a:endParaRPr lang="en-US"/>
          </a:p>
        </p:txBody>
      </p:sp>
      <p:sp>
        <p:nvSpPr>
          <p:cNvPr id="5" name="Date Placeholder 4"/>
          <p:cNvSpPr>
            <a:spLocks noGrp="1"/>
          </p:cNvSpPr>
          <p:nvPr>
            <p:ph type="dt" idx="10"/>
          </p:nvPr>
        </p:nvSpPr>
        <p:spPr/>
        <p:txBody>
          <a:bodyPr/>
          <a:lstStyle/>
          <a:p>
            <a:pPr>
              <a:defRPr/>
            </a:pPr>
            <a:fld id="{BA5642E6-C362-4302-BA56-2B4B1ACD5652}" type="datetime8">
              <a:rPr lang="en-US" smtClean="0"/>
              <a:pPr>
                <a:defRPr/>
              </a:pPr>
              <a:t>10/1/2020 4:53 AM</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80BD6A-985F-4800-88B3-205EBBB65CF6}" type="slidenum">
              <a:rPr lang="en-US"/>
              <a:pPr/>
              <a:t>9</a:t>
            </a:fld>
            <a:endParaRPr lang="en-US"/>
          </a:p>
        </p:txBody>
      </p:sp>
      <p:sp>
        <p:nvSpPr>
          <p:cNvPr id="192515" name="Rectangle 2"/>
          <p:cNvSpPr>
            <a:spLocks noGrp="1" noRot="1" noChangeAspect="1" noChangeArrowheads="1" noTextEdit="1"/>
          </p:cNvSpPr>
          <p:nvPr>
            <p:ph type="sldImg"/>
          </p:nvPr>
        </p:nvSpPr>
        <p:spPr>
          <a:xfrm>
            <a:off x="1204913" y="703263"/>
            <a:ext cx="3114675" cy="2335212"/>
          </a:xfrm>
          <a:ln/>
        </p:spPr>
      </p:sp>
      <p:sp>
        <p:nvSpPr>
          <p:cNvPr id="192516" name="Rectangle 3"/>
          <p:cNvSpPr>
            <a:spLocks noGrp="1" noChangeArrowheads="1"/>
          </p:cNvSpPr>
          <p:nvPr>
            <p:ph type="body" idx="1"/>
          </p:nvPr>
        </p:nvSpPr>
        <p:spPr>
          <a:xfrm>
            <a:off x="710248" y="3232098"/>
            <a:ext cx="5681980" cy="5452241"/>
          </a:xfrm>
          <a:noFill/>
          <a:ln/>
        </p:spPr>
        <p:txBody>
          <a:bodyPr/>
          <a:lstStyle/>
          <a:p>
            <a:pPr eaLnBrk="1" hangingPunct="1"/>
            <a:r>
              <a:rPr lang="en-US" sz="1600" dirty="0"/>
              <a:t>Now we’re ready to look at Point #4 which addresses another two very important terms:  prophetic terminology and prophetic time.</a:t>
            </a:r>
          </a:p>
          <a:p>
            <a:pPr eaLnBrk="1" hangingPunct="1"/>
            <a:endParaRPr lang="en-US" sz="1100" dirty="0"/>
          </a:p>
          <a:p>
            <a:pPr eaLnBrk="1" hangingPunct="1"/>
            <a:r>
              <a:rPr lang="en-US" sz="1600" dirty="0"/>
              <a:t>Have you ever wondered why Daniel 4 is the first chapter and the first vision in his book that addresses timelines?</a:t>
            </a:r>
          </a:p>
          <a:p>
            <a:pPr eaLnBrk="1" hangingPunct="1"/>
            <a:endParaRPr lang="en-US" sz="1000" dirty="0"/>
          </a:p>
          <a:p>
            <a:pPr eaLnBrk="1" hangingPunct="1"/>
            <a:r>
              <a:rPr lang="en-US" sz="2000" b="1" dirty="0">
                <a:solidFill>
                  <a:srgbClr val="0000FF"/>
                </a:solidFill>
              </a:rPr>
              <a:t>Before any “timelines are given that involve God’s people” - Daniel uses Chapter 4 to teach some very important concepts.</a:t>
            </a:r>
          </a:p>
          <a:p>
            <a:pPr eaLnBrk="1" hangingPunct="1"/>
            <a:endParaRPr lang="en-US" sz="1100" dirty="0"/>
          </a:p>
          <a:p>
            <a:pPr eaLnBrk="1" hangingPunct="1"/>
            <a:r>
              <a:rPr lang="en-US" sz="1600" dirty="0"/>
              <a:t>Before we unravel these next 2 prophetic terms, let’s look at Prophetic Key #22 as it’s very important. </a:t>
            </a:r>
          </a:p>
          <a:p>
            <a:pPr eaLnBrk="1" hangingPunct="1"/>
            <a:endParaRPr lang="en-US" sz="1000" dirty="0"/>
          </a:p>
          <a:p>
            <a:pPr eaLnBrk="1" hangingPunct="1"/>
            <a:r>
              <a:rPr lang="en-US" sz="1600" b="1" u="sng" dirty="0"/>
              <a:t>1c</a:t>
            </a:r>
            <a:r>
              <a:rPr lang="en-US" sz="1600" dirty="0"/>
              <a:t>  Whether a prophecy is written with symbolic or literal language, </a:t>
            </a:r>
            <a:r>
              <a:rPr lang="en-US" sz="1600" u="sng" dirty="0"/>
              <a:t>ALL timelines</a:t>
            </a:r>
            <a:r>
              <a:rPr lang="en-US" sz="1600" dirty="0"/>
              <a:t> contained in the prophecy are </a:t>
            </a:r>
            <a:r>
              <a:rPr lang="en-US" sz="1600" u="sng" dirty="0"/>
              <a:t>prophetic time</a:t>
            </a:r>
            <a:r>
              <a:rPr lang="en-US" sz="1600" dirty="0"/>
              <a:t>!</a:t>
            </a:r>
          </a:p>
          <a:p>
            <a:pPr eaLnBrk="1" hangingPunct="1"/>
            <a:endParaRPr lang="en-US" sz="3200" dirty="0"/>
          </a:p>
        </p:txBody>
      </p:sp>
      <p:sp>
        <p:nvSpPr>
          <p:cNvPr id="5" name="Date Placeholder 4"/>
          <p:cNvSpPr>
            <a:spLocks noGrp="1"/>
          </p:cNvSpPr>
          <p:nvPr>
            <p:ph type="dt" idx="10"/>
          </p:nvPr>
        </p:nvSpPr>
        <p:spPr/>
        <p:txBody>
          <a:bodyPr/>
          <a:lstStyle/>
          <a:p>
            <a:pPr>
              <a:defRPr/>
            </a:pPr>
            <a:fld id="{C6CE7171-FC74-4D82-80B0-A694505F4396}" type="datetime8">
              <a:rPr lang="en-US" smtClean="0"/>
              <a:pPr>
                <a:defRPr/>
              </a:pPr>
              <a:t>10/1/2020 4:53 AM</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A846C2-8674-4935-B865-07F3FEA4FB00}" type="slidenum">
              <a:rPr lang="en-US"/>
              <a:pPr/>
              <a:t>10</a:t>
            </a:fld>
            <a:endParaRPr lang="en-US"/>
          </a:p>
        </p:txBody>
      </p:sp>
      <p:sp>
        <p:nvSpPr>
          <p:cNvPr id="193539" name="Rectangle 2"/>
          <p:cNvSpPr>
            <a:spLocks noGrp="1" noRot="1" noChangeAspect="1" noChangeArrowheads="1" noTextEdit="1"/>
          </p:cNvSpPr>
          <p:nvPr>
            <p:ph type="sldImg"/>
          </p:nvPr>
        </p:nvSpPr>
        <p:spPr>
          <a:xfrm>
            <a:off x="1316038" y="384175"/>
            <a:ext cx="2566987" cy="1924050"/>
          </a:xfrm>
          <a:ln/>
        </p:spPr>
      </p:sp>
      <p:sp>
        <p:nvSpPr>
          <p:cNvPr id="193540" name="Rectangle 3"/>
          <p:cNvSpPr>
            <a:spLocks noGrp="1" noChangeArrowheads="1"/>
          </p:cNvSpPr>
          <p:nvPr>
            <p:ph type="body" idx="1"/>
          </p:nvPr>
        </p:nvSpPr>
        <p:spPr>
          <a:xfrm>
            <a:off x="309089" y="2539506"/>
            <a:ext cx="6484297" cy="6695060"/>
          </a:xfrm>
          <a:noFill/>
          <a:ln/>
        </p:spPr>
        <p:txBody>
          <a:bodyPr/>
          <a:lstStyle/>
          <a:p>
            <a:pPr eaLnBrk="1" hangingPunct="1"/>
            <a:r>
              <a:rPr lang="en-US" sz="1600" b="1" dirty="0"/>
              <a:t>Now … maybe you’re asking the question:  What is prophetic terminology?  </a:t>
            </a:r>
          </a:p>
          <a:p>
            <a:pPr eaLnBrk="1" hangingPunct="1"/>
            <a:r>
              <a:rPr lang="en-US" sz="1600" b="1" dirty="0"/>
              <a:t>1c  Let’s consider 3 phrases from Daniel and Rev. that you may be familiar with:</a:t>
            </a:r>
          </a:p>
          <a:p>
            <a:pPr eaLnBrk="1" hangingPunct="1"/>
            <a:r>
              <a:rPr lang="en-US" sz="1600" b="1" dirty="0"/>
              <a:t> … 1.  Dan 7:25:  … time, times, dividing of time</a:t>
            </a:r>
          </a:p>
          <a:p>
            <a:pPr eaLnBrk="1" hangingPunct="1"/>
            <a:r>
              <a:rPr lang="en-US" sz="1600" b="1" dirty="0"/>
              <a:t> … 2.  Dan 12:7:  … time, times, and a half</a:t>
            </a:r>
          </a:p>
          <a:p>
            <a:pPr eaLnBrk="1" hangingPunct="1"/>
            <a:r>
              <a:rPr lang="en-US" sz="1600" b="1" dirty="0"/>
              <a:t> … 3.  Rev 12:14:  … time, times and half a time      </a:t>
            </a:r>
          </a:p>
          <a:p>
            <a:pPr eaLnBrk="1" hangingPunct="1"/>
            <a:r>
              <a:rPr lang="en-US" sz="2000" b="1" dirty="0"/>
              <a:t>2c    </a:t>
            </a:r>
            <a:r>
              <a:rPr lang="en-US" sz="2000" dirty="0"/>
              <a:t>Question: …   What’s the first thing you think of when you see this type of wording?  </a:t>
            </a:r>
            <a:r>
              <a:rPr lang="en-US" sz="2000" dirty="0">
                <a:solidFill>
                  <a:srgbClr val="C00000"/>
                </a:solidFill>
              </a:rPr>
              <a:t>For those that are new to prophecy, perhaps nothing comes to mind.</a:t>
            </a:r>
          </a:p>
          <a:p>
            <a:pPr eaLnBrk="1" hangingPunct="1"/>
            <a:r>
              <a:rPr lang="en-US" sz="2000" dirty="0"/>
              <a:t>… </a:t>
            </a:r>
            <a:r>
              <a:rPr lang="en-US" sz="2000" b="1" dirty="0">
                <a:solidFill>
                  <a:srgbClr val="0000FF"/>
                </a:solidFill>
              </a:rPr>
              <a:t>But, for those that have some understanding of prophecy, these phrases are recognized as having something to do with prophetic time.</a:t>
            </a:r>
          </a:p>
          <a:p>
            <a:pPr eaLnBrk="1" hangingPunct="1"/>
            <a:r>
              <a:rPr lang="en-US" sz="2000" dirty="0"/>
              <a:t>… Let’s ask the question again …</a:t>
            </a:r>
          </a:p>
          <a:p>
            <a:pPr eaLnBrk="1" hangingPunct="1"/>
            <a:r>
              <a:rPr lang="en-US" sz="2000" b="1" u="sng" dirty="0"/>
              <a:t>3c</a:t>
            </a:r>
            <a:r>
              <a:rPr lang="en-US" sz="2000" dirty="0"/>
              <a:t> What’s the first thing you think of when you see this type of wording? </a:t>
            </a:r>
          </a:p>
          <a:p>
            <a:pPr eaLnBrk="1" hangingPunct="1"/>
            <a:r>
              <a:rPr lang="en-US" sz="2000" b="1" u="sng" dirty="0"/>
              <a:t>4c</a:t>
            </a:r>
            <a:r>
              <a:rPr lang="en-US" sz="2000" dirty="0"/>
              <a:t> For some, … the first thought that might come to mind is this: In prophecy, one day = one year in prophetic time?  Let’s see if that’s the right answer …</a:t>
            </a:r>
          </a:p>
          <a:p>
            <a:pPr eaLnBrk="1" hangingPunct="1"/>
            <a:endParaRPr lang="en-US" sz="3300" dirty="0"/>
          </a:p>
        </p:txBody>
      </p:sp>
      <p:sp>
        <p:nvSpPr>
          <p:cNvPr id="5" name="Date Placeholder 4"/>
          <p:cNvSpPr>
            <a:spLocks noGrp="1"/>
          </p:cNvSpPr>
          <p:nvPr>
            <p:ph type="dt" idx="10"/>
          </p:nvPr>
        </p:nvSpPr>
        <p:spPr/>
        <p:txBody>
          <a:bodyPr/>
          <a:lstStyle/>
          <a:p>
            <a:pPr>
              <a:defRPr/>
            </a:pPr>
            <a:fld id="{808A4B96-0FD0-4690-AB84-213ED505954D}" type="datetime8">
              <a:rPr lang="en-US" smtClean="0"/>
              <a:pPr>
                <a:defRPr/>
              </a:pPr>
              <a:t>10/1/2020 4:53 AM</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p>
        </p:txBody>
      </p:sp>
      <p:sp>
        <p:nvSpPr>
          <p:cNvPr id="20" name="Rectangle 18"/>
          <p:cNvSpPr>
            <a:spLocks noGrp="1" noChangeArrowheads="1"/>
          </p:cNvSpPr>
          <p:nvPr>
            <p:ph type="sldNum" sz="quarter" idx="12"/>
          </p:nvPr>
        </p:nvSpPr>
        <p:spPr/>
        <p:txBody>
          <a:bodyPr/>
          <a:lstStyle>
            <a:lvl1pPr>
              <a:defRPr smtClean="0"/>
            </a:lvl1pPr>
          </a:lstStyle>
          <a:p>
            <a:pPr>
              <a:defRPr/>
            </a:pPr>
            <a:fld id="{268867F0-DBFC-46DF-8930-427FBBED449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A49849B-F26B-4F53-AA32-A58350B12C5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909A62D-6054-4940-BD80-720A5A6F32F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03D34E4-C7D2-4C9F-981D-6635480835D9}"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A5A1702-AAD8-4269-AE2D-7C9D90753A00}"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D42AC2-4538-4756-BAA1-982934530DC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981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8014409-07FC-48FA-A566-2FE1649CEAB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21482EA-A84B-437D-B13B-D0A85377B1E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CC9C50B6-A815-45C3-A7D6-5D8FEDC02A1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8D1D3B1-4DE4-42C2-AD4C-6BC1E174F81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4EC4DE4-38BD-4005-B47E-C86BA2ECB4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E6DA28E-5D7E-4613-9A02-42E696BB463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8AD1488-D61B-4205-9259-32244BEFC738}"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F6F4AFE-8C84-44E3-9C25-B13DDB85735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72EDCAD-E7CE-4198-90CD-6DE5CC89A34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31F9D84-224C-4F49-8C71-AA60CF1DEAC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6F13042-1851-4565-81CF-1A3936275F6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115A579-52B0-4110-930C-02FB21A8C55F}"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65A3CD0-870F-4015-A67D-98130C91934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8605FD-BAF1-457B-A8E7-8AD781C7717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132AF19-E380-47AD-877D-8C913B7520B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4C73D0FF-EF91-46F6-89D5-1916D6E4068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omic Sans MS" pitchFamily="66" charset="0"/>
        </a:defRPr>
      </a:lvl2pPr>
      <a:lvl3pPr algn="l" rtl="0" eaLnBrk="0" fontAlgn="base" hangingPunct="0">
        <a:spcBef>
          <a:spcPct val="0"/>
        </a:spcBef>
        <a:spcAft>
          <a:spcPct val="0"/>
        </a:spcAft>
        <a:defRPr sz="4400">
          <a:solidFill>
            <a:schemeClr val="tx1"/>
          </a:solidFill>
          <a:latin typeface="Comic Sans MS" pitchFamily="66" charset="0"/>
        </a:defRPr>
      </a:lvl3pPr>
      <a:lvl4pPr algn="l" rtl="0" eaLnBrk="0" fontAlgn="base" hangingPunct="0">
        <a:spcBef>
          <a:spcPct val="0"/>
        </a:spcBef>
        <a:spcAft>
          <a:spcPct val="0"/>
        </a:spcAft>
        <a:defRPr sz="4400">
          <a:solidFill>
            <a:schemeClr val="tx1"/>
          </a:solidFill>
          <a:latin typeface="Comic Sans MS" pitchFamily="66" charset="0"/>
        </a:defRPr>
      </a:lvl4pPr>
      <a:lvl5pPr algn="l" rtl="0" eaLnBrk="0" fontAlgn="base" hangingPunct="0">
        <a:spcBef>
          <a:spcPct val="0"/>
        </a:spcBef>
        <a:spcAft>
          <a:spcPct val="0"/>
        </a:spcAft>
        <a:defRPr sz="4400">
          <a:solidFill>
            <a:schemeClr val="tx1"/>
          </a:solidFill>
          <a:latin typeface="Comic Sans MS" pitchFamily="66" charset="0"/>
        </a:defRPr>
      </a:lvl5pPr>
      <a:lvl6pPr marL="457200" algn="l" rtl="0" fontAlgn="base">
        <a:spcBef>
          <a:spcPct val="0"/>
        </a:spcBef>
        <a:spcAft>
          <a:spcPct val="0"/>
        </a:spcAft>
        <a:defRPr sz="4400">
          <a:solidFill>
            <a:schemeClr val="tx1"/>
          </a:solidFill>
          <a:latin typeface="Comic Sans MS" pitchFamily="66" charset="0"/>
        </a:defRPr>
      </a:lvl6pPr>
      <a:lvl7pPr marL="914400" algn="l" rtl="0" fontAlgn="base">
        <a:spcBef>
          <a:spcPct val="0"/>
        </a:spcBef>
        <a:spcAft>
          <a:spcPct val="0"/>
        </a:spcAft>
        <a:defRPr sz="4400">
          <a:solidFill>
            <a:schemeClr val="tx1"/>
          </a:solidFill>
          <a:latin typeface="Comic Sans MS" pitchFamily="66" charset="0"/>
        </a:defRPr>
      </a:lvl7pPr>
      <a:lvl8pPr marL="1371600" algn="l" rtl="0" fontAlgn="base">
        <a:spcBef>
          <a:spcPct val="0"/>
        </a:spcBef>
        <a:spcAft>
          <a:spcPct val="0"/>
        </a:spcAft>
        <a:defRPr sz="4400">
          <a:solidFill>
            <a:schemeClr val="tx1"/>
          </a:solidFill>
          <a:latin typeface="Comic Sans MS" pitchFamily="66" charset="0"/>
        </a:defRPr>
      </a:lvl8pPr>
      <a:lvl9pPr marL="1828800" algn="l"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2.gif"/><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2.xml"/><Relationship Id="rId7"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3.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6.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7.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image" Target="../media/image22.gif"/><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8" descr="Dan 4 tree jpeg trans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810000"/>
            <a:ext cx="1538769" cy="2971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lide Number Placeholder 2"/>
          <p:cNvSpPr>
            <a:spLocks noGrp="1"/>
          </p:cNvSpPr>
          <p:nvPr>
            <p:ph type="sldNum" sz="quarter" idx="11"/>
          </p:nvPr>
        </p:nvSpPr>
        <p:spPr/>
        <p:txBody>
          <a:bodyPr/>
          <a:lstStyle/>
          <a:p>
            <a:pPr>
              <a:defRPr/>
            </a:pPr>
            <a:fld id="{365A3CD0-870F-4015-A67D-98130C91934D}" type="slidenum">
              <a:rPr lang="en-US" smtClean="0"/>
              <a:pPr>
                <a:defRPr/>
              </a:pPr>
              <a:t>1</a:t>
            </a:fld>
            <a:endParaRPr lang="en-US"/>
          </a:p>
        </p:txBody>
      </p:sp>
    </p:spTree>
    <p:extLst>
      <p:ext uri="{BB962C8B-B14F-4D97-AF65-F5344CB8AC3E}">
        <p14:creationId xmlns:p14="http://schemas.microsoft.com/office/powerpoint/2010/main" val="15464322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76200" y="76200"/>
            <a:ext cx="9067800"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400" b="1" dirty="0">
                <a:solidFill>
                  <a:schemeClr val="tx1">
                    <a:lumMod val="90000"/>
                    <a:lumOff val="10000"/>
                  </a:schemeClr>
                </a:solidFill>
                <a:latin typeface="Comic Sans MS" pitchFamily="66" charset="0"/>
              </a:rPr>
              <a:t>What </a:t>
            </a:r>
            <a:r>
              <a:rPr lang="en-US" sz="4400" b="1" dirty="0" smtClean="0">
                <a:solidFill>
                  <a:schemeClr val="tx1">
                    <a:lumMod val="90000"/>
                    <a:lumOff val="10000"/>
                  </a:schemeClr>
                </a:solidFill>
                <a:latin typeface="Comic Sans MS" pitchFamily="66" charset="0"/>
              </a:rPr>
              <a:t>is </a:t>
            </a:r>
            <a:r>
              <a:rPr lang="en-US" sz="4400" b="1" dirty="0">
                <a:solidFill>
                  <a:schemeClr val="tx1">
                    <a:lumMod val="90000"/>
                    <a:lumOff val="10000"/>
                  </a:schemeClr>
                </a:solidFill>
                <a:latin typeface="Comic Sans MS" pitchFamily="66" charset="0"/>
              </a:rPr>
              <a:t>Prophetic Terminology?</a:t>
            </a:r>
          </a:p>
        </p:txBody>
      </p:sp>
      <p:sp>
        <p:nvSpPr>
          <p:cNvPr id="416771" name="Rectangle 3"/>
          <p:cNvSpPr>
            <a:spLocks noChangeArrowheads="1"/>
          </p:cNvSpPr>
          <p:nvPr/>
        </p:nvSpPr>
        <p:spPr bwMode="auto">
          <a:xfrm>
            <a:off x="263525" y="1066800"/>
            <a:ext cx="8880475" cy="48006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609600" indent="-609600" eaLnBrk="1" hangingPunct="1">
              <a:spcBef>
                <a:spcPct val="20000"/>
              </a:spcBef>
              <a:buClr>
                <a:schemeClr val="bg2"/>
              </a:buClr>
              <a:buSzPct val="75000"/>
              <a:buFont typeface="Wingdings" pitchFamily="2" charset="2"/>
              <a:buNone/>
              <a:defRPr/>
            </a:pPr>
            <a:r>
              <a:rPr lang="en-US" sz="3200" b="1" dirty="0"/>
              <a:t>Three phrases from Daniel &amp; Revelation: </a:t>
            </a:r>
          </a:p>
          <a:p>
            <a:pPr marL="609600" indent="-609600" eaLnBrk="1" hangingPunct="1">
              <a:spcBef>
                <a:spcPct val="20000"/>
              </a:spcBef>
              <a:buClr>
                <a:schemeClr val="bg2"/>
              </a:buClr>
              <a:buSzPct val="75000"/>
              <a:defRPr/>
            </a:pPr>
            <a:r>
              <a:rPr lang="en-US" sz="3200" b="1" dirty="0">
                <a:solidFill>
                  <a:schemeClr val="tx1">
                    <a:lumMod val="90000"/>
                    <a:lumOff val="10000"/>
                  </a:schemeClr>
                </a:solidFill>
              </a:rPr>
              <a:t>1.  Dan 7:25 </a:t>
            </a:r>
            <a:r>
              <a:rPr lang="en-US" sz="3200" b="1" dirty="0"/>
              <a:t>… time, times, dividing of time </a:t>
            </a:r>
          </a:p>
          <a:p>
            <a:pPr marL="609600" indent="-609600" eaLnBrk="1" hangingPunct="1">
              <a:spcBef>
                <a:spcPct val="20000"/>
              </a:spcBef>
              <a:buClr>
                <a:schemeClr val="bg2"/>
              </a:buClr>
              <a:buSzPct val="75000"/>
              <a:defRPr/>
            </a:pPr>
            <a:r>
              <a:rPr lang="en-US" sz="3200" b="1" dirty="0">
                <a:solidFill>
                  <a:schemeClr val="tx1">
                    <a:lumMod val="90000"/>
                    <a:lumOff val="10000"/>
                  </a:schemeClr>
                </a:solidFill>
              </a:rPr>
              <a:t>2.  Dan 12:7 </a:t>
            </a:r>
            <a:r>
              <a:rPr lang="en-US" sz="3200" b="1" dirty="0"/>
              <a:t>… time, times, and a half  </a:t>
            </a:r>
          </a:p>
          <a:p>
            <a:pPr marL="609600" indent="-609600" eaLnBrk="1" hangingPunct="1">
              <a:spcBef>
                <a:spcPct val="20000"/>
              </a:spcBef>
              <a:buClr>
                <a:schemeClr val="bg2"/>
              </a:buClr>
              <a:buSzPct val="75000"/>
              <a:defRPr/>
            </a:pPr>
            <a:r>
              <a:rPr lang="en-US" sz="3200" b="1" dirty="0">
                <a:solidFill>
                  <a:schemeClr val="tx1">
                    <a:lumMod val="90000"/>
                    <a:lumOff val="10000"/>
                  </a:schemeClr>
                </a:solidFill>
              </a:rPr>
              <a:t>3.  Rev 12:14 </a:t>
            </a:r>
            <a:r>
              <a:rPr lang="en-US" sz="3200" b="1" dirty="0"/>
              <a:t>… time, times, and half a time </a:t>
            </a:r>
          </a:p>
          <a:p>
            <a:pPr marL="609600" indent="-609600" eaLnBrk="1" hangingPunct="1">
              <a:spcBef>
                <a:spcPct val="20000"/>
              </a:spcBef>
              <a:buClr>
                <a:schemeClr val="bg2"/>
              </a:buClr>
              <a:buSzPct val="75000"/>
              <a:defRPr/>
            </a:pPr>
            <a:r>
              <a:rPr lang="en-US" sz="3200" b="1" dirty="0">
                <a:solidFill>
                  <a:schemeClr val="accent2"/>
                </a:solidFill>
              </a:rPr>
              <a:t>				  </a:t>
            </a:r>
            <a:r>
              <a:rPr lang="en-US" sz="3200" b="1" dirty="0">
                <a:solidFill>
                  <a:srgbClr val="CC3300"/>
                </a:solidFill>
              </a:rPr>
              <a:t>What’s the first thing you </a:t>
            </a:r>
          </a:p>
          <a:p>
            <a:pPr marL="609600" indent="-609600" eaLnBrk="1" hangingPunct="1">
              <a:spcBef>
                <a:spcPct val="20000"/>
              </a:spcBef>
              <a:buClr>
                <a:schemeClr val="bg2"/>
              </a:buClr>
              <a:buSzPct val="75000"/>
              <a:defRPr/>
            </a:pPr>
            <a:r>
              <a:rPr lang="en-US" sz="3200" b="1" dirty="0">
                <a:solidFill>
                  <a:srgbClr val="CC3300"/>
                </a:solidFill>
              </a:rPr>
              <a:t>				  think of when you see this </a:t>
            </a:r>
          </a:p>
          <a:p>
            <a:pPr marL="609600" indent="-609600" eaLnBrk="1" hangingPunct="1">
              <a:spcBef>
                <a:spcPct val="20000"/>
              </a:spcBef>
              <a:buClr>
                <a:schemeClr val="bg2"/>
              </a:buClr>
              <a:buSzPct val="75000"/>
              <a:defRPr/>
            </a:pPr>
            <a:r>
              <a:rPr lang="en-US" sz="3200" b="1" dirty="0">
                <a:solidFill>
                  <a:srgbClr val="CC3300"/>
                </a:solidFill>
              </a:rPr>
              <a:t>				  type of wording?</a:t>
            </a:r>
          </a:p>
        </p:txBody>
      </p:sp>
      <p:sp>
        <p:nvSpPr>
          <p:cNvPr id="416772" name="WordArt 4"/>
          <p:cNvSpPr>
            <a:spLocks noChangeArrowheads="1" noChangeShapeType="1" noTextEdit="1"/>
          </p:cNvSpPr>
          <p:nvPr/>
        </p:nvSpPr>
        <p:spPr bwMode="auto">
          <a:xfrm>
            <a:off x="152400" y="3581400"/>
            <a:ext cx="2895600" cy="1295400"/>
          </a:xfrm>
          <a:prstGeom prst="rect">
            <a:avLst/>
          </a:prstGeom>
        </p:spPr>
        <p:txBody>
          <a:bodyPr wrap="none" fromWordArt="1">
            <a:prstTxWarp prst="textCascadeUp">
              <a:avLst>
                <a:gd name="adj" fmla="val 80514"/>
              </a:avLst>
            </a:prstTxWarp>
            <a:scene3d>
              <a:camera prst="legacyPerspectiveFront">
                <a:rot lat="20519997" lon="1080000" rev="0"/>
              </a:camera>
              <a:lightRig rig="legacyHarsh2" dir="b"/>
            </a:scene3d>
            <a:sp3d extrusionH="430200" prstMaterial="legacyMatte">
              <a:bevelT w="38100" h="38100"/>
              <a:extrusionClr>
                <a:srgbClr val="FF6600"/>
              </a:extrusionClr>
            </a:sp3d>
          </a:bodyPr>
          <a:lstStyle/>
          <a:p>
            <a:pPr algn="ctr"/>
            <a:r>
              <a:rPr lang="en-US" sz="3600" kern="10" dirty="0">
                <a:ln w="9525">
                  <a:round/>
                  <a:headEnd/>
                  <a:tailEnd/>
                </a:ln>
                <a:gradFill rotWithShape="1">
                  <a:gsLst>
                    <a:gs pos="0">
                      <a:srgbClr val="FFFF00"/>
                    </a:gs>
                    <a:gs pos="100000">
                      <a:srgbClr val="FF0000"/>
                    </a:gs>
                  </a:gsLst>
                  <a:lin ang="5400000" scaled="1"/>
                </a:gradFill>
                <a:latin typeface="Comic Sans MS"/>
              </a:rPr>
              <a:t>Question:</a:t>
            </a:r>
          </a:p>
        </p:txBody>
      </p:sp>
      <p:sp>
        <p:nvSpPr>
          <p:cNvPr id="416773" name="WordArt 5"/>
          <p:cNvSpPr>
            <a:spLocks noChangeArrowheads="1" noChangeShapeType="1" noTextEdit="1"/>
          </p:cNvSpPr>
          <p:nvPr/>
        </p:nvSpPr>
        <p:spPr bwMode="auto">
          <a:xfrm>
            <a:off x="-304800" y="4953000"/>
            <a:ext cx="8534400" cy="1752600"/>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bevelT w="38100" h="38100"/>
              <a:extrusionClr>
                <a:srgbClr val="FF6600"/>
              </a:extrusionClr>
            </a:sp3d>
          </a:bodyPr>
          <a:lstStyle/>
          <a:p>
            <a:pPr algn="ctr"/>
            <a:r>
              <a:rPr lang="en-US" sz="3600" kern="10">
                <a:ln w="9525">
                  <a:round/>
                  <a:headEnd/>
                  <a:tailEnd/>
                </a:ln>
                <a:gradFill rotWithShape="1">
                  <a:gsLst>
                    <a:gs pos="0">
                      <a:srgbClr val="FE3E02"/>
                    </a:gs>
                    <a:gs pos="100000">
                      <a:srgbClr val="FFE701"/>
                    </a:gs>
                  </a:gsLst>
                  <a:lin ang="5400000" scaled="1"/>
                </a:gradFill>
                <a:latin typeface="Comic Sans MS"/>
              </a:rPr>
              <a:t>"... one day = one year!"</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10</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771">
                                            <p:txEl>
                                              <p:pRg st="1" end="1"/>
                                            </p:txEl>
                                          </p:spTgt>
                                        </p:tgtEl>
                                        <p:attrNameLst>
                                          <p:attrName>style.visibility</p:attrName>
                                        </p:attrNameLst>
                                      </p:cBhvr>
                                      <p:to>
                                        <p:strVal val="visible"/>
                                      </p:to>
                                    </p:set>
                                    <p:animEffect transition="in" filter="fade">
                                      <p:cBhvr>
                                        <p:cTn id="7" dur="2000"/>
                                        <p:tgtEl>
                                          <p:spTgt spid="416771">
                                            <p:txEl>
                                              <p:pRg st="1" end="1"/>
                                            </p:txEl>
                                          </p:spTgt>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16771">
                                            <p:txEl>
                                              <p:pRg st="2" end="2"/>
                                            </p:txEl>
                                          </p:spTgt>
                                        </p:tgtEl>
                                        <p:attrNameLst>
                                          <p:attrName>style.visibility</p:attrName>
                                        </p:attrNameLst>
                                      </p:cBhvr>
                                      <p:to>
                                        <p:strVal val="visible"/>
                                      </p:to>
                                    </p:set>
                                    <p:anim calcmode="lin" valueType="num">
                                      <p:cBhvr>
                                        <p:cTn id="11" dur="1000" fill="hold"/>
                                        <p:tgtEl>
                                          <p:spTgt spid="416771">
                                            <p:txEl>
                                              <p:pRg st="2" end="2"/>
                                            </p:txEl>
                                          </p:spTgt>
                                        </p:tgtEl>
                                        <p:attrNameLst>
                                          <p:attrName>ppt_w</p:attrName>
                                        </p:attrNameLst>
                                      </p:cBhvr>
                                      <p:tavLst>
                                        <p:tav tm="0">
                                          <p:val>
                                            <p:strVal val="#ppt_w*0.70"/>
                                          </p:val>
                                        </p:tav>
                                        <p:tav tm="100000">
                                          <p:val>
                                            <p:strVal val="#ppt_w"/>
                                          </p:val>
                                        </p:tav>
                                      </p:tavLst>
                                    </p:anim>
                                    <p:anim calcmode="lin" valueType="num">
                                      <p:cBhvr>
                                        <p:cTn id="12" dur="1000" fill="hold"/>
                                        <p:tgtEl>
                                          <p:spTgt spid="416771">
                                            <p:txEl>
                                              <p:pRg st="2" end="2"/>
                                            </p:txEl>
                                          </p:spTgt>
                                        </p:tgtEl>
                                        <p:attrNameLst>
                                          <p:attrName>ppt_h</p:attrName>
                                        </p:attrNameLst>
                                      </p:cBhvr>
                                      <p:tavLst>
                                        <p:tav tm="0">
                                          <p:val>
                                            <p:strVal val="#ppt_h"/>
                                          </p:val>
                                        </p:tav>
                                        <p:tav tm="100000">
                                          <p:val>
                                            <p:strVal val="#ppt_h"/>
                                          </p:val>
                                        </p:tav>
                                      </p:tavLst>
                                    </p:anim>
                                    <p:animEffect transition="in" filter="fade">
                                      <p:cBhvr>
                                        <p:cTn id="13" dur="1000"/>
                                        <p:tgtEl>
                                          <p:spTgt spid="416771">
                                            <p:txEl>
                                              <p:pRg st="2" end="2"/>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416771">
                                            <p:txEl>
                                              <p:pRg st="3" end="3"/>
                                            </p:txEl>
                                          </p:spTgt>
                                        </p:tgtEl>
                                        <p:attrNameLst>
                                          <p:attrName>style.visibility</p:attrName>
                                        </p:attrNameLst>
                                      </p:cBhvr>
                                      <p:to>
                                        <p:strVal val="visible"/>
                                      </p:to>
                                    </p:set>
                                    <p:animEffect transition="in" filter="fade">
                                      <p:cBhvr>
                                        <p:cTn id="17" dur="2000"/>
                                        <p:tgtEl>
                                          <p:spTgt spid="416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416772"/>
                                        </p:tgtEl>
                                        <p:attrNameLst>
                                          <p:attrName>style.visibility</p:attrName>
                                        </p:attrNameLst>
                                      </p:cBhvr>
                                      <p:to>
                                        <p:strVal val="visible"/>
                                      </p:to>
                                    </p:set>
                                    <p:animScale>
                                      <p:cBhvr>
                                        <p:cTn id="22" dur="2000" decel="50000" fill="hold">
                                          <p:stCondLst>
                                            <p:cond delay="0"/>
                                          </p:stCondLst>
                                        </p:cTn>
                                        <p:tgtEl>
                                          <p:spTgt spid="4167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416772"/>
                                        </p:tgtEl>
                                        <p:attrNameLst>
                                          <p:attrName>ppt_x</p:attrName>
                                          <p:attrName>ppt_y</p:attrName>
                                        </p:attrNameLst>
                                      </p:cBhvr>
                                    </p:animMotion>
                                    <p:animEffect transition="in" filter="fade">
                                      <p:cBhvr>
                                        <p:cTn id="24" dur="2000"/>
                                        <p:tgtEl>
                                          <p:spTgt spid="416772"/>
                                        </p:tgtEl>
                                      </p:cBhvr>
                                    </p:animEffect>
                                  </p:childTnLst>
                                </p:cTn>
                              </p:par>
                            </p:childTnLst>
                          </p:cTn>
                        </p:par>
                        <p:par>
                          <p:cTn id="25" fill="hold">
                            <p:stCondLst>
                              <p:cond delay="2000"/>
                            </p:stCondLst>
                            <p:childTnLst>
                              <p:par>
                                <p:cTn id="26" presetID="10" presetClass="entr" presetSubtype="0" fill="hold" nodeType="afterEffect">
                                  <p:stCondLst>
                                    <p:cond delay="0"/>
                                  </p:stCondLst>
                                  <p:iterate type="wd">
                                    <p:tmPct val="0"/>
                                  </p:iterate>
                                  <p:childTnLst>
                                    <p:set>
                                      <p:cBhvr>
                                        <p:cTn id="27" dur="1" fill="hold">
                                          <p:stCondLst>
                                            <p:cond delay="0"/>
                                          </p:stCondLst>
                                        </p:cTn>
                                        <p:tgtEl>
                                          <p:spTgt spid="416771">
                                            <p:txEl>
                                              <p:pRg st="4" end="4"/>
                                            </p:txEl>
                                          </p:spTgt>
                                        </p:tgtEl>
                                        <p:attrNameLst>
                                          <p:attrName>style.visibility</p:attrName>
                                        </p:attrNameLst>
                                      </p:cBhvr>
                                      <p:to>
                                        <p:strVal val="visible"/>
                                      </p:to>
                                    </p:set>
                                    <p:animEffect transition="in" filter="fade">
                                      <p:cBhvr>
                                        <p:cTn id="28" dur="2000"/>
                                        <p:tgtEl>
                                          <p:spTgt spid="416771">
                                            <p:txEl>
                                              <p:pRg st="4" end="4"/>
                                            </p:txEl>
                                          </p:spTgt>
                                        </p:tgtEl>
                                      </p:cBhvr>
                                    </p:animEffect>
                                  </p:childTnLst>
                                  <p:subTnLst>
                                    <p:animClr clrSpc="rgb" dir="cw">
                                      <p:cBhvr override="childStyle">
                                        <p:cTn dur="1" fill="hold" display="0" masterRel="nextClick" afterEffect="1"/>
                                        <p:tgtEl>
                                          <p:spTgt spid="416771">
                                            <p:txEl>
                                              <p:pRg st="4" end="4"/>
                                            </p:txEl>
                                          </p:spTgt>
                                        </p:tgtEl>
                                        <p:attrNameLst>
                                          <p:attrName>ppt_c</p:attrName>
                                        </p:attrNameLst>
                                      </p:cBhvr>
                                      <p:to>
                                        <a:schemeClr val="hlink"/>
                                      </p:to>
                                    </p:animClr>
                                  </p:subTnLst>
                                </p:cTn>
                              </p:par>
                              <p:par>
                                <p:cTn id="29" presetID="10" presetClass="entr" presetSubtype="0" fill="hold" nodeType="withEffect">
                                  <p:stCondLst>
                                    <p:cond delay="500"/>
                                  </p:stCondLst>
                                  <p:iterate type="wd">
                                    <p:tmPct val="0"/>
                                  </p:iterate>
                                  <p:childTnLst>
                                    <p:set>
                                      <p:cBhvr>
                                        <p:cTn id="30" dur="1" fill="hold">
                                          <p:stCondLst>
                                            <p:cond delay="0"/>
                                          </p:stCondLst>
                                        </p:cTn>
                                        <p:tgtEl>
                                          <p:spTgt spid="416771">
                                            <p:txEl>
                                              <p:pRg st="5" end="5"/>
                                            </p:txEl>
                                          </p:spTgt>
                                        </p:tgtEl>
                                        <p:attrNameLst>
                                          <p:attrName>style.visibility</p:attrName>
                                        </p:attrNameLst>
                                      </p:cBhvr>
                                      <p:to>
                                        <p:strVal val="visible"/>
                                      </p:to>
                                    </p:set>
                                    <p:animEffect transition="in" filter="fade">
                                      <p:cBhvr>
                                        <p:cTn id="31" dur="2000"/>
                                        <p:tgtEl>
                                          <p:spTgt spid="416771">
                                            <p:txEl>
                                              <p:pRg st="5" end="5"/>
                                            </p:txEl>
                                          </p:spTgt>
                                        </p:tgtEl>
                                      </p:cBhvr>
                                    </p:animEffect>
                                  </p:childTnLst>
                                  <p:subTnLst>
                                    <p:animClr clrSpc="rgb" dir="cw">
                                      <p:cBhvr override="childStyle">
                                        <p:cTn dur="1" fill="hold" display="0" masterRel="nextClick" afterEffect="1"/>
                                        <p:tgtEl>
                                          <p:spTgt spid="416771">
                                            <p:txEl>
                                              <p:pRg st="5" end="5"/>
                                            </p:txEl>
                                          </p:spTgt>
                                        </p:tgtEl>
                                        <p:attrNameLst>
                                          <p:attrName>ppt_c</p:attrName>
                                        </p:attrNameLst>
                                      </p:cBhvr>
                                      <p:to>
                                        <a:schemeClr val="hlink"/>
                                      </p:to>
                                    </p:animClr>
                                  </p:subTnLst>
                                </p:cTn>
                              </p:par>
                              <p:par>
                                <p:cTn id="32" presetID="10" presetClass="entr" presetSubtype="0" fill="hold" nodeType="withEffect">
                                  <p:stCondLst>
                                    <p:cond delay="500"/>
                                  </p:stCondLst>
                                  <p:iterate type="wd">
                                    <p:tmPct val="0"/>
                                  </p:iterate>
                                  <p:childTnLst>
                                    <p:set>
                                      <p:cBhvr>
                                        <p:cTn id="33" dur="1" fill="hold">
                                          <p:stCondLst>
                                            <p:cond delay="0"/>
                                          </p:stCondLst>
                                        </p:cTn>
                                        <p:tgtEl>
                                          <p:spTgt spid="416771">
                                            <p:txEl>
                                              <p:pRg st="6" end="6"/>
                                            </p:txEl>
                                          </p:spTgt>
                                        </p:tgtEl>
                                        <p:attrNameLst>
                                          <p:attrName>style.visibility</p:attrName>
                                        </p:attrNameLst>
                                      </p:cBhvr>
                                      <p:to>
                                        <p:strVal val="visible"/>
                                      </p:to>
                                    </p:set>
                                    <p:animEffect transition="in" filter="fade">
                                      <p:cBhvr>
                                        <p:cTn id="34" dur="2000"/>
                                        <p:tgtEl>
                                          <p:spTgt spid="416771">
                                            <p:txEl>
                                              <p:pRg st="6" end="6"/>
                                            </p:txEl>
                                          </p:spTgt>
                                        </p:tgtEl>
                                      </p:cBhvr>
                                    </p:animEffect>
                                  </p:childTnLst>
                                  <p:subTnLst>
                                    <p:animClr clrSpc="rgb" dir="cw">
                                      <p:cBhvr override="childStyle">
                                        <p:cTn dur="1" fill="hold" display="0" masterRel="nextClick" afterEffect="1"/>
                                        <p:tgtEl>
                                          <p:spTgt spid="416771">
                                            <p:txEl>
                                              <p:pRg st="6" end="6"/>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iterate type="wd">
                                    <p:tmPct val="0"/>
                                  </p:iterate>
                                  <p:childTnLst>
                                    <p:set>
                                      <p:cBhvr>
                                        <p:cTn id="38" dur="1" fill="hold">
                                          <p:stCondLst>
                                            <p:cond delay="0"/>
                                          </p:stCondLst>
                                        </p:cTn>
                                        <p:tgtEl>
                                          <p:spTgt spid="416771">
                                            <p:txEl>
                                              <p:pRg st="4" end="4"/>
                                            </p:txEl>
                                          </p:spTgt>
                                        </p:tgtEl>
                                        <p:attrNameLst>
                                          <p:attrName>style.visibility</p:attrName>
                                        </p:attrNameLst>
                                      </p:cBhvr>
                                      <p:to>
                                        <p:strVal val="visible"/>
                                      </p:to>
                                    </p:set>
                                    <p:animEffect transition="in" filter="slide(fromBottom)">
                                      <p:cBhvr>
                                        <p:cTn id="39" dur="1000"/>
                                        <p:tgtEl>
                                          <p:spTgt spid="416771">
                                            <p:txEl>
                                              <p:pRg st="4" end="4"/>
                                            </p:txEl>
                                          </p:spTgt>
                                        </p:tgtEl>
                                      </p:cBhvr>
                                    </p:animEffect>
                                  </p:childTnLst>
                                  <p:subTnLst>
                                    <p:animClr clrSpc="rgb" dir="cw">
                                      <p:cBhvr override="childStyle">
                                        <p:cTn dur="1" fill="hold" display="0" masterRel="nextClick" afterEffect="1"/>
                                        <p:tgtEl>
                                          <p:spTgt spid="416771">
                                            <p:txEl>
                                              <p:pRg st="4" end="4"/>
                                            </p:txEl>
                                          </p:spTgt>
                                        </p:tgtEl>
                                        <p:attrNameLst>
                                          <p:attrName>ppt_c</p:attrName>
                                        </p:attrNameLst>
                                      </p:cBhvr>
                                      <p:to>
                                        <a:schemeClr val="accent2"/>
                                      </p:to>
                                    </p:animClr>
                                  </p:subTnLst>
                                </p:cTn>
                              </p:par>
                              <p:par>
                                <p:cTn id="40" presetID="12" presetClass="entr" presetSubtype="4" fill="hold" nodeType="withEffect">
                                  <p:stCondLst>
                                    <p:cond delay="500"/>
                                  </p:stCondLst>
                                  <p:iterate type="wd">
                                    <p:tmPct val="0"/>
                                  </p:iterate>
                                  <p:childTnLst>
                                    <p:set>
                                      <p:cBhvr>
                                        <p:cTn id="41" dur="1" fill="hold">
                                          <p:stCondLst>
                                            <p:cond delay="0"/>
                                          </p:stCondLst>
                                        </p:cTn>
                                        <p:tgtEl>
                                          <p:spTgt spid="416771">
                                            <p:txEl>
                                              <p:pRg st="5" end="5"/>
                                            </p:txEl>
                                          </p:spTgt>
                                        </p:tgtEl>
                                        <p:attrNameLst>
                                          <p:attrName>style.visibility</p:attrName>
                                        </p:attrNameLst>
                                      </p:cBhvr>
                                      <p:to>
                                        <p:strVal val="visible"/>
                                      </p:to>
                                    </p:set>
                                    <p:animEffect transition="in" filter="slide(fromBottom)">
                                      <p:cBhvr>
                                        <p:cTn id="42" dur="1000"/>
                                        <p:tgtEl>
                                          <p:spTgt spid="416771">
                                            <p:txEl>
                                              <p:pRg st="5" end="5"/>
                                            </p:txEl>
                                          </p:spTgt>
                                        </p:tgtEl>
                                      </p:cBhvr>
                                    </p:animEffect>
                                  </p:childTnLst>
                                  <p:subTnLst>
                                    <p:animClr clrSpc="rgb" dir="cw">
                                      <p:cBhvr override="childStyle">
                                        <p:cTn dur="1" fill="hold" display="0" masterRel="nextClick" afterEffect="1"/>
                                        <p:tgtEl>
                                          <p:spTgt spid="416771">
                                            <p:txEl>
                                              <p:pRg st="5" end="5"/>
                                            </p:txEl>
                                          </p:spTgt>
                                        </p:tgtEl>
                                        <p:attrNameLst>
                                          <p:attrName>ppt_c</p:attrName>
                                        </p:attrNameLst>
                                      </p:cBhvr>
                                      <p:to>
                                        <a:schemeClr val="accent2"/>
                                      </p:to>
                                    </p:animClr>
                                  </p:subTnLst>
                                </p:cTn>
                              </p:par>
                              <p:par>
                                <p:cTn id="43" presetID="12" presetClass="entr" presetSubtype="4" fill="hold" nodeType="withEffect">
                                  <p:stCondLst>
                                    <p:cond delay="500"/>
                                  </p:stCondLst>
                                  <p:iterate type="wd">
                                    <p:tmPct val="0"/>
                                  </p:iterate>
                                  <p:childTnLst>
                                    <p:set>
                                      <p:cBhvr>
                                        <p:cTn id="44" dur="1" fill="hold">
                                          <p:stCondLst>
                                            <p:cond delay="0"/>
                                          </p:stCondLst>
                                        </p:cTn>
                                        <p:tgtEl>
                                          <p:spTgt spid="416771">
                                            <p:txEl>
                                              <p:pRg st="6" end="6"/>
                                            </p:txEl>
                                          </p:spTgt>
                                        </p:tgtEl>
                                        <p:attrNameLst>
                                          <p:attrName>style.visibility</p:attrName>
                                        </p:attrNameLst>
                                      </p:cBhvr>
                                      <p:to>
                                        <p:strVal val="visible"/>
                                      </p:to>
                                    </p:set>
                                    <p:animEffect transition="in" filter="slide(fromBottom)">
                                      <p:cBhvr>
                                        <p:cTn id="45" dur="1000"/>
                                        <p:tgtEl>
                                          <p:spTgt spid="416771">
                                            <p:txEl>
                                              <p:pRg st="6" end="6"/>
                                            </p:txEl>
                                          </p:spTgt>
                                        </p:tgtEl>
                                      </p:cBhvr>
                                    </p:animEffect>
                                  </p:childTnLst>
                                  <p:subTnLst>
                                    <p:animClr clrSpc="rgb" dir="cw">
                                      <p:cBhvr override="childStyle">
                                        <p:cTn dur="1" fill="hold" display="0" masterRel="nextClick" afterEffect="1"/>
                                        <p:tgtEl>
                                          <p:spTgt spid="416771">
                                            <p:txEl>
                                              <p:pRg st="6" end="6"/>
                                            </p:txEl>
                                          </p:spTgt>
                                        </p:tgtEl>
                                        <p:attrNameLst>
                                          <p:attrName>ppt_c</p:attrName>
                                        </p:attrNameLst>
                                      </p:cBhvr>
                                      <p:to>
                                        <a:schemeClr val="accent2"/>
                                      </p:to>
                                    </p:animClr>
                                  </p:subTnLst>
                                </p:cTn>
                              </p:par>
                            </p:childTnLst>
                          </p:cTn>
                        </p:par>
                        <p:par>
                          <p:cTn id="46" fill="hold">
                            <p:stCondLst>
                              <p:cond delay="1500"/>
                            </p:stCondLst>
                            <p:childTnLst>
                              <p:par>
                                <p:cTn id="47" presetID="26" presetClass="emph" presetSubtype="0" fill="hold" grpId="1" nodeType="afterEffect">
                                  <p:stCondLst>
                                    <p:cond delay="0"/>
                                  </p:stCondLst>
                                  <p:childTnLst>
                                    <p:animEffect transition="out" filter="fade">
                                      <p:cBhvr>
                                        <p:cTn id="48" dur="2000" tmFilter="0, 0; .2, .5; .8, .5; 1, 0"/>
                                        <p:tgtEl>
                                          <p:spTgt spid="416772"/>
                                        </p:tgtEl>
                                      </p:cBhvr>
                                    </p:animEffect>
                                    <p:animScale>
                                      <p:cBhvr>
                                        <p:cTn id="49" dur="1000" autoRev="1" fill="hold"/>
                                        <p:tgtEl>
                                          <p:spTgt spid="41677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416773"/>
                                        </p:tgtEl>
                                        <p:attrNameLst>
                                          <p:attrName>style.visibility</p:attrName>
                                        </p:attrNameLst>
                                      </p:cBhvr>
                                      <p:to>
                                        <p:strVal val="visible"/>
                                      </p:to>
                                    </p:set>
                                    <p:animEffect transition="in" filter="slide(fromBottom)">
                                      <p:cBhvr>
                                        <p:cTn id="54" dur="1000"/>
                                        <p:tgtEl>
                                          <p:spTgt spid="416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animBg="1"/>
      <p:bldP spid="416772" grpId="1" animBg="1"/>
      <p:bldP spid="41677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676275" y="152400"/>
            <a:ext cx="7934325" cy="8382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That’s Not The Right Answer!</a:t>
            </a:r>
          </a:p>
        </p:txBody>
      </p:sp>
      <p:sp>
        <p:nvSpPr>
          <p:cNvPr id="418819" name="Rectangle 3"/>
          <p:cNvSpPr>
            <a:spLocks noChangeArrowheads="1"/>
          </p:cNvSpPr>
          <p:nvPr/>
        </p:nvSpPr>
        <p:spPr bwMode="auto">
          <a:xfrm>
            <a:off x="1219200" y="914400"/>
            <a:ext cx="3200400" cy="8382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None/>
              <a:defRPr/>
            </a:pPr>
            <a:r>
              <a:rPr lang="en-US" sz="4000">
                <a:solidFill>
                  <a:srgbClr val="0000FF"/>
                </a:solidFill>
                <a:effectLst>
                  <a:outerShdw blurRad="38100" dist="38100" dir="2700000" algn="tl">
                    <a:srgbClr val="C0C0C0"/>
                  </a:outerShdw>
                </a:effectLst>
                <a:latin typeface="Berlin Sans FB Demi" pitchFamily="34" charset="0"/>
              </a:rPr>
              <a:t>This phrase:</a:t>
            </a:r>
          </a:p>
          <a:p>
            <a:pPr marL="342900" indent="-342900" eaLnBrk="1" hangingPunct="1">
              <a:spcBef>
                <a:spcPct val="20000"/>
              </a:spcBef>
              <a:buClr>
                <a:schemeClr val="bg2"/>
              </a:buClr>
              <a:buSzPct val="75000"/>
              <a:buFont typeface="Wingdings" pitchFamily="2" charset="2"/>
              <a:buNone/>
              <a:defRPr/>
            </a:pPr>
            <a:endParaRPr lang="en-US" sz="1600" b="1">
              <a:solidFill>
                <a:srgbClr val="0000FF"/>
              </a:solidFill>
              <a:latin typeface="Berlin Sans FB Demi" pitchFamily="34" charset="0"/>
            </a:endParaRPr>
          </a:p>
        </p:txBody>
      </p:sp>
      <p:sp>
        <p:nvSpPr>
          <p:cNvPr id="418820" name="WordArt 4"/>
          <p:cNvSpPr>
            <a:spLocks noChangeArrowheads="1" noChangeShapeType="1" noTextEdit="1"/>
          </p:cNvSpPr>
          <p:nvPr/>
        </p:nvSpPr>
        <p:spPr bwMode="auto">
          <a:xfrm rot="308676">
            <a:off x="-76200" y="1447800"/>
            <a:ext cx="8229600" cy="1981200"/>
          </a:xfrm>
          <a:prstGeom prst="rect">
            <a:avLst/>
          </a:prstGeom>
        </p:spPr>
        <p:txBody>
          <a:bodyPr wrap="none" fromWordArt="1">
            <a:prstTxWarp prst="textCascadeUp">
              <a:avLst>
                <a:gd name="adj" fmla="val 85014"/>
              </a:avLst>
            </a:prstTxWarp>
            <a:scene3d>
              <a:camera prst="legacyPerspectiveFront">
                <a:rot lat="20519997" lon="1080000" rev="0"/>
              </a:camera>
              <a:lightRig rig="legacyHarsh2" dir="b"/>
            </a:scene3d>
            <a:sp3d extrusionH="430200" prstMaterial="legacyMatte">
              <a:bevelT w="38100" h="38100"/>
              <a:extrusionClr>
                <a:srgbClr val="FF6600"/>
              </a:extrusionClr>
            </a:sp3d>
          </a:bodyPr>
          <a:lstStyle/>
          <a:p>
            <a:pPr algn="ctr"/>
            <a:r>
              <a:rPr lang="en-US" sz="3600" kern="10">
                <a:ln w="9525">
                  <a:round/>
                  <a:headEnd/>
                  <a:tailEnd/>
                </a:ln>
                <a:gradFill rotWithShape="1">
                  <a:gsLst>
                    <a:gs pos="0">
                      <a:srgbClr val="FE3E02"/>
                    </a:gs>
                    <a:gs pos="100000">
                      <a:srgbClr val="FFE701"/>
                    </a:gs>
                  </a:gsLst>
                  <a:lin ang="5400000" scaled="1"/>
                </a:gradFill>
                <a:latin typeface="Comic Sans MS"/>
              </a:rPr>
              <a:t>"... one day = one year ..."</a:t>
            </a:r>
          </a:p>
        </p:txBody>
      </p:sp>
      <p:sp>
        <p:nvSpPr>
          <p:cNvPr id="418821" name="WordArt 5"/>
          <p:cNvSpPr>
            <a:spLocks noChangeArrowheads="1" noChangeShapeType="1" noTextEdit="1"/>
          </p:cNvSpPr>
          <p:nvPr/>
        </p:nvSpPr>
        <p:spPr bwMode="auto">
          <a:xfrm>
            <a:off x="685800" y="3581400"/>
            <a:ext cx="77724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9050">
                  <a:solidFill>
                    <a:srgbClr val="8F3B35"/>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Is a Prophetic Rule …</a:t>
            </a:r>
          </a:p>
        </p:txBody>
      </p:sp>
      <p:sp>
        <p:nvSpPr>
          <p:cNvPr id="418822" name="WordArt 6"/>
          <p:cNvSpPr>
            <a:spLocks noChangeArrowheads="1" noChangeShapeType="1" noTextEdit="1"/>
          </p:cNvSpPr>
          <p:nvPr/>
        </p:nvSpPr>
        <p:spPr bwMode="auto">
          <a:xfrm>
            <a:off x="457200" y="4648200"/>
            <a:ext cx="8229600" cy="20574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Comic Sans MS"/>
              </a:rPr>
              <a:t>~ Not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Comic Sans MS"/>
              </a:rPr>
              <a:t>Prophetic Terminology!</a:t>
            </a:r>
          </a:p>
        </p:txBody>
      </p:sp>
      <p:sp>
        <p:nvSpPr>
          <p:cNvPr id="2" name="Slide Number Placeholder 1"/>
          <p:cNvSpPr>
            <a:spLocks noGrp="1"/>
          </p:cNvSpPr>
          <p:nvPr>
            <p:ph type="sldNum" sz="quarter" idx="11"/>
          </p:nvPr>
        </p:nvSpPr>
        <p:spPr>
          <a:xfrm>
            <a:off x="6629400" y="6324600"/>
            <a:ext cx="2133600" cy="457200"/>
          </a:xfrm>
        </p:spPr>
        <p:txBody>
          <a:bodyPr/>
          <a:lstStyle/>
          <a:p>
            <a:pPr>
              <a:defRPr/>
            </a:pPr>
            <a:fld id="{0E6DA28E-5D7E-4613-9A02-42E696BB463E}" type="slidenum">
              <a:rPr lang="en-US" smtClean="0"/>
              <a:pPr>
                <a:defRPr/>
              </a:pPr>
              <a:t>11</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wipe(left)">
                                      <p:cBhvr>
                                        <p:cTn id="7" dur="2000"/>
                                        <p:tgtEl>
                                          <p:spTgt spid="418818"/>
                                        </p:tgtEl>
                                      </p:cBhvr>
                                    </p:animEffect>
                                  </p:childTnLst>
                                </p:cTn>
                              </p:par>
                            </p:childTnLst>
                          </p:cTn>
                        </p:par>
                        <p:par>
                          <p:cTn id="8" fill="hold">
                            <p:stCondLst>
                              <p:cond delay="2000"/>
                            </p:stCondLst>
                            <p:childTnLst>
                              <p:par>
                                <p:cTn id="9" presetID="29" presetClass="entr" presetSubtype="0" fill="hold" nodeType="afterEffect">
                                  <p:stCondLst>
                                    <p:cond delay="500"/>
                                  </p:stCondLst>
                                  <p:childTnLst>
                                    <p:set>
                                      <p:cBhvr>
                                        <p:cTn id="10" dur="1" fill="hold">
                                          <p:stCondLst>
                                            <p:cond delay="0"/>
                                          </p:stCondLst>
                                        </p:cTn>
                                        <p:tgtEl>
                                          <p:spTgt spid="418819">
                                            <p:txEl>
                                              <p:pRg st="0" end="0"/>
                                            </p:txEl>
                                          </p:spTgt>
                                        </p:tgtEl>
                                        <p:attrNameLst>
                                          <p:attrName>style.visibility</p:attrName>
                                        </p:attrNameLst>
                                      </p:cBhvr>
                                      <p:to>
                                        <p:strVal val="visible"/>
                                      </p:to>
                                    </p:set>
                                    <p:anim calcmode="lin" valueType="num">
                                      <p:cBhvr>
                                        <p:cTn id="11" dur="1000" fill="hold"/>
                                        <p:tgtEl>
                                          <p:spTgt spid="418819">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4188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18819">
                                            <p:txEl>
                                              <p:pRg st="0" end="0"/>
                                            </p:txEl>
                                          </p:spTgt>
                                        </p:tgtEl>
                                      </p:cBhvr>
                                    </p:animEffect>
                                  </p:childTnLst>
                                </p:cTn>
                              </p:par>
                            </p:childTnLst>
                          </p:cTn>
                        </p:par>
                        <p:par>
                          <p:cTn id="14" fill="hold">
                            <p:stCondLst>
                              <p:cond delay="3500"/>
                            </p:stCondLst>
                            <p:childTnLst>
                              <p:par>
                                <p:cTn id="15" presetID="55" presetClass="entr" presetSubtype="0" fill="hold" grpId="0" nodeType="afterEffect">
                                  <p:stCondLst>
                                    <p:cond delay="0"/>
                                  </p:stCondLst>
                                  <p:childTnLst>
                                    <p:set>
                                      <p:cBhvr>
                                        <p:cTn id="16" dur="1" fill="hold">
                                          <p:stCondLst>
                                            <p:cond delay="0"/>
                                          </p:stCondLst>
                                        </p:cTn>
                                        <p:tgtEl>
                                          <p:spTgt spid="418820"/>
                                        </p:tgtEl>
                                        <p:attrNameLst>
                                          <p:attrName>style.visibility</p:attrName>
                                        </p:attrNameLst>
                                      </p:cBhvr>
                                      <p:to>
                                        <p:strVal val="visible"/>
                                      </p:to>
                                    </p:set>
                                    <p:anim calcmode="lin" valueType="num">
                                      <p:cBhvr>
                                        <p:cTn id="17" dur="1000" fill="hold"/>
                                        <p:tgtEl>
                                          <p:spTgt spid="418820"/>
                                        </p:tgtEl>
                                        <p:attrNameLst>
                                          <p:attrName>ppt_w</p:attrName>
                                        </p:attrNameLst>
                                      </p:cBhvr>
                                      <p:tavLst>
                                        <p:tav tm="0">
                                          <p:val>
                                            <p:strVal val="#ppt_w*0.70"/>
                                          </p:val>
                                        </p:tav>
                                        <p:tav tm="100000">
                                          <p:val>
                                            <p:strVal val="#ppt_w"/>
                                          </p:val>
                                        </p:tav>
                                      </p:tavLst>
                                    </p:anim>
                                    <p:anim calcmode="lin" valueType="num">
                                      <p:cBhvr>
                                        <p:cTn id="18" dur="1000" fill="hold"/>
                                        <p:tgtEl>
                                          <p:spTgt spid="418820"/>
                                        </p:tgtEl>
                                        <p:attrNameLst>
                                          <p:attrName>ppt_h</p:attrName>
                                        </p:attrNameLst>
                                      </p:cBhvr>
                                      <p:tavLst>
                                        <p:tav tm="0">
                                          <p:val>
                                            <p:strVal val="#ppt_h"/>
                                          </p:val>
                                        </p:tav>
                                        <p:tav tm="100000">
                                          <p:val>
                                            <p:strVal val="#ppt_h"/>
                                          </p:val>
                                        </p:tav>
                                      </p:tavLst>
                                    </p:anim>
                                    <p:animEffect transition="in" filter="fade">
                                      <p:cBhvr>
                                        <p:cTn id="19" dur="1000"/>
                                        <p:tgtEl>
                                          <p:spTgt spid="418820"/>
                                        </p:tgtEl>
                                      </p:cBhvr>
                                    </p:animEffect>
                                  </p:childTnLst>
                                </p:cTn>
                              </p:par>
                            </p:childTnLst>
                          </p:cTn>
                        </p:par>
                        <p:par>
                          <p:cTn id="20" fill="hold">
                            <p:stCondLst>
                              <p:cond delay="4500"/>
                            </p:stCondLst>
                            <p:childTnLst>
                              <p:par>
                                <p:cTn id="21" presetID="23" presetClass="entr" presetSubtype="16" fill="hold" grpId="0" nodeType="afterEffect">
                                  <p:stCondLst>
                                    <p:cond delay="1500"/>
                                  </p:stCondLst>
                                  <p:childTnLst>
                                    <p:set>
                                      <p:cBhvr>
                                        <p:cTn id="22" dur="1" fill="hold">
                                          <p:stCondLst>
                                            <p:cond delay="0"/>
                                          </p:stCondLst>
                                        </p:cTn>
                                        <p:tgtEl>
                                          <p:spTgt spid="418821"/>
                                        </p:tgtEl>
                                        <p:attrNameLst>
                                          <p:attrName>style.visibility</p:attrName>
                                        </p:attrNameLst>
                                      </p:cBhvr>
                                      <p:to>
                                        <p:strVal val="visible"/>
                                      </p:to>
                                    </p:set>
                                    <p:anim calcmode="lin" valueType="num">
                                      <p:cBhvr>
                                        <p:cTn id="23" dur="2000" fill="hold"/>
                                        <p:tgtEl>
                                          <p:spTgt spid="418821"/>
                                        </p:tgtEl>
                                        <p:attrNameLst>
                                          <p:attrName>ppt_w</p:attrName>
                                        </p:attrNameLst>
                                      </p:cBhvr>
                                      <p:tavLst>
                                        <p:tav tm="0">
                                          <p:val>
                                            <p:fltVal val="0"/>
                                          </p:val>
                                        </p:tav>
                                        <p:tav tm="100000">
                                          <p:val>
                                            <p:strVal val="#ppt_w"/>
                                          </p:val>
                                        </p:tav>
                                      </p:tavLst>
                                    </p:anim>
                                    <p:anim calcmode="lin" valueType="num">
                                      <p:cBhvr>
                                        <p:cTn id="24" dur="2000" fill="hold"/>
                                        <p:tgtEl>
                                          <p:spTgt spid="418821"/>
                                        </p:tgtEl>
                                        <p:attrNameLst>
                                          <p:attrName>ppt_h</p:attrName>
                                        </p:attrNameLst>
                                      </p:cBhvr>
                                      <p:tavLst>
                                        <p:tav tm="0">
                                          <p:val>
                                            <p:fltVal val="0"/>
                                          </p:val>
                                        </p:tav>
                                        <p:tav tm="100000">
                                          <p:val>
                                            <p:strVal val="#ppt_h"/>
                                          </p:val>
                                        </p:tav>
                                      </p:tavLst>
                                    </p:anim>
                                  </p:childTnLst>
                                </p:cTn>
                              </p:par>
                            </p:childTnLst>
                          </p:cTn>
                        </p:par>
                        <p:par>
                          <p:cTn id="25" fill="hold">
                            <p:stCondLst>
                              <p:cond delay="8000"/>
                            </p:stCondLst>
                            <p:childTnLst>
                              <p:par>
                                <p:cTn id="26" presetID="22" presetClass="entr" presetSubtype="1" fill="hold" grpId="0" nodeType="afterEffect">
                                  <p:stCondLst>
                                    <p:cond delay="0"/>
                                  </p:stCondLst>
                                  <p:childTnLst>
                                    <p:set>
                                      <p:cBhvr>
                                        <p:cTn id="27" dur="1" fill="hold">
                                          <p:stCondLst>
                                            <p:cond delay="0"/>
                                          </p:stCondLst>
                                        </p:cTn>
                                        <p:tgtEl>
                                          <p:spTgt spid="418822"/>
                                        </p:tgtEl>
                                        <p:attrNameLst>
                                          <p:attrName>style.visibility</p:attrName>
                                        </p:attrNameLst>
                                      </p:cBhvr>
                                      <p:to>
                                        <p:strVal val="visible"/>
                                      </p:to>
                                    </p:set>
                                    <p:animEffect transition="in" filter="wipe(up)">
                                      <p:cBhvr>
                                        <p:cTn id="28" dur="2000"/>
                                        <p:tgtEl>
                                          <p:spTgt spid="418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18820" grpId="0" animBg="1"/>
      <p:bldP spid="418821" grpId="0" animBg="1"/>
      <p:bldP spid="4188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1285875" y="-76200"/>
            <a:ext cx="65627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The Correct Answer Is …</a:t>
            </a:r>
          </a:p>
        </p:txBody>
      </p:sp>
      <p:sp>
        <p:nvSpPr>
          <p:cNvPr id="420867" name="Rectangle 3"/>
          <p:cNvSpPr>
            <a:spLocks noChangeArrowheads="1"/>
          </p:cNvSpPr>
          <p:nvPr/>
        </p:nvSpPr>
        <p:spPr bwMode="auto">
          <a:xfrm>
            <a:off x="711200" y="1066800"/>
            <a:ext cx="7772400" cy="5334000"/>
          </a:xfrm>
          <a:prstGeom prst="rect">
            <a:avLst/>
          </a:prstGeom>
          <a:gradFill rotWithShape="1">
            <a:gsLst>
              <a:gs pos="0">
                <a:schemeClr val="accent2"/>
              </a:gs>
              <a:gs pos="100000">
                <a:schemeClr val="bg1"/>
              </a:gs>
            </a:gsLst>
            <a:path path="rect">
              <a:fillToRect l="100000" b="100000"/>
            </a:path>
          </a:gradFill>
          <a:ln w="76200">
            <a:solidFill>
              <a:schemeClr val="accent2"/>
            </a:solidFill>
            <a:miter lim="800000"/>
            <a:headEnd/>
            <a:tailEnd/>
          </a:ln>
          <a:effectLst/>
        </p:spPr>
        <p:txBody>
          <a:bodyPr>
            <a:scene3d>
              <a:camera prst="orthographicFront"/>
              <a:lightRig rig="threePt" dir="t"/>
            </a:scene3d>
            <a:sp3d extrusionH="57150">
              <a:bevelT w="38100" h="38100"/>
            </a:sp3d>
          </a:bodyPr>
          <a:lstStyle/>
          <a:p>
            <a:pPr marL="609600" indent="-609600" eaLnBrk="1" hangingPunct="1">
              <a:lnSpc>
                <a:spcPct val="90000"/>
              </a:lnSpc>
              <a:spcBef>
                <a:spcPct val="20000"/>
              </a:spcBef>
              <a:buClr>
                <a:schemeClr val="bg2"/>
              </a:buClr>
              <a:buSzPct val="75000"/>
              <a:buFont typeface="Wingdings" pitchFamily="2" charset="2"/>
              <a:buNone/>
              <a:defRPr/>
            </a:pPr>
            <a:endParaRPr lang="en-US" sz="800" b="1" dirty="0"/>
          </a:p>
          <a:p>
            <a:pPr marL="609600" indent="-609600" eaLnBrk="1" hangingPunct="1">
              <a:lnSpc>
                <a:spcPct val="90000"/>
              </a:lnSpc>
              <a:spcBef>
                <a:spcPct val="20000"/>
              </a:spcBef>
              <a:buClr>
                <a:schemeClr val="bg2"/>
              </a:buClr>
              <a:buSzPct val="75000"/>
              <a:buFont typeface="Wingdings" pitchFamily="2" charset="2"/>
              <a:buNone/>
              <a:defRPr/>
            </a:pPr>
            <a:r>
              <a:rPr lang="en-US" sz="2800" b="1" dirty="0"/>
              <a:t>These three phrases …</a:t>
            </a:r>
          </a:p>
          <a:p>
            <a:pPr marL="609600" indent="-609600" eaLnBrk="1" hangingPunct="1">
              <a:lnSpc>
                <a:spcPct val="90000"/>
              </a:lnSpc>
              <a:spcBef>
                <a:spcPct val="20000"/>
              </a:spcBef>
              <a:buClr>
                <a:schemeClr val="bg2"/>
              </a:buClr>
              <a:buSzPct val="75000"/>
              <a:defRPr/>
            </a:pPr>
            <a:r>
              <a:rPr lang="en-US" sz="2800" b="1" dirty="0">
                <a:solidFill>
                  <a:schemeClr val="tx1">
                    <a:lumMod val="90000"/>
                    <a:lumOff val="10000"/>
                  </a:schemeClr>
                </a:solidFill>
              </a:rPr>
              <a:t>1.  Dan 7:25 </a:t>
            </a:r>
            <a:r>
              <a:rPr lang="en-US" sz="2800" b="1" dirty="0"/>
              <a:t>… time, times, dividing of time </a:t>
            </a:r>
          </a:p>
          <a:p>
            <a:pPr marL="609600" indent="-609600" eaLnBrk="1" hangingPunct="1">
              <a:lnSpc>
                <a:spcPct val="90000"/>
              </a:lnSpc>
              <a:spcBef>
                <a:spcPct val="20000"/>
              </a:spcBef>
              <a:buClr>
                <a:schemeClr val="bg2"/>
              </a:buClr>
              <a:buSzPct val="75000"/>
              <a:defRPr/>
            </a:pPr>
            <a:r>
              <a:rPr lang="en-US" sz="2800" b="1" dirty="0">
                <a:solidFill>
                  <a:schemeClr val="tx1">
                    <a:lumMod val="90000"/>
                    <a:lumOff val="10000"/>
                  </a:schemeClr>
                </a:solidFill>
              </a:rPr>
              <a:t>2.  Dan 12:7 </a:t>
            </a:r>
            <a:r>
              <a:rPr lang="en-US" sz="2800" b="1" dirty="0"/>
              <a:t>… time, times, and a half </a:t>
            </a:r>
          </a:p>
          <a:p>
            <a:pPr marL="609600" indent="-609600" eaLnBrk="1" hangingPunct="1">
              <a:lnSpc>
                <a:spcPct val="90000"/>
              </a:lnSpc>
              <a:spcBef>
                <a:spcPct val="20000"/>
              </a:spcBef>
              <a:buClr>
                <a:schemeClr val="bg2"/>
              </a:buClr>
              <a:buSzPct val="75000"/>
              <a:defRPr/>
            </a:pPr>
            <a:r>
              <a:rPr lang="en-US" sz="2800" b="1" dirty="0">
                <a:solidFill>
                  <a:schemeClr val="tx1">
                    <a:lumMod val="90000"/>
                    <a:lumOff val="10000"/>
                  </a:schemeClr>
                </a:solidFill>
              </a:rPr>
              <a:t>3.  Rev 12:14 </a:t>
            </a:r>
            <a:r>
              <a:rPr lang="en-US" sz="2800" b="1" dirty="0"/>
              <a:t>… time, times, and half a time </a:t>
            </a:r>
          </a:p>
          <a:p>
            <a:pPr marL="609600" indent="-609600" eaLnBrk="1" hangingPunct="1">
              <a:lnSpc>
                <a:spcPct val="90000"/>
              </a:lnSpc>
              <a:spcBef>
                <a:spcPct val="20000"/>
              </a:spcBef>
              <a:buClr>
                <a:schemeClr val="bg2"/>
              </a:buClr>
              <a:buSzPct val="75000"/>
              <a:defRPr/>
            </a:pPr>
            <a:r>
              <a:rPr lang="en-US" sz="2800" b="1" dirty="0">
                <a:solidFill>
                  <a:schemeClr val="accent2"/>
                </a:solidFill>
              </a:rPr>
              <a:t>	</a:t>
            </a:r>
            <a:r>
              <a:rPr lang="en-US" sz="2800" b="1" dirty="0">
                <a:solidFill>
                  <a:srgbClr val="009900"/>
                </a:solidFill>
              </a:rPr>
              <a:t>… are </a:t>
            </a:r>
            <a:r>
              <a:rPr lang="en-US" sz="2800" b="1" u="sng" dirty="0">
                <a:solidFill>
                  <a:srgbClr val="009900"/>
                </a:solidFill>
              </a:rPr>
              <a:t>Pro</a:t>
            </a:r>
            <a:r>
              <a:rPr lang="en-US" sz="2800" b="1" dirty="0">
                <a:solidFill>
                  <a:srgbClr val="009900"/>
                </a:solidFill>
              </a:rPr>
              <a:t>p</a:t>
            </a:r>
            <a:r>
              <a:rPr lang="en-US" sz="2800" b="1" u="sng" dirty="0">
                <a:solidFill>
                  <a:srgbClr val="009900"/>
                </a:solidFill>
              </a:rPr>
              <a:t>hetic Terminolo</a:t>
            </a:r>
            <a:r>
              <a:rPr lang="en-US" sz="2800" b="1" dirty="0">
                <a:solidFill>
                  <a:srgbClr val="009900"/>
                </a:solidFill>
              </a:rPr>
              <a:t>gy which indicate that </a:t>
            </a:r>
            <a:r>
              <a:rPr lang="en-US" sz="2800" b="1" u="sng" dirty="0">
                <a:solidFill>
                  <a:srgbClr val="009900"/>
                </a:solidFill>
              </a:rPr>
              <a:t>a timeline is contained</a:t>
            </a:r>
            <a:r>
              <a:rPr lang="en-US" sz="2800" b="1" dirty="0">
                <a:solidFill>
                  <a:srgbClr val="009900"/>
                </a:solidFill>
              </a:rPr>
              <a:t>  within a (</a:t>
            </a:r>
            <a:r>
              <a:rPr lang="en-US" sz="2800" b="1" dirty="0">
                <a:solidFill>
                  <a:srgbClr val="FF0000"/>
                </a:solidFill>
              </a:rPr>
              <a:t>symbolic</a:t>
            </a:r>
            <a:r>
              <a:rPr lang="en-US" sz="2800" b="1" dirty="0">
                <a:solidFill>
                  <a:srgbClr val="009900"/>
                </a:solidFill>
              </a:rPr>
              <a:t> or </a:t>
            </a:r>
            <a:r>
              <a:rPr lang="en-US" sz="2800" b="1" dirty="0">
                <a:solidFill>
                  <a:srgbClr val="0000FF"/>
                </a:solidFill>
              </a:rPr>
              <a:t>literal</a:t>
            </a:r>
            <a:r>
              <a:rPr lang="en-US" sz="2800" b="1" dirty="0">
                <a:solidFill>
                  <a:srgbClr val="009900"/>
                </a:solidFill>
              </a:rPr>
              <a:t>) prophecy.</a:t>
            </a:r>
          </a:p>
          <a:p>
            <a:pPr marL="609600" indent="-609600" eaLnBrk="1" hangingPunct="1">
              <a:lnSpc>
                <a:spcPct val="90000"/>
              </a:lnSpc>
              <a:spcBef>
                <a:spcPct val="20000"/>
              </a:spcBef>
              <a:buClr>
                <a:schemeClr val="bg2"/>
              </a:buClr>
              <a:buSzPct val="75000"/>
              <a:defRPr/>
            </a:pPr>
            <a:endParaRPr lang="en-US" sz="1200" b="1" dirty="0">
              <a:solidFill>
                <a:srgbClr val="009900"/>
              </a:solidFill>
            </a:endParaRPr>
          </a:p>
          <a:p>
            <a:pPr marL="609600" indent="-609600" eaLnBrk="1" hangingPunct="1">
              <a:lnSpc>
                <a:spcPct val="90000"/>
              </a:lnSpc>
              <a:spcBef>
                <a:spcPct val="20000"/>
              </a:spcBef>
              <a:buClr>
                <a:schemeClr val="bg2"/>
              </a:buClr>
              <a:buSzPct val="75000"/>
              <a:buFont typeface="Wingdings" pitchFamily="2" charset="2"/>
              <a:buNone/>
              <a:defRPr/>
            </a:pPr>
            <a:r>
              <a:rPr lang="en-US" sz="2800" b="1" dirty="0">
                <a:solidFill>
                  <a:schemeClr val="tx1">
                    <a:lumMod val="90000"/>
                    <a:lumOff val="10000"/>
                  </a:schemeClr>
                </a:solidFill>
              </a:rPr>
              <a:t>Prophetic Key #22</a:t>
            </a:r>
            <a:r>
              <a:rPr lang="en-US" sz="2800" dirty="0">
                <a:solidFill>
                  <a:schemeClr val="tx1">
                    <a:lumMod val="90000"/>
                    <a:lumOff val="10000"/>
                  </a:schemeClr>
                </a:solidFill>
              </a:rPr>
              <a:t>   </a:t>
            </a:r>
            <a:r>
              <a:rPr lang="en-US" sz="2800" b="1" dirty="0"/>
              <a:t>Whether a prophecy is written with </a:t>
            </a:r>
            <a:r>
              <a:rPr lang="en-US" sz="2800" b="1" dirty="0">
                <a:solidFill>
                  <a:srgbClr val="FF0000"/>
                </a:solidFill>
              </a:rPr>
              <a:t>symbolic</a:t>
            </a:r>
            <a:r>
              <a:rPr lang="en-US" sz="2800" b="1" dirty="0"/>
              <a:t> or </a:t>
            </a:r>
            <a:r>
              <a:rPr lang="en-US" sz="2800" b="1" dirty="0">
                <a:solidFill>
                  <a:srgbClr val="0000FF"/>
                </a:solidFill>
              </a:rPr>
              <a:t>literal</a:t>
            </a:r>
            <a:r>
              <a:rPr lang="en-US" sz="2800" b="1" dirty="0"/>
              <a:t> language, </a:t>
            </a:r>
            <a:r>
              <a:rPr lang="en-US" sz="2800" b="1" u="sng" dirty="0">
                <a:solidFill>
                  <a:srgbClr val="009900"/>
                </a:solidFill>
              </a:rPr>
              <a:t>ALL</a:t>
            </a:r>
            <a:r>
              <a:rPr lang="en-US" sz="2800" b="1" dirty="0">
                <a:solidFill>
                  <a:srgbClr val="009900"/>
                </a:solidFill>
              </a:rPr>
              <a:t> </a:t>
            </a:r>
            <a:r>
              <a:rPr lang="en-US" sz="2800" b="1" u="sng" dirty="0">
                <a:solidFill>
                  <a:srgbClr val="009900"/>
                </a:solidFill>
              </a:rPr>
              <a:t>timelines</a:t>
            </a:r>
            <a:r>
              <a:rPr lang="en-US" sz="2800" b="1" dirty="0"/>
              <a:t> contained in the prophecy </a:t>
            </a:r>
            <a:r>
              <a:rPr lang="en-US" sz="2800" b="1" dirty="0">
                <a:solidFill>
                  <a:srgbClr val="009900"/>
                </a:solidFill>
              </a:rPr>
              <a:t>are </a:t>
            </a:r>
            <a:r>
              <a:rPr lang="en-US" sz="2800" b="1" u="sng" dirty="0">
                <a:solidFill>
                  <a:srgbClr val="009900"/>
                </a:solidFill>
              </a:rPr>
              <a:t>alwa</a:t>
            </a:r>
            <a:r>
              <a:rPr lang="en-US" sz="2800" b="1" dirty="0">
                <a:solidFill>
                  <a:srgbClr val="009900"/>
                </a:solidFill>
              </a:rPr>
              <a:t>y</a:t>
            </a:r>
            <a:r>
              <a:rPr lang="en-US" sz="2800" b="1" u="sng" dirty="0">
                <a:solidFill>
                  <a:srgbClr val="009900"/>
                </a:solidFill>
              </a:rPr>
              <a:t>s</a:t>
            </a:r>
            <a:r>
              <a:rPr lang="en-US" sz="2800" b="1" dirty="0">
                <a:solidFill>
                  <a:srgbClr val="009900"/>
                </a:solidFill>
              </a:rPr>
              <a:t> p</a:t>
            </a:r>
            <a:r>
              <a:rPr lang="en-US" sz="2800" b="1" u="sng" dirty="0">
                <a:solidFill>
                  <a:srgbClr val="009900"/>
                </a:solidFill>
              </a:rPr>
              <a:t>ro</a:t>
            </a:r>
            <a:r>
              <a:rPr lang="en-US" sz="2800" b="1" dirty="0">
                <a:solidFill>
                  <a:srgbClr val="009900"/>
                </a:solidFill>
              </a:rPr>
              <a:t>p</a:t>
            </a:r>
            <a:r>
              <a:rPr lang="en-US" sz="2800" b="1" u="sng" dirty="0">
                <a:solidFill>
                  <a:srgbClr val="009900"/>
                </a:solidFill>
              </a:rPr>
              <a:t>hetic time</a:t>
            </a:r>
            <a:r>
              <a:rPr lang="en-US" sz="2800" b="1" dirty="0">
                <a:solidFill>
                  <a:srgbClr val="009900"/>
                </a:solidFill>
              </a:rPr>
              <a:t>.</a:t>
            </a:r>
            <a:r>
              <a:rPr lang="en-US" sz="2800" b="1" dirty="0"/>
              <a:t>  </a:t>
            </a:r>
            <a:endParaRPr lang="en-US" sz="2800" b="1" dirty="0">
              <a:solidFill>
                <a:schemeClr val="accent2"/>
              </a:solidFill>
            </a:endParaRPr>
          </a:p>
          <a:p>
            <a:pPr marL="609600" indent="-609600" eaLnBrk="1" hangingPunct="1">
              <a:lnSpc>
                <a:spcPct val="90000"/>
              </a:lnSpc>
              <a:spcBef>
                <a:spcPct val="20000"/>
              </a:spcBef>
              <a:buClr>
                <a:schemeClr val="bg2"/>
              </a:buClr>
              <a:buSzPct val="75000"/>
              <a:buFont typeface="Wingdings" pitchFamily="2" charset="2"/>
              <a:buNone/>
              <a:defRPr/>
            </a:pPr>
            <a:endParaRPr lang="en-US" sz="2800" b="1" i="1" dirty="0"/>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12</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Effect transition="in" filter="fade">
                                      <p:cBhvr>
                                        <p:cTn id="7" dur="2000"/>
                                        <p:tgtEl>
                                          <p:spTgt spid="4208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0867">
                                            <p:txEl>
                                              <p:pRg st="2" end="2"/>
                                            </p:txEl>
                                          </p:spTgt>
                                        </p:tgtEl>
                                        <p:attrNameLst>
                                          <p:attrName>style.visibility</p:attrName>
                                        </p:attrNameLst>
                                      </p:cBhvr>
                                      <p:to>
                                        <p:strVal val="visible"/>
                                      </p:to>
                                    </p:set>
                                    <p:animEffect transition="in" filter="fade">
                                      <p:cBhvr>
                                        <p:cTn id="10" dur="2000"/>
                                        <p:tgtEl>
                                          <p:spTgt spid="4208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0867">
                                            <p:txEl>
                                              <p:pRg st="3" end="3"/>
                                            </p:txEl>
                                          </p:spTgt>
                                        </p:tgtEl>
                                        <p:attrNameLst>
                                          <p:attrName>style.visibility</p:attrName>
                                        </p:attrNameLst>
                                      </p:cBhvr>
                                      <p:to>
                                        <p:strVal val="visible"/>
                                      </p:to>
                                    </p:set>
                                    <p:animEffect transition="in" filter="fade">
                                      <p:cBhvr>
                                        <p:cTn id="13" dur="2000"/>
                                        <p:tgtEl>
                                          <p:spTgt spid="42086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20867">
                                            <p:txEl>
                                              <p:pRg st="4" end="4"/>
                                            </p:txEl>
                                          </p:spTgt>
                                        </p:tgtEl>
                                        <p:attrNameLst>
                                          <p:attrName>style.visibility</p:attrName>
                                        </p:attrNameLst>
                                      </p:cBhvr>
                                      <p:to>
                                        <p:strVal val="visible"/>
                                      </p:to>
                                    </p:set>
                                    <p:animEffect transition="in" filter="fade">
                                      <p:cBhvr>
                                        <p:cTn id="16" dur="2000"/>
                                        <p:tgtEl>
                                          <p:spTgt spid="42086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20867">
                                            <p:txEl>
                                              <p:pRg st="5" end="5"/>
                                            </p:txEl>
                                          </p:spTgt>
                                        </p:tgtEl>
                                        <p:attrNameLst>
                                          <p:attrName>style.visibility</p:attrName>
                                        </p:attrNameLst>
                                      </p:cBhvr>
                                      <p:to>
                                        <p:strVal val="visible"/>
                                      </p:to>
                                    </p:set>
                                    <p:anim calcmode="lin" valueType="num">
                                      <p:cBhvr>
                                        <p:cTn id="21" dur="2000" fill="hold"/>
                                        <p:tgtEl>
                                          <p:spTgt spid="420867">
                                            <p:txEl>
                                              <p:pRg st="5" end="5"/>
                                            </p:txEl>
                                          </p:spTgt>
                                        </p:tgtEl>
                                        <p:attrNameLst>
                                          <p:attrName>ppt_w</p:attrName>
                                        </p:attrNameLst>
                                      </p:cBhvr>
                                      <p:tavLst>
                                        <p:tav tm="0">
                                          <p:val>
                                            <p:strVal val="#ppt_w*0.70"/>
                                          </p:val>
                                        </p:tav>
                                        <p:tav tm="100000">
                                          <p:val>
                                            <p:strVal val="#ppt_w"/>
                                          </p:val>
                                        </p:tav>
                                      </p:tavLst>
                                    </p:anim>
                                    <p:anim calcmode="lin" valueType="num">
                                      <p:cBhvr>
                                        <p:cTn id="22" dur="2000" fill="hold"/>
                                        <p:tgtEl>
                                          <p:spTgt spid="420867">
                                            <p:txEl>
                                              <p:pRg st="5" end="5"/>
                                            </p:txEl>
                                          </p:spTgt>
                                        </p:tgtEl>
                                        <p:attrNameLst>
                                          <p:attrName>ppt_h</p:attrName>
                                        </p:attrNameLst>
                                      </p:cBhvr>
                                      <p:tavLst>
                                        <p:tav tm="0">
                                          <p:val>
                                            <p:strVal val="#ppt_h"/>
                                          </p:val>
                                        </p:tav>
                                        <p:tav tm="100000">
                                          <p:val>
                                            <p:strVal val="#ppt_h"/>
                                          </p:val>
                                        </p:tav>
                                      </p:tavLst>
                                    </p:anim>
                                    <p:animEffect transition="in" filter="fade">
                                      <p:cBhvr>
                                        <p:cTn id="23" dur="2000"/>
                                        <p:tgtEl>
                                          <p:spTgt spid="42086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420867">
                                            <p:txEl>
                                              <p:pRg st="7" end="7"/>
                                            </p:txEl>
                                          </p:spTgt>
                                        </p:tgtEl>
                                        <p:attrNameLst>
                                          <p:attrName>style.visibility</p:attrName>
                                        </p:attrNameLst>
                                      </p:cBhvr>
                                      <p:to>
                                        <p:strVal val="visible"/>
                                      </p:to>
                                    </p:set>
                                    <p:animEffect transition="in" filter="wedge">
                                      <p:cBhvr>
                                        <p:cTn id="28" dur="2000"/>
                                        <p:tgtEl>
                                          <p:spTgt spid="420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2914" name="Rectangle 2"/>
          <p:cNvSpPr>
            <a:spLocks noChangeArrowheads="1"/>
          </p:cNvSpPr>
          <p:nvPr/>
        </p:nvSpPr>
        <p:spPr bwMode="auto">
          <a:xfrm>
            <a:off x="219075" y="7620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Steps </a:t>
            </a:r>
            <a:r>
              <a:rPr lang="en-US" sz="4000" b="1" dirty="0" smtClean="0">
                <a:solidFill>
                  <a:schemeClr val="tx1">
                    <a:lumMod val="90000"/>
                    <a:lumOff val="10000"/>
                  </a:schemeClr>
                </a:solidFill>
                <a:latin typeface="Comic Sans MS" pitchFamily="66" charset="0"/>
              </a:rPr>
              <a:t>for </a:t>
            </a:r>
            <a:r>
              <a:rPr lang="en-US" sz="4000" b="1" dirty="0">
                <a:solidFill>
                  <a:schemeClr val="tx1">
                    <a:lumMod val="90000"/>
                    <a:lumOff val="10000"/>
                  </a:schemeClr>
                </a:solidFill>
                <a:latin typeface="Comic Sans MS" pitchFamily="66" charset="0"/>
              </a:rPr>
              <a:t>Working </a:t>
            </a:r>
            <a:r>
              <a:rPr lang="en-US" sz="4000" b="1" dirty="0" smtClean="0">
                <a:solidFill>
                  <a:schemeClr val="tx1">
                    <a:lumMod val="90000"/>
                    <a:lumOff val="10000"/>
                  </a:schemeClr>
                </a:solidFill>
                <a:latin typeface="Comic Sans MS" pitchFamily="66" charset="0"/>
              </a:rPr>
              <a:t>with </a:t>
            </a:r>
            <a:r>
              <a:rPr lang="en-US" sz="4000" b="1" dirty="0">
                <a:solidFill>
                  <a:schemeClr val="tx1">
                    <a:lumMod val="90000"/>
                    <a:lumOff val="10000"/>
                  </a:schemeClr>
                </a:solidFill>
                <a:latin typeface="Comic Sans MS" pitchFamily="66" charset="0"/>
              </a:rPr>
              <a:t>Timelines</a:t>
            </a:r>
          </a:p>
        </p:txBody>
      </p:sp>
      <p:sp>
        <p:nvSpPr>
          <p:cNvPr id="422915" name="Rectangle 3"/>
          <p:cNvSpPr>
            <a:spLocks noChangeArrowheads="1"/>
          </p:cNvSpPr>
          <p:nvPr/>
        </p:nvSpPr>
        <p:spPr bwMode="auto">
          <a:xfrm>
            <a:off x="381000" y="1143000"/>
            <a:ext cx="8763000" cy="5715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609600" indent="-609600" eaLnBrk="1" hangingPunct="1">
              <a:lnSpc>
                <a:spcPct val="90000"/>
              </a:lnSpc>
              <a:spcBef>
                <a:spcPct val="20000"/>
              </a:spcBef>
              <a:buClr>
                <a:schemeClr val="bg2"/>
              </a:buClr>
              <a:buSzPct val="75000"/>
              <a:buFont typeface="Wingdings" pitchFamily="2" charset="2"/>
              <a:buNone/>
              <a:defRPr/>
            </a:pPr>
            <a:r>
              <a:rPr lang="en-US" sz="3200" b="1" u="sng" dirty="0">
                <a:solidFill>
                  <a:schemeClr val="tx1">
                    <a:lumMod val="90000"/>
                    <a:lumOff val="10000"/>
                  </a:schemeClr>
                </a:solidFill>
              </a:rPr>
              <a:t>Step One</a:t>
            </a:r>
            <a:r>
              <a:rPr lang="en-US" sz="3200" b="1" dirty="0">
                <a:solidFill>
                  <a:schemeClr val="tx1">
                    <a:lumMod val="90000"/>
                    <a:lumOff val="10000"/>
                  </a:schemeClr>
                </a:solidFill>
              </a:rPr>
              <a:t>:  </a:t>
            </a:r>
            <a:r>
              <a:rPr lang="en-US" sz="3200" b="1" dirty="0"/>
              <a:t>Determine if the vision contains: </a:t>
            </a:r>
          </a:p>
          <a:p>
            <a:pPr marL="609600" indent="-609600" eaLnBrk="1" hangingPunct="1">
              <a:lnSpc>
                <a:spcPct val="90000"/>
              </a:lnSpc>
              <a:spcBef>
                <a:spcPct val="20000"/>
              </a:spcBef>
              <a:buClr>
                <a:schemeClr val="bg2"/>
              </a:buClr>
              <a:buSzPct val="75000"/>
              <a:buFont typeface="Wingdings" pitchFamily="2" charset="2"/>
              <a:buNone/>
              <a:defRPr/>
            </a:pPr>
            <a:r>
              <a:rPr lang="en-US" sz="3200" b="1" dirty="0">
                <a:solidFill>
                  <a:srgbClr val="FF0000"/>
                </a:solidFill>
              </a:rPr>
              <a:t>	a)  Symbolic</a:t>
            </a:r>
            <a:r>
              <a:rPr lang="en-US" sz="3200" b="1" dirty="0"/>
              <a:t> language</a:t>
            </a:r>
          </a:p>
          <a:p>
            <a:pPr marL="609600" indent="-609600" eaLnBrk="1" hangingPunct="1">
              <a:lnSpc>
                <a:spcPct val="90000"/>
              </a:lnSpc>
              <a:spcBef>
                <a:spcPct val="20000"/>
              </a:spcBef>
              <a:buClr>
                <a:schemeClr val="bg2"/>
              </a:buClr>
              <a:buSzPct val="75000"/>
              <a:buFont typeface="Wingdings" pitchFamily="2" charset="2"/>
              <a:buNone/>
              <a:defRPr/>
            </a:pPr>
            <a:r>
              <a:rPr lang="en-US" sz="3200" b="1" dirty="0">
                <a:solidFill>
                  <a:srgbClr val="0000FF"/>
                </a:solidFill>
              </a:rPr>
              <a:t>			b)  </a:t>
            </a:r>
            <a:r>
              <a:rPr lang="en-US" sz="3200" dirty="0"/>
              <a:t>[or any] </a:t>
            </a:r>
            <a:r>
              <a:rPr lang="en-US" sz="3200" b="1" dirty="0">
                <a:solidFill>
                  <a:srgbClr val="0000FF"/>
                </a:solidFill>
              </a:rPr>
              <a:t>Literal</a:t>
            </a:r>
            <a:r>
              <a:rPr lang="en-US" sz="3200" dirty="0"/>
              <a:t> </a:t>
            </a:r>
            <a:r>
              <a:rPr lang="en-US" sz="3200" b="1" dirty="0"/>
              <a:t>language</a:t>
            </a:r>
          </a:p>
          <a:p>
            <a:pPr marL="609600" indent="-609600" eaLnBrk="1" hangingPunct="1">
              <a:lnSpc>
                <a:spcPct val="90000"/>
              </a:lnSpc>
              <a:spcBef>
                <a:spcPct val="20000"/>
              </a:spcBef>
              <a:buClr>
                <a:schemeClr val="bg2"/>
              </a:buClr>
              <a:buSzPct val="75000"/>
              <a:buFont typeface="Wingdings" pitchFamily="2" charset="2"/>
              <a:buNone/>
              <a:defRPr/>
            </a:pPr>
            <a:r>
              <a:rPr lang="en-US" sz="3200" dirty="0"/>
              <a:t>	</a:t>
            </a:r>
          </a:p>
          <a:p>
            <a:pPr marL="609600" indent="-609600" eaLnBrk="1" hangingPunct="1">
              <a:lnSpc>
                <a:spcPct val="90000"/>
              </a:lnSpc>
              <a:spcBef>
                <a:spcPct val="20000"/>
              </a:spcBef>
              <a:buClr>
                <a:schemeClr val="bg2"/>
              </a:buClr>
              <a:buSzPct val="75000"/>
              <a:buFont typeface="Wingdings" pitchFamily="2" charset="2"/>
              <a:buNone/>
              <a:defRPr/>
            </a:pPr>
            <a:r>
              <a:rPr lang="en-US" sz="3200" b="1" u="sng" dirty="0">
                <a:solidFill>
                  <a:schemeClr val="tx1">
                    <a:lumMod val="90000"/>
                    <a:lumOff val="10000"/>
                  </a:schemeClr>
                </a:solidFill>
              </a:rPr>
              <a:t>Step Two</a:t>
            </a:r>
            <a:r>
              <a:rPr lang="en-US" sz="3200" b="1" dirty="0">
                <a:solidFill>
                  <a:schemeClr val="tx1">
                    <a:lumMod val="90000"/>
                    <a:lumOff val="10000"/>
                  </a:schemeClr>
                </a:solidFill>
              </a:rPr>
              <a:t>:  </a:t>
            </a:r>
          </a:p>
          <a:p>
            <a:pPr marL="609600" indent="-609600" eaLnBrk="1" hangingPunct="1">
              <a:lnSpc>
                <a:spcPct val="90000"/>
              </a:lnSpc>
              <a:spcBef>
                <a:spcPct val="20000"/>
              </a:spcBef>
              <a:buClr>
                <a:schemeClr val="bg2"/>
              </a:buClr>
              <a:buSzPct val="75000"/>
              <a:buFont typeface="Wingdings" pitchFamily="2" charset="2"/>
              <a:buChar char="§"/>
              <a:defRPr/>
            </a:pPr>
            <a:r>
              <a:rPr lang="en-US" sz="3200" b="1" dirty="0"/>
              <a:t>Apply this information to the timeline:</a:t>
            </a:r>
          </a:p>
          <a:p>
            <a:pPr marL="609600" indent="-609600" eaLnBrk="1" hangingPunct="1">
              <a:lnSpc>
                <a:spcPct val="90000"/>
              </a:lnSpc>
              <a:spcBef>
                <a:spcPct val="20000"/>
              </a:spcBef>
              <a:buClr>
                <a:schemeClr val="bg2"/>
              </a:buClr>
              <a:buSzPct val="75000"/>
              <a:buFontTx/>
              <a:buAutoNum type="alphaLcParenR"/>
              <a:defRPr/>
            </a:pPr>
            <a:r>
              <a:rPr lang="en-US" sz="3200" b="1" dirty="0">
                <a:solidFill>
                  <a:srgbClr val="FF0000"/>
                </a:solidFill>
              </a:rPr>
              <a:t>Symbolic</a:t>
            </a:r>
            <a:r>
              <a:rPr lang="en-US" sz="3200" b="1" dirty="0"/>
              <a:t> Visions containing Timelines: </a:t>
            </a:r>
          </a:p>
          <a:p>
            <a:pPr marL="609600" indent="-609600" eaLnBrk="1" hangingPunct="1">
              <a:lnSpc>
                <a:spcPct val="90000"/>
              </a:lnSpc>
              <a:spcBef>
                <a:spcPct val="20000"/>
              </a:spcBef>
              <a:buClr>
                <a:schemeClr val="bg2"/>
              </a:buClr>
              <a:buSzPct val="75000"/>
              <a:defRPr/>
            </a:pPr>
            <a:r>
              <a:rPr lang="en-US" sz="3200" b="1" dirty="0"/>
              <a:t>	Timeline = Prophetic </a:t>
            </a:r>
            <a:r>
              <a:rPr lang="en-US" sz="3200" b="1" u="sng" dirty="0">
                <a:solidFill>
                  <a:srgbClr val="FF0000"/>
                </a:solidFill>
              </a:rPr>
              <a:t>Symbolic</a:t>
            </a:r>
            <a:r>
              <a:rPr lang="en-US" sz="3200" b="1" dirty="0"/>
              <a:t> Time </a:t>
            </a:r>
          </a:p>
          <a:p>
            <a:pPr marL="609600" indent="-609600" eaLnBrk="1" hangingPunct="1">
              <a:lnSpc>
                <a:spcPct val="90000"/>
              </a:lnSpc>
              <a:spcBef>
                <a:spcPct val="20000"/>
              </a:spcBef>
              <a:buClr>
                <a:schemeClr val="bg2"/>
              </a:buClr>
              <a:buSzPct val="75000"/>
              <a:buFontTx/>
              <a:buAutoNum type="alphaLcParenR" startAt="2"/>
              <a:defRPr/>
            </a:pPr>
            <a:r>
              <a:rPr lang="en-US" sz="3200" b="1" dirty="0">
                <a:solidFill>
                  <a:srgbClr val="0000FF"/>
                </a:solidFill>
              </a:rPr>
              <a:t>Literal</a:t>
            </a:r>
            <a:r>
              <a:rPr lang="en-US" sz="3200" b="1" dirty="0"/>
              <a:t> Visions containing Timelines:</a:t>
            </a:r>
          </a:p>
          <a:p>
            <a:pPr marL="609600" indent="-609600" eaLnBrk="1" hangingPunct="1">
              <a:lnSpc>
                <a:spcPct val="90000"/>
              </a:lnSpc>
              <a:spcBef>
                <a:spcPct val="20000"/>
              </a:spcBef>
              <a:buClr>
                <a:schemeClr val="bg2"/>
              </a:buClr>
              <a:buSzPct val="75000"/>
              <a:defRPr/>
            </a:pPr>
            <a:r>
              <a:rPr lang="en-US" sz="3200" dirty="0"/>
              <a:t> </a:t>
            </a:r>
          </a:p>
          <a:p>
            <a:pPr marL="609600" indent="-609600" eaLnBrk="1" hangingPunct="1">
              <a:lnSpc>
                <a:spcPct val="90000"/>
              </a:lnSpc>
              <a:spcBef>
                <a:spcPct val="20000"/>
              </a:spcBef>
              <a:buClr>
                <a:schemeClr val="bg2"/>
              </a:buClr>
              <a:buSzPct val="75000"/>
              <a:buFont typeface="Wingdings" pitchFamily="2" charset="2"/>
              <a:buNone/>
              <a:defRPr/>
            </a:pPr>
            <a:endParaRPr lang="en-US" sz="3200" dirty="0"/>
          </a:p>
          <a:p>
            <a:pPr marL="609600" indent="-609600" eaLnBrk="1" hangingPunct="1">
              <a:lnSpc>
                <a:spcPct val="90000"/>
              </a:lnSpc>
              <a:spcBef>
                <a:spcPct val="20000"/>
              </a:spcBef>
              <a:buClr>
                <a:schemeClr val="bg2"/>
              </a:buClr>
              <a:buSzPct val="75000"/>
              <a:buFont typeface="Wingdings" pitchFamily="2" charset="2"/>
              <a:buNone/>
              <a:defRPr/>
            </a:pPr>
            <a:endParaRPr lang="en-US" sz="3200" dirty="0"/>
          </a:p>
        </p:txBody>
      </p:sp>
      <p:sp>
        <p:nvSpPr>
          <p:cNvPr id="422916" name="WordArt 4"/>
          <p:cNvSpPr>
            <a:spLocks noChangeArrowheads="1" noChangeShapeType="1" noTextEdit="1"/>
          </p:cNvSpPr>
          <p:nvPr/>
        </p:nvSpPr>
        <p:spPr bwMode="auto">
          <a:xfrm>
            <a:off x="5791200" y="2873375"/>
            <a:ext cx="2514600" cy="7080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chemeClr val="tx1"/>
                  </a:solidFill>
                  <a:round/>
                  <a:headEnd/>
                  <a:tailEnd/>
                </a:ln>
                <a:gradFill rotWithShape="1">
                  <a:gsLst>
                    <a:gs pos="0">
                      <a:srgbClr val="FF0000"/>
                    </a:gs>
                    <a:gs pos="100000">
                      <a:srgbClr val="3366FF"/>
                    </a:gs>
                  </a:gsLst>
                  <a:lin ang="5400000" scaled="1"/>
                </a:gradFill>
                <a:effectLst>
                  <a:outerShdw dist="35921" dir="2700000" algn="ctr" rotWithShape="0">
                    <a:srgbClr val="C0C0C0">
                      <a:alpha val="79999"/>
                    </a:srgbClr>
                  </a:outerShdw>
                </a:effectLst>
                <a:latin typeface="Comic Sans MS"/>
              </a:rPr>
              <a:t>Then ...</a:t>
            </a:r>
          </a:p>
        </p:txBody>
      </p:sp>
      <p:sp>
        <p:nvSpPr>
          <p:cNvPr id="422917" name="WordArt 5"/>
          <p:cNvSpPr>
            <a:spLocks noChangeArrowheads="1" noChangeShapeType="1" noTextEdit="1"/>
          </p:cNvSpPr>
          <p:nvPr/>
        </p:nvSpPr>
        <p:spPr bwMode="auto">
          <a:xfrm>
            <a:off x="533400" y="6067425"/>
            <a:ext cx="8229600" cy="63817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12700">
                  <a:solidFill>
                    <a:srgbClr val="81C0FF"/>
                  </a:solidFill>
                  <a:round/>
                  <a:headEnd/>
                  <a:tailEnd/>
                </a:ln>
                <a:solidFill>
                  <a:srgbClr val="0000FF"/>
                </a:solidFill>
                <a:latin typeface="Comic Sans MS"/>
              </a:rPr>
              <a:t>The Timeline = Prophetic </a:t>
            </a:r>
            <a:r>
              <a:rPr lang="en-US" sz="3600" u="sng" kern="10" dirty="0">
                <a:ln w="12700">
                  <a:solidFill>
                    <a:srgbClr val="81C0FF"/>
                  </a:solidFill>
                  <a:round/>
                  <a:headEnd/>
                  <a:tailEnd/>
                </a:ln>
                <a:solidFill>
                  <a:srgbClr val="0000FF"/>
                </a:solidFill>
                <a:latin typeface="Comic Sans MS"/>
              </a:rPr>
              <a:t>Literal</a:t>
            </a:r>
            <a:r>
              <a:rPr lang="en-US" sz="3600" kern="10" dirty="0">
                <a:ln w="12700">
                  <a:solidFill>
                    <a:srgbClr val="81C0FF"/>
                  </a:solidFill>
                  <a:round/>
                  <a:headEnd/>
                  <a:tailEnd/>
                </a:ln>
                <a:solidFill>
                  <a:srgbClr val="0000FF"/>
                </a:solidFill>
                <a:latin typeface="Comic Sans MS"/>
              </a:rPr>
              <a:t> Time </a:t>
            </a:r>
          </a:p>
        </p:txBody>
      </p:sp>
      <p:sp>
        <p:nvSpPr>
          <p:cNvPr id="2" name="Slide Number Placeholder 1"/>
          <p:cNvSpPr>
            <a:spLocks noGrp="1"/>
          </p:cNvSpPr>
          <p:nvPr>
            <p:ph type="sldNum" sz="quarter" idx="11"/>
          </p:nvPr>
        </p:nvSpPr>
        <p:spPr>
          <a:xfrm>
            <a:off x="6934200" y="6358465"/>
            <a:ext cx="2133600" cy="457200"/>
          </a:xfrm>
        </p:spPr>
        <p:txBody>
          <a:bodyPr/>
          <a:lstStyle/>
          <a:p>
            <a:pPr>
              <a:defRPr/>
            </a:pPr>
            <a:fld id="{0E6DA28E-5D7E-4613-9A02-42E696BB463E}" type="slidenum">
              <a:rPr lang="en-US" smtClean="0"/>
              <a:pPr>
                <a:defRPr/>
              </a:pPr>
              <a:t>13</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Effect transition="in" filter="fade">
                                      <p:cBhvr>
                                        <p:cTn id="7" dur="1000"/>
                                        <p:tgtEl>
                                          <p:spTgt spid="4229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22915">
                                            <p:txEl>
                                              <p:pRg st="1" end="1"/>
                                            </p:txEl>
                                          </p:spTgt>
                                        </p:tgtEl>
                                        <p:attrNameLst>
                                          <p:attrName>style.visibility</p:attrName>
                                        </p:attrNameLst>
                                      </p:cBhvr>
                                      <p:to>
                                        <p:strVal val="visible"/>
                                      </p:to>
                                    </p:set>
                                    <p:animEffect transition="in" filter="fade">
                                      <p:cBhvr>
                                        <p:cTn id="11" dur="1000"/>
                                        <p:tgtEl>
                                          <p:spTgt spid="422915">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422915">
                                            <p:txEl>
                                              <p:pRg st="2" end="2"/>
                                            </p:txEl>
                                          </p:spTgt>
                                        </p:tgtEl>
                                        <p:attrNameLst>
                                          <p:attrName>style.visibility</p:attrName>
                                        </p:attrNameLst>
                                      </p:cBhvr>
                                      <p:to>
                                        <p:strVal val="visible"/>
                                      </p:to>
                                    </p:set>
                                    <p:animEffect transition="in" filter="fade">
                                      <p:cBhvr>
                                        <p:cTn id="15" dur="1000"/>
                                        <p:tgtEl>
                                          <p:spTgt spid="422915">
                                            <p:txEl>
                                              <p:pRg st="2" end="2"/>
                                            </p:txEl>
                                          </p:spTgt>
                                        </p:tgtEl>
                                      </p:cBhvr>
                                    </p:animEffect>
                                  </p:childTnLst>
                                </p:cTn>
                              </p:par>
                            </p:childTnLst>
                          </p:cTn>
                        </p:par>
                        <p:par>
                          <p:cTn id="16" fill="hold">
                            <p:stCondLst>
                              <p:cond delay="5000"/>
                            </p:stCondLst>
                            <p:childTnLst>
                              <p:par>
                                <p:cTn id="17" presetID="37" presetClass="entr" presetSubtype="0" fill="hold" grpId="0" nodeType="afterEffect">
                                  <p:stCondLst>
                                    <p:cond delay="0"/>
                                  </p:stCondLst>
                                  <p:iterate type="lt">
                                    <p:tmPct val="0"/>
                                  </p:iterate>
                                  <p:childTnLst>
                                    <p:set>
                                      <p:cBhvr>
                                        <p:cTn id="18" dur="1" fill="hold">
                                          <p:stCondLst>
                                            <p:cond delay="0"/>
                                          </p:stCondLst>
                                        </p:cTn>
                                        <p:tgtEl>
                                          <p:spTgt spid="422916"/>
                                        </p:tgtEl>
                                        <p:attrNameLst>
                                          <p:attrName>style.visibility</p:attrName>
                                        </p:attrNameLst>
                                      </p:cBhvr>
                                      <p:to>
                                        <p:strVal val="visible"/>
                                      </p:to>
                                    </p:set>
                                    <p:animEffect transition="in" filter="fade">
                                      <p:cBhvr>
                                        <p:cTn id="19" dur="2000"/>
                                        <p:tgtEl>
                                          <p:spTgt spid="422916"/>
                                        </p:tgtEl>
                                      </p:cBhvr>
                                    </p:animEffect>
                                    <p:anim calcmode="lin" valueType="num">
                                      <p:cBhvr>
                                        <p:cTn id="20" dur="2000" fill="hold"/>
                                        <p:tgtEl>
                                          <p:spTgt spid="422916"/>
                                        </p:tgtEl>
                                        <p:attrNameLst>
                                          <p:attrName>ppt_x</p:attrName>
                                        </p:attrNameLst>
                                      </p:cBhvr>
                                      <p:tavLst>
                                        <p:tav tm="0">
                                          <p:val>
                                            <p:strVal val="#ppt_x"/>
                                          </p:val>
                                        </p:tav>
                                        <p:tav tm="100000">
                                          <p:val>
                                            <p:strVal val="#ppt_x"/>
                                          </p:val>
                                        </p:tav>
                                      </p:tavLst>
                                    </p:anim>
                                    <p:anim calcmode="lin" valueType="num">
                                      <p:cBhvr>
                                        <p:cTn id="21" dur="1800" decel="100000" fill="hold"/>
                                        <p:tgtEl>
                                          <p:spTgt spid="422916"/>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422916"/>
                                        </p:tgtEl>
                                        <p:attrNameLst>
                                          <p:attrName>ppt_y</p:attrName>
                                        </p:attrNameLst>
                                      </p:cBhvr>
                                      <p:tavLst>
                                        <p:tav tm="0">
                                          <p:val>
                                            <p:strVal val="#ppt_y-.03"/>
                                          </p:val>
                                        </p:tav>
                                        <p:tav tm="100000">
                                          <p:val>
                                            <p:strVal val="#ppt_y"/>
                                          </p:val>
                                        </p:tav>
                                      </p:tavLst>
                                    </p:anim>
                                  </p:childTnLst>
                                </p:cTn>
                              </p:par>
                            </p:childTnLst>
                          </p:cTn>
                        </p:par>
                        <p:par>
                          <p:cTn id="23" fill="hold">
                            <p:stCondLst>
                              <p:cond delay="7000"/>
                            </p:stCondLst>
                            <p:childTnLst>
                              <p:par>
                                <p:cTn id="24" presetID="10" presetClass="entr" presetSubtype="0" fill="hold" nodeType="afterEffect">
                                  <p:stCondLst>
                                    <p:cond delay="0"/>
                                  </p:stCondLst>
                                  <p:childTnLst>
                                    <p:set>
                                      <p:cBhvr>
                                        <p:cTn id="25" dur="1" fill="hold">
                                          <p:stCondLst>
                                            <p:cond delay="0"/>
                                          </p:stCondLst>
                                        </p:cTn>
                                        <p:tgtEl>
                                          <p:spTgt spid="422915">
                                            <p:txEl>
                                              <p:pRg st="4" end="4"/>
                                            </p:txEl>
                                          </p:spTgt>
                                        </p:tgtEl>
                                        <p:attrNameLst>
                                          <p:attrName>style.visibility</p:attrName>
                                        </p:attrNameLst>
                                      </p:cBhvr>
                                      <p:to>
                                        <p:strVal val="visible"/>
                                      </p:to>
                                    </p:set>
                                    <p:animEffect transition="in" filter="fade">
                                      <p:cBhvr>
                                        <p:cTn id="26" dur="1000"/>
                                        <p:tgtEl>
                                          <p:spTgt spid="422915">
                                            <p:txEl>
                                              <p:pRg st="4" end="4"/>
                                            </p:txEl>
                                          </p:spTgt>
                                        </p:tgtEl>
                                      </p:cBhvr>
                                    </p:animEffect>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422915">
                                            <p:txEl>
                                              <p:pRg st="5" end="5"/>
                                            </p:txEl>
                                          </p:spTgt>
                                        </p:tgtEl>
                                        <p:attrNameLst>
                                          <p:attrName>style.visibility</p:attrName>
                                        </p:attrNameLst>
                                      </p:cBhvr>
                                      <p:to>
                                        <p:strVal val="visible"/>
                                      </p:to>
                                    </p:set>
                                    <p:animEffect transition="in" filter="fade">
                                      <p:cBhvr>
                                        <p:cTn id="30" dur="1000"/>
                                        <p:tgtEl>
                                          <p:spTgt spid="4229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2915">
                                            <p:txEl>
                                              <p:pRg st="6" end="6"/>
                                            </p:txEl>
                                          </p:spTgt>
                                        </p:tgtEl>
                                        <p:attrNameLst>
                                          <p:attrName>style.visibility</p:attrName>
                                        </p:attrNameLst>
                                      </p:cBhvr>
                                      <p:to>
                                        <p:strVal val="visible"/>
                                      </p:to>
                                    </p:set>
                                    <p:animEffect transition="in" filter="fade">
                                      <p:cBhvr>
                                        <p:cTn id="35" dur="1000"/>
                                        <p:tgtEl>
                                          <p:spTgt spid="422915">
                                            <p:txEl>
                                              <p:pRg st="6" end="6"/>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22915">
                                            <p:txEl>
                                              <p:pRg st="7" end="7"/>
                                            </p:txEl>
                                          </p:spTgt>
                                        </p:tgtEl>
                                        <p:attrNameLst>
                                          <p:attrName>style.visibility</p:attrName>
                                        </p:attrNameLst>
                                      </p:cBhvr>
                                      <p:to>
                                        <p:strVal val="visible"/>
                                      </p:to>
                                    </p:set>
                                    <p:animEffect transition="in" filter="fade">
                                      <p:cBhvr>
                                        <p:cTn id="39" dur="1000"/>
                                        <p:tgtEl>
                                          <p:spTgt spid="422915">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2915">
                                            <p:txEl>
                                              <p:pRg st="8" end="8"/>
                                            </p:txEl>
                                          </p:spTgt>
                                        </p:tgtEl>
                                        <p:attrNameLst>
                                          <p:attrName>style.visibility</p:attrName>
                                        </p:attrNameLst>
                                      </p:cBhvr>
                                      <p:to>
                                        <p:strVal val="visible"/>
                                      </p:to>
                                    </p:set>
                                    <p:animEffect transition="in" filter="fade">
                                      <p:cBhvr>
                                        <p:cTn id="44" dur="1000"/>
                                        <p:tgtEl>
                                          <p:spTgt spid="422915">
                                            <p:txEl>
                                              <p:pRg st="8" end="8"/>
                                            </p:txEl>
                                          </p:spTgt>
                                        </p:tgtEl>
                                      </p:cBhvr>
                                    </p:animEffect>
                                  </p:childTnLst>
                                </p:cTn>
                              </p:par>
                            </p:childTnLst>
                          </p:cTn>
                        </p:par>
                        <p:par>
                          <p:cTn id="45" fill="hold">
                            <p:stCondLst>
                              <p:cond delay="1000"/>
                            </p:stCondLst>
                            <p:childTnLst>
                              <p:par>
                                <p:cTn id="46" presetID="6" presetClass="entr" presetSubtype="16" fill="hold" grpId="0" nodeType="afterEffect">
                                  <p:stCondLst>
                                    <p:cond delay="0"/>
                                  </p:stCondLst>
                                  <p:childTnLst>
                                    <p:set>
                                      <p:cBhvr>
                                        <p:cTn id="47" dur="1" fill="hold">
                                          <p:stCondLst>
                                            <p:cond delay="0"/>
                                          </p:stCondLst>
                                        </p:cTn>
                                        <p:tgtEl>
                                          <p:spTgt spid="422917"/>
                                        </p:tgtEl>
                                        <p:attrNameLst>
                                          <p:attrName>style.visibility</p:attrName>
                                        </p:attrNameLst>
                                      </p:cBhvr>
                                      <p:to>
                                        <p:strVal val="visible"/>
                                      </p:to>
                                    </p:set>
                                    <p:animEffect transition="in" filter="circle(in)">
                                      <p:cBhvr>
                                        <p:cTn id="48" dur="2000"/>
                                        <p:tgtEl>
                                          <p:spTgt spid="42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nimBg="1"/>
      <p:bldP spid="4229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382588" y="0"/>
            <a:ext cx="8380412"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3600" b="1" dirty="0">
                <a:solidFill>
                  <a:schemeClr val="tx1">
                    <a:lumMod val="90000"/>
                    <a:lumOff val="10000"/>
                  </a:schemeClr>
                </a:solidFill>
                <a:latin typeface="Comic Sans MS" pitchFamily="66" charset="0"/>
              </a:rPr>
              <a:t>a) Calculating Prophetic </a:t>
            </a:r>
            <a:r>
              <a:rPr lang="en-US" sz="3600" b="1" u="sng" dirty="0">
                <a:solidFill>
                  <a:srgbClr val="0000FF"/>
                </a:solidFill>
                <a:latin typeface="Comic Sans MS" pitchFamily="66" charset="0"/>
              </a:rPr>
              <a:t>Literal</a:t>
            </a:r>
            <a:r>
              <a:rPr lang="en-US" sz="3600" b="1" dirty="0">
                <a:latin typeface="Comic Sans MS" pitchFamily="66" charset="0"/>
              </a:rPr>
              <a:t> </a:t>
            </a:r>
            <a:r>
              <a:rPr lang="en-US" sz="3600" b="1" dirty="0">
                <a:solidFill>
                  <a:schemeClr val="tx1">
                    <a:lumMod val="90000"/>
                    <a:lumOff val="10000"/>
                  </a:schemeClr>
                </a:solidFill>
                <a:latin typeface="Comic Sans MS" pitchFamily="66" charset="0"/>
              </a:rPr>
              <a:t>Time</a:t>
            </a:r>
            <a:r>
              <a:rPr lang="en-US" sz="3600" b="1" dirty="0">
                <a:latin typeface="Comic Sans MS" pitchFamily="66" charset="0"/>
              </a:rPr>
              <a:t>          </a:t>
            </a:r>
          </a:p>
        </p:txBody>
      </p:sp>
      <p:sp>
        <p:nvSpPr>
          <p:cNvPr id="424963" name="Rectangle 3"/>
          <p:cNvSpPr>
            <a:spLocks noChangeArrowheads="1"/>
          </p:cNvSpPr>
          <p:nvPr/>
        </p:nvSpPr>
        <p:spPr bwMode="auto">
          <a:xfrm>
            <a:off x="1447800" y="1066800"/>
            <a:ext cx="6400800" cy="16764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Char char="§"/>
            </a:pPr>
            <a:r>
              <a:rPr lang="en-US" sz="3200" b="1"/>
              <a:t>Any </a:t>
            </a:r>
            <a:r>
              <a:rPr lang="en-US" sz="3200" b="1" u="sng"/>
              <a:t>TIMELINE</a:t>
            </a:r>
            <a:r>
              <a:rPr lang="en-US" sz="3200" b="1"/>
              <a:t> given within a </a:t>
            </a:r>
            <a:r>
              <a:rPr lang="en-US" sz="3200" b="1" u="sng">
                <a:solidFill>
                  <a:srgbClr val="0000FF"/>
                </a:solidFill>
              </a:rPr>
              <a:t>LITERAL</a:t>
            </a:r>
            <a:r>
              <a:rPr lang="en-US" sz="3200" b="1"/>
              <a:t> vision is </a:t>
            </a:r>
            <a:r>
              <a:rPr lang="en-US" sz="3200" b="1" u="sng">
                <a:solidFill>
                  <a:srgbClr val="0000FF"/>
                </a:solidFill>
              </a:rPr>
              <a:t>always</a:t>
            </a:r>
            <a:r>
              <a:rPr lang="en-US" sz="3200" b="1"/>
              <a:t> </a:t>
            </a:r>
            <a:r>
              <a:rPr lang="en-US" sz="3200" b="1" u="sng"/>
              <a:t>PROPHETIC </a:t>
            </a:r>
            <a:r>
              <a:rPr lang="en-US" sz="3200" b="1" u="sng">
                <a:solidFill>
                  <a:srgbClr val="0000FF"/>
                </a:solidFill>
              </a:rPr>
              <a:t>LITERAL</a:t>
            </a:r>
            <a:r>
              <a:rPr lang="en-US" sz="3200" b="1" u="sng"/>
              <a:t> Time</a:t>
            </a:r>
            <a:r>
              <a:rPr lang="en-US" sz="3200" b="1"/>
              <a:t>.</a:t>
            </a:r>
            <a:endParaRPr lang="en-US" sz="2000" b="1"/>
          </a:p>
        </p:txBody>
      </p:sp>
      <p:sp>
        <p:nvSpPr>
          <p:cNvPr id="424964" name="Rectangle 4"/>
          <p:cNvSpPr>
            <a:spLocks noChangeArrowheads="1"/>
          </p:cNvSpPr>
          <p:nvPr/>
        </p:nvSpPr>
        <p:spPr bwMode="auto">
          <a:xfrm>
            <a:off x="263525" y="2971800"/>
            <a:ext cx="8728075" cy="3810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Char char="§"/>
              <a:defRPr/>
            </a:pPr>
            <a:r>
              <a:rPr lang="en-US" sz="3200" b="1" dirty="0"/>
              <a:t>The “timeline” does </a:t>
            </a:r>
            <a:r>
              <a:rPr lang="en-US" sz="3600" b="1" u="sng" dirty="0">
                <a:solidFill>
                  <a:srgbClr val="FF0000"/>
                </a:solidFill>
              </a:rPr>
              <a:t>NOT</a:t>
            </a:r>
            <a:r>
              <a:rPr lang="en-US" sz="3200" b="1" dirty="0"/>
              <a:t> need to be converted. </a:t>
            </a:r>
          </a:p>
          <a:p>
            <a:pPr marL="342900" indent="-342900" eaLnBrk="1" hangingPunct="1">
              <a:spcBef>
                <a:spcPct val="20000"/>
              </a:spcBef>
              <a:buClr>
                <a:schemeClr val="bg2"/>
              </a:buClr>
              <a:buSzPct val="75000"/>
              <a:buFont typeface="Wingdings" pitchFamily="2" charset="2"/>
              <a:buNone/>
              <a:defRPr/>
            </a:pPr>
            <a:endParaRPr lang="en-US" sz="800" b="1" dirty="0"/>
          </a:p>
          <a:p>
            <a:pPr marL="342900" indent="-342900" eaLnBrk="1" hangingPunct="1">
              <a:spcBef>
                <a:spcPct val="20000"/>
              </a:spcBef>
              <a:buClr>
                <a:schemeClr val="bg2"/>
              </a:buClr>
              <a:buSzPct val="75000"/>
              <a:buFont typeface="Wingdings" pitchFamily="2" charset="2"/>
              <a:buNone/>
              <a:defRPr/>
            </a:pPr>
            <a:r>
              <a:rPr lang="en-US" sz="3200" b="1" dirty="0">
                <a:solidFill>
                  <a:schemeClr val="tx1">
                    <a:lumMod val="90000"/>
                    <a:lumOff val="10000"/>
                  </a:schemeClr>
                </a:solidFill>
              </a:rPr>
              <a:t>Prophetic Key #25   </a:t>
            </a:r>
            <a:r>
              <a:rPr lang="en-US" sz="3200" b="1" dirty="0"/>
              <a:t>Timelines contained in a </a:t>
            </a:r>
            <a:r>
              <a:rPr lang="en-US" sz="3200" b="1" dirty="0">
                <a:solidFill>
                  <a:srgbClr val="0000FF"/>
                </a:solidFill>
              </a:rPr>
              <a:t>literal context</a:t>
            </a:r>
            <a:r>
              <a:rPr lang="en-US" sz="3200" b="1" dirty="0"/>
              <a:t> are to be understood as </a:t>
            </a:r>
            <a:r>
              <a:rPr lang="en-US" sz="3200" b="1" dirty="0">
                <a:solidFill>
                  <a:srgbClr val="0000FF"/>
                </a:solidFill>
              </a:rPr>
              <a:t>literal time.</a:t>
            </a:r>
            <a:r>
              <a:rPr lang="en-US" sz="3200" b="1" dirty="0"/>
              <a:t>  Then apply this rule:</a:t>
            </a:r>
          </a:p>
          <a:p>
            <a:pPr marL="342900" indent="-342900" eaLnBrk="1" hangingPunct="1">
              <a:spcBef>
                <a:spcPct val="20000"/>
              </a:spcBef>
              <a:buClr>
                <a:schemeClr val="bg2"/>
              </a:buClr>
              <a:buSzPct val="75000"/>
              <a:buFont typeface="Wingdings" pitchFamily="2" charset="2"/>
              <a:buNone/>
              <a:defRPr/>
            </a:pPr>
            <a:r>
              <a:rPr lang="en-US" sz="3200" b="1" dirty="0"/>
              <a:t>  </a:t>
            </a:r>
            <a:r>
              <a:rPr lang="en-US" sz="3200" b="1" dirty="0">
                <a:solidFill>
                  <a:schemeClr val="tx1">
                    <a:lumMod val="90000"/>
                    <a:lumOff val="10000"/>
                  </a:schemeClr>
                </a:solidFill>
              </a:rPr>
              <a:t>“A prophetic day is </a:t>
            </a:r>
            <a:r>
              <a:rPr lang="en-US" sz="2800" b="1" u="sng" dirty="0" smtClean="0">
                <a:solidFill>
                  <a:schemeClr val="tx1">
                    <a:lumMod val="90000"/>
                    <a:lumOff val="10000"/>
                  </a:schemeClr>
                </a:solidFill>
              </a:rPr>
              <a:t>SIMPLY</a:t>
            </a:r>
            <a:r>
              <a:rPr lang="en-US" sz="3200" b="1" dirty="0" smtClean="0">
                <a:solidFill>
                  <a:schemeClr val="tx1">
                    <a:lumMod val="90000"/>
                    <a:lumOff val="10000"/>
                  </a:schemeClr>
                </a:solidFill>
              </a:rPr>
              <a:t> one </a:t>
            </a:r>
            <a:r>
              <a:rPr lang="en-US" sz="3200" b="1" dirty="0">
                <a:solidFill>
                  <a:schemeClr val="tx1">
                    <a:lumMod val="90000"/>
                    <a:lumOff val="10000"/>
                  </a:schemeClr>
                </a:solidFill>
              </a:rPr>
              <a:t>literal day.”</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fade">
                                      <p:cBhvr>
                                        <p:cTn id="7" dur="2000"/>
                                        <p:tgtEl>
                                          <p:spTgt spid="424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964">
                                            <p:txEl>
                                              <p:pRg st="0" end="0"/>
                                            </p:txEl>
                                          </p:spTgt>
                                        </p:tgtEl>
                                        <p:attrNameLst>
                                          <p:attrName>style.visibility</p:attrName>
                                        </p:attrNameLst>
                                      </p:cBhvr>
                                      <p:to>
                                        <p:strVal val="visible"/>
                                      </p:to>
                                    </p:set>
                                    <p:animEffect transition="in" filter="fade">
                                      <p:cBhvr>
                                        <p:cTn id="12" dur="2000"/>
                                        <p:tgtEl>
                                          <p:spTgt spid="4249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964">
                                            <p:txEl>
                                              <p:pRg st="2" end="2"/>
                                            </p:txEl>
                                          </p:spTgt>
                                        </p:tgtEl>
                                        <p:attrNameLst>
                                          <p:attrName>style.visibility</p:attrName>
                                        </p:attrNameLst>
                                      </p:cBhvr>
                                      <p:to>
                                        <p:strVal val="visible"/>
                                      </p:to>
                                    </p:set>
                                    <p:animEffect transition="in" filter="fade">
                                      <p:cBhvr>
                                        <p:cTn id="17" dur="2000"/>
                                        <p:tgtEl>
                                          <p:spTgt spid="4249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4964">
                                            <p:txEl>
                                              <p:pRg st="3" end="3"/>
                                            </p:txEl>
                                          </p:spTgt>
                                        </p:tgtEl>
                                        <p:attrNameLst>
                                          <p:attrName>style.visibility</p:attrName>
                                        </p:attrNameLst>
                                      </p:cBhvr>
                                      <p:to>
                                        <p:strVal val="visible"/>
                                      </p:to>
                                    </p:set>
                                    <p:animEffect transition="in" filter="fade">
                                      <p:cBhvr>
                                        <p:cTn id="22" dur="2000"/>
                                        <p:tgtEl>
                                          <p:spTgt spid="4249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382588" y="228600"/>
            <a:ext cx="8380412" cy="9906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algn="ctr" eaLnBrk="1" hangingPunct="1">
              <a:defRPr/>
            </a:pPr>
            <a:r>
              <a:rPr lang="en-US" sz="4400" b="1" dirty="0" smtClean="0">
                <a:solidFill>
                  <a:srgbClr val="0070C0"/>
                </a:solidFill>
                <a:latin typeface="Comic Sans MS" pitchFamily="66" charset="0"/>
              </a:rPr>
              <a:t>Definition of a “Day”</a:t>
            </a:r>
            <a:endParaRPr lang="en-US" sz="4400" b="1" dirty="0">
              <a:solidFill>
                <a:srgbClr val="0070C0"/>
              </a:solidFill>
              <a:latin typeface="Comic Sans MS" pitchFamily="66" charset="0"/>
            </a:endParaRPr>
          </a:p>
        </p:txBody>
      </p:sp>
      <p:sp>
        <p:nvSpPr>
          <p:cNvPr id="424964" name="Rectangle 4"/>
          <p:cNvSpPr>
            <a:spLocks noChangeArrowheads="1"/>
          </p:cNvSpPr>
          <p:nvPr/>
        </p:nvSpPr>
        <p:spPr bwMode="auto">
          <a:xfrm>
            <a:off x="263525" y="2971800"/>
            <a:ext cx="8728075" cy="3810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Char char="§"/>
              <a:defRPr/>
            </a:pPr>
            <a:endParaRPr lang="en-US" sz="3200" b="1" dirty="0">
              <a:solidFill>
                <a:schemeClr val="tx1">
                  <a:lumMod val="90000"/>
                  <a:lumOff val="10000"/>
                </a:schemeClr>
              </a:solidFill>
            </a:endParaRPr>
          </a:p>
        </p:txBody>
      </p:sp>
      <p:pic>
        <p:nvPicPr>
          <p:cNvPr id="8" name="Content Placeholder 7" descr="study tool  Strong's Conc.jpg"/>
          <p:cNvPicPr>
            <a:picLocks noGrp="1" noChangeAspect="1"/>
          </p:cNvPicPr>
          <p:nvPr>
            <p:ph sz="half" idx="1"/>
          </p:nvPr>
        </p:nvPicPr>
        <p:blipFill>
          <a:blip r:embed="rId5" cstate="email">
            <a:extLst>
              <a:ext uri="{28A0092B-C50C-407E-A947-70E740481C1C}">
                <a14:useLocalDpi xmlns:a14="http://schemas.microsoft.com/office/drawing/2010/main"/>
              </a:ext>
            </a:extLst>
          </a:blip>
          <a:stretch>
            <a:fillRect/>
          </a:stretch>
        </p:blipFill>
        <p:spPr>
          <a:xfrm>
            <a:off x="807156" y="1600200"/>
            <a:ext cx="2926644" cy="3886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 Placeholder 6"/>
          <p:cNvSpPr>
            <a:spLocks noGrp="1"/>
          </p:cNvSpPr>
          <p:nvPr>
            <p:ph type="body" sz="half" idx="2"/>
          </p:nvPr>
        </p:nvSpPr>
        <p:spPr>
          <a:xfrm>
            <a:off x="3886200" y="1371600"/>
            <a:ext cx="4800600" cy="5486400"/>
          </a:xfrm>
        </p:spPr>
        <p:txBody>
          <a:bodyPr>
            <a:scene3d>
              <a:camera prst="orthographicFront"/>
              <a:lightRig rig="threePt" dir="t"/>
            </a:scene3d>
            <a:sp3d extrusionH="57150">
              <a:bevelT w="38100" h="38100"/>
            </a:sp3d>
          </a:bodyPr>
          <a:lstStyle/>
          <a:p>
            <a:pPr>
              <a:buNone/>
            </a:pPr>
            <a:r>
              <a:rPr lang="en-US" sz="2800" i="1" dirty="0" smtClean="0">
                <a:solidFill>
                  <a:srgbClr val="0070C0"/>
                </a:solidFill>
                <a:latin typeface="Arial Rounded MT Bold" pitchFamily="34" charset="0"/>
              </a:rPr>
              <a:t>    Strong’s - </a:t>
            </a:r>
            <a:r>
              <a:rPr lang="en-US" sz="2800" dirty="0">
                <a:solidFill>
                  <a:srgbClr val="0070C0"/>
                </a:solidFill>
                <a:latin typeface="Arial Rounded MT Bold" pitchFamily="34" charset="0"/>
              </a:rPr>
              <a:t>H</a:t>
            </a:r>
            <a:r>
              <a:rPr lang="en-US" sz="2800" dirty="0" smtClean="0">
                <a:solidFill>
                  <a:srgbClr val="0070C0"/>
                </a:solidFill>
                <a:latin typeface="Arial Rounded MT Bold" pitchFamily="34" charset="0"/>
              </a:rPr>
              <a:t>3117; </a:t>
            </a:r>
            <a:r>
              <a:rPr lang="en-US" sz="2800" u="sng" dirty="0" err="1" smtClean="0">
                <a:solidFill>
                  <a:srgbClr val="0070C0"/>
                </a:solidFill>
                <a:latin typeface="Arial Rounded MT Bold" pitchFamily="34" charset="0"/>
              </a:rPr>
              <a:t>Yowm</a:t>
            </a:r>
            <a:r>
              <a:rPr lang="en-US" sz="2800" dirty="0" smtClean="0">
                <a:solidFill>
                  <a:srgbClr val="0070C0"/>
                </a:solidFill>
                <a:latin typeface="Arial Rounded MT Bold" pitchFamily="34" charset="0"/>
              </a:rPr>
              <a:t>;  from an unused root meaning to be hot; a day (as the warm hours), whether </a:t>
            </a:r>
            <a:r>
              <a:rPr lang="en-US" sz="2800" u="sng" dirty="0" smtClean="0">
                <a:solidFill>
                  <a:schemeClr val="tx1">
                    <a:lumMod val="75000"/>
                    <a:lumOff val="25000"/>
                  </a:schemeClr>
                </a:solidFill>
                <a:latin typeface="Arial Rounded MT Bold" pitchFamily="34" charset="0"/>
              </a:rPr>
              <a:t>literal</a:t>
            </a:r>
            <a:r>
              <a:rPr lang="en-US" sz="2800" dirty="0" smtClean="0">
                <a:solidFill>
                  <a:srgbClr val="0070C0"/>
                </a:solidFill>
                <a:latin typeface="Arial Rounded MT Bold" pitchFamily="34" charset="0"/>
              </a:rPr>
              <a:t> </a:t>
            </a:r>
            <a:r>
              <a:rPr lang="en-US" sz="2000" dirty="0" smtClean="0">
                <a:solidFill>
                  <a:srgbClr val="0070C0"/>
                </a:solidFill>
                <a:latin typeface="Arial Rounded MT Bold" pitchFamily="34" charset="0"/>
              </a:rPr>
              <a:t>(from </a:t>
            </a:r>
            <a:r>
              <a:rPr lang="en-US" sz="1600" strike="sngStrike" dirty="0" smtClean="0">
                <a:solidFill>
                  <a:srgbClr val="C00000"/>
                </a:solidFill>
                <a:latin typeface="Arial Rounded MT Bold" pitchFamily="34" charset="0"/>
              </a:rPr>
              <a:t>sunrise to sunset</a:t>
            </a:r>
            <a:r>
              <a:rPr lang="en-US" sz="1600" dirty="0" smtClean="0">
                <a:solidFill>
                  <a:srgbClr val="C00000"/>
                </a:solidFill>
                <a:latin typeface="Arial Rounded MT Bold" pitchFamily="34" charset="0"/>
              </a:rPr>
              <a:t>,</a:t>
            </a:r>
            <a:r>
              <a:rPr lang="en-US" sz="2000" dirty="0" smtClean="0">
                <a:solidFill>
                  <a:srgbClr val="C00000"/>
                </a:solidFill>
                <a:latin typeface="Arial Rounded MT Bold" pitchFamily="34" charset="0"/>
              </a:rPr>
              <a:t> </a:t>
            </a:r>
            <a:r>
              <a:rPr lang="en-US" sz="2000" dirty="0" smtClean="0">
                <a:solidFill>
                  <a:srgbClr val="0000FF"/>
                </a:solidFill>
                <a:latin typeface="Arial Rounded MT Bold" pitchFamily="34" charset="0"/>
              </a:rPr>
              <a:t>[</a:t>
            </a:r>
            <a:r>
              <a:rPr lang="en-US" sz="2000" dirty="0" err="1" smtClean="0">
                <a:solidFill>
                  <a:srgbClr val="0000FF"/>
                </a:solidFill>
                <a:latin typeface="Arial Rounded MT Bold" pitchFamily="34" charset="0"/>
              </a:rPr>
              <a:t>boqer</a:t>
            </a:r>
            <a:r>
              <a:rPr lang="en-US" sz="2000" dirty="0" smtClean="0">
                <a:solidFill>
                  <a:srgbClr val="0000FF"/>
                </a:solidFill>
                <a:latin typeface="Arial Rounded MT Bold" pitchFamily="34" charset="0"/>
              </a:rPr>
              <a:t> to ereb-12 hrs.]</a:t>
            </a:r>
            <a:r>
              <a:rPr lang="en-US" sz="2000" dirty="0" smtClean="0">
                <a:solidFill>
                  <a:srgbClr val="C00000"/>
                </a:solidFill>
                <a:latin typeface="Arial Rounded MT Bold" pitchFamily="34" charset="0"/>
              </a:rPr>
              <a:t> </a:t>
            </a:r>
            <a:r>
              <a:rPr lang="en-US" sz="2000" dirty="0" smtClean="0">
                <a:solidFill>
                  <a:srgbClr val="0070C0"/>
                </a:solidFill>
                <a:latin typeface="Arial Rounded MT Bold" pitchFamily="34" charset="0"/>
              </a:rPr>
              <a:t>or from one</a:t>
            </a:r>
            <a:r>
              <a:rPr lang="en-US" sz="2000" dirty="0" smtClean="0">
                <a:solidFill>
                  <a:srgbClr val="C00000"/>
                </a:solidFill>
                <a:latin typeface="Arial Rounded MT Bold" pitchFamily="34" charset="0"/>
              </a:rPr>
              <a:t> </a:t>
            </a:r>
            <a:r>
              <a:rPr lang="en-US" sz="1600" strike="sngStrike" dirty="0" smtClean="0">
                <a:solidFill>
                  <a:srgbClr val="C00000"/>
                </a:solidFill>
                <a:latin typeface="Arial Rounded MT Bold" pitchFamily="34" charset="0"/>
              </a:rPr>
              <a:t>sunset to the next</a:t>
            </a:r>
            <a:r>
              <a:rPr lang="en-US" sz="2000" dirty="0" smtClean="0">
                <a:solidFill>
                  <a:srgbClr val="C00000"/>
                </a:solidFill>
                <a:latin typeface="Arial Rounded MT Bold" pitchFamily="34" charset="0"/>
              </a:rPr>
              <a:t> </a:t>
            </a:r>
            <a:r>
              <a:rPr lang="en-US" sz="2000" dirty="0" smtClean="0">
                <a:solidFill>
                  <a:srgbClr val="0000FF"/>
                </a:solidFill>
                <a:latin typeface="Arial Rounded MT Bold" pitchFamily="34" charset="0"/>
              </a:rPr>
              <a:t>[</a:t>
            </a:r>
            <a:r>
              <a:rPr lang="en-US" sz="2000" dirty="0" err="1" smtClean="0">
                <a:solidFill>
                  <a:srgbClr val="0000FF"/>
                </a:solidFill>
                <a:latin typeface="Arial Rounded MT Bold" pitchFamily="34" charset="0"/>
              </a:rPr>
              <a:t>boqer</a:t>
            </a:r>
            <a:r>
              <a:rPr lang="en-US" sz="2000" dirty="0" smtClean="0">
                <a:solidFill>
                  <a:srgbClr val="0000FF"/>
                </a:solidFill>
                <a:latin typeface="Arial Rounded MT Bold" pitchFamily="34" charset="0"/>
              </a:rPr>
              <a:t> to boqer-24 hrs.]</a:t>
            </a:r>
            <a:r>
              <a:rPr lang="en-US" sz="2000" dirty="0" smtClean="0">
                <a:solidFill>
                  <a:srgbClr val="0070C0"/>
                </a:solidFill>
                <a:latin typeface="Arial Rounded MT Bold" pitchFamily="34" charset="0"/>
              </a:rPr>
              <a:t>),</a:t>
            </a:r>
            <a:r>
              <a:rPr lang="en-US" sz="2800" dirty="0" smtClean="0">
                <a:solidFill>
                  <a:srgbClr val="0070C0"/>
                </a:solidFill>
                <a:latin typeface="Arial Rounded MT Bold" pitchFamily="34" charset="0"/>
              </a:rPr>
              <a:t> or </a:t>
            </a:r>
            <a:r>
              <a:rPr lang="en-US" sz="2800" u="sng" dirty="0" smtClean="0">
                <a:solidFill>
                  <a:srgbClr val="7030A0"/>
                </a:solidFill>
                <a:latin typeface="Arial Rounded MT Bold" pitchFamily="34" charset="0"/>
              </a:rPr>
              <a:t>fi</a:t>
            </a:r>
            <a:r>
              <a:rPr lang="en-US" sz="2800" dirty="0" smtClean="0">
                <a:solidFill>
                  <a:srgbClr val="7030A0"/>
                </a:solidFill>
                <a:latin typeface="Arial Rounded MT Bold" pitchFamily="34" charset="0"/>
              </a:rPr>
              <a:t>g</a:t>
            </a:r>
            <a:r>
              <a:rPr lang="en-US" sz="2800" u="sng" dirty="0" smtClean="0">
                <a:solidFill>
                  <a:srgbClr val="7030A0"/>
                </a:solidFill>
                <a:latin typeface="Arial Rounded MT Bold" pitchFamily="34" charset="0"/>
              </a:rPr>
              <a:t>urative</a:t>
            </a:r>
            <a:r>
              <a:rPr lang="en-US" sz="2800" dirty="0" smtClean="0">
                <a:solidFill>
                  <a:srgbClr val="0070C0"/>
                </a:solidFill>
                <a:latin typeface="Arial Rounded MT Bold" pitchFamily="34" charset="0"/>
              </a:rPr>
              <a:t> </a:t>
            </a:r>
            <a:r>
              <a:rPr lang="en-US" sz="2000" dirty="0" smtClean="0">
                <a:solidFill>
                  <a:srgbClr val="0070C0"/>
                </a:solidFill>
                <a:latin typeface="Arial Rounded MT Bold" pitchFamily="34" charset="0"/>
              </a:rPr>
              <a:t>(a space of time defined by an associated term) ... </a:t>
            </a:r>
            <a:endParaRPr lang="en-US" sz="2400" dirty="0" smtClean="0">
              <a:solidFill>
                <a:srgbClr val="0070C0"/>
              </a:solidFill>
              <a:latin typeface="Arial Rounded MT Bold" pitchFamily="34" charset="0"/>
            </a:endParaRPr>
          </a:p>
        </p:txBody>
      </p:sp>
      <p:sp>
        <p:nvSpPr>
          <p:cNvPr id="2" name="Slide Number Placeholder 1"/>
          <p:cNvSpPr>
            <a:spLocks noGrp="1"/>
          </p:cNvSpPr>
          <p:nvPr>
            <p:ph type="sldNum" sz="quarter" idx="11"/>
          </p:nvPr>
        </p:nvSpPr>
        <p:spPr/>
        <p:txBody>
          <a:bodyPr/>
          <a:lstStyle/>
          <a:p>
            <a:pPr>
              <a:defRPr/>
            </a:pPr>
            <a:fld id="{05D42AC2-4538-4756-BAA1-982934530DC3}" type="slidenum">
              <a:rPr lang="en-US" smtClean="0"/>
              <a:pPr>
                <a:defRPr/>
              </a:pPr>
              <a:t>15</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441349" name="Rectangle 5"/>
          <p:cNvSpPr>
            <a:spLocks noChangeArrowheads="1"/>
          </p:cNvSpPr>
          <p:nvPr/>
        </p:nvSpPr>
        <p:spPr bwMode="auto">
          <a:xfrm>
            <a:off x="263525" y="1066800"/>
            <a:ext cx="8880475" cy="57912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spcAft>
                <a:spcPct val="20000"/>
              </a:spcAft>
              <a:buClr>
                <a:schemeClr val="bg2"/>
              </a:buClr>
              <a:buSzPct val="75000"/>
              <a:buFont typeface="Wingdings" pitchFamily="2" charset="2"/>
              <a:buNone/>
              <a:defRPr/>
            </a:pPr>
            <a:r>
              <a:rPr lang="en-US" sz="2400" b="1" dirty="0">
                <a:solidFill>
                  <a:schemeClr val="tx1">
                    <a:lumMod val="90000"/>
                    <a:lumOff val="10000"/>
                  </a:schemeClr>
                </a:solidFill>
              </a:rPr>
              <a:t>16  </a:t>
            </a:r>
            <a:r>
              <a:rPr lang="en-US" sz="2400" b="1" dirty="0"/>
              <a:t>Let his heart be changed from man's, and let a beast's heart be given unto him; and let </a:t>
            </a:r>
            <a:r>
              <a:rPr lang="en-US" sz="2400" b="1" u="sng" dirty="0">
                <a:solidFill>
                  <a:srgbClr val="0000FF"/>
                </a:solidFill>
              </a:rPr>
              <a:t>seven times</a:t>
            </a:r>
            <a:r>
              <a:rPr lang="en-US" sz="2400" b="1" dirty="0"/>
              <a:t> pass over him.</a:t>
            </a:r>
          </a:p>
          <a:p>
            <a:pPr marL="342900" indent="-342900" eaLnBrk="1" hangingPunct="1">
              <a:spcBef>
                <a:spcPct val="20000"/>
              </a:spcBef>
              <a:spcAft>
                <a:spcPct val="20000"/>
              </a:spcAft>
              <a:buClr>
                <a:schemeClr val="bg2"/>
              </a:buClr>
              <a:buSzPct val="75000"/>
              <a:buFont typeface="Wingdings" pitchFamily="2" charset="2"/>
              <a:buNone/>
              <a:defRPr/>
            </a:pPr>
            <a:r>
              <a:rPr lang="en-US" sz="2400" b="1" dirty="0">
                <a:solidFill>
                  <a:schemeClr val="tx1">
                    <a:lumMod val="90000"/>
                    <a:lumOff val="10000"/>
                  </a:schemeClr>
                </a:solidFill>
              </a:rPr>
              <a:t>23 </a:t>
            </a:r>
            <a:r>
              <a:rPr lang="en-US" sz="2400" b="1" dirty="0"/>
              <a:t> Hew the tree down, and destroy it … and let his portion be with the beasts of the field, till </a:t>
            </a:r>
            <a:r>
              <a:rPr lang="en-US" sz="2400" b="1" u="sng" dirty="0">
                <a:solidFill>
                  <a:srgbClr val="0000FF"/>
                </a:solidFill>
              </a:rPr>
              <a:t>seven times</a:t>
            </a:r>
            <a:r>
              <a:rPr lang="en-US" sz="2400" b="1" dirty="0"/>
              <a:t> pass over him;</a:t>
            </a:r>
          </a:p>
          <a:p>
            <a:pPr marL="342900" indent="-342900" eaLnBrk="1" hangingPunct="1">
              <a:spcBef>
                <a:spcPct val="20000"/>
              </a:spcBef>
              <a:spcAft>
                <a:spcPct val="20000"/>
              </a:spcAft>
              <a:buClr>
                <a:schemeClr val="bg2"/>
              </a:buClr>
              <a:buSzPct val="75000"/>
              <a:buFont typeface="Wingdings" pitchFamily="2" charset="2"/>
              <a:buNone/>
              <a:defRPr/>
            </a:pPr>
            <a:r>
              <a:rPr lang="en-US" sz="2400" b="1" dirty="0">
                <a:solidFill>
                  <a:schemeClr val="tx1">
                    <a:lumMod val="90000"/>
                    <a:lumOff val="10000"/>
                  </a:schemeClr>
                </a:solidFill>
              </a:rPr>
              <a:t>25  </a:t>
            </a:r>
            <a:r>
              <a:rPr lang="en-US" sz="2400" b="1" dirty="0"/>
              <a:t>… thy dwelling shall be with the beasts of the field … and </a:t>
            </a:r>
            <a:r>
              <a:rPr lang="en-US" sz="2400" b="1" u="sng" dirty="0">
                <a:solidFill>
                  <a:srgbClr val="0000FF"/>
                </a:solidFill>
              </a:rPr>
              <a:t>seven times</a:t>
            </a:r>
            <a:r>
              <a:rPr lang="en-US" sz="2400" b="1" dirty="0"/>
              <a:t> shall pass over thee,</a:t>
            </a:r>
          </a:p>
          <a:p>
            <a:pPr marL="342900" indent="-342900" eaLnBrk="1" hangingPunct="1">
              <a:spcBef>
                <a:spcPct val="20000"/>
              </a:spcBef>
              <a:spcAft>
                <a:spcPct val="20000"/>
              </a:spcAft>
              <a:buClr>
                <a:schemeClr val="bg2"/>
              </a:buClr>
              <a:buSzPct val="75000"/>
              <a:buFont typeface="Wingdings" pitchFamily="2" charset="2"/>
              <a:buNone/>
              <a:defRPr/>
            </a:pPr>
            <a:r>
              <a:rPr lang="en-US" sz="2400" b="1" dirty="0">
                <a:solidFill>
                  <a:schemeClr val="tx1">
                    <a:lumMod val="90000"/>
                    <a:lumOff val="10000"/>
                  </a:schemeClr>
                </a:solidFill>
              </a:rPr>
              <a:t>32 </a:t>
            </a:r>
            <a:r>
              <a:rPr lang="en-US" sz="2400" b="1" dirty="0"/>
              <a:t> And they shall drive thee from men, and thy dwelling shall be with the beasts of the field: they shall make thee to eat grass as oxen, and </a:t>
            </a:r>
            <a:r>
              <a:rPr lang="en-US" sz="2400" b="1" u="sng" dirty="0">
                <a:solidFill>
                  <a:srgbClr val="0000FF"/>
                </a:solidFill>
              </a:rPr>
              <a:t>seven times</a:t>
            </a:r>
            <a:r>
              <a:rPr lang="en-US" sz="2400" b="1" dirty="0"/>
              <a:t> shall pass over thee, until thou know that the most High </a:t>
            </a:r>
            <a:r>
              <a:rPr lang="en-US" sz="2400" b="1" dirty="0" err="1"/>
              <a:t>ruleth</a:t>
            </a:r>
            <a:r>
              <a:rPr lang="en-US" sz="2400" b="1" dirty="0"/>
              <a:t> in the kingdom of men, and </a:t>
            </a:r>
            <a:r>
              <a:rPr lang="en-US" sz="2400" b="1" dirty="0" err="1"/>
              <a:t>giveth</a:t>
            </a:r>
            <a:r>
              <a:rPr lang="en-US" sz="2400" b="1" dirty="0"/>
              <a:t> it to whomsoever he will.</a:t>
            </a:r>
            <a:endParaRPr lang="en-US" sz="2400" b="1" dirty="0">
              <a:solidFill>
                <a:srgbClr val="009900"/>
              </a:solidFill>
            </a:endParaRPr>
          </a:p>
        </p:txBody>
      </p:sp>
      <p:sp>
        <p:nvSpPr>
          <p:cNvPr id="441350" name="Rectangle 6"/>
          <p:cNvSpPr>
            <a:spLocks noChangeArrowheads="1"/>
          </p:cNvSpPr>
          <p:nvPr/>
        </p:nvSpPr>
        <p:spPr bwMode="auto">
          <a:xfrm>
            <a:off x="295275" y="-7620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rgbClr val="0070C0"/>
                </a:solidFill>
                <a:latin typeface="Comic Sans MS" pitchFamily="66" charset="0"/>
              </a:rPr>
              <a:t>Finding </a:t>
            </a:r>
            <a:r>
              <a:rPr lang="en-US" sz="4000" b="1" dirty="0" smtClean="0">
                <a:solidFill>
                  <a:srgbClr val="0070C0"/>
                </a:solidFill>
                <a:latin typeface="Comic Sans MS" pitchFamily="66" charset="0"/>
              </a:rPr>
              <a:t>the </a:t>
            </a:r>
            <a:r>
              <a:rPr lang="en-US" sz="4000" b="1" dirty="0">
                <a:solidFill>
                  <a:srgbClr val="0070C0"/>
                </a:solidFill>
                <a:latin typeface="Comic Sans MS" pitchFamily="66" charset="0"/>
              </a:rPr>
              <a:t>Timelines </a:t>
            </a:r>
            <a:r>
              <a:rPr lang="en-US" sz="4000" b="1" dirty="0" smtClean="0">
                <a:solidFill>
                  <a:srgbClr val="0070C0"/>
                </a:solidFill>
                <a:latin typeface="Comic Sans MS" pitchFamily="66" charset="0"/>
              </a:rPr>
              <a:t>in </a:t>
            </a:r>
            <a:r>
              <a:rPr lang="en-US" sz="4000" b="1" dirty="0">
                <a:solidFill>
                  <a:srgbClr val="0070C0"/>
                </a:solidFill>
                <a:latin typeface="Comic Sans MS" pitchFamily="66" charset="0"/>
              </a:rPr>
              <a:t>Daniel 4</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16</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349">
                                            <p:txEl>
                                              <p:pRg st="0" end="0"/>
                                            </p:txEl>
                                          </p:spTgt>
                                        </p:tgtEl>
                                        <p:attrNameLst>
                                          <p:attrName>style.visibility</p:attrName>
                                        </p:attrNameLst>
                                      </p:cBhvr>
                                      <p:to>
                                        <p:strVal val="visible"/>
                                      </p:to>
                                    </p:set>
                                    <p:animEffect transition="in" filter="fade">
                                      <p:cBhvr>
                                        <p:cTn id="7" dur="2000"/>
                                        <p:tgtEl>
                                          <p:spTgt spid="44134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41349">
                                            <p:txEl>
                                              <p:pRg st="1" end="1"/>
                                            </p:txEl>
                                          </p:spTgt>
                                        </p:tgtEl>
                                        <p:attrNameLst>
                                          <p:attrName>style.visibility</p:attrName>
                                        </p:attrNameLst>
                                      </p:cBhvr>
                                      <p:to>
                                        <p:strVal val="visible"/>
                                      </p:to>
                                    </p:set>
                                    <p:animEffect transition="in" filter="fade">
                                      <p:cBhvr>
                                        <p:cTn id="11" dur="2000"/>
                                        <p:tgtEl>
                                          <p:spTgt spid="441349">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41349">
                                            <p:txEl>
                                              <p:pRg st="2" end="2"/>
                                            </p:txEl>
                                          </p:spTgt>
                                        </p:tgtEl>
                                        <p:attrNameLst>
                                          <p:attrName>style.visibility</p:attrName>
                                        </p:attrNameLst>
                                      </p:cBhvr>
                                      <p:to>
                                        <p:strVal val="visible"/>
                                      </p:to>
                                    </p:set>
                                    <p:animEffect transition="in" filter="fade">
                                      <p:cBhvr>
                                        <p:cTn id="15" dur="2000"/>
                                        <p:tgtEl>
                                          <p:spTgt spid="441349">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41349">
                                            <p:txEl>
                                              <p:pRg st="3" end="3"/>
                                            </p:txEl>
                                          </p:spTgt>
                                        </p:tgtEl>
                                        <p:attrNameLst>
                                          <p:attrName>style.visibility</p:attrName>
                                        </p:attrNameLst>
                                      </p:cBhvr>
                                      <p:to>
                                        <p:strVal val="visible"/>
                                      </p:to>
                                    </p:set>
                                    <p:animEffect transition="in" filter="fade">
                                      <p:cBhvr>
                                        <p:cTn id="19" dur="2000"/>
                                        <p:tgtEl>
                                          <p:spTgt spid="441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228600" y="838200"/>
            <a:ext cx="7356475" cy="54864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None/>
              <a:defRPr/>
            </a:pPr>
            <a:r>
              <a:rPr lang="en-US" sz="3200" b="1" dirty="0"/>
              <a:t>The </a:t>
            </a:r>
            <a:r>
              <a:rPr lang="en-US" sz="3200" b="1" dirty="0">
                <a:solidFill>
                  <a:schemeClr val="tx1">
                    <a:lumMod val="90000"/>
                    <a:lumOff val="10000"/>
                  </a:schemeClr>
                </a:solidFill>
              </a:rPr>
              <a:t>p</a:t>
            </a:r>
            <a:r>
              <a:rPr lang="en-US" sz="3200" b="1" u="sng" dirty="0">
                <a:solidFill>
                  <a:schemeClr val="tx1">
                    <a:lumMod val="90000"/>
                    <a:lumOff val="10000"/>
                  </a:schemeClr>
                </a:solidFill>
              </a:rPr>
              <a:t>ro</a:t>
            </a:r>
            <a:r>
              <a:rPr lang="en-US" sz="3200" b="1" dirty="0">
                <a:solidFill>
                  <a:schemeClr val="tx1">
                    <a:lumMod val="90000"/>
                    <a:lumOff val="10000"/>
                  </a:schemeClr>
                </a:solidFill>
              </a:rPr>
              <a:t>p</a:t>
            </a:r>
            <a:r>
              <a:rPr lang="en-US" sz="3200" b="1" u="sng" dirty="0">
                <a:solidFill>
                  <a:schemeClr val="tx1">
                    <a:lumMod val="90000"/>
                    <a:lumOff val="10000"/>
                  </a:schemeClr>
                </a:solidFill>
              </a:rPr>
              <a:t>hetic term</a:t>
            </a:r>
            <a:r>
              <a:rPr lang="en-US" sz="3200" b="1" dirty="0">
                <a:solidFill>
                  <a:schemeClr val="tx1">
                    <a:lumMod val="90000"/>
                    <a:lumOff val="10000"/>
                  </a:schemeClr>
                </a:solidFill>
              </a:rPr>
              <a:t> </a:t>
            </a:r>
            <a:r>
              <a:rPr lang="en-US" sz="3200" b="1" dirty="0"/>
              <a:t>for this timeline </a:t>
            </a:r>
            <a:r>
              <a:rPr lang="en-US" sz="3200" dirty="0"/>
              <a:t>(</a:t>
            </a:r>
            <a:r>
              <a:rPr lang="en-US" sz="3200" dirty="0" err="1"/>
              <a:t>vs</a:t>
            </a:r>
            <a:r>
              <a:rPr lang="en-US" sz="3200" dirty="0"/>
              <a:t> 16, 23, 25, 32)</a:t>
            </a:r>
            <a:r>
              <a:rPr lang="en-US" sz="3200" b="1" dirty="0"/>
              <a:t> is identified as: </a:t>
            </a:r>
          </a:p>
          <a:p>
            <a:pPr marL="342900" indent="-342900" eaLnBrk="1" hangingPunct="1">
              <a:spcBef>
                <a:spcPct val="20000"/>
              </a:spcBef>
              <a:buClr>
                <a:schemeClr val="bg2"/>
              </a:buClr>
              <a:buSzPct val="75000"/>
              <a:buFont typeface="Wingdings" pitchFamily="2" charset="2"/>
              <a:buBlip>
                <a:blip r:embed="rId5"/>
              </a:buBlip>
              <a:defRPr/>
            </a:pPr>
            <a:endParaRPr lang="en-US" sz="2800" dirty="0"/>
          </a:p>
          <a:p>
            <a:pPr marL="342900" indent="-342900" eaLnBrk="1" hangingPunct="1">
              <a:spcBef>
                <a:spcPct val="20000"/>
              </a:spcBef>
              <a:buClr>
                <a:schemeClr val="bg2"/>
              </a:buClr>
              <a:buSzPct val="75000"/>
              <a:buFont typeface="Wingdings" pitchFamily="2" charset="2"/>
              <a:buNone/>
              <a:defRPr/>
            </a:pPr>
            <a:endParaRPr lang="en-US" sz="600" b="1" dirty="0"/>
          </a:p>
          <a:p>
            <a:pPr marL="342900" indent="-342900" eaLnBrk="1" hangingPunct="1">
              <a:spcBef>
                <a:spcPct val="20000"/>
              </a:spcBef>
              <a:buClr>
                <a:schemeClr val="bg2"/>
              </a:buClr>
              <a:buSzPct val="75000"/>
              <a:buFont typeface="Wingdings" pitchFamily="2" charset="2"/>
              <a:buNone/>
              <a:defRPr/>
            </a:pPr>
            <a:r>
              <a:rPr lang="en-US" sz="3200" b="1" i="1" dirty="0">
                <a:solidFill>
                  <a:srgbClr val="0070C0"/>
                </a:solidFill>
              </a:rPr>
              <a:t>“</a:t>
            </a:r>
            <a:r>
              <a:rPr lang="en-US" sz="3200" b="1" i="1" u="sng" dirty="0">
                <a:solidFill>
                  <a:srgbClr val="0070C0"/>
                </a:solidFill>
              </a:rPr>
              <a:t>times</a:t>
            </a:r>
            <a:r>
              <a:rPr lang="en-US" sz="3200" b="1" i="1" dirty="0">
                <a:solidFill>
                  <a:srgbClr val="0070C0"/>
                </a:solidFill>
              </a:rPr>
              <a:t>” </a:t>
            </a:r>
            <a:r>
              <a:rPr lang="en-US" sz="3200" b="1" i="1" dirty="0"/>
              <a:t>– Strong’s </a:t>
            </a:r>
            <a:r>
              <a:rPr lang="en-US" sz="3200" b="1" dirty="0"/>
              <a:t>OT:5732; a set time; technically, </a:t>
            </a:r>
            <a:r>
              <a:rPr lang="en-US" sz="3200" b="1" u="sng" dirty="0">
                <a:solidFill>
                  <a:schemeClr val="tx1">
                    <a:lumMod val="90000"/>
                    <a:lumOff val="10000"/>
                  </a:schemeClr>
                </a:solidFill>
              </a:rPr>
              <a:t>a</a:t>
            </a:r>
            <a:r>
              <a:rPr lang="en-US" sz="3200" b="1" dirty="0">
                <a:solidFill>
                  <a:schemeClr val="tx1">
                    <a:lumMod val="90000"/>
                    <a:lumOff val="10000"/>
                  </a:schemeClr>
                </a:solidFill>
              </a:rPr>
              <a:t> y</a:t>
            </a:r>
            <a:r>
              <a:rPr lang="en-US" sz="3200" b="1" u="sng" dirty="0">
                <a:solidFill>
                  <a:schemeClr val="tx1">
                    <a:lumMod val="90000"/>
                    <a:lumOff val="10000"/>
                  </a:schemeClr>
                </a:solidFill>
              </a:rPr>
              <a:t>ear</a:t>
            </a:r>
            <a:r>
              <a:rPr lang="en-US" sz="3200" b="1" dirty="0">
                <a:solidFill>
                  <a:schemeClr val="tx1">
                    <a:lumMod val="90000"/>
                    <a:lumOff val="10000"/>
                  </a:schemeClr>
                </a:solidFill>
              </a:rPr>
              <a:t>.</a:t>
            </a:r>
          </a:p>
          <a:p>
            <a:pPr marL="342900" indent="-342900" eaLnBrk="1" hangingPunct="1">
              <a:spcBef>
                <a:spcPct val="20000"/>
              </a:spcBef>
              <a:buClr>
                <a:schemeClr val="bg2"/>
              </a:buClr>
              <a:buSzPct val="75000"/>
              <a:buFont typeface="Wingdings" pitchFamily="2" charset="2"/>
              <a:buNone/>
              <a:defRPr/>
            </a:pPr>
            <a:endParaRPr lang="en-US" sz="2800" b="1" dirty="0">
              <a:solidFill>
                <a:schemeClr val="accent2"/>
              </a:solidFill>
              <a:effectLst>
                <a:outerShdw blurRad="38100" dist="38100" dir="2700000" algn="tl">
                  <a:srgbClr val="C0C0C0"/>
                </a:outerShdw>
              </a:effectLst>
            </a:endParaRPr>
          </a:p>
          <a:p>
            <a:pPr marL="342900" indent="-342900" eaLnBrk="1" hangingPunct="1">
              <a:spcBef>
                <a:spcPct val="20000"/>
              </a:spcBef>
              <a:buClr>
                <a:schemeClr val="bg2"/>
              </a:buClr>
              <a:buSzPct val="75000"/>
              <a:buFont typeface="Wingdings" pitchFamily="2" charset="2"/>
              <a:buNone/>
              <a:defRPr/>
            </a:pPr>
            <a:r>
              <a:rPr lang="en-US" sz="3200" b="1" dirty="0"/>
              <a:t>Daniel 4 is a </a:t>
            </a:r>
            <a:r>
              <a:rPr lang="en-US" sz="3200" b="1" dirty="0">
                <a:solidFill>
                  <a:srgbClr val="0000FF"/>
                </a:solidFill>
              </a:rPr>
              <a:t>Literal</a:t>
            </a:r>
            <a:r>
              <a:rPr lang="en-US" sz="3200" b="1" dirty="0"/>
              <a:t> </a:t>
            </a:r>
            <a:r>
              <a:rPr lang="en-US" sz="3200" b="1" dirty="0">
                <a:solidFill>
                  <a:srgbClr val="0000FF"/>
                </a:solidFill>
              </a:rPr>
              <a:t>Vision,</a:t>
            </a:r>
            <a:r>
              <a:rPr lang="en-US" sz="3200" b="1" dirty="0"/>
              <a:t> therefore the timeline is:  </a:t>
            </a:r>
          </a:p>
        </p:txBody>
      </p:sp>
      <p:sp>
        <p:nvSpPr>
          <p:cNvPr id="443395" name="WordArt 3"/>
          <p:cNvSpPr>
            <a:spLocks noChangeArrowheads="1" noChangeShapeType="1" noTextEdit="1"/>
          </p:cNvSpPr>
          <p:nvPr/>
        </p:nvSpPr>
        <p:spPr bwMode="auto">
          <a:xfrm>
            <a:off x="3276600" y="1828800"/>
            <a:ext cx="5368925" cy="609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"seven times"</a:t>
            </a:r>
          </a:p>
        </p:txBody>
      </p:sp>
      <p:sp>
        <p:nvSpPr>
          <p:cNvPr id="443396" name="Rectangle 4"/>
          <p:cNvSpPr>
            <a:spLocks noChangeArrowheads="1"/>
          </p:cNvSpPr>
          <p:nvPr/>
        </p:nvSpPr>
        <p:spPr bwMode="auto">
          <a:xfrm>
            <a:off x="295275" y="-7620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3600" b="1" dirty="0">
                <a:solidFill>
                  <a:srgbClr val="0070C0"/>
                </a:solidFill>
                <a:latin typeface="Comic Sans MS" pitchFamily="66" charset="0"/>
              </a:rPr>
              <a:t>Dan 4 </a:t>
            </a:r>
            <a:r>
              <a:rPr lang="en-US" sz="3600" b="1" dirty="0" smtClean="0">
                <a:solidFill>
                  <a:srgbClr val="0070C0"/>
                </a:solidFill>
                <a:latin typeface="Comic Sans MS" pitchFamily="66" charset="0"/>
              </a:rPr>
              <a:t>is </a:t>
            </a:r>
            <a:r>
              <a:rPr lang="en-US" sz="3600" b="1" dirty="0">
                <a:solidFill>
                  <a:srgbClr val="0070C0"/>
                </a:solidFill>
                <a:latin typeface="Comic Sans MS" pitchFamily="66" charset="0"/>
              </a:rPr>
              <a:t>Written </a:t>
            </a:r>
            <a:r>
              <a:rPr lang="en-US" sz="3600" b="1" dirty="0" smtClean="0">
                <a:solidFill>
                  <a:srgbClr val="0070C0"/>
                </a:solidFill>
                <a:latin typeface="Comic Sans MS" pitchFamily="66" charset="0"/>
              </a:rPr>
              <a:t>in </a:t>
            </a:r>
            <a:r>
              <a:rPr lang="en-US" sz="3600" b="1" dirty="0">
                <a:solidFill>
                  <a:srgbClr val="0070C0"/>
                </a:solidFill>
                <a:latin typeface="Comic Sans MS" pitchFamily="66" charset="0"/>
              </a:rPr>
              <a:t>Literal Language</a:t>
            </a:r>
          </a:p>
        </p:txBody>
      </p:sp>
      <p:sp>
        <p:nvSpPr>
          <p:cNvPr id="443397" name="WordArt 5"/>
          <p:cNvSpPr>
            <a:spLocks noChangeArrowheads="1" noChangeShapeType="1" noTextEdit="1"/>
          </p:cNvSpPr>
          <p:nvPr/>
        </p:nvSpPr>
        <p:spPr bwMode="auto">
          <a:xfrm>
            <a:off x="457200" y="5181600"/>
            <a:ext cx="8153400" cy="1524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endParaRPr lang="en-US" sz="3600" kern="10" dirty="0">
              <a:ln w="19050">
                <a:solidFill>
                  <a:srgbClr val="3366FF"/>
                </a:solidFill>
                <a:round/>
                <a:headEnd/>
                <a:tailEnd/>
              </a:ln>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effectLst>
                <a:outerShdw dist="35921" dir="2700000" algn="ctr" rotWithShape="0">
                  <a:srgbClr val="C0C0C0">
                    <a:alpha val="79999"/>
                  </a:srgbClr>
                </a:outerShdw>
              </a:effectLst>
              <a:latin typeface="Comic Sans MS"/>
            </a:endParaRPr>
          </a:p>
          <a:p>
            <a:pPr algn="ctr"/>
            <a:r>
              <a:rPr lang="en-US" sz="3600" kern="10" dirty="0">
                <a:ln w="19050">
                  <a:solidFill>
                    <a:srgbClr val="3366FF"/>
                  </a:solidFill>
                  <a:round/>
                  <a:headEnd/>
                  <a:tailEnd/>
                </a:ln>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effectLst>
                  <a:outerShdw dist="35921" dir="2700000" algn="ctr" rotWithShape="0">
                    <a:srgbClr val="C0C0C0">
                      <a:alpha val="79999"/>
                    </a:srgbClr>
                  </a:outerShdw>
                </a:effectLst>
                <a:latin typeface="Comic Sans MS"/>
              </a:rPr>
              <a:t>The 7 times = 7 </a:t>
            </a:r>
            <a:r>
              <a:rPr lang="en-US" sz="3600" u="sng" kern="10" dirty="0">
                <a:ln w="19050">
                  <a:solidFill>
                    <a:srgbClr val="3366FF"/>
                  </a:solidFill>
                  <a:round/>
                  <a:headEnd/>
                  <a:tailEnd/>
                </a:ln>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effectLst>
                  <a:outerShdw dist="35921" dir="2700000" algn="ctr" rotWithShape="0">
                    <a:srgbClr val="C0C0C0">
                      <a:alpha val="79999"/>
                    </a:srgbClr>
                  </a:outerShdw>
                </a:effectLst>
                <a:latin typeface="Comic Sans MS"/>
              </a:rPr>
              <a:t>literal</a:t>
            </a:r>
            <a:r>
              <a:rPr lang="en-US" sz="3600" kern="10" dirty="0">
                <a:ln w="19050">
                  <a:solidFill>
                    <a:srgbClr val="3366FF"/>
                  </a:solidFill>
                  <a:round/>
                  <a:headEnd/>
                  <a:tailEnd/>
                </a:ln>
                <a:gradFill rotWithShape="1">
                  <a:gsLst>
                    <a:gs pos="0">
                      <a:srgbClr val="FFFFFF"/>
                    </a:gs>
                    <a:gs pos="3500">
                      <a:srgbClr val="E6E6E6"/>
                    </a:gs>
                    <a:gs pos="16000">
                      <a:srgbClr val="7D8496"/>
                    </a:gs>
                    <a:gs pos="23500">
                      <a:srgbClr val="E6E6E6"/>
                    </a:gs>
                    <a:gs pos="42500">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effectLst>
                  <a:outerShdw dist="35921" dir="2700000" algn="ctr" rotWithShape="0">
                    <a:srgbClr val="C0C0C0">
                      <a:alpha val="79999"/>
                    </a:srgbClr>
                  </a:outerShdw>
                </a:effectLst>
                <a:latin typeface="Comic Sans MS"/>
              </a:rPr>
              <a:t> years.</a:t>
            </a:r>
          </a:p>
        </p:txBody>
      </p:sp>
      <p:sp>
        <p:nvSpPr>
          <p:cNvPr id="443398" name="WordArt 6"/>
          <p:cNvSpPr>
            <a:spLocks noChangeArrowheads="1" noChangeShapeType="1" noTextEdit="1"/>
          </p:cNvSpPr>
          <p:nvPr/>
        </p:nvSpPr>
        <p:spPr bwMode="auto">
          <a:xfrm>
            <a:off x="554038" y="5181600"/>
            <a:ext cx="8035925"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19050">
                  <a:solidFill>
                    <a:srgbClr val="3366FF"/>
                  </a:solidFill>
                  <a:round/>
                  <a:headEnd/>
                  <a:tailEnd/>
                </a:ln>
                <a:gradFill rotWithShape="1">
                  <a:gsLst>
                    <a:gs pos="0">
                      <a:srgbClr val="0000FF"/>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Prophetic </a:t>
            </a:r>
            <a:r>
              <a:rPr lang="en-US" sz="3600" u="sng" kern="10" dirty="0">
                <a:ln w="19050">
                  <a:solidFill>
                    <a:srgbClr val="3366FF"/>
                  </a:solidFill>
                  <a:round/>
                  <a:headEnd/>
                  <a:tailEnd/>
                </a:ln>
                <a:gradFill rotWithShape="1">
                  <a:gsLst>
                    <a:gs pos="0">
                      <a:srgbClr val="0000FF"/>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Literal</a:t>
            </a:r>
            <a:r>
              <a:rPr lang="en-US" sz="3600" kern="10" dirty="0">
                <a:ln w="19050">
                  <a:solidFill>
                    <a:srgbClr val="3366FF"/>
                  </a:solidFill>
                  <a:round/>
                  <a:headEnd/>
                  <a:tailEnd/>
                </a:ln>
                <a:gradFill rotWithShape="1">
                  <a:gsLst>
                    <a:gs pos="0">
                      <a:srgbClr val="0000FF"/>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 Time</a:t>
            </a:r>
          </a:p>
        </p:txBody>
      </p:sp>
      <p:sp>
        <p:nvSpPr>
          <p:cNvPr id="443399" name="WordArt 7"/>
          <p:cNvSpPr>
            <a:spLocks noChangeArrowheads="1" noChangeShapeType="1" noTextEdit="1"/>
          </p:cNvSpPr>
          <p:nvPr/>
        </p:nvSpPr>
        <p:spPr bwMode="auto">
          <a:xfrm>
            <a:off x="4724400" y="3657600"/>
            <a:ext cx="4038600" cy="609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1 time = 1 year</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17</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fade">
                                      <p:cBhvr>
                                        <p:cTn id="7" dur="2000"/>
                                        <p:tgtEl>
                                          <p:spTgt spid="443394">
                                            <p:txEl>
                                              <p:pRg st="0" end="0"/>
                                            </p:txEl>
                                          </p:spTgt>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443395"/>
                                        </p:tgtEl>
                                        <p:attrNameLst>
                                          <p:attrName>style.visibility</p:attrName>
                                        </p:attrNameLst>
                                      </p:cBhvr>
                                      <p:to>
                                        <p:strVal val="visible"/>
                                      </p:to>
                                    </p:set>
                                    <p:anim calcmode="lin" valueType="num">
                                      <p:cBhvr>
                                        <p:cTn id="11" dur="2000" fill="hold"/>
                                        <p:tgtEl>
                                          <p:spTgt spid="443395"/>
                                        </p:tgtEl>
                                        <p:attrNameLst>
                                          <p:attrName>ppt_w</p:attrName>
                                        </p:attrNameLst>
                                      </p:cBhvr>
                                      <p:tavLst>
                                        <p:tav tm="0">
                                          <p:val>
                                            <p:fltVal val="0"/>
                                          </p:val>
                                        </p:tav>
                                        <p:tav tm="100000">
                                          <p:val>
                                            <p:strVal val="#ppt_w"/>
                                          </p:val>
                                        </p:tav>
                                      </p:tavLst>
                                    </p:anim>
                                    <p:anim calcmode="lin" valueType="num">
                                      <p:cBhvr>
                                        <p:cTn id="12" dur="2000" fill="hold"/>
                                        <p:tgtEl>
                                          <p:spTgt spid="44339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394">
                                            <p:txEl>
                                              <p:pRg st="3" end="3"/>
                                            </p:txEl>
                                          </p:spTgt>
                                        </p:tgtEl>
                                        <p:attrNameLst>
                                          <p:attrName>style.visibility</p:attrName>
                                        </p:attrNameLst>
                                      </p:cBhvr>
                                      <p:to>
                                        <p:strVal val="visible"/>
                                      </p:to>
                                    </p:set>
                                    <p:animEffect transition="in" filter="fade">
                                      <p:cBhvr>
                                        <p:cTn id="17" dur="2000"/>
                                        <p:tgtEl>
                                          <p:spTgt spid="443394">
                                            <p:txEl>
                                              <p:pRg st="3" end="3"/>
                                            </p:txEl>
                                          </p:spTgt>
                                        </p:tgtEl>
                                      </p:cBhvr>
                                    </p:animEffect>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443399"/>
                                        </p:tgtEl>
                                        <p:attrNameLst>
                                          <p:attrName>style.visibility</p:attrName>
                                        </p:attrNameLst>
                                      </p:cBhvr>
                                      <p:to>
                                        <p:strVal val="visible"/>
                                      </p:to>
                                    </p:set>
                                    <p:anim calcmode="lin" valueType="num">
                                      <p:cBhvr>
                                        <p:cTn id="21" dur="2000" fill="hold"/>
                                        <p:tgtEl>
                                          <p:spTgt spid="443399"/>
                                        </p:tgtEl>
                                        <p:attrNameLst>
                                          <p:attrName>ppt_w</p:attrName>
                                        </p:attrNameLst>
                                      </p:cBhvr>
                                      <p:tavLst>
                                        <p:tav tm="0">
                                          <p:val>
                                            <p:fltVal val="0"/>
                                          </p:val>
                                        </p:tav>
                                        <p:tav tm="100000">
                                          <p:val>
                                            <p:strVal val="#ppt_w"/>
                                          </p:val>
                                        </p:tav>
                                      </p:tavLst>
                                    </p:anim>
                                    <p:anim calcmode="lin" valueType="num">
                                      <p:cBhvr>
                                        <p:cTn id="22" dur="2000" fill="hold"/>
                                        <p:tgtEl>
                                          <p:spTgt spid="44339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394">
                                            <p:txEl>
                                              <p:pRg st="5" end="5"/>
                                            </p:txEl>
                                          </p:spTgt>
                                        </p:tgtEl>
                                        <p:attrNameLst>
                                          <p:attrName>style.visibility</p:attrName>
                                        </p:attrNameLst>
                                      </p:cBhvr>
                                      <p:to>
                                        <p:strVal val="visible"/>
                                      </p:to>
                                    </p:set>
                                    <p:animEffect transition="in" filter="fade">
                                      <p:cBhvr>
                                        <p:cTn id="27" dur="2000"/>
                                        <p:tgtEl>
                                          <p:spTgt spid="4433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443398"/>
                                        </p:tgtEl>
                                        <p:attrNameLst>
                                          <p:attrName>style.visibility</p:attrName>
                                        </p:attrNameLst>
                                      </p:cBhvr>
                                      <p:to>
                                        <p:strVal val="visible"/>
                                      </p:to>
                                    </p:set>
                                    <p:anim calcmode="lin" valueType="num">
                                      <p:cBhvr>
                                        <p:cTn id="32" dur="2000" fill="hold"/>
                                        <p:tgtEl>
                                          <p:spTgt spid="443398"/>
                                        </p:tgtEl>
                                        <p:attrNameLst>
                                          <p:attrName>ppt_w</p:attrName>
                                        </p:attrNameLst>
                                      </p:cBhvr>
                                      <p:tavLst>
                                        <p:tav tm="0">
                                          <p:val>
                                            <p:fltVal val="0"/>
                                          </p:val>
                                        </p:tav>
                                        <p:tav tm="100000">
                                          <p:val>
                                            <p:strVal val="#ppt_w"/>
                                          </p:val>
                                        </p:tav>
                                      </p:tavLst>
                                    </p:anim>
                                    <p:anim calcmode="lin" valueType="num">
                                      <p:cBhvr>
                                        <p:cTn id="33" dur="2000" fill="hold"/>
                                        <p:tgtEl>
                                          <p:spTgt spid="443398"/>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43397"/>
                                        </p:tgtEl>
                                        <p:attrNameLst>
                                          <p:attrName>style.visibility</p:attrName>
                                        </p:attrNameLst>
                                      </p:cBhvr>
                                      <p:to>
                                        <p:strVal val="visible"/>
                                      </p:to>
                                    </p:set>
                                    <p:animEffect transition="in" filter="fade">
                                      <p:cBhvr>
                                        <p:cTn id="37" dur="2000"/>
                                        <p:tgtEl>
                                          <p:spTgt spid="443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animBg="1"/>
      <p:bldP spid="443397" grpId="0" animBg="1"/>
      <p:bldP spid="443398" grpId="0" animBg="1"/>
      <p:bldP spid="44339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142875" y="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3600" b="1" dirty="0">
                <a:solidFill>
                  <a:schemeClr val="tx1">
                    <a:lumMod val="90000"/>
                    <a:lumOff val="10000"/>
                  </a:schemeClr>
                </a:solidFill>
                <a:latin typeface="Comic Sans MS" pitchFamily="66" charset="0"/>
              </a:rPr>
              <a:t>b) Calculating Prophetic </a:t>
            </a:r>
            <a:r>
              <a:rPr lang="en-US" sz="3600" b="1" u="sng" dirty="0">
                <a:solidFill>
                  <a:srgbClr val="FF0000"/>
                </a:solidFill>
                <a:latin typeface="Comic Sans MS" pitchFamily="66" charset="0"/>
              </a:rPr>
              <a:t>S</a:t>
            </a:r>
            <a:r>
              <a:rPr lang="en-US" sz="3600" b="1" dirty="0">
                <a:solidFill>
                  <a:srgbClr val="FF0000"/>
                </a:solidFill>
                <a:latin typeface="Comic Sans MS" pitchFamily="66" charset="0"/>
              </a:rPr>
              <a:t>y</a:t>
            </a:r>
            <a:r>
              <a:rPr lang="en-US" sz="3600" b="1" u="sng" dirty="0">
                <a:solidFill>
                  <a:srgbClr val="FF0000"/>
                </a:solidFill>
                <a:latin typeface="Comic Sans MS" pitchFamily="66" charset="0"/>
              </a:rPr>
              <a:t>mbolic</a:t>
            </a:r>
            <a:r>
              <a:rPr lang="en-US" sz="3600" b="1" dirty="0">
                <a:latin typeface="Comic Sans MS" pitchFamily="66" charset="0"/>
              </a:rPr>
              <a:t> </a:t>
            </a:r>
            <a:r>
              <a:rPr lang="en-US" sz="3600" b="1" dirty="0">
                <a:solidFill>
                  <a:schemeClr val="tx1">
                    <a:lumMod val="90000"/>
                    <a:lumOff val="10000"/>
                  </a:schemeClr>
                </a:solidFill>
                <a:latin typeface="Comic Sans MS" pitchFamily="66" charset="0"/>
              </a:rPr>
              <a:t>Time</a:t>
            </a:r>
          </a:p>
        </p:txBody>
      </p:sp>
      <p:sp>
        <p:nvSpPr>
          <p:cNvPr id="427011" name="Rectangle 3"/>
          <p:cNvSpPr>
            <a:spLocks noChangeArrowheads="1"/>
          </p:cNvSpPr>
          <p:nvPr/>
        </p:nvSpPr>
        <p:spPr bwMode="auto">
          <a:xfrm>
            <a:off x="1177925" y="1066800"/>
            <a:ext cx="6670675" cy="17526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Char char="§"/>
              <a:defRPr/>
            </a:pPr>
            <a:r>
              <a:rPr lang="en-US" sz="3200" b="1" dirty="0"/>
              <a:t>Any </a:t>
            </a:r>
            <a:r>
              <a:rPr lang="en-US" sz="3200" b="1" u="sng" dirty="0">
                <a:solidFill>
                  <a:schemeClr val="tx1">
                    <a:lumMod val="90000"/>
                    <a:lumOff val="10000"/>
                  </a:schemeClr>
                </a:solidFill>
              </a:rPr>
              <a:t>TIMELINE</a:t>
            </a:r>
            <a:r>
              <a:rPr lang="en-US" sz="3200" b="1" dirty="0"/>
              <a:t> given within a </a:t>
            </a:r>
            <a:r>
              <a:rPr lang="en-US" sz="3200" b="1" u="sng" dirty="0">
                <a:solidFill>
                  <a:srgbClr val="FF0000"/>
                </a:solidFill>
              </a:rPr>
              <a:t>SYMBOLIC</a:t>
            </a:r>
            <a:r>
              <a:rPr lang="en-US" sz="3200" b="1" dirty="0"/>
              <a:t> vision is most often </a:t>
            </a:r>
            <a:r>
              <a:rPr lang="en-US" sz="3200" b="1" u="sng" dirty="0"/>
              <a:t>PROPHETIC </a:t>
            </a:r>
            <a:r>
              <a:rPr lang="en-US" sz="3200" b="1" u="sng" dirty="0">
                <a:solidFill>
                  <a:srgbClr val="FF0000"/>
                </a:solidFill>
              </a:rPr>
              <a:t>SYMBOLIC</a:t>
            </a:r>
            <a:r>
              <a:rPr lang="en-US" sz="3200" b="1" u="sng" dirty="0"/>
              <a:t> Time</a:t>
            </a:r>
            <a:r>
              <a:rPr lang="en-US" sz="3200" b="1" dirty="0"/>
              <a:t>.</a:t>
            </a:r>
            <a:endParaRPr lang="en-US" sz="3200" b="1" dirty="0">
              <a:solidFill>
                <a:srgbClr val="009900"/>
              </a:solidFill>
            </a:endParaRPr>
          </a:p>
        </p:txBody>
      </p:sp>
      <p:sp>
        <p:nvSpPr>
          <p:cNvPr id="427012" name="Rectangle 4"/>
          <p:cNvSpPr>
            <a:spLocks noChangeArrowheads="1"/>
          </p:cNvSpPr>
          <p:nvPr/>
        </p:nvSpPr>
        <p:spPr bwMode="auto">
          <a:xfrm>
            <a:off x="381000" y="2819400"/>
            <a:ext cx="8575675" cy="41148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lnSpc>
                <a:spcPct val="90000"/>
              </a:lnSpc>
              <a:spcBef>
                <a:spcPct val="20000"/>
              </a:spcBef>
              <a:buClr>
                <a:schemeClr val="bg2"/>
              </a:buClr>
              <a:buSzPct val="75000"/>
              <a:buFont typeface="Wingdings" pitchFamily="2" charset="2"/>
              <a:buNone/>
              <a:defRPr/>
            </a:pPr>
            <a:r>
              <a:rPr lang="en-US" sz="3200" b="1" u="sng" dirty="0">
                <a:solidFill>
                  <a:schemeClr val="tx1">
                    <a:lumMod val="90000"/>
                    <a:lumOff val="10000"/>
                  </a:schemeClr>
                </a:solidFill>
              </a:rPr>
              <a:t>Then</a:t>
            </a:r>
            <a:r>
              <a:rPr lang="en-US" sz="3200" b="1" dirty="0"/>
              <a:t> the “timeline” </a:t>
            </a:r>
            <a:r>
              <a:rPr lang="en-US" sz="3200" b="1" u="sng" dirty="0">
                <a:solidFill>
                  <a:srgbClr val="FF0000"/>
                </a:solidFill>
              </a:rPr>
              <a:t>MUST BE</a:t>
            </a:r>
            <a:r>
              <a:rPr lang="en-US" sz="3200" b="1" dirty="0"/>
              <a:t> converted </a:t>
            </a:r>
            <a:r>
              <a:rPr lang="en-US" sz="3200" b="1" dirty="0" smtClean="0"/>
              <a:t/>
            </a:r>
            <a:br>
              <a:rPr lang="en-US" sz="3200" b="1" dirty="0" smtClean="0"/>
            </a:br>
            <a:r>
              <a:rPr lang="en-US" sz="3200" b="1" dirty="0" smtClean="0"/>
              <a:t>to </a:t>
            </a:r>
            <a:r>
              <a:rPr lang="en-US" sz="3200" b="1" dirty="0"/>
              <a:t>understand how much </a:t>
            </a:r>
            <a:r>
              <a:rPr lang="en-US" sz="3200" b="1" dirty="0">
                <a:solidFill>
                  <a:srgbClr val="0000FF"/>
                </a:solidFill>
              </a:rPr>
              <a:t>literal</a:t>
            </a:r>
            <a:r>
              <a:rPr lang="en-US" sz="3200" b="1" dirty="0"/>
              <a:t> </a:t>
            </a:r>
            <a:r>
              <a:rPr lang="en-US" sz="3200" b="1" dirty="0">
                <a:solidFill>
                  <a:srgbClr val="0000FF"/>
                </a:solidFill>
              </a:rPr>
              <a:t>time</a:t>
            </a:r>
            <a:r>
              <a:rPr lang="en-US" sz="3200" b="1" dirty="0"/>
              <a:t> is involved.</a:t>
            </a:r>
            <a:r>
              <a:rPr lang="en-US" sz="3200" dirty="0"/>
              <a:t> </a:t>
            </a:r>
            <a:endParaRPr lang="en-US" sz="2800" dirty="0"/>
          </a:p>
          <a:p>
            <a:pPr marL="342900" indent="-342900" eaLnBrk="1" hangingPunct="1">
              <a:lnSpc>
                <a:spcPct val="90000"/>
              </a:lnSpc>
              <a:spcBef>
                <a:spcPct val="20000"/>
              </a:spcBef>
              <a:buClr>
                <a:schemeClr val="bg2"/>
              </a:buClr>
              <a:buSzPct val="75000"/>
              <a:buFont typeface="Wingdings" pitchFamily="2" charset="2"/>
              <a:buNone/>
              <a:defRPr/>
            </a:pPr>
            <a:endParaRPr lang="en-US" sz="600" dirty="0"/>
          </a:p>
          <a:p>
            <a:pPr marL="342900" indent="-342900" eaLnBrk="1" hangingPunct="1">
              <a:lnSpc>
                <a:spcPct val="90000"/>
              </a:lnSpc>
              <a:spcBef>
                <a:spcPct val="20000"/>
              </a:spcBef>
              <a:buClr>
                <a:schemeClr val="bg2"/>
              </a:buClr>
              <a:buSzPct val="75000"/>
              <a:buFont typeface="Wingdings" pitchFamily="2" charset="2"/>
              <a:buNone/>
              <a:defRPr/>
            </a:pPr>
            <a:r>
              <a:rPr lang="en-US" sz="3200" b="1" dirty="0">
                <a:solidFill>
                  <a:schemeClr val="tx1">
                    <a:lumMod val="90000"/>
                    <a:lumOff val="10000"/>
                  </a:schemeClr>
                </a:solidFill>
              </a:rPr>
              <a:t>Prophetic Key #24</a:t>
            </a:r>
            <a:r>
              <a:rPr lang="en-US" sz="3200" dirty="0">
                <a:solidFill>
                  <a:schemeClr val="tx1">
                    <a:lumMod val="90000"/>
                    <a:lumOff val="10000"/>
                  </a:schemeClr>
                </a:solidFill>
              </a:rPr>
              <a:t>   </a:t>
            </a:r>
            <a:r>
              <a:rPr lang="en-US" sz="3200" b="1" dirty="0"/>
              <a:t>Timelines contained in a </a:t>
            </a:r>
            <a:r>
              <a:rPr lang="en-US" sz="3200" b="1" dirty="0">
                <a:solidFill>
                  <a:srgbClr val="FF0000"/>
                </a:solidFill>
              </a:rPr>
              <a:t>symbolic context</a:t>
            </a:r>
            <a:r>
              <a:rPr lang="en-US" sz="3200" b="1" dirty="0"/>
              <a:t> are to be understood as </a:t>
            </a:r>
            <a:r>
              <a:rPr lang="en-US" sz="3200" b="1" dirty="0">
                <a:solidFill>
                  <a:srgbClr val="FF0000"/>
                </a:solidFill>
              </a:rPr>
              <a:t>symbolic time.</a:t>
            </a:r>
            <a:r>
              <a:rPr lang="en-US" sz="3200" b="1" dirty="0"/>
              <a:t>  Then apply this rule:  The timeline must be decoded with the </a:t>
            </a:r>
            <a:r>
              <a:rPr lang="en-US" sz="3200" b="1" dirty="0">
                <a:solidFill>
                  <a:schemeClr val="tx1">
                    <a:lumMod val="90000"/>
                    <a:lumOff val="10000"/>
                  </a:schemeClr>
                </a:solidFill>
              </a:rPr>
              <a:t>Year/day Computation Principle.</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18</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fade">
                                      <p:cBhvr>
                                        <p:cTn id="7" dur="2000"/>
                                        <p:tgtEl>
                                          <p:spTgt spid="427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012">
                                            <p:txEl>
                                              <p:pRg st="0" end="0"/>
                                            </p:txEl>
                                          </p:spTgt>
                                        </p:tgtEl>
                                        <p:attrNameLst>
                                          <p:attrName>style.visibility</p:attrName>
                                        </p:attrNameLst>
                                      </p:cBhvr>
                                      <p:to>
                                        <p:strVal val="visible"/>
                                      </p:to>
                                    </p:set>
                                    <p:animEffect transition="in" filter="fade">
                                      <p:cBhvr>
                                        <p:cTn id="12" dur="2000"/>
                                        <p:tgtEl>
                                          <p:spTgt spid="4270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012">
                                            <p:txEl>
                                              <p:pRg st="2" end="2"/>
                                            </p:txEl>
                                          </p:spTgt>
                                        </p:tgtEl>
                                        <p:attrNameLst>
                                          <p:attrName>style.visibility</p:attrName>
                                        </p:attrNameLst>
                                      </p:cBhvr>
                                      <p:to>
                                        <p:strVal val="visible"/>
                                      </p:to>
                                    </p:set>
                                    <p:animEffect transition="in" filter="fade">
                                      <p:cBhvr>
                                        <p:cTn id="17" dur="2000"/>
                                        <p:tgtEl>
                                          <p:spTgt spid="427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981075" y="-76200"/>
            <a:ext cx="74771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800" b="1" dirty="0" smtClean="0">
                <a:solidFill>
                  <a:schemeClr val="tx1">
                    <a:lumMod val="90000"/>
                    <a:lumOff val="10000"/>
                  </a:schemeClr>
                </a:solidFill>
                <a:latin typeface="Comic Sans MS" pitchFamily="66" charset="0"/>
              </a:rPr>
              <a:t>Establishing </a:t>
            </a:r>
            <a:r>
              <a:rPr lang="en-US" sz="4800" b="1" dirty="0">
                <a:solidFill>
                  <a:schemeClr val="tx1">
                    <a:lumMod val="90000"/>
                    <a:lumOff val="10000"/>
                  </a:schemeClr>
                </a:solidFill>
                <a:latin typeface="Comic Sans MS" pitchFamily="66" charset="0"/>
              </a:rPr>
              <a:t>Some Facts</a:t>
            </a:r>
          </a:p>
        </p:txBody>
      </p:sp>
      <p:sp>
        <p:nvSpPr>
          <p:cNvPr id="429059" name="Rectangle 3"/>
          <p:cNvSpPr>
            <a:spLocks noChangeArrowheads="1"/>
          </p:cNvSpPr>
          <p:nvPr/>
        </p:nvSpPr>
        <p:spPr bwMode="auto">
          <a:xfrm>
            <a:off x="382588" y="989013"/>
            <a:ext cx="4265612" cy="5715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457200" indent="-457200" eaLnBrk="1" hangingPunct="1">
              <a:lnSpc>
                <a:spcPct val="80000"/>
              </a:lnSpc>
              <a:spcBef>
                <a:spcPct val="20000"/>
              </a:spcBef>
              <a:buClr>
                <a:schemeClr val="bg2"/>
              </a:buClr>
              <a:buSzPct val="75000"/>
            </a:pPr>
            <a:r>
              <a:rPr lang="en-US" sz="2400" dirty="0" smtClean="0">
                <a:solidFill>
                  <a:srgbClr val="009900"/>
                </a:solidFill>
              </a:rPr>
              <a:t>1.  This </a:t>
            </a:r>
            <a:r>
              <a:rPr lang="en-US" sz="2400" dirty="0">
                <a:solidFill>
                  <a:srgbClr val="009900"/>
                </a:solidFill>
              </a:rPr>
              <a:t>book on Daniel is written on the level of “historicism.”  It’s the </a:t>
            </a:r>
            <a:r>
              <a:rPr lang="en-US" sz="2400" dirty="0" smtClean="0">
                <a:solidFill>
                  <a:srgbClr val="009900"/>
                </a:solidFill>
              </a:rPr>
              <a:t>entry </a:t>
            </a:r>
            <a:r>
              <a:rPr lang="en-US" sz="2400" dirty="0">
                <a:solidFill>
                  <a:srgbClr val="009900"/>
                </a:solidFill>
              </a:rPr>
              <a:t>level of </a:t>
            </a:r>
            <a:r>
              <a:rPr lang="en-US" sz="2400" dirty="0" smtClean="0">
                <a:solidFill>
                  <a:srgbClr val="009900"/>
                </a:solidFill>
              </a:rPr>
              <a:t>understanding </a:t>
            </a:r>
            <a:r>
              <a:rPr lang="en-US" sz="2400" dirty="0">
                <a:solidFill>
                  <a:srgbClr val="009900"/>
                </a:solidFill>
              </a:rPr>
              <a:t>Daniel’s prophecies, based on past historical fact.  This holds true for the understanding of timelines as well.</a:t>
            </a:r>
            <a:r>
              <a:rPr lang="en-US" sz="2400" dirty="0"/>
              <a:t> </a:t>
            </a:r>
          </a:p>
          <a:p>
            <a:pPr marL="457200" indent="-457200" eaLnBrk="1" hangingPunct="1">
              <a:lnSpc>
                <a:spcPct val="80000"/>
              </a:lnSpc>
              <a:spcBef>
                <a:spcPct val="20000"/>
              </a:spcBef>
              <a:buClr>
                <a:schemeClr val="bg2"/>
              </a:buClr>
              <a:buSzPct val="75000"/>
            </a:pPr>
            <a:r>
              <a:rPr lang="en-US" sz="2400" dirty="0" smtClean="0">
                <a:solidFill>
                  <a:srgbClr val="8A008A"/>
                </a:solidFill>
              </a:rPr>
              <a:t>2.  There </a:t>
            </a:r>
            <a:r>
              <a:rPr lang="en-US" sz="2400" dirty="0">
                <a:solidFill>
                  <a:srgbClr val="8A008A"/>
                </a:solidFill>
              </a:rPr>
              <a:t>are many studies in Daniel now based on the recent and more current world events ~ not necessarily historical events.  This could be termed the 2</a:t>
            </a:r>
            <a:r>
              <a:rPr lang="en-US" sz="2400" baseline="30000" dirty="0">
                <a:solidFill>
                  <a:srgbClr val="8A008A"/>
                </a:solidFill>
              </a:rPr>
              <a:t>nd</a:t>
            </a:r>
            <a:r>
              <a:rPr lang="en-US" sz="2400" dirty="0">
                <a:solidFill>
                  <a:srgbClr val="8A008A"/>
                </a:solidFill>
              </a:rPr>
              <a:t> level of Daniel’s prophecies, </a:t>
            </a:r>
            <a:r>
              <a:rPr lang="en-US" sz="2400" dirty="0" smtClean="0">
                <a:solidFill>
                  <a:srgbClr val="8A008A"/>
                </a:solidFill>
              </a:rPr>
              <a:t/>
            </a:r>
            <a:br>
              <a:rPr lang="en-US" sz="2400" dirty="0" smtClean="0">
                <a:solidFill>
                  <a:srgbClr val="8A008A"/>
                </a:solidFill>
              </a:rPr>
            </a:br>
            <a:r>
              <a:rPr lang="en-US" sz="2400" dirty="0" smtClean="0">
                <a:solidFill>
                  <a:srgbClr val="8A008A"/>
                </a:solidFill>
              </a:rPr>
              <a:t>which </a:t>
            </a:r>
            <a:r>
              <a:rPr lang="en-US" sz="2400" dirty="0">
                <a:solidFill>
                  <a:srgbClr val="8A008A"/>
                </a:solidFill>
              </a:rPr>
              <a:t>are NOT </a:t>
            </a:r>
            <a:r>
              <a:rPr lang="en-US" sz="2400" dirty="0" smtClean="0">
                <a:solidFill>
                  <a:srgbClr val="8A008A"/>
                </a:solidFill>
              </a:rPr>
              <a:t/>
            </a:r>
            <a:br>
              <a:rPr lang="en-US" sz="2400" dirty="0" smtClean="0">
                <a:solidFill>
                  <a:srgbClr val="8A008A"/>
                </a:solidFill>
              </a:rPr>
            </a:br>
            <a:r>
              <a:rPr lang="en-US" sz="2400" dirty="0" smtClean="0">
                <a:solidFill>
                  <a:srgbClr val="8A008A"/>
                </a:solidFill>
              </a:rPr>
              <a:t>addressed </a:t>
            </a:r>
            <a:r>
              <a:rPr lang="en-US" sz="2400" dirty="0">
                <a:solidFill>
                  <a:srgbClr val="8A008A"/>
                </a:solidFill>
              </a:rPr>
              <a:t>in this book.</a:t>
            </a:r>
          </a:p>
          <a:p>
            <a:pPr marL="457200" indent="-457200" eaLnBrk="1" hangingPunct="1">
              <a:lnSpc>
                <a:spcPct val="80000"/>
              </a:lnSpc>
              <a:spcBef>
                <a:spcPct val="20000"/>
              </a:spcBef>
              <a:buClr>
                <a:schemeClr val="bg2"/>
              </a:buClr>
              <a:buSzPct val="75000"/>
              <a:buFont typeface="Wingdings" pitchFamily="2" charset="2"/>
              <a:buChar char="n"/>
            </a:pPr>
            <a:endParaRPr lang="en-US" sz="2400" dirty="0">
              <a:solidFill>
                <a:srgbClr val="8A008A"/>
              </a:solidFill>
            </a:endParaRPr>
          </a:p>
        </p:txBody>
      </p:sp>
      <p:sp>
        <p:nvSpPr>
          <p:cNvPr id="429060" name="Rectangle 4"/>
          <p:cNvSpPr>
            <a:spLocks noChangeArrowheads="1"/>
          </p:cNvSpPr>
          <p:nvPr/>
        </p:nvSpPr>
        <p:spPr bwMode="auto">
          <a:xfrm>
            <a:off x="4876800" y="990600"/>
            <a:ext cx="3733800" cy="5715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lnSpc>
                <a:spcPct val="80000"/>
              </a:lnSpc>
              <a:spcBef>
                <a:spcPct val="20000"/>
              </a:spcBef>
              <a:buClr>
                <a:schemeClr val="bg2"/>
              </a:buClr>
              <a:buSzPct val="75000"/>
              <a:defRPr/>
            </a:pPr>
            <a:r>
              <a:rPr lang="en-US" sz="2400" dirty="0" smtClean="0">
                <a:solidFill>
                  <a:srgbClr val="0000FF"/>
                </a:solidFill>
              </a:rPr>
              <a:t>3.  The </a:t>
            </a:r>
            <a:r>
              <a:rPr lang="en-US" sz="2400" dirty="0">
                <a:solidFill>
                  <a:srgbClr val="0000FF"/>
                </a:solidFill>
              </a:rPr>
              <a:t>2</a:t>
            </a:r>
            <a:r>
              <a:rPr lang="en-US" sz="2400" baseline="30000" dirty="0">
                <a:solidFill>
                  <a:srgbClr val="0000FF"/>
                </a:solidFill>
              </a:rPr>
              <a:t>nd</a:t>
            </a:r>
            <a:r>
              <a:rPr lang="en-US" sz="2400" dirty="0">
                <a:solidFill>
                  <a:srgbClr val="0000FF"/>
                </a:solidFill>
              </a:rPr>
              <a:t> level of interpretation has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its </a:t>
            </a:r>
            <a:r>
              <a:rPr lang="en-US" sz="2400" dirty="0">
                <a:solidFill>
                  <a:srgbClr val="0000FF"/>
                </a:solidFill>
              </a:rPr>
              <a:t>foundation in the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1</a:t>
            </a:r>
            <a:r>
              <a:rPr lang="en-US" sz="2400" baseline="30000" dirty="0" smtClean="0">
                <a:solidFill>
                  <a:srgbClr val="0000FF"/>
                </a:solidFill>
              </a:rPr>
              <a:t>st</a:t>
            </a:r>
            <a:r>
              <a:rPr lang="en-US" sz="2400" dirty="0" smtClean="0">
                <a:solidFill>
                  <a:srgbClr val="0000FF"/>
                </a:solidFill>
              </a:rPr>
              <a:t> </a:t>
            </a:r>
            <a:r>
              <a:rPr lang="en-US" sz="2400" dirty="0">
                <a:solidFill>
                  <a:srgbClr val="0000FF"/>
                </a:solidFill>
              </a:rPr>
              <a:t>level of “historicism.”  </a:t>
            </a:r>
            <a:r>
              <a:rPr lang="en-US" sz="2400" dirty="0">
                <a:solidFill>
                  <a:srgbClr val="0000FF"/>
                </a:solidFill>
                <a:effectLst>
                  <a:outerShdw blurRad="38100" dist="38100" dir="2700000" algn="tl">
                    <a:srgbClr val="C0C0C0"/>
                  </a:outerShdw>
                </a:effectLst>
              </a:rPr>
              <a:t>The two levels should never be mixed together.</a:t>
            </a:r>
            <a:r>
              <a:rPr lang="en-US" sz="2400" dirty="0">
                <a:solidFill>
                  <a:srgbClr val="0000FF"/>
                </a:solidFill>
              </a:rPr>
              <a:t>  Remember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to </a:t>
            </a:r>
            <a:r>
              <a:rPr lang="en-US" sz="2400" dirty="0">
                <a:solidFill>
                  <a:srgbClr val="0000FF"/>
                </a:solidFill>
              </a:rPr>
              <a:t>keep them separate.</a:t>
            </a:r>
          </a:p>
          <a:p>
            <a:pPr marL="342900" indent="-342900" eaLnBrk="1" hangingPunct="1">
              <a:lnSpc>
                <a:spcPct val="80000"/>
              </a:lnSpc>
              <a:spcBef>
                <a:spcPct val="20000"/>
              </a:spcBef>
              <a:buClr>
                <a:schemeClr val="bg2"/>
              </a:buClr>
              <a:buSzPct val="75000"/>
              <a:defRPr/>
            </a:pPr>
            <a:r>
              <a:rPr lang="en-US" sz="2400" dirty="0" smtClean="0">
                <a:solidFill>
                  <a:schemeClr val="tx1">
                    <a:lumMod val="90000"/>
                    <a:lumOff val="10000"/>
                  </a:schemeClr>
                </a:solidFill>
              </a:rPr>
              <a:t>4.  Understanding </a:t>
            </a:r>
            <a:r>
              <a:rPr lang="en-US" sz="2400" dirty="0">
                <a:solidFill>
                  <a:schemeClr val="tx1">
                    <a:lumMod val="90000"/>
                    <a:lumOff val="10000"/>
                  </a:schemeClr>
                </a:solidFill>
              </a:rPr>
              <a:t>these concepts means that when one advances to understanding Daniel in the </a:t>
            </a:r>
            <a:r>
              <a:rPr lang="en-US" sz="2400" u="sng" dirty="0">
                <a:solidFill>
                  <a:schemeClr val="tx1">
                    <a:lumMod val="90000"/>
                    <a:lumOff val="10000"/>
                  </a:schemeClr>
                </a:solidFill>
              </a:rPr>
              <a:t>2</a:t>
            </a:r>
            <a:r>
              <a:rPr lang="en-US" sz="2400" u="sng" baseline="30000" dirty="0">
                <a:solidFill>
                  <a:schemeClr val="tx1">
                    <a:lumMod val="90000"/>
                    <a:lumOff val="10000"/>
                  </a:schemeClr>
                </a:solidFill>
              </a:rPr>
              <a:t>nd</a:t>
            </a:r>
            <a:r>
              <a:rPr lang="en-US" sz="2400" u="sng" dirty="0">
                <a:solidFill>
                  <a:schemeClr val="tx1">
                    <a:lumMod val="90000"/>
                    <a:lumOff val="10000"/>
                  </a:schemeClr>
                </a:solidFill>
              </a:rPr>
              <a:t> level</a:t>
            </a:r>
            <a:r>
              <a:rPr lang="en-US" sz="2400" dirty="0">
                <a:solidFill>
                  <a:schemeClr val="tx1">
                    <a:lumMod val="90000"/>
                    <a:lumOff val="10000"/>
                  </a:schemeClr>
                </a:solidFill>
              </a:rPr>
              <a:t> ~ then </a:t>
            </a:r>
            <a:r>
              <a:rPr lang="en-US" sz="2400" dirty="0" smtClean="0">
                <a:solidFill>
                  <a:schemeClr val="tx1">
                    <a:lumMod val="90000"/>
                    <a:lumOff val="10000"/>
                  </a:schemeClr>
                </a:solidFill>
              </a:rPr>
              <a:t/>
            </a:r>
            <a:br>
              <a:rPr lang="en-US" sz="2400" dirty="0" smtClean="0">
                <a:solidFill>
                  <a:schemeClr val="tx1">
                    <a:lumMod val="90000"/>
                    <a:lumOff val="10000"/>
                  </a:schemeClr>
                </a:solidFill>
              </a:rPr>
            </a:br>
            <a:r>
              <a:rPr lang="en-US" sz="2400" dirty="0" smtClean="0">
                <a:solidFill>
                  <a:schemeClr val="tx1">
                    <a:lumMod val="90000"/>
                    <a:lumOff val="10000"/>
                  </a:schemeClr>
                </a:solidFill>
              </a:rPr>
              <a:t>it </a:t>
            </a:r>
            <a:r>
              <a:rPr lang="en-US" sz="2400" dirty="0">
                <a:solidFill>
                  <a:schemeClr val="tx1">
                    <a:lumMod val="90000"/>
                    <a:lumOff val="10000"/>
                  </a:schemeClr>
                </a:solidFill>
              </a:rPr>
              <a:t>would also stand to reason that there would not be time for some very long timelines to run their full course.</a:t>
            </a:r>
          </a:p>
          <a:p>
            <a:pPr marL="342900" indent="-342900" eaLnBrk="1" hangingPunct="1">
              <a:lnSpc>
                <a:spcPct val="80000"/>
              </a:lnSpc>
              <a:spcBef>
                <a:spcPct val="20000"/>
              </a:spcBef>
              <a:buClr>
                <a:schemeClr val="bg2"/>
              </a:buClr>
              <a:buSzPct val="75000"/>
              <a:defRPr/>
            </a:pPr>
            <a:endParaRPr lang="en-US" sz="2400" dirty="0">
              <a:solidFill>
                <a:schemeClr val="accent2"/>
              </a:solidFill>
              <a:effectLst>
                <a:outerShdw blurRad="38100" dist="38100" dir="2700000" algn="tl">
                  <a:srgbClr val="C0C0C0"/>
                </a:outerShdw>
              </a:effectLst>
            </a:endParaRPr>
          </a:p>
        </p:txBody>
      </p:sp>
      <p:sp>
        <p:nvSpPr>
          <p:cNvPr id="2" name="Slide Number Placeholder 1"/>
          <p:cNvSpPr>
            <a:spLocks noGrp="1"/>
          </p:cNvSpPr>
          <p:nvPr>
            <p:ph type="sldNum" sz="quarter" idx="11"/>
          </p:nvPr>
        </p:nvSpPr>
        <p:spPr/>
        <p:txBody>
          <a:bodyPr/>
          <a:lstStyle/>
          <a:p>
            <a:pPr>
              <a:defRPr/>
            </a:pPr>
            <a:fld id="{931F9D84-224C-4F49-8C71-AA60CF1DEAC5}" type="slidenum">
              <a:rPr lang="en-US" smtClean="0"/>
              <a:pPr>
                <a:defRPr/>
              </a:pPr>
              <a:t>19</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diamond(in)">
                                      <p:cBhvr>
                                        <p:cTn id="7" dur="2000"/>
                                        <p:tgtEl>
                                          <p:spTgt spid="429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fade">
                                      <p:cBhvr>
                                        <p:cTn id="12" dur="2000"/>
                                        <p:tgtEl>
                                          <p:spTgt spid="429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9060">
                                            <p:txEl>
                                              <p:pRg st="0" end="0"/>
                                            </p:txEl>
                                          </p:spTgt>
                                        </p:tgtEl>
                                        <p:attrNameLst>
                                          <p:attrName>style.visibility</p:attrName>
                                        </p:attrNameLst>
                                      </p:cBhvr>
                                      <p:to>
                                        <p:strVal val="visible"/>
                                      </p:to>
                                    </p:set>
                                    <p:animEffect transition="in" filter="circle(in)">
                                      <p:cBhvr>
                                        <p:cTn id="17" dur="2000"/>
                                        <p:tgtEl>
                                          <p:spTgt spid="4290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9060">
                                            <p:txEl>
                                              <p:pRg st="1" end="1"/>
                                            </p:txEl>
                                          </p:spTgt>
                                        </p:tgtEl>
                                        <p:attrNameLst>
                                          <p:attrName>style.visibility</p:attrName>
                                        </p:attrNameLst>
                                      </p:cBhvr>
                                      <p:to>
                                        <p:strVal val="visible"/>
                                      </p:to>
                                    </p:set>
                                    <p:animEffect transition="in" filter="fade">
                                      <p:cBhvr>
                                        <p:cTn id="22" dur="2000"/>
                                        <p:tgtEl>
                                          <p:spTgt spid="4290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8370" name="WordArt 4" descr="Brown marble"/>
          <p:cNvSpPr>
            <a:spLocks noChangeArrowheads="1" noChangeShapeType="1" noTextEdit="1"/>
          </p:cNvSpPr>
          <p:nvPr/>
        </p:nvSpPr>
        <p:spPr bwMode="auto">
          <a:xfrm>
            <a:off x="1933575" y="4876800"/>
            <a:ext cx="4772025" cy="174307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dirty="0">
                <a:ln w="9525">
                  <a:solidFill>
                    <a:srgbClr val="000000"/>
                  </a:solidFill>
                  <a:round/>
                  <a:headEnd/>
                  <a:tailEnd/>
                </a:ln>
                <a:blipFill dpi="0" rotWithShape="1">
                  <a:blip r:embed="rId4"/>
                  <a:srcRect/>
                  <a:tile tx="0" ty="0" sx="100000" sy="100000" flip="none" algn="tl"/>
                </a:blipFill>
                <a:latin typeface="Arial Rounded MT Bold"/>
              </a:rPr>
              <a:t>#</a:t>
            </a:r>
            <a:r>
              <a:rPr lang="en-US" sz="4000" kern="10" dirty="0" smtClean="0">
                <a:ln w="9525">
                  <a:solidFill>
                    <a:srgbClr val="000000"/>
                  </a:solidFill>
                  <a:round/>
                  <a:headEnd/>
                  <a:tailEnd/>
                </a:ln>
                <a:blipFill dpi="0" rotWithShape="1">
                  <a:blip r:embed="rId4"/>
                  <a:srcRect/>
                  <a:tile tx="0" ty="0" sx="100000" sy="100000" flip="none" algn="tl"/>
                </a:blipFill>
                <a:latin typeface="Arial Rounded MT Bold"/>
              </a:rPr>
              <a:t>4 of 8</a:t>
            </a:r>
            <a:endParaRPr lang="en-US" sz="4000" kern="10" dirty="0">
              <a:ln w="9525">
                <a:solidFill>
                  <a:srgbClr val="000000"/>
                </a:solidFill>
                <a:round/>
                <a:headEnd/>
                <a:tailEnd/>
              </a:ln>
              <a:blipFill dpi="0" rotWithShape="1">
                <a:blip r:embed="rId4"/>
                <a:srcRect/>
                <a:tile tx="0" ty="0" sx="100000" sy="100000" flip="none" algn="tl"/>
              </a:blipFill>
              <a:latin typeface="Arial Rounded MT Bold"/>
            </a:endParaRPr>
          </a:p>
          <a:p>
            <a:pPr algn="ctr"/>
            <a:r>
              <a:rPr lang="en-US" sz="4000" kern="10" dirty="0">
                <a:ln w="9525">
                  <a:solidFill>
                    <a:srgbClr val="000000"/>
                  </a:solidFill>
                  <a:round/>
                  <a:headEnd/>
                  <a:tailEnd/>
                </a:ln>
                <a:blipFill dpi="0" rotWithShape="1">
                  <a:blip r:embed="rId4"/>
                  <a:srcRect/>
                  <a:tile tx="0" ty="0" sx="100000" sy="100000" flip="none" algn="tl"/>
                </a:blipFill>
                <a:latin typeface="Arial Rounded MT Bold"/>
              </a:rPr>
              <a:t>Declaring the END</a:t>
            </a:r>
          </a:p>
          <a:p>
            <a:pPr algn="ctr"/>
            <a:r>
              <a:rPr lang="en-US" sz="4000" kern="10" dirty="0">
                <a:ln w="9525">
                  <a:solidFill>
                    <a:srgbClr val="000000"/>
                  </a:solidFill>
                  <a:round/>
                  <a:headEnd/>
                  <a:tailEnd/>
                </a:ln>
                <a:blipFill dpi="0" rotWithShape="1">
                  <a:blip r:embed="rId4"/>
                  <a:srcRect/>
                  <a:tile tx="0" ty="0" sx="100000" sy="100000" flip="none" algn="tl"/>
                </a:blipFill>
                <a:latin typeface="Arial Rounded MT Bold"/>
              </a:rPr>
              <a:t>From the Beginning</a:t>
            </a:r>
          </a:p>
        </p:txBody>
      </p:sp>
      <p:sp>
        <p:nvSpPr>
          <p:cNvPr id="2" name="TextBox 1"/>
          <p:cNvSpPr txBox="1"/>
          <p:nvPr/>
        </p:nvSpPr>
        <p:spPr>
          <a:xfrm>
            <a:off x="-6553200" y="1036320"/>
            <a:ext cx="2133600" cy="646331"/>
          </a:xfrm>
          <a:prstGeom prst="rect">
            <a:avLst/>
          </a:prstGeom>
          <a:noFill/>
        </p:spPr>
        <p:txBody>
          <a:bodyPr wrap="square" rtlCol="0">
            <a:spAutoFit/>
          </a:bodyPr>
          <a:lstStyle/>
          <a:p>
            <a:r>
              <a:rPr lang="en-US" dirty="0" smtClean="0"/>
              <a:t>To Libby</a:t>
            </a:r>
          </a:p>
          <a:p>
            <a:r>
              <a:rPr lang="en-US" dirty="0" smtClean="0"/>
              <a:t>June 30/20</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600075" y="0"/>
            <a:ext cx="80105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Year/day Computation Principle</a:t>
            </a:r>
          </a:p>
        </p:txBody>
      </p:sp>
      <p:sp>
        <p:nvSpPr>
          <p:cNvPr id="431107" name="Rectangle 3"/>
          <p:cNvSpPr>
            <a:spLocks noChangeArrowheads="1"/>
          </p:cNvSpPr>
          <p:nvPr/>
        </p:nvSpPr>
        <p:spPr bwMode="auto">
          <a:xfrm>
            <a:off x="415925" y="1143000"/>
            <a:ext cx="8499475" cy="4497388"/>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609600" indent="-609600" eaLnBrk="1" hangingPunct="1">
              <a:lnSpc>
                <a:spcPct val="90000"/>
              </a:lnSpc>
              <a:spcBef>
                <a:spcPct val="20000"/>
              </a:spcBef>
              <a:buClr>
                <a:schemeClr val="bg2"/>
              </a:buClr>
              <a:buSzPct val="75000"/>
              <a:buFont typeface="Wingdings" pitchFamily="2" charset="2"/>
              <a:buNone/>
              <a:defRPr/>
            </a:pPr>
            <a:r>
              <a:rPr lang="en-US" sz="2800" b="1" dirty="0">
                <a:solidFill>
                  <a:schemeClr val="tx1">
                    <a:lumMod val="90000"/>
                    <a:lumOff val="10000"/>
                  </a:schemeClr>
                </a:solidFill>
              </a:rPr>
              <a:t>Prophetic Key #24</a:t>
            </a:r>
            <a:r>
              <a:rPr lang="en-US" sz="2800" dirty="0">
                <a:solidFill>
                  <a:schemeClr val="tx1">
                    <a:lumMod val="90000"/>
                    <a:lumOff val="10000"/>
                  </a:schemeClr>
                </a:solidFill>
              </a:rPr>
              <a:t>   </a:t>
            </a:r>
            <a:r>
              <a:rPr lang="en-US" sz="2800" b="1" dirty="0"/>
              <a:t>Timelines contained in a </a:t>
            </a:r>
            <a:r>
              <a:rPr lang="en-US" sz="2800" b="1" dirty="0">
                <a:solidFill>
                  <a:srgbClr val="FF0000"/>
                </a:solidFill>
              </a:rPr>
              <a:t>symbolic context</a:t>
            </a:r>
            <a:r>
              <a:rPr lang="en-US" sz="2800" b="1" dirty="0"/>
              <a:t> must be decoded with the Year/day Computation Principle as defined by two Scriptures.</a:t>
            </a:r>
          </a:p>
          <a:p>
            <a:pPr marL="609600" indent="-609600" eaLnBrk="1" hangingPunct="1">
              <a:lnSpc>
                <a:spcPct val="90000"/>
              </a:lnSpc>
              <a:spcBef>
                <a:spcPct val="20000"/>
              </a:spcBef>
              <a:buClr>
                <a:schemeClr val="bg2"/>
              </a:buClr>
              <a:buSzPct val="75000"/>
              <a:buFont typeface="Wingdings" pitchFamily="2" charset="2"/>
              <a:buNone/>
              <a:defRPr/>
            </a:pPr>
            <a:endParaRPr lang="en-US" sz="1000" b="1" dirty="0"/>
          </a:p>
          <a:p>
            <a:pPr marL="609600" indent="-609600" eaLnBrk="1" hangingPunct="1">
              <a:lnSpc>
                <a:spcPct val="90000"/>
              </a:lnSpc>
              <a:spcBef>
                <a:spcPct val="20000"/>
              </a:spcBef>
              <a:buClr>
                <a:schemeClr val="bg2"/>
              </a:buClr>
              <a:buSzPct val="75000"/>
              <a:defRPr/>
            </a:pPr>
            <a:r>
              <a:rPr lang="en-US" sz="2800" b="1" dirty="0">
                <a:solidFill>
                  <a:schemeClr val="tx1">
                    <a:lumMod val="90000"/>
                    <a:lumOff val="10000"/>
                  </a:schemeClr>
                </a:solidFill>
              </a:rPr>
              <a:t>1.  </a:t>
            </a:r>
            <a:r>
              <a:rPr lang="en-US" sz="2800" b="1" dirty="0" err="1">
                <a:solidFill>
                  <a:schemeClr val="tx1">
                    <a:lumMod val="90000"/>
                    <a:lumOff val="10000"/>
                  </a:schemeClr>
                </a:solidFill>
              </a:rPr>
              <a:t>Eze</a:t>
            </a:r>
            <a:r>
              <a:rPr lang="en-US" sz="2800" b="1" dirty="0">
                <a:solidFill>
                  <a:schemeClr val="tx1">
                    <a:lumMod val="90000"/>
                    <a:lumOff val="10000"/>
                  </a:schemeClr>
                </a:solidFill>
              </a:rPr>
              <a:t> 4:6   </a:t>
            </a:r>
            <a:r>
              <a:rPr lang="en-US" sz="2800" b="1" dirty="0"/>
              <a:t>… thou </a:t>
            </a:r>
            <a:r>
              <a:rPr lang="en-US" sz="2800" b="1" dirty="0" err="1"/>
              <a:t>shalt</a:t>
            </a:r>
            <a:r>
              <a:rPr lang="en-US" sz="2800" b="1" dirty="0"/>
              <a:t> bear the iniquity of the house of Judah forty days: </a:t>
            </a:r>
            <a:r>
              <a:rPr lang="en-US" sz="2800" b="1" u="sng" dirty="0"/>
              <a:t>I have a</a:t>
            </a:r>
            <a:r>
              <a:rPr lang="en-US" sz="2800" b="1" dirty="0"/>
              <a:t>pp</a:t>
            </a:r>
            <a:r>
              <a:rPr lang="en-US" sz="2800" b="1" u="sng" dirty="0"/>
              <a:t>ointed thee</a:t>
            </a:r>
            <a:r>
              <a:rPr lang="en-US" sz="2800" b="1" dirty="0"/>
              <a:t> </a:t>
            </a:r>
            <a:r>
              <a:rPr lang="en-US" sz="2800" b="1" u="sng" dirty="0">
                <a:solidFill>
                  <a:srgbClr val="FF0000"/>
                </a:solidFill>
              </a:rPr>
              <a:t>each da</a:t>
            </a:r>
            <a:r>
              <a:rPr lang="en-US" sz="2800" b="1" dirty="0">
                <a:solidFill>
                  <a:srgbClr val="FF0000"/>
                </a:solidFill>
              </a:rPr>
              <a:t>y </a:t>
            </a:r>
            <a:r>
              <a:rPr lang="en-US" sz="2800" b="1" u="sng" dirty="0">
                <a:solidFill>
                  <a:srgbClr val="FF0000"/>
                </a:solidFill>
              </a:rPr>
              <a:t>for a </a:t>
            </a:r>
            <a:r>
              <a:rPr lang="en-US" sz="2800" b="1" dirty="0">
                <a:solidFill>
                  <a:srgbClr val="FF0000"/>
                </a:solidFill>
              </a:rPr>
              <a:t>y</a:t>
            </a:r>
            <a:r>
              <a:rPr lang="en-US" sz="2800" b="1" u="sng" dirty="0">
                <a:solidFill>
                  <a:srgbClr val="FF0000"/>
                </a:solidFill>
              </a:rPr>
              <a:t>ear</a:t>
            </a:r>
            <a:r>
              <a:rPr lang="en-US" sz="2800" b="1" dirty="0">
                <a:solidFill>
                  <a:srgbClr val="FF0000"/>
                </a:solidFill>
              </a:rPr>
              <a:t>.</a:t>
            </a:r>
          </a:p>
          <a:p>
            <a:pPr marL="609600" indent="-609600" eaLnBrk="1" hangingPunct="1">
              <a:lnSpc>
                <a:spcPct val="90000"/>
              </a:lnSpc>
              <a:spcBef>
                <a:spcPct val="20000"/>
              </a:spcBef>
              <a:buClr>
                <a:schemeClr val="bg2"/>
              </a:buClr>
              <a:buSzPct val="75000"/>
              <a:defRPr/>
            </a:pPr>
            <a:endParaRPr lang="en-US" sz="1000" b="1" dirty="0">
              <a:solidFill>
                <a:srgbClr val="FF0000"/>
              </a:solidFill>
            </a:endParaRPr>
          </a:p>
          <a:p>
            <a:pPr marL="609600" indent="-609600" eaLnBrk="1" hangingPunct="1">
              <a:lnSpc>
                <a:spcPct val="90000"/>
              </a:lnSpc>
              <a:spcBef>
                <a:spcPct val="20000"/>
              </a:spcBef>
              <a:buClr>
                <a:schemeClr val="bg2"/>
              </a:buClr>
              <a:buSzPct val="75000"/>
              <a:buFont typeface="Wingdings" pitchFamily="2" charset="2"/>
              <a:buNone/>
              <a:defRPr/>
            </a:pPr>
            <a:r>
              <a:rPr lang="en-US" sz="2800" b="1" dirty="0">
                <a:solidFill>
                  <a:schemeClr val="tx1">
                    <a:lumMod val="90000"/>
                    <a:lumOff val="10000"/>
                  </a:schemeClr>
                </a:solidFill>
              </a:rPr>
              <a:t>2.  Num 14:34   </a:t>
            </a:r>
            <a:r>
              <a:rPr lang="en-US" sz="2800" b="1" dirty="0"/>
              <a:t>After the number of the days in which ye searched the land, even </a:t>
            </a:r>
            <a:r>
              <a:rPr lang="en-US" sz="2800" b="1" dirty="0">
                <a:solidFill>
                  <a:schemeClr val="tx1">
                    <a:lumMod val="90000"/>
                    <a:lumOff val="10000"/>
                  </a:schemeClr>
                </a:solidFill>
              </a:rPr>
              <a:t>forty days, </a:t>
            </a:r>
            <a:r>
              <a:rPr lang="en-US" sz="2800" b="1" u="sng" dirty="0">
                <a:solidFill>
                  <a:srgbClr val="FF0000"/>
                </a:solidFill>
              </a:rPr>
              <a:t>each da</a:t>
            </a:r>
            <a:r>
              <a:rPr lang="en-US" sz="2800" b="1" dirty="0">
                <a:solidFill>
                  <a:srgbClr val="FF0000"/>
                </a:solidFill>
              </a:rPr>
              <a:t>y </a:t>
            </a:r>
            <a:r>
              <a:rPr lang="en-US" sz="2800" b="1" u="sng" dirty="0">
                <a:solidFill>
                  <a:srgbClr val="FF0000"/>
                </a:solidFill>
              </a:rPr>
              <a:t>for a </a:t>
            </a:r>
            <a:r>
              <a:rPr lang="en-US" sz="2800" b="1" dirty="0">
                <a:solidFill>
                  <a:srgbClr val="FF0000"/>
                </a:solidFill>
              </a:rPr>
              <a:t>y</a:t>
            </a:r>
            <a:r>
              <a:rPr lang="en-US" sz="2800" b="1" u="sng" dirty="0">
                <a:solidFill>
                  <a:srgbClr val="FF0000"/>
                </a:solidFill>
              </a:rPr>
              <a:t>ear</a:t>
            </a:r>
            <a:r>
              <a:rPr lang="en-US" sz="2800" b="1" dirty="0">
                <a:solidFill>
                  <a:srgbClr val="FF0000"/>
                </a:solidFill>
              </a:rPr>
              <a:t> ... </a:t>
            </a:r>
            <a:r>
              <a:rPr lang="en-US" sz="2800" b="1" dirty="0"/>
              <a:t>even </a:t>
            </a:r>
            <a:r>
              <a:rPr lang="en-US" sz="2800" b="1" dirty="0">
                <a:solidFill>
                  <a:schemeClr val="tx1">
                    <a:lumMod val="90000"/>
                    <a:lumOff val="10000"/>
                  </a:schemeClr>
                </a:solidFill>
              </a:rPr>
              <a:t>forty years …</a:t>
            </a:r>
          </a:p>
        </p:txBody>
      </p:sp>
      <p:sp>
        <p:nvSpPr>
          <p:cNvPr id="431108" name="WordArt 4"/>
          <p:cNvSpPr>
            <a:spLocks noChangeArrowheads="1" noChangeShapeType="1" noTextEdit="1"/>
          </p:cNvSpPr>
          <p:nvPr/>
        </p:nvSpPr>
        <p:spPr bwMode="auto">
          <a:xfrm>
            <a:off x="457200" y="5791200"/>
            <a:ext cx="82296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However:  There </a:t>
            </a:r>
            <a:r>
              <a:rPr lang="en-US" sz="3600"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are exceptions!</a:t>
            </a:r>
            <a:endParaRPr lang="en-US" sz="36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endParaRPr>
          </a:p>
        </p:txBody>
      </p:sp>
      <p:sp>
        <p:nvSpPr>
          <p:cNvPr id="2" name="Slide Number Placeholder 1"/>
          <p:cNvSpPr>
            <a:spLocks noGrp="1"/>
          </p:cNvSpPr>
          <p:nvPr>
            <p:ph type="sldNum" sz="quarter" idx="11"/>
          </p:nvPr>
        </p:nvSpPr>
        <p:spPr>
          <a:xfrm>
            <a:off x="6553200" y="6324600"/>
            <a:ext cx="2133600" cy="457200"/>
          </a:xfrm>
        </p:spPr>
        <p:txBody>
          <a:bodyPr/>
          <a:lstStyle/>
          <a:p>
            <a:pPr>
              <a:defRPr/>
            </a:pPr>
            <a:fld id="{0E6DA28E-5D7E-4613-9A02-42E696BB463E}" type="slidenum">
              <a:rPr lang="en-US" smtClean="0"/>
              <a:pPr>
                <a:defRPr/>
              </a:pPr>
              <a:t>20</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fade">
                                      <p:cBhvr>
                                        <p:cTn id="7" dur="2000"/>
                                        <p:tgtEl>
                                          <p:spTgt spid="431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107">
                                            <p:txEl>
                                              <p:pRg st="2" end="2"/>
                                            </p:txEl>
                                          </p:spTgt>
                                        </p:tgtEl>
                                        <p:attrNameLst>
                                          <p:attrName>style.visibility</p:attrName>
                                        </p:attrNameLst>
                                      </p:cBhvr>
                                      <p:to>
                                        <p:strVal val="visible"/>
                                      </p:to>
                                    </p:set>
                                    <p:animEffect transition="in" filter="fade">
                                      <p:cBhvr>
                                        <p:cTn id="12" dur="2000"/>
                                        <p:tgtEl>
                                          <p:spTgt spid="431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1107">
                                            <p:txEl>
                                              <p:pRg st="4" end="4"/>
                                            </p:txEl>
                                          </p:spTgt>
                                        </p:tgtEl>
                                        <p:attrNameLst>
                                          <p:attrName>style.visibility</p:attrName>
                                        </p:attrNameLst>
                                      </p:cBhvr>
                                      <p:to>
                                        <p:strVal val="visible"/>
                                      </p:to>
                                    </p:set>
                                    <p:animEffect transition="in" filter="fade">
                                      <p:cBhvr>
                                        <p:cTn id="17" dur="2000"/>
                                        <p:tgtEl>
                                          <p:spTgt spid="4311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31108"/>
                                        </p:tgtEl>
                                        <p:attrNameLst>
                                          <p:attrName>style.visibility</p:attrName>
                                        </p:attrNameLst>
                                      </p:cBhvr>
                                      <p:to>
                                        <p:strVal val="visible"/>
                                      </p:to>
                                    </p:set>
                                    <p:animEffect transition="in" filter="slide(fromBottom)">
                                      <p:cBhvr>
                                        <p:cTn id="22" dur="1000"/>
                                        <p:tgtEl>
                                          <p:spTgt spid="43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343400" y="3429000"/>
            <a:ext cx="4800600" cy="39624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lnSpc>
                <a:spcPct val="80000"/>
              </a:lnSpc>
              <a:spcBef>
                <a:spcPct val="20000"/>
              </a:spcBef>
              <a:spcAft>
                <a:spcPct val="40000"/>
              </a:spcAft>
              <a:buClr>
                <a:schemeClr val="bg2"/>
              </a:buClr>
              <a:buSzPct val="75000"/>
              <a:buFont typeface="Wingdings" pitchFamily="2" charset="2"/>
              <a:buNone/>
            </a:pPr>
            <a:endParaRPr lang="en-US" sz="2200" b="1">
              <a:solidFill>
                <a:srgbClr val="FFFF00"/>
              </a:solidFill>
            </a:endParaRPr>
          </a:p>
        </p:txBody>
      </p:sp>
      <p:sp>
        <p:nvSpPr>
          <p:cNvPr id="447491" name="Rectangle 3"/>
          <p:cNvSpPr>
            <a:spLocks noChangeArrowheads="1"/>
          </p:cNvSpPr>
          <p:nvPr/>
        </p:nvSpPr>
        <p:spPr bwMode="auto">
          <a:xfrm>
            <a:off x="3429000" y="3505200"/>
            <a:ext cx="5486400" cy="3048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spcBef>
                <a:spcPct val="20000"/>
              </a:spcBef>
              <a:buClr>
                <a:schemeClr val="bg2"/>
              </a:buClr>
              <a:buSzPct val="75000"/>
              <a:buFont typeface="Wingdings" pitchFamily="2" charset="2"/>
              <a:buNone/>
            </a:pPr>
            <a:r>
              <a:rPr lang="en-US" sz="3200" b="1" dirty="0" smtClean="0">
                <a:solidFill>
                  <a:srgbClr val="CC0000"/>
                </a:solidFill>
              </a:rPr>
              <a:t>    </a:t>
            </a:r>
            <a:r>
              <a:rPr lang="en-US" sz="3200" b="1" dirty="0" smtClean="0">
                <a:solidFill>
                  <a:srgbClr val="CC0000"/>
                </a:solidFill>
                <a:effectLst>
                  <a:glow rad="127000">
                    <a:schemeClr val="bg1"/>
                  </a:glow>
                </a:effectLst>
              </a:rPr>
              <a:t>Prophetic Key #28 </a:t>
            </a:r>
            <a:endParaRPr lang="en-US" sz="3200" b="1" dirty="0">
              <a:solidFill>
                <a:srgbClr val="CC0000"/>
              </a:solidFill>
              <a:effectLst>
                <a:glow rad="127000">
                  <a:schemeClr val="bg1"/>
                </a:glow>
              </a:effectLst>
            </a:endParaRPr>
          </a:p>
          <a:p>
            <a:pPr marL="609600" indent="-609600" eaLnBrk="1" hangingPunct="1">
              <a:spcBef>
                <a:spcPct val="20000"/>
              </a:spcBef>
              <a:buClr>
                <a:schemeClr val="bg2"/>
              </a:buClr>
              <a:buSzPct val="75000"/>
              <a:buFont typeface="Wingdings" pitchFamily="2" charset="2"/>
              <a:buNone/>
            </a:pPr>
            <a:r>
              <a:rPr lang="en-US" sz="3200" b="1" dirty="0">
                <a:solidFill>
                  <a:schemeClr val="accent2"/>
                </a:solidFill>
              </a:rPr>
              <a:t> </a:t>
            </a:r>
            <a:r>
              <a:rPr lang="en-US" sz="3200" b="1" dirty="0" smtClean="0">
                <a:solidFill>
                  <a:schemeClr val="accent2"/>
                </a:solidFill>
              </a:rPr>
              <a:t>   </a:t>
            </a:r>
            <a:r>
              <a:rPr lang="en-US" sz="3200" b="1" dirty="0" smtClean="0"/>
              <a:t>The g</a:t>
            </a:r>
            <a:r>
              <a:rPr lang="en-US" sz="3200" b="1" u="sng" dirty="0" smtClean="0"/>
              <a:t>rammatical</a:t>
            </a:r>
            <a:r>
              <a:rPr lang="en-US" sz="3200" b="1" dirty="0" smtClean="0"/>
              <a:t> </a:t>
            </a:r>
            <a:r>
              <a:rPr lang="en-US" sz="3200" b="1" u="sng" dirty="0" smtClean="0"/>
              <a:t>lan</a:t>
            </a:r>
            <a:r>
              <a:rPr lang="en-US" sz="3200" b="1" dirty="0" smtClean="0"/>
              <a:t>g</a:t>
            </a:r>
            <a:r>
              <a:rPr lang="en-US" sz="3200" b="1" u="sng" dirty="0" smtClean="0"/>
              <a:t>ua</a:t>
            </a:r>
            <a:r>
              <a:rPr lang="en-US" sz="3200" b="1" dirty="0" smtClean="0"/>
              <a:t>g</a:t>
            </a:r>
            <a:r>
              <a:rPr lang="en-US" sz="3200" b="1" u="sng" dirty="0" smtClean="0"/>
              <a:t>e</a:t>
            </a:r>
            <a:r>
              <a:rPr lang="en-US" sz="3200" b="1" dirty="0" smtClean="0"/>
              <a:t> (whether literal or symbolic) determines the </a:t>
            </a:r>
            <a:r>
              <a:rPr lang="en-US" sz="3200" b="1" u="sng" dirty="0" smtClean="0"/>
              <a:t>context</a:t>
            </a:r>
            <a:r>
              <a:rPr lang="en-US" sz="3200" b="1" dirty="0" smtClean="0"/>
              <a:t> of a passage of verses.</a:t>
            </a:r>
            <a:endParaRPr lang="en-US" sz="3200" b="1" dirty="0"/>
          </a:p>
        </p:txBody>
      </p:sp>
      <p:sp>
        <p:nvSpPr>
          <p:cNvPr id="447495" name="WordArt 7"/>
          <p:cNvSpPr>
            <a:spLocks noChangeArrowheads="1" noChangeShapeType="1" noTextEdit="1"/>
          </p:cNvSpPr>
          <p:nvPr/>
        </p:nvSpPr>
        <p:spPr bwMode="auto">
          <a:xfrm rot="-342177">
            <a:off x="711063" y="4326954"/>
            <a:ext cx="2845073" cy="2183818"/>
          </a:xfrm>
          <a:prstGeom prst="rect">
            <a:avLst/>
          </a:prstGeom>
        </p:spPr>
        <p:txBody>
          <a:bodyPr wrap="none" fromWordArt="1">
            <a:prstTxWarp prst="textSlantUp">
              <a:avLst>
                <a:gd name="adj" fmla="val 14560"/>
              </a:avLst>
            </a:prstTxWarp>
            <a:scene3d>
              <a:camera prst="legacyObliqueFront">
                <a:rot lat="21299997" lon="300000" rev="0"/>
              </a:camera>
              <a:lightRig rig="legacyFlat3" dir="t"/>
            </a:scene3d>
            <a:sp3d extrusionH="430200" prstMaterial="legacyMatte">
              <a:bevelT w="38100" h="38100"/>
              <a:extrusionClr>
                <a:schemeClr val="bg1"/>
              </a:extrusionClr>
            </a:sp3d>
          </a:bodyPr>
          <a:lstStyle/>
          <a:p>
            <a:pPr algn="ctr"/>
            <a:r>
              <a:rPr lang="en-US" sz="5400" kern="10" dirty="0" smtClean="0">
                <a:ln w="9525">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rPr>
              <a:t>Context</a:t>
            </a:r>
          </a:p>
          <a:p>
            <a:pPr algn="ctr"/>
            <a:r>
              <a:rPr lang="en-US" sz="5400" kern="10" dirty="0" smtClean="0">
                <a:ln w="9525">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rPr>
              <a:t>Is King!</a:t>
            </a:r>
            <a:endParaRPr lang="en-US" sz="5400" kern="10" dirty="0">
              <a:ln w="9525">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endParaRPr>
          </a:p>
        </p:txBody>
      </p:sp>
      <p:pic>
        <p:nvPicPr>
          <p:cNvPr id="10" name="Picture 9" descr="key jpeg interlaced 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1752600"/>
            <a:ext cx="1544877" cy="2438400"/>
          </a:xfrm>
          <a:prstGeom prst="rect">
            <a:avLst/>
          </a:prstGeom>
        </p:spPr>
      </p:pic>
      <p:sp>
        <p:nvSpPr>
          <p:cNvPr id="11" name="Rectangle 10"/>
          <p:cNvSpPr/>
          <p:nvPr/>
        </p:nvSpPr>
        <p:spPr>
          <a:xfrm>
            <a:off x="457200" y="228600"/>
            <a:ext cx="8305800" cy="923330"/>
          </a:xfrm>
          <a:prstGeom prst="rect">
            <a:avLst/>
          </a:prstGeom>
        </p:spPr>
        <p:txBody>
          <a:bodyPr wrap="square">
            <a:spAutoFit/>
            <a:scene3d>
              <a:camera prst="orthographicFront"/>
              <a:lightRig rig="threePt" dir="t"/>
            </a:scene3d>
            <a:sp3d extrusionH="57150">
              <a:bevelT w="38100" h="38100"/>
            </a:sp3d>
          </a:bodyPr>
          <a:lstStyle/>
          <a:p>
            <a:pPr algn="ctr"/>
            <a:r>
              <a:rPr lang="en-US" sz="5400"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What is this exception?</a:t>
            </a:r>
            <a:endParaRPr lang="en-US" sz="54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endParaRPr>
          </a:p>
        </p:txBody>
      </p:sp>
      <p:sp>
        <p:nvSpPr>
          <p:cNvPr id="2" name="Slide Number Placeholder 1"/>
          <p:cNvSpPr>
            <a:spLocks noGrp="1"/>
          </p:cNvSpPr>
          <p:nvPr>
            <p:ph type="sldNum" sz="quarter" idx="11"/>
          </p:nvPr>
        </p:nvSpPr>
        <p:spPr>
          <a:xfrm>
            <a:off x="6858000" y="6324600"/>
            <a:ext cx="2133600" cy="457200"/>
          </a:xfrm>
        </p:spPr>
        <p:txBody>
          <a:bodyPr/>
          <a:lstStyle/>
          <a:p>
            <a:pPr>
              <a:defRPr/>
            </a:pPr>
            <a:fld id="{0E6DA28E-5D7E-4613-9A02-42E696BB463E}" type="slidenum">
              <a:rPr lang="en-US" smtClean="0">
                <a:solidFill>
                  <a:schemeClr val="bg1">
                    <a:lumMod val="65000"/>
                  </a:schemeClr>
                </a:solidFill>
              </a:rPr>
              <a:pPr>
                <a:defRPr/>
              </a:pPr>
              <a:t>21</a:t>
            </a:fld>
            <a:endParaRPr lang="en-US" dirty="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491">
                                            <p:txEl>
                                              <p:pRg st="1" end="1"/>
                                            </p:txEl>
                                          </p:spTgt>
                                        </p:tgtEl>
                                        <p:attrNameLst>
                                          <p:attrName>style.visibility</p:attrName>
                                        </p:attrNameLst>
                                      </p:cBhvr>
                                      <p:to>
                                        <p:strVal val="visible"/>
                                      </p:to>
                                    </p:set>
                                    <p:animEffect transition="in" filter="fade">
                                      <p:cBhvr>
                                        <p:cTn id="7" dur="2000"/>
                                        <p:tgtEl>
                                          <p:spTgt spid="447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47495"/>
                                        </p:tgtEl>
                                        <p:attrNameLst>
                                          <p:attrName>style.visibility</p:attrName>
                                        </p:attrNameLst>
                                      </p:cBhvr>
                                      <p:to>
                                        <p:strVal val="visible"/>
                                      </p:to>
                                    </p:set>
                                    <p:anim calcmode="lin" valueType="num">
                                      <p:cBhvr>
                                        <p:cTn id="12" dur="2000" fill="hold"/>
                                        <p:tgtEl>
                                          <p:spTgt spid="447495"/>
                                        </p:tgtEl>
                                        <p:attrNameLst>
                                          <p:attrName>ppt_w</p:attrName>
                                        </p:attrNameLst>
                                      </p:cBhvr>
                                      <p:tavLst>
                                        <p:tav tm="0">
                                          <p:val>
                                            <p:fltVal val="0"/>
                                          </p:val>
                                        </p:tav>
                                        <p:tav tm="100000">
                                          <p:val>
                                            <p:strVal val="#ppt_w"/>
                                          </p:val>
                                        </p:tav>
                                      </p:tavLst>
                                    </p:anim>
                                    <p:anim calcmode="lin" valueType="num">
                                      <p:cBhvr>
                                        <p:cTn id="13" dur="2000" fill="hold"/>
                                        <p:tgtEl>
                                          <p:spTgt spid="447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2000" r="-32000"/>
          </a:stretch>
        </a:blipFill>
        <a:effectLst/>
      </p:bgPr>
    </p:bg>
    <p:spTree>
      <p:nvGrpSpPr>
        <p:cNvPr id="1" name=""/>
        <p:cNvGrpSpPr/>
        <p:nvPr/>
      </p:nvGrpSpPr>
      <p:grpSpPr>
        <a:xfrm>
          <a:off x="0" y="0"/>
          <a:ext cx="0" cy="0"/>
          <a:chOff x="0" y="0"/>
          <a:chExt cx="0" cy="0"/>
        </a:xfrm>
      </p:grpSpPr>
      <p:pic>
        <p:nvPicPr>
          <p:cNvPr id="8" name="Picture 7" descr="blackboard 86kb.jpg"/>
          <p:cNvPicPr>
            <a:picLocks noChangeAspect="1"/>
          </p:cNvPicPr>
          <p:nvPr/>
        </p:nvPicPr>
        <p:blipFill>
          <a:blip r:embed="rId4"/>
          <a:stretch>
            <a:fillRect/>
          </a:stretch>
        </p:blipFill>
        <p:spPr>
          <a:xfrm>
            <a:off x="303159" y="2286000"/>
            <a:ext cx="3049641"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WordArt 5"/>
          <p:cNvSpPr>
            <a:spLocks noChangeArrowheads="1" noChangeShapeType="1" noTextEdit="1"/>
          </p:cNvSpPr>
          <p:nvPr/>
        </p:nvSpPr>
        <p:spPr bwMode="auto">
          <a:xfrm>
            <a:off x="533400" y="533400"/>
            <a:ext cx="8229600" cy="9144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The Exception Is ...</a:t>
            </a:r>
            <a:endParaRPr lang="en-US" sz="36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endParaRPr>
          </a:p>
        </p:txBody>
      </p:sp>
      <p:sp>
        <p:nvSpPr>
          <p:cNvPr id="15" name="Rectangle 3"/>
          <p:cNvSpPr>
            <a:spLocks noChangeArrowheads="1"/>
          </p:cNvSpPr>
          <p:nvPr/>
        </p:nvSpPr>
        <p:spPr bwMode="auto">
          <a:xfrm>
            <a:off x="3505200" y="1600200"/>
            <a:ext cx="5267325" cy="8382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eaLnBrk="1" hangingPunct="1"/>
            <a:r>
              <a:rPr lang="en-US" sz="4400" b="1" dirty="0">
                <a:solidFill>
                  <a:schemeClr val="tx1">
                    <a:lumMod val="90000"/>
                    <a:lumOff val="10000"/>
                  </a:schemeClr>
                </a:solidFill>
                <a:latin typeface="Comic Sans MS" pitchFamily="66" charset="0"/>
              </a:rPr>
              <a:t>“Context is KING”</a:t>
            </a:r>
          </a:p>
        </p:txBody>
      </p:sp>
      <p:sp>
        <p:nvSpPr>
          <p:cNvPr id="16" name="Rectangle 4"/>
          <p:cNvSpPr>
            <a:spLocks noChangeArrowheads="1"/>
          </p:cNvSpPr>
          <p:nvPr/>
        </p:nvSpPr>
        <p:spPr bwMode="auto">
          <a:xfrm>
            <a:off x="3352801" y="2667000"/>
            <a:ext cx="5562600" cy="3962400"/>
          </a:xfrm>
          <a:prstGeom prst="rect">
            <a:avLst/>
          </a:prstGeom>
          <a:solidFill>
            <a:srgbClr val="FFFFCC">
              <a:alpha val="72000"/>
            </a:srgb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extrusionH="127000" contourW="12700">
            <a:extrusionClr>
              <a:schemeClr val="tx1">
                <a:lumMod val="10000"/>
                <a:lumOff val="90000"/>
              </a:schemeClr>
            </a:extrusionClr>
            <a:contourClr>
              <a:schemeClr val="tx1">
                <a:lumMod val="90000"/>
                <a:lumOff val="10000"/>
              </a:schemeClr>
            </a:contourClr>
          </a:sp3d>
        </p:spPr>
        <p:txBody>
          <a:bodyPr>
            <a:sp3d extrusionH="57150">
              <a:bevelT w="38100" h="38100"/>
            </a:sp3d>
          </a:bodyPr>
          <a:lstStyle/>
          <a:p>
            <a:pPr marL="342900" indent="-342900" eaLnBrk="1" hangingPunct="1">
              <a:lnSpc>
                <a:spcPct val="90000"/>
              </a:lnSpc>
              <a:spcBef>
                <a:spcPct val="20000"/>
              </a:spcBef>
              <a:buClr>
                <a:schemeClr val="bg2"/>
              </a:buClr>
              <a:buSzPct val="75000"/>
              <a:buFont typeface="Wingdings" pitchFamily="2" charset="2"/>
              <a:buNone/>
            </a:pPr>
            <a:r>
              <a:rPr lang="en-US" sz="2800" b="1" dirty="0">
                <a:solidFill>
                  <a:schemeClr val="tx1">
                    <a:lumMod val="90000"/>
                    <a:lumOff val="10000"/>
                  </a:schemeClr>
                </a:solidFill>
              </a:rPr>
              <a:t>Prophetic Key #28</a:t>
            </a:r>
            <a:r>
              <a:rPr lang="en-US" sz="2000" b="1" dirty="0">
                <a:solidFill>
                  <a:schemeClr val="tx1">
                    <a:lumMod val="90000"/>
                    <a:lumOff val="10000"/>
                  </a:schemeClr>
                </a:solidFill>
              </a:rPr>
              <a:t> </a:t>
            </a:r>
            <a:r>
              <a:rPr lang="en-US" sz="2000" dirty="0">
                <a:solidFill>
                  <a:schemeClr val="tx1">
                    <a:lumMod val="90000"/>
                    <a:lumOff val="10000"/>
                  </a:schemeClr>
                </a:solidFill>
              </a:rPr>
              <a:t>  </a:t>
            </a:r>
            <a:r>
              <a:rPr lang="en-US" sz="2000" b="1" dirty="0" smtClean="0"/>
              <a:t>...  </a:t>
            </a:r>
            <a:r>
              <a:rPr lang="en-US" sz="2000" b="1" u="sng" dirty="0">
                <a:solidFill>
                  <a:srgbClr val="FF0000"/>
                </a:solidFill>
              </a:rPr>
              <a:t>This context</a:t>
            </a:r>
            <a:r>
              <a:rPr lang="en-US" sz="2000" b="1" dirty="0">
                <a:solidFill>
                  <a:srgbClr val="FF0000"/>
                </a:solidFill>
              </a:rPr>
              <a:t> </a:t>
            </a:r>
            <a:r>
              <a:rPr lang="en-US" sz="2000" b="1" dirty="0"/>
              <a:t>determines how to interpret “time” or a </a:t>
            </a:r>
            <a:r>
              <a:rPr lang="en-US" sz="2000" b="1" dirty="0" smtClean="0"/>
              <a:t>“</a:t>
            </a:r>
            <a:r>
              <a:rPr lang="en-US" sz="2000" b="1" dirty="0"/>
              <a:t>timeline” </a:t>
            </a:r>
            <a:r>
              <a:rPr lang="en-US" sz="2000" b="1" u="sng" dirty="0">
                <a:solidFill>
                  <a:schemeClr val="tx1">
                    <a:lumMod val="90000"/>
                    <a:lumOff val="10000"/>
                  </a:schemeClr>
                </a:solidFill>
              </a:rPr>
              <a:t>within that passa</a:t>
            </a:r>
            <a:r>
              <a:rPr lang="en-US" sz="2000" b="1" dirty="0">
                <a:solidFill>
                  <a:schemeClr val="tx1">
                    <a:lumMod val="90000"/>
                    <a:lumOff val="10000"/>
                  </a:schemeClr>
                </a:solidFill>
              </a:rPr>
              <a:t>g</a:t>
            </a:r>
            <a:r>
              <a:rPr lang="en-US" sz="2000" b="1" u="sng" dirty="0">
                <a:solidFill>
                  <a:schemeClr val="tx1">
                    <a:lumMod val="90000"/>
                    <a:lumOff val="10000"/>
                  </a:schemeClr>
                </a:solidFill>
              </a:rPr>
              <a:t>e</a:t>
            </a:r>
            <a:r>
              <a:rPr lang="en-US" sz="2000" b="1" dirty="0">
                <a:solidFill>
                  <a:schemeClr val="tx1">
                    <a:lumMod val="90000"/>
                    <a:lumOff val="10000"/>
                  </a:schemeClr>
                </a:solidFill>
              </a:rPr>
              <a:t>, </a:t>
            </a:r>
            <a:r>
              <a:rPr lang="en-US" sz="2000" b="1" u="sng" dirty="0">
                <a:solidFill>
                  <a:srgbClr val="FF0000"/>
                </a:solidFill>
              </a:rPr>
              <a:t>EVEN WHEN THERE ARE SYMBOLS PRESENT</a:t>
            </a:r>
            <a:r>
              <a:rPr lang="en-US" sz="2000" b="1" dirty="0">
                <a:solidFill>
                  <a:srgbClr val="FF0000"/>
                </a:solidFill>
              </a:rPr>
              <a:t>!</a:t>
            </a:r>
            <a:r>
              <a:rPr lang="en-US" sz="2000" b="1" dirty="0"/>
              <a:t>  </a:t>
            </a:r>
          </a:p>
          <a:p>
            <a:pPr marL="342900" indent="-342900" eaLnBrk="1" hangingPunct="1">
              <a:lnSpc>
                <a:spcPct val="90000"/>
              </a:lnSpc>
              <a:spcBef>
                <a:spcPct val="20000"/>
              </a:spcBef>
              <a:buClr>
                <a:schemeClr val="bg2"/>
              </a:buClr>
              <a:buSzPct val="75000"/>
              <a:buFont typeface="Wingdings" pitchFamily="2" charset="2"/>
              <a:buChar char="§"/>
            </a:pPr>
            <a:r>
              <a:rPr lang="en-US" sz="2000" b="1" dirty="0"/>
              <a:t>The verse, or passage, </a:t>
            </a:r>
            <a:r>
              <a:rPr lang="en-US" sz="2000" b="1" u="sng" dirty="0">
                <a:solidFill>
                  <a:srgbClr val="0000FF"/>
                </a:solidFill>
              </a:rPr>
              <a:t>MUST BE</a:t>
            </a:r>
            <a:r>
              <a:rPr lang="en-US" sz="2000" b="1" dirty="0"/>
              <a:t> interpreted in the </a:t>
            </a:r>
            <a:r>
              <a:rPr lang="en-US" sz="2000" b="1" u="sng" dirty="0">
                <a:solidFill>
                  <a:srgbClr val="0000FF"/>
                </a:solidFill>
              </a:rPr>
              <a:t>context</a:t>
            </a:r>
            <a:r>
              <a:rPr lang="en-US" sz="2000" b="1" dirty="0"/>
              <a:t> in which it is written.  </a:t>
            </a:r>
          </a:p>
          <a:p>
            <a:pPr marL="342900" indent="-342900" eaLnBrk="1" hangingPunct="1">
              <a:lnSpc>
                <a:spcPct val="90000"/>
              </a:lnSpc>
              <a:spcBef>
                <a:spcPct val="20000"/>
              </a:spcBef>
              <a:buClr>
                <a:schemeClr val="bg2"/>
              </a:buClr>
              <a:buSzPct val="75000"/>
              <a:buFont typeface="Wingdings" pitchFamily="2" charset="2"/>
              <a:buChar char="§"/>
            </a:pPr>
            <a:r>
              <a:rPr lang="en-US" sz="2400" b="1" dirty="0">
                <a:solidFill>
                  <a:schemeClr val="tx1">
                    <a:lumMod val="90000"/>
                    <a:lumOff val="10000"/>
                  </a:schemeClr>
                </a:solidFill>
              </a:rPr>
              <a:t>The grammar cannot be removed </a:t>
            </a:r>
            <a:r>
              <a:rPr lang="en-US" sz="2400" b="1" dirty="0"/>
              <a:t>~ </a:t>
            </a:r>
            <a:r>
              <a:rPr lang="en-US" sz="2400" b="1" u="sng" dirty="0">
                <a:solidFill>
                  <a:srgbClr val="FF0000"/>
                </a:solidFill>
              </a:rPr>
              <a:t>OR</a:t>
            </a:r>
            <a:r>
              <a:rPr lang="en-US" sz="2400" b="1" dirty="0"/>
              <a:t> ~ </a:t>
            </a:r>
            <a:r>
              <a:rPr lang="en-US" sz="2400" b="1" dirty="0">
                <a:solidFill>
                  <a:schemeClr val="tx1">
                    <a:lumMod val="90000"/>
                    <a:lumOff val="10000"/>
                  </a:schemeClr>
                </a:solidFill>
              </a:rPr>
              <a:t>moved about </a:t>
            </a:r>
            <a:r>
              <a:rPr lang="en-US" sz="2400" b="1" dirty="0">
                <a:solidFill>
                  <a:srgbClr val="CC3300"/>
                </a:solidFill>
              </a:rPr>
              <a:t>at the whim of the reader.</a:t>
            </a:r>
            <a:r>
              <a:rPr lang="en-US" sz="2000" b="1" dirty="0"/>
              <a:t>  </a:t>
            </a:r>
            <a:r>
              <a:rPr lang="en-US" sz="2000" b="1" dirty="0" smtClean="0"/>
              <a:t/>
            </a:r>
            <a:br>
              <a:rPr lang="en-US" sz="2000" b="1" dirty="0" smtClean="0"/>
            </a:br>
            <a:r>
              <a:rPr lang="en-US" sz="2000" b="1" dirty="0" smtClean="0"/>
              <a:t>To </a:t>
            </a:r>
            <a:r>
              <a:rPr lang="en-US" sz="2000" b="1" dirty="0"/>
              <a:t>do so is a direct violation of the interpretation of Scripture. </a:t>
            </a:r>
          </a:p>
        </p:txBody>
      </p:sp>
      <p:sp>
        <p:nvSpPr>
          <p:cNvPr id="2" name="Slide Number Placeholder 1"/>
          <p:cNvSpPr>
            <a:spLocks noGrp="1"/>
          </p:cNvSpPr>
          <p:nvPr>
            <p:ph type="sldNum" sz="quarter" idx="11"/>
          </p:nvPr>
        </p:nvSpPr>
        <p:spPr/>
        <p:txBody>
          <a:bodyPr/>
          <a:lstStyle/>
          <a:p>
            <a:pPr>
              <a:defRPr/>
            </a:pPr>
            <a:fld id="{05D42AC2-4538-4756-BAA1-982934530DC3}" type="slidenum">
              <a:rPr lang="en-US" smtClean="0"/>
              <a:pPr>
                <a:defRPr/>
              </a:pPr>
              <a:t>22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35202" name="Picture 2" descr="Dan 7 4 - Lion  edited - flipp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457200"/>
            <a:ext cx="2876550" cy="3352800"/>
          </a:xfrm>
          <a:prstGeom prst="rect">
            <a:avLst/>
          </a:prstGeom>
          <a:noFill/>
          <a:ln w="57150">
            <a:solidFill>
              <a:schemeClr val="bg1"/>
            </a:solidFill>
            <a:miter lim="800000"/>
            <a:headEnd/>
            <a:tailEnd/>
          </a:ln>
          <a:effectLst>
            <a:outerShdw dist="107763" dir="13500000" algn="ctr" rotWithShape="0">
              <a:srgbClr val="808080">
                <a:alpha val="50000"/>
              </a:srgbClr>
            </a:outerShdw>
          </a:effectLst>
        </p:spPr>
      </p:pic>
      <p:sp>
        <p:nvSpPr>
          <p:cNvPr id="435203" name="WordArt 3"/>
          <p:cNvSpPr>
            <a:spLocks noChangeArrowheads="1" noChangeShapeType="1" noTextEdit="1"/>
          </p:cNvSpPr>
          <p:nvPr/>
        </p:nvSpPr>
        <p:spPr bwMode="auto">
          <a:xfrm>
            <a:off x="457200" y="5715000"/>
            <a:ext cx="8229600" cy="9144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Revelation has </a:t>
            </a:r>
            <a:r>
              <a:rPr lang="en-US" sz="3600"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exceptions!</a:t>
            </a:r>
            <a:endParaRPr lang="en-US" sz="3600"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endParaRPr>
          </a:p>
        </p:txBody>
      </p:sp>
      <p:pic>
        <p:nvPicPr>
          <p:cNvPr id="435204" name="Picture 4" descr="Dan 7 5 - Bear Flipped more bord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700088"/>
            <a:ext cx="3589338" cy="2728912"/>
          </a:xfrm>
          <a:prstGeom prst="rect">
            <a:avLst/>
          </a:prstGeom>
          <a:noFill/>
          <a:ln w="57150">
            <a:solidFill>
              <a:schemeClr val="bg1"/>
            </a:solidFill>
            <a:miter lim="800000"/>
            <a:headEnd/>
            <a:tailEnd/>
          </a:ln>
          <a:effectLst>
            <a:outerShdw dist="125724" dir="2700000" algn="ctr" rotWithShape="0">
              <a:schemeClr val="bg1">
                <a:alpha val="50000"/>
              </a:schemeClr>
            </a:outerShdw>
          </a:effectLst>
        </p:spPr>
      </p:pic>
      <p:pic>
        <p:nvPicPr>
          <p:cNvPr id="435205" name="Picture 5" descr="Dan 7 6 Leopard Flipp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 y="381000"/>
            <a:ext cx="3676650" cy="3395663"/>
          </a:xfrm>
          <a:prstGeom prst="rect">
            <a:avLst/>
          </a:prstGeom>
          <a:noFill/>
          <a:ln w="57150">
            <a:solidFill>
              <a:schemeClr val="bg1"/>
            </a:solidFill>
            <a:miter lim="800000"/>
            <a:headEnd/>
            <a:tailEnd/>
          </a:ln>
          <a:effectLst>
            <a:outerShdw dist="107763" dir="8100000" algn="ctr" rotWithShape="0">
              <a:schemeClr val="bg1">
                <a:alpha val="50000"/>
              </a:schemeClr>
            </a:outerShdw>
          </a:effectLst>
        </p:spPr>
      </p:pic>
      <p:pic>
        <p:nvPicPr>
          <p:cNvPr id="435206" name="Picture 6" descr="Dan 7 7 - Pagan Rom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00150" y="381000"/>
            <a:ext cx="3211513" cy="3429000"/>
          </a:xfrm>
          <a:prstGeom prst="rect">
            <a:avLst/>
          </a:prstGeom>
          <a:noFill/>
          <a:ln w="57150">
            <a:solidFill>
              <a:schemeClr val="bg1"/>
            </a:solidFill>
            <a:miter lim="800000"/>
            <a:headEnd/>
            <a:tailEnd/>
          </a:ln>
        </p:spPr>
      </p:pic>
      <p:sp>
        <p:nvSpPr>
          <p:cNvPr id="435208" name="WordArt 8"/>
          <p:cNvSpPr>
            <a:spLocks noChangeArrowheads="1" noChangeShapeType="1" noTextEdit="1"/>
          </p:cNvSpPr>
          <p:nvPr/>
        </p:nvSpPr>
        <p:spPr bwMode="auto">
          <a:xfrm>
            <a:off x="3886200" y="533400"/>
            <a:ext cx="5029200" cy="33528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John borrows</a:t>
            </a:r>
          </a:p>
          <a:p>
            <a:pPr algn="ctr"/>
            <a:r>
              <a:rPr lang="en-US" sz="3600" kern="1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symbolism</a:t>
            </a:r>
          </a:p>
          <a:p>
            <a:pPr algn="ctr"/>
            <a:r>
              <a:rPr lang="en-US" sz="3600" kern="1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from Daniel 7</a:t>
            </a:r>
          </a:p>
        </p:txBody>
      </p:sp>
      <p:pic>
        <p:nvPicPr>
          <p:cNvPr id="9" name="Picture 8" descr="Photo Shop Rev 13 1 Comp Beast png.png"/>
          <p:cNvPicPr>
            <a:picLocks noChangeAspect="1"/>
          </p:cNvPicPr>
          <p:nvPr/>
        </p:nvPicPr>
        <p:blipFill>
          <a:blip r:embed="rId9"/>
          <a:stretch>
            <a:fillRect/>
          </a:stretch>
        </p:blipFill>
        <p:spPr>
          <a:xfrm>
            <a:off x="304800" y="304800"/>
            <a:ext cx="3352800" cy="4936642"/>
          </a:xfrm>
          <a:prstGeom prst="ellipse">
            <a:avLst/>
          </a:prstGeom>
          <a:ln>
            <a:noFill/>
          </a:ln>
          <a:effectLst>
            <a:softEdge rad="112500"/>
          </a:effectLst>
        </p:spPr>
      </p:pic>
      <p:sp>
        <p:nvSpPr>
          <p:cNvPr id="2" name="Slide Number Placeholder 1"/>
          <p:cNvSpPr>
            <a:spLocks noGrp="1"/>
          </p:cNvSpPr>
          <p:nvPr>
            <p:ph type="sldNum" sz="quarter" idx="11"/>
          </p:nvPr>
        </p:nvSpPr>
        <p:spPr>
          <a:xfrm>
            <a:off x="6858000" y="6290735"/>
            <a:ext cx="2133600" cy="457200"/>
          </a:xfrm>
        </p:spPr>
        <p:txBody>
          <a:bodyPr/>
          <a:lstStyle/>
          <a:p>
            <a:pPr>
              <a:defRPr/>
            </a:pPr>
            <a:fld id="{A8D1D3B1-4DE4-42C2-AD4C-6BC1E174F819}" type="slidenum">
              <a:rPr lang="en-US" smtClean="0">
                <a:solidFill>
                  <a:schemeClr val="bg1">
                    <a:lumMod val="65000"/>
                  </a:schemeClr>
                </a:solidFill>
              </a:rPr>
              <a:pPr>
                <a:defRPr/>
              </a:pPr>
              <a:t>23</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5203"/>
                                        </p:tgtEl>
                                        <p:attrNameLst>
                                          <p:attrName>style.visibility</p:attrName>
                                        </p:attrNameLst>
                                      </p:cBhvr>
                                      <p:to>
                                        <p:strVal val="visible"/>
                                      </p:to>
                                    </p:set>
                                    <p:animEffect transition="in" filter="wipe(up)">
                                      <p:cBhvr>
                                        <p:cTn id="7" dur="2000"/>
                                        <p:tgtEl>
                                          <p:spTgt spid="43520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35208"/>
                                        </p:tgtEl>
                                        <p:attrNameLst>
                                          <p:attrName>style.visibility</p:attrName>
                                        </p:attrNameLst>
                                      </p:cBhvr>
                                      <p:to>
                                        <p:strVal val="visible"/>
                                      </p:to>
                                    </p:set>
                                    <p:animEffect transition="in" filter="wipe(up)">
                                      <p:cBhvr>
                                        <p:cTn id="11" dur="2000"/>
                                        <p:tgtEl>
                                          <p:spTgt spid="43520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435202"/>
                                        </p:tgtEl>
                                        <p:attrNameLst>
                                          <p:attrName>style.visibility</p:attrName>
                                        </p:attrNameLst>
                                      </p:cBhvr>
                                      <p:to>
                                        <p:strVal val="visible"/>
                                      </p:to>
                                    </p:set>
                                    <p:animEffect transition="in" filter="barn(outHorizontal)">
                                      <p:cBhvr>
                                        <p:cTn id="16" dur="500"/>
                                        <p:tgtEl>
                                          <p:spTgt spid="4352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435202"/>
                                        </p:tgtEl>
                                      </p:cBhvr>
                                    </p:animEffect>
                                    <p:set>
                                      <p:cBhvr>
                                        <p:cTn id="21" dur="1" fill="hold">
                                          <p:stCondLst>
                                            <p:cond delay="1999"/>
                                          </p:stCondLst>
                                        </p:cTn>
                                        <p:tgtEl>
                                          <p:spTgt spid="435202"/>
                                        </p:tgtEl>
                                        <p:attrNameLst>
                                          <p:attrName>style.visibility</p:attrName>
                                        </p:attrNameLst>
                                      </p:cBhvr>
                                      <p:to>
                                        <p:strVal val="hidden"/>
                                      </p:to>
                                    </p:set>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435204"/>
                                        </p:tgtEl>
                                        <p:attrNameLst>
                                          <p:attrName>style.visibility</p:attrName>
                                        </p:attrNameLst>
                                      </p:cBhvr>
                                      <p:to>
                                        <p:strVal val="visible"/>
                                      </p:to>
                                    </p:set>
                                    <p:animEffect transition="in" filter="barn(outHorizontal)">
                                      <p:cBhvr>
                                        <p:cTn id="25" dur="500"/>
                                        <p:tgtEl>
                                          <p:spTgt spid="4352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435204"/>
                                        </p:tgtEl>
                                      </p:cBhvr>
                                    </p:animEffect>
                                    <p:set>
                                      <p:cBhvr>
                                        <p:cTn id="30" dur="1" fill="hold">
                                          <p:stCondLst>
                                            <p:cond delay="999"/>
                                          </p:stCondLst>
                                        </p:cTn>
                                        <p:tgtEl>
                                          <p:spTgt spid="435204"/>
                                        </p:tgtEl>
                                        <p:attrNameLst>
                                          <p:attrName>style.visibility</p:attrName>
                                        </p:attrNameLst>
                                      </p:cBhvr>
                                      <p:to>
                                        <p:strVal val="hidden"/>
                                      </p:to>
                                    </p:set>
                                  </p:childTnLst>
                                </p:cTn>
                              </p:par>
                            </p:childTnLst>
                          </p:cTn>
                        </p:par>
                        <p:par>
                          <p:cTn id="31" fill="hold">
                            <p:stCondLst>
                              <p:cond delay="1000"/>
                            </p:stCondLst>
                            <p:childTnLst>
                              <p:par>
                                <p:cTn id="32" presetID="16" presetClass="entr" presetSubtype="42" fill="hold" nodeType="afterEffect">
                                  <p:stCondLst>
                                    <p:cond delay="0"/>
                                  </p:stCondLst>
                                  <p:childTnLst>
                                    <p:set>
                                      <p:cBhvr>
                                        <p:cTn id="33" dur="1" fill="hold">
                                          <p:stCondLst>
                                            <p:cond delay="0"/>
                                          </p:stCondLst>
                                        </p:cTn>
                                        <p:tgtEl>
                                          <p:spTgt spid="435205"/>
                                        </p:tgtEl>
                                        <p:attrNameLst>
                                          <p:attrName>style.visibility</p:attrName>
                                        </p:attrNameLst>
                                      </p:cBhvr>
                                      <p:to>
                                        <p:strVal val="visible"/>
                                      </p:to>
                                    </p:set>
                                    <p:animEffect transition="in" filter="barn(outHorizontal)">
                                      <p:cBhvr>
                                        <p:cTn id="34" dur="500"/>
                                        <p:tgtEl>
                                          <p:spTgt spid="43520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435205"/>
                                        </p:tgtEl>
                                      </p:cBhvr>
                                    </p:animEffect>
                                    <p:set>
                                      <p:cBhvr>
                                        <p:cTn id="39" dur="1" fill="hold">
                                          <p:stCondLst>
                                            <p:cond delay="999"/>
                                          </p:stCondLst>
                                        </p:cTn>
                                        <p:tgtEl>
                                          <p:spTgt spid="435205"/>
                                        </p:tgtEl>
                                        <p:attrNameLst>
                                          <p:attrName>style.visibility</p:attrName>
                                        </p:attrNameLst>
                                      </p:cBhvr>
                                      <p:to>
                                        <p:strVal val="hidden"/>
                                      </p:to>
                                    </p:set>
                                  </p:childTnLst>
                                </p:cTn>
                              </p:par>
                            </p:childTnLst>
                          </p:cTn>
                        </p:par>
                        <p:par>
                          <p:cTn id="40" fill="hold">
                            <p:stCondLst>
                              <p:cond delay="1000"/>
                            </p:stCondLst>
                            <p:childTnLst>
                              <p:par>
                                <p:cTn id="41" presetID="16" presetClass="entr" presetSubtype="42" fill="hold" nodeType="afterEffect">
                                  <p:stCondLst>
                                    <p:cond delay="0"/>
                                  </p:stCondLst>
                                  <p:childTnLst>
                                    <p:set>
                                      <p:cBhvr>
                                        <p:cTn id="42" dur="1" fill="hold">
                                          <p:stCondLst>
                                            <p:cond delay="0"/>
                                          </p:stCondLst>
                                        </p:cTn>
                                        <p:tgtEl>
                                          <p:spTgt spid="435206"/>
                                        </p:tgtEl>
                                        <p:attrNameLst>
                                          <p:attrName>style.visibility</p:attrName>
                                        </p:attrNameLst>
                                      </p:cBhvr>
                                      <p:to>
                                        <p:strVal val="visible"/>
                                      </p:to>
                                    </p:set>
                                    <p:animEffect transition="in" filter="barn(outHorizontal)">
                                      <p:cBhvr>
                                        <p:cTn id="43" dur="500"/>
                                        <p:tgtEl>
                                          <p:spTgt spid="43520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435206"/>
                                        </p:tgtEl>
                                      </p:cBhvr>
                                    </p:animEffect>
                                    <p:set>
                                      <p:cBhvr>
                                        <p:cTn id="48" dur="1" fill="hold">
                                          <p:stCondLst>
                                            <p:cond delay="999"/>
                                          </p:stCondLst>
                                        </p:cTn>
                                        <p:tgtEl>
                                          <p:spTgt spid="435206"/>
                                        </p:tgtEl>
                                        <p:attrNameLst>
                                          <p:attrName>style.visibility</p:attrName>
                                        </p:attrNameLst>
                                      </p:cBhvr>
                                      <p:to>
                                        <p:strVal val="hidden"/>
                                      </p:to>
                                    </p:set>
                                  </p:childTnLst>
                                </p:cTn>
                              </p:par>
                            </p:childTnLst>
                          </p:cTn>
                        </p:par>
                        <p:par>
                          <p:cTn id="49" fill="hold">
                            <p:stCondLst>
                              <p:cond delay="1000"/>
                            </p:stCondLst>
                            <p:childTnLst>
                              <p:par>
                                <p:cTn id="50" presetID="20"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edge">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animBg="1"/>
      <p:bldP spid="43520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gradFill rotWithShape="1">
            <a:gsLst>
              <a:gs pos="0">
                <a:schemeClr val="bg1">
                  <a:alpha val="60001"/>
                </a:schemeClr>
              </a:gs>
              <a:gs pos="50000">
                <a:srgbClr val="FDE1F0">
                  <a:alpha val="60001"/>
                </a:srgbClr>
              </a:gs>
              <a:gs pos="100000">
                <a:schemeClr val="bg1">
                  <a:alpha val="60001"/>
                </a:schemeClr>
              </a:gs>
            </a:gsLst>
            <a:lin ang="5400000" scaled="1"/>
          </a:gradFill>
          <a:ln w="9525">
            <a:noFill/>
            <a:miter lim="800000"/>
            <a:headEnd/>
            <a:tailEnd/>
          </a:ln>
          <a:effectLst/>
          <a:scene3d>
            <a:camera prst="orthographicFront"/>
            <a:lightRig rig="threePt" dir="t"/>
          </a:scene3d>
          <a:sp3d>
            <a:bevelT/>
          </a:sp3d>
        </p:spPr>
        <p:txBody>
          <a:bodyPr>
            <a:sp3d extrusionH="57150">
              <a:bevelT w="38100" h="38100"/>
            </a:sp3d>
          </a:bodyPr>
          <a:lstStyle/>
          <a:p>
            <a:pPr marL="457200" indent="-457200" eaLnBrk="1" hangingPunct="1">
              <a:lnSpc>
                <a:spcPct val="90000"/>
              </a:lnSpc>
              <a:spcBef>
                <a:spcPct val="20000"/>
              </a:spcBef>
              <a:buClr>
                <a:schemeClr val="bg2"/>
              </a:buClr>
              <a:buSzPct val="75000"/>
              <a:buFont typeface="Wingdings" pitchFamily="2" charset="2"/>
              <a:buNone/>
              <a:defRPr/>
            </a:pPr>
            <a:endParaRPr lang="en-US" sz="1400"/>
          </a:p>
        </p:txBody>
      </p:sp>
      <p:sp>
        <p:nvSpPr>
          <p:cNvPr id="437251" name="Rectangle 3"/>
          <p:cNvSpPr>
            <a:spLocks noChangeArrowheads="1"/>
          </p:cNvSpPr>
          <p:nvPr/>
        </p:nvSpPr>
        <p:spPr bwMode="auto">
          <a:xfrm>
            <a:off x="228600" y="1066800"/>
            <a:ext cx="8458200" cy="4419600"/>
          </a:xfrm>
          <a:prstGeom prst="rect">
            <a:avLst/>
          </a:prstGeom>
          <a:noFill/>
          <a:ln w="9525">
            <a:noFill/>
            <a:miter lim="800000"/>
            <a:headEnd/>
            <a:tailEnd/>
          </a:ln>
          <a:effectLst/>
          <a:scene3d>
            <a:camera prst="orthographicFront"/>
            <a:lightRig rig="threePt" dir="t"/>
          </a:scene3d>
          <a:sp3d>
            <a:bevelT/>
          </a:sp3d>
        </p:spPr>
        <p:txBody>
          <a:bodyPr>
            <a:sp3d extrusionH="57150">
              <a:bevelT w="38100" h="38100"/>
            </a:sp3d>
          </a:bodyPr>
          <a:lstStyle/>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1</a:t>
            </a:r>
            <a:r>
              <a:rPr lang="en-US" sz="2200" b="1" dirty="0">
                <a:solidFill>
                  <a:schemeClr val="tx1">
                    <a:lumMod val="90000"/>
                    <a:lumOff val="10000"/>
                  </a:schemeClr>
                </a:solidFill>
              </a:rPr>
              <a:t>  </a:t>
            </a:r>
            <a:r>
              <a:rPr lang="en-US" sz="2200" b="1" dirty="0"/>
              <a:t>And I stood upon the sand of the sea, and saw a beast rise up out of the sea, having seven heads and ten horns, and upon his horns ten crowns …</a:t>
            </a:r>
          </a:p>
          <a:p>
            <a:pPr marL="342900" indent="-342900" eaLnBrk="1" hangingPunct="1">
              <a:lnSpc>
                <a:spcPct val="80000"/>
              </a:lnSpc>
              <a:spcBef>
                <a:spcPct val="20000"/>
              </a:spcBef>
              <a:buClr>
                <a:schemeClr val="bg2"/>
              </a:buClr>
              <a:buSzPct val="75000"/>
              <a:buFont typeface="Wingdings" pitchFamily="2" charset="2"/>
              <a:buNone/>
              <a:defRPr/>
            </a:pPr>
            <a:endParaRPr lang="en-US" sz="700" b="1" dirty="0"/>
          </a:p>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2</a:t>
            </a:r>
            <a:r>
              <a:rPr lang="en-US" sz="2200" b="1" dirty="0">
                <a:solidFill>
                  <a:schemeClr val="tx1">
                    <a:lumMod val="90000"/>
                    <a:lumOff val="10000"/>
                  </a:schemeClr>
                </a:solidFill>
              </a:rPr>
              <a:t>  </a:t>
            </a:r>
            <a:r>
              <a:rPr lang="en-US" sz="2200" b="1" dirty="0"/>
              <a:t>And the beast which I saw was like unto a leopard, and  …  a bear, and  …  a lion  …</a:t>
            </a:r>
            <a:r>
              <a:rPr lang="en-US" b="1" dirty="0"/>
              <a:t> </a:t>
            </a:r>
          </a:p>
          <a:p>
            <a:pPr marL="342900" indent="-342900" eaLnBrk="1" hangingPunct="1">
              <a:lnSpc>
                <a:spcPct val="80000"/>
              </a:lnSpc>
              <a:spcBef>
                <a:spcPct val="20000"/>
              </a:spcBef>
              <a:buClr>
                <a:schemeClr val="bg2"/>
              </a:buClr>
              <a:buSzPct val="75000"/>
              <a:buFont typeface="Wingdings" pitchFamily="2" charset="2"/>
              <a:buNone/>
              <a:defRPr/>
            </a:pPr>
            <a:endParaRPr lang="en-US" sz="700" b="1" dirty="0"/>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3</a:t>
            </a:r>
            <a:r>
              <a:rPr lang="en-US" sz="2200" b="1" dirty="0">
                <a:solidFill>
                  <a:schemeClr val="tx1">
                    <a:lumMod val="90000"/>
                    <a:lumOff val="10000"/>
                  </a:schemeClr>
                </a:solidFill>
              </a:rPr>
              <a:t> </a:t>
            </a:r>
            <a:r>
              <a:rPr lang="en-US" b="1" dirty="0">
                <a:solidFill>
                  <a:schemeClr val="tx1">
                    <a:lumMod val="90000"/>
                    <a:lumOff val="10000"/>
                  </a:schemeClr>
                </a:solidFill>
              </a:rPr>
              <a:t> </a:t>
            </a:r>
            <a:r>
              <a:rPr lang="en-US" sz="2200" b="1" dirty="0"/>
              <a:t>And I saw one of his heads as it were wounded to death;</a:t>
            </a:r>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dirty="0">
                <a:solidFill>
                  <a:srgbClr val="FF5050"/>
                </a:solidFill>
                <a:effectLst>
                  <a:outerShdw blurRad="38100" dist="38100" dir="2700000" algn="tl">
                    <a:srgbClr val="C0C0C0"/>
                  </a:outerShdw>
                </a:effectLst>
              </a:rPr>
              <a:t>						       </a:t>
            </a:r>
            <a:r>
              <a:rPr lang="en-US" sz="2200" dirty="0">
                <a:solidFill>
                  <a:srgbClr val="FF0000"/>
                </a:solidFill>
              </a:rPr>
              <a:t>[Past tense; Date: </a:t>
            </a:r>
            <a:r>
              <a:rPr lang="en-US" sz="2200" u="sng" dirty="0">
                <a:solidFill>
                  <a:srgbClr val="FF0000"/>
                </a:solidFill>
              </a:rPr>
              <a:t>1798</a:t>
            </a:r>
            <a:r>
              <a:rPr lang="en-US" sz="2200" dirty="0">
                <a:solidFill>
                  <a:srgbClr val="FF0000"/>
                </a:solidFill>
              </a:rPr>
              <a:t>]</a:t>
            </a:r>
          </a:p>
          <a:p>
            <a:pPr marL="342900" indent="-342900" eaLnBrk="1" hangingPunct="1">
              <a:lnSpc>
                <a:spcPct val="80000"/>
              </a:lnSpc>
              <a:spcBef>
                <a:spcPct val="20000"/>
              </a:spcBef>
              <a:spcAft>
                <a:spcPct val="20000"/>
              </a:spcAft>
              <a:buClr>
                <a:schemeClr val="bg2"/>
              </a:buClr>
              <a:buSzPct val="75000"/>
              <a:buFont typeface="Wingdings" pitchFamily="2" charset="2"/>
              <a:buChar char="§"/>
              <a:defRPr/>
            </a:pPr>
            <a:r>
              <a:rPr lang="en-US" sz="2200" b="1" dirty="0"/>
              <a:t>and his deadly wound</a:t>
            </a:r>
            <a:r>
              <a:rPr lang="en-US" sz="2200" b="1" dirty="0">
                <a:solidFill>
                  <a:srgbClr val="0000FF"/>
                </a:solidFill>
              </a:rPr>
              <a:t> </a:t>
            </a:r>
            <a:r>
              <a:rPr lang="en-US" sz="2200" b="1" u="sng" dirty="0">
                <a:solidFill>
                  <a:srgbClr val="0000FF"/>
                </a:solidFill>
              </a:rPr>
              <a:t>was</a:t>
            </a:r>
            <a:r>
              <a:rPr lang="en-US" sz="2200" b="1" dirty="0">
                <a:solidFill>
                  <a:srgbClr val="0000FF"/>
                </a:solidFill>
              </a:rPr>
              <a:t> </a:t>
            </a:r>
            <a:r>
              <a:rPr lang="en-US" sz="2200" b="1" u="sng" dirty="0">
                <a:solidFill>
                  <a:srgbClr val="0000FF"/>
                </a:solidFill>
              </a:rPr>
              <a:t>healed</a:t>
            </a:r>
            <a:r>
              <a:rPr lang="en-US" sz="2200" b="1" dirty="0">
                <a:solidFill>
                  <a:srgbClr val="0000FF"/>
                </a:solidFill>
              </a:rPr>
              <a:t>: </a:t>
            </a:r>
            <a:r>
              <a:rPr lang="en-US" sz="2200" b="1" dirty="0"/>
              <a:t> </a:t>
            </a:r>
            <a:r>
              <a:rPr lang="en-US" sz="2200" dirty="0">
                <a:solidFill>
                  <a:srgbClr val="0000FF"/>
                </a:solidFill>
              </a:rPr>
              <a:t>[Future tense;  Date:  ? ]</a:t>
            </a:r>
            <a:r>
              <a:rPr lang="en-US" sz="2200" dirty="0"/>
              <a:t> </a:t>
            </a:r>
          </a:p>
          <a:p>
            <a:pPr marL="342900" indent="-342900" eaLnBrk="1" hangingPunct="1">
              <a:lnSpc>
                <a:spcPct val="80000"/>
              </a:lnSpc>
              <a:spcBef>
                <a:spcPct val="20000"/>
              </a:spcBef>
              <a:spcAft>
                <a:spcPct val="20000"/>
              </a:spcAft>
              <a:buClr>
                <a:schemeClr val="bg2"/>
              </a:buClr>
              <a:buSzPct val="75000"/>
              <a:buFont typeface="Wingdings" pitchFamily="2" charset="2"/>
              <a:buChar char="§"/>
              <a:defRPr/>
            </a:pPr>
            <a:r>
              <a:rPr lang="en-US" sz="2200" b="1" dirty="0"/>
              <a:t>and </a:t>
            </a:r>
            <a:r>
              <a:rPr lang="en-US" sz="2200" b="1" u="sng" dirty="0">
                <a:solidFill>
                  <a:srgbClr val="0000FF"/>
                </a:solidFill>
              </a:rPr>
              <a:t>all</a:t>
            </a:r>
            <a:r>
              <a:rPr lang="en-US" sz="2200" b="1" dirty="0"/>
              <a:t> the world </a:t>
            </a:r>
            <a:r>
              <a:rPr lang="en-US" sz="2200" b="1" u="sng" dirty="0">
                <a:solidFill>
                  <a:srgbClr val="0000FF"/>
                </a:solidFill>
              </a:rPr>
              <a:t>wondered</a:t>
            </a:r>
            <a:r>
              <a:rPr lang="en-US" sz="2200" b="1" dirty="0"/>
              <a:t> after the beast. </a:t>
            </a:r>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b="1" dirty="0"/>
              <a:t>						       </a:t>
            </a:r>
            <a:r>
              <a:rPr lang="en-US" sz="2200" dirty="0">
                <a:solidFill>
                  <a:srgbClr val="0000FF"/>
                </a:solidFill>
              </a:rPr>
              <a:t>[Future tense;  Date:  ? ]</a:t>
            </a:r>
            <a:r>
              <a:rPr lang="en-US" dirty="0"/>
              <a:t> </a:t>
            </a:r>
          </a:p>
          <a:p>
            <a:pPr marL="342900" indent="-342900" eaLnBrk="1" hangingPunct="1">
              <a:lnSpc>
                <a:spcPct val="80000"/>
              </a:lnSpc>
              <a:spcBef>
                <a:spcPct val="20000"/>
              </a:spcBef>
              <a:buClr>
                <a:schemeClr val="bg2"/>
              </a:buClr>
              <a:buSzPct val="75000"/>
              <a:buFont typeface="Wingdings" pitchFamily="2" charset="2"/>
              <a:buNone/>
              <a:defRPr/>
            </a:pPr>
            <a:endParaRPr lang="en-US" sz="700" dirty="0"/>
          </a:p>
          <a:p>
            <a:pPr marL="342900" indent="-342900" eaLnBrk="1" hangingPunct="1">
              <a:lnSpc>
                <a:spcPct val="80000"/>
              </a:lnSpc>
              <a:spcBef>
                <a:spcPct val="20000"/>
              </a:spcBef>
              <a:buClr>
                <a:schemeClr val="bg2"/>
              </a:buClr>
              <a:buSzPct val="75000"/>
              <a:buFont typeface="Wingdings" pitchFamily="2" charset="2"/>
              <a:buNone/>
              <a:defRPr/>
            </a:pPr>
            <a:endParaRPr lang="en-US" b="1" dirty="0">
              <a:solidFill>
                <a:srgbClr val="009900"/>
              </a:solidFill>
              <a:effectLst>
                <a:outerShdw blurRad="38100" dist="38100" dir="2700000" algn="tl">
                  <a:srgbClr val="C0C0C0"/>
                </a:outerShdw>
              </a:effectLst>
            </a:endParaRPr>
          </a:p>
        </p:txBody>
      </p:sp>
      <p:sp>
        <p:nvSpPr>
          <p:cNvPr id="73732" name="WordArt 4"/>
          <p:cNvSpPr>
            <a:spLocks noChangeArrowheads="1" noChangeShapeType="1" noTextEdit="1"/>
          </p:cNvSpPr>
          <p:nvPr/>
        </p:nvSpPr>
        <p:spPr bwMode="auto">
          <a:xfrm>
            <a:off x="457200" y="152400"/>
            <a:ext cx="8229600" cy="9144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3600" kern="1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Revelation's Exception!</a:t>
            </a:r>
          </a:p>
        </p:txBody>
      </p:sp>
      <p:sp>
        <p:nvSpPr>
          <p:cNvPr id="6" name="Down Arrow 5"/>
          <p:cNvSpPr/>
          <p:nvPr/>
        </p:nvSpPr>
        <p:spPr bwMode="auto">
          <a:xfrm>
            <a:off x="8534400" y="1371600"/>
            <a:ext cx="457200" cy="2133600"/>
          </a:xfrm>
          <a:prstGeom prst="downArrow">
            <a:avLst>
              <a:gd name="adj1" fmla="val 50000"/>
              <a:gd name="adj2" fmla="val 103968"/>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24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fade">
                                      <p:cBhvr>
                                        <p:cTn id="7" dur="2000"/>
                                        <p:tgtEl>
                                          <p:spTgt spid="43725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37251">
                                            <p:txEl>
                                              <p:pRg st="2" end="2"/>
                                            </p:txEl>
                                          </p:spTgt>
                                        </p:tgtEl>
                                        <p:attrNameLst>
                                          <p:attrName>style.visibility</p:attrName>
                                        </p:attrNameLst>
                                      </p:cBhvr>
                                      <p:to>
                                        <p:strVal val="visible"/>
                                      </p:to>
                                    </p:set>
                                    <p:animEffect transition="in" filter="fade">
                                      <p:cBhvr>
                                        <p:cTn id="11" dur="2000"/>
                                        <p:tgtEl>
                                          <p:spTgt spid="437251">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37251">
                                            <p:txEl>
                                              <p:pRg st="4" end="4"/>
                                            </p:txEl>
                                          </p:spTgt>
                                        </p:tgtEl>
                                        <p:attrNameLst>
                                          <p:attrName>style.visibility</p:attrName>
                                        </p:attrNameLst>
                                      </p:cBhvr>
                                      <p:to>
                                        <p:strVal val="visible"/>
                                      </p:to>
                                    </p:set>
                                    <p:animEffect transition="in" filter="fade">
                                      <p:cBhvr>
                                        <p:cTn id="15" dur="2000"/>
                                        <p:tgtEl>
                                          <p:spTgt spid="43725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7251">
                                            <p:txEl>
                                              <p:pRg st="5" end="5"/>
                                            </p:txEl>
                                          </p:spTgt>
                                        </p:tgtEl>
                                        <p:attrNameLst>
                                          <p:attrName>style.visibility</p:attrName>
                                        </p:attrNameLst>
                                      </p:cBhvr>
                                      <p:to>
                                        <p:strVal val="visible"/>
                                      </p:to>
                                    </p:set>
                                    <p:animEffect transition="in" filter="fade">
                                      <p:cBhvr>
                                        <p:cTn id="20" dur="2000"/>
                                        <p:tgtEl>
                                          <p:spTgt spid="437251">
                                            <p:txEl>
                                              <p:pRg st="5" end="5"/>
                                            </p:tx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7251">
                                            <p:txEl>
                                              <p:pRg st="6" end="6"/>
                                            </p:txEl>
                                          </p:spTgt>
                                        </p:tgtEl>
                                        <p:attrNameLst>
                                          <p:attrName>style.visibility</p:attrName>
                                        </p:attrNameLst>
                                      </p:cBhvr>
                                      <p:to>
                                        <p:strVal val="visible"/>
                                      </p:to>
                                    </p:set>
                                    <p:animEffect transition="in" filter="fade">
                                      <p:cBhvr>
                                        <p:cTn id="29" dur="2000"/>
                                        <p:tgtEl>
                                          <p:spTgt spid="4372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7251">
                                            <p:txEl>
                                              <p:pRg st="7" end="7"/>
                                            </p:txEl>
                                          </p:spTgt>
                                        </p:tgtEl>
                                        <p:attrNameLst>
                                          <p:attrName>style.visibility</p:attrName>
                                        </p:attrNameLst>
                                      </p:cBhvr>
                                      <p:to>
                                        <p:strVal val="visible"/>
                                      </p:to>
                                    </p:set>
                                    <p:animEffect transition="in" filter="fade">
                                      <p:cBhvr>
                                        <p:cTn id="34" dur="2000"/>
                                        <p:tgtEl>
                                          <p:spTgt spid="437251">
                                            <p:txEl>
                                              <p:pRg st="7" end="7"/>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37251">
                                            <p:txEl>
                                              <p:pRg st="8" end="8"/>
                                            </p:txEl>
                                          </p:spTgt>
                                        </p:tgtEl>
                                        <p:attrNameLst>
                                          <p:attrName>style.visibility</p:attrName>
                                        </p:attrNameLst>
                                      </p:cBhvr>
                                      <p:to>
                                        <p:strVal val="visible"/>
                                      </p:to>
                                    </p:set>
                                    <p:animEffect transition="in" filter="fade">
                                      <p:cBhvr>
                                        <p:cTn id="38" dur="2000"/>
                                        <p:tgtEl>
                                          <p:spTgt spid="437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6858000"/>
          </a:xfrm>
          <a:prstGeom prst="rect">
            <a:avLst/>
          </a:prstGeom>
          <a:gradFill rotWithShape="1">
            <a:gsLst>
              <a:gs pos="0">
                <a:schemeClr val="bg1">
                  <a:alpha val="60001"/>
                </a:schemeClr>
              </a:gs>
              <a:gs pos="50000">
                <a:srgbClr val="FDE1F0">
                  <a:alpha val="60001"/>
                </a:srgbClr>
              </a:gs>
              <a:gs pos="100000">
                <a:schemeClr val="bg1">
                  <a:alpha val="60001"/>
                </a:schemeClr>
              </a:gs>
            </a:gsLst>
            <a:lin ang="5400000" scaled="1"/>
          </a:gradFill>
          <a:ln w="9525">
            <a:noFill/>
            <a:miter lim="800000"/>
            <a:headEnd/>
            <a:tailEnd/>
          </a:ln>
          <a:effectLst/>
          <a:scene3d>
            <a:camera prst="orthographicFront"/>
            <a:lightRig rig="threePt" dir="t"/>
          </a:scene3d>
          <a:sp3d>
            <a:bevelT/>
          </a:sp3d>
        </p:spPr>
        <p:txBody>
          <a:bodyPr>
            <a:sp3d extrusionH="57150">
              <a:bevelT w="38100" h="38100"/>
            </a:sp3d>
          </a:bodyPr>
          <a:lstStyle/>
          <a:p>
            <a:pPr marL="457200" indent="-457200" eaLnBrk="1" hangingPunct="1">
              <a:lnSpc>
                <a:spcPct val="90000"/>
              </a:lnSpc>
              <a:spcBef>
                <a:spcPct val="20000"/>
              </a:spcBef>
              <a:buClr>
                <a:schemeClr val="bg2"/>
              </a:buClr>
              <a:buSzPct val="75000"/>
              <a:buFont typeface="Wingdings" pitchFamily="2" charset="2"/>
              <a:buNone/>
              <a:defRPr/>
            </a:pPr>
            <a:endParaRPr lang="en-US" sz="1400"/>
          </a:p>
        </p:txBody>
      </p:sp>
      <p:sp>
        <p:nvSpPr>
          <p:cNvPr id="7" name="Down Arrow 6"/>
          <p:cNvSpPr/>
          <p:nvPr/>
        </p:nvSpPr>
        <p:spPr bwMode="auto">
          <a:xfrm>
            <a:off x="8534400" y="1371600"/>
            <a:ext cx="457200" cy="4724400"/>
          </a:xfrm>
          <a:prstGeom prst="downArrow">
            <a:avLst>
              <a:gd name="adj1" fmla="val 50000"/>
              <a:gd name="adj2" fmla="val 103968"/>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4755" name="WordArt 3"/>
          <p:cNvSpPr>
            <a:spLocks noChangeArrowheads="1" noChangeShapeType="1" noTextEdit="1"/>
          </p:cNvSpPr>
          <p:nvPr/>
        </p:nvSpPr>
        <p:spPr bwMode="auto">
          <a:xfrm>
            <a:off x="457200" y="152400"/>
            <a:ext cx="8229600" cy="9144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3600" kern="1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Cooper Black"/>
              </a:rPr>
              <a:t>Revelation's Exception!</a:t>
            </a:r>
          </a:p>
        </p:txBody>
      </p:sp>
      <p:sp>
        <p:nvSpPr>
          <p:cNvPr id="439300" name="Rectangle 4"/>
          <p:cNvSpPr>
            <a:spLocks noChangeArrowheads="1"/>
          </p:cNvSpPr>
          <p:nvPr/>
        </p:nvSpPr>
        <p:spPr bwMode="auto">
          <a:xfrm>
            <a:off x="263525" y="4743450"/>
            <a:ext cx="8880475" cy="2362200"/>
          </a:xfrm>
          <a:prstGeom prst="rect">
            <a:avLst/>
          </a:prstGeom>
          <a:noFill/>
          <a:ln w="9525">
            <a:noFill/>
            <a:miter lim="800000"/>
            <a:headEnd/>
            <a:tailEnd/>
          </a:ln>
          <a:effectLst/>
          <a:scene3d>
            <a:camera prst="orthographicFront"/>
            <a:lightRig rig="threePt" dir="t"/>
          </a:scene3d>
          <a:sp3d>
            <a:bevelT/>
          </a:sp3d>
        </p:spPr>
        <p:txBody>
          <a:bodyPr>
            <a:sp3d extrusionH="57150">
              <a:bevelT w="38100" h="38100"/>
            </a:sp3d>
          </a:bodyPr>
          <a:lstStyle/>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5</a:t>
            </a:r>
            <a:r>
              <a:rPr lang="en-US" sz="2200" b="1" dirty="0">
                <a:solidFill>
                  <a:schemeClr val="tx1">
                    <a:lumMod val="90000"/>
                    <a:lumOff val="10000"/>
                  </a:schemeClr>
                </a:solidFill>
              </a:rPr>
              <a:t> </a:t>
            </a:r>
            <a:r>
              <a:rPr lang="en-US" sz="2000" b="1" dirty="0"/>
              <a:t> </a:t>
            </a:r>
            <a:r>
              <a:rPr lang="en-US" sz="2200" b="1" dirty="0"/>
              <a:t>And there </a:t>
            </a:r>
            <a:r>
              <a:rPr lang="en-US" sz="2200" b="1" u="sng" dirty="0">
                <a:solidFill>
                  <a:srgbClr val="0000FF"/>
                </a:solidFill>
              </a:rPr>
              <a:t>was</a:t>
            </a:r>
            <a:r>
              <a:rPr lang="en-US" sz="2200" b="1" dirty="0"/>
              <a:t> </a:t>
            </a:r>
            <a:r>
              <a:rPr lang="en-US" sz="2200" b="1" dirty="0">
                <a:solidFill>
                  <a:srgbClr val="0000FF"/>
                </a:solidFill>
              </a:rPr>
              <a:t>g</a:t>
            </a:r>
            <a:r>
              <a:rPr lang="en-US" sz="2200" b="1" u="sng" dirty="0">
                <a:solidFill>
                  <a:srgbClr val="0000FF"/>
                </a:solidFill>
              </a:rPr>
              <a:t>iven</a:t>
            </a:r>
            <a:r>
              <a:rPr lang="en-US" sz="2200" b="1" dirty="0"/>
              <a:t> unto him a mouth speaking great things and blasphemies;			       </a:t>
            </a:r>
            <a:r>
              <a:rPr lang="en-US" sz="2200" dirty="0">
                <a:solidFill>
                  <a:srgbClr val="0000FF"/>
                </a:solidFill>
              </a:rPr>
              <a:t>[Future tense;  Date:  ? ]</a:t>
            </a:r>
            <a:r>
              <a:rPr lang="en-US" sz="2200" b="1" dirty="0"/>
              <a:t> </a:t>
            </a:r>
          </a:p>
          <a:p>
            <a:pPr marL="342900" indent="-342900" eaLnBrk="1" hangingPunct="1">
              <a:lnSpc>
                <a:spcPct val="80000"/>
              </a:lnSpc>
              <a:spcBef>
                <a:spcPct val="20000"/>
              </a:spcBef>
              <a:buClr>
                <a:schemeClr val="bg2"/>
              </a:buClr>
              <a:buSzPct val="75000"/>
              <a:buFont typeface="Wingdings" pitchFamily="2" charset="2"/>
              <a:buNone/>
              <a:defRPr/>
            </a:pPr>
            <a:endParaRPr lang="en-US" sz="800" b="1" dirty="0"/>
          </a:p>
          <a:p>
            <a:pPr marL="342900" indent="-342900" eaLnBrk="1" hangingPunct="1">
              <a:lnSpc>
                <a:spcPct val="80000"/>
              </a:lnSpc>
              <a:spcBef>
                <a:spcPct val="20000"/>
              </a:spcBef>
              <a:buClr>
                <a:schemeClr val="bg2"/>
              </a:buClr>
              <a:buSzPct val="75000"/>
              <a:buFont typeface="Wingdings" pitchFamily="2" charset="2"/>
              <a:buChar char="§"/>
              <a:defRPr/>
            </a:pPr>
            <a:r>
              <a:rPr lang="en-US" sz="2200" b="1" dirty="0"/>
              <a:t>… and power </a:t>
            </a:r>
            <a:r>
              <a:rPr lang="en-US" sz="2600" b="1" u="sng" dirty="0">
                <a:solidFill>
                  <a:srgbClr val="0000FF"/>
                </a:solidFill>
              </a:rPr>
              <a:t>was</a:t>
            </a:r>
            <a:r>
              <a:rPr lang="en-US" sz="2600" b="1" dirty="0"/>
              <a:t> </a:t>
            </a:r>
            <a:r>
              <a:rPr lang="en-US" sz="2600" b="1" dirty="0">
                <a:solidFill>
                  <a:srgbClr val="0000FF"/>
                </a:solidFill>
              </a:rPr>
              <a:t>g</a:t>
            </a:r>
            <a:r>
              <a:rPr lang="en-US" sz="2600" b="1" u="sng" dirty="0">
                <a:solidFill>
                  <a:srgbClr val="0000FF"/>
                </a:solidFill>
              </a:rPr>
              <a:t>iven</a:t>
            </a:r>
            <a:r>
              <a:rPr lang="en-US" sz="2200" b="1" dirty="0"/>
              <a:t> unto him </a:t>
            </a:r>
            <a:r>
              <a:rPr lang="en-US" sz="3000" b="1" u="sng" dirty="0">
                <a:solidFill>
                  <a:srgbClr val="009900"/>
                </a:solidFill>
              </a:rPr>
              <a:t>to</a:t>
            </a:r>
            <a:r>
              <a:rPr lang="en-US" sz="3000" b="1" dirty="0">
                <a:solidFill>
                  <a:srgbClr val="009900"/>
                </a:solidFill>
              </a:rPr>
              <a:t> </a:t>
            </a:r>
            <a:r>
              <a:rPr lang="en-US" sz="3000" b="1" u="sng" dirty="0">
                <a:solidFill>
                  <a:srgbClr val="009900"/>
                </a:solidFill>
              </a:rPr>
              <a:t>continue</a:t>
            </a:r>
            <a:r>
              <a:rPr lang="en-US" sz="2200" b="1" dirty="0"/>
              <a:t> </a:t>
            </a:r>
          </a:p>
          <a:p>
            <a:pPr marL="342900" indent="-342900" eaLnBrk="1" hangingPunct="1">
              <a:lnSpc>
                <a:spcPct val="80000"/>
              </a:lnSpc>
              <a:spcBef>
                <a:spcPct val="20000"/>
              </a:spcBef>
              <a:buClr>
                <a:schemeClr val="bg2"/>
              </a:buClr>
              <a:buSzPct val="75000"/>
              <a:buFont typeface="Wingdings" pitchFamily="2" charset="2"/>
              <a:buNone/>
              <a:defRPr/>
            </a:pPr>
            <a:r>
              <a:rPr lang="en-US" sz="2200" dirty="0">
                <a:solidFill>
                  <a:srgbClr val="666699"/>
                </a:solidFill>
              </a:rPr>
              <a:t>	[for a timeline of]</a:t>
            </a:r>
            <a:r>
              <a:rPr lang="en-US" sz="2200" dirty="0"/>
              <a:t> </a:t>
            </a:r>
            <a:r>
              <a:rPr lang="en-US" sz="2200" b="1" dirty="0">
                <a:solidFill>
                  <a:srgbClr val="009900"/>
                </a:solidFill>
              </a:rPr>
              <a:t>forty and two months. </a:t>
            </a:r>
          </a:p>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rgbClr val="009900"/>
                </a:solidFill>
              </a:rPr>
              <a:t>  						       </a:t>
            </a:r>
            <a:r>
              <a:rPr lang="en-US" sz="2200" dirty="0">
                <a:solidFill>
                  <a:srgbClr val="0000FF"/>
                </a:solidFill>
              </a:rPr>
              <a:t>[Future tense;  Date:  ? ]</a:t>
            </a:r>
            <a:r>
              <a:rPr lang="en-US" sz="2000" dirty="0"/>
              <a:t> </a:t>
            </a:r>
          </a:p>
          <a:p>
            <a:pPr marL="342900" indent="-342900" eaLnBrk="1" hangingPunct="1">
              <a:lnSpc>
                <a:spcPct val="80000"/>
              </a:lnSpc>
              <a:spcBef>
                <a:spcPct val="20000"/>
              </a:spcBef>
              <a:buClr>
                <a:schemeClr val="bg2"/>
              </a:buClr>
              <a:buSzPct val="75000"/>
              <a:buFont typeface="Wingdings" pitchFamily="2" charset="2"/>
              <a:buChar char="n"/>
              <a:defRPr/>
            </a:pPr>
            <a:endParaRPr lang="en-US" sz="2000" dirty="0">
              <a:solidFill>
                <a:srgbClr val="009900"/>
              </a:solidFill>
              <a:effectLst>
                <a:outerShdw blurRad="38100" dist="38100" dir="2700000" algn="tl">
                  <a:srgbClr val="C0C0C0"/>
                </a:outerShdw>
              </a:effectLst>
            </a:endParaRPr>
          </a:p>
          <a:p>
            <a:pPr marL="342900" indent="-342900" eaLnBrk="1" hangingPunct="1">
              <a:lnSpc>
                <a:spcPct val="80000"/>
              </a:lnSpc>
              <a:spcBef>
                <a:spcPct val="20000"/>
              </a:spcBef>
              <a:buClr>
                <a:schemeClr val="bg2"/>
              </a:buClr>
              <a:buSzPct val="75000"/>
              <a:buFont typeface="Wingdings" pitchFamily="2" charset="2"/>
              <a:buNone/>
              <a:defRPr/>
            </a:pPr>
            <a:endParaRPr lang="en-US" sz="2000" b="1" dirty="0">
              <a:solidFill>
                <a:srgbClr val="009900"/>
              </a:solidFill>
              <a:effectLst>
                <a:outerShdw blurRad="38100" dist="38100" dir="2700000" algn="tl">
                  <a:srgbClr val="C0C0C0"/>
                </a:outerShdw>
              </a:effectLst>
            </a:endParaRPr>
          </a:p>
        </p:txBody>
      </p:sp>
      <p:sp>
        <p:nvSpPr>
          <p:cNvPr id="439301" name="Rectangle 5"/>
          <p:cNvSpPr>
            <a:spLocks noChangeArrowheads="1"/>
          </p:cNvSpPr>
          <p:nvPr/>
        </p:nvSpPr>
        <p:spPr bwMode="auto">
          <a:xfrm>
            <a:off x="228600" y="1066800"/>
            <a:ext cx="8458200" cy="3810000"/>
          </a:xfrm>
          <a:prstGeom prst="rect">
            <a:avLst/>
          </a:prstGeom>
          <a:noFill/>
          <a:ln w="9525">
            <a:noFill/>
            <a:miter lim="800000"/>
            <a:headEnd/>
            <a:tailEnd/>
          </a:ln>
          <a:effectLst/>
          <a:scene3d>
            <a:camera prst="orthographicFront"/>
            <a:lightRig rig="threePt" dir="t"/>
          </a:scene3d>
          <a:sp3d>
            <a:bevelT/>
          </a:sp3d>
        </p:spPr>
        <p:txBody>
          <a:bodyPr>
            <a:sp3d extrusionH="57150">
              <a:bevelT w="38100" h="38100"/>
            </a:sp3d>
          </a:bodyPr>
          <a:lstStyle/>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1</a:t>
            </a:r>
            <a:r>
              <a:rPr lang="en-US" sz="2200" b="1" dirty="0">
                <a:solidFill>
                  <a:schemeClr val="tx1">
                    <a:lumMod val="90000"/>
                    <a:lumOff val="10000"/>
                  </a:schemeClr>
                </a:solidFill>
              </a:rPr>
              <a:t> </a:t>
            </a:r>
            <a:r>
              <a:rPr lang="en-US" sz="2000" b="1" dirty="0"/>
              <a:t> </a:t>
            </a:r>
            <a:r>
              <a:rPr lang="en-US" sz="2200" b="1" dirty="0"/>
              <a:t>And I stood upon the sand of the sea, and saw a beast rise up out of the sea, having seven heads and ten horns, and upon his horns ten crowns …</a:t>
            </a:r>
          </a:p>
          <a:p>
            <a:pPr marL="342900" indent="-342900" eaLnBrk="1" hangingPunct="1">
              <a:lnSpc>
                <a:spcPct val="80000"/>
              </a:lnSpc>
              <a:spcBef>
                <a:spcPct val="20000"/>
              </a:spcBef>
              <a:buClr>
                <a:schemeClr val="bg2"/>
              </a:buClr>
              <a:buSzPct val="75000"/>
              <a:buFont typeface="Wingdings" pitchFamily="2" charset="2"/>
              <a:buNone/>
              <a:defRPr/>
            </a:pPr>
            <a:endParaRPr lang="en-US" sz="700" b="1" dirty="0"/>
          </a:p>
          <a:p>
            <a:pPr marL="342900" indent="-342900" eaLnBrk="1" hangingPunct="1">
              <a:lnSpc>
                <a:spcPct val="80000"/>
              </a:lnSpc>
              <a:spcBef>
                <a:spcPct val="20000"/>
              </a:spcBef>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2</a:t>
            </a:r>
            <a:r>
              <a:rPr lang="en-US" sz="2200" b="1" dirty="0">
                <a:solidFill>
                  <a:schemeClr val="tx1">
                    <a:lumMod val="90000"/>
                    <a:lumOff val="10000"/>
                  </a:schemeClr>
                </a:solidFill>
              </a:rPr>
              <a:t> </a:t>
            </a:r>
            <a:r>
              <a:rPr lang="en-US" sz="2000" b="1" dirty="0">
                <a:solidFill>
                  <a:schemeClr val="tx1">
                    <a:lumMod val="90000"/>
                    <a:lumOff val="10000"/>
                  </a:schemeClr>
                </a:solidFill>
              </a:rPr>
              <a:t> </a:t>
            </a:r>
            <a:r>
              <a:rPr lang="en-US" sz="2200" b="1" dirty="0"/>
              <a:t>And the beast which I saw was like unto a leopard, and  …  a bear, and  …  a lion  …</a:t>
            </a:r>
            <a:r>
              <a:rPr lang="en-US" b="1" dirty="0"/>
              <a:t> </a:t>
            </a:r>
          </a:p>
          <a:p>
            <a:pPr marL="342900" indent="-342900" eaLnBrk="1" hangingPunct="1">
              <a:lnSpc>
                <a:spcPct val="80000"/>
              </a:lnSpc>
              <a:spcBef>
                <a:spcPct val="20000"/>
              </a:spcBef>
              <a:buClr>
                <a:schemeClr val="bg2"/>
              </a:buClr>
              <a:buSzPct val="75000"/>
              <a:buFont typeface="Wingdings" pitchFamily="2" charset="2"/>
              <a:buNone/>
              <a:defRPr/>
            </a:pPr>
            <a:endParaRPr lang="en-US" sz="700" b="1" dirty="0"/>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b="1" dirty="0">
                <a:solidFill>
                  <a:schemeClr val="tx1">
                    <a:lumMod val="90000"/>
                    <a:lumOff val="10000"/>
                  </a:schemeClr>
                </a:solidFill>
                <a:effectLst>
                  <a:outerShdw blurRad="38100" dist="38100" dir="2700000" algn="tl">
                    <a:srgbClr val="C0C0C0"/>
                  </a:outerShdw>
                </a:effectLst>
              </a:rPr>
              <a:t>3</a:t>
            </a:r>
            <a:r>
              <a:rPr lang="en-US" sz="2200" b="1" dirty="0">
                <a:solidFill>
                  <a:schemeClr val="tx1">
                    <a:lumMod val="90000"/>
                    <a:lumOff val="10000"/>
                  </a:schemeClr>
                </a:solidFill>
              </a:rPr>
              <a:t> </a:t>
            </a:r>
            <a:r>
              <a:rPr lang="en-US" sz="2200" b="1" dirty="0"/>
              <a:t> And I saw one of his heads as it were wounded to death;</a:t>
            </a:r>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dirty="0">
                <a:solidFill>
                  <a:srgbClr val="FF5050"/>
                </a:solidFill>
                <a:effectLst>
                  <a:outerShdw blurRad="38100" dist="38100" dir="2700000" algn="tl">
                    <a:srgbClr val="C0C0C0"/>
                  </a:outerShdw>
                </a:effectLst>
              </a:rPr>
              <a:t>						</a:t>
            </a:r>
            <a:r>
              <a:rPr lang="en-US" sz="2200" dirty="0">
                <a:solidFill>
                  <a:srgbClr val="FF5050"/>
                </a:solidFill>
              </a:rPr>
              <a:t>       </a:t>
            </a:r>
            <a:r>
              <a:rPr lang="en-US" sz="2200" dirty="0">
                <a:solidFill>
                  <a:srgbClr val="FF0000"/>
                </a:solidFill>
              </a:rPr>
              <a:t>[Past tense; Date: </a:t>
            </a:r>
            <a:r>
              <a:rPr lang="en-US" sz="2200" u="sng" dirty="0">
                <a:solidFill>
                  <a:srgbClr val="FF0000"/>
                </a:solidFill>
              </a:rPr>
              <a:t>1798</a:t>
            </a:r>
            <a:r>
              <a:rPr lang="en-US" sz="2200" dirty="0">
                <a:solidFill>
                  <a:srgbClr val="FF0000"/>
                </a:solidFill>
              </a:rPr>
              <a:t>]</a:t>
            </a:r>
          </a:p>
          <a:p>
            <a:pPr marL="342900" indent="-342900" eaLnBrk="1" hangingPunct="1">
              <a:lnSpc>
                <a:spcPct val="80000"/>
              </a:lnSpc>
              <a:spcBef>
                <a:spcPct val="20000"/>
              </a:spcBef>
              <a:spcAft>
                <a:spcPct val="20000"/>
              </a:spcAft>
              <a:buClr>
                <a:schemeClr val="bg2"/>
              </a:buClr>
              <a:buSzPct val="75000"/>
              <a:buFont typeface="Wingdings" pitchFamily="2" charset="2"/>
              <a:buChar char="§"/>
              <a:defRPr/>
            </a:pPr>
            <a:r>
              <a:rPr lang="en-US" sz="2200" b="1" dirty="0"/>
              <a:t>and his deadly wound</a:t>
            </a:r>
            <a:r>
              <a:rPr lang="en-US" sz="2200" b="1" dirty="0">
                <a:solidFill>
                  <a:srgbClr val="0000FF"/>
                </a:solidFill>
              </a:rPr>
              <a:t> </a:t>
            </a:r>
            <a:r>
              <a:rPr lang="en-US" sz="2200" b="1" u="sng" dirty="0">
                <a:solidFill>
                  <a:srgbClr val="0000FF"/>
                </a:solidFill>
              </a:rPr>
              <a:t>was</a:t>
            </a:r>
            <a:r>
              <a:rPr lang="en-US" sz="2200" b="1" dirty="0">
                <a:solidFill>
                  <a:srgbClr val="0000FF"/>
                </a:solidFill>
              </a:rPr>
              <a:t> </a:t>
            </a:r>
            <a:r>
              <a:rPr lang="en-US" sz="2200" b="1" u="sng" dirty="0">
                <a:solidFill>
                  <a:srgbClr val="0000FF"/>
                </a:solidFill>
              </a:rPr>
              <a:t>healed</a:t>
            </a:r>
            <a:r>
              <a:rPr lang="en-US" sz="2200" b="1" dirty="0">
                <a:solidFill>
                  <a:srgbClr val="0000FF"/>
                </a:solidFill>
              </a:rPr>
              <a:t>: </a:t>
            </a:r>
            <a:r>
              <a:rPr lang="en-US" sz="2200" b="1" dirty="0"/>
              <a:t> </a:t>
            </a:r>
            <a:r>
              <a:rPr lang="en-US" sz="2200" dirty="0">
                <a:solidFill>
                  <a:srgbClr val="0000FF"/>
                </a:solidFill>
              </a:rPr>
              <a:t>[Future tense;  Date:  ? ]</a:t>
            </a:r>
            <a:r>
              <a:rPr lang="en-US" sz="2200" dirty="0"/>
              <a:t> </a:t>
            </a:r>
          </a:p>
          <a:p>
            <a:pPr marL="342900" indent="-342900" eaLnBrk="1" hangingPunct="1">
              <a:lnSpc>
                <a:spcPct val="80000"/>
              </a:lnSpc>
              <a:spcBef>
                <a:spcPct val="20000"/>
              </a:spcBef>
              <a:spcAft>
                <a:spcPct val="20000"/>
              </a:spcAft>
              <a:buClr>
                <a:schemeClr val="bg2"/>
              </a:buClr>
              <a:buSzPct val="75000"/>
              <a:buFont typeface="Wingdings" pitchFamily="2" charset="2"/>
              <a:buChar char="§"/>
              <a:defRPr/>
            </a:pPr>
            <a:r>
              <a:rPr lang="en-US" sz="2200" b="1" dirty="0"/>
              <a:t>and </a:t>
            </a:r>
            <a:r>
              <a:rPr lang="en-US" sz="2200" b="1" u="sng" dirty="0">
                <a:solidFill>
                  <a:srgbClr val="0000FF"/>
                </a:solidFill>
              </a:rPr>
              <a:t>all</a:t>
            </a:r>
            <a:r>
              <a:rPr lang="en-US" sz="2200" b="1" dirty="0"/>
              <a:t> the world </a:t>
            </a:r>
            <a:r>
              <a:rPr lang="en-US" sz="2200" b="1" u="sng" dirty="0">
                <a:solidFill>
                  <a:srgbClr val="0000FF"/>
                </a:solidFill>
              </a:rPr>
              <a:t>wondered</a:t>
            </a:r>
            <a:r>
              <a:rPr lang="en-US" sz="2200" b="1" dirty="0"/>
              <a:t> after the beast. </a:t>
            </a:r>
          </a:p>
          <a:p>
            <a:pPr marL="342900" indent="-342900" eaLnBrk="1" hangingPunct="1">
              <a:lnSpc>
                <a:spcPct val="80000"/>
              </a:lnSpc>
              <a:spcBef>
                <a:spcPct val="20000"/>
              </a:spcBef>
              <a:spcAft>
                <a:spcPct val="20000"/>
              </a:spcAft>
              <a:buClr>
                <a:schemeClr val="bg2"/>
              </a:buClr>
              <a:buSzPct val="75000"/>
              <a:buFont typeface="Wingdings" pitchFamily="2" charset="2"/>
              <a:buNone/>
              <a:defRPr/>
            </a:pPr>
            <a:r>
              <a:rPr lang="en-US" sz="2200" b="1" dirty="0"/>
              <a:t>						       </a:t>
            </a:r>
            <a:r>
              <a:rPr lang="en-US" sz="2200" dirty="0">
                <a:solidFill>
                  <a:srgbClr val="0000FF"/>
                </a:solidFill>
              </a:rPr>
              <a:t>[Future tense;  Date:  ? ]</a:t>
            </a:r>
          </a:p>
        </p:txBody>
      </p:sp>
      <p:sp>
        <p:nvSpPr>
          <p:cNvPr id="2" name="Slide Number Placeholder 1"/>
          <p:cNvSpPr>
            <a:spLocks noGrp="1"/>
          </p:cNvSpPr>
          <p:nvPr>
            <p:ph type="sldNum" sz="quarter" idx="11"/>
          </p:nvPr>
        </p:nvSpPr>
        <p:spPr>
          <a:xfrm>
            <a:off x="6781800" y="6324600"/>
            <a:ext cx="2133600" cy="457200"/>
          </a:xfrm>
        </p:spPr>
        <p:txBody>
          <a:bodyPr/>
          <a:lstStyle/>
          <a:p>
            <a:pPr>
              <a:defRPr/>
            </a:pPr>
            <a:fld id="{0E6DA28E-5D7E-4613-9A02-42E696BB463E}" type="slidenum">
              <a:rPr lang="en-US" smtClean="0"/>
              <a:pPr>
                <a:defRPr/>
              </a:pPr>
              <a:t>25</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300">
                                            <p:txEl>
                                              <p:pRg st="2" end="2"/>
                                            </p:txEl>
                                          </p:spTgt>
                                        </p:tgtEl>
                                        <p:attrNameLst>
                                          <p:attrName>style.visibility</p:attrName>
                                        </p:attrNameLst>
                                      </p:cBhvr>
                                      <p:to>
                                        <p:strVal val="visible"/>
                                      </p:to>
                                    </p:set>
                                    <p:animEffect transition="in" filter="fade">
                                      <p:cBhvr>
                                        <p:cTn id="7" dur="2000"/>
                                        <p:tgtEl>
                                          <p:spTgt spid="439300">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39300">
                                            <p:txEl>
                                              <p:pRg st="3" end="3"/>
                                            </p:txEl>
                                          </p:spTgt>
                                        </p:tgtEl>
                                        <p:attrNameLst>
                                          <p:attrName>style.visibility</p:attrName>
                                        </p:attrNameLst>
                                      </p:cBhvr>
                                      <p:to>
                                        <p:strVal val="visible"/>
                                      </p:to>
                                    </p:set>
                                    <p:animEffect transition="in" filter="fade">
                                      <p:cBhvr>
                                        <p:cTn id="11" dur="2000"/>
                                        <p:tgtEl>
                                          <p:spTgt spid="439300">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000"/>
                                        <p:tgtEl>
                                          <p:spTgt spid="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39300">
                                            <p:txEl>
                                              <p:pRg st="4" end="4"/>
                                            </p:txEl>
                                          </p:spTgt>
                                        </p:tgtEl>
                                        <p:attrNameLst>
                                          <p:attrName>style.visibility</p:attrName>
                                        </p:attrNameLst>
                                      </p:cBhvr>
                                      <p:to>
                                        <p:strVal val="visible"/>
                                      </p:to>
                                    </p:set>
                                    <p:animEffect transition="in" filter="fade">
                                      <p:cBhvr>
                                        <p:cTn id="20" dur="2000"/>
                                        <p:tgtEl>
                                          <p:spTgt spid="4393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381000" y="381000"/>
            <a:ext cx="5410200" cy="685800"/>
          </a:xfrm>
          <a:prstGeom prst="rect">
            <a:avLst/>
          </a:prstGeom>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mj-lt"/>
              </a:rPr>
              <a:t>Rev 13 Exception</a:t>
            </a:r>
            <a:r>
              <a:rPr lang="en-US" sz="1100" b="1" kern="10" dirty="0">
                <a:ln w="19050">
                  <a:solidFill>
                    <a:srgbClr val="FF0000"/>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rgbClr val="009900">
                      <a:alpha val="79999"/>
                    </a:srgbClr>
                  </a:outerShdw>
                </a:effectLst>
                <a:latin typeface="+mj-lt"/>
              </a:rPr>
              <a:t>!</a:t>
            </a:r>
          </a:p>
        </p:txBody>
      </p:sp>
      <p:pic>
        <p:nvPicPr>
          <p:cNvPr id="8" name="Picture 7" descr="Rev 19a Second Comin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7779">
            <a:off x="5954553" y="-342900"/>
            <a:ext cx="4114800" cy="3086100"/>
          </a:xfrm>
          <a:prstGeom prst="ellipse">
            <a:avLst/>
          </a:prstGeom>
          <a:ln>
            <a:noFill/>
          </a:ln>
          <a:effectLst>
            <a:softEdge rad="112500"/>
          </a:effectLst>
        </p:spPr>
      </p:pic>
      <p:pic>
        <p:nvPicPr>
          <p:cNvPr id="9" name="Picture 8" descr="Photo Shop Rev 13 1 Comp Beast png.png"/>
          <p:cNvPicPr>
            <a:picLocks noChangeAspect="1"/>
          </p:cNvPicPr>
          <p:nvPr/>
        </p:nvPicPr>
        <p:blipFill>
          <a:blip r:embed="rId6"/>
          <a:stretch>
            <a:fillRect/>
          </a:stretch>
        </p:blipFill>
        <p:spPr>
          <a:xfrm>
            <a:off x="-228600" y="2438400"/>
            <a:ext cx="3352800" cy="4936642"/>
          </a:xfrm>
          <a:prstGeom prst="ellipse">
            <a:avLst/>
          </a:prstGeom>
          <a:ln>
            <a:noFill/>
          </a:ln>
          <a:effectLst>
            <a:softEdge rad="112500"/>
          </a:effectLst>
        </p:spPr>
      </p:pic>
      <p:sp>
        <p:nvSpPr>
          <p:cNvPr id="10" name="WordArt 3"/>
          <p:cNvSpPr>
            <a:spLocks noChangeArrowheads="1" noChangeShapeType="1" noTextEdit="1"/>
          </p:cNvSpPr>
          <p:nvPr/>
        </p:nvSpPr>
        <p:spPr bwMode="auto">
          <a:xfrm>
            <a:off x="3124200" y="5105400"/>
            <a:ext cx="3657600" cy="10668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 42 Month</a:t>
            </a:r>
          </a:p>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Literal Timeline </a:t>
            </a:r>
            <a:endParaRPr lang="en-US" sz="1100" b="1" kern="10" dirty="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endParaRPr>
          </a:p>
        </p:txBody>
      </p:sp>
      <p:sp>
        <p:nvSpPr>
          <p:cNvPr id="11" name="WordArt 3"/>
          <p:cNvSpPr>
            <a:spLocks noChangeArrowheads="1" noChangeShapeType="1" noTextEdit="1"/>
          </p:cNvSpPr>
          <p:nvPr/>
        </p:nvSpPr>
        <p:spPr bwMode="auto">
          <a:xfrm>
            <a:off x="1600200" y="1524000"/>
            <a:ext cx="3276600" cy="12192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buFont typeface="Arial" pitchFamily="34" charset="0"/>
              <a:buChar char="•"/>
            </a:pP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Symbolic Beast</a:t>
            </a:r>
          </a:p>
          <a:p>
            <a:pPr algn="ctr">
              <a:buFont typeface="Arial" pitchFamily="34" charset="0"/>
              <a:buChar char="•"/>
            </a:pPr>
            <a:r>
              <a:rPr lang="en-US" sz="1100" b="1" u="sng"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Future</a:t>
            </a: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 Context</a:t>
            </a:r>
          </a:p>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Is King! </a:t>
            </a:r>
            <a:endParaRPr lang="en-US" sz="1100" b="1" kern="10" dirty="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endParaRPr>
          </a:p>
        </p:txBody>
      </p:sp>
      <p:sp>
        <p:nvSpPr>
          <p:cNvPr id="14" name="WordArt 3"/>
          <p:cNvSpPr>
            <a:spLocks noChangeArrowheads="1" noChangeShapeType="1" noTextEdit="1"/>
          </p:cNvSpPr>
          <p:nvPr/>
        </p:nvSpPr>
        <p:spPr bwMode="auto">
          <a:xfrm>
            <a:off x="5334000" y="2743200"/>
            <a:ext cx="3352800" cy="18288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 No Time for </a:t>
            </a:r>
          </a:p>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a 1260 year</a:t>
            </a:r>
          </a:p>
          <a:p>
            <a:pPr algn="ctr"/>
            <a:r>
              <a:rPr lang="en-US" sz="1100" b="1" kern="10" dirty="0" smtClean="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rPr>
              <a:t>Timeline!</a:t>
            </a:r>
            <a:endParaRPr lang="en-US" sz="1100" b="1" kern="10" dirty="0">
              <a:ln w="19050">
                <a:solidFill>
                  <a:srgbClr val="FF0000"/>
                </a:solidFill>
                <a:round/>
                <a:headEnd/>
                <a:tailEnd/>
              </a:ln>
              <a:gradFill rotWithShape="1">
                <a:gsLst>
                  <a:gs pos="0">
                    <a:srgbClr val="FFFF00"/>
                  </a:gs>
                  <a:gs pos="100000">
                    <a:srgbClr val="FF9933"/>
                  </a:gs>
                </a:gsLst>
                <a:path path="rect">
                  <a:fillToRect l="50000" t="50000" r="50000" b="50000"/>
                </a:path>
              </a:gradFill>
              <a:latin typeface="+mj-lt"/>
            </a:endParaRP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solidFill>
                  <a:schemeClr val="bg1">
                    <a:lumMod val="65000"/>
                  </a:schemeClr>
                </a:solidFill>
              </a:rPr>
              <a:pPr>
                <a:defRPr/>
              </a:pPr>
              <a:t>26</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08605" y="228600"/>
            <a:ext cx="893539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002060"/>
                  </a:glow>
                  <a:outerShdw blurRad="50800" dist="39000" dir="5460000" algn="tl">
                    <a:srgbClr val="000000">
                      <a:alpha val="38000"/>
                    </a:srgbClr>
                  </a:outerShdw>
                </a:effectLst>
              </a:rPr>
              <a:t>Rev 20 Timeline of 1000 Years</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002060"/>
                </a:glow>
                <a:outerShdw blurRad="50800" dist="39000" dir="5460000" algn="tl">
                  <a:srgbClr val="000000">
                    <a:alpha val="38000"/>
                  </a:srgbClr>
                </a:outerShdw>
              </a:effectLst>
            </a:endParaRPr>
          </a:p>
        </p:txBody>
      </p:sp>
      <p:pic>
        <p:nvPicPr>
          <p:cNvPr id="4" name="Picture 3" descr="Satan bound jpeg cop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793" y="990600"/>
            <a:ext cx="4267807" cy="5410200"/>
          </a:xfrm>
          <a:prstGeom prst="rect">
            <a:avLst/>
          </a:prstGeom>
        </p:spPr>
      </p:pic>
      <p:sp>
        <p:nvSpPr>
          <p:cNvPr id="5" name="Text Placeholder 6"/>
          <p:cNvSpPr txBox="1">
            <a:spLocks/>
          </p:cNvSpPr>
          <p:nvPr/>
        </p:nvSpPr>
        <p:spPr>
          <a:xfrm>
            <a:off x="4343400" y="1219200"/>
            <a:ext cx="4343400" cy="41148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glow rad="228600">
              <a:schemeClr val="accent1">
                <a:satMod val="175000"/>
                <a:alpha val="40000"/>
              </a:schemeClr>
            </a:glow>
          </a:effectLst>
          <a:scene3d>
            <a:camera prst="perspectiveLeft"/>
            <a:lightRig rig="threePt" dir="t"/>
          </a:scene3d>
          <a:sp3d extrusionH="76200">
            <a:bevelT w="114300" prst="artDeco"/>
            <a:bevelB w="177800" h="152400" prst="artDeco"/>
            <a:extrusionClr>
              <a:srgbClr val="FFFFCC"/>
            </a:extrusionClr>
          </a:sp3d>
        </p:spPr>
        <p:txBody>
          <a:bodyPr/>
          <a:lstStyle/>
          <a:p>
            <a:pPr marL="342900" lvl="0" indent="-342900">
              <a:spcBef>
                <a:spcPct val="20000"/>
              </a:spcBef>
              <a:buClr>
                <a:schemeClr val="bg2"/>
              </a:buClr>
              <a:buSzPct val="75000"/>
            </a:pPr>
            <a:r>
              <a:rPr lang="en-US" sz="2400" i="1" kern="0" dirty="0" smtClean="0">
                <a:solidFill>
                  <a:srgbClr val="FFFFCC"/>
                </a:solidFill>
                <a:latin typeface="Arial Rounded MT Bold" pitchFamily="34" charset="0"/>
              </a:rPr>
              <a:t>    </a:t>
            </a:r>
            <a:r>
              <a:rPr lang="en-US" sz="2400" i="1" kern="0" dirty="0" smtClean="0">
                <a:ln>
                  <a:solidFill>
                    <a:srgbClr val="002060"/>
                  </a:solidFill>
                </a:ln>
                <a:solidFill>
                  <a:srgbClr val="FFFFCC"/>
                </a:solidFill>
                <a:latin typeface="Arial Rounded MT Bold" pitchFamily="34" charset="0"/>
              </a:rPr>
              <a:t>1  And I saw an angel come down from heaven, having the key of the bottomless pit and a great chain in his hand.</a:t>
            </a:r>
          </a:p>
          <a:p>
            <a:pPr marL="342900" lvl="0" indent="-342900">
              <a:spcBef>
                <a:spcPct val="20000"/>
              </a:spcBef>
              <a:buClr>
                <a:schemeClr val="bg2"/>
              </a:buClr>
              <a:buSzPct val="75000"/>
            </a:pPr>
            <a:endParaRPr lang="en-US" sz="800" i="1" kern="0" dirty="0" smtClean="0">
              <a:ln>
                <a:solidFill>
                  <a:srgbClr val="002060"/>
                </a:solidFill>
              </a:ln>
              <a:solidFill>
                <a:srgbClr val="FFFFCC"/>
              </a:solidFill>
              <a:latin typeface="Arial Rounded MT Bold" pitchFamily="34" charset="0"/>
            </a:endParaRPr>
          </a:p>
          <a:p>
            <a:pPr marL="342900" lvl="0" indent="-342900">
              <a:spcBef>
                <a:spcPct val="20000"/>
              </a:spcBef>
              <a:buClr>
                <a:schemeClr val="bg2"/>
              </a:buClr>
              <a:buSzPct val="75000"/>
            </a:pPr>
            <a:r>
              <a:rPr lang="en-US" sz="2400" i="1" kern="0" dirty="0" smtClean="0">
                <a:ln>
                  <a:solidFill>
                    <a:srgbClr val="002060"/>
                  </a:solidFill>
                </a:ln>
                <a:solidFill>
                  <a:srgbClr val="FFFFCC"/>
                </a:solidFill>
                <a:latin typeface="Arial Rounded MT Bold" pitchFamily="34" charset="0"/>
              </a:rPr>
              <a:t>    2  And he laid hold on the dragon, that old serpent, which is the Devil, and Satan, and bound him </a:t>
            </a:r>
            <a:br>
              <a:rPr lang="en-US" sz="2400" i="1" kern="0" dirty="0" smtClean="0">
                <a:ln>
                  <a:solidFill>
                    <a:srgbClr val="002060"/>
                  </a:solidFill>
                </a:ln>
                <a:solidFill>
                  <a:srgbClr val="FFFFCC"/>
                </a:solidFill>
                <a:latin typeface="Arial Rounded MT Bold" pitchFamily="34" charset="0"/>
              </a:rPr>
            </a:br>
            <a:r>
              <a:rPr lang="en-US" sz="2400" b="1" i="1" u="sng" kern="0" dirty="0" smtClean="0">
                <a:ln>
                  <a:solidFill>
                    <a:srgbClr val="002060"/>
                  </a:solidFill>
                </a:ln>
                <a:solidFill>
                  <a:srgbClr val="FFFFCC"/>
                </a:solidFill>
                <a:latin typeface="Arial Rounded MT Bold" pitchFamily="34" charset="0"/>
              </a:rPr>
              <a:t>a thousand </a:t>
            </a:r>
            <a:r>
              <a:rPr lang="en-US" sz="2400" b="1" i="1" kern="0" dirty="0" smtClean="0">
                <a:ln>
                  <a:solidFill>
                    <a:srgbClr val="002060"/>
                  </a:solidFill>
                </a:ln>
                <a:solidFill>
                  <a:srgbClr val="FFFFCC"/>
                </a:solidFill>
                <a:latin typeface="Arial Rounded MT Bold" pitchFamily="34" charset="0"/>
              </a:rPr>
              <a:t>y</a:t>
            </a:r>
            <a:r>
              <a:rPr lang="en-US" sz="2400" b="1" i="1" u="sng" kern="0" dirty="0" smtClean="0">
                <a:ln>
                  <a:solidFill>
                    <a:srgbClr val="002060"/>
                  </a:solidFill>
                </a:ln>
                <a:solidFill>
                  <a:srgbClr val="FFFFCC"/>
                </a:solidFill>
                <a:latin typeface="Arial Rounded MT Bold" pitchFamily="34" charset="0"/>
              </a:rPr>
              <a:t>ears</a:t>
            </a:r>
            <a:r>
              <a:rPr lang="en-US" sz="2400" b="1" i="1" kern="0" dirty="0" smtClean="0">
                <a:ln>
                  <a:solidFill>
                    <a:srgbClr val="002060"/>
                  </a:solidFill>
                </a:ln>
                <a:solidFill>
                  <a:srgbClr val="FFFFCC"/>
                </a:solidFill>
                <a:latin typeface="Arial Rounded MT Bold" pitchFamily="34" charset="0"/>
              </a:rPr>
              <a:t>.</a:t>
            </a:r>
          </a:p>
        </p:txBody>
      </p:sp>
      <p:sp>
        <p:nvSpPr>
          <p:cNvPr id="7" name="Rectangle 6"/>
          <p:cNvSpPr/>
          <p:nvPr/>
        </p:nvSpPr>
        <p:spPr>
          <a:xfrm>
            <a:off x="3164952" y="5384799"/>
            <a:ext cx="430264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360,000</a:t>
            </a:r>
          </a:p>
          <a:p>
            <a:pPr algn="ctr"/>
            <a:r>
              <a:rPr lang="en-US" sz="44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Literal Years?</a:t>
            </a:r>
            <a:endParaRPr lang="en-US" sz="4400" b="1" cap="none" spc="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solidFill>
                  <a:schemeClr val="bg1">
                    <a:lumMod val="65000"/>
                  </a:schemeClr>
                </a:solidFill>
              </a:rPr>
              <a:pPr>
                <a:defRPr/>
              </a:pPr>
              <a:t>27</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2000"/>
                                        <p:tgtEl>
                                          <p:spTgt spid="7">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52400" y="152400"/>
            <a:ext cx="4800600"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solidFill>
                  <a:srgbClr val="800080"/>
                </a:solidFill>
                <a:effectLst>
                  <a:outerShdw blurRad="80000" dist="40000" dir="5040000" algn="tl">
                    <a:srgbClr val="000000">
                      <a:alpha val="30000"/>
                    </a:srgbClr>
                  </a:outerShdw>
                </a:effectLst>
                <a:latin typeface="Edwardian Script ITC" pitchFamily="66" charset="0"/>
              </a:rPr>
              <a:t>Rev 20 Timeline</a:t>
            </a:r>
            <a:endParaRPr lang="en-US" sz="6000" b="1" cap="none" spc="0" dirty="0">
              <a:ln w="11430"/>
              <a:solidFill>
                <a:srgbClr val="800080"/>
              </a:solidFill>
              <a:effectLst>
                <a:outerShdw blurRad="80000" dist="40000" dir="5040000" algn="tl">
                  <a:srgbClr val="000000">
                    <a:alpha val="30000"/>
                  </a:srgbClr>
                </a:outerShdw>
              </a:effectLst>
              <a:latin typeface="Edwardian Script ITC" pitchFamily="66" charset="0"/>
            </a:endParaRPr>
          </a:p>
        </p:txBody>
      </p:sp>
      <p:sp>
        <p:nvSpPr>
          <p:cNvPr id="3" name="TextBox 2"/>
          <p:cNvSpPr txBox="1"/>
          <p:nvPr/>
        </p:nvSpPr>
        <p:spPr>
          <a:xfrm>
            <a:off x="4953000" y="5105400"/>
            <a:ext cx="3886200" cy="1631216"/>
          </a:xfrm>
          <a:prstGeom prst="rect">
            <a:avLst/>
          </a:prstGeom>
          <a:solidFill>
            <a:srgbClr val="800080"/>
          </a:solidFill>
          <a:ln>
            <a:solidFill>
              <a:srgbClr val="FADAC2"/>
            </a:solidFill>
          </a:ln>
          <a:scene3d>
            <a:camera prst="obliqueTopRight"/>
            <a:lightRig rig="threePt" dir="t"/>
          </a:scene3d>
          <a:sp3d>
            <a:bevelT w="114300" prst="artDeco"/>
          </a:sp3d>
        </p:spPr>
        <p:txBody>
          <a:bodyPr wrap="square" rtlCol="0">
            <a:spAutoFit/>
          </a:bodyPr>
          <a:lstStyle/>
          <a:p>
            <a:pPr algn="ctr"/>
            <a:r>
              <a:rPr lang="en-US" sz="2000" b="1" dirty="0" smtClean="0">
                <a:ln>
                  <a:solidFill>
                    <a:srgbClr val="002060"/>
                  </a:solidFill>
                </a:ln>
                <a:solidFill>
                  <a:srgbClr val="FFFFCC"/>
                </a:solidFill>
                <a:latin typeface="+mj-lt"/>
              </a:rPr>
              <a:t>Don’t assume that every timeline is symbolic time, whether there are symbols or not.  Check the rules for calculation – then proceed.</a:t>
            </a:r>
            <a:endParaRPr lang="en-US" sz="2000" b="1" dirty="0">
              <a:ln>
                <a:solidFill>
                  <a:srgbClr val="002060"/>
                </a:solidFill>
              </a:ln>
              <a:solidFill>
                <a:srgbClr val="FFFFCC"/>
              </a:solidFill>
              <a:latin typeface="+mj-lt"/>
            </a:endParaRPr>
          </a:p>
        </p:txBody>
      </p:sp>
      <p:sp>
        <p:nvSpPr>
          <p:cNvPr id="2" name="Slide Number Placeholder 1"/>
          <p:cNvSpPr>
            <a:spLocks noGrp="1"/>
          </p:cNvSpPr>
          <p:nvPr>
            <p:ph type="sldNum" sz="quarter" idx="11"/>
          </p:nvPr>
        </p:nvSpPr>
        <p:spPr>
          <a:xfrm>
            <a:off x="7052735" y="6355614"/>
            <a:ext cx="2133600" cy="457200"/>
          </a:xfrm>
        </p:spPr>
        <p:txBody>
          <a:bodyPr/>
          <a:lstStyle/>
          <a:p>
            <a:pPr>
              <a:defRPr/>
            </a:pPr>
            <a:fld id="{0E6DA28E-5D7E-4613-9A02-42E696BB463E}" type="slidenum">
              <a:rPr lang="en-US" smtClean="0">
                <a:solidFill>
                  <a:schemeClr val="bg1">
                    <a:lumMod val="65000"/>
                  </a:schemeClr>
                </a:solidFill>
              </a:rPr>
              <a:pPr>
                <a:defRPr/>
              </a:pPr>
              <a:t>28</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1362074" y="-76200"/>
            <a:ext cx="7477126"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400" b="1" dirty="0">
                <a:solidFill>
                  <a:srgbClr val="0070C0"/>
                </a:solidFill>
                <a:latin typeface="Comic Sans MS" pitchFamily="66" charset="0"/>
              </a:rPr>
              <a:t>Conclusion For Point #4</a:t>
            </a:r>
          </a:p>
        </p:txBody>
      </p:sp>
      <p:sp>
        <p:nvSpPr>
          <p:cNvPr id="445443" name="WordArt 3"/>
          <p:cNvSpPr>
            <a:spLocks noChangeArrowheads="1" noChangeShapeType="1" noTextEdit="1"/>
          </p:cNvSpPr>
          <p:nvPr/>
        </p:nvSpPr>
        <p:spPr bwMode="auto">
          <a:xfrm>
            <a:off x="457200" y="2743200"/>
            <a:ext cx="832485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Berlin Sans FB Demi"/>
              </a:rPr>
              <a:t>All time in prophecy is "prophetic time."</a:t>
            </a:r>
          </a:p>
        </p:txBody>
      </p:sp>
      <p:sp>
        <p:nvSpPr>
          <p:cNvPr id="445444" name="WordArt 4"/>
          <p:cNvSpPr>
            <a:spLocks noChangeArrowheads="1" noChangeShapeType="1" noTextEdit="1"/>
          </p:cNvSpPr>
          <p:nvPr/>
        </p:nvSpPr>
        <p:spPr bwMode="auto">
          <a:xfrm>
            <a:off x="381000" y="1066800"/>
            <a:ext cx="4191000" cy="1600200"/>
          </a:xfrm>
          <a:prstGeom prst="rect">
            <a:avLst/>
          </a:prstGeom>
        </p:spPr>
        <p:txBody>
          <a:bodyPr wrap="none" fromWordArt="1">
            <a:prstTxWarp prst="textWave1">
              <a:avLst>
                <a:gd name="adj1" fmla="val 7231"/>
                <a:gd name="adj2" fmla="val 0"/>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Cooper Black"/>
              </a:rPr>
              <a:t>Prophetic</a:t>
            </a:r>
          </a:p>
          <a:p>
            <a:pPr algn="ctr"/>
            <a:r>
              <a:rPr lang="en-US" sz="3600" kern="10">
                <a:ln w="12700">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Cooper Black"/>
              </a:rPr>
              <a:t>Terminology</a:t>
            </a:r>
          </a:p>
        </p:txBody>
      </p:sp>
      <p:sp>
        <p:nvSpPr>
          <p:cNvPr id="445445" name="WordArt 5"/>
          <p:cNvSpPr>
            <a:spLocks noChangeArrowheads="1" noChangeShapeType="1" noTextEdit="1"/>
          </p:cNvSpPr>
          <p:nvPr/>
        </p:nvSpPr>
        <p:spPr bwMode="auto">
          <a:xfrm>
            <a:off x="5314950" y="1162050"/>
            <a:ext cx="2990850" cy="1276350"/>
          </a:xfrm>
          <a:prstGeom prst="rect">
            <a:avLst/>
          </a:prstGeom>
        </p:spPr>
        <p:txBody>
          <a:bodyPr wrap="none" fromWordArt="1">
            <a:prstTxWarp prst="textCurveDown">
              <a:avLst>
                <a:gd name="adj" fmla="val 15301"/>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FF8200"/>
                    </a:gs>
                    <a:gs pos="10001">
                      <a:srgbClr val="FF0000"/>
                    </a:gs>
                    <a:gs pos="35001">
                      <a:srgbClr val="BA0066"/>
                    </a:gs>
                    <a:gs pos="70000">
                      <a:srgbClr val="66008F"/>
                    </a:gs>
                    <a:gs pos="100000">
                      <a:srgbClr val="000082"/>
                    </a:gs>
                  </a:gsLst>
                  <a:lin ang="5400000" scaled="1"/>
                </a:gradFill>
                <a:latin typeface="Elephant"/>
              </a:rPr>
              <a:t>Prophetic</a:t>
            </a:r>
          </a:p>
          <a:p>
            <a:pPr algn="ctr"/>
            <a:r>
              <a:rPr lang="en-US" sz="3600" kern="10">
                <a:ln w="12700">
                  <a:solidFill>
                    <a:srgbClr val="000000"/>
                  </a:solidFill>
                  <a:round/>
                  <a:headEnd/>
                  <a:tailEnd/>
                </a:ln>
                <a:gradFill rotWithShape="1">
                  <a:gsLst>
                    <a:gs pos="0">
                      <a:srgbClr val="FF8200"/>
                    </a:gs>
                    <a:gs pos="10001">
                      <a:srgbClr val="FF0000"/>
                    </a:gs>
                    <a:gs pos="35001">
                      <a:srgbClr val="BA0066"/>
                    </a:gs>
                    <a:gs pos="70000">
                      <a:srgbClr val="66008F"/>
                    </a:gs>
                    <a:gs pos="100000">
                      <a:srgbClr val="000082"/>
                    </a:gs>
                  </a:gsLst>
                  <a:lin ang="5400000" scaled="1"/>
                </a:gradFill>
                <a:latin typeface="Elephant"/>
              </a:rPr>
              <a:t>Rule</a:t>
            </a:r>
          </a:p>
        </p:txBody>
      </p:sp>
      <p:sp>
        <p:nvSpPr>
          <p:cNvPr id="445446" name="WordArt 6"/>
          <p:cNvSpPr>
            <a:spLocks noChangeArrowheads="1" noChangeShapeType="1" noTextEdit="1"/>
          </p:cNvSpPr>
          <p:nvPr/>
        </p:nvSpPr>
        <p:spPr bwMode="auto">
          <a:xfrm>
            <a:off x="533400" y="3810000"/>
            <a:ext cx="3886200" cy="1276350"/>
          </a:xfrm>
          <a:prstGeom prst="rect">
            <a:avLst/>
          </a:prstGeom>
        </p:spPr>
        <p:txBody>
          <a:bodyPr wrap="none" fromWordArt="1">
            <a:prstTxWarp prst="textInflate">
              <a:avLst>
                <a:gd name="adj" fmla="val 13634"/>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5400000" scaled="1"/>
                </a:gradFill>
                <a:latin typeface="Goudy Stout"/>
              </a:rPr>
              <a:t>Symbolic</a:t>
            </a:r>
          </a:p>
          <a:p>
            <a:pPr algn="ctr"/>
            <a:r>
              <a:rPr lang="en-US" sz="3600" kern="10">
                <a:ln w="12700">
                  <a:solidFill>
                    <a:srgbClr val="000000"/>
                  </a:solidFill>
                  <a:round/>
                  <a:headEnd/>
                  <a:tailEnd/>
                </a:ln>
                <a:gradFill rotWithShape="1">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5400000" scaled="1"/>
                </a:gradFill>
                <a:latin typeface="Goudy Stout"/>
              </a:rPr>
              <a:t>Time</a:t>
            </a:r>
          </a:p>
        </p:txBody>
      </p:sp>
      <p:sp>
        <p:nvSpPr>
          <p:cNvPr id="445447" name="WordArt 7"/>
          <p:cNvSpPr>
            <a:spLocks noChangeArrowheads="1" noChangeShapeType="1" noTextEdit="1"/>
          </p:cNvSpPr>
          <p:nvPr/>
        </p:nvSpPr>
        <p:spPr bwMode="auto">
          <a:xfrm>
            <a:off x="5410200" y="3733800"/>
            <a:ext cx="3200400" cy="1276350"/>
          </a:xfrm>
          <a:prstGeom prst="rect">
            <a:avLst/>
          </a:prstGeom>
        </p:spPr>
        <p:txBody>
          <a:bodyPr wrap="none" fromWordArt="1">
            <a:prstTxWarp prst="textSlantUp">
              <a:avLst>
                <a:gd name="adj" fmla="val 20773"/>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CCCCFF"/>
                    </a:gs>
                    <a:gs pos="9000">
                      <a:srgbClr val="99CCFF"/>
                    </a:gs>
                    <a:gs pos="17999">
                      <a:srgbClr val="9966FF"/>
                    </a:gs>
                    <a:gs pos="30499">
                      <a:srgbClr val="CC99FF"/>
                    </a:gs>
                    <a:gs pos="41000">
                      <a:srgbClr val="99CCFF"/>
                    </a:gs>
                    <a:gs pos="50000">
                      <a:srgbClr val="CCCCFF"/>
                    </a:gs>
                    <a:gs pos="59000">
                      <a:srgbClr val="99CCFF"/>
                    </a:gs>
                    <a:gs pos="69501">
                      <a:srgbClr val="CC99FF"/>
                    </a:gs>
                    <a:gs pos="82001">
                      <a:srgbClr val="9966FF"/>
                    </a:gs>
                    <a:gs pos="91000">
                      <a:srgbClr val="99CCFF"/>
                    </a:gs>
                    <a:gs pos="100000">
                      <a:srgbClr val="CCCCFF"/>
                    </a:gs>
                  </a:gsLst>
                  <a:lin ang="18900000" scaled="1"/>
                </a:gradFill>
                <a:latin typeface="Arial Black"/>
              </a:rPr>
              <a:t>Literal</a:t>
            </a:r>
          </a:p>
          <a:p>
            <a:pPr algn="ctr"/>
            <a:r>
              <a:rPr lang="en-US" sz="3600" kern="10">
                <a:ln w="12700">
                  <a:solidFill>
                    <a:srgbClr val="000000"/>
                  </a:solidFill>
                  <a:round/>
                  <a:headEnd/>
                  <a:tailEnd/>
                </a:ln>
                <a:gradFill rotWithShape="1">
                  <a:gsLst>
                    <a:gs pos="0">
                      <a:srgbClr val="CCCCFF"/>
                    </a:gs>
                    <a:gs pos="9000">
                      <a:srgbClr val="99CCFF"/>
                    </a:gs>
                    <a:gs pos="17999">
                      <a:srgbClr val="9966FF"/>
                    </a:gs>
                    <a:gs pos="30499">
                      <a:srgbClr val="CC99FF"/>
                    </a:gs>
                    <a:gs pos="41000">
                      <a:srgbClr val="99CCFF"/>
                    </a:gs>
                    <a:gs pos="50000">
                      <a:srgbClr val="CCCCFF"/>
                    </a:gs>
                    <a:gs pos="59000">
                      <a:srgbClr val="99CCFF"/>
                    </a:gs>
                    <a:gs pos="69501">
                      <a:srgbClr val="CC99FF"/>
                    </a:gs>
                    <a:gs pos="82001">
                      <a:srgbClr val="9966FF"/>
                    </a:gs>
                    <a:gs pos="91000">
                      <a:srgbClr val="99CCFF"/>
                    </a:gs>
                    <a:gs pos="100000">
                      <a:srgbClr val="CCCCFF"/>
                    </a:gs>
                  </a:gsLst>
                  <a:lin ang="18900000" scaled="1"/>
                </a:gradFill>
                <a:latin typeface="Arial Black"/>
              </a:rPr>
              <a:t>Time</a:t>
            </a:r>
          </a:p>
        </p:txBody>
      </p:sp>
      <p:sp>
        <p:nvSpPr>
          <p:cNvPr id="445448" name="WordArt 8"/>
          <p:cNvSpPr>
            <a:spLocks noChangeArrowheads="1" noChangeShapeType="1" noTextEdit="1"/>
          </p:cNvSpPr>
          <p:nvPr/>
        </p:nvSpPr>
        <p:spPr bwMode="auto">
          <a:xfrm>
            <a:off x="762000" y="5410200"/>
            <a:ext cx="3429000" cy="1295400"/>
          </a:xfrm>
          <a:prstGeom prst="rect">
            <a:avLst/>
          </a:prstGeom>
        </p:spPr>
        <p:txBody>
          <a:bodyPr wrap="none" fromWordArt="1">
            <a:prstTxWarp prst="textDeflateInflate">
              <a:avLst>
                <a:gd name="adj" fmla="val 49722"/>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atin typeface="Ravie"/>
              </a:rPr>
              <a:t>Symbolic</a:t>
            </a:r>
          </a:p>
          <a:p>
            <a:pPr algn="ctr"/>
            <a:r>
              <a:rPr lang="en-US" sz="3600" kern="10">
                <a:ln w="12700">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atin typeface="Ravie"/>
              </a:rPr>
              <a:t>Language</a:t>
            </a:r>
          </a:p>
        </p:txBody>
      </p:sp>
      <p:sp>
        <p:nvSpPr>
          <p:cNvPr id="445449" name="WordArt 9"/>
          <p:cNvSpPr>
            <a:spLocks noChangeArrowheads="1" noChangeShapeType="1" noTextEdit="1"/>
          </p:cNvSpPr>
          <p:nvPr/>
        </p:nvSpPr>
        <p:spPr bwMode="auto">
          <a:xfrm>
            <a:off x="5410200" y="5334000"/>
            <a:ext cx="3200400" cy="12954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000000"/>
                  </a:solidFill>
                  <a:round/>
                  <a:headEnd/>
                  <a:tailEnd/>
                </a:ln>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atin typeface="Berlin Sans FB Demi"/>
              </a:rPr>
              <a:t>Literal</a:t>
            </a:r>
          </a:p>
          <a:p>
            <a:pPr algn="ctr"/>
            <a:r>
              <a:rPr lang="en-US" sz="3600" kern="10">
                <a:ln w="12700">
                  <a:solidFill>
                    <a:srgbClr val="000000"/>
                  </a:solidFill>
                  <a:round/>
                  <a:headEnd/>
                  <a:tailEnd/>
                </a:ln>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atin typeface="Berlin Sans FB Demi"/>
              </a:rPr>
              <a:t>Language</a:t>
            </a:r>
          </a:p>
        </p:txBody>
      </p:sp>
      <p:sp>
        <p:nvSpPr>
          <p:cNvPr id="13" name="TextBox 12"/>
          <p:cNvSpPr txBox="1"/>
          <p:nvPr/>
        </p:nvSpPr>
        <p:spPr>
          <a:xfrm>
            <a:off x="381000" y="2723445"/>
            <a:ext cx="8458200" cy="923330"/>
          </a:xfrm>
          <a:prstGeom prst="rect">
            <a:avLst/>
          </a:prstGeom>
          <a:solidFill>
            <a:srgbClr val="800080"/>
          </a:solidFill>
          <a:ln>
            <a:solidFill>
              <a:srgbClr val="FADAC2"/>
            </a:solidFill>
          </a:ln>
          <a:scene3d>
            <a:camera prst="obliqueTopRight"/>
            <a:lightRig rig="threePt" dir="t"/>
          </a:scene3d>
          <a:sp3d>
            <a:bevelT w="114300" prst="artDeco"/>
          </a:sp3d>
        </p:spPr>
        <p:txBody>
          <a:bodyPr wrap="square" rtlCol="0">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en-US" sz="5400" b="1" dirty="0" smtClean="0">
                <a:ln w="11430">
                  <a:solidFill>
                    <a:srgbClr val="002060"/>
                  </a:solidFill>
                </a:ln>
                <a:solidFill>
                  <a:srgbClr val="FADAC2"/>
                </a:solidFill>
                <a:effectLst>
                  <a:outerShdw blurRad="80000" dist="40000" dir="5040000" algn="tl">
                    <a:srgbClr val="000000">
                      <a:alpha val="30000"/>
                    </a:srgbClr>
                  </a:outerShdw>
                </a:effectLst>
                <a:latin typeface="Arial Rounded MT Bold" pitchFamily="34" charset="0"/>
              </a:rPr>
              <a:t>Context</a:t>
            </a:r>
            <a:r>
              <a:rPr lang="en-US" sz="5400" b="1" dirty="0" smtClean="0">
                <a:ln w="11430"/>
                <a:solidFill>
                  <a:srgbClr val="FADAC2"/>
                </a:solidFill>
                <a:effectLst>
                  <a:outerShdw blurRad="80000" dist="40000" dir="5040000" algn="tl">
                    <a:srgbClr val="000000">
                      <a:alpha val="30000"/>
                    </a:srgbClr>
                  </a:outerShdw>
                </a:effectLst>
                <a:latin typeface="Arial Rounded MT Bold" pitchFamily="34" charset="0"/>
              </a:rPr>
              <a:t> </a:t>
            </a:r>
            <a:r>
              <a:rPr lang="en-US" sz="5400" b="1" dirty="0" smtClean="0">
                <a:ln w="11430">
                  <a:solidFill>
                    <a:srgbClr val="002060"/>
                  </a:solidFill>
                </a:ln>
                <a:solidFill>
                  <a:srgbClr val="FADAC2"/>
                </a:solidFill>
                <a:effectLst>
                  <a:outerShdw blurRad="80000" dist="40000" dir="5040000" algn="tl">
                    <a:srgbClr val="000000">
                      <a:alpha val="30000"/>
                    </a:srgbClr>
                  </a:outerShdw>
                </a:effectLst>
                <a:latin typeface="Arial Rounded MT Bold" pitchFamily="34" charset="0"/>
              </a:rPr>
              <a:t>is KING!</a:t>
            </a:r>
            <a:endParaRPr lang="en-US" sz="5400" b="1" dirty="0">
              <a:ln w="11430">
                <a:solidFill>
                  <a:srgbClr val="002060"/>
                </a:solidFill>
              </a:ln>
              <a:solidFill>
                <a:srgbClr val="FADAC2"/>
              </a:solidFill>
              <a:effectLst>
                <a:outerShdw blurRad="80000" dist="40000" dir="5040000" algn="tl">
                  <a:srgbClr val="000000">
                    <a:alpha val="30000"/>
                  </a:srgbClr>
                </a:outerShdw>
              </a:effectLst>
              <a:latin typeface="Arial Rounded MT Bold" pitchFamily="34" charset="0"/>
            </a:endParaRPr>
          </a:p>
        </p:txBody>
      </p:sp>
      <p:sp>
        <p:nvSpPr>
          <p:cNvPr id="2" name="Slide Number Placeholder 1"/>
          <p:cNvSpPr>
            <a:spLocks noGrp="1"/>
          </p:cNvSpPr>
          <p:nvPr>
            <p:ph type="sldNum" sz="quarter" idx="11"/>
          </p:nvPr>
        </p:nvSpPr>
        <p:spPr>
          <a:xfrm>
            <a:off x="6858000" y="6375402"/>
            <a:ext cx="2133600" cy="457200"/>
          </a:xfrm>
        </p:spPr>
        <p:txBody>
          <a:bodyPr/>
          <a:lstStyle/>
          <a:p>
            <a:pPr>
              <a:defRPr/>
            </a:pPr>
            <a:fld id="{0E6DA28E-5D7E-4613-9A02-42E696BB463E}" type="slidenum">
              <a:rPr lang="en-US" smtClean="0"/>
              <a:pPr>
                <a:defRPr/>
              </a:pPr>
              <a:t>29</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circle(out)">
                                      <p:cBhvr>
                                        <p:cTn id="7" dur="2000"/>
                                        <p:tgtEl>
                                          <p:spTgt spid="445444"/>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445445"/>
                                        </p:tgtEl>
                                        <p:attrNameLst>
                                          <p:attrName>style.visibility</p:attrName>
                                        </p:attrNameLst>
                                      </p:cBhvr>
                                      <p:to>
                                        <p:strVal val="visible"/>
                                      </p:to>
                                    </p:set>
                                    <p:animEffect transition="in" filter="circle(out)">
                                      <p:cBhvr>
                                        <p:cTn id="11" dur="2000"/>
                                        <p:tgtEl>
                                          <p:spTgt spid="445445"/>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5443"/>
                                        </p:tgtEl>
                                        <p:attrNameLst>
                                          <p:attrName>style.visibility</p:attrName>
                                        </p:attrNameLst>
                                      </p:cBhvr>
                                      <p:to>
                                        <p:strVal val="visible"/>
                                      </p:to>
                                    </p:set>
                                    <p:animEffect transition="in" filter="fade">
                                      <p:cBhvr>
                                        <p:cTn id="16" dur="200"/>
                                        <p:tgtEl>
                                          <p:spTgt spid="445443"/>
                                        </p:tgtEl>
                                      </p:cBhvr>
                                    </p:animEffect>
                                    <p:anim calcmode="lin" valueType="num">
                                      <p:cBhvr>
                                        <p:cTn id="17" dur="800" fill="hold"/>
                                        <p:tgtEl>
                                          <p:spTgt spid="445443"/>
                                        </p:tgtEl>
                                        <p:attrNameLst>
                                          <p:attrName>ppt_x</p:attrName>
                                        </p:attrNameLst>
                                      </p:cBhvr>
                                      <p:tavLst>
                                        <p:tav tm="0">
                                          <p:val>
                                            <p:strVal val="#ppt_x"/>
                                          </p:val>
                                        </p:tav>
                                        <p:tav tm="100000">
                                          <p:val>
                                            <p:strVal val="#ppt_x"/>
                                          </p:val>
                                        </p:tav>
                                      </p:tavLst>
                                    </p:anim>
                                    <p:anim calcmode="lin" valueType="num">
                                      <p:cBhvr>
                                        <p:cTn id="18" dur="800" fill="hold"/>
                                        <p:tgtEl>
                                          <p:spTgt spid="445443"/>
                                        </p:tgtEl>
                                        <p:attrNameLst>
                                          <p:attrName>ppt_y</p:attrName>
                                        </p:attrNameLst>
                                      </p:cBhvr>
                                      <p:tavLst>
                                        <p:tav tm="0">
                                          <p:val>
                                            <p:strVal val="#ppt_y+0.31"/>
                                          </p:val>
                                        </p:tav>
                                        <p:tav tm="100000">
                                          <p:val>
                                            <p:strVal val="#ppt_y+0.31"/>
                                          </p:val>
                                        </p:tav>
                                      </p:tavLst>
                                    </p:anim>
                                    <p:anim calcmode="lin" valueType="num">
                                      <p:cBhvr>
                                        <p:cTn id="19" dur="1200" decel="50000" fill="hold">
                                          <p:stCondLst>
                                            <p:cond delay="800"/>
                                          </p:stCondLst>
                                        </p:cTn>
                                        <p:tgtEl>
                                          <p:spTgt spid="4454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1200" decel="50000" fill="hold">
                                          <p:stCondLst>
                                            <p:cond delay="800"/>
                                          </p:stCondLst>
                                        </p:cTn>
                                        <p:tgtEl>
                                          <p:spTgt spid="4454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45446"/>
                                        </p:tgtEl>
                                        <p:attrNameLst>
                                          <p:attrName>style.visibility</p:attrName>
                                        </p:attrNameLst>
                                      </p:cBhvr>
                                      <p:to>
                                        <p:strVal val="visible"/>
                                      </p:to>
                                    </p:set>
                                    <p:animEffect transition="in" filter="strips(downRight)">
                                      <p:cBhvr>
                                        <p:cTn id="25" dur="2000"/>
                                        <p:tgtEl>
                                          <p:spTgt spid="445446"/>
                                        </p:tgtEl>
                                      </p:cBhvr>
                                    </p:animEffect>
                                  </p:childTnLst>
                                </p:cTn>
                              </p:par>
                            </p:childTnLst>
                          </p:cTn>
                        </p:par>
                        <p:par>
                          <p:cTn id="26" fill="hold">
                            <p:stCondLst>
                              <p:cond delay="2000"/>
                            </p:stCondLst>
                            <p:childTnLst>
                              <p:par>
                                <p:cTn id="27" presetID="18" presetClass="entr" presetSubtype="3" fill="hold" grpId="0" nodeType="afterEffect">
                                  <p:stCondLst>
                                    <p:cond delay="0"/>
                                  </p:stCondLst>
                                  <p:childTnLst>
                                    <p:set>
                                      <p:cBhvr>
                                        <p:cTn id="28" dur="1" fill="hold">
                                          <p:stCondLst>
                                            <p:cond delay="0"/>
                                          </p:stCondLst>
                                        </p:cTn>
                                        <p:tgtEl>
                                          <p:spTgt spid="445447"/>
                                        </p:tgtEl>
                                        <p:attrNameLst>
                                          <p:attrName>style.visibility</p:attrName>
                                        </p:attrNameLst>
                                      </p:cBhvr>
                                      <p:to>
                                        <p:strVal val="visible"/>
                                      </p:to>
                                    </p:set>
                                    <p:animEffect transition="in" filter="strips(upRight)">
                                      <p:cBhvr>
                                        <p:cTn id="29" dur="2000"/>
                                        <p:tgtEl>
                                          <p:spTgt spid="44544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5448"/>
                                        </p:tgtEl>
                                        <p:attrNameLst>
                                          <p:attrName>style.visibility</p:attrName>
                                        </p:attrNameLst>
                                      </p:cBhvr>
                                      <p:to>
                                        <p:strVal val="visible"/>
                                      </p:to>
                                    </p:set>
                                    <p:animEffect transition="in" filter="fade">
                                      <p:cBhvr>
                                        <p:cTn id="34" dur="2000"/>
                                        <p:tgtEl>
                                          <p:spTgt spid="445448"/>
                                        </p:tgtEl>
                                      </p:cBhvr>
                                    </p:animEffect>
                                    <p:anim calcmode="lin" valueType="num">
                                      <p:cBhvr>
                                        <p:cTn id="35" dur="2000" fill="hold"/>
                                        <p:tgtEl>
                                          <p:spTgt spid="445448"/>
                                        </p:tgtEl>
                                        <p:attrNameLst>
                                          <p:attrName>ppt_x</p:attrName>
                                        </p:attrNameLst>
                                      </p:cBhvr>
                                      <p:tavLst>
                                        <p:tav tm="0">
                                          <p:val>
                                            <p:strVal val="#ppt_x"/>
                                          </p:val>
                                        </p:tav>
                                        <p:tav tm="100000">
                                          <p:val>
                                            <p:strVal val="#ppt_x"/>
                                          </p:val>
                                        </p:tav>
                                      </p:tavLst>
                                    </p:anim>
                                    <p:anim calcmode="lin" valueType="num">
                                      <p:cBhvr>
                                        <p:cTn id="36" dur="2000" fill="hold"/>
                                        <p:tgtEl>
                                          <p:spTgt spid="445448"/>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445449"/>
                                        </p:tgtEl>
                                        <p:attrNameLst>
                                          <p:attrName>style.visibility</p:attrName>
                                        </p:attrNameLst>
                                      </p:cBhvr>
                                      <p:to>
                                        <p:strVal val="visible"/>
                                      </p:to>
                                    </p:set>
                                    <p:animEffect transition="in" filter="fade">
                                      <p:cBhvr>
                                        <p:cTn id="40" dur="2000"/>
                                        <p:tgtEl>
                                          <p:spTgt spid="445449"/>
                                        </p:tgtEl>
                                      </p:cBhvr>
                                    </p:animEffect>
                                    <p:anim calcmode="lin" valueType="num">
                                      <p:cBhvr>
                                        <p:cTn id="41" dur="2000" fill="hold"/>
                                        <p:tgtEl>
                                          <p:spTgt spid="445449"/>
                                        </p:tgtEl>
                                        <p:attrNameLst>
                                          <p:attrName>ppt_x</p:attrName>
                                        </p:attrNameLst>
                                      </p:cBhvr>
                                      <p:tavLst>
                                        <p:tav tm="0">
                                          <p:val>
                                            <p:strVal val="#ppt_x"/>
                                          </p:val>
                                        </p:tav>
                                        <p:tav tm="100000">
                                          <p:val>
                                            <p:strVal val="#ppt_x"/>
                                          </p:val>
                                        </p:tav>
                                      </p:tavLst>
                                    </p:anim>
                                    <p:anim calcmode="lin" valueType="num">
                                      <p:cBhvr>
                                        <p:cTn id="42" dur="2000" fill="hold"/>
                                        <p:tgtEl>
                                          <p:spTgt spid="4454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lide(fromBottom)">
                                      <p:cBhvr>
                                        <p:cTn id="4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animBg="1"/>
      <p:bldP spid="445444" grpId="0" animBg="1"/>
      <p:bldP spid="445445" grpId="0" animBg="1"/>
      <p:bldP spid="445446" grpId="0" animBg="1"/>
      <p:bldP spid="445447" grpId="0" animBg="1"/>
      <p:bldP spid="445448" grpId="0" animBg="1"/>
      <p:bldP spid="44544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6"/>
          <p:cNvSpPr>
            <a:spLocks noChangeArrowheads="1" noChangeShapeType="1" noTextEdit="1"/>
          </p:cNvSpPr>
          <p:nvPr/>
        </p:nvSpPr>
        <p:spPr bwMode="auto">
          <a:xfrm>
            <a:off x="3200400" y="228600"/>
            <a:ext cx="5191125" cy="12192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buNone/>
            </a:pPr>
            <a:r>
              <a:rPr lang="en-US" sz="4000" kern="10" dirty="0" smtClean="0">
                <a:ln w="9525">
                  <a:solidFill>
                    <a:srgbClr val="000000"/>
                  </a:solidFill>
                  <a:round/>
                  <a:headEnd/>
                  <a:tailEnd/>
                </a:ln>
                <a:solidFill>
                  <a:schemeClr val="bg2"/>
                </a:solidFill>
                <a:effectLst/>
                <a:latin typeface="Arial Rounded MT Bold"/>
              </a:rPr>
              <a:t>#4  </a:t>
            </a:r>
            <a:r>
              <a:rPr lang="en-US" sz="4000" kern="10" dirty="0">
                <a:ln w="9525">
                  <a:solidFill>
                    <a:srgbClr val="000000"/>
                  </a:solidFill>
                  <a:round/>
                  <a:headEnd/>
                  <a:tailEnd/>
                </a:ln>
                <a:solidFill>
                  <a:schemeClr val="bg2"/>
                </a:solidFill>
                <a:effectLst/>
                <a:latin typeface="Arial Rounded MT Bold"/>
              </a:rPr>
              <a:t>Declaring the END</a:t>
            </a:r>
          </a:p>
          <a:p>
            <a:pPr>
              <a:buNone/>
            </a:pPr>
            <a:r>
              <a:rPr lang="en-US" sz="4000" kern="10" dirty="0">
                <a:ln w="9525">
                  <a:solidFill>
                    <a:srgbClr val="000000"/>
                  </a:solidFill>
                  <a:round/>
                  <a:headEnd/>
                  <a:tailEnd/>
                </a:ln>
                <a:solidFill>
                  <a:schemeClr val="bg2"/>
                </a:solidFill>
                <a:effectLst/>
                <a:latin typeface="Arial Rounded MT Bold"/>
              </a:rPr>
              <a:t>From the Beginning</a:t>
            </a:r>
          </a:p>
        </p:txBody>
      </p:sp>
      <p:pic>
        <p:nvPicPr>
          <p:cNvPr id="9" name="Picture 8" descr="Dan 4 Daniel preach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990" y="4379140"/>
            <a:ext cx="3105150"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descr="Dan 4 tree jpeg trans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28600"/>
            <a:ext cx="3511550" cy="6781800"/>
          </a:xfrm>
          <a:prstGeom prst="rect">
            <a:avLst/>
          </a:prstGeom>
          <a:ln>
            <a:noFill/>
          </a:ln>
          <a:effectLst>
            <a:outerShdw blurRad="190500" algn="tl" rotWithShape="0">
              <a:srgbClr val="000000">
                <a:alpha val="70000"/>
              </a:srgbClr>
            </a:outerShdw>
          </a:effectLst>
        </p:spPr>
      </p:pic>
      <p:sp>
        <p:nvSpPr>
          <p:cNvPr id="11" name="Rectangle 10"/>
          <p:cNvSpPr>
            <a:spLocks noChangeArrowheads="1"/>
          </p:cNvSpPr>
          <p:nvPr/>
        </p:nvSpPr>
        <p:spPr bwMode="auto">
          <a:xfrm>
            <a:off x="2971800" y="1676400"/>
            <a:ext cx="6019800" cy="19812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algn="ctr">
              <a:spcBef>
                <a:spcPct val="0"/>
              </a:spcBef>
              <a:buFontTx/>
              <a:buNone/>
            </a:pPr>
            <a:r>
              <a:rPr lang="en-US" sz="4200" dirty="0">
                <a:solidFill>
                  <a:srgbClr val="FFFF99"/>
                </a:solidFill>
                <a:effectLst/>
                <a:latin typeface="Arial Rounded MT Bold" pitchFamily="34" charset="0"/>
              </a:rPr>
              <a:t>Daniel 4</a:t>
            </a:r>
            <a:br>
              <a:rPr lang="en-US" sz="4200" dirty="0">
                <a:solidFill>
                  <a:srgbClr val="FFFF99"/>
                </a:solidFill>
                <a:effectLst/>
                <a:latin typeface="Arial Rounded MT Bold" pitchFamily="34" charset="0"/>
              </a:rPr>
            </a:br>
            <a:r>
              <a:rPr lang="en-US" sz="1400" dirty="0">
                <a:solidFill>
                  <a:srgbClr val="FFFF99"/>
                </a:solidFill>
                <a:effectLst/>
                <a:latin typeface="Arial Rounded MT Bold" pitchFamily="34" charset="0"/>
              </a:rPr>
              <a:t/>
            </a:r>
            <a:br>
              <a:rPr lang="en-US" sz="1400" dirty="0">
                <a:solidFill>
                  <a:srgbClr val="FFFF99"/>
                </a:solidFill>
                <a:effectLst/>
                <a:latin typeface="Arial Rounded MT Bold" pitchFamily="34" charset="0"/>
              </a:rPr>
            </a:br>
            <a:r>
              <a:rPr lang="en-US" sz="2800" dirty="0">
                <a:solidFill>
                  <a:srgbClr val="FFFF99"/>
                </a:solidFill>
                <a:effectLst/>
                <a:latin typeface="Arial Rounded MT Bold" pitchFamily="34" charset="0"/>
              </a:rPr>
              <a:t>Part </a:t>
            </a:r>
            <a:r>
              <a:rPr lang="en-US" sz="2800" dirty="0" smtClean="0">
                <a:solidFill>
                  <a:srgbClr val="FFFF99"/>
                </a:solidFill>
                <a:effectLst/>
                <a:latin typeface="Arial Rounded MT Bold" pitchFamily="34" charset="0"/>
              </a:rPr>
              <a:t>2 </a:t>
            </a:r>
            <a:r>
              <a:rPr lang="en-US" sz="2800" dirty="0">
                <a:solidFill>
                  <a:srgbClr val="FFFF99"/>
                </a:solidFill>
                <a:effectLst/>
                <a:latin typeface="Arial Rounded MT Bold" pitchFamily="34" charset="0"/>
              </a:rPr>
              <a:t>[of 3]</a:t>
            </a:r>
            <a:br>
              <a:rPr lang="en-US" sz="2800" dirty="0">
                <a:solidFill>
                  <a:srgbClr val="FFFF99"/>
                </a:solidFill>
                <a:effectLst/>
                <a:latin typeface="Arial Rounded MT Bold" pitchFamily="34" charset="0"/>
              </a:rPr>
            </a:br>
            <a:r>
              <a:rPr lang="en-US" sz="2800" dirty="0" smtClean="0">
                <a:solidFill>
                  <a:srgbClr val="FFFF99"/>
                </a:solidFill>
                <a:effectLst/>
                <a:latin typeface="Arial Rounded MT Bold" pitchFamily="34" charset="0"/>
              </a:rPr>
              <a:t>A Closer Look At Timelines</a:t>
            </a:r>
            <a:endParaRPr lang="en-US" dirty="0">
              <a:solidFill>
                <a:srgbClr val="FFFF99"/>
              </a:solidFill>
              <a:effectLst/>
              <a:latin typeface="Arial Rounded MT Bold" pitchFamily="34" charset="0"/>
            </a:endParaRPr>
          </a:p>
        </p:txBody>
      </p:sp>
      <p:pic>
        <p:nvPicPr>
          <p:cNvPr id="12" name="Picture 11" descr="hourglass 31k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5525" y="4224227"/>
            <a:ext cx="3048000" cy="2633773"/>
          </a:xfrm>
          <a:prstGeom prst="roundRect">
            <a:avLst>
              <a:gd name="adj" fmla="val 19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WordArt 7"/>
          <p:cNvSpPr>
            <a:spLocks noChangeArrowheads="1" noChangeShapeType="1" noTextEdit="1"/>
          </p:cNvSpPr>
          <p:nvPr/>
        </p:nvSpPr>
        <p:spPr bwMode="auto">
          <a:xfrm>
            <a:off x="3889374" y="3683000"/>
            <a:ext cx="4048126" cy="4381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buNone/>
            </a:pPr>
            <a:r>
              <a:rPr lang="en-US" sz="3200" kern="10" dirty="0" smtClean="0">
                <a:ln w="9525">
                  <a:solidFill>
                    <a:srgbClr val="000000"/>
                  </a:solidFill>
                  <a:round/>
                  <a:headEnd/>
                  <a:tailEnd/>
                </a:ln>
                <a:solidFill>
                  <a:schemeClr val="bg2"/>
                </a:solidFill>
                <a:effectLst/>
                <a:latin typeface="Arial Rounded MT Bold"/>
              </a:rPr>
              <a:t>  </a:t>
            </a:r>
            <a:r>
              <a:rPr lang="en-US" sz="3200" kern="10" dirty="0" smtClean="0">
                <a:ln w="9525">
                  <a:solidFill>
                    <a:srgbClr val="000000"/>
                  </a:solidFill>
                  <a:round/>
                  <a:headEnd/>
                  <a:tailEnd/>
                </a:ln>
                <a:solidFill>
                  <a:srgbClr val="FFFFCC"/>
                </a:solidFill>
                <a:effectLst/>
                <a:latin typeface="Arial Rounded MT Bold"/>
              </a:rPr>
              <a:t>By:  Charlene </a:t>
            </a:r>
            <a:r>
              <a:rPr lang="en-US" sz="3200" kern="10" dirty="0" err="1" smtClean="0">
                <a:ln w="9525">
                  <a:solidFill>
                    <a:srgbClr val="000000"/>
                  </a:solidFill>
                  <a:round/>
                  <a:headEnd/>
                  <a:tailEnd/>
                </a:ln>
                <a:solidFill>
                  <a:srgbClr val="FFFFCC"/>
                </a:solidFill>
                <a:effectLst/>
                <a:latin typeface="Arial Rounded MT Bold"/>
              </a:rPr>
              <a:t>Fortsch</a:t>
            </a:r>
            <a:endParaRPr lang="en-US" sz="3200" kern="10" dirty="0">
              <a:ln w="9525">
                <a:solidFill>
                  <a:srgbClr val="000000"/>
                </a:solidFill>
                <a:round/>
                <a:headEnd/>
                <a:tailEnd/>
              </a:ln>
              <a:solidFill>
                <a:srgbClr val="FFFFCC"/>
              </a:solidFill>
              <a:effectLst/>
              <a:latin typeface="Arial Rounded MT Bold"/>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343400" y="3429000"/>
            <a:ext cx="4800600" cy="39624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lnSpc>
                <a:spcPct val="80000"/>
              </a:lnSpc>
              <a:spcBef>
                <a:spcPct val="20000"/>
              </a:spcBef>
              <a:spcAft>
                <a:spcPct val="40000"/>
              </a:spcAft>
              <a:buClr>
                <a:schemeClr val="bg2"/>
              </a:buClr>
              <a:buSzPct val="75000"/>
              <a:buFont typeface="Wingdings" pitchFamily="2" charset="2"/>
              <a:buNone/>
            </a:pPr>
            <a:endParaRPr lang="en-US" sz="2200" b="1">
              <a:solidFill>
                <a:srgbClr val="FFFF00"/>
              </a:solidFill>
            </a:endParaRPr>
          </a:p>
        </p:txBody>
      </p:sp>
      <p:sp>
        <p:nvSpPr>
          <p:cNvPr id="447491" name="Rectangle 3"/>
          <p:cNvSpPr>
            <a:spLocks noChangeArrowheads="1"/>
          </p:cNvSpPr>
          <p:nvPr/>
        </p:nvSpPr>
        <p:spPr bwMode="auto">
          <a:xfrm>
            <a:off x="3276600" y="3810000"/>
            <a:ext cx="5486400" cy="3048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spcBef>
                <a:spcPct val="20000"/>
              </a:spcBef>
              <a:buClr>
                <a:schemeClr val="bg2"/>
              </a:buClr>
              <a:buSzPct val="75000"/>
              <a:buFont typeface="Wingdings" pitchFamily="2" charset="2"/>
              <a:buNone/>
            </a:pPr>
            <a:r>
              <a:rPr lang="en-US" sz="3200" b="1" dirty="0" smtClean="0">
                <a:solidFill>
                  <a:srgbClr val="CC0000"/>
                </a:solidFill>
              </a:rPr>
              <a:t>     </a:t>
            </a:r>
            <a:r>
              <a:rPr lang="en-US" sz="3200" b="1" dirty="0" smtClean="0">
                <a:solidFill>
                  <a:srgbClr val="CC0000"/>
                </a:solidFill>
                <a:effectLst>
                  <a:glow rad="127000">
                    <a:schemeClr val="bg1"/>
                  </a:glow>
                </a:effectLst>
              </a:rPr>
              <a:t>A </a:t>
            </a:r>
            <a:r>
              <a:rPr lang="en-US" sz="3200" b="1" u="sng" dirty="0">
                <a:solidFill>
                  <a:srgbClr val="CC0000"/>
                </a:solidFill>
                <a:effectLst>
                  <a:glow rad="127000">
                    <a:schemeClr val="bg1"/>
                  </a:glow>
                </a:effectLst>
              </a:rPr>
              <a:t>NEW</a:t>
            </a:r>
            <a:r>
              <a:rPr lang="en-US" sz="3200" b="1" dirty="0">
                <a:solidFill>
                  <a:srgbClr val="CC0000"/>
                </a:solidFill>
                <a:effectLst>
                  <a:glow rad="127000">
                    <a:schemeClr val="bg1"/>
                  </a:glow>
                </a:effectLst>
              </a:rPr>
              <a:t> Prophetic Key </a:t>
            </a:r>
          </a:p>
          <a:p>
            <a:pPr marL="609600" indent="-609600" eaLnBrk="1" hangingPunct="1">
              <a:spcBef>
                <a:spcPct val="20000"/>
              </a:spcBef>
              <a:buClr>
                <a:schemeClr val="bg2"/>
              </a:buClr>
              <a:buSzPct val="75000"/>
              <a:buFont typeface="Wingdings" pitchFamily="2" charset="2"/>
              <a:buNone/>
            </a:pPr>
            <a:r>
              <a:rPr lang="en-US" sz="3200" b="1" dirty="0">
                <a:solidFill>
                  <a:schemeClr val="accent2"/>
                </a:solidFill>
              </a:rPr>
              <a:t> </a:t>
            </a:r>
            <a:r>
              <a:rPr lang="en-US" sz="3200" b="1" dirty="0" smtClean="0">
                <a:solidFill>
                  <a:schemeClr val="accent2"/>
                </a:solidFill>
              </a:rPr>
              <a:t>    </a:t>
            </a:r>
            <a:r>
              <a:rPr lang="en-US" sz="3200" b="1" dirty="0" err="1" smtClean="0"/>
              <a:t>Yahuah</a:t>
            </a:r>
            <a:r>
              <a:rPr lang="en-US" sz="3200" b="1" dirty="0" smtClean="0"/>
              <a:t> </a:t>
            </a:r>
            <a:r>
              <a:rPr lang="en-US" sz="3200" b="1" dirty="0"/>
              <a:t>does </a:t>
            </a:r>
            <a:r>
              <a:rPr lang="en-US" sz="3200" b="1" u="sng" dirty="0">
                <a:solidFill>
                  <a:srgbClr val="FADAC2"/>
                </a:solidFill>
              </a:rPr>
              <a:t>not</a:t>
            </a:r>
            <a:r>
              <a:rPr lang="en-US" sz="3200" b="1" dirty="0"/>
              <a:t> repeat things that are of no great consequence!</a:t>
            </a:r>
          </a:p>
        </p:txBody>
      </p:sp>
      <p:sp>
        <p:nvSpPr>
          <p:cNvPr id="447492" name="WordArt 4"/>
          <p:cNvSpPr>
            <a:spLocks noChangeArrowheads="1" noChangeShapeType="1" noTextEdit="1"/>
          </p:cNvSpPr>
          <p:nvPr/>
        </p:nvSpPr>
        <p:spPr bwMode="auto">
          <a:xfrm rot="-651588">
            <a:off x="685800" y="2819400"/>
            <a:ext cx="2692400" cy="1608138"/>
          </a:xfrm>
          <a:prstGeom prst="rect">
            <a:avLst/>
          </a:prstGeom>
        </p:spPr>
        <p:txBody>
          <a:bodyPr wrap="none" fromWordArt="1">
            <a:prstTxWarp prst="textCanUp">
              <a:avLst>
                <a:gd name="adj" fmla="val 85644"/>
              </a:avLst>
            </a:prstTxWarp>
            <a:scene3d>
              <a:camera prst="legacyPerspectiveTopLeft"/>
              <a:lightRig rig="legacyFlat2" dir="t"/>
            </a:scene3d>
            <a:sp3d extrusionH="430200" prstMaterial="legacyMatte">
              <a:bevelT w="38100" h="38100"/>
              <a:extrusionClr>
                <a:srgbClr val="9191FF"/>
              </a:extrusionClr>
            </a:sp3d>
          </a:bodyPr>
          <a:lstStyle/>
          <a:p>
            <a:pPr algn="ctr"/>
            <a:r>
              <a:rPr lang="en-US" sz="3600" kern="10" dirty="0">
                <a:ln w="9525">
                  <a:solidFill>
                    <a:srgbClr val="002060"/>
                  </a:solidFill>
                  <a:round/>
                  <a:headEnd/>
                  <a:tailEnd/>
                </a:ln>
                <a:gradFill rotWithShape="1">
                  <a:gsLst>
                    <a:gs pos="0">
                      <a:srgbClr val="FFFFCC"/>
                    </a:gs>
                    <a:gs pos="100000">
                      <a:srgbClr val="00E400"/>
                    </a:gs>
                  </a:gsLst>
                  <a:path path="rect">
                    <a:fillToRect l="50000" t="50000" r="50000" b="50000"/>
                  </a:path>
                </a:gradFill>
                <a:latin typeface="Cooper Black"/>
              </a:rPr>
              <a:t>Brand</a:t>
            </a:r>
          </a:p>
          <a:p>
            <a:pPr algn="ctr"/>
            <a:r>
              <a:rPr lang="en-US" sz="3600" kern="10" dirty="0">
                <a:ln w="9525">
                  <a:solidFill>
                    <a:srgbClr val="002060"/>
                  </a:solidFill>
                  <a:round/>
                  <a:headEnd/>
                  <a:tailEnd/>
                </a:ln>
                <a:gradFill rotWithShape="1">
                  <a:gsLst>
                    <a:gs pos="0">
                      <a:srgbClr val="FFFFCC"/>
                    </a:gs>
                    <a:gs pos="100000">
                      <a:srgbClr val="00E400"/>
                    </a:gs>
                  </a:gsLst>
                  <a:path path="rect">
                    <a:fillToRect l="50000" t="50000" r="50000" b="50000"/>
                  </a:path>
                </a:gradFill>
                <a:latin typeface="Cooper Black"/>
              </a:rPr>
              <a:t>New</a:t>
            </a:r>
            <a:r>
              <a:rPr lang="en-US" sz="3600" kern="10" dirty="0">
                <a:ln w="9525">
                  <a:round/>
                  <a:headEnd/>
                  <a:tailEnd/>
                </a:ln>
                <a:gradFill rotWithShape="1">
                  <a:gsLst>
                    <a:gs pos="0">
                      <a:srgbClr val="FFFFCC"/>
                    </a:gs>
                    <a:gs pos="100000">
                      <a:srgbClr val="00E400"/>
                    </a:gs>
                  </a:gsLst>
                  <a:path path="rect">
                    <a:fillToRect l="50000" t="50000" r="50000" b="50000"/>
                  </a:path>
                </a:gradFill>
                <a:latin typeface="Cooper Black"/>
              </a:rPr>
              <a:t>!</a:t>
            </a:r>
          </a:p>
        </p:txBody>
      </p:sp>
      <p:sp>
        <p:nvSpPr>
          <p:cNvPr id="447493" name="WordArt 5" descr="Stationery"/>
          <p:cNvSpPr>
            <a:spLocks noChangeArrowheads="1" noChangeShapeType="1" noTextEdit="1"/>
          </p:cNvSpPr>
          <p:nvPr/>
        </p:nvSpPr>
        <p:spPr bwMode="auto">
          <a:xfrm rot="-294630">
            <a:off x="1752600" y="5257800"/>
            <a:ext cx="1876425" cy="1036638"/>
          </a:xfrm>
          <a:prstGeom prst="rect">
            <a:avLst/>
          </a:prstGeom>
        </p:spPr>
        <p:txBody>
          <a:bodyPr wrap="none" fromWordArt="1">
            <a:prstTxWarp prst="textCascadeUp">
              <a:avLst>
                <a:gd name="adj" fmla="val 59111"/>
              </a:avLst>
            </a:prstTxWarp>
            <a:scene3d>
              <a:camera prst="legacyObliqueTopRight"/>
              <a:lightRig rig="legacyHarsh3" dir="b"/>
            </a:scene3d>
            <a:sp3d extrusionH="430200" prstMaterial="legacyMatte">
              <a:bevelT w="38100" h="38100"/>
              <a:extrusionClr>
                <a:srgbClr val="FF6600"/>
              </a:extrusionClr>
            </a:sp3d>
          </a:bodyPr>
          <a:lstStyle/>
          <a:p>
            <a:pPr algn="ctr"/>
            <a:r>
              <a:rPr lang="en-US" sz="4400" kern="10" dirty="0">
                <a:ln w="9525">
                  <a:solidFill>
                    <a:srgbClr val="002060"/>
                  </a:solidFill>
                  <a:round/>
                  <a:headEnd/>
                  <a:tailEnd/>
                </a:ln>
                <a:blipFill dpi="0" rotWithShape="1">
                  <a:blip r:embed="rId4"/>
                  <a:srcRect/>
                  <a:tile tx="0" ty="0" sx="100000" sy="100000" flip="none" algn="tl"/>
                </a:blipFill>
                <a:latin typeface="Ravie"/>
              </a:rPr>
              <a:t>New!</a:t>
            </a:r>
          </a:p>
        </p:txBody>
      </p:sp>
      <p:sp>
        <p:nvSpPr>
          <p:cNvPr id="447494" name="WordArt 6"/>
          <p:cNvSpPr>
            <a:spLocks noChangeArrowheads="1" noChangeShapeType="1" noTextEdit="1"/>
          </p:cNvSpPr>
          <p:nvPr/>
        </p:nvSpPr>
        <p:spPr bwMode="auto">
          <a:xfrm>
            <a:off x="6019800" y="1905000"/>
            <a:ext cx="2667000" cy="1524000"/>
          </a:xfrm>
          <a:prstGeom prst="rect">
            <a:avLst/>
          </a:prstGeom>
        </p:spPr>
        <p:txBody>
          <a:bodyPr wrap="none" fromWordArt="1">
            <a:prstTxWarp prst="textSlantDown">
              <a:avLst>
                <a:gd name="adj" fmla="val 66463"/>
              </a:avLst>
            </a:prstTxWarp>
            <a:scene3d>
              <a:camera prst="legacyObliqueTopLeft"/>
              <a:lightRig rig="legacyFlat3" dir="t"/>
            </a:scene3d>
            <a:sp3d extrusionH="430200" prstMaterial="legacyMatte">
              <a:bevelT w="38100" h="38100"/>
              <a:extrusionClr>
                <a:srgbClr val="9400ED"/>
              </a:extrusionClr>
            </a:sp3d>
          </a:bodyPr>
          <a:lstStyle/>
          <a:p>
            <a:pPr algn="ctr"/>
            <a:r>
              <a:rPr lang="en-US" sz="5400" kern="10" dirty="0">
                <a:ln w="9525">
                  <a:solidFill>
                    <a:srgbClr val="00206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Matura MT Script Capitals"/>
              </a:rPr>
              <a:t>New!</a:t>
            </a:r>
          </a:p>
        </p:txBody>
      </p:sp>
      <p:sp>
        <p:nvSpPr>
          <p:cNvPr id="447495" name="WordArt 7"/>
          <p:cNvSpPr>
            <a:spLocks noChangeArrowheads="1" noChangeShapeType="1" noTextEdit="1"/>
          </p:cNvSpPr>
          <p:nvPr/>
        </p:nvSpPr>
        <p:spPr bwMode="auto">
          <a:xfrm rot="-342177">
            <a:off x="4267200" y="3505200"/>
            <a:ext cx="4038600" cy="2971800"/>
          </a:xfrm>
          <a:prstGeom prst="rect">
            <a:avLst/>
          </a:prstGeom>
        </p:spPr>
        <p:txBody>
          <a:bodyPr wrap="none" fromWordArt="1">
            <a:prstTxWarp prst="textSlantUp">
              <a:avLst>
                <a:gd name="adj" fmla="val 14560"/>
              </a:avLst>
            </a:prstTxWarp>
            <a:scene3d>
              <a:camera prst="legacyObliqueFront">
                <a:rot lat="21299997" lon="300000" rev="0"/>
              </a:camera>
              <a:lightRig rig="legacyFlat3" dir="t"/>
            </a:scene3d>
            <a:sp3d extrusionH="430200" prstMaterial="legacyMatte">
              <a:bevelT w="38100" h="38100"/>
              <a:extrusionClr>
                <a:schemeClr val="bg1"/>
              </a:extrusionClr>
            </a:sp3d>
          </a:bodyPr>
          <a:lstStyle/>
          <a:p>
            <a:pPr algn="ctr"/>
            <a:r>
              <a:rPr lang="en-US" sz="5400" kern="10" dirty="0">
                <a:ln w="9525">
                  <a:solidFill>
                    <a:srgbClr val="00206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rPr>
              <a:t>Learning</a:t>
            </a:r>
          </a:p>
          <a:p>
            <a:pPr algn="ctr"/>
            <a:r>
              <a:rPr lang="en-US" sz="5400" kern="10" dirty="0">
                <a:ln w="9525">
                  <a:solidFill>
                    <a:srgbClr val="00206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rPr>
              <a:t>does not</a:t>
            </a:r>
          </a:p>
          <a:p>
            <a:pPr algn="ctr"/>
            <a:r>
              <a:rPr lang="en-US" sz="5400" kern="10" dirty="0">
                <a:ln w="9525">
                  <a:solidFill>
                    <a:srgbClr val="00206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Kristen ITC"/>
              </a:rPr>
              <a:t>cease!</a:t>
            </a:r>
          </a:p>
        </p:txBody>
      </p:sp>
      <p:sp>
        <p:nvSpPr>
          <p:cNvPr id="78856" name="WordArt 9"/>
          <p:cNvSpPr>
            <a:spLocks noChangeArrowheads="1" noChangeShapeType="1" noTextEdit="1"/>
          </p:cNvSpPr>
          <p:nvPr/>
        </p:nvSpPr>
        <p:spPr bwMode="auto">
          <a:xfrm>
            <a:off x="1828800" y="381000"/>
            <a:ext cx="6096000" cy="5810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dirty="0">
                <a:ln w="9525">
                  <a:solidFill>
                    <a:srgbClr val="000000"/>
                  </a:solidFill>
                  <a:round/>
                  <a:headEnd/>
                  <a:tailEnd/>
                </a:ln>
                <a:solidFill>
                  <a:srgbClr val="FADAC2"/>
                </a:solidFill>
                <a:latin typeface="Arial Rounded MT Bold"/>
              </a:rPr>
              <a:t>Understanding Timelines</a:t>
            </a:r>
          </a:p>
        </p:txBody>
      </p:sp>
      <p:sp>
        <p:nvSpPr>
          <p:cNvPr id="78857" name="WordArt 10"/>
          <p:cNvSpPr>
            <a:spLocks noChangeArrowheads="1" noChangeShapeType="1" noTextEdit="1"/>
          </p:cNvSpPr>
          <p:nvPr/>
        </p:nvSpPr>
        <p:spPr bwMode="auto">
          <a:xfrm>
            <a:off x="1704975" y="1143000"/>
            <a:ext cx="6296025" cy="5810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dirty="0">
                <a:ln w="9525">
                  <a:solidFill>
                    <a:srgbClr val="000000"/>
                  </a:solidFill>
                  <a:round/>
                  <a:headEnd/>
                  <a:tailEnd/>
                </a:ln>
                <a:solidFill>
                  <a:srgbClr val="00FFFF"/>
                </a:solidFill>
                <a:latin typeface="Arial Rounded MT Bold"/>
              </a:rPr>
              <a:t>5)  Repetition of Prophecy</a:t>
            </a:r>
          </a:p>
        </p:txBody>
      </p:sp>
      <p:pic>
        <p:nvPicPr>
          <p:cNvPr id="10" name="Picture 9" descr="key jpeg interlaced tran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723" y="228600"/>
            <a:ext cx="1544877" cy="2438400"/>
          </a:xfrm>
          <a:prstGeom prst="rect">
            <a:avLst/>
          </a:prstGeom>
        </p:spPr>
      </p:pic>
      <p:sp>
        <p:nvSpPr>
          <p:cNvPr id="2" name="Slide Number Placeholder 1"/>
          <p:cNvSpPr>
            <a:spLocks noGrp="1"/>
          </p:cNvSpPr>
          <p:nvPr>
            <p:ph type="sldNum" sz="quarter" idx="11"/>
          </p:nvPr>
        </p:nvSpPr>
        <p:spPr/>
        <p:txBody>
          <a:bodyPr/>
          <a:lstStyle/>
          <a:p>
            <a:pPr>
              <a:defRPr/>
            </a:pPr>
            <a:fld id="{0E6DA28E-5D7E-4613-9A02-42E696BB463E}" type="slidenum">
              <a:rPr lang="en-US" smtClean="0">
                <a:solidFill>
                  <a:schemeClr val="bg1">
                    <a:lumMod val="65000"/>
                  </a:schemeClr>
                </a:solidFill>
              </a:rPr>
              <a:pPr>
                <a:defRPr/>
              </a:pPr>
              <a:t>30</a:t>
            </a:fld>
            <a:endParaRPr lang="en-US" dirty="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 calcmode="lin" valueType="num">
                                      <p:cBhvr>
                                        <p:cTn id="7" dur="2000" fill="hold"/>
                                        <p:tgtEl>
                                          <p:spTgt spid="447495"/>
                                        </p:tgtEl>
                                        <p:attrNameLst>
                                          <p:attrName>ppt_w</p:attrName>
                                        </p:attrNameLst>
                                      </p:cBhvr>
                                      <p:tavLst>
                                        <p:tav tm="0">
                                          <p:val>
                                            <p:fltVal val="0"/>
                                          </p:val>
                                        </p:tav>
                                        <p:tav tm="100000">
                                          <p:val>
                                            <p:strVal val="#ppt_w"/>
                                          </p:val>
                                        </p:tav>
                                      </p:tavLst>
                                    </p:anim>
                                    <p:anim calcmode="lin" valueType="num">
                                      <p:cBhvr>
                                        <p:cTn id="8" dur="2000" fill="hold"/>
                                        <p:tgtEl>
                                          <p:spTgt spid="44749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447492"/>
                                        </p:tgtEl>
                                        <p:attrNameLst>
                                          <p:attrName>style.visibility</p:attrName>
                                        </p:attrNameLst>
                                      </p:cBhvr>
                                      <p:to>
                                        <p:strVal val="visible"/>
                                      </p:to>
                                    </p:set>
                                    <p:anim calcmode="lin" valueType="num">
                                      <p:cBhvr>
                                        <p:cTn id="12" dur="2000" fill="hold"/>
                                        <p:tgtEl>
                                          <p:spTgt spid="447492"/>
                                        </p:tgtEl>
                                        <p:attrNameLst>
                                          <p:attrName>ppt_w</p:attrName>
                                        </p:attrNameLst>
                                      </p:cBhvr>
                                      <p:tavLst>
                                        <p:tav tm="0">
                                          <p:val>
                                            <p:fltVal val="0"/>
                                          </p:val>
                                        </p:tav>
                                        <p:tav tm="100000">
                                          <p:val>
                                            <p:strVal val="#ppt_w"/>
                                          </p:val>
                                        </p:tav>
                                      </p:tavLst>
                                    </p:anim>
                                    <p:anim calcmode="lin" valueType="num">
                                      <p:cBhvr>
                                        <p:cTn id="13" dur="2000" fill="hold"/>
                                        <p:tgtEl>
                                          <p:spTgt spid="447492"/>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447493"/>
                                        </p:tgtEl>
                                        <p:attrNameLst>
                                          <p:attrName>style.visibility</p:attrName>
                                        </p:attrNameLst>
                                      </p:cBhvr>
                                      <p:to>
                                        <p:strVal val="visible"/>
                                      </p:to>
                                    </p:set>
                                    <p:anim calcmode="lin" valueType="num">
                                      <p:cBhvr>
                                        <p:cTn id="17" dur="2000" fill="hold"/>
                                        <p:tgtEl>
                                          <p:spTgt spid="447493"/>
                                        </p:tgtEl>
                                        <p:attrNameLst>
                                          <p:attrName>ppt_w</p:attrName>
                                        </p:attrNameLst>
                                      </p:cBhvr>
                                      <p:tavLst>
                                        <p:tav tm="0">
                                          <p:val>
                                            <p:fltVal val="0"/>
                                          </p:val>
                                        </p:tav>
                                        <p:tav tm="100000">
                                          <p:val>
                                            <p:strVal val="#ppt_w"/>
                                          </p:val>
                                        </p:tav>
                                      </p:tavLst>
                                    </p:anim>
                                    <p:anim calcmode="lin" valueType="num">
                                      <p:cBhvr>
                                        <p:cTn id="18" dur="2000" fill="hold"/>
                                        <p:tgtEl>
                                          <p:spTgt spid="447493"/>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grpId="0" nodeType="afterEffect">
                                  <p:stCondLst>
                                    <p:cond delay="0"/>
                                  </p:stCondLst>
                                  <p:childTnLst>
                                    <p:set>
                                      <p:cBhvr>
                                        <p:cTn id="21" dur="1" fill="hold">
                                          <p:stCondLst>
                                            <p:cond delay="0"/>
                                          </p:stCondLst>
                                        </p:cTn>
                                        <p:tgtEl>
                                          <p:spTgt spid="447494"/>
                                        </p:tgtEl>
                                        <p:attrNameLst>
                                          <p:attrName>style.visibility</p:attrName>
                                        </p:attrNameLst>
                                      </p:cBhvr>
                                      <p:to>
                                        <p:strVal val="visible"/>
                                      </p:to>
                                    </p:set>
                                    <p:anim calcmode="lin" valueType="num">
                                      <p:cBhvr>
                                        <p:cTn id="22" dur="2000" fill="hold"/>
                                        <p:tgtEl>
                                          <p:spTgt spid="447494"/>
                                        </p:tgtEl>
                                        <p:attrNameLst>
                                          <p:attrName>ppt_w</p:attrName>
                                        </p:attrNameLst>
                                      </p:cBhvr>
                                      <p:tavLst>
                                        <p:tav tm="0">
                                          <p:val>
                                            <p:fltVal val="0"/>
                                          </p:val>
                                        </p:tav>
                                        <p:tav tm="100000">
                                          <p:val>
                                            <p:strVal val="#ppt_w"/>
                                          </p:val>
                                        </p:tav>
                                      </p:tavLst>
                                    </p:anim>
                                    <p:anim calcmode="lin" valueType="num">
                                      <p:cBhvr>
                                        <p:cTn id="23" dur="2000" fill="hold"/>
                                        <p:tgtEl>
                                          <p:spTgt spid="447494"/>
                                        </p:tgtEl>
                                        <p:attrNameLst>
                                          <p:attrName>ppt_h</p:attrName>
                                        </p:attrNameLst>
                                      </p:cBhvr>
                                      <p:tavLst>
                                        <p:tav tm="0">
                                          <p:val>
                                            <p:fltVal val="0"/>
                                          </p:val>
                                        </p:tav>
                                        <p:tav tm="100000">
                                          <p:val>
                                            <p:strVal val="#ppt_h"/>
                                          </p:val>
                                        </p:tav>
                                      </p:tavLst>
                                    </p:anim>
                                  </p:childTnLst>
                                </p:cTn>
                              </p:par>
                            </p:childTnLst>
                          </p:cTn>
                        </p:par>
                        <p:par>
                          <p:cTn id="24" fill="hold">
                            <p:stCondLst>
                              <p:cond delay="8000"/>
                            </p:stCondLst>
                            <p:childTnLst>
                              <p:par>
                                <p:cTn id="25" presetID="10" presetClass="exit" presetSubtype="0" fill="hold" grpId="1" nodeType="afterEffect">
                                  <p:stCondLst>
                                    <p:cond delay="0"/>
                                  </p:stCondLst>
                                  <p:childTnLst>
                                    <p:animEffect transition="out" filter="fade">
                                      <p:cBhvr>
                                        <p:cTn id="26" dur="2000"/>
                                        <p:tgtEl>
                                          <p:spTgt spid="447495"/>
                                        </p:tgtEl>
                                      </p:cBhvr>
                                    </p:animEffect>
                                    <p:set>
                                      <p:cBhvr>
                                        <p:cTn id="27" dur="1" fill="hold">
                                          <p:stCondLst>
                                            <p:cond delay="1999"/>
                                          </p:stCondLst>
                                        </p:cTn>
                                        <p:tgtEl>
                                          <p:spTgt spid="447495"/>
                                        </p:tgtEl>
                                        <p:attrNameLst>
                                          <p:attrName>style.visibility</p:attrName>
                                        </p:attrNameLst>
                                      </p:cBhvr>
                                      <p:to>
                                        <p:strVal val="hidden"/>
                                      </p:to>
                                    </p:set>
                                  </p:childTnLst>
                                </p:cTn>
                              </p:par>
                            </p:childTnLst>
                          </p:cTn>
                        </p:par>
                        <p:par>
                          <p:cTn id="28" fill="hold">
                            <p:stCondLst>
                              <p:cond delay="10000"/>
                            </p:stCondLst>
                            <p:childTnLst>
                              <p:par>
                                <p:cTn id="29" presetID="10" presetClass="entr" presetSubtype="0" fill="hold" nodeType="afterEffect">
                                  <p:stCondLst>
                                    <p:cond delay="0"/>
                                  </p:stCondLst>
                                  <p:childTnLst>
                                    <p:set>
                                      <p:cBhvr>
                                        <p:cTn id="30" dur="1" fill="hold">
                                          <p:stCondLst>
                                            <p:cond delay="0"/>
                                          </p:stCondLst>
                                        </p:cTn>
                                        <p:tgtEl>
                                          <p:spTgt spid="447491">
                                            <p:txEl>
                                              <p:pRg st="0" end="0"/>
                                            </p:txEl>
                                          </p:spTgt>
                                        </p:tgtEl>
                                        <p:attrNameLst>
                                          <p:attrName>style.visibility</p:attrName>
                                        </p:attrNameLst>
                                      </p:cBhvr>
                                      <p:to>
                                        <p:strVal val="visible"/>
                                      </p:to>
                                    </p:set>
                                    <p:animEffect transition="in" filter="fade">
                                      <p:cBhvr>
                                        <p:cTn id="31" dur="2000"/>
                                        <p:tgtEl>
                                          <p:spTgt spid="44749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47491">
                                            <p:txEl>
                                              <p:pRg st="1" end="1"/>
                                            </p:txEl>
                                          </p:spTgt>
                                        </p:tgtEl>
                                        <p:attrNameLst>
                                          <p:attrName>style.visibility</p:attrName>
                                        </p:attrNameLst>
                                      </p:cBhvr>
                                      <p:to>
                                        <p:strVal val="visible"/>
                                      </p:to>
                                    </p:set>
                                    <p:animEffect transition="in" filter="fade">
                                      <p:cBhvr>
                                        <p:cTn id="34" dur="2000"/>
                                        <p:tgtEl>
                                          <p:spTgt spid="447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p:bldP spid="447493" grpId="0"/>
      <p:bldP spid="447494" grpId="0"/>
      <p:bldP spid="447495" grpId="0"/>
      <p:bldP spid="447495"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219075" y="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3600" b="1" dirty="0">
                <a:solidFill>
                  <a:schemeClr val="tx1">
                    <a:lumMod val="90000"/>
                    <a:lumOff val="10000"/>
                  </a:schemeClr>
                </a:solidFill>
                <a:latin typeface="Comic Sans MS" pitchFamily="66" charset="0"/>
              </a:rPr>
              <a:t>Timelines Mentioned How Many Times?</a:t>
            </a:r>
          </a:p>
        </p:txBody>
      </p:sp>
      <p:sp>
        <p:nvSpPr>
          <p:cNvPr id="449539" name="Rectangle 3"/>
          <p:cNvSpPr>
            <a:spLocks noChangeArrowheads="1"/>
          </p:cNvSpPr>
          <p:nvPr/>
        </p:nvSpPr>
        <p:spPr bwMode="auto">
          <a:xfrm>
            <a:off x="263525" y="1143000"/>
            <a:ext cx="8575675" cy="5715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accent2"/>
              </a:buClr>
              <a:buSzPct val="75000"/>
              <a:buFont typeface="Wingdings" pitchFamily="2" charset="2"/>
              <a:buNone/>
              <a:defRPr/>
            </a:pPr>
            <a:r>
              <a:rPr lang="en-US" sz="3200" b="1" dirty="0">
                <a:solidFill>
                  <a:schemeClr val="tx1">
                    <a:lumMod val="90000"/>
                    <a:lumOff val="10000"/>
                  </a:schemeClr>
                </a:solidFill>
              </a:rPr>
              <a:t>Daniel 7: </a:t>
            </a:r>
            <a:r>
              <a:rPr lang="en-US" sz="2400" b="1" dirty="0"/>
              <a:t>“time, times, dividing of time”</a:t>
            </a:r>
            <a:r>
              <a:rPr lang="en-US" sz="3200" dirty="0"/>
              <a:t> </a:t>
            </a:r>
          </a:p>
          <a:p>
            <a:pPr marL="342900" indent="-342900" eaLnBrk="1" hangingPunct="1">
              <a:spcBef>
                <a:spcPct val="20000"/>
              </a:spcBef>
              <a:buClr>
                <a:schemeClr val="accent2"/>
              </a:buClr>
              <a:buSzPct val="75000"/>
              <a:buFont typeface="Wingdings" pitchFamily="2" charset="2"/>
              <a:buNone/>
              <a:defRPr/>
            </a:pPr>
            <a:endParaRPr lang="en-US" sz="2400" dirty="0"/>
          </a:p>
          <a:p>
            <a:pPr marL="342900" indent="-342900" eaLnBrk="1" hangingPunct="1">
              <a:spcBef>
                <a:spcPct val="20000"/>
              </a:spcBef>
              <a:buClr>
                <a:schemeClr val="accent2"/>
              </a:buClr>
              <a:buSzPct val="75000"/>
              <a:buFont typeface="Wingdings" pitchFamily="2" charset="2"/>
              <a:buNone/>
              <a:defRPr/>
            </a:pPr>
            <a:r>
              <a:rPr lang="en-US" sz="3200" b="1" dirty="0">
                <a:solidFill>
                  <a:schemeClr val="tx1">
                    <a:lumMod val="90000"/>
                    <a:lumOff val="10000"/>
                  </a:schemeClr>
                </a:solidFill>
              </a:rPr>
              <a:t>Daniel 8: </a:t>
            </a:r>
            <a:r>
              <a:rPr lang="en-US" sz="2400" b="1" dirty="0"/>
              <a:t>“2300 days”</a:t>
            </a:r>
          </a:p>
          <a:p>
            <a:pPr marL="342900" indent="-342900" eaLnBrk="1" hangingPunct="1">
              <a:spcBef>
                <a:spcPct val="20000"/>
              </a:spcBef>
              <a:buClr>
                <a:schemeClr val="accent2"/>
              </a:buClr>
              <a:buSzPct val="75000"/>
              <a:buFont typeface="Wingdings" pitchFamily="2" charset="2"/>
              <a:buNone/>
              <a:defRPr/>
            </a:pPr>
            <a:endParaRPr lang="en-US" dirty="0"/>
          </a:p>
          <a:p>
            <a:pPr marL="342900" indent="-342900" eaLnBrk="1" hangingPunct="1">
              <a:spcBef>
                <a:spcPct val="20000"/>
              </a:spcBef>
              <a:buClr>
                <a:schemeClr val="accent2"/>
              </a:buClr>
              <a:buSzPct val="75000"/>
              <a:buFont typeface="Wingdings" pitchFamily="2" charset="2"/>
              <a:buNone/>
              <a:defRPr/>
            </a:pPr>
            <a:r>
              <a:rPr lang="en-US" sz="3200" b="1" dirty="0">
                <a:solidFill>
                  <a:schemeClr val="tx1">
                    <a:lumMod val="90000"/>
                    <a:lumOff val="10000"/>
                  </a:schemeClr>
                </a:solidFill>
              </a:rPr>
              <a:t>Daniel 9:</a:t>
            </a:r>
            <a:r>
              <a:rPr lang="en-US" sz="3200" dirty="0">
                <a:solidFill>
                  <a:schemeClr val="tx1">
                    <a:lumMod val="90000"/>
                    <a:lumOff val="10000"/>
                  </a:schemeClr>
                </a:solidFill>
              </a:rPr>
              <a:t>  </a:t>
            </a:r>
            <a:r>
              <a:rPr lang="en-US" sz="2400" b="1" dirty="0"/>
              <a:t>Many timelines (e.g.: 7 weeks, 70 weeks, </a:t>
            </a:r>
          </a:p>
          <a:p>
            <a:pPr marL="342900" indent="-342900" eaLnBrk="1" hangingPunct="1">
              <a:spcBef>
                <a:spcPct val="20000"/>
              </a:spcBef>
              <a:buClr>
                <a:schemeClr val="accent2"/>
              </a:buClr>
              <a:buSzPct val="75000"/>
              <a:buFont typeface="Wingdings" pitchFamily="2" charset="2"/>
              <a:buNone/>
              <a:defRPr/>
            </a:pPr>
            <a:r>
              <a:rPr lang="en-US" sz="2400" b="1" dirty="0"/>
              <a:t>            69 weeks, 62 weeks, 1 week, (2) ½ week timelines)</a:t>
            </a:r>
          </a:p>
          <a:p>
            <a:pPr marL="342900" indent="-342900" eaLnBrk="1" hangingPunct="1">
              <a:spcBef>
                <a:spcPct val="20000"/>
              </a:spcBef>
              <a:buClr>
                <a:schemeClr val="accent2"/>
              </a:buClr>
              <a:buSzPct val="75000"/>
              <a:buFont typeface="Wingdings" pitchFamily="2" charset="2"/>
              <a:buChar char="n"/>
              <a:defRPr/>
            </a:pPr>
            <a:endParaRPr lang="en-US" sz="4000" dirty="0"/>
          </a:p>
          <a:p>
            <a:pPr marL="342900" indent="-342900" eaLnBrk="1" hangingPunct="1">
              <a:spcBef>
                <a:spcPct val="20000"/>
              </a:spcBef>
              <a:buClr>
                <a:schemeClr val="accent2"/>
              </a:buClr>
              <a:buSzPct val="75000"/>
              <a:buFont typeface="Wingdings" pitchFamily="2" charset="2"/>
              <a:buNone/>
              <a:defRPr/>
            </a:pPr>
            <a:r>
              <a:rPr lang="en-US" sz="3200" b="1" dirty="0">
                <a:solidFill>
                  <a:schemeClr val="tx1">
                    <a:lumMod val="90000"/>
                    <a:lumOff val="10000"/>
                  </a:schemeClr>
                </a:solidFill>
              </a:rPr>
              <a:t>Daniel 12:</a:t>
            </a:r>
            <a:r>
              <a:rPr lang="en-US" sz="3200" dirty="0">
                <a:solidFill>
                  <a:schemeClr val="tx1">
                    <a:lumMod val="90000"/>
                    <a:lumOff val="10000"/>
                  </a:schemeClr>
                </a:solidFill>
              </a:rPr>
              <a:t>  </a:t>
            </a:r>
            <a:r>
              <a:rPr lang="en-US" sz="2400" b="1" dirty="0"/>
              <a:t>“time, times, and half a time” “1290 days” and “1335 days”</a:t>
            </a:r>
          </a:p>
        </p:txBody>
      </p:sp>
      <p:sp>
        <p:nvSpPr>
          <p:cNvPr id="449540" name="WordArt 4"/>
          <p:cNvSpPr>
            <a:spLocks noChangeArrowheads="1" noChangeShapeType="1" noTextEdit="1"/>
          </p:cNvSpPr>
          <p:nvPr/>
        </p:nvSpPr>
        <p:spPr bwMode="auto">
          <a:xfrm>
            <a:off x="6629400" y="990600"/>
            <a:ext cx="19050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Once!</a:t>
            </a:r>
          </a:p>
        </p:txBody>
      </p:sp>
      <p:sp>
        <p:nvSpPr>
          <p:cNvPr id="449541" name="WordArt 5"/>
          <p:cNvSpPr>
            <a:spLocks noChangeArrowheads="1" noChangeShapeType="1" noTextEdit="1"/>
          </p:cNvSpPr>
          <p:nvPr/>
        </p:nvSpPr>
        <p:spPr bwMode="auto">
          <a:xfrm>
            <a:off x="4495800" y="1905000"/>
            <a:ext cx="19050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Once!</a:t>
            </a:r>
          </a:p>
        </p:txBody>
      </p:sp>
      <p:sp>
        <p:nvSpPr>
          <p:cNvPr id="449542" name="WordArt 6"/>
          <p:cNvSpPr>
            <a:spLocks noChangeArrowheads="1" noChangeShapeType="1" noTextEdit="1"/>
          </p:cNvSpPr>
          <p:nvPr/>
        </p:nvSpPr>
        <p:spPr bwMode="auto">
          <a:xfrm>
            <a:off x="6629400" y="4038600"/>
            <a:ext cx="19050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Once!</a:t>
            </a:r>
          </a:p>
        </p:txBody>
      </p:sp>
      <p:sp>
        <p:nvSpPr>
          <p:cNvPr id="449543" name="WordArt 7"/>
          <p:cNvSpPr>
            <a:spLocks noChangeArrowheads="1" noChangeShapeType="1" noTextEdit="1"/>
          </p:cNvSpPr>
          <p:nvPr/>
        </p:nvSpPr>
        <p:spPr bwMode="auto">
          <a:xfrm>
            <a:off x="4419600" y="5486400"/>
            <a:ext cx="3505200" cy="990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Only Once!</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31</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9540"/>
                                        </p:tgtEl>
                                        <p:attrNameLst>
                                          <p:attrName>style.visibility</p:attrName>
                                        </p:attrNameLst>
                                      </p:cBhvr>
                                      <p:to>
                                        <p:strVal val="visible"/>
                                      </p:to>
                                    </p:set>
                                    <p:anim calcmode="lin" valueType="num">
                                      <p:cBhvr>
                                        <p:cTn id="7" dur="2000" fill="hold"/>
                                        <p:tgtEl>
                                          <p:spTgt spid="449540"/>
                                        </p:tgtEl>
                                        <p:attrNameLst>
                                          <p:attrName>ppt_w</p:attrName>
                                        </p:attrNameLst>
                                      </p:cBhvr>
                                      <p:tavLst>
                                        <p:tav tm="0">
                                          <p:val>
                                            <p:fltVal val="0"/>
                                          </p:val>
                                        </p:tav>
                                        <p:tav tm="100000">
                                          <p:val>
                                            <p:strVal val="#ppt_w"/>
                                          </p:val>
                                        </p:tav>
                                      </p:tavLst>
                                    </p:anim>
                                    <p:anim calcmode="lin" valueType="num">
                                      <p:cBhvr>
                                        <p:cTn id="8" dur="2000" fill="hold"/>
                                        <p:tgtEl>
                                          <p:spTgt spid="4495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9541"/>
                                        </p:tgtEl>
                                        <p:attrNameLst>
                                          <p:attrName>style.visibility</p:attrName>
                                        </p:attrNameLst>
                                      </p:cBhvr>
                                      <p:to>
                                        <p:strVal val="visible"/>
                                      </p:to>
                                    </p:set>
                                    <p:anim calcmode="lin" valueType="num">
                                      <p:cBhvr>
                                        <p:cTn id="13" dur="2000" fill="hold"/>
                                        <p:tgtEl>
                                          <p:spTgt spid="449541"/>
                                        </p:tgtEl>
                                        <p:attrNameLst>
                                          <p:attrName>ppt_w</p:attrName>
                                        </p:attrNameLst>
                                      </p:cBhvr>
                                      <p:tavLst>
                                        <p:tav tm="0">
                                          <p:val>
                                            <p:fltVal val="0"/>
                                          </p:val>
                                        </p:tav>
                                        <p:tav tm="100000">
                                          <p:val>
                                            <p:strVal val="#ppt_w"/>
                                          </p:val>
                                        </p:tav>
                                      </p:tavLst>
                                    </p:anim>
                                    <p:anim calcmode="lin" valueType="num">
                                      <p:cBhvr>
                                        <p:cTn id="14" dur="2000" fill="hold"/>
                                        <p:tgtEl>
                                          <p:spTgt spid="44954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9542"/>
                                        </p:tgtEl>
                                        <p:attrNameLst>
                                          <p:attrName>style.visibility</p:attrName>
                                        </p:attrNameLst>
                                      </p:cBhvr>
                                      <p:to>
                                        <p:strVal val="visible"/>
                                      </p:to>
                                    </p:set>
                                    <p:anim calcmode="lin" valueType="num">
                                      <p:cBhvr>
                                        <p:cTn id="19" dur="2000" fill="hold"/>
                                        <p:tgtEl>
                                          <p:spTgt spid="449542"/>
                                        </p:tgtEl>
                                        <p:attrNameLst>
                                          <p:attrName>ppt_w</p:attrName>
                                        </p:attrNameLst>
                                      </p:cBhvr>
                                      <p:tavLst>
                                        <p:tav tm="0">
                                          <p:val>
                                            <p:fltVal val="0"/>
                                          </p:val>
                                        </p:tav>
                                        <p:tav tm="100000">
                                          <p:val>
                                            <p:strVal val="#ppt_w"/>
                                          </p:val>
                                        </p:tav>
                                      </p:tavLst>
                                    </p:anim>
                                    <p:anim calcmode="lin" valueType="num">
                                      <p:cBhvr>
                                        <p:cTn id="20" dur="2000" fill="hold"/>
                                        <p:tgtEl>
                                          <p:spTgt spid="44954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49543"/>
                                        </p:tgtEl>
                                        <p:attrNameLst>
                                          <p:attrName>style.visibility</p:attrName>
                                        </p:attrNameLst>
                                      </p:cBhvr>
                                      <p:to>
                                        <p:strVal val="visible"/>
                                      </p:to>
                                    </p:set>
                                    <p:animEffect transition="in" filter="wipe(down)">
                                      <p:cBhvr>
                                        <p:cTn id="25" dur="580">
                                          <p:stCondLst>
                                            <p:cond delay="0"/>
                                          </p:stCondLst>
                                        </p:cTn>
                                        <p:tgtEl>
                                          <p:spTgt spid="449543"/>
                                        </p:tgtEl>
                                      </p:cBhvr>
                                    </p:animEffect>
                                    <p:anim calcmode="lin" valueType="num">
                                      <p:cBhvr>
                                        <p:cTn id="26" dur="1822" tmFilter="0,0; 0.14,0.36; 0.43,0.73; 0.71,0.91; 1.0,1.0">
                                          <p:stCondLst>
                                            <p:cond delay="0"/>
                                          </p:stCondLst>
                                        </p:cTn>
                                        <p:tgtEl>
                                          <p:spTgt spid="44954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4954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4954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4954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49543"/>
                                        </p:tgtEl>
                                        <p:attrNameLst>
                                          <p:attrName>ppt_y</p:attrName>
                                        </p:attrNameLst>
                                      </p:cBhvr>
                                      <p:tavLst>
                                        <p:tav tm="0" fmla="#ppt_y-sin(pi*$)/81">
                                          <p:val>
                                            <p:fltVal val="0"/>
                                          </p:val>
                                        </p:tav>
                                        <p:tav tm="100000">
                                          <p:val>
                                            <p:fltVal val="1"/>
                                          </p:val>
                                        </p:tav>
                                      </p:tavLst>
                                    </p:anim>
                                    <p:animScale>
                                      <p:cBhvr>
                                        <p:cTn id="31" dur="26">
                                          <p:stCondLst>
                                            <p:cond delay="650"/>
                                          </p:stCondLst>
                                        </p:cTn>
                                        <p:tgtEl>
                                          <p:spTgt spid="449543"/>
                                        </p:tgtEl>
                                      </p:cBhvr>
                                      <p:to x="100000" y="60000"/>
                                    </p:animScale>
                                    <p:animScale>
                                      <p:cBhvr>
                                        <p:cTn id="32" dur="166" decel="50000">
                                          <p:stCondLst>
                                            <p:cond delay="676"/>
                                          </p:stCondLst>
                                        </p:cTn>
                                        <p:tgtEl>
                                          <p:spTgt spid="449543"/>
                                        </p:tgtEl>
                                      </p:cBhvr>
                                      <p:to x="100000" y="100000"/>
                                    </p:animScale>
                                    <p:animScale>
                                      <p:cBhvr>
                                        <p:cTn id="33" dur="26">
                                          <p:stCondLst>
                                            <p:cond delay="1312"/>
                                          </p:stCondLst>
                                        </p:cTn>
                                        <p:tgtEl>
                                          <p:spTgt spid="449543"/>
                                        </p:tgtEl>
                                      </p:cBhvr>
                                      <p:to x="100000" y="80000"/>
                                    </p:animScale>
                                    <p:animScale>
                                      <p:cBhvr>
                                        <p:cTn id="34" dur="166" decel="50000">
                                          <p:stCondLst>
                                            <p:cond delay="1338"/>
                                          </p:stCondLst>
                                        </p:cTn>
                                        <p:tgtEl>
                                          <p:spTgt spid="449543"/>
                                        </p:tgtEl>
                                      </p:cBhvr>
                                      <p:to x="100000" y="100000"/>
                                    </p:animScale>
                                    <p:animScale>
                                      <p:cBhvr>
                                        <p:cTn id="35" dur="26">
                                          <p:stCondLst>
                                            <p:cond delay="1642"/>
                                          </p:stCondLst>
                                        </p:cTn>
                                        <p:tgtEl>
                                          <p:spTgt spid="449543"/>
                                        </p:tgtEl>
                                      </p:cBhvr>
                                      <p:to x="100000" y="90000"/>
                                    </p:animScale>
                                    <p:animScale>
                                      <p:cBhvr>
                                        <p:cTn id="36" dur="166" decel="50000">
                                          <p:stCondLst>
                                            <p:cond delay="1668"/>
                                          </p:stCondLst>
                                        </p:cTn>
                                        <p:tgtEl>
                                          <p:spTgt spid="449543"/>
                                        </p:tgtEl>
                                      </p:cBhvr>
                                      <p:to x="100000" y="100000"/>
                                    </p:animScale>
                                    <p:animScale>
                                      <p:cBhvr>
                                        <p:cTn id="37" dur="26">
                                          <p:stCondLst>
                                            <p:cond delay="1808"/>
                                          </p:stCondLst>
                                        </p:cTn>
                                        <p:tgtEl>
                                          <p:spTgt spid="449543"/>
                                        </p:tgtEl>
                                      </p:cBhvr>
                                      <p:to x="100000" y="95000"/>
                                    </p:animScale>
                                    <p:animScale>
                                      <p:cBhvr>
                                        <p:cTn id="38" dur="166" decel="50000">
                                          <p:stCondLst>
                                            <p:cond delay="1834"/>
                                          </p:stCondLst>
                                        </p:cTn>
                                        <p:tgtEl>
                                          <p:spTgt spid="4495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animBg="1"/>
      <p:bldP spid="449541" grpId="0" animBg="1"/>
      <p:bldP spid="449542" grpId="0" animBg="1"/>
      <p:bldP spid="44954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alpha val="50000"/>
              </a:srgbClr>
            </a:gs>
            <a:gs pos="50000">
              <a:srgbClr val="9CB86E"/>
            </a:gs>
            <a:gs pos="100000">
              <a:srgbClr val="156B1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51586" name="Rectangle 2"/>
          <p:cNvSpPr>
            <a:spLocks noChangeArrowheads="1"/>
          </p:cNvSpPr>
          <p:nvPr/>
        </p:nvSpPr>
        <p:spPr bwMode="auto">
          <a:xfrm>
            <a:off x="295275" y="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More </a:t>
            </a:r>
            <a:r>
              <a:rPr lang="en-US" sz="4000" b="1" dirty="0" smtClean="0">
                <a:solidFill>
                  <a:schemeClr val="tx1">
                    <a:lumMod val="90000"/>
                    <a:lumOff val="10000"/>
                  </a:schemeClr>
                </a:solidFill>
                <a:latin typeface="Comic Sans MS" pitchFamily="66" charset="0"/>
              </a:rPr>
              <a:t>on the </a:t>
            </a:r>
            <a:r>
              <a:rPr lang="en-US" sz="4000" b="1" dirty="0">
                <a:solidFill>
                  <a:schemeClr val="tx1">
                    <a:lumMod val="90000"/>
                    <a:lumOff val="10000"/>
                  </a:schemeClr>
                </a:solidFill>
                <a:latin typeface="Comic Sans MS" pitchFamily="66" charset="0"/>
              </a:rPr>
              <a:t>Timeline </a:t>
            </a:r>
            <a:r>
              <a:rPr lang="en-US" sz="4000" b="1" dirty="0" smtClean="0">
                <a:solidFill>
                  <a:schemeClr val="tx1">
                    <a:lumMod val="90000"/>
                    <a:lumOff val="10000"/>
                  </a:schemeClr>
                </a:solidFill>
                <a:latin typeface="Comic Sans MS" pitchFamily="66" charset="0"/>
              </a:rPr>
              <a:t>of </a:t>
            </a:r>
            <a:r>
              <a:rPr lang="en-US" sz="4000" b="1" dirty="0">
                <a:solidFill>
                  <a:schemeClr val="tx1">
                    <a:lumMod val="90000"/>
                    <a:lumOff val="10000"/>
                  </a:schemeClr>
                </a:solidFill>
                <a:latin typeface="Comic Sans MS" pitchFamily="66" charset="0"/>
              </a:rPr>
              <a:t>Daniel 4</a:t>
            </a:r>
          </a:p>
        </p:txBody>
      </p:sp>
      <p:sp>
        <p:nvSpPr>
          <p:cNvPr id="451587" name="Rectangle 3"/>
          <p:cNvSpPr>
            <a:spLocks noChangeArrowheads="1"/>
          </p:cNvSpPr>
          <p:nvPr/>
        </p:nvSpPr>
        <p:spPr bwMode="auto">
          <a:xfrm>
            <a:off x="263525" y="2057400"/>
            <a:ext cx="8880475" cy="4572000"/>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609600" indent="-609600" eaLnBrk="1" hangingPunct="1">
              <a:lnSpc>
                <a:spcPct val="90000"/>
              </a:lnSpc>
              <a:spcBef>
                <a:spcPct val="20000"/>
              </a:spcBef>
              <a:buClr>
                <a:schemeClr val="bg2"/>
              </a:buClr>
              <a:buSzPct val="75000"/>
              <a:buFont typeface="Wingdings" pitchFamily="2" charset="2"/>
              <a:buNone/>
              <a:defRPr/>
            </a:pPr>
            <a:r>
              <a:rPr lang="en-US" sz="3200" dirty="0"/>
              <a:t>~ How many times is the “seven times” timeline mentioned in Daniel 4? </a:t>
            </a:r>
          </a:p>
          <a:p>
            <a:pPr marL="609600" indent="-609600" eaLnBrk="1" hangingPunct="1">
              <a:lnSpc>
                <a:spcPct val="90000"/>
              </a:lnSpc>
              <a:spcBef>
                <a:spcPct val="20000"/>
              </a:spcBef>
              <a:buClr>
                <a:schemeClr val="bg2"/>
              </a:buClr>
              <a:buSzPct val="75000"/>
              <a:buFont typeface="Wingdings" pitchFamily="2" charset="2"/>
              <a:buBlip>
                <a:blip r:embed="rId4"/>
              </a:buBlip>
              <a:defRPr/>
            </a:pPr>
            <a:endParaRPr lang="en-US" sz="3200" dirty="0"/>
          </a:p>
          <a:p>
            <a:pPr marL="609600" indent="-609600" eaLnBrk="1" hangingPunct="1">
              <a:lnSpc>
                <a:spcPct val="90000"/>
              </a:lnSpc>
              <a:spcBef>
                <a:spcPct val="20000"/>
              </a:spcBef>
              <a:buClr>
                <a:schemeClr val="bg2"/>
              </a:buClr>
              <a:buSzPct val="75000"/>
              <a:buFont typeface="Wingdings" pitchFamily="2" charset="2"/>
              <a:buBlip>
                <a:blip r:embed="rId4"/>
              </a:buBlip>
              <a:defRPr/>
            </a:pPr>
            <a:endParaRPr lang="en-US" sz="2000" dirty="0"/>
          </a:p>
          <a:p>
            <a:pPr marL="609600" indent="-609600" eaLnBrk="1" hangingPunct="1">
              <a:lnSpc>
                <a:spcPct val="90000"/>
              </a:lnSpc>
              <a:spcBef>
                <a:spcPct val="20000"/>
              </a:spcBef>
              <a:buClr>
                <a:schemeClr val="bg2"/>
              </a:buClr>
              <a:buSzPct val="75000"/>
              <a:buFont typeface="Wingdings" pitchFamily="2" charset="2"/>
              <a:buNone/>
              <a:defRPr/>
            </a:pPr>
            <a:r>
              <a:rPr lang="en-US" sz="3200" dirty="0">
                <a:solidFill>
                  <a:schemeClr val="accent2"/>
                </a:solidFill>
                <a:effectLst>
                  <a:outerShdw blurRad="38100" dist="38100" dir="2700000" algn="tl">
                    <a:srgbClr val="C0C0C0"/>
                  </a:outerShdw>
                </a:effectLst>
              </a:rPr>
              <a:t>  </a:t>
            </a:r>
          </a:p>
          <a:p>
            <a:pPr marL="609600" indent="-609600" eaLnBrk="1" hangingPunct="1">
              <a:lnSpc>
                <a:spcPct val="90000"/>
              </a:lnSpc>
              <a:spcBef>
                <a:spcPct val="20000"/>
              </a:spcBef>
              <a:buClr>
                <a:schemeClr val="bg2"/>
              </a:buClr>
              <a:buSzPct val="75000"/>
              <a:defRPr/>
            </a:pPr>
            <a:r>
              <a:rPr lang="en-US" sz="3200" dirty="0"/>
              <a:t>1.  Vs 16  (</a:t>
            </a:r>
            <a:r>
              <a:rPr lang="en-US" sz="3200" b="1" dirty="0">
                <a:solidFill>
                  <a:srgbClr val="0000FF"/>
                </a:solidFill>
              </a:rPr>
              <a:t>Heavenly Scene</a:t>
            </a:r>
            <a:r>
              <a:rPr lang="en-US" sz="3200" b="1" dirty="0"/>
              <a:t> </a:t>
            </a:r>
            <a:r>
              <a:rPr lang="en-US" sz="3200" dirty="0"/>
              <a:t>portion of Vision)</a:t>
            </a:r>
          </a:p>
          <a:p>
            <a:pPr marL="609600" indent="-609600" eaLnBrk="1" hangingPunct="1">
              <a:lnSpc>
                <a:spcPct val="90000"/>
              </a:lnSpc>
              <a:spcBef>
                <a:spcPct val="20000"/>
              </a:spcBef>
              <a:buClr>
                <a:schemeClr val="bg2"/>
              </a:buClr>
              <a:buSzPct val="75000"/>
              <a:defRPr/>
            </a:pPr>
            <a:r>
              <a:rPr lang="en-US" sz="3200" dirty="0"/>
              <a:t>2.  Vs 23  (</a:t>
            </a:r>
            <a:r>
              <a:rPr lang="en-US" sz="3200" b="1" dirty="0">
                <a:solidFill>
                  <a:srgbClr val="FF0000"/>
                </a:solidFill>
              </a:rPr>
              <a:t>Interpretation</a:t>
            </a:r>
            <a:r>
              <a:rPr lang="en-US" sz="3200" dirty="0"/>
              <a:t> portion of Vision)</a:t>
            </a:r>
          </a:p>
          <a:p>
            <a:pPr marL="609600" indent="-609600" eaLnBrk="1" hangingPunct="1">
              <a:lnSpc>
                <a:spcPct val="90000"/>
              </a:lnSpc>
              <a:spcBef>
                <a:spcPct val="20000"/>
              </a:spcBef>
              <a:buClr>
                <a:schemeClr val="bg2"/>
              </a:buClr>
              <a:buSzPct val="75000"/>
              <a:defRPr/>
            </a:pPr>
            <a:r>
              <a:rPr lang="en-US" sz="3200" dirty="0"/>
              <a:t>3.  Vs 25  (</a:t>
            </a:r>
            <a:r>
              <a:rPr lang="en-US" sz="3200" b="1" dirty="0">
                <a:solidFill>
                  <a:srgbClr val="800080"/>
                </a:solidFill>
              </a:rPr>
              <a:t>Interlude Answer</a:t>
            </a:r>
            <a:r>
              <a:rPr lang="en-US" sz="3200" b="1" dirty="0"/>
              <a:t> </a:t>
            </a:r>
            <a:r>
              <a:rPr lang="en-US" sz="3200" dirty="0"/>
              <a:t>in the Vision)</a:t>
            </a:r>
          </a:p>
          <a:p>
            <a:pPr marL="609600" indent="-609600" eaLnBrk="1" hangingPunct="1">
              <a:lnSpc>
                <a:spcPct val="90000"/>
              </a:lnSpc>
              <a:spcBef>
                <a:spcPct val="20000"/>
              </a:spcBef>
              <a:buClr>
                <a:schemeClr val="bg2"/>
              </a:buClr>
              <a:buSzPct val="75000"/>
              <a:defRPr/>
            </a:pPr>
            <a:r>
              <a:rPr lang="en-US" sz="3200" dirty="0"/>
              <a:t>4.  Vs 32  (</a:t>
            </a:r>
            <a:r>
              <a:rPr lang="en-US" sz="3200" b="1" dirty="0">
                <a:solidFill>
                  <a:srgbClr val="009900"/>
                </a:solidFill>
              </a:rPr>
              <a:t>Fulfillment</a:t>
            </a:r>
            <a:r>
              <a:rPr lang="en-US" sz="3200" dirty="0"/>
              <a:t> of Timeline at the end)</a:t>
            </a:r>
          </a:p>
        </p:txBody>
      </p:sp>
      <p:sp>
        <p:nvSpPr>
          <p:cNvPr id="451588" name="WordArt 4"/>
          <p:cNvSpPr>
            <a:spLocks noChangeArrowheads="1" noChangeShapeType="1" noTextEdit="1"/>
          </p:cNvSpPr>
          <p:nvPr/>
        </p:nvSpPr>
        <p:spPr bwMode="auto">
          <a:xfrm>
            <a:off x="457200" y="1143000"/>
            <a:ext cx="35052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b="1" kern="10" dirty="0">
                <a:ln w="1905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Question?</a:t>
            </a:r>
          </a:p>
        </p:txBody>
      </p:sp>
      <p:sp>
        <p:nvSpPr>
          <p:cNvPr id="451589" name="WordArt 5"/>
          <p:cNvSpPr>
            <a:spLocks noChangeArrowheads="1" noChangeShapeType="1" noTextEdit="1"/>
          </p:cNvSpPr>
          <p:nvPr/>
        </p:nvSpPr>
        <p:spPr bwMode="auto">
          <a:xfrm>
            <a:off x="5257800" y="2743200"/>
            <a:ext cx="35052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b="1" kern="10" dirty="0">
                <a:ln w="1905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Answer!</a:t>
            </a:r>
          </a:p>
        </p:txBody>
      </p:sp>
      <p:sp>
        <p:nvSpPr>
          <p:cNvPr id="451590" name="WordArt 6"/>
          <p:cNvSpPr>
            <a:spLocks noChangeArrowheads="1" noChangeShapeType="1" noTextEdit="1"/>
          </p:cNvSpPr>
          <p:nvPr/>
        </p:nvSpPr>
        <p:spPr bwMode="auto">
          <a:xfrm>
            <a:off x="381000" y="3657600"/>
            <a:ext cx="4953000" cy="609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a:ln w="19050">
                  <a:solidFill>
                    <a:srgbClr val="3366FF"/>
                  </a:solidFill>
                  <a:round/>
                  <a:headEnd/>
                  <a:tailEnd/>
                </a:ln>
                <a:gradFill rotWithShape="1">
                  <a:gsLst>
                    <a:gs pos="0">
                      <a:srgbClr val="FF8200"/>
                    </a:gs>
                    <a:gs pos="10001">
                      <a:srgbClr val="FF0000"/>
                    </a:gs>
                    <a:gs pos="35001">
                      <a:srgbClr val="BA0066"/>
                    </a:gs>
                    <a:gs pos="70000">
                      <a:srgbClr val="66008F"/>
                    </a:gs>
                    <a:gs pos="100000">
                      <a:srgbClr val="000082"/>
                    </a:gs>
                  </a:gsLst>
                  <a:lin ang="5400000" scaled="1"/>
                </a:gradFill>
                <a:effectLst>
                  <a:outerShdw dist="35921" dir="2700000" algn="ctr" rotWithShape="0">
                    <a:srgbClr val="C0C0C0">
                      <a:alpha val="79999"/>
                    </a:srgbClr>
                  </a:outerShdw>
                </a:effectLst>
                <a:latin typeface="Cooper Black"/>
              </a:rPr>
              <a:t>~ Four Times!</a:t>
            </a:r>
          </a:p>
        </p:txBody>
      </p:sp>
      <p:sp>
        <p:nvSpPr>
          <p:cNvPr id="2" name="Slide Number Placeholder 1"/>
          <p:cNvSpPr>
            <a:spLocks noGrp="1"/>
          </p:cNvSpPr>
          <p:nvPr>
            <p:ph type="sldNum" sz="quarter" idx="11"/>
          </p:nvPr>
        </p:nvSpPr>
        <p:spPr>
          <a:xfrm>
            <a:off x="6781800" y="6324600"/>
            <a:ext cx="2133600" cy="457200"/>
          </a:xfrm>
        </p:spPr>
        <p:txBody>
          <a:bodyPr/>
          <a:lstStyle/>
          <a:p>
            <a:pPr>
              <a:defRPr/>
            </a:pPr>
            <a:fld id="{0E6DA28E-5D7E-4613-9A02-42E696BB463E}" type="slidenum">
              <a:rPr lang="en-US" smtClean="0">
                <a:solidFill>
                  <a:schemeClr val="bg1">
                    <a:lumMod val="65000"/>
                  </a:schemeClr>
                </a:solidFill>
              </a:rPr>
              <a:pPr>
                <a:defRPr/>
              </a:pPr>
              <a:t>32</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Effect transition="in" filter="fade">
                                      <p:cBhvr>
                                        <p:cTn id="7" dur="2000"/>
                                        <p:tgtEl>
                                          <p:spTgt spid="451587">
                                            <p:txEl>
                                              <p:pRg st="0" end="0"/>
                                            </p:txEl>
                                          </p:spTgt>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451589"/>
                                        </p:tgtEl>
                                        <p:attrNameLst>
                                          <p:attrName>style.visibility</p:attrName>
                                        </p:attrNameLst>
                                      </p:cBhvr>
                                      <p:to>
                                        <p:strVal val="visible"/>
                                      </p:to>
                                    </p:set>
                                    <p:anim calcmode="lin" valueType="num">
                                      <p:cBhvr>
                                        <p:cTn id="11" dur="2000" fill="hold"/>
                                        <p:tgtEl>
                                          <p:spTgt spid="451589"/>
                                        </p:tgtEl>
                                        <p:attrNameLst>
                                          <p:attrName>ppt_x</p:attrName>
                                        </p:attrNameLst>
                                      </p:cBhvr>
                                      <p:tavLst>
                                        <p:tav tm="0">
                                          <p:val>
                                            <p:strVal val="#ppt_x-.2"/>
                                          </p:val>
                                        </p:tav>
                                        <p:tav tm="100000">
                                          <p:val>
                                            <p:strVal val="#ppt_x"/>
                                          </p:val>
                                        </p:tav>
                                      </p:tavLst>
                                    </p:anim>
                                    <p:anim calcmode="lin" valueType="num">
                                      <p:cBhvr>
                                        <p:cTn id="12" dur="2000" fill="hold"/>
                                        <p:tgtEl>
                                          <p:spTgt spid="451589"/>
                                        </p:tgtEl>
                                        <p:attrNameLst>
                                          <p:attrName>ppt_y</p:attrName>
                                        </p:attrNameLst>
                                      </p:cBhvr>
                                      <p:tavLst>
                                        <p:tav tm="0">
                                          <p:val>
                                            <p:strVal val="#ppt_y"/>
                                          </p:val>
                                        </p:tav>
                                        <p:tav tm="100000">
                                          <p:val>
                                            <p:strVal val="#ppt_y"/>
                                          </p:val>
                                        </p:tav>
                                      </p:tavLst>
                                    </p:anim>
                                    <p:animEffect transition="in" filter="wipe(right)" prLst="gradientSize: 0.1">
                                      <p:cBhvr>
                                        <p:cTn id="13" dur="2000"/>
                                        <p:tgtEl>
                                          <p:spTgt spid="451589"/>
                                        </p:tgtEl>
                                      </p:cBhvr>
                                    </p:animEffect>
                                  </p:childTnLst>
                                </p:cTn>
                              </p:par>
                            </p:childTnLst>
                          </p:cTn>
                        </p:par>
                        <p:par>
                          <p:cTn id="14" fill="hold">
                            <p:stCondLst>
                              <p:cond delay="4000"/>
                            </p:stCondLst>
                            <p:childTnLst>
                              <p:par>
                                <p:cTn id="15" presetID="23" presetClass="entr" presetSubtype="16" fill="hold" grpId="0" nodeType="afterEffect">
                                  <p:stCondLst>
                                    <p:cond delay="1500"/>
                                  </p:stCondLst>
                                  <p:childTnLst>
                                    <p:set>
                                      <p:cBhvr>
                                        <p:cTn id="16" dur="1" fill="hold">
                                          <p:stCondLst>
                                            <p:cond delay="0"/>
                                          </p:stCondLst>
                                        </p:cTn>
                                        <p:tgtEl>
                                          <p:spTgt spid="451590"/>
                                        </p:tgtEl>
                                        <p:attrNameLst>
                                          <p:attrName>style.visibility</p:attrName>
                                        </p:attrNameLst>
                                      </p:cBhvr>
                                      <p:to>
                                        <p:strVal val="visible"/>
                                      </p:to>
                                    </p:set>
                                    <p:anim calcmode="lin" valueType="num">
                                      <p:cBhvr>
                                        <p:cTn id="17" dur="2000" fill="hold"/>
                                        <p:tgtEl>
                                          <p:spTgt spid="451590"/>
                                        </p:tgtEl>
                                        <p:attrNameLst>
                                          <p:attrName>ppt_w</p:attrName>
                                        </p:attrNameLst>
                                      </p:cBhvr>
                                      <p:tavLst>
                                        <p:tav tm="0">
                                          <p:val>
                                            <p:fltVal val="0"/>
                                          </p:val>
                                        </p:tav>
                                        <p:tav tm="100000">
                                          <p:val>
                                            <p:strVal val="#ppt_w"/>
                                          </p:val>
                                        </p:tav>
                                      </p:tavLst>
                                    </p:anim>
                                    <p:anim calcmode="lin" valueType="num">
                                      <p:cBhvr>
                                        <p:cTn id="18" dur="2000" fill="hold"/>
                                        <p:tgtEl>
                                          <p:spTgt spid="45159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1587">
                                            <p:txEl>
                                              <p:pRg st="4" end="4"/>
                                            </p:txEl>
                                          </p:spTgt>
                                        </p:tgtEl>
                                        <p:attrNameLst>
                                          <p:attrName>style.visibility</p:attrName>
                                        </p:attrNameLst>
                                      </p:cBhvr>
                                      <p:to>
                                        <p:strVal val="visible"/>
                                      </p:to>
                                    </p:set>
                                    <p:animEffect transition="in" filter="fade">
                                      <p:cBhvr>
                                        <p:cTn id="23" dur="2000"/>
                                        <p:tgtEl>
                                          <p:spTgt spid="451587">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51587">
                                            <p:txEl>
                                              <p:pRg st="5" end="5"/>
                                            </p:txEl>
                                          </p:spTgt>
                                        </p:tgtEl>
                                        <p:attrNameLst>
                                          <p:attrName>style.visibility</p:attrName>
                                        </p:attrNameLst>
                                      </p:cBhvr>
                                      <p:to>
                                        <p:strVal val="visible"/>
                                      </p:to>
                                    </p:set>
                                    <p:animEffect transition="in" filter="fade">
                                      <p:cBhvr>
                                        <p:cTn id="27" dur="2000"/>
                                        <p:tgtEl>
                                          <p:spTgt spid="451587">
                                            <p:txEl>
                                              <p:pRg st="5" end="5"/>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51587">
                                            <p:txEl>
                                              <p:pRg st="6" end="6"/>
                                            </p:txEl>
                                          </p:spTgt>
                                        </p:tgtEl>
                                        <p:attrNameLst>
                                          <p:attrName>style.visibility</p:attrName>
                                        </p:attrNameLst>
                                      </p:cBhvr>
                                      <p:to>
                                        <p:strVal val="visible"/>
                                      </p:to>
                                    </p:set>
                                    <p:animEffect transition="in" filter="fade">
                                      <p:cBhvr>
                                        <p:cTn id="31" dur="2000"/>
                                        <p:tgtEl>
                                          <p:spTgt spid="451587">
                                            <p:txEl>
                                              <p:pRg st="6" end="6"/>
                                            </p:txEl>
                                          </p:spTgt>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451587">
                                            <p:txEl>
                                              <p:pRg st="7" end="7"/>
                                            </p:txEl>
                                          </p:spTgt>
                                        </p:tgtEl>
                                        <p:attrNameLst>
                                          <p:attrName>style.visibility</p:attrName>
                                        </p:attrNameLst>
                                      </p:cBhvr>
                                      <p:to>
                                        <p:strVal val="visible"/>
                                      </p:to>
                                    </p:set>
                                    <p:animEffect transition="in" filter="fade">
                                      <p:cBhvr>
                                        <p:cTn id="35" dur="2000"/>
                                        <p:tgtEl>
                                          <p:spTgt spid="451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animBg="1"/>
      <p:bldP spid="45159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53634" name="Rectangle 2"/>
          <p:cNvSpPr>
            <a:spLocks noChangeArrowheads="1"/>
          </p:cNvSpPr>
          <p:nvPr/>
        </p:nvSpPr>
        <p:spPr bwMode="auto">
          <a:xfrm>
            <a:off x="219075" y="0"/>
            <a:ext cx="8924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3600" b="1" dirty="0">
                <a:solidFill>
                  <a:schemeClr val="tx1">
                    <a:lumMod val="90000"/>
                    <a:lumOff val="10000"/>
                  </a:schemeClr>
                </a:solidFill>
                <a:latin typeface="Comic Sans MS" pitchFamily="66" charset="0"/>
              </a:rPr>
              <a:t>“7 times” Timeline Mentioned 4 Times?</a:t>
            </a:r>
          </a:p>
        </p:txBody>
      </p:sp>
      <p:sp>
        <p:nvSpPr>
          <p:cNvPr id="453635" name="Rectangle 3"/>
          <p:cNvSpPr>
            <a:spLocks noChangeArrowheads="1"/>
          </p:cNvSpPr>
          <p:nvPr/>
        </p:nvSpPr>
        <p:spPr bwMode="auto">
          <a:xfrm>
            <a:off x="263525" y="990600"/>
            <a:ext cx="8728075" cy="4649788"/>
          </a:xfrm>
          <a:prstGeom prst="rect">
            <a:avLst/>
          </a:prstGeom>
          <a:noFill/>
          <a:ln w="9525">
            <a:noFill/>
            <a:miter lim="800000"/>
            <a:headEnd/>
            <a:tailEnd/>
          </a:ln>
          <a:effectLst/>
        </p:spPr>
        <p:txBody>
          <a:bodyPr>
            <a:scene3d>
              <a:camera prst="orthographicFront"/>
              <a:lightRig rig="threePt" dir="t"/>
            </a:scene3d>
            <a:sp3d extrusionH="57150">
              <a:bevelT w="38100" h="38100"/>
            </a:sp3d>
          </a:bodyPr>
          <a:lstStyle/>
          <a:p>
            <a:pPr marL="342900" indent="-342900" eaLnBrk="1" hangingPunct="1">
              <a:spcBef>
                <a:spcPct val="20000"/>
              </a:spcBef>
              <a:buClr>
                <a:schemeClr val="bg2"/>
              </a:buClr>
              <a:buSzPct val="75000"/>
              <a:buFont typeface="Wingdings" pitchFamily="2" charset="2"/>
              <a:buNone/>
              <a:defRPr/>
            </a:pPr>
            <a:r>
              <a:rPr lang="en-US" sz="3200" dirty="0"/>
              <a:t>~ This timeline has nothing to do with </a:t>
            </a:r>
            <a:r>
              <a:rPr lang="en-US" sz="3200" dirty="0" err="1" smtClean="0"/>
              <a:t>Yahuah’s</a:t>
            </a:r>
            <a:r>
              <a:rPr lang="en-US" sz="3200" dirty="0" smtClean="0"/>
              <a:t> </a:t>
            </a:r>
            <a:r>
              <a:rPr lang="en-US" sz="3200" dirty="0"/>
              <a:t>people, only King </a:t>
            </a:r>
            <a:r>
              <a:rPr lang="en-US" sz="3200" dirty="0" smtClean="0"/>
              <a:t>Nebuchadnezzar</a:t>
            </a:r>
            <a:r>
              <a:rPr lang="en-US" sz="3200" dirty="0"/>
              <a:t>.</a:t>
            </a:r>
          </a:p>
          <a:p>
            <a:pPr marL="342900" indent="-342900" eaLnBrk="1" hangingPunct="1">
              <a:spcBef>
                <a:spcPct val="20000"/>
              </a:spcBef>
              <a:buClr>
                <a:schemeClr val="bg2"/>
              </a:buClr>
              <a:buSzPct val="75000"/>
              <a:buFont typeface="Wingdings" pitchFamily="2" charset="2"/>
              <a:buNone/>
              <a:defRPr/>
            </a:pPr>
            <a:endParaRPr lang="en-US" sz="4400" dirty="0"/>
          </a:p>
          <a:p>
            <a:pPr marL="342900" indent="-342900" eaLnBrk="1" hangingPunct="1">
              <a:spcBef>
                <a:spcPct val="20000"/>
              </a:spcBef>
              <a:buClr>
                <a:schemeClr val="bg2"/>
              </a:buClr>
              <a:buSzPct val="75000"/>
              <a:buFont typeface="Wingdings" pitchFamily="2" charset="2"/>
              <a:buNone/>
              <a:defRPr/>
            </a:pPr>
            <a:r>
              <a:rPr lang="en-US" sz="3200" b="1" dirty="0">
                <a:solidFill>
                  <a:srgbClr val="0000FF"/>
                </a:solidFill>
                <a:effectLst>
                  <a:outerShdw blurRad="38100" dist="38100" dir="2700000" algn="tl">
                    <a:srgbClr val="C0C0C0"/>
                  </a:outerShdw>
                </a:effectLst>
              </a:rPr>
              <a:t>~</a:t>
            </a:r>
            <a:r>
              <a:rPr lang="en-US" sz="3200" dirty="0"/>
              <a:t> </a:t>
            </a:r>
            <a:r>
              <a:rPr lang="en-US" sz="3200" b="1" dirty="0">
                <a:solidFill>
                  <a:srgbClr val="0000FF"/>
                </a:solidFill>
              </a:rPr>
              <a:t>Does it seem </a:t>
            </a:r>
            <a:r>
              <a:rPr lang="en-US" sz="3200" b="1" u="sng" dirty="0">
                <a:solidFill>
                  <a:srgbClr val="CC3300"/>
                </a:solidFill>
              </a:rPr>
              <a:t>unusual</a:t>
            </a:r>
            <a:r>
              <a:rPr lang="en-US" sz="3200" b="1" dirty="0">
                <a:solidFill>
                  <a:srgbClr val="0000FF"/>
                </a:solidFill>
              </a:rPr>
              <a:t> that this particular timeline is mentioned 4 times, when all other timelines in Daniel’s Book </a:t>
            </a:r>
            <a:r>
              <a:rPr lang="en-US" sz="3200" dirty="0"/>
              <a:t>(with regards to </a:t>
            </a:r>
            <a:r>
              <a:rPr lang="en-US" sz="3200" dirty="0" err="1" smtClean="0"/>
              <a:t>Yah’s</a:t>
            </a:r>
            <a:r>
              <a:rPr lang="en-US" sz="3200" dirty="0" smtClean="0"/>
              <a:t> </a:t>
            </a:r>
            <a:r>
              <a:rPr lang="en-US" sz="3200" dirty="0"/>
              <a:t>people)</a:t>
            </a:r>
            <a:r>
              <a:rPr lang="en-US" sz="3200" b="1" dirty="0">
                <a:solidFill>
                  <a:srgbClr val="0000FF"/>
                </a:solidFill>
              </a:rPr>
              <a:t> are mentioned only once?</a:t>
            </a:r>
            <a:r>
              <a:rPr lang="en-US" sz="3200" dirty="0"/>
              <a:t>  </a:t>
            </a:r>
          </a:p>
        </p:txBody>
      </p:sp>
      <p:sp>
        <p:nvSpPr>
          <p:cNvPr id="453636" name="WordArt 4"/>
          <p:cNvSpPr>
            <a:spLocks noChangeArrowheads="1" noChangeShapeType="1" noTextEdit="1"/>
          </p:cNvSpPr>
          <p:nvPr/>
        </p:nvSpPr>
        <p:spPr bwMode="auto">
          <a:xfrm>
            <a:off x="3124200" y="5181600"/>
            <a:ext cx="5181600" cy="12954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28575">
                  <a:solidFill>
                    <a:srgbClr val="CC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oper Black"/>
              </a:rPr>
              <a:t>It should!</a:t>
            </a:r>
          </a:p>
        </p:txBody>
      </p:sp>
      <p:sp>
        <p:nvSpPr>
          <p:cNvPr id="453637" name="WordArt 5"/>
          <p:cNvSpPr>
            <a:spLocks noChangeArrowheads="1" noChangeShapeType="1" noTextEdit="1"/>
          </p:cNvSpPr>
          <p:nvPr/>
        </p:nvSpPr>
        <p:spPr bwMode="auto">
          <a:xfrm>
            <a:off x="609600" y="2057400"/>
            <a:ext cx="7620000" cy="8953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b="1" kern="10" dirty="0">
                <a:ln w="12700">
                  <a:solidFill>
                    <a:srgbClr val="33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rPr>
              <a:t>The next question ... </a:t>
            </a:r>
          </a:p>
        </p:txBody>
      </p:sp>
      <p:sp>
        <p:nvSpPr>
          <p:cNvPr id="2" name="Slide Number Placeholder 1"/>
          <p:cNvSpPr>
            <a:spLocks noGrp="1"/>
          </p:cNvSpPr>
          <p:nvPr>
            <p:ph type="sldNum" sz="quarter" idx="11"/>
          </p:nvPr>
        </p:nvSpPr>
        <p:spPr>
          <a:xfrm>
            <a:off x="6705600" y="6324600"/>
            <a:ext cx="2133600" cy="457200"/>
          </a:xfrm>
        </p:spPr>
        <p:txBody>
          <a:bodyPr/>
          <a:lstStyle/>
          <a:p>
            <a:pPr>
              <a:defRPr/>
            </a:pPr>
            <a:fld id="{0E6DA28E-5D7E-4613-9A02-42E696BB463E}" type="slidenum">
              <a:rPr lang="en-US" smtClean="0">
                <a:solidFill>
                  <a:schemeClr val="bg1">
                    <a:lumMod val="65000"/>
                  </a:schemeClr>
                </a:solidFill>
              </a:rPr>
              <a:pPr>
                <a:defRPr/>
              </a:pPr>
              <a:t>33</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3637"/>
                                        </p:tgtEl>
                                        <p:attrNameLst>
                                          <p:attrName>style.visibility</p:attrName>
                                        </p:attrNameLst>
                                      </p:cBhvr>
                                      <p:to>
                                        <p:strVal val="visible"/>
                                      </p:to>
                                    </p:set>
                                    <p:animEffect transition="in" filter="fade">
                                      <p:cBhvr>
                                        <p:cTn id="7" dur="2000"/>
                                        <p:tgtEl>
                                          <p:spTgt spid="4536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animEffect transition="in" filter="fade">
                                      <p:cBhvr>
                                        <p:cTn id="11" dur="2000"/>
                                        <p:tgtEl>
                                          <p:spTgt spid="4536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2000"/>
                                  </p:stCondLst>
                                  <p:childTnLst>
                                    <p:set>
                                      <p:cBhvr>
                                        <p:cTn id="15" dur="1" fill="hold">
                                          <p:stCondLst>
                                            <p:cond delay="0"/>
                                          </p:stCondLst>
                                        </p:cTn>
                                        <p:tgtEl>
                                          <p:spTgt spid="453636"/>
                                        </p:tgtEl>
                                        <p:attrNameLst>
                                          <p:attrName>style.visibility</p:attrName>
                                        </p:attrNameLst>
                                      </p:cBhvr>
                                      <p:to>
                                        <p:strVal val="visible"/>
                                      </p:to>
                                    </p:set>
                                    <p:anim calcmode="lin" valueType="num">
                                      <p:cBhvr>
                                        <p:cTn id="16" dur="2000" fill="hold"/>
                                        <p:tgtEl>
                                          <p:spTgt spid="453636"/>
                                        </p:tgtEl>
                                        <p:attrNameLst>
                                          <p:attrName>ppt_w</p:attrName>
                                        </p:attrNameLst>
                                      </p:cBhvr>
                                      <p:tavLst>
                                        <p:tav tm="0">
                                          <p:val>
                                            <p:fltVal val="0"/>
                                          </p:val>
                                        </p:tav>
                                        <p:tav tm="100000">
                                          <p:val>
                                            <p:strVal val="#ppt_w"/>
                                          </p:val>
                                        </p:tav>
                                      </p:tavLst>
                                    </p:anim>
                                    <p:anim calcmode="lin" valueType="num">
                                      <p:cBhvr>
                                        <p:cTn id="17" dur="2000" fill="hold"/>
                                        <p:tgtEl>
                                          <p:spTgt spid="453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animBg="1"/>
      <p:bldP spid="45363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lumMod val="75000"/>
                <a:lumOff val="25000"/>
                <a:alpha val="50000"/>
              </a:schemeClr>
            </a:gs>
            <a:gs pos="17999">
              <a:srgbClr val="FEE7F2">
                <a:alpha val="68000"/>
              </a:srgbClr>
            </a:gs>
            <a:gs pos="17999">
              <a:srgbClr val="FEE7F2">
                <a:alpha val="68000"/>
              </a:srgbClr>
            </a:gs>
            <a:gs pos="36000">
              <a:srgbClr val="FAC77D"/>
            </a:gs>
            <a:gs pos="61000">
              <a:srgbClr val="FBA97D"/>
            </a:gs>
            <a:gs pos="82001">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455682" name="Rectangle 2"/>
          <p:cNvSpPr>
            <a:spLocks noChangeArrowheads="1"/>
          </p:cNvSpPr>
          <p:nvPr/>
        </p:nvSpPr>
        <p:spPr bwMode="auto">
          <a:xfrm>
            <a:off x="1438275" y="152400"/>
            <a:ext cx="6257925"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Important Hermeneutic!</a:t>
            </a:r>
          </a:p>
        </p:txBody>
      </p:sp>
      <p:sp>
        <p:nvSpPr>
          <p:cNvPr id="455683" name="Rectangle 3"/>
          <p:cNvSpPr>
            <a:spLocks noChangeArrowheads="1"/>
          </p:cNvSpPr>
          <p:nvPr/>
        </p:nvSpPr>
        <p:spPr bwMode="auto">
          <a:xfrm>
            <a:off x="1206500" y="1295400"/>
            <a:ext cx="6718300" cy="4648200"/>
          </a:xfrm>
          <a:prstGeom prst="rect">
            <a:avLst/>
          </a:prstGeom>
          <a:gradFill rotWithShape="1">
            <a:gsLst>
              <a:gs pos="0">
                <a:srgbClr val="FBEAC7"/>
              </a:gs>
              <a:gs pos="9000">
                <a:srgbClr val="FEE7F2"/>
              </a:gs>
              <a:gs pos="18000">
                <a:srgbClr val="FAC77D"/>
              </a:gs>
              <a:gs pos="30500">
                <a:srgbClr val="FBA97D"/>
              </a:gs>
              <a:gs pos="41001">
                <a:srgbClr val="FBD49C"/>
              </a:gs>
              <a:gs pos="50000">
                <a:srgbClr val="FEE7F2"/>
              </a:gs>
              <a:gs pos="59000">
                <a:srgbClr val="FBD49C"/>
              </a:gs>
              <a:gs pos="69500">
                <a:srgbClr val="FBA97D"/>
              </a:gs>
              <a:gs pos="82000">
                <a:srgbClr val="FAC77D"/>
              </a:gs>
              <a:gs pos="91001">
                <a:srgbClr val="FEE7F2"/>
              </a:gs>
              <a:gs pos="100000">
                <a:srgbClr val="FBEAC7"/>
              </a:gs>
            </a:gsLst>
            <a:lin ang="2700000" scaled="1"/>
          </a:gradFill>
          <a:ln w="57150">
            <a:solidFill>
              <a:schemeClr val="accent2"/>
            </a:solidFill>
            <a:miter lim="800000"/>
            <a:headEnd/>
            <a:tailEnd/>
          </a:ln>
          <a:effectLst/>
          <a:scene3d>
            <a:camera prst="orthographicFront"/>
            <a:lightRig rig="threePt" dir="t"/>
          </a:scene3d>
          <a:sp3d>
            <a:bevelT w="152400" h="50800" prst="softRound"/>
          </a:sp3d>
        </p:spPr>
        <p:txBody>
          <a:bodyPr>
            <a:sp3d extrusionH="57150">
              <a:bevelT w="38100" h="38100"/>
            </a:sp3d>
          </a:bodyPr>
          <a:lstStyle/>
          <a:p>
            <a:pPr marL="342900" indent="-342900" algn="ctr" eaLnBrk="1" hangingPunct="1">
              <a:lnSpc>
                <a:spcPct val="80000"/>
              </a:lnSpc>
              <a:spcBef>
                <a:spcPct val="20000"/>
              </a:spcBef>
              <a:buClr>
                <a:schemeClr val="bg2"/>
              </a:buClr>
              <a:buSzPct val="75000"/>
              <a:buFont typeface="Wingdings" pitchFamily="2" charset="2"/>
              <a:buNone/>
              <a:defRPr/>
            </a:pPr>
            <a:endParaRPr lang="en-US" sz="700" dirty="0">
              <a:solidFill>
                <a:srgbClr val="7D3C80"/>
              </a:solidFill>
              <a:latin typeface="Algerian" pitchFamily="82" charset="0"/>
            </a:endParaRPr>
          </a:p>
          <a:p>
            <a:pPr marL="342900" indent="-342900" algn="ctr" eaLnBrk="1" hangingPunct="1">
              <a:lnSpc>
                <a:spcPct val="80000"/>
              </a:lnSpc>
              <a:spcBef>
                <a:spcPct val="20000"/>
              </a:spcBef>
              <a:buClr>
                <a:schemeClr val="bg2"/>
              </a:buClr>
              <a:buSzPct val="75000"/>
              <a:buFont typeface="Wingdings" pitchFamily="2" charset="2"/>
              <a:buNone/>
              <a:defRPr/>
            </a:pPr>
            <a:r>
              <a:rPr lang="en-US" sz="4000" dirty="0" err="1" smtClean="0">
                <a:solidFill>
                  <a:srgbClr val="7D3C80"/>
                </a:solidFill>
                <a:latin typeface="Algerian" pitchFamily="82" charset="0"/>
              </a:rPr>
              <a:t>Yahuah</a:t>
            </a:r>
            <a:endParaRPr lang="en-US" sz="4000" dirty="0">
              <a:solidFill>
                <a:srgbClr val="7D3C80"/>
              </a:solidFill>
              <a:latin typeface="Algerian" pitchFamily="82" charset="0"/>
            </a:endParaRPr>
          </a:p>
          <a:p>
            <a:pPr marL="342900" indent="-342900" algn="ctr" eaLnBrk="1" hangingPunct="1">
              <a:lnSpc>
                <a:spcPct val="80000"/>
              </a:lnSpc>
              <a:spcBef>
                <a:spcPct val="20000"/>
              </a:spcBef>
              <a:buClr>
                <a:schemeClr val="bg2"/>
              </a:buClr>
              <a:buSzPct val="75000"/>
              <a:buFont typeface="Wingdings" pitchFamily="2" charset="2"/>
              <a:buNone/>
              <a:defRPr/>
            </a:pPr>
            <a:r>
              <a:rPr lang="en-US" sz="4000" dirty="0">
                <a:solidFill>
                  <a:srgbClr val="7D3C80"/>
                </a:solidFill>
                <a:latin typeface="Algerian" pitchFamily="82" charset="0"/>
              </a:rPr>
              <a:t>Does not repeat things</a:t>
            </a:r>
          </a:p>
          <a:p>
            <a:pPr marL="342900" indent="-342900" algn="ctr" eaLnBrk="1" hangingPunct="1">
              <a:lnSpc>
                <a:spcPct val="80000"/>
              </a:lnSpc>
              <a:spcBef>
                <a:spcPct val="20000"/>
              </a:spcBef>
              <a:buClr>
                <a:schemeClr val="bg2"/>
              </a:buClr>
              <a:buSzPct val="75000"/>
              <a:buFont typeface="Wingdings" pitchFamily="2" charset="2"/>
              <a:buNone/>
              <a:defRPr/>
            </a:pPr>
            <a:r>
              <a:rPr lang="en-US" sz="4000" dirty="0">
                <a:solidFill>
                  <a:srgbClr val="7D3C80"/>
                </a:solidFill>
                <a:latin typeface="Algerian" pitchFamily="82" charset="0"/>
              </a:rPr>
              <a:t>That are of </a:t>
            </a:r>
          </a:p>
          <a:p>
            <a:pPr marL="342900" indent="-342900" algn="ctr" eaLnBrk="1" hangingPunct="1">
              <a:lnSpc>
                <a:spcPct val="80000"/>
              </a:lnSpc>
              <a:spcBef>
                <a:spcPct val="20000"/>
              </a:spcBef>
              <a:buClr>
                <a:schemeClr val="bg2"/>
              </a:buClr>
              <a:buSzPct val="75000"/>
              <a:buFont typeface="Wingdings" pitchFamily="2" charset="2"/>
              <a:buNone/>
              <a:defRPr/>
            </a:pPr>
            <a:r>
              <a:rPr lang="en-US" sz="4000" dirty="0">
                <a:solidFill>
                  <a:srgbClr val="7D3C80"/>
                </a:solidFill>
                <a:latin typeface="Algerian" pitchFamily="82" charset="0"/>
              </a:rPr>
              <a:t>No great consequence!</a:t>
            </a:r>
          </a:p>
          <a:p>
            <a:pPr marL="342900" indent="-342900" algn="ctr" eaLnBrk="1" hangingPunct="1">
              <a:lnSpc>
                <a:spcPct val="80000"/>
              </a:lnSpc>
              <a:spcBef>
                <a:spcPct val="20000"/>
              </a:spcBef>
              <a:buClr>
                <a:schemeClr val="bg2"/>
              </a:buClr>
              <a:buSzPct val="75000"/>
              <a:buFont typeface="Wingdings" pitchFamily="2" charset="2"/>
              <a:buNone/>
              <a:defRPr/>
            </a:pPr>
            <a:endParaRPr lang="en-US" sz="500" dirty="0">
              <a:solidFill>
                <a:srgbClr val="7D3C80"/>
              </a:solidFill>
              <a:latin typeface="Algerian" pitchFamily="82" charset="0"/>
            </a:endParaRPr>
          </a:p>
          <a:p>
            <a:pPr marL="342900" indent="-342900" eaLnBrk="1" hangingPunct="1">
              <a:lnSpc>
                <a:spcPct val="80000"/>
              </a:lnSpc>
              <a:spcBef>
                <a:spcPct val="20000"/>
              </a:spcBef>
              <a:buClr>
                <a:schemeClr val="bg2"/>
              </a:buClr>
              <a:buSzPct val="75000"/>
              <a:buFont typeface="Wingdings" pitchFamily="2" charset="2"/>
              <a:buChar char="§"/>
              <a:defRPr/>
            </a:pPr>
            <a:r>
              <a:rPr lang="en-US" sz="2800" b="1" dirty="0"/>
              <a:t>The 7 year timeline is mentioned in Daniel 4 ~ </a:t>
            </a:r>
            <a:r>
              <a:rPr lang="en-US" sz="2800" b="1" dirty="0">
                <a:solidFill>
                  <a:schemeClr val="tx1">
                    <a:lumMod val="90000"/>
                    <a:lumOff val="10000"/>
                  </a:schemeClr>
                </a:solidFill>
              </a:rPr>
              <a:t>four different times </a:t>
            </a:r>
            <a:r>
              <a:rPr lang="en-US" sz="2800" b="1" dirty="0"/>
              <a:t>~ </a:t>
            </a:r>
            <a:r>
              <a:rPr lang="en-US" sz="2800" b="1" u="sng" dirty="0">
                <a:solidFill>
                  <a:srgbClr val="CC0000"/>
                </a:solidFill>
              </a:rPr>
              <a:t>BECAUSE</a:t>
            </a:r>
            <a:r>
              <a:rPr lang="en-US" sz="2800" b="1" dirty="0"/>
              <a:t> </a:t>
            </a:r>
            <a:r>
              <a:rPr lang="en-US" sz="2800" b="1" u="sng" dirty="0">
                <a:solidFill>
                  <a:schemeClr val="tx1">
                    <a:lumMod val="90000"/>
                    <a:lumOff val="10000"/>
                  </a:schemeClr>
                </a:solidFill>
              </a:rPr>
              <a:t>Daniel wants you to</a:t>
            </a:r>
            <a:r>
              <a:rPr lang="en-US" sz="2800" b="1" dirty="0">
                <a:solidFill>
                  <a:schemeClr val="tx1">
                    <a:lumMod val="90000"/>
                    <a:lumOff val="10000"/>
                  </a:schemeClr>
                </a:solidFill>
              </a:rPr>
              <a:t> </a:t>
            </a:r>
            <a:r>
              <a:rPr lang="en-US" sz="2400" b="1" u="sng" dirty="0" smtClean="0">
                <a:solidFill>
                  <a:srgbClr val="C00000"/>
                </a:solidFill>
              </a:rPr>
              <a:t>PAY</a:t>
            </a:r>
            <a:r>
              <a:rPr lang="en-US" sz="2800" b="1" u="sng" dirty="0" smtClean="0">
                <a:solidFill>
                  <a:schemeClr val="tx1">
                    <a:lumMod val="90000"/>
                    <a:lumOff val="10000"/>
                  </a:schemeClr>
                </a:solidFill>
              </a:rPr>
              <a:t> </a:t>
            </a:r>
            <a:r>
              <a:rPr lang="en-US" sz="2400" b="1" u="sng" dirty="0" smtClean="0">
                <a:solidFill>
                  <a:srgbClr val="C00000"/>
                </a:solidFill>
              </a:rPr>
              <a:t>ATTENTION</a:t>
            </a:r>
            <a:r>
              <a:rPr lang="en-US" sz="2800" b="1" dirty="0" smtClean="0">
                <a:solidFill>
                  <a:schemeClr val="tx1">
                    <a:lumMod val="90000"/>
                    <a:lumOff val="10000"/>
                  </a:schemeClr>
                </a:solidFill>
              </a:rPr>
              <a:t> </a:t>
            </a:r>
            <a:r>
              <a:rPr lang="en-US" sz="2800" b="1" u="sng" dirty="0" smtClean="0">
                <a:solidFill>
                  <a:schemeClr val="tx1">
                    <a:lumMod val="90000"/>
                    <a:lumOff val="10000"/>
                  </a:schemeClr>
                </a:solidFill>
              </a:rPr>
              <a:t>to </a:t>
            </a:r>
            <a:r>
              <a:rPr lang="en-US" sz="2800" b="1" u="sng" dirty="0">
                <a:solidFill>
                  <a:schemeClr val="tx1">
                    <a:lumMod val="90000"/>
                    <a:lumOff val="10000"/>
                  </a:schemeClr>
                </a:solidFill>
              </a:rPr>
              <a:t>what is ha</a:t>
            </a:r>
            <a:r>
              <a:rPr lang="en-US" sz="2800" b="1" dirty="0">
                <a:solidFill>
                  <a:schemeClr val="tx1">
                    <a:lumMod val="90000"/>
                    <a:lumOff val="10000"/>
                  </a:schemeClr>
                </a:solidFill>
              </a:rPr>
              <a:t>pp</a:t>
            </a:r>
            <a:r>
              <a:rPr lang="en-US" sz="2800" b="1" u="sng" dirty="0">
                <a:solidFill>
                  <a:schemeClr val="tx1">
                    <a:lumMod val="90000"/>
                    <a:lumOff val="10000"/>
                  </a:schemeClr>
                </a:solidFill>
              </a:rPr>
              <a:t>enin</a:t>
            </a:r>
            <a:r>
              <a:rPr lang="en-US" sz="2800" b="1" dirty="0">
                <a:solidFill>
                  <a:schemeClr val="tx1">
                    <a:lumMod val="90000"/>
                    <a:lumOff val="10000"/>
                  </a:schemeClr>
                </a:solidFill>
              </a:rPr>
              <a:t>g</a:t>
            </a:r>
            <a:r>
              <a:rPr lang="en-US" sz="2800" b="1" u="sng" dirty="0">
                <a:solidFill>
                  <a:schemeClr val="tx1">
                    <a:lumMod val="90000"/>
                    <a:lumOff val="10000"/>
                  </a:schemeClr>
                </a:solidFill>
              </a:rPr>
              <a:t> in this cha</a:t>
            </a:r>
            <a:r>
              <a:rPr lang="en-US" sz="2800" b="1" dirty="0">
                <a:solidFill>
                  <a:schemeClr val="tx1">
                    <a:lumMod val="90000"/>
                    <a:lumOff val="10000"/>
                  </a:schemeClr>
                </a:solidFill>
              </a:rPr>
              <a:t>p</a:t>
            </a:r>
            <a:r>
              <a:rPr lang="en-US" sz="2800" b="1" u="sng" dirty="0">
                <a:solidFill>
                  <a:schemeClr val="tx1">
                    <a:lumMod val="90000"/>
                    <a:lumOff val="10000"/>
                  </a:schemeClr>
                </a:solidFill>
              </a:rPr>
              <a:t>ter</a:t>
            </a:r>
            <a:r>
              <a:rPr lang="en-US" sz="2800" b="1" dirty="0">
                <a:solidFill>
                  <a:schemeClr val="tx1">
                    <a:lumMod val="90000"/>
                    <a:lumOff val="10000"/>
                  </a:schemeClr>
                </a:solidFill>
              </a:rPr>
              <a:t>. </a:t>
            </a:r>
            <a:endParaRPr lang="en-US" sz="2000" dirty="0">
              <a:solidFill>
                <a:schemeClr val="tx1">
                  <a:lumMod val="90000"/>
                  <a:lumOff val="10000"/>
                </a:schemeClr>
              </a:solidFill>
            </a:endParaRP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34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683">
                                            <p:txEl>
                                              <p:pRg st="1" end="1"/>
                                            </p:txEl>
                                          </p:spTgt>
                                        </p:tgtEl>
                                        <p:attrNameLst>
                                          <p:attrName>style.visibility</p:attrName>
                                        </p:attrNameLst>
                                      </p:cBhvr>
                                      <p:to>
                                        <p:strVal val="visible"/>
                                      </p:to>
                                    </p:set>
                                    <p:animEffect transition="in" filter="fade">
                                      <p:cBhvr>
                                        <p:cTn id="7" dur="2000"/>
                                        <p:tgtEl>
                                          <p:spTgt spid="45568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5683">
                                            <p:txEl>
                                              <p:pRg st="2" end="2"/>
                                            </p:txEl>
                                          </p:spTgt>
                                        </p:tgtEl>
                                        <p:attrNameLst>
                                          <p:attrName>style.visibility</p:attrName>
                                        </p:attrNameLst>
                                      </p:cBhvr>
                                      <p:to>
                                        <p:strVal val="visible"/>
                                      </p:to>
                                    </p:set>
                                    <p:animEffect transition="in" filter="fade">
                                      <p:cBhvr>
                                        <p:cTn id="10" dur="2000"/>
                                        <p:tgtEl>
                                          <p:spTgt spid="45568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5683">
                                            <p:txEl>
                                              <p:pRg st="3" end="3"/>
                                            </p:txEl>
                                          </p:spTgt>
                                        </p:tgtEl>
                                        <p:attrNameLst>
                                          <p:attrName>style.visibility</p:attrName>
                                        </p:attrNameLst>
                                      </p:cBhvr>
                                      <p:to>
                                        <p:strVal val="visible"/>
                                      </p:to>
                                    </p:set>
                                    <p:animEffect transition="in" filter="fade">
                                      <p:cBhvr>
                                        <p:cTn id="13" dur="2000"/>
                                        <p:tgtEl>
                                          <p:spTgt spid="45568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5683">
                                            <p:txEl>
                                              <p:pRg st="4" end="4"/>
                                            </p:txEl>
                                          </p:spTgt>
                                        </p:tgtEl>
                                        <p:attrNameLst>
                                          <p:attrName>style.visibility</p:attrName>
                                        </p:attrNameLst>
                                      </p:cBhvr>
                                      <p:to>
                                        <p:strVal val="visible"/>
                                      </p:to>
                                    </p:set>
                                    <p:animEffect transition="in" filter="fade">
                                      <p:cBhvr>
                                        <p:cTn id="16" dur="2000"/>
                                        <p:tgtEl>
                                          <p:spTgt spid="45568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55683">
                                            <p:txEl>
                                              <p:pRg st="6" end="6"/>
                                            </p:txEl>
                                          </p:spTgt>
                                        </p:tgtEl>
                                        <p:attrNameLst>
                                          <p:attrName>style.visibility</p:attrName>
                                        </p:attrNameLst>
                                      </p:cBhvr>
                                      <p:to>
                                        <p:strVal val="visible"/>
                                      </p:to>
                                    </p:set>
                                    <p:animEffect transition="in" filter="circle(out)">
                                      <p:cBhvr>
                                        <p:cTn id="21" dur="2000"/>
                                        <p:tgtEl>
                                          <p:spTgt spid="455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9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57730" name="Picture 2" descr="#2 Dan 4 Literal Chart 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228600"/>
            <a:ext cx="5486400" cy="6400800"/>
          </a:xfrm>
          <a:prstGeom prst="rect">
            <a:avLst/>
          </a:prstGeom>
          <a:noFill/>
          <a:ln w="12700">
            <a:solidFill>
              <a:schemeClr val="tx1"/>
            </a:solidFill>
            <a:miter lim="800000"/>
            <a:headEnd/>
            <a:tailEnd/>
          </a:ln>
          <a:effectLst>
            <a:outerShdw dist="71842" dir="13500000" algn="ctr" rotWithShape="0">
              <a:srgbClr val="5757FF">
                <a:alpha val="50000"/>
              </a:srgbClr>
            </a:outerShdw>
          </a:effectLst>
        </p:spPr>
      </p:pic>
      <p:sp>
        <p:nvSpPr>
          <p:cNvPr id="457731" name="Rectangle 3"/>
          <p:cNvSpPr>
            <a:spLocks noChangeArrowheads="1"/>
          </p:cNvSpPr>
          <p:nvPr/>
        </p:nvSpPr>
        <p:spPr bwMode="auto">
          <a:xfrm>
            <a:off x="457200" y="21463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32" name="Rectangle 4"/>
          <p:cNvSpPr>
            <a:spLocks noChangeArrowheads="1"/>
          </p:cNvSpPr>
          <p:nvPr/>
        </p:nvSpPr>
        <p:spPr bwMode="auto">
          <a:xfrm>
            <a:off x="457200" y="3886200"/>
            <a:ext cx="304800" cy="571500"/>
          </a:xfrm>
          <a:prstGeom prst="rect">
            <a:avLst/>
          </a:prstGeom>
          <a:solidFill>
            <a:srgbClr val="FFFFFF"/>
          </a:solidFill>
          <a:ln w="9525" algn="ctr">
            <a:noFill/>
            <a:miter lim="800000"/>
            <a:headEnd/>
            <a:tailEnd/>
          </a:ln>
        </p:spPr>
        <p:txBody>
          <a:bodyPr wrap="none" anchor="ctr"/>
          <a:lstStyle/>
          <a:p>
            <a:endParaRPr lang="en-US"/>
          </a:p>
        </p:txBody>
      </p:sp>
      <p:sp>
        <p:nvSpPr>
          <p:cNvPr id="457733" name="Rectangle 5"/>
          <p:cNvSpPr>
            <a:spLocks noChangeArrowheads="1"/>
          </p:cNvSpPr>
          <p:nvPr/>
        </p:nvSpPr>
        <p:spPr bwMode="auto">
          <a:xfrm>
            <a:off x="457200" y="5705475"/>
            <a:ext cx="323850" cy="542925"/>
          </a:xfrm>
          <a:prstGeom prst="rect">
            <a:avLst/>
          </a:prstGeom>
          <a:solidFill>
            <a:srgbClr val="FFFFFF"/>
          </a:solidFill>
          <a:ln w="9525" algn="ctr">
            <a:noFill/>
            <a:miter lim="800000"/>
            <a:headEnd/>
            <a:tailEnd/>
          </a:ln>
        </p:spPr>
        <p:txBody>
          <a:bodyPr wrap="none" anchor="ctr"/>
          <a:lstStyle/>
          <a:p>
            <a:endParaRPr lang="en-US"/>
          </a:p>
        </p:txBody>
      </p:sp>
      <p:sp>
        <p:nvSpPr>
          <p:cNvPr id="457734" name="Rectangle 6"/>
          <p:cNvSpPr>
            <a:spLocks noChangeArrowheads="1"/>
          </p:cNvSpPr>
          <p:nvPr/>
        </p:nvSpPr>
        <p:spPr bwMode="auto">
          <a:xfrm>
            <a:off x="844550" y="2247900"/>
            <a:ext cx="990600" cy="381000"/>
          </a:xfrm>
          <a:prstGeom prst="rect">
            <a:avLst/>
          </a:prstGeom>
          <a:solidFill>
            <a:srgbClr val="FFFFFF"/>
          </a:solidFill>
          <a:ln w="9525" algn="ctr">
            <a:noFill/>
            <a:miter lim="800000"/>
            <a:headEnd/>
            <a:tailEnd/>
          </a:ln>
        </p:spPr>
        <p:txBody>
          <a:bodyPr wrap="none" anchor="ctr"/>
          <a:lstStyle/>
          <a:p>
            <a:endParaRPr lang="en-US"/>
          </a:p>
        </p:txBody>
      </p:sp>
      <p:sp>
        <p:nvSpPr>
          <p:cNvPr id="457735" name="Rectangle 7"/>
          <p:cNvSpPr>
            <a:spLocks noChangeArrowheads="1"/>
          </p:cNvSpPr>
          <p:nvPr/>
        </p:nvSpPr>
        <p:spPr bwMode="auto">
          <a:xfrm>
            <a:off x="847725" y="4195763"/>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7736" name="Rectangle 8"/>
          <p:cNvSpPr>
            <a:spLocks noChangeArrowheads="1"/>
          </p:cNvSpPr>
          <p:nvPr/>
        </p:nvSpPr>
        <p:spPr bwMode="auto">
          <a:xfrm>
            <a:off x="869950" y="5656263"/>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7737" name="Rectangle 9"/>
          <p:cNvSpPr>
            <a:spLocks noChangeArrowheads="1"/>
          </p:cNvSpPr>
          <p:nvPr/>
        </p:nvSpPr>
        <p:spPr bwMode="auto">
          <a:xfrm>
            <a:off x="1981200" y="5365750"/>
            <a:ext cx="2108200" cy="609600"/>
          </a:xfrm>
          <a:prstGeom prst="rect">
            <a:avLst/>
          </a:prstGeom>
          <a:solidFill>
            <a:srgbClr val="FFFFFF"/>
          </a:solidFill>
          <a:ln w="9525" algn="ctr">
            <a:noFill/>
            <a:miter lim="800000"/>
            <a:headEnd/>
            <a:tailEnd/>
          </a:ln>
        </p:spPr>
        <p:txBody>
          <a:bodyPr wrap="none" anchor="ctr"/>
          <a:lstStyle/>
          <a:p>
            <a:endParaRPr lang="en-US"/>
          </a:p>
        </p:txBody>
      </p:sp>
      <p:sp>
        <p:nvSpPr>
          <p:cNvPr id="457738" name="Rectangle 10"/>
          <p:cNvSpPr>
            <a:spLocks noChangeArrowheads="1"/>
          </p:cNvSpPr>
          <p:nvPr/>
        </p:nvSpPr>
        <p:spPr bwMode="auto">
          <a:xfrm>
            <a:off x="1981200" y="335280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7739" name="Rectangle 11"/>
          <p:cNvSpPr>
            <a:spLocks noChangeArrowheads="1"/>
          </p:cNvSpPr>
          <p:nvPr/>
        </p:nvSpPr>
        <p:spPr bwMode="auto">
          <a:xfrm>
            <a:off x="1981200" y="1606550"/>
            <a:ext cx="2133600" cy="990600"/>
          </a:xfrm>
          <a:prstGeom prst="rect">
            <a:avLst/>
          </a:prstGeom>
          <a:solidFill>
            <a:srgbClr val="FFFFFF"/>
          </a:solidFill>
          <a:ln w="9525" algn="ctr">
            <a:noFill/>
            <a:miter lim="800000"/>
            <a:headEnd/>
            <a:tailEnd/>
          </a:ln>
        </p:spPr>
        <p:txBody>
          <a:bodyPr wrap="none" anchor="ctr"/>
          <a:lstStyle/>
          <a:p>
            <a:endParaRPr lang="en-US"/>
          </a:p>
        </p:txBody>
      </p:sp>
      <p:sp>
        <p:nvSpPr>
          <p:cNvPr id="457740" name="Rectangle 12"/>
          <p:cNvSpPr>
            <a:spLocks noChangeArrowheads="1"/>
          </p:cNvSpPr>
          <p:nvPr/>
        </p:nvSpPr>
        <p:spPr bwMode="auto">
          <a:xfrm>
            <a:off x="4260850" y="5702300"/>
            <a:ext cx="990600" cy="533400"/>
          </a:xfrm>
          <a:prstGeom prst="rect">
            <a:avLst/>
          </a:prstGeom>
          <a:solidFill>
            <a:srgbClr val="FFFFFF"/>
          </a:solidFill>
          <a:ln w="9525" algn="ctr">
            <a:noFill/>
            <a:miter lim="800000"/>
            <a:headEnd/>
            <a:tailEnd/>
          </a:ln>
        </p:spPr>
        <p:txBody>
          <a:bodyPr wrap="none" anchor="ctr"/>
          <a:lstStyle/>
          <a:p>
            <a:endParaRPr lang="en-US"/>
          </a:p>
        </p:txBody>
      </p:sp>
      <p:sp>
        <p:nvSpPr>
          <p:cNvPr id="457741" name="Rectangle 13"/>
          <p:cNvSpPr>
            <a:spLocks noChangeArrowheads="1"/>
          </p:cNvSpPr>
          <p:nvPr/>
        </p:nvSpPr>
        <p:spPr bwMode="auto">
          <a:xfrm>
            <a:off x="4248150" y="3886200"/>
            <a:ext cx="990600" cy="533400"/>
          </a:xfrm>
          <a:prstGeom prst="rect">
            <a:avLst/>
          </a:prstGeom>
          <a:solidFill>
            <a:srgbClr val="FFFFFF"/>
          </a:solidFill>
          <a:ln w="9525" algn="ctr">
            <a:noFill/>
            <a:miter lim="800000"/>
            <a:headEnd/>
            <a:tailEnd/>
          </a:ln>
        </p:spPr>
        <p:txBody>
          <a:bodyPr wrap="none" anchor="ctr"/>
          <a:lstStyle/>
          <a:p>
            <a:endParaRPr lang="en-US"/>
          </a:p>
        </p:txBody>
      </p:sp>
      <p:sp>
        <p:nvSpPr>
          <p:cNvPr id="457742" name="Rectangle 14"/>
          <p:cNvSpPr>
            <a:spLocks noChangeArrowheads="1"/>
          </p:cNvSpPr>
          <p:nvPr/>
        </p:nvSpPr>
        <p:spPr bwMode="auto">
          <a:xfrm>
            <a:off x="4254500" y="2108200"/>
            <a:ext cx="990600" cy="501650"/>
          </a:xfrm>
          <a:prstGeom prst="rect">
            <a:avLst/>
          </a:prstGeom>
          <a:solidFill>
            <a:srgbClr val="FFFFFF"/>
          </a:solidFill>
          <a:ln w="9525" algn="ctr">
            <a:noFill/>
            <a:miter lim="800000"/>
            <a:headEnd/>
            <a:tailEnd/>
          </a:ln>
        </p:spPr>
        <p:txBody>
          <a:bodyPr wrap="none" anchor="ctr"/>
          <a:lstStyle/>
          <a:p>
            <a:endParaRPr lang="en-US"/>
          </a:p>
        </p:txBody>
      </p:sp>
      <p:sp>
        <p:nvSpPr>
          <p:cNvPr id="457743" name="Rectangle 15"/>
          <p:cNvSpPr>
            <a:spLocks noChangeArrowheads="1"/>
          </p:cNvSpPr>
          <p:nvPr/>
        </p:nvSpPr>
        <p:spPr bwMode="auto">
          <a:xfrm>
            <a:off x="812800" y="4752975"/>
            <a:ext cx="1089025" cy="600075"/>
          </a:xfrm>
          <a:prstGeom prst="rect">
            <a:avLst/>
          </a:prstGeom>
          <a:solidFill>
            <a:srgbClr val="FFFFFF"/>
          </a:solidFill>
          <a:ln w="9525" algn="ctr">
            <a:noFill/>
            <a:miter lim="800000"/>
            <a:headEnd/>
            <a:tailEnd/>
          </a:ln>
        </p:spPr>
        <p:txBody>
          <a:bodyPr wrap="none" anchor="ctr"/>
          <a:lstStyle/>
          <a:p>
            <a:endParaRPr lang="en-US"/>
          </a:p>
        </p:txBody>
      </p:sp>
      <p:sp>
        <p:nvSpPr>
          <p:cNvPr id="457746" name="Rectangle 18"/>
          <p:cNvSpPr>
            <a:spLocks noChangeArrowheads="1"/>
          </p:cNvSpPr>
          <p:nvPr/>
        </p:nvSpPr>
        <p:spPr bwMode="auto">
          <a:xfrm>
            <a:off x="457200" y="48006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47" name="Rectangle 19"/>
          <p:cNvSpPr>
            <a:spLocks noChangeArrowheads="1"/>
          </p:cNvSpPr>
          <p:nvPr/>
        </p:nvSpPr>
        <p:spPr bwMode="auto">
          <a:xfrm>
            <a:off x="1981200" y="4597400"/>
            <a:ext cx="2133600" cy="647700"/>
          </a:xfrm>
          <a:prstGeom prst="rect">
            <a:avLst/>
          </a:prstGeom>
          <a:solidFill>
            <a:srgbClr val="FFFFFF"/>
          </a:solidFill>
          <a:ln w="9525" algn="ctr">
            <a:noFill/>
            <a:miter lim="800000"/>
            <a:headEnd/>
            <a:tailEnd/>
          </a:ln>
        </p:spPr>
        <p:txBody>
          <a:bodyPr wrap="none" anchor="ctr"/>
          <a:lstStyle/>
          <a:p>
            <a:endParaRPr lang="en-US"/>
          </a:p>
        </p:txBody>
      </p:sp>
      <p:sp>
        <p:nvSpPr>
          <p:cNvPr id="457748" name="Rectangle 20"/>
          <p:cNvSpPr>
            <a:spLocks noChangeArrowheads="1"/>
          </p:cNvSpPr>
          <p:nvPr/>
        </p:nvSpPr>
        <p:spPr bwMode="auto">
          <a:xfrm>
            <a:off x="4283075" y="4845050"/>
            <a:ext cx="914400" cy="447675"/>
          </a:xfrm>
          <a:prstGeom prst="rect">
            <a:avLst/>
          </a:prstGeom>
          <a:solidFill>
            <a:srgbClr val="FFFFFF"/>
          </a:solidFill>
          <a:ln w="9525" algn="ctr">
            <a:noFill/>
            <a:miter lim="800000"/>
            <a:headEnd/>
            <a:tailEnd/>
          </a:ln>
        </p:spPr>
        <p:txBody>
          <a:bodyPr wrap="none" anchor="ctr"/>
          <a:lstStyle/>
          <a:p>
            <a:endParaRPr lang="en-US"/>
          </a:p>
        </p:txBody>
      </p:sp>
      <p:sp>
        <p:nvSpPr>
          <p:cNvPr id="457749" name="Rectangle 21"/>
          <p:cNvSpPr>
            <a:spLocks noChangeArrowheads="1"/>
          </p:cNvSpPr>
          <p:nvPr/>
        </p:nvSpPr>
        <p:spPr bwMode="auto">
          <a:xfrm>
            <a:off x="5334000" y="4724400"/>
            <a:ext cx="304800" cy="609600"/>
          </a:xfrm>
          <a:prstGeom prst="rect">
            <a:avLst/>
          </a:prstGeom>
          <a:solidFill>
            <a:srgbClr val="FFFFFF"/>
          </a:solidFill>
          <a:ln w="9525" algn="ctr">
            <a:noFill/>
            <a:miter lim="800000"/>
            <a:headEnd/>
            <a:tailEnd/>
          </a:ln>
        </p:spPr>
        <p:txBody>
          <a:bodyPr wrap="none" anchor="ctr"/>
          <a:lstStyle/>
          <a:p>
            <a:endParaRPr lang="en-US"/>
          </a:p>
        </p:txBody>
      </p:sp>
      <p:sp>
        <p:nvSpPr>
          <p:cNvPr id="457750" name="Rectangle 22"/>
          <p:cNvSpPr>
            <a:spLocks noChangeArrowheads="1"/>
          </p:cNvSpPr>
          <p:nvPr/>
        </p:nvSpPr>
        <p:spPr bwMode="auto">
          <a:xfrm>
            <a:off x="5334000" y="57150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51" name="Rectangle 23"/>
          <p:cNvSpPr>
            <a:spLocks noChangeArrowheads="1"/>
          </p:cNvSpPr>
          <p:nvPr/>
        </p:nvSpPr>
        <p:spPr bwMode="auto">
          <a:xfrm>
            <a:off x="5334000" y="38862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52" name="Rectangle 24"/>
          <p:cNvSpPr>
            <a:spLocks noChangeArrowheads="1"/>
          </p:cNvSpPr>
          <p:nvPr/>
        </p:nvSpPr>
        <p:spPr bwMode="auto">
          <a:xfrm>
            <a:off x="5334000" y="2057400"/>
            <a:ext cx="304800" cy="577850"/>
          </a:xfrm>
          <a:prstGeom prst="rect">
            <a:avLst/>
          </a:prstGeom>
          <a:solidFill>
            <a:srgbClr val="FFFFFF"/>
          </a:solidFill>
          <a:ln w="9525" algn="ctr">
            <a:noFill/>
            <a:miter lim="800000"/>
            <a:headEnd/>
            <a:tailEnd/>
          </a:ln>
        </p:spPr>
        <p:txBody>
          <a:bodyPr wrap="none" anchor="ctr"/>
          <a:lstStyle/>
          <a:p>
            <a:endParaRPr lang="en-US"/>
          </a:p>
        </p:txBody>
      </p:sp>
      <p:sp>
        <p:nvSpPr>
          <p:cNvPr id="457753" name="Rectangle 25"/>
          <p:cNvSpPr>
            <a:spLocks noChangeArrowheads="1"/>
          </p:cNvSpPr>
          <p:nvPr/>
        </p:nvSpPr>
        <p:spPr bwMode="auto">
          <a:xfrm>
            <a:off x="2057400" y="92075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7754" name="Rectangle 26"/>
          <p:cNvSpPr>
            <a:spLocks noChangeArrowheads="1"/>
          </p:cNvSpPr>
          <p:nvPr/>
        </p:nvSpPr>
        <p:spPr bwMode="auto">
          <a:xfrm>
            <a:off x="4171950" y="857250"/>
            <a:ext cx="381000" cy="749300"/>
          </a:xfrm>
          <a:prstGeom prst="rect">
            <a:avLst/>
          </a:prstGeom>
          <a:solidFill>
            <a:srgbClr val="FFFFFF"/>
          </a:solidFill>
          <a:ln w="9525" algn="ctr">
            <a:noFill/>
            <a:miter lim="800000"/>
            <a:headEnd/>
            <a:tailEnd/>
          </a:ln>
        </p:spPr>
        <p:txBody>
          <a:bodyPr wrap="none" anchor="ctr"/>
          <a:lstStyle/>
          <a:p>
            <a:endParaRPr lang="en-US"/>
          </a:p>
        </p:txBody>
      </p:sp>
      <p:sp>
        <p:nvSpPr>
          <p:cNvPr id="457755" name="Line 27"/>
          <p:cNvSpPr>
            <a:spLocks noChangeShapeType="1"/>
          </p:cNvSpPr>
          <p:nvPr/>
        </p:nvSpPr>
        <p:spPr bwMode="auto">
          <a:xfrm flipV="1">
            <a:off x="304800" y="0"/>
            <a:ext cx="0" cy="304800"/>
          </a:xfrm>
          <a:prstGeom prst="line">
            <a:avLst/>
          </a:prstGeom>
          <a:noFill/>
          <a:ln w="9525">
            <a:noFill/>
            <a:round/>
            <a:headEnd/>
            <a:tailEnd/>
          </a:ln>
          <a:effectLst>
            <a:outerShdw dist="68392" dir="4091915" algn="ctr" rotWithShape="0">
              <a:schemeClr val="bg2"/>
            </a:outerShdw>
          </a:effectLst>
        </p:spPr>
        <p:txBody>
          <a:bodyPr wrap="none" anchor="ctr"/>
          <a:lstStyle/>
          <a:p>
            <a:pPr>
              <a:defRPr/>
            </a:pPr>
            <a:endParaRPr lang="en-US"/>
          </a:p>
        </p:txBody>
      </p:sp>
      <p:sp>
        <p:nvSpPr>
          <p:cNvPr id="457756" name="Rectangle 28"/>
          <p:cNvSpPr>
            <a:spLocks noChangeArrowheads="1"/>
          </p:cNvSpPr>
          <p:nvPr/>
        </p:nvSpPr>
        <p:spPr bwMode="auto">
          <a:xfrm>
            <a:off x="4572000" y="2670175"/>
            <a:ext cx="381000" cy="698500"/>
          </a:xfrm>
          <a:prstGeom prst="rect">
            <a:avLst/>
          </a:prstGeom>
          <a:solidFill>
            <a:srgbClr val="FFFFFF"/>
          </a:solidFill>
          <a:ln w="9525" algn="ctr">
            <a:noFill/>
            <a:miter lim="800000"/>
            <a:headEnd/>
            <a:tailEnd/>
          </a:ln>
        </p:spPr>
        <p:txBody>
          <a:bodyPr wrap="none" anchor="ctr"/>
          <a:lstStyle/>
          <a:p>
            <a:endParaRPr lang="en-US"/>
          </a:p>
        </p:txBody>
      </p:sp>
      <p:sp>
        <p:nvSpPr>
          <p:cNvPr id="457757" name="AutoShape 29"/>
          <p:cNvSpPr>
            <a:spLocks noChangeArrowheads="1"/>
          </p:cNvSpPr>
          <p:nvPr/>
        </p:nvSpPr>
        <p:spPr bwMode="auto">
          <a:xfrm rot="1635377" flipH="1">
            <a:off x="1792288" y="2438400"/>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457758" name="AutoShape 30"/>
          <p:cNvSpPr>
            <a:spLocks noChangeArrowheads="1"/>
          </p:cNvSpPr>
          <p:nvPr/>
        </p:nvSpPr>
        <p:spPr bwMode="auto">
          <a:xfrm rot="1635377" flipH="1">
            <a:off x="1804988" y="4295775"/>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457759" name="AutoShape 31"/>
          <p:cNvSpPr>
            <a:spLocks noChangeArrowheads="1"/>
          </p:cNvSpPr>
          <p:nvPr/>
        </p:nvSpPr>
        <p:spPr bwMode="auto">
          <a:xfrm rot="1635377" flipH="1">
            <a:off x="1804988" y="5181600"/>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457760" name="AutoShape 32"/>
          <p:cNvSpPr>
            <a:spLocks noChangeArrowheads="1"/>
          </p:cNvSpPr>
          <p:nvPr/>
        </p:nvSpPr>
        <p:spPr bwMode="auto">
          <a:xfrm rot="1635377" flipH="1">
            <a:off x="1797050" y="5867400"/>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solidFill>
                  <a:schemeClr val="bg1">
                    <a:lumMod val="65000"/>
                  </a:schemeClr>
                </a:solidFill>
              </a:rPr>
              <a:pPr>
                <a:defRPr/>
              </a:pPr>
              <a:t>35</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57731"/>
                                        </p:tgtEl>
                                      </p:cBhvr>
                                    </p:animEffect>
                                    <p:set>
                                      <p:cBhvr>
                                        <p:cTn id="7" dur="1" fill="hold">
                                          <p:stCondLst>
                                            <p:cond delay="1999"/>
                                          </p:stCondLst>
                                        </p:cTn>
                                        <p:tgtEl>
                                          <p:spTgt spid="457731"/>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457734"/>
                                        </p:tgtEl>
                                      </p:cBhvr>
                                    </p:animEffect>
                                    <p:set>
                                      <p:cBhvr>
                                        <p:cTn id="11" dur="1" fill="hold">
                                          <p:stCondLst>
                                            <p:cond delay="1999"/>
                                          </p:stCondLst>
                                        </p:cTn>
                                        <p:tgtEl>
                                          <p:spTgt spid="457734"/>
                                        </p:tgtEl>
                                        <p:attrNameLst>
                                          <p:attrName>style.visibility</p:attrName>
                                        </p:attrNameLst>
                                      </p:cBhvr>
                                      <p:to>
                                        <p:strVal val="hidden"/>
                                      </p:to>
                                    </p:set>
                                  </p:child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2000"/>
                                        <p:tgtEl>
                                          <p:spTgt spid="457732"/>
                                        </p:tgtEl>
                                      </p:cBhvr>
                                    </p:animEffect>
                                    <p:set>
                                      <p:cBhvr>
                                        <p:cTn id="15" dur="1" fill="hold">
                                          <p:stCondLst>
                                            <p:cond delay="1999"/>
                                          </p:stCondLst>
                                        </p:cTn>
                                        <p:tgtEl>
                                          <p:spTgt spid="457732"/>
                                        </p:tgtEl>
                                        <p:attrNameLst>
                                          <p:attrName>style.visibility</p:attrName>
                                        </p:attrNameLst>
                                      </p:cBhvr>
                                      <p:to>
                                        <p:strVal val="hidden"/>
                                      </p:to>
                                    </p:set>
                                  </p:childTnLst>
                                </p:cTn>
                              </p:par>
                            </p:childTnLst>
                          </p:cTn>
                        </p:par>
                        <p:par>
                          <p:cTn id="16" fill="hold">
                            <p:stCondLst>
                              <p:cond delay="6000"/>
                            </p:stCondLst>
                            <p:childTnLst>
                              <p:par>
                                <p:cTn id="17" presetID="10" presetClass="exit" presetSubtype="0" fill="hold" grpId="0" nodeType="afterEffect">
                                  <p:stCondLst>
                                    <p:cond delay="0"/>
                                  </p:stCondLst>
                                  <p:childTnLst>
                                    <p:animEffect transition="out" filter="fade">
                                      <p:cBhvr>
                                        <p:cTn id="18" dur="2000"/>
                                        <p:tgtEl>
                                          <p:spTgt spid="457735"/>
                                        </p:tgtEl>
                                      </p:cBhvr>
                                    </p:animEffect>
                                    <p:set>
                                      <p:cBhvr>
                                        <p:cTn id="19" dur="1" fill="hold">
                                          <p:stCondLst>
                                            <p:cond delay="1999"/>
                                          </p:stCondLst>
                                        </p:cTn>
                                        <p:tgtEl>
                                          <p:spTgt spid="457735"/>
                                        </p:tgtEl>
                                        <p:attrNameLst>
                                          <p:attrName>style.visibility</p:attrName>
                                        </p:attrNameLst>
                                      </p:cBhvr>
                                      <p:to>
                                        <p:strVal val="hidden"/>
                                      </p:to>
                                    </p:set>
                                  </p:childTnLst>
                                </p:cTn>
                              </p:par>
                            </p:childTnLst>
                          </p:cTn>
                        </p:par>
                        <p:par>
                          <p:cTn id="20" fill="hold">
                            <p:stCondLst>
                              <p:cond delay="8000"/>
                            </p:stCondLst>
                            <p:childTnLst>
                              <p:par>
                                <p:cTn id="21" presetID="10" presetClass="exit" presetSubtype="0" fill="hold" grpId="0" nodeType="afterEffect">
                                  <p:stCondLst>
                                    <p:cond delay="0"/>
                                  </p:stCondLst>
                                  <p:childTnLst>
                                    <p:animEffect transition="out" filter="fade">
                                      <p:cBhvr>
                                        <p:cTn id="22" dur="2000"/>
                                        <p:tgtEl>
                                          <p:spTgt spid="457746"/>
                                        </p:tgtEl>
                                      </p:cBhvr>
                                    </p:animEffect>
                                    <p:set>
                                      <p:cBhvr>
                                        <p:cTn id="23" dur="1" fill="hold">
                                          <p:stCondLst>
                                            <p:cond delay="1999"/>
                                          </p:stCondLst>
                                        </p:cTn>
                                        <p:tgtEl>
                                          <p:spTgt spid="457746"/>
                                        </p:tgtEl>
                                        <p:attrNameLst>
                                          <p:attrName>style.visibility</p:attrName>
                                        </p:attrNameLst>
                                      </p:cBhvr>
                                      <p:to>
                                        <p:strVal val="hidden"/>
                                      </p:to>
                                    </p:set>
                                  </p:childTnLst>
                                </p:cTn>
                              </p:par>
                            </p:childTnLst>
                          </p:cTn>
                        </p:par>
                        <p:par>
                          <p:cTn id="24" fill="hold">
                            <p:stCondLst>
                              <p:cond delay="10000"/>
                            </p:stCondLst>
                            <p:childTnLst>
                              <p:par>
                                <p:cTn id="25" presetID="10" presetClass="exit" presetSubtype="0" fill="hold" grpId="0" nodeType="afterEffect">
                                  <p:stCondLst>
                                    <p:cond delay="0"/>
                                  </p:stCondLst>
                                  <p:childTnLst>
                                    <p:animEffect transition="out" filter="fade">
                                      <p:cBhvr>
                                        <p:cTn id="26" dur="2000"/>
                                        <p:tgtEl>
                                          <p:spTgt spid="457743"/>
                                        </p:tgtEl>
                                      </p:cBhvr>
                                    </p:animEffect>
                                    <p:set>
                                      <p:cBhvr>
                                        <p:cTn id="27" dur="1" fill="hold">
                                          <p:stCondLst>
                                            <p:cond delay="1999"/>
                                          </p:stCondLst>
                                        </p:cTn>
                                        <p:tgtEl>
                                          <p:spTgt spid="457743"/>
                                        </p:tgtEl>
                                        <p:attrNameLst>
                                          <p:attrName>style.visibility</p:attrName>
                                        </p:attrNameLst>
                                      </p:cBhvr>
                                      <p:to>
                                        <p:strVal val="hidden"/>
                                      </p:to>
                                    </p:set>
                                  </p:childTnLst>
                                </p:cTn>
                              </p:par>
                            </p:childTnLst>
                          </p:cTn>
                        </p:par>
                        <p:par>
                          <p:cTn id="28" fill="hold">
                            <p:stCondLst>
                              <p:cond delay="12000"/>
                            </p:stCondLst>
                            <p:childTnLst>
                              <p:par>
                                <p:cTn id="29" presetID="10" presetClass="exit" presetSubtype="0" fill="hold" grpId="0" nodeType="afterEffect">
                                  <p:stCondLst>
                                    <p:cond delay="0"/>
                                  </p:stCondLst>
                                  <p:childTnLst>
                                    <p:animEffect transition="out" filter="fade">
                                      <p:cBhvr>
                                        <p:cTn id="30" dur="2000"/>
                                        <p:tgtEl>
                                          <p:spTgt spid="457733"/>
                                        </p:tgtEl>
                                      </p:cBhvr>
                                    </p:animEffect>
                                    <p:set>
                                      <p:cBhvr>
                                        <p:cTn id="31" dur="1" fill="hold">
                                          <p:stCondLst>
                                            <p:cond delay="1999"/>
                                          </p:stCondLst>
                                        </p:cTn>
                                        <p:tgtEl>
                                          <p:spTgt spid="457733"/>
                                        </p:tgtEl>
                                        <p:attrNameLst>
                                          <p:attrName>style.visibility</p:attrName>
                                        </p:attrNameLst>
                                      </p:cBhvr>
                                      <p:to>
                                        <p:strVal val="hidden"/>
                                      </p:to>
                                    </p:set>
                                  </p:childTnLst>
                                </p:cTn>
                              </p:par>
                            </p:childTnLst>
                          </p:cTn>
                        </p:par>
                        <p:par>
                          <p:cTn id="32" fill="hold">
                            <p:stCondLst>
                              <p:cond delay="14000"/>
                            </p:stCondLst>
                            <p:childTnLst>
                              <p:par>
                                <p:cTn id="33" presetID="10" presetClass="exit" presetSubtype="0" fill="hold" grpId="0" nodeType="afterEffect">
                                  <p:stCondLst>
                                    <p:cond delay="0"/>
                                  </p:stCondLst>
                                  <p:childTnLst>
                                    <p:animEffect transition="out" filter="fade">
                                      <p:cBhvr>
                                        <p:cTn id="34" dur="2000"/>
                                        <p:tgtEl>
                                          <p:spTgt spid="457736"/>
                                        </p:tgtEl>
                                      </p:cBhvr>
                                    </p:animEffect>
                                    <p:set>
                                      <p:cBhvr>
                                        <p:cTn id="35" dur="1" fill="hold">
                                          <p:stCondLst>
                                            <p:cond delay="1999"/>
                                          </p:stCondLst>
                                        </p:cTn>
                                        <p:tgtEl>
                                          <p:spTgt spid="45773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457757"/>
                                        </p:tgtEl>
                                        <p:attrNameLst>
                                          <p:attrName>style.visibility</p:attrName>
                                        </p:attrNameLst>
                                      </p:cBhvr>
                                      <p:to>
                                        <p:strVal val="visible"/>
                                      </p:to>
                                    </p:set>
                                    <p:animEffect transition="in" filter="slide(fromBottom)">
                                      <p:cBhvr>
                                        <p:cTn id="40" dur="1000"/>
                                        <p:tgtEl>
                                          <p:spTgt spid="457757"/>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457758"/>
                                        </p:tgtEl>
                                        <p:attrNameLst>
                                          <p:attrName>style.visibility</p:attrName>
                                        </p:attrNameLst>
                                      </p:cBhvr>
                                      <p:to>
                                        <p:strVal val="visible"/>
                                      </p:to>
                                    </p:set>
                                    <p:animEffect transition="in" filter="slide(fromBottom)">
                                      <p:cBhvr>
                                        <p:cTn id="44" dur="2000"/>
                                        <p:tgtEl>
                                          <p:spTgt spid="457758"/>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457759"/>
                                        </p:tgtEl>
                                        <p:attrNameLst>
                                          <p:attrName>style.visibility</p:attrName>
                                        </p:attrNameLst>
                                      </p:cBhvr>
                                      <p:to>
                                        <p:strVal val="visible"/>
                                      </p:to>
                                    </p:set>
                                    <p:animEffect transition="in" filter="slide(fromBottom)">
                                      <p:cBhvr>
                                        <p:cTn id="48" dur="2000"/>
                                        <p:tgtEl>
                                          <p:spTgt spid="457759"/>
                                        </p:tgtEl>
                                      </p:cBhvr>
                                    </p:animEffect>
                                  </p:childTnLst>
                                </p:cTn>
                              </p:par>
                            </p:childTnLst>
                          </p:cTn>
                        </p:par>
                        <p:par>
                          <p:cTn id="49" fill="hold">
                            <p:stCondLst>
                              <p:cond delay="5000"/>
                            </p:stCondLst>
                            <p:childTnLst>
                              <p:par>
                                <p:cTn id="50" presetID="12" presetClass="entr" presetSubtype="4" fill="hold" grpId="0" nodeType="afterEffect">
                                  <p:stCondLst>
                                    <p:cond delay="0"/>
                                  </p:stCondLst>
                                  <p:childTnLst>
                                    <p:set>
                                      <p:cBhvr>
                                        <p:cTn id="51" dur="1" fill="hold">
                                          <p:stCondLst>
                                            <p:cond delay="0"/>
                                          </p:stCondLst>
                                        </p:cTn>
                                        <p:tgtEl>
                                          <p:spTgt spid="457760"/>
                                        </p:tgtEl>
                                        <p:attrNameLst>
                                          <p:attrName>style.visibility</p:attrName>
                                        </p:attrNameLst>
                                      </p:cBhvr>
                                      <p:to>
                                        <p:strVal val="visible"/>
                                      </p:to>
                                    </p:set>
                                    <p:animEffect transition="in" filter="slide(fromBottom)">
                                      <p:cBhvr>
                                        <p:cTn id="52" dur="2000"/>
                                        <p:tgtEl>
                                          <p:spTgt spid="457760"/>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0" nodeType="clickEffect">
                                  <p:stCondLst>
                                    <p:cond delay="0"/>
                                  </p:stCondLst>
                                  <p:childTnLst>
                                    <p:animEffect transition="out" filter="wedge">
                                      <p:cBhvr>
                                        <p:cTn id="56" dur="1000"/>
                                        <p:tgtEl>
                                          <p:spTgt spid="457754"/>
                                        </p:tgtEl>
                                      </p:cBhvr>
                                    </p:animEffect>
                                    <p:set>
                                      <p:cBhvr>
                                        <p:cTn id="57" dur="1" fill="hold">
                                          <p:stCondLst>
                                            <p:cond delay="999"/>
                                          </p:stCondLst>
                                        </p:cTn>
                                        <p:tgtEl>
                                          <p:spTgt spid="457754"/>
                                        </p:tgtEl>
                                        <p:attrNameLst>
                                          <p:attrName>style.visibility</p:attrName>
                                        </p:attrNameLst>
                                      </p:cBhvr>
                                      <p:to>
                                        <p:strVal val="hidden"/>
                                      </p:to>
                                    </p:set>
                                  </p:childTnLst>
                                </p:cTn>
                              </p:par>
                            </p:childTnLst>
                          </p:cTn>
                        </p:par>
                        <p:par>
                          <p:cTn id="58" fill="hold">
                            <p:stCondLst>
                              <p:cond delay="1000"/>
                            </p:stCondLst>
                            <p:childTnLst>
                              <p:par>
                                <p:cTn id="59" presetID="20" presetClass="exit" presetSubtype="0" fill="hold" grpId="0" nodeType="afterEffect">
                                  <p:stCondLst>
                                    <p:cond delay="0"/>
                                  </p:stCondLst>
                                  <p:childTnLst>
                                    <p:animEffect transition="out" filter="wedge">
                                      <p:cBhvr>
                                        <p:cTn id="60" dur="1000"/>
                                        <p:tgtEl>
                                          <p:spTgt spid="457753"/>
                                        </p:tgtEl>
                                      </p:cBhvr>
                                    </p:animEffect>
                                    <p:set>
                                      <p:cBhvr>
                                        <p:cTn id="61" dur="1" fill="hold">
                                          <p:stCondLst>
                                            <p:cond delay="999"/>
                                          </p:stCondLst>
                                        </p:cTn>
                                        <p:tgtEl>
                                          <p:spTgt spid="45775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457757"/>
                                        </p:tgtEl>
                                      </p:cBhvr>
                                    </p:animEffect>
                                    <p:set>
                                      <p:cBhvr>
                                        <p:cTn id="64" dur="1" fill="hold">
                                          <p:stCondLst>
                                            <p:cond delay="1999"/>
                                          </p:stCondLst>
                                        </p:cTn>
                                        <p:tgtEl>
                                          <p:spTgt spid="45775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457758"/>
                                        </p:tgtEl>
                                      </p:cBhvr>
                                    </p:animEffect>
                                    <p:set>
                                      <p:cBhvr>
                                        <p:cTn id="67" dur="1" fill="hold">
                                          <p:stCondLst>
                                            <p:cond delay="1999"/>
                                          </p:stCondLst>
                                        </p:cTn>
                                        <p:tgtEl>
                                          <p:spTgt spid="45775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457759"/>
                                        </p:tgtEl>
                                      </p:cBhvr>
                                    </p:animEffect>
                                    <p:set>
                                      <p:cBhvr>
                                        <p:cTn id="70" dur="1" fill="hold">
                                          <p:stCondLst>
                                            <p:cond delay="1999"/>
                                          </p:stCondLst>
                                        </p:cTn>
                                        <p:tgtEl>
                                          <p:spTgt spid="45775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457760"/>
                                        </p:tgtEl>
                                      </p:cBhvr>
                                    </p:animEffect>
                                    <p:set>
                                      <p:cBhvr>
                                        <p:cTn id="73" dur="1" fill="hold">
                                          <p:stCondLst>
                                            <p:cond delay="1999"/>
                                          </p:stCondLst>
                                        </p:cTn>
                                        <p:tgtEl>
                                          <p:spTgt spid="457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animBg="1"/>
      <p:bldP spid="457732" grpId="0" animBg="1"/>
      <p:bldP spid="457733" grpId="0" animBg="1"/>
      <p:bldP spid="457734" grpId="0" animBg="1"/>
      <p:bldP spid="457735" grpId="0" animBg="1"/>
      <p:bldP spid="457736" grpId="0" animBg="1"/>
      <p:bldP spid="457743" grpId="0" animBg="1"/>
      <p:bldP spid="457746" grpId="0" animBg="1"/>
      <p:bldP spid="457753" grpId="0" animBg="1"/>
      <p:bldP spid="457754" grpId="0" animBg="1"/>
      <p:bldP spid="457757" grpId="0" animBg="1"/>
      <p:bldP spid="457757" grpId="1" animBg="1"/>
      <p:bldP spid="457758" grpId="0" animBg="1"/>
      <p:bldP spid="457758" grpId="1" animBg="1"/>
      <p:bldP spid="457759" grpId="0" animBg="1"/>
      <p:bldP spid="457759" grpId="1" animBg="1"/>
      <p:bldP spid="457760" grpId="0" animBg="1"/>
      <p:bldP spid="457760"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9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57730" name="Picture 2" descr="#2 Dan 4 Literal Chart 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228600"/>
            <a:ext cx="5486400" cy="6400800"/>
          </a:xfrm>
          <a:prstGeom prst="rect">
            <a:avLst/>
          </a:prstGeom>
          <a:noFill/>
          <a:ln w="12700">
            <a:solidFill>
              <a:schemeClr val="tx1"/>
            </a:solidFill>
            <a:miter lim="800000"/>
            <a:headEnd/>
            <a:tailEnd/>
          </a:ln>
          <a:effectLst>
            <a:outerShdw dist="71842" dir="13500000" algn="ctr" rotWithShape="0">
              <a:srgbClr val="5757FF">
                <a:alpha val="50000"/>
              </a:srgbClr>
            </a:outerShdw>
          </a:effectLst>
        </p:spPr>
      </p:pic>
      <p:sp>
        <p:nvSpPr>
          <p:cNvPr id="457737" name="Rectangle 9"/>
          <p:cNvSpPr>
            <a:spLocks noChangeArrowheads="1"/>
          </p:cNvSpPr>
          <p:nvPr/>
        </p:nvSpPr>
        <p:spPr bwMode="auto">
          <a:xfrm>
            <a:off x="1981200" y="5365750"/>
            <a:ext cx="2108200" cy="609600"/>
          </a:xfrm>
          <a:prstGeom prst="rect">
            <a:avLst/>
          </a:prstGeom>
          <a:solidFill>
            <a:srgbClr val="FFFFFF"/>
          </a:solidFill>
          <a:ln w="9525" algn="ctr">
            <a:noFill/>
            <a:miter lim="800000"/>
            <a:headEnd/>
            <a:tailEnd/>
          </a:ln>
        </p:spPr>
        <p:txBody>
          <a:bodyPr wrap="none" anchor="ctr"/>
          <a:lstStyle/>
          <a:p>
            <a:endParaRPr lang="en-US"/>
          </a:p>
        </p:txBody>
      </p:sp>
      <p:sp>
        <p:nvSpPr>
          <p:cNvPr id="457738" name="Rectangle 10"/>
          <p:cNvSpPr>
            <a:spLocks noChangeArrowheads="1"/>
          </p:cNvSpPr>
          <p:nvPr/>
        </p:nvSpPr>
        <p:spPr bwMode="auto">
          <a:xfrm>
            <a:off x="1981200" y="335280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7739" name="Rectangle 11"/>
          <p:cNvSpPr>
            <a:spLocks noChangeArrowheads="1"/>
          </p:cNvSpPr>
          <p:nvPr/>
        </p:nvSpPr>
        <p:spPr bwMode="auto">
          <a:xfrm>
            <a:off x="1981200" y="1606550"/>
            <a:ext cx="2133600" cy="990600"/>
          </a:xfrm>
          <a:prstGeom prst="rect">
            <a:avLst/>
          </a:prstGeom>
          <a:solidFill>
            <a:srgbClr val="FFFFFF"/>
          </a:solidFill>
          <a:ln w="9525" algn="ctr">
            <a:noFill/>
            <a:miter lim="800000"/>
            <a:headEnd/>
            <a:tailEnd/>
          </a:ln>
        </p:spPr>
        <p:txBody>
          <a:bodyPr wrap="none" anchor="ctr"/>
          <a:lstStyle/>
          <a:p>
            <a:endParaRPr lang="en-US"/>
          </a:p>
        </p:txBody>
      </p:sp>
      <p:sp>
        <p:nvSpPr>
          <p:cNvPr id="457740" name="Rectangle 12"/>
          <p:cNvSpPr>
            <a:spLocks noChangeArrowheads="1"/>
          </p:cNvSpPr>
          <p:nvPr/>
        </p:nvSpPr>
        <p:spPr bwMode="auto">
          <a:xfrm>
            <a:off x="4260850" y="5702300"/>
            <a:ext cx="990600" cy="533400"/>
          </a:xfrm>
          <a:prstGeom prst="rect">
            <a:avLst/>
          </a:prstGeom>
          <a:solidFill>
            <a:srgbClr val="FFFFFF"/>
          </a:solidFill>
          <a:ln w="9525" algn="ctr">
            <a:noFill/>
            <a:miter lim="800000"/>
            <a:headEnd/>
            <a:tailEnd/>
          </a:ln>
        </p:spPr>
        <p:txBody>
          <a:bodyPr wrap="none" anchor="ctr"/>
          <a:lstStyle/>
          <a:p>
            <a:endParaRPr lang="en-US"/>
          </a:p>
        </p:txBody>
      </p:sp>
      <p:sp>
        <p:nvSpPr>
          <p:cNvPr id="457741" name="Rectangle 13"/>
          <p:cNvSpPr>
            <a:spLocks noChangeArrowheads="1"/>
          </p:cNvSpPr>
          <p:nvPr/>
        </p:nvSpPr>
        <p:spPr bwMode="auto">
          <a:xfrm>
            <a:off x="4248150" y="3886200"/>
            <a:ext cx="990600" cy="533400"/>
          </a:xfrm>
          <a:prstGeom prst="rect">
            <a:avLst/>
          </a:prstGeom>
          <a:solidFill>
            <a:srgbClr val="FFFFFF"/>
          </a:solidFill>
          <a:ln w="9525" algn="ctr">
            <a:noFill/>
            <a:miter lim="800000"/>
            <a:headEnd/>
            <a:tailEnd/>
          </a:ln>
        </p:spPr>
        <p:txBody>
          <a:bodyPr wrap="none" anchor="ctr"/>
          <a:lstStyle/>
          <a:p>
            <a:endParaRPr lang="en-US"/>
          </a:p>
        </p:txBody>
      </p:sp>
      <p:sp>
        <p:nvSpPr>
          <p:cNvPr id="457742" name="Rectangle 14"/>
          <p:cNvSpPr>
            <a:spLocks noChangeArrowheads="1"/>
          </p:cNvSpPr>
          <p:nvPr/>
        </p:nvSpPr>
        <p:spPr bwMode="auto">
          <a:xfrm>
            <a:off x="4254500" y="2108200"/>
            <a:ext cx="990600" cy="501650"/>
          </a:xfrm>
          <a:prstGeom prst="rect">
            <a:avLst/>
          </a:prstGeom>
          <a:solidFill>
            <a:srgbClr val="FFFFFF"/>
          </a:solidFill>
          <a:ln w="9525" algn="ctr">
            <a:noFill/>
            <a:miter lim="800000"/>
            <a:headEnd/>
            <a:tailEnd/>
          </a:ln>
        </p:spPr>
        <p:txBody>
          <a:bodyPr wrap="none" anchor="ctr"/>
          <a:lstStyle/>
          <a:p>
            <a:endParaRPr lang="en-US"/>
          </a:p>
        </p:txBody>
      </p:sp>
      <p:sp>
        <p:nvSpPr>
          <p:cNvPr id="457747" name="Rectangle 19"/>
          <p:cNvSpPr>
            <a:spLocks noChangeArrowheads="1"/>
          </p:cNvSpPr>
          <p:nvPr/>
        </p:nvSpPr>
        <p:spPr bwMode="auto">
          <a:xfrm>
            <a:off x="1981200" y="4597400"/>
            <a:ext cx="2133600" cy="647700"/>
          </a:xfrm>
          <a:prstGeom prst="rect">
            <a:avLst/>
          </a:prstGeom>
          <a:solidFill>
            <a:srgbClr val="FFFFFF"/>
          </a:solidFill>
          <a:ln w="9525" algn="ctr">
            <a:noFill/>
            <a:miter lim="800000"/>
            <a:headEnd/>
            <a:tailEnd/>
          </a:ln>
        </p:spPr>
        <p:txBody>
          <a:bodyPr wrap="none" anchor="ctr"/>
          <a:lstStyle/>
          <a:p>
            <a:endParaRPr lang="en-US"/>
          </a:p>
        </p:txBody>
      </p:sp>
      <p:sp>
        <p:nvSpPr>
          <p:cNvPr id="457748" name="Rectangle 20"/>
          <p:cNvSpPr>
            <a:spLocks noChangeArrowheads="1"/>
          </p:cNvSpPr>
          <p:nvPr/>
        </p:nvSpPr>
        <p:spPr bwMode="auto">
          <a:xfrm>
            <a:off x="4283075" y="4845050"/>
            <a:ext cx="914400" cy="447675"/>
          </a:xfrm>
          <a:prstGeom prst="rect">
            <a:avLst/>
          </a:prstGeom>
          <a:solidFill>
            <a:srgbClr val="FFFFFF"/>
          </a:solidFill>
          <a:ln w="9525" algn="ctr">
            <a:noFill/>
            <a:miter lim="800000"/>
            <a:headEnd/>
            <a:tailEnd/>
          </a:ln>
        </p:spPr>
        <p:txBody>
          <a:bodyPr wrap="none" anchor="ctr"/>
          <a:lstStyle/>
          <a:p>
            <a:endParaRPr lang="en-US"/>
          </a:p>
        </p:txBody>
      </p:sp>
      <p:sp>
        <p:nvSpPr>
          <p:cNvPr id="457749" name="Rectangle 21"/>
          <p:cNvSpPr>
            <a:spLocks noChangeArrowheads="1"/>
          </p:cNvSpPr>
          <p:nvPr/>
        </p:nvSpPr>
        <p:spPr bwMode="auto">
          <a:xfrm>
            <a:off x="5334000" y="4724400"/>
            <a:ext cx="304800" cy="609600"/>
          </a:xfrm>
          <a:prstGeom prst="rect">
            <a:avLst/>
          </a:prstGeom>
          <a:solidFill>
            <a:srgbClr val="FFFFFF"/>
          </a:solidFill>
          <a:ln w="9525" algn="ctr">
            <a:noFill/>
            <a:miter lim="800000"/>
            <a:headEnd/>
            <a:tailEnd/>
          </a:ln>
        </p:spPr>
        <p:txBody>
          <a:bodyPr wrap="none" anchor="ctr"/>
          <a:lstStyle/>
          <a:p>
            <a:endParaRPr lang="en-US"/>
          </a:p>
        </p:txBody>
      </p:sp>
      <p:sp>
        <p:nvSpPr>
          <p:cNvPr id="457750" name="Rectangle 22"/>
          <p:cNvSpPr>
            <a:spLocks noChangeArrowheads="1"/>
          </p:cNvSpPr>
          <p:nvPr/>
        </p:nvSpPr>
        <p:spPr bwMode="auto">
          <a:xfrm>
            <a:off x="5334000" y="57150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51" name="Rectangle 23"/>
          <p:cNvSpPr>
            <a:spLocks noChangeArrowheads="1"/>
          </p:cNvSpPr>
          <p:nvPr/>
        </p:nvSpPr>
        <p:spPr bwMode="auto">
          <a:xfrm>
            <a:off x="5334000" y="38862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7752" name="Rectangle 24"/>
          <p:cNvSpPr>
            <a:spLocks noChangeArrowheads="1"/>
          </p:cNvSpPr>
          <p:nvPr/>
        </p:nvSpPr>
        <p:spPr bwMode="auto">
          <a:xfrm>
            <a:off x="5334000" y="2057400"/>
            <a:ext cx="304800" cy="577850"/>
          </a:xfrm>
          <a:prstGeom prst="rect">
            <a:avLst/>
          </a:prstGeom>
          <a:solidFill>
            <a:srgbClr val="FFFFFF"/>
          </a:solidFill>
          <a:ln w="9525" algn="ctr">
            <a:noFill/>
            <a:miter lim="800000"/>
            <a:headEnd/>
            <a:tailEnd/>
          </a:ln>
        </p:spPr>
        <p:txBody>
          <a:bodyPr wrap="none" anchor="ctr"/>
          <a:lstStyle/>
          <a:p>
            <a:endParaRPr lang="en-US"/>
          </a:p>
        </p:txBody>
      </p:sp>
      <p:sp>
        <p:nvSpPr>
          <p:cNvPr id="457755" name="Line 27"/>
          <p:cNvSpPr>
            <a:spLocks noChangeShapeType="1"/>
          </p:cNvSpPr>
          <p:nvPr/>
        </p:nvSpPr>
        <p:spPr bwMode="auto">
          <a:xfrm flipV="1">
            <a:off x="304800" y="0"/>
            <a:ext cx="0" cy="304800"/>
          </a:xfrm>
          <a:prstGeom prst="line">
            <a:avLst/>
          </a:prstGeom>
          <a:noFill/>
          <a:ln w="9525">
            <a:noFill/>
            <a:round/>
            <a:headEnd/>
            <a:tailEnd/>
          </a:ln>
          <a:effectLst>
            <a:outerShdw dist="68392" dir="4091915" algn="ctr" rotWithShape="0">
              <a:schemeClr val="bg2"/>
            </a:outerShdw>
          </a:effectLst>
        </p:spPr>
        <p:txBody>
          <a:bodyPr wrap="none" anchor="ctr"/>
          <a:lstStyle/>
          <a:p>
            <a:pPr>
              <a:defRPr/>
            </a:pPr>
            <a:endParaRPr lang="en-US"/>
          </a:p>
        </p:txBody>
      </p:sp>
      <p:sp>
        <p:nvSpPr>
          <p:cNvPr id="457756" name="Rectangle 28"/>
          <p:cNvSpPr>
            <a:spLocks noChangeArrowheads="1"/>
          </p:cNvSpPr>
          <p:nvPr/>
        </p:nvSpPr>
        <p:spPr bwMode="auto">
          <a:xfrm>
            <a:off x="4572000" y="2670175"/>
            <a:ext cx="381000" cy="698500"/>
          </a:xfrm>
          <a:prstGeom prst="rect">
            <a:avLst/>
          </a:prstGeom>
          <a:solidFill>
            <a:srgbClr val="FFFFFF"/>
          </a:solidFill>
          <a:ln w="9525" algn="ctr">
            <a:noFill/>
            <a:miter lim="800000"/>
            <a:headEnd/>
            <a:tailEnd/>
          </a:ln>
        </p:spPr>
        <p:txBody>
          <a:bodyPr wrap="none" anchor="ctr"/>
          <a:lstStyle/>
          <a:p>
            <a:endParaRPr lang="en-US"/>
          </a:p>
        </p:txBody>
      </p:sp>
      <p:sp>
        <p:nvSpPr>
          <p:cNvPr id="33" name="TextBox 32"/>
          <p:cNvSpPr txBox="1"/>
          <p:nvPr/>
        </p:nvSpPr>
        <p:spPr>
          <a:xfrm>
            <a:off x="6400800" y="609600"/>
            <a:ext cx="2265363" cy="5816600"/>
          </a:xfrm>
          <a:prstGeom prst="rect">
            <a:avLst/>
          </a:prstGeom>
          <a:noFill/>
        </p:spPr>
        <p:txBody>
          <a:bodyPr wrap="none">
            <a:spAutoFit/>
            <a:scene3d>
              <a:camera prst="orthographicFront"/>
              <a:lightRig rig="threePt" dir="t"/>
            </a:scene3d>
            <a:sp3d extrusionH="57150">
              <a:bevelT w="38100" h="38100"/>
            </a:sp3d>
          </a:bodyPr>
          <a:lstStyle/>
          <a:p>
            <a:pPr>
              <a:defRPr/>
            </a:pPr>
            <a:r>
              <a:rPr lang="en-US" sz="6000" b="1" dirty="0">
                <a:solidFill>
                  <a:srgbClr val="FFFFCC"/>
                </a:solidFill>
                <a:latin typeface="+mj-lt"/>
              </a:rPr>
              <a:t>This</a:t>
            </a:r>
          </a:p>
          <a:p>
            <a:pPr>
              <a:defRPr/>
            </a:pPr>
            <a:endParaRPr lang="en-US" b="1" dirty="0">
              <a:solidFill>
                <a:srgbClr val="FFFFCC"/>
              </a:solidFill>
              <a:latin typeface="+mj-lt"/>
            </a:endParaRPr>
          </a:p>
          <a:p>
            <a:pPr>
              <a:defRPr/>
            </a:pPr>
            <a:r>
              <a:rPr lang="en-US" sz="6000" b="1" dirty="0">
                <a:solidFill>
                  <a:srgbClr val="FFFFCC"/>
                </a:solidFill>
                <a:latin typeface="+mj-lt"/>
              </a:rPr>
              <a:t>Chart</a:t>
            </a:r>
          </a:p>
          <a:p>
            <a:pPr>
              <a:defRPr/>
            </a:pPr>
            <a:endParaRPr lang="en-US" b="1" dirty="0">
              <a:solidFill>
                <a:srgbClr val="FFFFCC"/>
              </a:solidFill>
              <a:latin typeface="+mj-lt"/>
            </a:endParaRPr>
          </a:p>
          <a:p>
            <a:pPr>
              <a:defRPr/>
            </a:pPr>
            <a:r>
              <a:rPr lang="en-US" sz="6000" b="1" dirty="0">
                <a:solidFill>
                  <a:srgbClr val="FFFFCC"/>
                </a:solidFill>
                <a:latin typeface="+mj-lt"/>
              </a:rPr>
              <a:t>Looks</a:t>
            </a:r>
          </a:p>
          <a:p>
            <a:pPr>
              <a:defRPr/>
            </a:pPr>
            <a:endParaRPr lang="en-US" b="1" dirty="0">
              <a:solidFill>
                <a:srgbClr val="FFFFCC"/>
              </a:solidFill>
              <a:latin typeface="+mj-lt"/>
            </a:endParaRPr>
          </a:p>
          <a:p>
            <a:pPr>
              <a:defRPr/>
            </a:pPr>
            <a:r>
              <a:rPr lang="en-US" sz="6000" b="1" dirty="0">
                <a:solidFill>
                  <a:srgbClr val="FFFFCC"/>
                </a:solidFill>
                <a:latin typeface="+mj-lt"/>
              </a:rPr>
              <a:t>Good!</a:t>
            </a:r>
          </a:p>
          <a:p>
            <a:pPr algn="ctr">
              <a:defRPr/>
            </a:pPr>
            <a:endParaRPr lang="en-US" b="1" dirty="0">
              <a:solidFill>
                <a:srgbClr val="FFFFCC"/>
              </a:solidFill>
              <a:latin typeface="+mj-lt"/>
            </a:endParaRPr>
          </a:p>
          <a:p>
            <a:pPr algn="ctr">
              <a:defRPr/>
            </a:pPr>
            <a:r>
              <a:rPr lang="en-US" sz="6000" b="1" dirty="0">
                <a:solidFill>
                  <a:srgbClr val="FFFFCC"/>
                </a:solidFill>
                <a:latin typeface="+mj-lt"/>
              </a:rPr>
              <a:t>A+</a:t>
            </a:r>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solidFill>
                  <a:schemeClr val="bg1">
                    <a:lumMod val="65000"/>
                  </a:schemeClr>
                </a:solidFill>
              </a:rPr>
              <a:pPr>
                <a:defRPr/>
              </a:pPr>
              <a:t>36</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3000"/>
                                        <p:tgtEl>
                                          <p:spTgt spid="457739"/>
                                        </p:tgtEl>
                                      </p:cBhvr>
                                    </p:animEffect>
                                    <p:set>
                                      <p:cBhvr>
                                        <p:cTn id="7" dur="1" fill="hold">
                                          <p:stCondLst>
                                            <p:cond delay="2999"/>
                                          </p:stCondLst>
                                        </p:cTn>
                                        <p:tgtEl>
                                          <p:spTgt spid="4577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457742"/>
                                        </p:tgtEl>
                                      </p:cBhvr>
                                    </p:animEffect>
                                    <p:set>
                                      <p:cBhvr>
                                        <p:cTn id="12" dur="1" fill="hold">
                                          <p:stCondLst>
                                            <p:cond delay="1999"/>
                                          </p:stCondLst>
                                        </p:cTn>
                                        <p:tgtEl>
                                          <p:spTgt spid="457742"/>
                                        </p:tgtEl>
                                        <p:attrNameLst>
                                          <p:attrName>style.visibility</p:attrName>
                                        </p:attrNameLst>
                                      </p:cBhvr>
                                      <p:to>
                                        <p:strVal val="hidden"/>
                                      </p:to>
                                    </p:set>
                                  </p:childTnLst>
                                </p:cTn>
                              </p:par>
                            </p:childTnLst>
                          </p:cTn>
                        </p:par>
                        <p:par>
                          <p:cTn id="13" fill="hold">
                            <p:stCondLst>
                              <p:cond delay="2000"/>
                            </p:stCondLst>
                            <p:childTnLst>
                              <p:par>
                                <p:cTn id="14" presetID="22" presetClass="exit" presetSubtype="1" fill="hold" grpId="0" nodeType="afterEffect">
                                  <p:stCondLst>
                                    <p:cond delay="0"/>
                                  </p:stCondLst>
                                  <p:childTnLst>
                                    <p:animEffect transition="out" filter="wipe(up)">
                                      <p:cBhvr>
                                        <p:cTn id="15" dur="2000"/>
                                        <p:tgtEl>
                                          <p:spTgt spid="457738"/>
                                        </p:tgtEl>
                                      </p:cBhvr>
                                    </p:animEffect>
                                    <p:set>
                                      <p:cBhvr>
                                        <p:cTn id="16" dur="1" fill="hold">
                                          <p:stCondLst>
                                            <p:cond delay="1999"/>
                                          </p:stCondLst>
                                        </p:cTn>
                                        <p:tgtEl>
                                          <p:spTgt spid="4577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2000"/>
                                        <p:tgtEl>
                                          <p:spTgt spid="457741"/>
                                        </p:tgtEl>
                                      </p:cBhvr>
                                    </p:animEffect>
                                    <p:set>
                                      <p:cBhvr>
                                        <p:cTn id="21" dur="1" fill="hold">
                                          <p:stCondLst>
                                            <p:cond delay="1999"/>
                                          </p:stCondLst>
                                        </p:cTn>
                                        <p:tgtEl>
                                          <p:spTgt spid="457741"/>
                                        </p:tgtEl>
                                        <p:attrNameLst>
                                          <p:attrName>style.visibility</p:attrName>
                                        </p:attrNameLst>
                                      </p:cBhvr>
                                      <p:to>
                                        <p:strVal val="hidden"/>
                                      </p:to>
                                    </p:set>
                                  </p:childTnLst>
                                </p:cTn>
                              </p:par>
                            </p:childTnLst>
                          </p:cTn>
                        </p:par>
                        <p:par>
                          <p:cTn id="22" fill="hold">
                            <p:stCondLst>
                              <p:cond delay="2000"/>
                            </p:stCondLst>
                            <p:childTnLst>
                              <p:par>
                                <p:cTn id="23" presetID="22" presetClass="exit" presetSubtype="1" fill="hold" grpId="0" nodeType="afterEffect">
                                  <p:stCondLst>
                                    <p:cond delay="0"/>
                                  </p:stCondLst>
                                  <p:childTnLst>
                                    <p:animEffect transition="out" filter="wipe(up)">
                                      <p:cBhvr>
                                        <p:cTn id="24" dur="3000"/>
                                        <p:tgtEl>
                                          <p:spTgt spid="457747"/>
                                        </p:tgtEl>
                                      </p:cBhvr>
                                    </p:animEffect>
                                    <p:set>
                                      <p:cBhvr>
                                        <p:cTn id="25" dur="1" fill="hold">
                                          <p:stCondLst>
                                            <p:cond delay="2999"/>
                                          </p:stCondLst>
                                        </p:cTn>
                                        <p:tgtEl>
                                          <p:spTgt spid="4577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2000"/>
                                        <p:tgtEl>
                                          <p:spTgt spid="457748"/>
                                        </p:tgtEl>
                                      </p:cBhvr>
                                    </p:animEffect>
                                    <p:set>
                                      <p:cBhvr>
                                        <p:cTn id="30" dur="1" fill="hold">
                                          <p:stCondLst>
                                            <p:cond delay="1999"/>
                                          </p:stCondLst>
                                        </p:cTn>
                                        <p:tgtEl>
                                          <p:spTgt spid="457748"/>
                                        </p:tgtEl>
                                        <p:attrNameLst>
                                          <p:attrName>style.visibility</p:attrName>
                                        </p:attrNameLst>
                                      </p:cBhvr>
                                      <p:to>
                                        <p:strVal val="hidden"/>
                                      </p:to>
                                    </p:set>
                                  </p:childTnLst>
                                </p:cTn>
                              </p:par>
                            </p:childTnLst>
                          </p:cTn>
                        </p:par>
                        <p:par>
                          <p:cTn id="31" fill="hold">
                            <p:stCondLst>
                              <p:cond delay="2000"/>
                            </p:stCondLst>
                            <p:childTnLst>
                              <p:par>
                                <p:cTn id="32" presetID="22" presetClass="exit" presetSubtype="1" fill="hold" grpId="0" nodeType="afterEffect">
                                  <p:stCondLst>
                                    <p:cond delay="0"/>
                                  </p:stCondLst>
                                  <p:childTnLst>
                                    <p:animEffect transition="out" filter="wipe(up)">
                                      <p:cBhvr>
                                        <p:cTn id="33" dur="3000"/>
                                        <p:tgtEl>
                                          <p:spTgt spid="457737"/>
                                        </p:tgtEl>
                                      </p:cBhvr>
                                    </p:animEffect>
                                    <p:set>
                                      <p:cBhvr>
                                        <p:cTn id="34" dur="1" fill="hold">
                                          <p:stCondLst>
                                            <p:cond delay="2999"/>
                                          </p:stCondLst>
                                        </p:cTn>
                                        <p:tgtEl>
                                          <p:spTgt spid="4577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2000"/>
                                        <p:tgtEl>
                                          <p:spTgt spid="457740"/>
                                        </p:tgtEl>
                                      </p:cBhvr>
                                    </p:animEffect>
                                    <p:set>
                                      <p:cBhvr>
                                        <p:cTn id="39" dur="1" fill="hold">
                                          <p:stCondLst>
                                            <p:cond delay="1999"/>
                                          </p:stCondLst>
                                        </p:cTn>
                                        <p:tgtEl>
                                          <p:spTgt spid="45774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xit" presetSubtype="42" fill="hold" grpId="0" nodeType="clickEffect">
                                  <p:stCondLst>
                                    <p:cond delay="0"/>
                                  </p:stCondLst>
                                  <p:childTnLst>
                                    <p:animEffect transition="out" filter="barn(outHorizontal)">
                                      <p:cBhvr>
                                        <p:cTn id="43" dur="2000"/>
                                        <p:tgtEl>
                                          <p:spTgt spid="457756"/>
                                        </p:tgtEl>
                                      </p:cBhvr>
                                    </p:animEffect>
                                    <p:set>
                                      <p:cBhvr>
                                        <p:cTn id="44" dur="1" fill="hold">
                                          <p:stCondLst>
                                            <p:cond delay="1999"/>
                                          </p:stCondLst>
                                        </p:cTn>
                                        <p:tgtEl>
                                          <p:spTgt spid="4577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2000"/>
                                        <p:tgtEl>
                                          <p:spTgt spid="457752"/>
                                        </p:tgtEl>
                                      </p:cBhvr>
                                    </p:animEffect>
                                    <p:set>
                                      <p:cBhvr>
                                        <p:cTn id="49" dur="1" fill="hold">
                                          <p:stCondLst>
                                            <p:cond delay="1999"/>
                                          </p:stCondLst>
                                        </p:cTn>
                                        <p:tgtEl>
                                          <p:spTgt spid="457752"/>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0" nodeType="afterEffect">
                                  <p:stCondLst>
                                    <p:cond delay="0"/>
                                  </p:stCondLst>
                                  <p:childTnLst>
                                    <p:animEffect transition="out" filter="fade">
                                      <p:cBhvr>
                                        <p:cTn id="52" dur="2000"/>
                                        <p:tgtEl>
                                          <p:spTgt spid="457751"/>
                                        </p:tgtEl>
                                      </p:cBhvr>
                                    </p:animEffect>
                                    <p:set>
                                      <p:cBhvr>
                                        <p:cTn id="53" dur="1" fill="hold">
                                          <p:stCondLst>
                                            <p:cond delay="1999"/>
                                          </p:stCondLst>
                                        </p:cTn>
                                        <p:tgtEl>
                                          <p:spTgt spid="457751"/>
                                        </p:tgtEl>
                                        <p:attrNameLst>
                                          <p:attrName>style.visibility</p:attrName>
                                        </p:attrNameLst>
                                      </p:cBhvr>
                                      <p:to>
                                        <p:strVal val="hidden"/>
                                      </p:to>
                                    </p:set>
                                  </p:childTnLst>
                                </p:cTn>
                              </p:par>
                            </p:childTnLst>
                          </p:cTn>
                        </p:par>
                        <p:par>
                          <p:cTn id="54" fill="hold">
                            <p:stCondLst>
                              <p:cond delay="4000"/>
                            </p:stCondLst>
                            <p:childTnLst>
                              <p:par>
                                <p:cTn id="55" presetID="10" presetClass="exit" presetSubtype="0" fill="hold" grpId="0" nodeType="afterEffect">
                                  <p:stCondLst>
                                    <p:cond delay="0"/>
                                  </p:stCondLst>
                                  <p:childTnLst>
                                    <p:animEffect transition="out" filter="fade">
                                      <p:cBhvr>
                                        <p:cTn id="56" dur="2000"/>
                                        <p:tgtEl>
                                          <p:spTgt spid="457749"/>
                                        </p:tgtEl>
                                      </p:cBhvr>
                                    </p:animEffect>
                                    <p:set>
                                      <p:cBhvr>
                                        <p:cTn id="57" dur="1" fill="hold">
                                          <p:stCondLst>
                                            <p:cond delay="1999"/>
                                          </p:stCondLst>
                                        </p:cTn>
                                        <p:tgtEl>
                                          <p:spTgt spid="457749"/>
                                        </p:tgtEl>
                                        <p:attrNameLst>
                                          <p:attrName>style.visibility</p:attrName>
                                        </p:attrNameLst>
                                      </p:cBhvr>
                                      <p:to>
                                        <p:strVal val="hidden"/>
                                      </p:to>
                                    </p:set>
                                  </p:childTnLst>
                                </p:cTn>
                              </p:par>
                            </p:childTnLst>
                          </p:cTn>
                        </p:par>
                        <p:par>
                          <p:cTn id="58" fill="hold">
                            <p:stCondLst>
                              <p:cond delay="6000"/>
                            </p:stCondLst>
                            <p:childTnLst>
                              <p:par>
                                <p:cTn id="59" presetID="10" presetClass="exit" presetSubtype="0" fill="hold" grpId="0" nodeType="afterEffect">
                                  <p:stCondLst>
                                    <p:cond delay="0"/>
                                  </p:stCondLst>
                                  <p:childTnLst>
                                    <p:animEffect transition="out" filter="fade">
                                      <p:cBhvr>
                                        <p:cTn id="60" dur="2000"/>
                                        <p:tgtEl>
                                          <p:spTgt spid="457750"/>
                                        </p:tgtEl>
                                      </p:cBhvr>
                                    </p:animEffect>
                                    <p:set>
                                      <p:cBhvr>
                                        <p:cTn id="61" dur="1" fill="hold">
                                          <p:stCondLst>
                                            <p:cond delay="1999"/>
                                          </p:stCondLst>
                                        </p:cTn>
                                        <p:tgtEl>
                                          <p:spTgt spid="45775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7" grpId="0" animBg="1"/>
      <p:bldP spid="457738" grpId="0" animBg="1"/>
      <p:bldP spid="457739" grpId="0" animBg="1"/>
      <p:bldP spid="457740" grpId="0" animBg="1"/>
      <p:bldP spid="457741" grpId="0" animBg="1"/>
      <p:bldP spid="457742" grpId="0" animBg="1"/>
      <p:bldP spid="457747" grpId="0" animBg="1"/>
      <p:bldP spid="457748" grpId="0" animBg="1"/>
      <p:bldP spid="457749" grpId="0" animBg="1"/>
      <p:bldP spid="457750" grpId="0" animBg="1"/>
      <p:bldP spid="457751" grpId="0" animBg="1"/>
      <p:bldP spid="457752" grpId="0" animBg="1"/>
      <p:bldP spid="457756" grpId="0" animBg="1"/>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200"/>
            </a:gs>
            <a:gs pos="45000">
              <a:srgbClr val="FF7A00"/>
            </a:gs>
            <a:gs pos="70000">
              <a:srgbClr val="FF0300"/>
            </a:gs>
            <a:gs pos="100000">
              <a:srgbClr val="4D0808"/>
            </a:gs>
          </a:gsLst>
          <a:lin ang="13500000" scaled="1"/>
        </a:gradFill>
        <a:effectLst/>
      </p:bgPr>
    </p:bg>
    <p:spTree>
      <p:nvGrpSpPr>
        <p:cNvPr id="1" name=""/>
        <p:cNvGrpSpPr/>
        <p:nvPr/>
      </p:nvGrpSpPr>
      <p:grpSpPr>
        <a:xfrm>
          <a:off x="0" y="0"/>
          <a:ext cx="0" cy="0"/>
          <a:chOff x="0" y="0"/>
          <a:chExt cx="0" cy="0"/>
        </a:xfrm>
      </p:grpSpPr>
      <p:pic>
        <p:nvPicPr>
          <p:cNvPr id="459778" name="Picture 2" descr="#2 Dan 4 Symbolic Chart jpe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465138" y="368300"/>
            <a:ext cx="5478462" cy="6248400"/>
          </a:xfrm>
          <a:ln w="12700">
            <a:solidFill>
              <a:schemeClr val="tx1"/>
            </a:solidFill>
          </a:ln>
          <a:effectLst>
            <a:outerShdw dist="107763" dir="13500000" algn="ctr" rotWithShape="0">
              <a:srgbClr val="808080">
                <a:alpha val="50000"/>
              </a:srgbClr>
            </a:outerShdw>
          </a:effectLst>
        </p:spPr>
      </p:pic>
      <p:sp>
        <p:nvSpPr>
          <p:cNvPr id="459779" name="Rectangle 3"/>
          <p:cNvSpPr>
            <a:spLocks noChangeArrowheads="1"/>
          </p:cNvSpPr>
          <p:nvPr/>
        </p:nvSpPr>
        <p:spPr bwMode="auto">
          <a:xfrm>
            <a:off x="609600" y="2197100"/>
            <a:ext cx="304800" cy="520700"/>
          </a:xfrm>
          <a:prstGeom prst="rect">
            <a:avLst/>
          </a:prstGeom>
          <a:solidFill>
            <a:srgbClr val="FFFFFF"/>
          </a:solidFill>
          <a:ln w="9525" algn="ctr">
            <a:noFill/>
            <a:miter lim="800000"/>
            <a:headEnd/>
            <a:tailEnd/>
          </a:ln>
        </p:spPr>
        <p:txBody>
          <a:bodyPr wrap="none" anchor="ctr"/>
          <a:lstStyle/>
          <a:p>
            <a:endParaRPr lang="en-US"/>
          </a:p>
        </p:txBody>
      </p:sp>
      <p:sp>
        <p:nvSpPr>
          <p:cNvPr id="459780" name="Rectangle 4"/>
          <p:cNvSpPr>
            <a:spLocks noChangeArrowheads="1"/>
          </p:cNvSpPr>
          <p:nvPr/>
        </p:nvSpPr>
        <p:spPr bwMode="auto">
          <a:xfrm>
            <a:off x="609600" y="3949700"/>
            <a:ext cx="300038" cy="533400"/>
          </a:xfrm>
          <a:prstGeom prst="rect">
            <a:avLst/>
          </a:prstGeom>
          <a:solidFill>
            <a:srgbClr val="FFFFFF"/>
          </a:solidFill>
          <a:ln w="9525" algn="ctr">
            <a:noFill/>
            <a:miter lim="800000"/>
            <a:headEnd/>
            <a:tailEnd/>
          </a:ln>
        </p:spPr>
        <p:txBody>
          <a:bodyPr wrap="none" anchor="ctr"/>
          <a:lstStyle/>
          <a:p>
            <a:endParaRPr lang="en-US"/>
          </a:p>
        </p:txBody>
      </p:sp>
      <p:sp>
        <p:nvSpPr>
          <p:cNvPr id="459781" name="Rectangle 5"/>
          <p:cNvSpPr>
            <a:spLocks noChangeArrowheads="1"/>
          </p:cNvSpPr>
          <p:nvPr/>
        </p:nvSpPr>
        <p:spPr bwMode="auto">
          <a:xfrm>
            <a:off x="609600" y="5715000"/>
            <a:ext cx="304800" cy="533400"/>
          </a:xfrm>
          <a:prstGeom prst="rect">
            <a:avLst/>
          </a:prstGeom>
          <a:solidFill>
            <a:srgbClr val="FFFFFF"/>
          </a:solidFill>
          <a:ln w="9525" algn="ctr">
            <a:noFill/>
            <a:miter lim="800000"/>
            <a:headEnd/>
            <a:tailEnd/>
          </a:ln>
        </p:spPr>
        <p:txBody>
          <a:bodyPr wrap="none" anchor="ctr"/>
          <a:lstStyle/>
          <a:p>
            <a:endParaRPr lang="en-US"/>
          </a:p>
        </p:txBody>
      </p:sp>
      <p:sp>
        <p:nvSpPr>
          <p:cNvPr id="459782" name="Rectangle 6"/>
          <p:cNvSpPr>
            <a:spLocks noChangeArrowheads="1"/>
          </p:cNvSpPr>
          <p:nvPr/>
        </p:nvSpPr>
        <p:spPr bwMode="auto">
          <a:xfrm>
            <a:off x="1012825" y="2316163"/>
            <a:ext cx="990600" cy="382587"/>
          </a:xfrm>
          <a:prstGeom prst="rect">
            <a:avLst/>
          </a:prstGeom>
          <a:solidFill>
            <a:srgbClr val="FFFFFF"/>
          </a:solidFill>
          <a:ln w="9525" algn="ctr">
            <a:noFill/>
            <a:miter lim="800000"/>
            <a:headEnd/>
            <a:tailEnd/>
          </a:ln>
        </p:spPr>
        <p:txBody>
          <a:bodyPr wrap="none" anchor="ctr"/>
          <a:lstStyle/>
          <a:p>
            <a:endParaRPr lang="en-US"/>
          </a:p>
        </p:txBody>
      </p:sp>
      <p:sp>
        <p:nvSpPr>
          <p:cNvPr id="459783" name="Rectangle 7"/>
          <p:cNvSpPr>
            <a:spLocks noChangeArrowheads="1"/>
          </p:cNvSpPr>
          <p:nvPr/>
        </p:nvSpPr>
        <p:spPr bwMode="auto">
          <a:xfrm>
            <a:off x="1014413" y="4244975"/>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9784" name="Rectangle 8"/>
          <p:cNvSpPr>
            <a:spLocks noChangeArrowheads="1"/>
          </p:cNvSpPr>
          <p:nvPr/>
        </p:nvSpPr>
        <p:spPr bwMode="auto">
          <a:xfrm>
            <a:off x="1006475" y="5686425"/>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9785" name="Rectangle 9"/>
          <p:cNvSpPr>
            <a:spLocks noChangeArrowheads="1"/>
          </p:cNvSpPr>
          <p:nvPr/>
        </p:nvSpPr>
        <p:spPr bwMode="auto">
          <a:xfrm>
            <a:off x="2133600" y="5397500"/>
            <a:ext cx="2159000" cy="609600"/>
          </a:xfrm>
          <a:prstGeom prst="rect">
            <a:avLst/>
          </a:prstGeom>
          <a:solidFill>
            <a:srgbClr val="FFFFFF"/>
          </a:solidFill>
          <a:ln w="9525" algn="ctr">
            <a:noFill/>
            <a:miter lim="800000"/>
            <a:headEnd/>
            <a:tailEnd/>
          </a:ln>
        </p:spPr>
        <p:txBody>
          <a:bodyPr wrap="none" anchor="ctr"/>
          <a:lstStyle/>
          <a:p>
            <a:endParaRPr lang="en-US"/>
          </a:p>
        </p:txBody>
      </p:sp>
      <p:sp>
        <p:nvSpPr>
          <p:cNvPr id="459786" name="Rectangle 10"/>
          <p:cNvSpPr>
            <a:spLocks noChangeArrowheads="1"/>
          </p:cNvSpPr>
          <p:nvPr/>
        </p:nvSpPr>
        <p:spPr bwMode="auto">
          <a:xfrm>
            <a:off x="2209800" y="341630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9787" name="Rectangle 11"/>
          <p:cNvSpPr>
            <a:spLocks noChangeArrowheads="1"/>
          </p:cNvSpPr>
          <p:nvPr/>
        </p:nvSpPr>
        <p:spPr bwMode="auto">
          <a:xfrm>
            <a:off x="2108200" y="1752600"/>
            <a:ext cx="2184400" cy="990600"/>
          </a:xfrm>
          <a:prstGeom prst="rect">
            <a:avLst/>
          </a:prstGeom>
          <a:solidFill>
            <a:srgbClr val="FFFFFF"/>
          </a:solidFill>
          <a:ln w="9525" algn="ctr">
            <a:noFill/>
            <a:miter lim="800000"/>
            <a:headEnd/>
            <a:tailEnd/>
          </a:ln>
        </p:spPr>
        <p:txBody>
          <a:bodyPr wrap="none" anchor="ctr"/>
          <a:lstStyle/>
          <a:p>
            <a:endParaRPr lang="en-US"/>
          </a:p>
        </p:txBody>
      </p:sp>
      <p:sp>
        <p:nvSpPr>
          <p:cNvPr id="459788" name="Rectangle 12"/>
          <p:cNvSpPr>
            <a:spLocks noChangeArrowheads="1"/>
          </p:cNvSpPr>
          <p:nvPr/>
        </p:nvSpPr>
        <p:spPr bwMode="auto">
          <a:xfrm>
            <a:off x="4413250" y="5670550"/>
            <a:ext cx="990600" cy="609600"/>
          </a:xfrm>
          <a:prstGeom prst="rect">
            <a:avLst/>
          </a:prstGeom>
          <a:solidFill>
            <a:srgbClr val="FFFFFF"/>
          </a:solidFill>
          <a:ln w="9525" algn="ctr">
            <a:noFill/>
            <a:miter lim="800000"/>
            <a:headEnd/>
            <a:tailEnd/>
          </a:ln>
        </p:spPr>
        <p:txBody>
          <a:bodyPr wrap="none" anchor="ctr"/>
          <a:lstStyle/>
          <a:p>
            <a:endParaRPr lang="en-US"/>
          </a:p>
        </p:txBody>
      </p:sp>
      <p:sp>
        <p:nvSpPr>
          <p:cNvPr id="459789" name="Rectangle 13"/>
          <p:cNvSpPr>
            <a:spLocks noChangeArrowheads="1"/>
          </p:cNvSpPr>
          <p:nvPr/>
        </p:nvSpPr>
        <p:spPr bwMode="auto">
          <a:xfrm>
            <a:off x="4413250" y="3889375"/>
            <a:ext cx="990600" cy="609600"/>
          </a:xfrm>
          <a:prstGeom prst="rect">
            <a:avLst/>
          </a:prstGeom>
          <a:solidFill>
            <a:srgbClr val="FFFFFF"/>
          </a:solidFill>
          <a:ln w="9525" algn="ctr">
            <a:noFill/>
            <a:miter lim="800000"/>
            <a:headEnd/>
            <a:tailEnd/>
          </a:ln>
        </p:spPr>
        <p:txBody>
          <a:bodyPr wrap="none" anchor="ctr"/>
          <a:lstStyle/>
          <a:p>
            <a:endParaRPr lang="en-US"/>
          </a:p>
        </p:txBody>
      </p:sp>
      <p:sp>
        <p:nvSpPr>
          <p:cNvPr id="459790" name="Rectangle 14"/>
          <p:cNvSpPr>
            <a:spLocks noChangeArrowheads="1"/>
          </p:cNvSpPr>
          <p:nvPr/>
        </p:nvSpPr>
        <p:spPr bwMode="auto">
          <a:xfrm>
            <a:off x="4362450" y="2209800"/>
            <a:ext cx="1066800" cy="476250"/>
          </a:xfrm>
          <a:prstGeom prst="rect">
            <a:avLst/>
          </a:prstGeom>
          <a:solidFill>
            <a:srgbClr val="FFFFFF"/>
          </a:solidFill>
          <a:ln w="9525" algn="ctr">
            <a:noFill/>
            <a:miter lim="800000"/>
            <a:headEnd/>
            <a:tailEnd/>
          </a:ln>
        </p:spPr>
        <p:txBody>
          <a:bodyPr wrap="none" anchor="ctr"/>
          <a:lstStyle/>
          <a:p>
            <a:endParaRPr lang="en-US"/>
          </a:p>
        </p:txBody>
      </p:sp>
      <p:sp>
        <p:nvSpPr>
          <p:cNvPr id="459792" name="Rectangle 16"/>
          <p:cNvSpPr>
            <a:spLocks noChangeArrowheads="1"/>
          </p:cNvSpPr>
          <p:nvPr/>
        </p:nvSpPr>
        <p:spPr bwMode="auto">
          <a:xfrm>
            <a:off x="2176463" y="1012825"/>
            <a:ext cx="3100387" cy="739775"/>
          </a:xfrm>
          <a:prstGeom prst="rect">
            <a:avLst/>
          </a:prstGeom>
          <a:solidFill>
            <a:srgbClr val="FFFFFF"/>
          </a:solidFill>
          <a:ln w="9525" algn="ctr">
            <a:noFill/>
            <a:miter lim="800000"/>
            <a:headEnd/>
            <a:tailEnd/>
          </a:ln>
        </p:spPr>
        <p:txBody>
          <a:bodyPr wrap="none" anchor="ctr"/>
          <a:lstStyle/>
          <a:p>
            <a:endParaRPr lang="en-US"/>
          </a:p>
        </p:txBody>
      </p:sp>
      <p:sp>
        <p:nvSpPr>
          <p:cNvPr id="459794" name="Rectangle 18"/>
          <p:cNvSpPr>
            <a:spLocks noChangeArrowheads="1"/>
          </p:cNvSpPr>
          <p:nvPr/>
        </p:nvSpPr>
        <p:spPr bwMode="auto">
          <a:xfrm>
            <a:off x="968375" y="4787900"/>
            <a:ext cx="1095375" cy="571500"/>
          </a:xfrm>
          <a:prstGeom prst="rect">
            <a:avLst/>
          </a:prstGeom>
          <a:solidFill>
            <a:srgbClr val="FFFFFF"/>
          </a:solidFill>
          <a:ln w="9525" algn="ctr">
            <a:noFill/>
            <a:miter lim="800000"/>
            <a:headEnd/>
            <a:tailEnd/>
          </a:ln>
        </p:spPr>
        <p:txBody>
          <a:bodyPr wrap="none" anchor="ctr"/>
          <a:lstStyle/>
          <a:p>
            <a:endParaRPr lang="en-US"/>
          </a:p>
        </p:txBody>
      </p:sp>
      <p:sp>
        <p:nvSpPr>
          <p:cNvPr id="459795" name="Rectangle 19"/>
          <p:cNvSpPr>
            <a:spLocks noChangeArrowheads="1"/>
          </p:cNvSpPr>
          <p:nvPr/>
        </p:nvSpPr>
        <p:spPr bwMode="auto">
          <a:xfrm>
            <a:off x="533400" y="4876800"/>
            <a:ext cx="377825" cy="457200"/>
          </a:xfrm>
          <a:prstGeom prst="rect">
            <a:avLst/>
          </a:prstGeom>
          <a:solidFill>
            <a:srgbClr val="FFFFFF"/>
          </a:solidFill>
          <a:ln w="9525" algn="ctr">
            <a:noFill/>
            <a:miter lim="800000"/>
            <a:headEnd/>
            <a:tailEnd/>
          </a:ln>
        </p:spPr>
        <p:txBody>
          <a:bodyPr wrap="none" anchor="ctr"/>
          <a:lstStyle/>
          <a:p>
            <a:endParaRPr lang="en-US"/>
          </a:p>
        </p:txBody>
      </p:sp>
      <p:sp>
        <p:nvSpPr>
          <p:cNvPr id="459796" name="Rectangle 20"/>
          <p:cNvSpPr>
            <a:spLocks noChangeArrowheads="1"/>
          </p:cNvSpPr>
          <p:nvPr/>
        </p:nvSpPr>
        <p:spPr bwMode="auto">
          <a:xfrm>
            <a:off x="5486400" y="5670550"/>
            <a:ext cx="381000" cy="609600"/>
          </a:xfrm>
          <a:prstGeom prst="rect">
            <a:avLst/>
          </a:prstGeom>
          <a:solidFill>
            <a:srgbClr val="FFFFFF"/>
          </a:solidFill>
          <a:ln w="9525" algn="ctr">
            <a:noFill/>
            <a:miter lim="800000"/>
            <a:headEnd/>
            <a:tailEnd/>
          </a:ln>
        </p:spPr>
        <p:txBody>
          <a:bodyPr wrap="none" anchor="ctr"/>
          <a:lstStyle/>
          <a:p>
            <a:endParaRPr lang="en-US"/>
          </a:p>
        </p:txBody>
      </p:sp>
      <p:sp>
        <p:nvSpPr>
          <p:cNvPr id="459797" name="Rectangle 21"/>
          <p:cNvSpPr>
            <a:spLocks noChangeArrowheads="1"/>
          </p:cNvSpPr>
          <p:nvPr/>
        </p:nvSpPr>
        <p:spPr bwMode="auto">
          <a:xfrm>
            <a:off x="5486400" y="3886200"/>
            <a:ext cx="317500" cy="609600"/>
          </a:xfrm>
          <a:prstGeom prst="rect">
            <a:avLst/>
          </a:prstGeom>
          <a:solidFill>
            <a:srgbClr val="FFFFFF"/>
          </a:solidFill>
          <a:ln w="9525" algn="ctr">
            <a:noFill/>
            <a:miter lim="800000"/>
            <a:headEnd/>
            <a:tailEnd/>
          </a:ln>
        </p:spPr>
        <p:txBody>
          <a:bodyPr wrap="none" anchor="ctr"/>
          <a:lstStyle/>
          <a:p>
            <a:endParaRPr lang="en-US"/>
          </a:p>
        </p:txBody>
      </p:sp>
      <p:sp>
        <p:nvSpPr>
          <p:cNvPr id="459798" name="Rectangle 22"/>
          <p:cNvSpPr>
            <a:spLocks noChangeArrowheads="1"/>
          </p:cNvSpPr>
          <p:nvPr/>
        </p:nvSpPr>
        <p:spPr bwMode="auto">
          <a:xfrm>
            <a:off x="4419600" y="4864100"/>
            <a:ext cx="990600" cy="457200"/>
          </a:xfrm>
          <a:prstGeom prst="rect">
            <a:avLst/>
          </a:prstGeom>
          <a:solidFill>
            <a:srgbClr val="FFFFFF"/>
          </a:solidFill>
          <a:ln w="9525" algn="ctr">
            <a:noFill/>
            <a:miter lim="800000"/>
            <a:headEnd/>
            <a:tailEnd/>
          </a:ln>
        </p:spPr>
        <p:txBody>
          <a:bodyPr wrap="none" anchor="ctr"/>
          <a:lstStyle/>
          <a:p>
            <a:endParaRPr lang="en-US"/>
          </a:p>
        </p:txBody>
      </p:sp>
      <p:sp>
        <p:nvSpPr>
          <p:cNvPr id="459799" name="Rectangle 23"/>
          <p:cNvSpPr>
            <a:spLocks noChangeArrowheads="1"/>
          </p:cNvSpPr>
          <p:nvPr/>
        </p:nvSpPr>
        <p:spPr bwMode="auto">
          <a:xfrm>
            <a:off x="5492750" y="4860925"/>
            <a:ext cx="317500" cy="457200"/>
          </a:xfrm>
          <a:prstGeom prst="rect">
            <a:avLst/>
          </a:prstGeom>
          <a:solidFill>
            <a:srgbClr val="FFFFFF"/>
          </a:solidFill>
          <a:ln w="9525" algn="ctr">
            <a:noFill/>
            <a:miter lim="800000"/>
            <a:headEnd/>
            <a:tailEnd/>
          </a:ln>
        </p:spPr>
        <p:txBody>
          <a:bodyPr wrap="none" anchor="ctr"/>
          <a:lstStyle/>
          <a:p>
            <a:endParaRPr lang="en-US"/>
          </a:p>
        </p:txBody>
      </p:sp>
      <p:sp>
        <p:nvSpPr>
          <p:cNvPr id="459800" name="Rectangle 24"/>
          <p:cNvSpPr>
            <a:spLocks noChangeArrowheads="1"/>
          </p:cNvSpPr>
          <p:nvPr/>
        </p:nvSpPr>
        <p:spPr bwMode="auto">
          <a:xfrm>
            <a:off x="2178050" y="4635500"/>
            <a:ext cx="2057400" cy="647700"/>
          </a:xfrm>
          <a:prstGeom prst="rect">
            <a:avLst/>
          </a:prstGeom>
          <a:solidFill>
            <a:srgbClr val="FFFFFF"/>
          </a:solidFill>
          <a:ln w="9525" algn="ctr">
            <a:noFill/>
            <a:miter lim="800000"/>
            <a:headEnd/>
            <a:tailEnd/>
          </a:ln>
        </p:spPr>
        <p:txBody>
          <a:bodyPr wrap="none" anchor="ctr"/>
          <a:lstStyle/>
          <a:p>
            <a:endParaRPr lang="en-US"/>
          </a:p>
        </p:txBody>
      </p:sp>
      <p:sp>
        <p:nvSpPr>
          <p:cNvPr id="459801" name="Rectangle 25"/>
          <p:cNvSpPr>
            <a:spLocks noChangeArrowheads="1"/>
          </p:cNvSpPr>
          <p:nvPr/>
        </p:nvSpPr>
        <p:spPr bwMode="auto">
          <a:xfrm>
            <a:off x="5486400" y="2209800"/>
            <a:ext cx="304800" cy="476250"/>
          </a:xfrm>
          <a:prstGeom prst="rect">
            <a:avLst/>
          </a:prstGeom>
          <a:solidFill>
            <a:srgbClr val="FFFFFF"/>
          </a:solidFill>
          <a:ln w="9525" algn="ctr">
            <a:noFill/>
            <a:miter lim="800000"/>
            <a:headEnd/>
            <a:tailEnd/>
          </a:ln>
        </p:spPr>
        <p:txBody>
          <a:bodyPr wrap="none" anchor="ctr"/>
          <a:lstStyle/>
          <a:p>
            <a:endParaRPr lang="en-US"/>
          </a:p>
        </p:txBody>
      </p:sp>
      <p:sp>
        <p:nvSpPr>
          <p:cNvPr id="459802" name="Rectangle 26"/>
          <p:cNvSpPr>
            <a:spLocks noChangeArrowheads="1"/>
          </p:cNvSpPr>
          <p:nvPr/>
        </p:nvSpPr>
        <p:spPr bwMode="auto">
          <a:xfrm>
            <a:off x="5272088" y="977900"/>
            <a:ext cx="381000" cy="685800"/>
          </a:xfrm>
          <a:prstGeom prst="rect">
            <a:avLst/>
          </a:prstGeom>
          <a:solidFill>
            <a:srgbClr val="FFFFFF"/>
          </a:solidFill>
          <a:ln w="9525" algn="ctr">
            <a:noFill/>
            <a:miter lim="800000"/>
            <a:headEnd/>
            <a:tailEnd/>
          </a:ln>
        </p:spPr>
        <p:txBody>
          <a:bodyPr wrap="none" anchor="ctr"/>
          <a:lstStyle/>
          <a:p>
            <a:endParaRPr lang="en-US"/>
          </a:p>
        </p:txBody>
      </p:sp>
      <p:sp>
        <p:nvSpPr>
          <p:cNvPr id="459803" name="Rectangle 27"/>
          <p:cNvSpPr>
            <a:spLocks noChangeArrowheads="1"/>
          </p:cNvSpPr>
          <p:nvPr/>
        </p:nvSpPr>
        <p:spPr bwMode="auto">
          <a:xfrm>
            <a:off x="4800600" y="2797175"/>
            <a:ext cx="609600" cy="638175"/>
          </a:xfrm>
          <a:prstGeom prst="rect">
            <a:avLst/>
          </a:prstGeom>
          <a:solidFill>
            <a:srgbClr val="FFFFFF"/>
          </a:solidFill>
          <a:ln w="9525" algn="ctr">
            <a:noFill/>
            <a:miter lim="800000"/>
            <a:headEnd/>
            <a:tailEnd/>
          </a:ln>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fld id="{05D42AC2-4538-4756-BAA1-982934530DC3}" type="slidenum">
              <a:rPr lang="en-US" smtClean="0"/>
              <a:pPr>
                <a:defRPr/>
              </a:pPr>
              <a:t>37</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59779"/>
                                        </p:tgtEl>
                                      </p:cBhvr>
                                    </p:animEffect>
                                    <p:set>
                                      <p:cBhvr>
                                        <p:cTn id="7" dur="1" fill="hold">
                                          <p:stCondLst>
                                            <p:cond delay="1999"/>
                                          </p:stCondLst>
                                        </p:cTn>
                                        <p:tgtEl>
                                          <p:spTgt spid="45977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59782"/>
                                        </p:tgtEl>
                                      </p:cBhvr>
                                    </p:animEffect>
                                    <p:set>
                                      <p:cBhvr>
                                        <p:cTn id="10" dur="1" fill="hold">
                                          <p:stCondLst>
                                            <p:cond delay="999"/>
                                          </p:stCondLst>
                                        </p:cTn>
                                        <p:tgtEl>
                                          <p:spTgt spid="459782"/>
                                        </p:tgtEl>
                                        <p:attrNameLst>
                                          <p:attrName>style.visibility</p:attrName>
                                        </p:attrNameLst>
                                      </p:cBhvr>
                                      <p:to>
                                        <p:strVal val="hidden"/>
                                      </p:to>
                                    </p:set>
                                  </p:childTnLst>
                                </p:cTn>
                              </p:par>
                            </p:childTnLst>
                          </p:cTn>
                        </p:par>
                        <p:par>
                          <p:cTn id="11" fill="hold">
                            <p:stCondLst>
                              <p:cond delay="2000"/>
                            </p:stCondLst>
                            <p:childTnLst>
                              <p:par>
                                <p:cTn id="12" presetID="10" presetClass="exit" presetSubtype="0" fill="hold" grpId="0" nodeType="afterEffect">
                                  <p:stCondLst>
                                    <p:cond delay="0"/>
                                  </p:stCondLst>
                                  <p:childTnLst>
                                    <p:animEffect transition="out" filter="fade">
                                      <p:cBhvr>
                                        <p:cTn id="13" dur="1000"/>
                                        <p:tgtEl>
                                          <p:spTgt spid="459780"/>
                                        </p:tgtEl>
                                      </p:cBhvr>
                                    </p:animEffect>
                                    <p:set>
                                      <p:cBhvr>
                                        <p:cTn id="14" dur="1" fill="hold">
                                          <p:stCondLst>
                                            <p:cond delay="999"/>
                                          </p:stCondLst>
                                        </p:cTn>
                                        <p:tgtEl>
                                          <p:spTgt spid="459780"/>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459783"/>
                                        </p:tgtEl>
                                      </p:cBhvr>
                                    </p:animEffect>
                                    <p:set>
                                      <p:cBhvr>
                                        <p:cTn id="17" dur="1" fill="hold">
                                          <p:stCondLst>
                                            <p:cond delay="999"/>
                                          </p:stCondLst>
                                        </p:cTn>
                                        <p:tgtEl>
                                          <p:spTgt spid="459783"/>
                                        </p:tgtEl>
                                        <p:attrNameLst>
                                          <p:attrName>style.visibility</p:attrName>
                                        </p:attrNameLst>
                                      </p:cBhvr>
                                      <p:to>
                                        <p:strVal val="hidden"/>
                                      </p:to>
                                    </p:set>
                                  </p:childTnLst>
                                </p:cTn>
                              </p:par>
                            </p:childTnLst>
                          </p:cTn>
                        </p:par>
                        <p:par>
                          <p:cTn id="18" fill="hold">
                            <p:stCondLst>
                              <p:cond delay="3000"/>
                            </p:stCondLst>
                            <p:childTnLst>
                              <p:par>
                                <p:cTn id="19" presetID="10" presetClass="exit" presetSubtype="0" fill="hold" grpId="0" nodeType="afterEffect">
                                  <p:stCondLst>
                                    <p:cond delay="0"/>
                                  </p:stCondLst>
                                  <p:childTnLst>
                                    <p:animEffect transition="out" filter="fade">
                                      <p:cBhvr>
                                        <p:cTn id="20" dur="1000"/>
                                        <p:tgtEl>
                                          <p:spTgt spid="459795"/>
                                        </p:tgtEl>
                                      </p:cBhvr>
                                    </p:animEffect>
                                    <p:set>
                                      <p:cBhvr>
                                        <p:cTn id="21" dur="1" fill="hold">
                                          <p:stCondLst>
                                            <p:cond delay="999"/>
                                          </p:stCondLst>
                                        </p:cTn>
                                        <p:tgtEl>
                                          <p:spTgt spid="45979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459794"/>
                                        </p:tgtEl>
                                      </p:cBhvr>
                                    </p:animEffect>
                                    <p:set>
                                      <p:cBhvr>
                                        <p:cTn id="24" dur="1" fill="hold">
                                          <p:stCondLst>
                                            <p:cond delay="999"/>
                                          </p:stCondLst>
                                        </p:cTn>
                                        <p:tgtEl>
                                          <p:spTgt spid="459794"/>
                                        </p:tgtEl>
                                        <p:attrNameLst>
                                          <p:attrName>style.visibility</p:attrName>
                                        </p:attrNameLst>
                                      </p:cBhvr>
                                      <p:to>
                                        <p:strVal val="hidden"/>
                                      </p:to>
                                    </p:set>
                                  </p:childTnLst>
                                </p:cTn>
                              </p:par>
                            </p:childTnLst>
                          </p:cTn>
                        </p:par>
                        <p:par>
                          <p:cTn id="25" fill="hold">
                            <p:stCondLst>
                              <p:cond delay="4000"/>
                            </p:stCondLst>
                            <p:childTnLst>
                              <p:par>
                                <p:cTn id="26" presetID="10" presetClass="exit" presetSubtype="0" fill="hold" grpId="0" nodeType="afterEffect">
                                  <p:stCondLst>
                                    <p:cond delay="0"/>
                                  </p:stCondLst>
                                  <p:childTnLst>
                                    <p:animEffect transition="out" filter="fade">
                                      <p:cBhvr>
                                        <p:cTn id="27" dur="1000"/>
                                        <p:tgtEl>
                                          <p:spTgt spid="459781"/>
                                        </p:tgtEl>
                                      </p:cBhvr>
                                    </p:animEffect>
                                    <p:set>
                                      <p:cBhvr>
                                        <p:cTn id="28" dur="1" fill="hold">
                                          <p:stCondLst>
                                            <p:cond delay="999"/>
                                          </p:stCondLst>
                                        </p:cTn>
                                        <p:tgtEl>
                                          <p:spTgt spid="45978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459784"/>
                                        </p:tgtEl>
                                      </p:cBhvr>
                                    </p:animEffect>
                                    <p:set>
                                      <p:cBhvr>
                                        <p:cTn id="31" dur="1" fill="hold">
                                          <p:stCondLst>
                                            <p:cond delay="999"/>
                                          </p:stCondLst>
                                        </p:cTn>
                                        <p:tgtEl>
                                          <p:spTgt spid="45978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2000"/>
                                        <p:tgtEl>
                                          <p:spTgt spid="459802"/>
                                        </p:tgtEl>
                                      </p:cBhvr>
                                    </p:animEffect>
                                    <p:set>
                                      <p:cBhvr>
                                        <p:cTn id="36" dur="1" fill="hold">
                                          <p:stCondLst>
                                            <p:cond delay="1999"/>
                                          </p:stCondLst>
                                        </p:cTn>
                                        <p:tgtEl>
                                          <p:spTgt spid="459802"/>
                                        </p:tgtEl>
                                        <p:attrNameLst>
                                          <p:attrName>style.visibility</p:attrName>
                                        </p:attrNameLst>
                                      </p:cBhvr>
                                      <p:to>
                                        <p:strVal val="hidden"/>
                                      </p:to>
                                    </p:set>
                                  </p:childTnLst>
                                </p:cTn>
                              </p:par>
                            </p:childTnLst>
                          </p:cTn>
                        </p:par>
                        <p:par>
                          <p:cTn id="37" fill="hold">
                            <p:stCondLst>
                              <p:cond delay="2000"/>
                            </p:stCondLst>
                            <p:childTnLst>
                              <p:par>
                                <p:cTn id="38" presetID="10" presetClass="exit" presetSubtype="0" fill="hold" grpId="0" nodeType="afterEffect">
                                  <p:stCondLst>
                                    <p:cond delay="0"/>
                                  </p:stCondLst>
                                  <p:childTnLst>
                                    <p:animEffect transition="out" filter="fade">
                                      <p:cBhvr>
                                        <p:cTn id="39" dur="2000"/>
                                        <p:tgtEl>
                                          <p:spTgt spid="459792"/>
                                        </p:tgtEl>
                                      </p:cBhvr>
                                    </p:animEffect>
                                    <p:set>
                                      <p:cBhvr>
                                        <p:cTn id="40" dur="1" fill="hold">
                                          <p:stCondLst>
                                            <p:cond delay="1999"/>
                                          </p:stCondLst>
                                        </p:cTn>
                                        <p:tgtEl>
                                          <p:spTgt spid="45979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3000"/>
                                        <p:tgtEl>
                                          <p:spTgt spid="459787"/>
                                        </p:tgtEl>
                                      </p:cBhvr>
                                    </p:animEffect>
                                    <p:set>
                                      <p:cBhvr>
                                        <p:cTn id="45" dur="1" fill="hold">
                                          <p:stCondLst>
                                            <p:cond delay="2999"/>
                                          </p:stCondLst>
                                        </p:cTn>
                                        <p:tgtEl>
                                          <p:spTgt spid="45978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8" fill="hold" grpId="0" nodeType="clickEffect">
                                  <p:stCondLst>
                                    <p:cond delay="0"/>
                                  </p:stCondLst>
                                  <p:childTnLst>
                                    <p:animEffect transition="out" filter="wipe(left)">
                                      <p:cBhvr>
                                        <p:cTn id="49" dur="1000"/>
                                        <p:tgtEl>
                                          <p:spTgt spid="459790"/>
                                        </p:tgtEl>
                                      </p:cBhvr>
                                    </p:animEffect>
                                    <p:set>
                                      <p:cBhvr>
                                        <p:cTn id="50" dur="1" fill="hold">
                                          <p:stCondLst>
                                            <p:cond delay="999"/>
                                          </p:stCondLst>
                                        </p:cTn>
                                        <p:tgtEl>
                                          <p:spTgt spid="4597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animBg="1"/>
      <p:bldP spid="459780" grpId="0" animBg="1"/>
      <p:bldP spid="459781" grpId="0" animBg="1"/>
      <p:bldP spid="459782" grpId="0" animBg="1"/>
      <p:bldP spid="459783" grpId="0" animBg="1"/>
      <p:bldP spid="459784" grpId="0" animBg="1"/>
      <p:bldP spid="459787" grpId="0" animBg="1"/>
      <p:bldP spid="459790" grpId="0" animBg="1"/>
      <p:bldP spid="459792" grpId="0" animBg="1"/>
      <p:bldP spid="459794" grpId="0" animBg="1"/>
      <p:bldP spid="459795" grpId="0" animBg="1"/>
      <p:bldP spid="45980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200"/>
            </a:gs>
            <a:gs pos="45000">
              <a:srgbClr val="FF7A00"/>
            </a:gs>
            <a:gs pos="70000">
              <a:srgbClr val="FF0300"/>
            </a:gs>
            <a:gs pos="100000">
              <a:srgbClr val="4D0808"/>
            </a:gs>
          </a:gsLst>
          <a:lin ang="13500000" scaled="1"/>
        </a:gradFill>
        <a:effectLst/>
      </p:bgPr>
    </p:bg>
    <p:spTree>
      <p:nvGrpSpPr>
        <p:cNvPr id="1" name=""/>
        <p:cNvGrpSpPr/>
        <p:nvPr/>
      </p:nvGrpSpPr>
      <p:grpSpPr>
        <a:xfrm>
          <a:off x="0" y="0"/>
          <a:ext cx="0" cy="0"/>
          <a:chOff x="0" y="0"/>
          <a:chExt cx="0" cy="0"/>
        </a:xfrm>
      </p:grpSpPr>
      <p:pic>
        <p:nvPicPr>
          <p:cNvPr id="459778" name="Picture 2" descr="#2 Dan 4 Symbolic Chart jpe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465138" y="368300"/>
            <a:ext cx="5478462" cy="6248400"/>
          </a:xfrm>
          <a:ln w="12700">
            <a:solidFill>
              <a:schemeClr val="tx1"/>
            </a:solidFill>
          </a:ln>
          <a:effectLst>
            <a:outerShdw dist="107763" dir="13500000" algn="ctr" rotWithShape="0">
              <a:srgbClr val="808080">
                <a:alpha val="50000"/>
              </a:srgbClr>
            </a:outerShdw>
          </a:effectLst>
        </p:spPr>
      </p:pic>
      <p:sp>
        <p:nvSpPr>
          <p:cNvPr id="459785" name="Rectangle 9"/>
          <p:cNvSpPr>
            <a:spLocks noChangeArrowheads="1"/>
          </p:cNvSpPr>
          <p:nvPr/>
        </p:nvSpPr>
        <p:spPr bwMode="auto">
          <a:xfrm>
            <a:off x="2133600" y="5397500"/>
            <a:ext cx="2159000" cy="609600"/>
          </a:xfrm>
          <a:prstGeom prst="rect">
            <a:avLst/>
          </a:prstGeom>
          <a:solidFill>
            <a:srgbClr val="FFFFFF"/>
          </a:solidFill>
          <a:ln w="9525" algn="ctr">
            <a:noFill/>
            <a:miter lim="800000"/>
            <a:headEnd/>
            <a:tailEnd/>
          </a:ln>
        </p:spPr>
        <p:txBody>
          <a:bodyPr wrap="none" anchor="ctr"/>
          <a:lstStyle/>
          <a:p>
            <a:endParaRPr lang="en-US"/>
          </a:p>
        </p:txBody>
      </p:sp>
      <p:sp>
        <p:nvSpPr>
          <p:cNvPr id="459786" name="Rectangle 10"/>
          <p:cNvSpPr>
            <a:spLocks noChangeArrowheads="1"/>
          </p:cNvSpPr>
          <p:nvPr/>
        </p:nvSpPr>
        <p:spPr bwMode="auto">
          <a:xfrm>
            <a:off x="2209800" y="341630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9788" name="Rectangle 12"/>
          <p:cNvSpPr>
            <a:spLocks noChangeArrowheads="1"/>
          </p:cNvSpPr>
          <p:nvPr/>
        </p:nvSpPr>
        <p:spPr bwMode="auto">
          <a:xfrm>
            <a:off x="4413250" y="5670550"/>
            <a:ext cx="990600" cy="609600"/>
          </a:xfrm>
          <a:prstGeom prst="rect">
            <a:avLst/>
          </a:prstGeom>
          <a:solidFill>
            <a:srgbClr val="FFFFFF"/>
          </a:solidFill>
          <a:ln w="9525" algn="ctr">
            <a:noFill/>
            <a:miter lim="800000"/>
            <a:headEnd/>
            <a:tailEnd/>
          </a:ln>
        </p:spPr>
        <p:txBody>
          <a:bodyPr wrap="none" anchor="ctr"/>
          <a:lstStyle/>
          <a:p>
            <a:endParaRPr lang="en-US"/>
          </a:p>
        </p:txBody>
      </p:sp>
      <p:sp>
        <p:nvSpPr>
          <p:cNvPr id="459789" name="Rectangle 13"/>
          <p:cNvSpPr>
            <a:spLocks noChangeArrowheads="1"/>
          </p:cNvSpPr>
          <p:nvPr/>
        </p:nvSpPr>
        <p:spPr bwMode="auto">
          <a:xfrm>
            <a:off x="4413250" y="3889375"/>
            <a:ext cx="990600" cy="609600"/>
          </a:xfrm>
          <a:prstGeom prst="rect">
            <a:avLst/>
          </a:prstGeom>
          <a:solidFill>
            <a:srgbClr val="FFFFFF"/>
          </a:solidFill>
          <a:ln w="9525" algn="ctr">
            <a:noFill/>
            <a:miter lim="800000"/>
            <a:headEnd/>
            <a:tailEnd/>
          </a:ln>
        </p:spPr>
        <p:txBody>
          <a:bodyPr wrap="none" anchor="ctr"/>
          <a:lstStyle/>
          <a:p>
            <a:endParaRPr lang="en-US"/>
          </a:p>
        </p:txBody>
      </p:sp>
      <p:sp>
        <p:nvSpPr>
          <p:cNvPr id="459796" name="Rectangle 20"/>
          <p:cNvSpPr>
            <a:spLocks noChangeArrowheads="1"/>
          </p:cNvSpPr>
          <p:nvPr/>
        </p:nvSpPr>
        <p:spPr bwMode="auto">
          <a:xfrm>
            <a:off x="5486400" y="5670550"/>
            <a:ext cx="381000" cy="609600"/>
          </a:xfrm>
          <a:prstGeom prst="rect">
            <a:avLst/>
          </a:prstGeom>
          <a:solidFill>
            <a:srgbClr val="FFFFFF"/>
          </a:solidFill>
          <a:ln w="9525" algn="ctr">
            <a:noFill/>
            <a:miter lim="800000"/>
            <a:headEnd/>
            <a:tailEnd/>
          </a:ln>
        </p:spPr>
        <p:txBody>
          <a:bodyPr wrap="none" anchor="ctr"/>
          <a:lstStyle/>
          <a:p>
            <a:endParaRPr lang="en-US"/>
          </a:p>
        </p:txBody>
      </p:sp>
      <p:sp>
        <p:nvSpPr>
          <p:cNvPr id="459797" name="Rectangle 21"/>
          <p:cNvSpPr>
            <a:spLocks noChangeArrowheads="1"/>
          </p:cNvSpPr>
          <p:nvPr/>
        </p:nvSpPr>
        <p:spPr bwMode="auto">
          <a:xfrm>
            <a:off x="5486400" y="3886200"/>
            <a:ext cx="317500" cy="609600"/>
          </a:xfrm>
          <a:prstGeom prst="rect">
            <a:avLst/>
          </a:prstGeom>
          <a:solidFill>
            <a:srgbClr val="FFFFFF"/>
          </a:solidFill>
          <a:ln w="9525" algn="ctr">
            <a:noFill/>
            <a:miter lim="800000"/>
            <a:headEnd/>
            <a:tailEnd/>
          </a:ln>
        </p:spPr>
        <p:txBody>
          <a:bodyPr wrap="none" anchor="ctr"/>
          <a:lstStyle/>
          <a:p>
            <a:endParaRPr lang="en-US"/>
          </a:p>
        </p:txBody>
      </p:sp>
      <p:sp>
        <p:nvSpPr>
          <p:cNvPr id="459798" name="Rectangle 22"/>
          <p:cNvSpPr>
            <a:spLocks noChangeArrowheads="1"/>
          </p:cNvSpPr>
          <p:nvPr/>
        </p:nvSpPr>
        <p:spPr bwMode="auto">
          <a:xfrm>
            <a:off x="4419600" y="4864100"/>
            <a:ext cx="990600" cy="457200"/>
          </a:xfrm>
          <a:prstGeom prst="rect">
            <a:avLst/>
          </a:prstGeom>
          <a:solidFill>
            <a:srgbClr val="FFFFFF"/>
          </a:solidFill>
          <a:ln w="9525" algn="ctr">
            <a:noFill/>
            <a:miter lim="800000"/>
            <a:headEnd/>
            <a:tailEnd/>
          </a:ln>
        </p:spPr>
        <p:txBody>
          <a:bodyPr wrap="none" anchor="ctr"/>
          <a:lstStyle/>
          <a:p>
            <a:endParaRPr lang="en-US"/>
          </a:p>
        </p:txBody>
      </p:sp>
      <p:sp>
        <p:nvSpPr>
          <p:cNvPr id="459799" name="Rectangle 23"/>
          <p:cNvSpPr>
            <a:spLocks noChangeArrowheads="1"/>
          </p:cNvSpPr>
          <p:nvPr/>
        </p:nvSpPr>
        <p:spPr bwMode="auto">
          <a:xfrm>
            <a:off x="5492750" y="4860925"/>
            <a:ext cx="317500" cy="457200"/>
          </a:xfrm>
          <a:prstGeom prst="rect">
            <a:avLst/>
          </a:prstGeom>
          <a:solidFill>
            <a:srgbClr val="FFFFFF"/>
          </a:solidFill>
          <a:ln w="9525" algn="ctr">
            <a:noFill/>
            <a:miter lim="800000"/>
            <a:headEnd/>
            <a:tailEnd/>
          </a:ln>
        </p:spPr>
        <p:txBody>
          <a:bodyPr wrap="none" anchor="ctr"/>
          <a:lstStyle/>
          <a:p>
            <a:endParaRPr lang="en-US"/>
          </a:p>
        </p:txBody>
      </p:sp>
      <p:sp>
        <p:nvSpPr>
          <p:cNvPr id="459800" name="Rectangle 24"/>
          <p:cNvSpPr>
            <a:spLocks noChangeArrowheads="1"/>
          </p:cNvSpPr>
          <p:nvPr/>
        </p:nvSpPr>
        <p:spPr bwMode="auto">
          <a:xfrm>
            <a:off x="2178050" y="4635500"/>
            <a:ext cx="2057400" cy="647700"/>
          </a:xfrm>
          <a:prstGeom prst="rect">
            <a:avLst/>
          </a:prstGeom>
          <a:solidFill>
            <a:srgbClr val="FFFFFF"/>
          </a:solidFill>
          <a:ln w="9525" algn="ctr">
            <a:noFill/>
            <a:miter lim="800000"/>
            <a:headEnd/>
            <a:tailEnd/>
          </a:ln>
        </p:spPr>
        <p:txBody>
          <a:bodyPr wrap="none" anchor="ctr"/>
          <a:lstStyle/>
          <a:p>
            <a:endParaRPr lang="en-US"/>
          </a:p>
        </p:txBody>
      </p:sp>
      <p:sp>
        <p:nvSpPr>
          <p:cNvPr id="459801" name="Rectangle 25"/>
          <p:cNvSpPr>
            <a:spLocks noChangeArrowheads="1"/>
          </p:cNvSpPr>
          <p:nvPr/>
        </p:nvSpPr>
        <p:spPr bwMode="auto">
          <a:xfrm>
            <a:off x="5486400" y="2209800"/>
            <a:ext cx="304800" cy="476250"/>
          </a:xfrm>
          <a:prstGeom prst="rect">
            <a:avLst/>
          </a:prstGeom>
          <a:solidFill>
            <a:srgbClr val="FFFFFF"/>
          </a:solidFill>
          <a:ln w="9525" algn="ctr">
            <a:noFill/>
            <a:miter lim="800000"/>
            <a:headEnd/>
            <a:tailEnd/>
          </a:ln>
        </p:spPr>
        <p:txBody>
          <a:bodyPr wrap="none" anchor="ctr"/>
          <a:lstStyle/>
          <a:p>
            <a:endParaRPr lang="en-US"/>
          </a:p>
        </p:txBody>
      </p:sp>
      <p:sp>
        <p:nvSpPr>
          <p:cNvPr id="459803" name="Rectangle 27"/>
          <p:cNvSpPr>
            <a:spLocks noChangeArrowheads="1"/>
          </p:cNvSpPr>
          <p:nvPr/>
        </p:nvSpPr>
        <p:spPr bwMode="auto">
          <a:xfrm>
            <a:off x="4800600" y="2797175"/>
            <a:ext cx="609600" cy="638175"/>
          </a:xfrm>
          <a:prstGeom prst="rect">
            <a:avLst/>
          </a:prstGeom>
          <a:solidFill>
            <a:srgbClr val="FFFFFF"/>
          </a:solidFill>
          <a:ln w="9525" algn="ctr">
            <a:noFill/>
            <a:miter lim="800000"/>
            <a:headEnd/>
            <a:tailEnd/>
          </a:ln>
        </p:spPr>
        <p:txBody>
          <a:bodyPr wrap="none" anchor="ctr"/>
          <a:lstStyle/>
          <a:p>
            <a:endParaRPr lang="en-US"/>
          </a:p>
        </p:txBody>
      </p:sp>
      <p:sp>
        <p:nvSpPr>
          <p:cNvPr id="28" name="TextBox 27"/>
          <p:cNvSpPr txBox="1"/>
          <p:nvPr/>
        </p:nvSpPr>
        <p:spPr>
          <a:xfrm>
            <a:off x="6400800" y="609600"/>
            <a:ext cx="2265363" cy="5816600"/>
          </a:xfrm>
          <a:prstGeom prst="rect">
            <a:avLst/>
          </a:prstGeom>
          <a:noFill/>
        </p:spPr>
        <p:txBody>
          <a:bodyPr wrap="none">
            <a:spAutoFit/>
            <a:scene3d>
              <a:camera prst="orthographicFront"/>
              <a:lightRig rig="threePt" dir="t"/>
            </a:scene3d>
            <a:sp3d extrusionH="57150">
              <a:bevelT w="38100" h="38100"/>
            </a:sp3d>
          </a:bodyPr>
          <a:lstStyle/>
          <a:p>
            <a:pPr>
              <a:defRPr/>
            </a:pPr>
            <a:r>
              <a:rPr lang="en-US" sz="6000" b="1" dirty="0">
                <a:latin typeface="+mj-lt"/>
              </a:rPr>
              <a:t>Oops!</a:t>
            </a:r>
          </a:p>
          <a:p>
            <a:pPr>
              <a:defRPr/>
            </a:pPr>
            <a:endParaRPr lang="en-US" b="1" dirty="0">
              <a:latin typeface="+mj-lt"/>
            </a:endParaRPr>
          </a:p>
          <a:p>
            <a:pPr>
              <a:defRPr/>
            </a:pPr>
            <a:r>
              <a:rPr lang="en-US" sz="6000" b="1" dirty="0">
                <a:latin typeface="+mj-lt"/>
              </a:rPr>
              <a:t>This</a:t>
            </a:r>
          </a:p>
          <a:p>
            <a:pPr>
              <a:defRPr/>
            </a:pPr>
            <a:endParaRPr lang="en-US" b="1" dirty="0">
              <a:latin typeface="+mj-lt"/>
            </a:endParaRPr>
          </a:p>
          <a:p>
            <a:pPr>
              <a:defRPr/>
            </a:pPr>
            <a:r>
              <a:rPr lang="en-US" sz="6000" b="1" dirty="0">
                <a:latin typeface="+mj-lt"/>
              </a:rPr>
              <a:t>Chart</a:t>
            </a:r>
          </a:p>
          <a:p>
            <a:pPr>
              <a:defRPr/>
            </a:pPr>
            <a:endParaRPr lang="en-US" b="1" dirty="0">
              <a:latin typeface="+mj-lt"/>
            </a:endParaRPr>
          </a:p>
          <a:p>
            <a:pPr>
              <a:defRPr/>
            </a:pPr>
            <a:r>
              <a:rPr lang="en-US" sz="6000" b="1" dirty="0">
                <a:latin typeface="+mj-lt"/>
              </a:rPr>
              <a:t>Fails!</a:t>
            </a:r>
          </a:p>
          <a:p>
            <a:pPr algn="ctr">
              <a:defRPr/>
            </a:pPr>
            <a:endParaRPr lang="en-US" b="1" dirty="0">
              <a:latin typeface="+mj-lt"/>
            </a:endParaRPr>
          </a:p>
          <a:p>
            <a:pPr algn="ctr">
              <a:defRPr/>
            </a:pPr>
            <a:r>
              <a:rPr lang="en-US" sz="6000" b="1" dirty="0">
                <a:latin typeface="+mj-lt"/>
              </a:rPr>
              <a:t>D-</a:t>
            </a:r>
          </a:p>
        </p:txBody>
      </p:sp>
      <p:sp>
        <p:nvSpPr>
          <p:cNvPr id="2" name="Slide Number Placeholder 1"/>
          <p:cNvSpPr>
            <a:spLocks noGrp="1"/>
          </p:cNvSpPr>
          <p:nvPr>
            <p:ph type="sldNum" sz="quarter" idx="11"/>
          </p:nvPr>
        </p:nvSpPr>
        <p:spPr/>
        <p:txBody>
          <a:bodyPr/>
          <a:lstStyle/>
          <a:p>
            <a:pPr>
              <a:defRPr/>
            </a:pPr>
            <a:fld id="{05D42AC2-4538-4756-BAA1-982934530DC3}" type="slidenum">
              <a:rPr lang="en-US" smtClean="0"/>
              <a:pPr>
                <a:defRPr/>
              </a:pPr>
              <a:t>38</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3000"/>
                                        <p:tgtEl>
                                          <p:spTgt spid="459786"/>
                                        </p:tgtEl>
                                      </p:cBhvr>
                                    </p:animEffect>
                                    <p:set>
                                      <p:cBhvr>
                                        <p:cTn id="7" dur="1" fill="hold">
                                          <p:stCondLst>
                                            <p:cond delay="2999"/>
                                          </p:stCondLst>
                                        </p:cTn>
                                        <p:tgtEl>
                                          <p:spTgt spid="4597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459789"/>
                                        </p:tgtEl>
                                      </p:cBhvr>
                                    </p:animEffect>
                                    <p:set>
                                      <p:cBhvr>
                                        <p:cTn id="12" dur="1" fill="hold">
                                          <p:stCondLst>
                                            <p:cond delay="999"/>
                                          </p:stCondLst>
                                        </p:cTn>
                                        <p:tgtEl>
                                          <p:spTgt spid="459789"/>
                                        </p:tgtEl>
                                        <p:attrNameLst>
                                          <p:attrName>style.visibility</p:attrName>
                                        </p:attrNameLst>
                                      </p:cBhvr>
                                      <p:to>
                                        <p:strVal val="hidden"/>
                                      </p:to>
                                    </p:set>
                                  </p:childTnLst>
                                </p:cTn>
                              </p:par>
                            </p:childTnLst>
                          </p:cTn>
                        </p:par>
                        <p:par>
                          <p:cTn id="13" fill="hold">
                            <p:stCondLst>
                              <p:cond delay="1000"/>
                            </p:stCondLst>
                            <p:childTnLst>
                              <p:par>
                                <p:cTn id="14" presetID="22" presetClass="exit" presetSubtype="1" fill="hold" grpId="0" nodeType="afterEffect">
                                  <p:stCondLst>
                                    <p:cond delay="0"/>
                                  </p:stCondLst>
                                  <p:childTnLst>
                                    <p:animEffect transition="out" filter="wipe(up)">
                                      <p:cBhvr>
                                        <p:cTn id="15" dur="3000"/>
                                        <p:tgtEl>
                                          <p:spTgt spid="459800"/>
                                        </p:tgtEl>
                                      </p:cBhvr>
                                    </p:animEffect>
                                    <p:set>
                                      <p:cBhvr>
                                        <p:cTn id="16" dur="1" fill="hold">
                                          <p:stCondLst>
                                            <p:cond delay="2999"/>
                                          </p:stCondLst>
                                        </p:cTn>
                                        <p:tgtEl>
                                          <p:spTgt spid="45980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1000"/>
                                        <p:tgtEl>
                                          <p:spTgt spid="459798"/>
                                        </p:tgtEl>
                                      </p:cBhvr>
                                    </p:animEffect>
                                    <p:set>
                                      <p:cBhvr>
                                        <p:cTn id="21" dur="1" fill="hold">
                                          <p:stCondLst>
                                            <p:cond delay="999"/>
                                          </p:stCondLst>
                                        </p:cTn>
                                        <p:tgtEl>
                                          <p:spTgt spid="459798"/>
                                        </p:tgtEl>
                                        <p:attrNameLst>
                                          <p:attrName>style.visibility</p:attrName>
                                        </p:attrNameLst>
                                      </p:cBhvr>
                                      <p:to>
                                        <p:strVal val="hidden"/>
                                      </p:to>
                                    </p:set>
                                  </p:childTnLst>
                                </p:cTn>
                              </p:par>
                            </p:childTnLst>
                          </p:cTn>
                        </p:par>
                        <p:par>
                          <p:cTn id="22" fill="hold">
                            <p:stCondLst>
                              <p:cond delay="1000"/>
                            </p:stCondLst>
                            <p:childTnLst>
                              <p:par>
                                <p:cTn id="23" presetID="22" presetClass="exit" presetSubtype="1" fill="hold" grpId="0" nodeType="afterEffect">
                                  <p:stCondLst>
                                    <p:cond delay="0"/>
                                  </p:stCondLst>
                                  <p:childTnLst>
                                    <p:animEffect transition="out" filter="wipe(up)">
                                      <p:cBhvr>
                                        <p:cTn id="24" dur="3000"/>
                                        <p:tgtEl>
                                          <p:spTgt spid="459785"/>
                                        </p:tgtEl>
                                      </p:cBhvr>
                                    </p:animEffect>
                                    <p:set>
                                      <p:cBhvr>
                                        <p:cTn id="25" dur="1" fill="hold">
                                          <p:stCondLst>
                                            <p:cond delay="2999"/>
                                          </p:stCondLst>
                                        </p:cTn>
                                        <p:tgtEl>
                                          <p:spTgt spid="45978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1000"/>
                                        <p:tgtEl>
                                          <p:spTgt spid="459788"/>
                                        </p:tgtEl>
                                      </p:cBhvr>
                                    </p:animEffect>
                                    <p:set>
                                      <p:cBhvr>
                                        <p:cTn id="30" dur="1" fill="hold">
                                          <p:stCondLst>
                                            <p:cond delay="999"/>
                                          </p:stCondLst>
                                        </p:cTn>
                                        <p:tgtEl>
                                          <p:spTgt spid="45978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3000"/>
                                        <p:tgtEl>
                                          <p:spTgt spid="459803"/>
                                        </p:tgtEl>
                                      </p:cBhvr>
                                    </p:animEffect>
                                    <p:set>
                                      <p:cBhvr>
                                        <p:cTn id="35" dur="1" fill="hold">
                                          <p:stCondLst>
                                            <p:cond delay="2999"/>
                                          </p:stCondLst>
                                        </p:cTn>
                                        <p:tgtEl>
                                          <p:spTgt spid="45980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1000"/>
                                        <p:tgtEl>
                                          <p:spTgt spid="459801"/>
                                        </p:tgtEl>
                                      </p:cBhvr>
                                    </p:animEffect>
                                    <p:set>
                                      <p:cBhvr>
                                        <p:cTn id="40" dur="1" fill="hold">
                                          <p:stCondLst>
                                            <p:cond delay="999"/>
                                          </p:stCondLst>
                                        </p:cTn>
                                        <p:tgtEl>
                                          <p:spTgt spid="459801"/>
                                        </p:tgtEl>
                                        <p:attrNameLst>
                                          <p:attrName>style.visibility</p:attrName>
                                        </p:attrNameLst>
                                      </p:cBhvr>
                                      <p:to>
                                        <p:strVal val="hidden"/>
                                      </p:to>
                                    </p:set>
                                  </p:childTnLst>
                                </p:cTn>
                              </p:par>
                            </p:childTnLst>
                          </p:cTn>
                        </p:par>
                        <p:par>
                          <p:cTn id="41" fill="hold">
                            <p:stCondLst>
                              <p:cond delay="1000"/>
                            </p:stCondLst>
                            <p:childTnLst>
                              <p:par>
                                <p:cTn id="42" presetID="22" presetClass="exit" presetSubtype="1" fill="hold" grpId="0" nodeType="afterEffect">
                                  <p:stCondLst>
                                    <p:cond delay="0"/>
                                  </p:stCondLst>
                                  <p:childTnLst>
                                    <p:animEffect transition="out" filter="wipe(up)">
                                      <p:cBhvr>
                                        <p:cTn id="43" dur="1000"/>
                                        <p:tgtEl>
                                          <p:spTgt spid="459797"/>
                                        </p:tgtEl>
                                      </p:cBhvr>
                                    </p:animEffect>
                                    <p:set>
                                      <p:cBhvr>
                                        <p:cTn id="44" dur="1" fill="hold">
                                          <p:stCondLst>
                                            <p:cond delay="999"/>
                                          </p:stCondLst>
                                        </p:cTn>
                                        <p:tgtEl>
                                          <p:spTgt spid="459797"/>
                                        </p:tgtEl>
                                        <p:attrNameLst>
                                          <p:attrName>style.visibility</p:attrName>
                                        </p:attrNameLst>
                                      </p:cBhvr>
                                      <p:to>
                                        <p:strVal val="hidden"/>
                                      </p:to>
                                    </p:set>
                                  </p:childTnLst>
                                </p:cTn>
                              </p:par>
                            </p:childTnLst>
                          </p:cTn>
                        </p:par>
                        <p:par>
                          <p:cTn id="45" fill="hold">
                            <p:stCondLst>
                              <p:cond delay="2000"/>
                            </p:stCondLst>
                            <p:childTnLst>
                              <p:par>
                                <p:cTn id="46" presetID="22" presetClass="exit" presetSubtype="1" fill="hold" grpId="0" nodeType="afterEffect">
                                  <p:stCondLst>
                                    <p:cond delay="0"/>
                                  </p:stCondLst>
                                  <p:childTnLst>
                                    <p:animEffect transition="out" filter="wipe(up)">
                                      <p:cBhvr>
                                        <p:cTn id="47" dur="1000"/>
                                        <p:tgtEl>
                                          <p:spTgt spid="459799"/>
                                        </p:tgtEl>
                                      </p:cBhvr>
                                    </p:animEffect>
                                    <p:set>
                                      <p:cBhvr>
                                        <p:cTn id="48" dur="1" fill="hold">
                                          <p:stCondLst>
                                            <p:cond delay="999"/>
                                          </p:stCondLst>
                                        </p:cTn>
                                        <p:tgtEl>
                                          <p:spTgt spid="459799"/>
                                        </p:tgtEl>
                                        <p:attrNameLst>
                                          <p:attrName>style.visibility</p:attrName>
                                        </p:attrNameLst>
                                      </p:cBhvr>
                                      <p:to>
                                        <p:strVal val="hidden"/>
                                      </p:to>
                                    </p:set>
                                  </p:childTnLst>
                                </p:cTn>
                              </p:par>
                            </p:childTnLst>
                          </p:cTn>
                        </p:par>
                        <p:par>
                          <p:cTn id="49" fill="hold">
                            <p:stCondLst>
                              <p:cond delay="3000"/>
                            </p:stCondLst>
                            <p:childTnLst>
                              <p:par>
                                <p:cTn id="50" presetID="22" presetClass="exit" presetSubtype="1" fill="hold" grpId="0" nodeType="afterEffect">
                                  <p:stCondLst>
                                    <p:cond delay="0"/>
                                  </p:stCondLst>
                                  <p:childTnLst>
                                    <p:animEffect transition="out" filter="wipe(up)">
                                      <p:cBhvr>
                                        <p:cTn id="51" dur="1000"/>
                                        <p:tgtEl>
                                          <p:spTgt spid="459796"/>
                                        </p:tgtEl>
                                      </p:cBhvr>
                                    </p:animEffect>
                                    <p:set>
                                      <p:cBhvr>
                                        <p:cTn id="52" dur="1" fill="hold">
                                          <p:stCondLst>
                                            <p:cond delay="999"/>
                                          </p:stCondLst>
                                        </p:cTn>
                                        <p:tgtEl>
                                          <p:spTgt spid="4597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5" grpId="0" animBg="1"/>
      <p:bldP spid="459786" grpId="0" animBg="1"/>
      <p:bldP spid="459788" grpId="0" animBg="1"/>
      <p:bldP spid="459789" grpId="0" animBg="1"/>
      <p:bldP spid="459796" grpId="0" animBg="1"/>
      <p:bldP spid="459797" grpId="0" animBg="1"/>
      <p:bldP spid="459798" grpId="0" animBg="1"/>
      <p:bldP spid="459799" grpId="0" animBg="1"/>
      <p:bldP spid="459800" grpId="0" animBg="1"/>
      <p:bldP spid="459801" grpId="0" animBg="1"/>
      <p:bldP spid="459803"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1826" name="Rectangle 2"/>
          <p:cNvSpPr>
            <a:spLocks noChangeArrowheads="1"/>
          </p:cNvSpPr>
          <p:nvPr/>
        </p:nvSpPr>
        <p:spPr bwMode="auto">
          <a:xfrm>
            <a:off x="685801" y="5791200"/>
            <a:ext cx="8086724" cy="114300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eaLnBrk="1" hangingPunct="1">
              <a:defRPr/>
            </a:pPr>
            <a:r>
              <a:rPr lang="en-US" sz="4000" b="1" dirty="0">
                <a:solidFill>
                  <a:schemeClr val="tx1">
                    <a:lumMod val="90000"/>
                    <a:lumOff val="10000"/>
                  </a:schemeClr>
                </a:solidFill>
                <a:latin typeface="Comic Sans MS" pitchFamily="66" charset="0"/>
              </a:rPr>
              <a:t>568 BC + 2520 Yrs = AD 1953</a:t>
            </a:r>
          </a:p>
        </p:txBody>
      </p:sp>
      <p:sp>
        <p:nvSpPr>
          <p:cNvPr id="86019" name="Rectangle 3"/>
          <p:cNvSpPr>
            <a:spLocks noChangeArrowheads="1"/>
          </p:cNvSpPr>
          <p:nvPr/>
        </p:nvSpPr>
        <p:spPr bwMode="auto">
          <a:xfrm>
            <a:off x="6248400" y="838200"/>
            <a:ext cx="2514600" cy="51054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eaLnBrk="1" hangingPunct="1"/>
            <a:endParaRPr lang="en-US" sz="10600">
              <a:solidFill>
                <a:srgbClr val="FF0000"/>
              </a:solidFill>
              <a:latin typeface="Comic Sans MS" pitchFamily="66" charset="0"/>
            </a:endParaRPr>
          </a:p>
        </p:txBody>
      </p:sp>
      <p:sp>
        <p:nvSpPr>
          <p:cNvPr id="461828" name="WordArt 4"/>
          <p:cNvSpPr>
            <a:spLocks noChangeArrowheads="1" noChangeShapeType="1" noTextEdit="1"/>
          </p:cNvSpPr>
          <p:nvPr/>
        </p:nvSpPr>
        <p:spPr bwMode="auto">
          <a:xfrm>
            <a:off x="1778000" y="1257300"/>
            <a:ext cx="5689600" cy="4343400"/>
          </a:xfrm>
          <a:prstGeom prst="rect">
            <a:avLst/>
          </a:prstGeom>
        </p:spPr>
        <p:txBody>
          <a:bodyPr wrap="none" fromWordArt="1">
            <a:prstTxWarp prst="textPlain">
              <a:avLst>
                <a:gd name="adj" fmla="val 50213"/>
              </a:avLst>
            </a:prstTxWarp>
            <a:scene3d>
              <a:camera prst="orthographicFront"/>
              <a:lightRig rig="threePt" dir="t"/>
            </a:scene3d>
            <a:sp3d extrusionH="57150">
              <a:bevelT w="38100" h="38100"/>
            </a:sp3d>
          </a:bodyPr>
          <a:lstStyle/>
          <a:p>
            <a:pPr algn="ctr"/>
            <a:r>
              <a:rPr lang="en-US" sz="3600" b="1" kern="10" spc="720" dirty="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That means ~</a:t>
            </a:r>
          </a:p>
          <a:p>
            <a:pPr algn="ctr"/>
            <a:r>
              <a:rPr lang="en-US" sz="3600" b="1" kern="10" spc="720" dirty="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Nebuchadnezzar</a:t>
            </a:r>
          </a:p>
          <a:p>
            <a:pPr algn="ctr"/>
            <a:r>
              <a:rPr lang="en-US" sz="3600" b="1" kern="10" spc="720" dirty="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would have been</a:t>
            </a:r>
          </a:p>
          <a:p>
            <a:pPr algn="ctr"/>
            <a:r>
              <a:rPr lang="en-US" sz="3600" b="1" kern="10" spc="720" dirty="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released from the</a:t>
            </a:r>
          </a:p>
          <a:p>
            <a:pPr algn="ctr"/>
            <a:r>
              <a:rPr lang="en-US" sz="3600" b="1" kern="10" spc="720" dirty="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field </a:t>
            </a:r>
            <a:r>
              <a:rPr lang="en-US" sz="3600" b="1" kern="10" spc="720" dirty="0" smtClean="0">
                <a:ln w="9525">
                  <a:solidFill>
                    <a:srgbClr val="002060"/>
                  </a:solid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rPr>
              <a:t>around 1953!</a:t>
            </a:r>
            <a:endParaRPr lang="en-US" sz="3600" b="1" kern="10" spc="720" dirty="0">
              <a:ln w="9525">
                <a:noFill/>
                <a:round/>
                <a:headEnd/>
                <a:tailEnd/>
              </a:ln>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effectLst>
                <a:outerShdw dist="45791" dir="3378596" algn="ctr" rotWithShape="0">
                  <a:srgbClr val="4D4D4D">
                    <a:alpha val="79999"/>
                  </a:srgbClr>
                </a:outerShdw>
              </a:effectLst>
              <a:latin typeface="Comic Sans MS"/>
            </a:endParaRPr>
          </a:p>
        </p:txBody>
      </p:sp>
      <p:sp>
        <p:nvSpPr>
          <p:cNvPr id="461829" name="WordArt 5"/>
          <p:cNvSpPr>
            <a:spLocks noChangeArrowheads="1" noChangeShapeType="1" noTextEdit="1"/>
          </p:cNvSpPr>
          <p:nvPr/>
        </p:nvSpPr>
        <p:spPr bwMode="auto">
          <a:xfrm rot="-802280">
            <a:off x="1458542" y="1433699"/>
            <a:ext cx="5926192" cy="3441514"/>
          </a:xfrm>
          <a:prstGeom prst="rect">
            <a:avLst/>
          </a:prstGeom>
        </p:spPr>
        <p:txBody>
          <a:bodyPr wrap="none" fromWordArt="1">
            <a:prstTxWarp prst="textCanUp">
              <a:avLst>
                <a:gd name="adj" fmla="val 85713"/>
              </a:avLst>
            </a:prstTxWarp>
            <a:scene3d>
              <a:camera prst="orthographicFront"/>
              <a:lightRig rig="threePt" dir="t"/>
            </a:scene3d>
            <a:sp3d extrusionH="57150">
              <a:bevelT w="38100" h="38100"/>
            </a:sp3d>
          </a:bodyPr>
          <a:lstStyle/>
          <a:p>
            <a:pPr algn="ctr">
              <a:defRPr/>
            </a:pPr>
            <a:r>
              <a:rPr lang="en-US" sz="3600" kern="10" dirty="0" smtClean="0">
                <a:ln w="28575">
                  <a:solidFill>
                    <a:srgbClr val="FF5050"/>
                  </a:solidFill>
                  <a:round/>
                  <a:headEnd/>
                  <a:tailEnd/>
                </a:ln>
                <a:gradFill rotWithShape="1">
                  <a:gsLst>
                    <a:gs pos="0">
                      <a:schemeClr val="hlink"/>
                    </a:gs>
                    <a:gs pos="50000">
                      <a:srgbClr val="8A008A"/>
                    </a:gs>
                    <a:gs pos="100000">
                      <a:schemeClr val="hlink"/>
                    </a:gs>
                  </a:gsLst>
                  <a:lin ang="18900000" scaled="1"/>
                </a:gradFill>
                <a:effectLst>
                  <a:outerShdw dist="35921" dir="2700000" algn="ctr" rotWithShape="0">
                    <a:srgbClr val="FFDFFF"/>
                  </a:outerShdw>
                </a:effectLst>
                <a:latin typeface="Ravie"/>
              </a:rPr>
              <a:t>If</a:t>
            </a:r>
          </a:p>
          <a:p>
            <a:pPr algn="ctr">
              <a:defRPr/>
            </a:pPr>
            <a:r>
              <a:rPr lang="en-US" sz="3600" kern="10" dirty="0" smtClean="0">
                <a:ln w="28575">
                  <a:solidFill>
                    <a:srgbClr val="FF5050"/>
                  </a:solidFill>
                  <a:round/>
                  <a:headEnd/>
                  <a:tailEnd/>
                </a:ln>
                <a:gradFill rotWithShape="1">
                  <a:gsLst>
                    <a:gs pos="0">
                      <a:schemeClr val="hlink"/>
                    </a:gs>
                    <a:gs pos="50000">
                      <a:srgbClr val="8A008A"/>
                    </a:gs>
                    <a:gs pos="100000">
                      <a:schemeClr val="hlink"/>
                    </a:gs>
                  </a:gsLst>
                  <a:lin ang="18900000" scaled="1"/>
                </a:gradFill>
                <a:effectLst>
                  <a:outerShdw dist="35921" dir="2700000" algn="ctr" rotWithShape="0">
                    <a:srgbClr val="FFDFFF"/>
                  </a:outerShdw>
                </a:effectLst>
                <a:latin typeface="Ravie"/>
              </a:rPr>
              <a:t>Indeed...</a:t>
            </a:r>
            <a:endParaRPr lang="en-US" sz="3600" kern="10" dirty="0">
              <a:ln w="28575">
                <a:solidFill>
                  <a:srgbClr val="FF5050"/>
                </a:solidFill>
                <a:round/>
                <a:headEnd/>
                <a:tailEnd/>
              </a:ln>
              <a:gradFill rotWithShape="1">
                <a:gsLst>
                  <a:gs pos="0">
                    <a:schemeClr val="hlink"/>
                  </a:gs>
                  <a:gs pos="50000">
                    <a:srgbClr val="8A008A"/>
                  </a:gs>
                  <a:gs pos="100000">
                    <a:schemeClr val="hlink"/>
                  </a:gs>
                </a:gsLst>
                <a:lin ang="18900000" scaled="1"/>
              </a:gradFill>
              <a:effectLst>
                <a:outerShdw dist="35921" dir="2700000" algn="ctr" rotWithShape="0">
                  <a:srgbClr val="FFDFFF"/>
                </a:outerShdw>
              </a:effectLst>
              <a:latin typeface="Ravie"/>
            </a:endParaRPr>
          </a:p>
        </p:txBody>
      </p:sp>
      <p:sp>
        <p:nvSpPr>
          <p:cNvPr id="2" name="Slide Number Placeholder 1"/>
          <p:cNvSpPr>
            <a:spLocks noGrp="1"/>
          </p:cNvSpPr>
          <p:nvPr>
            <p:ph type="sldNum" sz="quarter" idx="11"/>
          </p:nvPr>
        </p:nvSpPr>
        <p:spPr>
          <a:xfrm>
            <a:off x="6858000" y="6337300"/>
            <a:ext cx="2133600" cy="457200"/>
          </a:xfrm>
        </p:spPr>
        <p:txBody>
          <a:bodyPr/>
          <a:lstStyle/>
          <a:p>
            <a:pPr>
              <a:defRPr/>
            </a:pPr>
            <a:fld id="{BA5A1702-AAD8-4269-AE2D-7C9D90753A00}" type="slidenum">
              <a:rPr lang="en-US" smtClean="0"/>
              <a:pPr>
                <a:defRPr/>
              </a:pPr>
              <a:t>39</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1829"/>
                                        </p:tgtEl>
                                        <p:attrNameLst>
                                          <p:attrName>style.visibility</p:attrName>
                                        </p:attrNameLst>
                                      </p:cBhvr>
                                      <p:to>
                                        <p:strVal val="visible"/>
                                      </p:to>
                                    </p:set>
                                    <p:animEffect transition="in" filter="wipe(left)">
                                      <p:cBhvr>
                                        <p:cTn id="7" dur="2000"/>
                                        <p:tgtEl>
                                          <p:spTgt spid="461829"/>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461829"/>
                                        </p:tgtEl>
                                      </p:cBhvr>
                                    </p:animEffect>
                                    <p:set>
                                      <p:cBhvr>
                                        <p:cTn id="11" dur="1" fill="hold">
                                          <p:stCondLst>
                                            <p:cond delay="1999"/>
                                          </p:stCondLst>
                                        </p:cTn>
                                        <p:tgtEl>
                                          <p:spTgt spid="461829"/>
                                        </p:tgtEl>
                                        <p:attrNameLst>
                                          <p:attrName>style.visibility</p:attrName>
                                        </p:attrNameLst>
                                      </p:cBhvr>
                                      <p:to>
                                        <p:strVal val="hidden"/>
                                      </p:to>
                                    </p:se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461828"/>
                                        </p:tgtEl>
                                        <p:attrNameLst>
                                          <p:attrName>style.visibility</p:attrName>
                                        </p:attrNameLst>
                                      </p:cBhvr>
                                      <p:to>
                                        <p:strVal val="visible"/>
                                      </p:to>
                                    </p:set>
                                    <p:animEffect transition="in" filter="wedge">
                                      <p:cBhvr>
                                        <p:cTn id="15" dur="2000"/>
                                        <p:tgtEl>
                                          <p:spTgt spid="461828"/>
                                        </p:tgtEl>
                                      </p:cBhvr>
                                    </p:animEffect>
                                  </p:childTnLst>
                                </p:cTn>
                              </p:par>
                            </p:childTnLst>
                          </p:cTn>
                        </p:par>
                        <p:par>
                          <p:cTn id="16" fill="hold">
                            <p:stCondLst>
                              <p:cond delay="6000"/>
                            </p:stCondLst>
                            <p:childTnLst>
                              <p:par>
                                <p:cTn id="17" presetID="7" presetClass="entr" presetSubtype="4" fill="hold" grpId="0" nodeType="afterEffect">
                                  <p:stCondLst>
                                    <p:cond delay="0"/>
                                  </p:stCondLst>
                                  <p:childTnLst>
                                    <p:set>
                                      <p:cBhvr>
                                        <p:cTn id="18" dur="1" fill="hold">
                                          <p:stCondLst>
                                            <p:cond delay="0"/>
                                          </p:stCondLst>
                                        </p:cTn>
                                        <p:tgtEl>
                                          <p:spTgt spid="461826"/>
                                        </p:tgtEl>
                                        <p:attrNameLst>
                                          <p:attrName>style.visibility</p:attrName>
                                        </p:attrNameLst>
                                      </p:cBhvr>
                                      <p:to>
                                        <p:strVal val="visible"/>
                                      </p:to>
                                    </p:set>
                                    <p:anim calcmode="lin" valueType="num">
                                      <p:cBhvr additive="base">
                                        <p:cTn id="19" dur="3000" fill="hold"/>
                                        <p:tgtEl>
                                          <p:spTgt spid="461826"/>
                                        </p:tgtEl>
                                        <p:attrNameLst>
                                          <p:attrName>ppt_x</p:attrName>
                                        </p:attrNameLst>
                                      </p:cBhvr>
                                      <p:tavLst>
                                        <p:tav tm="0">
                                          <p:val>
                                            <p:strVal val="#ppt_x"/>
                                          </p:val>
                                        </p:tav>
                                        <p:tav tm="100000">
                                          <p:val>
                                            <p:strVal val="#ppt_x"/>
                                          </p:val>
                                        </p:tav>
                                      </p:tavLst>
                                    </p:anim>
                                    <p:anim calcmode="lin" valueType="num">
                                      <p:cBhvr additive="base">
                                        <p:cTn id="20" dur="3000" fill="hold"/>
                                        <p:tgtEl>
                                          <p:spTgt spid="461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p:bldP spid="461828"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D6B19C">
                <a:alpha val="10000"/>
              </a:srgbClr>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38200"/>
          </a:xfrm>
        </p:spPr>
        <p:txBody>
          <a:bodyPr/>
          <a:lstStyle/>
          <a:p>
            <a:pPr algn="ctr" eaLnBrk="1" hangingPunct="1">
              <a:defRPr/>
            </a:pPr>
            <a:r>
              <a:rPr lang="en-US" sz="5400" b="1" dirty="0" smtClean="0">
                <a:solidFill>
                  <a:schemeClr val="tx1">
                    <a:lumMod val="75000"/>
                    <a:lumOff val="25000"/>
                  </a:schemeClr>
                </a:solidFill>
                <a:effectLst>
                  <a:outerShdw blurRad="38100" dist="38100" dir="2700000" algn="tl">
                    <a:srgbClr val="000000">
                      <a:alpha val="43137"/>
                    </a:srgbClr>
                  </a:outerShdw>
                </a:effectLst>
              </a:rPr>
              <a:t>A Word of Prayer</a:t>
            </a:r>
          </a:p>
        </p:txBody>
      </p:sp>
      <p:pic>
        <p:nvPicPr>
          <p:cNvPr id="7" name="Content Placeholder 6" descr="praying hands 30kb.jpg"/>
          <p:cNvPicPr>
            <a:picLocks noGrp="1" noChangeAspect="1"/>
          </p:cNvPicPr>
          <p:nvPr>
            <p:ph idx="1"/>
          </p:nvPr>
        </p:nvPicPr>
        <p:blipFill>
          <a:blip r:embed="rId3"/>
          <a:stretch>
            <a:fillRect/>
          </a:stretch>
        </p:blipFill>
        <p:spPr>
          <a:xfrm>
            <a:off x="665747" y="1600200"/>
            <a:ext cx="7868654" cy="4800600"/>
          </a:xfrm>
          <a:prstGeom prst="ellipse">
            <a:avLst/>
          </a:prstGeom>
          <a:effectLst>
            <a:softEdge rad="112500"/>
          </a:effectLst>
        </p:spPr>
      </p:pic>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200"/>
            </a:gs>
            <a:gs pos="45000">
              <a:srgbClr val="FF7A00"/>
            </a:gs>
            <a:gs pos="70000">
              <a:srgbClr val="FF0300"/>
            </a:gs>
            <a:gs pos="100000">
              <a:srgbClr val="4D0808"/>
            </a:gs>
          </a:gsLst>
          <a:lin ang="16800000"/>
        </a:gradFill>
        <a:effectLst/>
      </p:bgPr>
    </p:bg>
    <p:spTree>
      <p:nvGrpSpPr>
        <p:cNvPr id="1" name=""/>
        <p:cNvGrpSpPr/>
        <p:nvPr/>
      </p:nvGrpSpPr>
      <p:grpSpPr>
        <a:xfrm>
          <a:off x="0" y="0"/>
          <a:ext cx="0" cy="0"/>
          <a:chOff x="0" y="0"/>
          <a:chExt cx="0" cy="0"/>
        </a:xfrm>
      </p:grpSpPr>
      <p:pic>
        <p:nvPicPr>
          <p:cNvPr id="463874" name="Picture 2" descr="#2 Dan 4 Symbolic Chart 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04800"/>
            <a:ext cx="5454650" cy="6248400"/>
          </a:xfrm>
          <a:prstGeom prst="rect">
            <a:avLst/>
          </a:prstGeom>
          <a:noFill/>
          <a:ln w="12700">
            <a:solidFill>
              <a:schemeClr val="tx1"/>
            </a:solidFill>
            <a:miter lim="800000"/>
            <a:headEnd/>
            <a:tailEnd/>
          </a:ln>
          <a:effectLst>
            <a:outerShdw dist="107763" dir="13500000" algn="ctr" rotWithShape="0">
              <a:srgbClr val="808080">
                <a:alpha val="50000"/>
              </a:srgbClr>
            </a:outerShdw>
          </a:effectLst>
          <a:scene3d>
            <a:camera prst="orthographicFront"/>
            <a:lightRig rig="threePt" dir="t"/>
          </a:scene3d>
          <a:sp3d>
            <a:bevelT/>
          </a:sp3d>
        </p:spPr>
      </p:pic>
      <p:sp>
        <p:nvSpPr>
          <p:cNvPr id="87045" name="Rectangle 6"/>
          <p:cNvSpPr>
            <a:spLocks noChangeArrowheads="1"/>
          </p:cNvSpPr>
          <p:nvPr/>
        </p:nvSpPr>
        <p:spPr bwMode="auto">
          <a:xfrm>
            <a:off x="2057400" y="901715"/>
            <a:ext cx="3124200" cy="774685"/>
          </a:xfrm>
          <a:prstGeom prst="rect">
            <a:avLst/>
          </a:prstGeom>
          <a:gradFill rotWithShape="1">
            <a:gsLst>
              <a:gs pos="0">
                <a:srgbClr val="FFFFFF"/>
              </a:gs>
              <a:gs pos="100000">
                <a:srgbClr val="FFFFFF"/>
              </a:gs>
            </a:gsLst>
            <a:lin ang="5400000" scaled="1"/>
          </a:gradFill>
          <a:ln w="9525" algn="ctr">
            <a:noFill/>
            <a:miter lim="800000"/>
            <a:headEnd/>
            <a:tailEnd/>
          </a:ln>
          <a:scene3d>
            <a:camera prst="orthographicFront"/>
            <a:lightRig rig="threePt" dir="t"/>
          </a:scene3d>
          <a:sp3d/>
        </p:spPr>
        <p:txBody>
          <a:bodyPr wrap="none" anchor="ctr">
            <a:sp3d extrusionH="57150">
              <a:bevelT w="38100" h="38100"/>
            </a:sp3d>
          </a:bodyPr>
          <a:lstStyle/>
          <a:p>
            <a:endParaRPr lang="en-US"/>
          </a:p>
        </p:txBody>
      </p:sp>
      <p:sp>
        <p:nvSpPr>
          <p:cNvPr id="463879" name="AutoShape 7"/>
          <p:cNvSpPr>
            <a:spLocks noChangeArrowheads="1"/>
          </p:cNvSpPr>
          <p:nvPr/>
        </p:nvSpPr>
        <p:spPr bwMode="auto">
          <a:xfrm>
            <a:off x="846138" y="1676400"/>
            <a:ext cx="4495800" cy="1022350"/>
          </a:xfrm>
          <a:prstGeom prst="roundRect">
            <a:avLst>
              <a:gd name="adj" fmla="val 7454"/>
            </a:avLst>
          </a:prstGeom>
          <a:gradFill rotWithShape="1">
            <a:gsLst>
              <a:gs pos="0">
                <a:schemeClr val="bg1">
                  <a:alpha val="50000"/>
                </a:schemeClr>
              </a:gs>
              <a:gs pos="50000">
                <a:srgbClr val="FFFFFF">
                  <a:alpha val="50000"/>
                </a:srgbClr>
              </a:gs>
              <a:gs pos="100000">
                <a:schemeClr val="bg1">
                  <a:alpha val="50000"/>
                </a:schemeClr>
              </a:gs>
            </a:gsLst>
            <a:lin ang="5400000" scaled="1"/>
          </a:gradFill>
          <a:ln w="57150" algn="ctr">
            <a:solidFill>
              <a:srgbClr val="FF0000"/>
            </a:solidFill>
            <a:round/>
            <a:headEnd/>
            <a:tailEnd/>
          </a:ln>
          <a:effectLst/>
          <a:scene3d>
            <a:camera prst="orthographicFront"/>
            <a:lightRig rig="threePt" dir="t"/>
          </a:scene3d>
          <a:sp3d>
            <a:bevelT/>
          </a:sp3d>
        </p:spPr>
        <p:txBody>
          <a:bodyPr wrap="none" anchor="ctr">
            <a:sp3d extrusionH="57150">
              <a:bevelT w="38100" h="38100"/>
            </a:sp3d>
          </a:bodyPr>
          <a:lstStyle/>
          <a:p>
            <a:pPr>
              <a:defRPr/>
            </a:pPr>
            <a:endParaRPr lang="en-US"/>
          </a:p>
        </p:txBody>
      </p:sp>
      <p:sp>
        <p:nvSpPr>
          <p:cNvPr id="463880" name="WordArt 8"/>
          <p:cNvSpPr>
            <a:spLocks noChangeArrowheads="1" noChangeShapeType="1" noTextEdit="1"/>
          </p:cNvSpPr>
          <p:nvPr/>
        </p:nvSpPr>
        <p:spPr bwMode="auto">
          <a:xfrm>
            <a:off x="4419600" y="1924050"/>
            <a:ext cx="685800" cy="685800"/>
          </a:xfrm>
          <a:prstGeom prst="rect">
            <a:avLst/>
          </a:prstGeom>
          <a:scene3d>
            <a:camera prst="legacyPerspectiveTopLeft"/>
            <a:lightRig rig="legacyNormal3" dir="r"/>
          </a:scene3d>
          <a:sp3d>
            <a:bevelT/>
          </a:sp3d>
        </p:spPr>
        <p:txBody>
          <a:bodyPr wrap="none" fromWordArt="1">
            <a:prstTxWarp prst="textPlain">
              <a:avLst>
                <a:gd name="adj" fmla="val 50000"/>
              </a:avLst>
            </a:prstTxWarp>
            <a:sp3d extrusionH="201600" prstMaterial="legacyMetal">
              <a:bevelT w="38100" h="38100"/>
              <a:extrusionClr>
                <a:srgbClr val="FFFFFF"/>
              </a:extrusionClr>
            </a:sp3d>
          </a:bodyPr>
          <a:lstStyle/>
          <a:p>
            <a:pPr algn="ctr"/>
            <a:r>
              <a:rPr lang="en-US" sz="3600" kern="10" dirty="0">
                <a:ln w="9525">
                  <a:round/>
                  <a:headEnd/>
                  <a:tailEnd/>
                </a:ln>
                <a:gradFill rotWithShape="1">
                  <a:gsLst>
                    <a:gs pos="0">
                      <a:srgbClr val="EAEAEA"/>
                    </a:gs>
                    <a:gs pos="9000">
                      <a:srgbClr val="777777"/>
                    </a:gs>
                    <a:gs pos="15500">
                      <a:srgbClr val="292929"/>
                    </a:gs>
                    <a:gs pos="16499">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1">
                      <a:srgbClr val="B2B2B2"/>
                    </a:gs>
                    <a:gs pos="84500">
                      <a:srgbClr val="292929"/>
                    </a:gs>
                    <a:gs pos="91000">
                      <a:srgbClr val="777777"/>
                    </a:gs>
                    <a:gs pos="100000">
                      <a:srgbClr val="EAEAEA"/>
                    </a:gs>
                  </a:gsLst>
                  <a:lin ang="18900000" scaled="1"/>
                </a:gradFill>
                <a:latin typeface="Comic Sans MS"/>
              </a:rPr>
              <a:t>X</a:t>
            </a:r>
          </a:p>
        </p:txBody>
      </p:sp>
      <p:sp>
        <p:nvSpPr>
          <p:cNvPr id="463881" name="AutoShape 9"/>
          <p:cNvSpPr>
            <a:spLocks noChangeArrowheads="1"/>
          </p:cNvSpPr>
          <p:nvPr/>
        </p:nvSpPr>
        <p:spPr bwMode="auto">
          <a:xfrm>
            <a:off x="854075" y="3421063"/>
            <a:ext cx="4495800" cy="2895600"/>
          </a:xfrm>
          <a:prstGeom prst="roundRect">
            <a:avLst>
              <a:gd name="adj" fmla="val 2523"/>
            </a:avLst>
          </a:prstGeom>
          <a:gradFill rotWithShape="1">
            <a:gsLst>
              <a:gs pos="0">
                <a:schemeClr val="bg1">
                  <a:alpha val="80000"/>
                </a:schemeClr>
              </a:gs>
              <a:gs pos="50000">
                <a:srgbClr val="FFFFFF">
                  <a:alpha val="80000"/>
                </a:srgbClr>
              </a:gs>
              <a:gs pos="100000">
                <a:schemeClr val="bg1">
                  <a:alpha val="80000"/>
                </a:schemeClr>
              </a:gs>
            </a:gsLst>
            <a:lin ang="5400000" scaled="1"/>
          </a:gradFill>
          <a:ln w="57150" algn="ctr">
            <a:solidFill>
              <a:srgbClr val="FF0000"/>
            </a:solidFill>
            <a:round/>
            <a:headEnd/>
            <a:tailEnd/>
          </a:ln>
          <a:effectLst/>
          <a:scene3d>
            <a:camera prst="orthographicFront"/>
            <a:lightRig rig="threePt" dir="t"/>
          </a:scene3d>
          <a:sp3d>
            <a:bevelT/>
          </a:sp3d>
        </p:spPr>
        <p:txBody>
          <a:bodyPr wrap="none" anchor="ctr">
            <a:sp3d extrusionH="57150">
              <a:bevelT w="38100" h="38100"/>
            </a:sp3d>
          </a:bodyPr>
          <a:lstStyle/>
          <a:p>
            <a:pPr>
              <a:defRPr/>
            </a:pPr>
            <a:endParaRPr lang="en-US"/>
          </a:p>
        </p:txBody>
      </p:sp>
      <p:sp>
        <p:nvSpPr>
          <p:cNvPr id="463882" name="WordArt 10"/>
          <p:cNvSpPr>
            <a:spLocks noChangeArrowheads="1" noChangeShapeType="1" noTextEdit="1"/>
          </p:cNvSpPr>
          <p:nvPr/>
        </p:nvSpPr>
        <p:spPr bwMode="auto">
          <a:xfrm>
            <a:off x="1143000" y="3581400"/>
            <a:ext cx="3886200" cy="25908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The “secret” of</a:t>
            </a:r>
          </a:p>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Daniel 4 is the</a:t>
            </a:r>
          </a:p>
          <a:p>
            <a:pPr algn="ctr"/>
            <a:r>
              <a:rPr lang="en-US" sz="3600" u="sng"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placement</a:t>
            </a: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 of the</a:t>
            </a:r>
          </a:p>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“7 times” timeline</a:t>
            </a:r>
          </a:p>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within the Heavenly</a:t>
            </a:r>
          </a:p>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Scene portion</a:t>
            </a:r>
          </a:p>
          <a:p>
            <a:pPr algn="ct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of the vision.</a:t>
            </a:r>
            <a:endPar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endParaRPr>
          </a:p>
        </p:txBody>
      </p:sp>
      <p:sp>
        <p:nvSpPr>
          <p:cNvPr id="87050" name="Rectangle 11"/>
          <p:cNvSpPr>
            <a:spLocks noChangeArrowheads="1"/>
          </p:cNvSpPr>
          <p:nvPr/>
        </p:nvSpPr>
        <p:spPr bwMode="auto">
          <a:xfrm>
            <a:off x="5105400" y="912813"/>
            <a:ext cx="457200" cy="695325"/>
          </a:xfrm>
          <a:prstGeom prst="rect">
            <a:avLst/>
          </a:prstGeom>
          <a:gradFill rotWithShape="1">
            <a:gsLst>
              <a:gs pos="0">
                <a:srgbClr val="FFFFFF"/>
              </a:gs>
              <a:gs pos="100000">
                <a:srgbClr val="FFFFFF"/>
              </a:gs>
            </a:gsLst>
            <a:lin ang="5400000" scaled="1"/>
          </a:gradFill>
          <a:ln w="9525" algn="ctr">
            <a:noFill/>
            <a:miter lim="800000"/>
            <a:headEnd/>
            <a:tailEnd/>
          </a:ln>
          <a:scene3d>
            <a:camera prst="orthographicFront"/>
            <a:lightRig rig="threePt" dir="t"/>
          </a:scene3d>
          <a:sp3d/>
        </p:spPr>
        <p:txBody>
          <a:bodyPr wrap="none" anchor="ctr">
            <a:sp3d extrusionH="57150">
              <a:bevelT w="38100" h="38100"/>
            </a:sp3d>
          </a:bodyPr>
          <a:lstStyle/>
          <a:p>
            <a:endParaRPr lang="en-US"/>
          </a:p>
        </p:txBody>
      </p:sp>
      <p:sp>
        <p:nvSpPr>
          <p:cNvPr id="12" name="TextBox 11"/>
          <p:cNvSpPr txBox="1"/>
          <p:nvPr/>
        </p:nvSpPr>
        <p:spPr>
          <a:xfrm>
            <a:off x="5943600" y="4191001"/>
            <a:ext cx="2971800" cy="2092881"/>
          </a:xfrm>
          <a:prstGeom prst="rect">
            <a:avLst/>
          </a:prstGeom>
          <a:noFill/>
          <a:scene3d>
            <a:camera prst="orthographicFront"/>
            <a:lightRig rig="threePt" dir="t"/>
          </a:scene3d>
          <a:sp3d>
            <a:bevelT/>
          </a:sp3d>
        </p:spPr>
        <p:txBody>
          <a:bodyPr wrap="square">
            <a:spAutoFit/>
            <a:sp3d extrusionH="57150">
              <a:bevelT w="38100" h="38100"/>
            </a:sp3d>
          </a:bodyPr>
          <a:lstStyle/>
          <a:p>
            <a:pPr algn="ctr">
              <a:defRPr/>
            </a:pPr>
            <a:r>
              <a:rPr lang="en-US" sz="3600" b="1" dirty="0" smtClean="0">
                <a:solidFill>
                  <a:schemeClr val="bg2">
                    <a:lumMod val="50000"/>
                  </a:schemeClr>
                </a:solidFill>
                <a:latin typeface="+mj-lt"/>
              </a:rPr>
              <a:t>This Chart</a:t>
            </a:r>
            <a:endParaRPr lang="en-US" sz="3600" b="1" dirty="0">
              <a:solidFill>
                <a:schemeClr val="bg2">
                  <a:lumMod val="50000"/>
                </a:schemeClr>
              </a:solidFill>
              <a:latin typeface="+mj-lt"/>
            </a:endParaRPr>
          </a:p>
          <a:p>
            <a:pPr algn="ctr">
              <a:defRPr/>
            </a:pPr>
            <a:endParaRPr lang="en-US" sz="1100" b="1" dirty="0">
              <a:solidFill>
                <a:schemeClr val="bg2">
                  <a:lumMod val="50000"/>
                </a:schemeClr>
              </a:solidFill>
              <a:latin typeface="+mj-lt"/>
            </a:endParaRPr>
          </a:p>
          <a:p>
            <a:pPr algn="ctr">
              <a:defRPr/>
            </a:pPr>
            <a:r>
              <a:rPr lang="en-US" sz="3600" b="1" dirty="0" smtClean="0">
                <a:solidFill>
                  <a:schemeClr val="bg2">
                    <a:lumMod val="50000"/>
                  </a:schemeClr>
                </a:solidFill>
                <a:latin typeface="+mj-lt"/>
              </a:rPr>
              <a:t>Exposes the</a:t>
            </a:r>
            <a:endParaRPr lang="en-US" sz="3600" b="1" dirty="0">
              <a:solidFill>
                <a:schemeClr val="bg2">
                  <a:lumMod val="50000"/>
                </a:schemeClr>
              </a:solidFill>
              <a:latin typeface="+mj-lt"/>
            </a:endParaRPr>
          </a:p>
          <a:p>
            <a:pPr algn="ctr">
              <a:defRPr/>
            </a:pPr>
            <a:endParaRPr lang="en-US" sz="1100" b="1" dirty="0">
              <a:solidFill>
                <a:schemeClr val="bg2">
                  <a:lumMod val="50000"/>
                </a:schemeClr>
              </a:solidFill>
              <a:latin typeface="+mj-lt"/>
            </a:endParaRPr>
          </a:p>
          <a:p>
            <a:pPr algn="ctr">
              <a:defRPr/>
            </a:pPr>
            <a:r>
              <a:rPr lang="en-US" sz="3600" b="1" dirty="0">
                <a:solidFill>
                  <a:schemeClr val="bg2">
                    <a:lumMod val="50000"/>
                  </a:schemeClr>
                </a:solidFill>
                <a:latin typeface="+mj-lt"/>
              </a:rPr>
              <a:t>Error!</a:t>
            </a:r>
            <a:endParaRPr lang="en-US" sz="4400" b="1" dirty="0">
              <a:solidFill>
                <a:schemeClr val="bg2">
                  <a:lumMod val="50000"/>
                </a:schemeClr>
              </a:solidFill>
              <a:latin typeface="+mj-lt"/>
            </a:endParaRPr>
          </a:p>
        </p:txBody>
      </p:sp>
      <p:sp>
        <p:nvSpPr>
          <p:cNvPr id="11" name="WordArt 5"/>
          <p:cNvSpPr>
            <a:spLocks noChangeArrowheads="1" noChangeShapeType="1" noTextEdit="1"/>
          </p:cNvSpPr>
          <p:nvPr/>
        </p:nvSpPr>
        <p:spPr bwMode="auto">
          <a:xfrm rot="504956">
            <a:off x="6152985" y="402536"/>
            <a:ext cx="2447402" cy="958764"/>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9600" kern="10" dirty="0" smtClean="0">
                <a:ln w="38100">
                  <a:solidFill>
                    <a:srgbClr val="2C6AE6"/>
                  </a:solidFill>
                  <a:round/>
                  <a:headEnd/>
                  <a:tailEnd/>
                </a:ln>
                <a:gradFill rotWithShape="1">
                  <a:gsLst>
                    <a:gs pos="0">
                      <a:srgbClr val="009900"/>
                    </a:gs>
                    <a:gs pos="50000">
                      <a:srgbClr val="FFFFFF"/>
                    </a:gs>
                    <a:gs pos="100000">
                      <a:srgbClr val="009900"/>
                    </a:gs>
                  </a:gsLst>
                  <a:lin ang="18900000" scaled="1"/>
                </a:gradFill>
                <a:latin typeface="Matura MT Script Capitals"/>
              </a:rPr>
              <a:t>Secrets</a:t>
            </a:r>
            <a:endParaRPr lang="en-US" sz="9600" kern="10" dirty="0">
              <a:ln w="38100">
                <a:solidFill>
                  <a:srgbClr val="2C6AE6"/>
                </a:solidFill>
                <a:round/>
                <a:headEnd/>
                <a:tailEnd/>
              </a:ln>
              <a:gradFill rotWithShape="1">
                <a:gsLst>
                  <a:gs pos="0">
                    <a:srgbClr val="009900"/>
                  </a:gs>
                  <a:gs pos="50000">
                    <a:srgbClr val="FFFFFF"/>
                  </a:gs>
                  <a:gs pos="100000">
                    <a:srgbClr val="009900"/>
                  </a:gs>
                </a:gsLst>
                <a:lin ang="18900000" scaled="1"/>
              </a:gradFill>
              <a:latin typeface="Matura MT Script Capitals"/>
            </a:endParaRPr>
          </a:p>
        </p:txBody>
      </p:sp>
      <p:sp>
        <p:nvSpPr>
          <p:cNvPr id="13" name="WordArt 6"/>
          <p:cNvSpPr>
            <a:spLocks noChangeArrowheads="1" noChangeShapeType="1" noTextEdit="1"/>
          </p:cNvSpPr>
          <p:nvPr/>
        </p:nvSpPr>
        <p:spPr bwMode="auto">
          <a:xfrm rot="21026167">
            <a:off x="6374113" y="1727293"/>
            <a:ext cx="2514600" cy="806364"/>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9600" kern="10" dirty="0" smtClean="0">
                <a:ln w="38100">
                  <a:solidFill>
                    <a:srgbClr val="000000"/>
                  </a:solidFill>
                  <a:round/>
                  <a:headEnd/>
                  <a:tailEnd/>
                </a:ln>
                <a:gradFill rotWithShape="1">
                  <a:gsLst>
                    <a:gs pos="0">
                      <a:srgbClr val="FF5050"/>
                    </a:gs>
                    <a:gs pos="50000">
                      <a:srgbClr val="FFFFFF"/>
                    </a:gs>
                    <a:gs pos="100000">
                      <a:srgbClr val="FF5050"/>
                    </a:gs>
                  </a:gsLst>
                  <a:lin ang="0" scaled="1"/>
                </a:gradFill>
                <a:latin typeface="Ravie"/>
              </a:rPr>
              <a:t>Riddles</a:t>
            </a:r>
            <a:endParaRPr lang="en-US" sz="9600" kern="10" dirty="0">
              <a:ln w="38100">
                <a:solidFill>
                  <a:srgbClr val="000000"/>
                </a:solidFill>
                <a:round/>
                <a:headEnd/>
                <a:tailEnd/>
              </a:ln>
              <a:gradFill rotWithShape="1">
                <a:gsLst>
                  <a:gs pos="0">
                    <a:srgbClr val="FF5050"/>
                  </a:gs>
                  <a:gs pos="50000">
                    <a:srgbClr val="FFFFFF"/>
                  </a:gs>
                  <a:gs pos="100000">
                    <a:srgbClr val="FF5050"/>
                  </a:gs>
                </a:gsLst>
                <a:lin ang="0" scaled="1"/>
              </a:gradFill>
              <a:latin typeface="Ravie"/>
            </a:endParaRPr>
          </a:p>
        </p:txBody>
      </p:sp>
      <p:sp>
        <p:nvSpPr>
          <p:cNvPr id="14" name="WordArt 7"/>
          <p:cNvSpPr>
            <a:spLocks noChangeArrowheads="1" noChangeShapeType="1" noTextEdit="1"/>
          </p:cNvSpPr>
          <p:nvPr/>
        </p:nvSpPr>
        <p:spPr bwMode="auto">
          <a:xfrm>
            <a:off x="6553200" y="3048000"/>
            <a:ext cx="2286000" cy="877098"/>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8000" kern="10" dirty="0" smtClean="0">
                <a:ln w="38100">
                  <a:solidFill>
                    <a:schemeClr val="bg1"/>
                  </a:solidFill>
                  <a:round/>
                  <a:headEnd/>
                  <a:tailEnd/>
                </a:ln>
                <a:gradFill rotWithShape="1">
                  <a:gsLst>
                    <a:gs pos="0">
                      <a:srgbClr val="CA95CD"/>
                    </a:gs>
                    <a:gs pos="50000">
                      <a:srgbClr val="643167"/>
                    </a:gs>
                    <a:gs pos="100000">
                      <a:srgbClr val="CA95CD"/>
                    </a:gs>
                  </a:gsLst>
                  <a:lin ang="2700000" scaled="1"/>
                </a:gradFill>
                <a:latin typeface="Snap ITC"/>
              </a:rPr>
              <a:t>Puzzles</a:t>
            </a:r>
            <a:endParaRPr lang="en-US" sz="8000" kern="10" dirty="0">
              <a:ln w="38100">
                <a:solidFill>
                  <a:schemeClr val="bg1"/>
                </a:solidFill>
                <a:round/>
                <a:headEnd/>
                <a:tailEnd/>
              </a:ln>
              <a:gradFill rotWithShape="1">
                <a:gsLst>
                  <a:gs pos="0">
                    <a:srgbClr val="CA95CD"/>
                  </a:gs>
                  <a:gs pos="50000">
                    <a:srgbClr val="643167"/>
                  </a:gs>
                  <a:gs pos="100000">
                    <a:srgbClr val="CA95CD"/>
                  </a:gs>
                </a:gsLst>
                <a:lin ang="2700000" scaled="1"/>
              </a:gradFill>
              <a:latin typeface="Snap ITC"/>
            </a:endParaRPr>
          </a:p>
        </p:txBody>
      </p:sp>
      <p:sp>
        <p:nvSpPr>
          <p:cNvPr id="463875" name="WordArt 3"/>
          <p:cNvSpPr>
            <a:spLocks noChangeArrowheads="1" noChangeShapeType="1" noTextEdit="1"/>
          </p:cNvSpPr>
          <p:nvPr/>
        </p:nvSpPr>
        <p:spPr bwMode="auto">
          <a:xfrm>
            <a:off x="2209801" y="990600"/>
            <a:ext cx="3140074" cy="498475"/>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3600" kern="10" dirty="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The tree is NOT symbolic;</a:t>
            </a:r>
          </a:p>
          <a:p>
            <a:pPr algn="ctr"/>
            <a:r>
              <a:rPr lang="en-US" sz="3600" kern="10" dirty="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neither is the timeline!</a:t>
            </a:r>
          </a:p>
        </p:txBody>
      </p:sp>
      <p:sp>
        <p:nvSpPr>
          <p:cNvPr id="2" name="Slide Number Placeholder 1"/>
          <p:cNvSpPr>
            <a:spLocks noGrp="1"/>
          </p:cNvSpPr>
          <p:nvPr>
            <p:ph type="sldNum" sz="quarter" idx="11"/>
          </p:nvPr>
        </p:nvSpPr>
        <p:spPr/>
        <p:txBody>
          <a:bodyPr/>
          <a:lstStyle/>
          <a:p>
            <a:pPr>
              <a:defRPr/>
            </a:pPr>
            <a:fld id="{05D42AC2-4538-4756-BAA1-982934530DC3}" type="slidenum">
              <a:rPr lang="en-US" smtClean="0"/>
              <a:pPr>
                <a:defRPr/>
              </a:pPr>
              <a:t>40</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63879"/>
                                        </p:tgtEl>
                                        <p:attrNameLst>
                                          <p:attrName>style.visibility</p:attrName>
                                        </p:attrNameLst>
                                      </p:cBhvr>
                                      <p:to>
                                        <p:strVal val="visible"/>
                                      </p:to>
                                    </p:set>
                                    <p:animScale>
                                      <p:cBhvr>
                                        <p:cTn id="7" dur="2000" decel="50000" fill="hold">
                                          <p:stCondLst>
                                            <p:cond delay="0"/>
                                          </p:stCondLst>
                                        </p:cTn>
                                        <p:tgtEl>
                                          <p:spTgt spid="4638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63879"/>
                                        </p:tgtEl>
                                        <p:attrNameLst>
                                          <p:attrName>ppt_x</p:attrName>
                                          <p:attrName>ppt_y</p:attrName>
                                        </p:attrNameLst>
                                      </p:cBhvr>
                                    </p:animMotion>
                                    <p:animEffect transition="in" filter="fade">
                                      <p:cBhvr>
                                        <p:cTn id="9" dur="2000"/>
                                        <p:tgtEl>
                                          <p:spTgt spid="46387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63875"/>
                                        </p:tgtEl>
                                        <p:attrNameLst>
                                          <p:attrName>style.visibility</p:attrName>
                                        </p:attrNameLst>
                                      </p:cBhvr>
                                      <p:to>
                                        <p:strVal val="visible"/>
                                      </p:to>
                                    </p:set>
                                    <p:animEffect transition="in" filter="slide(fromBottom)">
                                      <p:cBhvr>
                                        <p:cTn id="14" dur="2000"/>
                                        <p:tgtEl>
                                          <p:spTgt spid="463875"/>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63880"/>
                                        </p:tgtEl>
                                        <p:attrNameLst>
                                          <p:attrName>style.visibility</p:attrName>
                                        </p:attrNameLst>
                                      </p:cBhvr>
                                      <p:to>
                                        <p:strVal val="visible"/>
                                      </p:to>
                                    </p:set>
                                    <p:anim calcmode="lin" valueType="num">
                                      <p:cBhvr>
                                        <p:cTn id="19" dur="5000" fill="hold"/>
                                        <p:tgtEl>
                                          <p:spTgt spid="463880"/>
                                        </p:tgtEl>
                                        <p:attrNameLst>
                                          <p:attrName>ppt_w</p:attrName>
                                        </p:attrNameLst>
                                      </p:cBhvr>
                                      <p:tavLst>
                                        <p:tav tm="0" fmla="#ppt_w*sin(2.5*pi*$)">
                                          <p:val>
                                            <p:fltVal val="0"/>
                                          </p:val>
                                        </p:tav>
                                        <p:tav tm="100000">
                                          <p:val>
                                            <p:fltVal val="1"/>
                                          </p:val>
                                        </p:tav>
                                      </p:tavLst>
                                    </p:anim>
                                    <p:anim calcmode="lin" valueType="num">
                                      <p:cBhvr>
                                        <p:cTn id="20" dur="5000" fill="hold"/>
                                        <p:tgtEl>
                                          <p:spTgt spid="46388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800" decel="100000"/>
                                        <p:tgtEl>
                                          <p:spTgt spid="11"/>
                                        </p:tgtEl>
                                      </p:cBhvr>
                                    </p:animEffect>
                                    <p:anim calcmode="lin" valueType="num">
                                      <p:cBhvr>
                                        <p:cTn id="26" dur="800" decel="100000" fill="hold"/>
                                        <p:tgtEl>
                                          <p:spTgt spid="11"/>
                                        </p:tgtEl>
                                        <p:attrNameLst>
                                          <p:attrName>style.rotation</p:attrName>
                                        </p:attrNameLst>
                                      </p:cBhvr>
                                      <p:tavLst>
                                        <p:tav tm="0">
                                          <p:val>
                                            <p:fltVal val="-90"/>
                                          </p:val>
                                        </p:tav>
                                        <p:tav tm="100000">
                                          <p:val>
                                            <p:fltVal val="0"/>
                                          </p:val>
                                        </p:tav>
                                      </p:tavLst>
                                    </p:anim>
                                    <p:anim calcmode="lin" valueType="num">
                                      <p:cBhvr>
                                        <p:cTn id="27" dur="800" decel="100000" fill="hold"/>
                                        <p:tgtEl>
                                          <p:spTgt spid="11"/>
                                        </p:tgtEl>
                                        <p:attrNameLst>
                                          <p:attrName>ppt_x</p:attrName>
                                        </p:attrNameLst>
                                      </p:cBhvr>
                                      <p:tavLst>
                                        <p:tav tm="0">
                                          <p:val>
                                            <p:strVal val="#ppt_x+0.4"/>
                                          </p:val>
                                        </p:tav>
                                        <p:tav tm="100000">
                                          <p:val>
                                            <p:strVal val="#ppt_x-0.05"/>
                                          </p:val>
                                        </p:tav>
                                      </p:tavLst>
                                    </p:anim>
                                    <p:anim calcmode="lin" valueType="num">
                                      <p:cBhvr>
                                        <p:cTn id="28" dur="800" decel="100000" fill="hold"/>
                                        <p:tgtEl>
                                          <p:spTgt spid="1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31" fill="hold">
                            <p:stCondLst>
                              <p:cond delay="1000"/>
                            </p:stCondLst>
                            <p:childTnLst>
                              <p:par>
                                <p:cTn id="32" presetID="30" presetClass="entr" presetSubtype="0" fill="hold" grpId="0" nodeType="after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800" decel="100000"/>
                                        <p:tgtEl>
                                          <p:spTgt spid="13"/>
                                        </p:tgtEl>
                                      </p:cBhvr>
                                    </p:animEffect>
                                    <p:anim calcmode="lin" valueType="num">
                                      <p:cBhvr>
                                        <p:cTn id="35" dur="800" decel="100000" fill="hold"/>
                                        <p:tgtEl>
                                          <p:spTgt spid="13"/>
                                        </p:tgtEl>
                                        <p:attrNameLst>
                                          <p:attrName>style.rotation</p:attrName>
                                        </p:attrNameLst>
                                      </p:cBhvr>
                                      <p:tavLst>
                                        <p:tav tm="0">
                                          <p:val>
                                            <p:fltVal val="-90"/>
                                          </p:val>
                                        </p:tav>
                                        <p:tav tm="100000">
                                          <p:val>
                                            <p:fltVal val="0"/>
                                          </p:val>
                                        </p:tav>
                                      </p:tavLst>
                                    </p:anim>
                                    <p:anim calcmode="lin" valueType="num">
                                      <p:cBhvr>
                                        <p:cTn id="36" dur="800" decel="100000" fill="hold"/>
                                        <p:tgtEl>
                                          <p:spTgt spid="13"/>
                                        </p:tgtEl>
                                        <p:attrNameLst>
                                          <p:attrName>ppt_x</p:attrName>
                                        </p:attrNameLst>
                                      </p:cBhvr>
                                      <p:tavLst>
                                        <p:tav tm="0">
                                          <p:val>
                                            <p:strVal val="#ppt_x+0.4"/>
                                          </p:val>
                                        </p:tav>
                                        <p:tav tm="100000">
                                          <p:val>
                                            <p:strVal val="#ppt_x-0.05"/>
                                          </p:val>
                                        </p:tav>
                                      </p:tavLst>
                                    </p:anim>
                                    <p:anim calcmode="lin" valueType="num">
                                      <p:cBhvr>
                                        <p:cTn id="37" dur="800" decel="100000" fill="hold"/>
                                        <p:tgtEl>
                                          <p:spTgt spid="1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1000"/>
                                  </p:stCondLst>
                                  <p:childTnLst>
                                    <p:set>
                                      <p:cBhvr>
                                        <p:cTn id="52" dur="1" fill="hold">
                                          <p:stCondLst>
                                            <p:cond delay="0"/>
                                          </p:stCondLst>
                                        </p:cTn>
                                        <p:tgtEl>
                                          <p:spTgt spid="463881"/>
                                        </p:tgtEl>
                                        <p:attrNameLst>
                                          <p:attrName>style.visibility</p:attrName>
                                        </p:attrNameLst>
                                      </p:cBhvr>
                                      <p:to>
                                        <p:strVal val="visible"/>
                                      </p:to>
                                    </p:set>
                                    <p:anim calcmode="lin" valueType="num">
                                      <p:cBhvr>
                                        <p:cTn id="53" dur="1000" fill="hold"/>
                                        <p:tgtEl>
                                          <p:spTgt spid="463881"/>
                                        </p:tgtEl>
                                        <p:attrNameLst>
                                          <p:attrName>ppt_w</p:attrName>
                                        </p:attrNameLst>
                                      </p:cBhvr>
                                      <p:tavLst>
                                        <p:tav tm="0">
                                          <p:val>
                                            <p:strVal val="#ppt_w*0.70"/>
                                          </p:val>
                                        </p:tav>
                                        <p:tav tm="100000">
                                          <p:val>
                                            <p:strVal val="#ppt_w"/>
                                          </p:val>
                                        </p:tav>
                                      </p:tavLst>
                                    </p:anim>
                                    <p:anim calcmode="lin" valueType="num">
                                      <p:cBhvr>
                                        <p:cTn id="54" dur="1000" fill="hold"/>
                                        <p:tgtEl>
                                          <p:spTgt spid="463881"/>
                                        </p:tgtEl>
                                        <p:attrNameLst>
                                          <p:attrName>ppt_h</p:attrName>
                                        </p:attrNameLst>
                                      </p:cBhvr>
                                      <p:tavLst>
                                        <p:tav tm="0">
                                          <p:val>
                                            <p:strVal val="#ppt_h"/>
                                          </p:val>
                                        </p:tav>
                                        <p:tav tm="100000">
                                          <p:val>
                                            <p:strVal val="#ppt_h"/>
                                          </p:val>
                                        </p:tav>
                                      </p:tavLst>
                                    </p:anim>
                                    <p:animEffect transition="in" filter="fade">
                                      <p:cBhvr>
                                        <p:cTn id="55" dur="1000"/>
                                        <p:tgtEl>
                                          <p:spTgt spid="463881"/>
                                        </p:tgtEl>
                                      </p:cBhvr>
                                    </p:animEffect>
                                  </p:childTnLst>
                                </p:cTn>
                              </p:par>
                            </p:childTnLst>
                          </p:cTn>
                        </p:par>
                        <p:par>
                          <p:cTn id="56" fill="hold">
                            <p:stCondLst>
                              <p:cond delay="2000"/>
                            </p:stCondLst>
                            <p:childTnLst>
                              <p:par>
                                <p:cTn id="57" presetID="10" presetClass="entr" presetSubtype="0" fill="hold" nodeType="afterEffect">
                                  <p:stCondLst>
                                    <p:cond delay="1000"/>
                                  </p:stCondLst>
                                  <p:childTnLst>
                                    <p:set>
                                      <p:cBhvr>
                                        <p:cTn id="58" dur="1" fill="hold">
                                          <p:stCondLst>
                                            <p:cond delay="0"/>
                                          </p:stCondLst>
                                        </p:cTn>
                                        <p:tgtEl>
                                          <p:spTgt spid="463882"/>
                                        </p:tgtEl>
                                        <p:attrNameLst>
                                          <p:attrName>style.visibility</p:attrName>
                                        </p:attrNameLst>
                                      </p:cBhvr>
                                      <p:to>
                                        <p:strVal val="visible"/>
                                      </p:to>
                                    </p:set>
                                    <p:animEffect transition="in" filter="fade">
                                      <p:cBhvr>
                                        <p:cTn id="59" dur="1000"/>
                                        <p:tgtEl>
                                          <p:spTgt spid="463882"/>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32"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diamond(out)">
                                      <p:cBhvr>
                                        <p:cTn id="6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9" grpId="0" animBg="1"/>
      <p:bldP spid="463880" grpId="0" animBg="1"/>
      <p:bldP spid="12" grpId="0"/>
      <p:bldP spid="11" grpId="0" animBg="1"/>
      <p:bldP spid="13" grpId="0" animBg="1"/>
      <p:bldP spid="14" grpId="0" animBg="1"/>
      <p:bldP spid="46387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200"/>
            </a:gs>
            <a:gs pos="45000">
              <a:srgbClr val="FF7A00"/>
            </a:gs>
            <a:gs pos="70000">
              <a:srgbClr val="FF0300"/>
            </a:gs>
            <a:gs pos="100000">
              <a:srgbClr val="4D0808"/>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463874" name="Picture 2" descr="#2 Dan 4 Symbolic Chart 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04800"/>
            <a:ext cx="5454650" cy="6248400"/>
          </a:xfrm>
          <a:prstGeom prst="rect">
            <a:avLst/>
          </a:prstGeom>
          <a:ln>
            <a:noFill/>
          </a:ln>
          <a:effectLst>
            <a:outerShdw blurRad="292100" dist="139700" dir="2700000" algn="tl" rotWithShape="0">
              <a:srgbClr val="333333">
                <a:alpha val="65000"/>
              </a:srgbClr>
            </a:outerShdw>
          </a:effectLst>
        </p:spPr>
      </p:pic>
      <p:sp>
        <p:nvSpPr>
          <p:cNvPr id="463875" name="WordArt 3"/>
          <p:cNvSpPr>
            <a:spLocks noChangeArrowheads="1" noChangeShapeType="1" noTextEdit="1"/>
          </p:cNvSpPr>
          <p:nvPr/>
        </p:nvSpPr>
        <p:spPr bwMode="auto">
          <a:xfrm>
            <a:off x="2057400" y="2787650"/>
            <a:ext cx="2667000" cy="498475"/>
          </a:xfrm>
          <a:prstGeom prst="rect">
            <a:avLst/>
          </a:prstGeom>
        </p:spPr>
        <p:txBody>
          <a:bodyPr wrap="none" fromWordArt="1">
            <a:prstTxWarp prst="textPlain">
              <a:avLst>
                <a:gd name="adj" fmla="val 50000"/>
              </a:avLst>
            </a:prstTxWarp>
          </a:bodyPr>
          <a:lstStyle/>
          <a:p>
            <a:pPr algn="ctr"/>
            <a:r>
              <a:rPr lang="en-US" sz="3600" kern="1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The tree is NOT symbolic;</a:t>
            </a:r>
          </a:p>
          <a:p>
            <a:pPr algn="ctr"/>
            <a:r>
              <a:rPr lang="en-US" sz="3600" kern="1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neither is the timeline!</a:t>
            </a:r>
          </a:p>
        </p:txBody>
      </p:sp>
      <p:sp>
        <p:nvSpPr>
          <p:cNvPr id="87045" name="Rectangle 6"/>
          <p:cNvSpPr>
            <a:spLocks noChangeArrowheads="1"/>
          </p:cNvSpPr>
          <p:nvPr/>
        </p:nvSpPr>
        <p:spPr bwMode="auto">
          <a:xfrm>
            <a:off x="2057400" y="974725"/>
            <a:ext cx="3124200" cy="695325"/>
          </a:xfrm>
          <a:prstGeom prst="rect">
            <a:avLst/>
          </a:prstGeom>
          <a:gradFill rotWithShape="1">
            <a:gsLst>
              <a:gs pos="0">
                <a:srgbClr val="FFFFFF"/>
              </a:gs>
              <a:gs pos="100000">
                <a:srgbClr val="FFFFFF"/>
              </a:gs>
            </a:gsLst>
            <a:lin ang="5400000" scaled="1"/>
          </a:gradFill>
          <a:ln w="9525" algn="ctr">
            <a:noFill/>
            <a:miter lim="800000"/>
            <a:headEnd/>
            <a:tailEnd/>
          </a:ln>
        </p:spPr>
        <p:txBody>
          <a:bodyPr wrap="none" anchor="ctr"/>
          <a:lstStyle/>
          <a:p>
            <a:endParaRPr lang="en-US"/>
          </a:p>
        </p:txBody>
      </p:sp>
      <p:sp>
        <p:nvSpPr>
          <p:cNvPr id="463879" name="AutoShape 7"/>
          <p:cNvSpPr>
            <a:spLocks noChangeArrowheads="1"/>
          </p:cNvSpPr>
          <p:nvPr/>
        </p:nvSpPr>
        <p:spPr bwMode="auto">
          <a:xfrm>
            <a:off x="846138" y="1676400"/>
            <a:ext cx="4495800" cy="1022350"/>
          </a:xfrm>
          <a:prstGeom prst="roundRect">
            <a:avLst>
              <a:gd name="adj" fmla="val 7454"/>
            </a:avLst>
          </a:prstGeom>
          <a:gradFill rotWithShape="1">
            <a:gsLst>
              <a:gs pos="0">
                <a:schemeClr val="bg1">
                  <a:alpha val="50000"/>
                </a:schemeClr>
              </a:gs>
              <a:gs pos="50000">
                <a:srgbClr val="FFFFFF">
                  <a:alpha val="50000"/>
                </a:srgbClr>
              </a:gs>
              <a:gs pos="100000">
                <a:schemeClr val="bg1">
                  <a:alpha val="50000"/>
                </a:schemeClr>
              </a:gs>
            </a:gsLst>
            <a:lin ang="5400000" scaled="1"/>
          </a:gradFill>
          <a:ln w="57150" algn="ctr">
            <a:solidFill>
              <a:srgbClr val="FF0000"/>
            </a:solidFill>
            <a:round/>
            <a:headEnd/>
            <a:tailEnd/>
          </a:ln>
          <a:effectLst/>
          <a:scene3d>
            <a:camera prst="orthographicFront"/>
            <a:lightRig rig="threePt" dir="t"/>
          </a:scene3d>
          <a:sp3d>
            <a:bevelT/>
          </a:sp3d>
        </p:spPr>
        <p:txBody>
          <a:bodyPr wrap="none" anchor="ctr"/>
          <a:lstStyle/>
          <a:p>
            <a:pPr>
              <a:defRPr/>
            </a:pPr>
            <a:endParaRPr lang="en-US"/>
          </a:p>
        </p:txBody>
      </p:sp>
      <p:sp>
        <p:nvSpPr>
          <p:cNvPr id="463880" name="WordArt 8"/>
          <p:cNvSpPr>
            <a:spLocks noChangeArrowheads="1" noChangeShapeType="1" noTextEdit="1"/>
          </p:cNvSpPr>
          <p:nvPr/>
        </p:nvSpPr>
        <p:spPr bwMode="auto">
          <a:xfrm>
            <a:off x="4419600" y="1924050"/>
            <a:ext cx="685800" cy="685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EAEAEA"/>
                    </a:gs>
                    <a:gs pos="9000">
                      <a:srgbClr val="777777"/>
                    </a:gs>
                    <a:gs pos="15500">
                      <a:srgbClr val="292929"/>
                    </a:gs>
                    <a:gs pos="16499">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1">
                      <a:srgbClr val="B2B2B2"/>
                    </a:gs>
                    <a:gs pos="84500">
                      <a:srgbClr val="292929"/>
                    </a:gs>
                    <a:gs pos="91000">
                      <a:srgbClr val="777777"/>
                    </a:gs>
                    <a:gs pos="100000">
                      <a:srgbClr val="EAEAEA"/>
                    </a:gs>
                  </a:gsLst>
                  <a:lin ang="18900000" scaled="1"/>
                </a:gradFill>
                <a:latin typeface="Comic Sans MS"/>
              </a:rPr>
              <a:t>X</a:t>
            </a:r>
          </a:p>
        </p:txBody>
      </p:sp>
      <p:sp>
        <p:nvSpPr>
          <p:cNvPr id="463881" name="AutoShape 9"/>
          <p:cNvSpPr>
            <a:spLocks noChangeArrowheads="1"/>
          </p:cNvSpPr>
          <p:nvPr/>
        </p:nvSpPr>
        <p:spPr bwMode="auto">
          <a:xfrm>
            <a:off x="854075" y="3421063"/>
            <a:ext cx="4495800" cy="2895600"/>
          </a:xfrm>
          <a:prstGeom prst="roundRect">
            <a:avLst>
              <a:gd name="adj" fmla="val 2523"/>
            </a:avLst>
          </a:prstGeom>
          <a:gradFill rotWithShape="1">
            <a:gsLst>
              <a:gs pos="0">
                <a:schemeClr val="bg1">
                  <a:alpha val="80000"/>
                </a:schemeClr>
              </a:gs>
              <a:gs pos="50000">
                <a:srgbClr val="FFFFFF">
                  <a:alpha val="80000"/>
                </a:srgbClr>
              </a:gs>
              <a:gs pos="100000">
                <a:schemeClr val="bg1">
                  <a:alpha val="80000"/>
                </a:schemeClr>
              </a:gs>
            </a:gsLst>
            <a:lin ang="5400000" scaled="1"/>
          </a:gradFill>
          <a:ln w="57150" algn="ctr">
            <a:solidFill>
              <a:srgbClr val="FF0000"/>
            </a:solidFill>
            <a:round/>
            <a:headEnd/>
            <a:tailEnd/>
          </a:ln>
          <a:effectLst/>
          <a:scene3d>
            <a:camera prst="orthographicFront"/>
            <a:lightRig rig="threePt" dir="t"/>
          </a:scene3d>
          <a:sp3d>
            <a:bevelT/>
          </a:sp3d>
        </p:spPr>
        <p:txBody>
          <a:bodyPr wrap="none" anchor="ctr"/>
          <a:lstStyle/>
          <a:p>
            <a:pPr>
              <a:defRPr/>
            </a:pPr>
            <a:endParaRPr lang="en-US"/>
          </a:p>
        </p:txBody>
      </p:sp>
      <p:sp>
        <p:nvSpPr>
          <p:cNvPr id="463882" name="WordArt 10"/>
          <p:cNvSpPr>
            <a:spLocks noChangeArrowheads="1" noChangeShapeType="1" noTextEdit="1"/>
          </p:cNvSpPr>
          <p:nvPr/>
        </p:nvSpPr>
        <p:spPr bwMode="auto">
          <a:xfrm>
            <a:off x="1295400" y="3581400"/>
            <a:ext cx="3581400" cy="25908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In Chapter 12,</a:t>
            </a:r>
          </a:p>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Daniel repeats</a:t>
            </a:r>
          </a:p>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this </a:t>
            </a:r>
            <a:r>
              <a:rPr lang="en-US" sz="3600" kern="10" dirty="0" smtClean="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“secret"</a:t>
            </a:r>
            <a:endPar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endParaRPr>
          </a:p>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pattern again</a:t>
            </a:r>
          </a:p>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using ONE of the</a:t>
            </a:r>
          </a:p>
          <a:p>
            <a:pPr algn="ctr"/>
            <a:r>
              <a:rPr lang="en-US" sz="3600" kern="10" dirty="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Rounded MT Bold"/>
              </a:rPr>
              <a:t>timelines.</a:t>
            </a:r>
          </a:p>
        </p:txBody>
      </p:sp>
      <p:sp>
        <p:nvSpPr>
          <p:cNvPr id="87050" name="Rectangle 11"/>
          <p:cNvSpPr>
            <a:spLocks noChangeArrowheads="1"/>
          </p:cNvSpPr>
          <p:nvPr/>
        </p:nvSpPr>
        <p:spPr bwMode="auto">
          <a:xfrm>
            <a:off x="5105400" y="912813"/>
            <a:ext cx="457200" cy="695325"/>
          </a:xfrm>
          <a:prstGeom prst="rect">
            <a:avLst/>
          </a:prstGeom>
          <a:gradFill rotWithShape="1">
            <a:gsLst>
              <a:gs pos="0">
                <a:srgbClr val="FFFFFF"/>
              </a:gs>
              <a:gs pos="100000">
                <a:srgbClr val="FFFFFF"/>
              </a:gs>
            </a:gsLst>
            <a:lin ang="5400000" scaled="1"/>
          </a:gradFill>
          <a:ln w="9525" algn="ctr">
            <a:noFill/>
            <a:miter lim="800000"/>
            <a:headEnd/>
            <a:tailEnd/>
          </a:ln>
        </p:spPr>
        <p:txBody>
          <a:bodyPr wrap="none" anchor="ctr"/>
          <a:lstStyle/>
          <a:p>
            <a:endParaRPr lang="en-US"/>
          </a:p>
        </p:txBody>
      </p:sp>
      <p:sp>
        <p:nvSpPr>
          <p:cNvPr id="12" name="TextBox 11"/>
          <p:cNvSpPr txBox="1"/>
          <p:nvPr/>
        </p:nvSpPr>
        <p:spPr>
          <a:xfrm>
            <a:off x="6019800" y="4230231"/>
            <a:ext cx="2971800" cy="2246769"/>
          </a:xfrm>
          <a:prstGeom prst="rect">
            <a:avLst/>
          </a:prstGeom>
          <a:noFill/>
        </p:spPr>
        <p:txBody>
          <a:bodyPr>
            <a:spAutoFit/>
            <a:scene3d>
              <a:camera prst="orthographicFront"/>
              <a:lightRig rig="threePt" dir="t"/>
            </a:scene3d>
            <a:sp3d extrusionH="57150">
              <a:bevelT h="25400" prst="softRound"/>
            </a:sp3d>
          </a:bodyPr>
          <a:lstStyle/>
          <a:p>
            <a:pPr algn="ctr">
              <a:defRPr/>
            </a:pPr>
            <a:r>
              <a:rPr lang="en-US" sz="2000" b="1" dirty="0" smtClean="0">
                <a:solidFill>
                  <a:srgbClr val="FFFFCC"/>
                </a:solidFill>
                <a:latin typeface="+mj-lt"/>
              </a:rPr>
              <a:t>In the Heavenly Scene, a symbolic tree would demand the timeline to be symbolic as well.</a:t>
            </a:r>
          </a:p>
          <a:p>
            <a:pPr algn="ctr">
              <a:defRPr/>
            </a:pPr>
            <a:r>
              <a:rPr lang="en-US" sz="2000" b="1" u="sng" dirty="0" smtClean="0">
                <a:solidFill>
                  <a:srgbClr val="FFFFCC"/>
                </a:solidFill>
                <a:latin typeface="+mj-lt"/>
              </a:rPr>
              <a:t>The </a:t>
            </a:r>
            <a:r>
              <a:rPr lang="en-US" sz="2000" b="1" dirty="0" smtClean="0">
                <a:solidFill>
                  <a:srgbClr val="FFFFCC"/>
                </a:solidFill>
                <a:latin typeface="+mj-lt"/>
              </a:rPr>
              <a:t>p</a:t>
            </a:r>
            <a:r>
              <a:rPr lang="en-US" sz="2000" b="1" u="sng" dirty="0" smtClean="0">
                <a:solidFill>
                  <a:srgbClr val="FFFFCC"/>
                </a:solidFill>
                <a:latin typeface="+mj-lt"/>
              </a:rPr>
              <a:t>lacement of this timeline was crucial</a:t>
            </a:r>
            <a:r>
              <a:rPr lang="en-US" sz="2000" b="1" dirty="0" smtClean="0">
                <a:solidFill>
                  <a:srgbClr val="FFFFCC"/>
                </a:solidFill>
                <a:latin typeface="+mj-lt"/>
              </a:rPr>
              <a:t>! </a:t>
            </a:r>
            <a:endParaRPr lang="en-US" sz="2800" b="1" dirty="0">
              <a:solidFill>
                <a:srgbClr val="FFFFCC"/>
              </a:solidFill>
              <a:latin typeface="+mj-lt"/>
            </a:endParaRPr>
          </a:p>
        </p:txBody>
      </p:sp>
      <p:pic>
        <p:nvPicPr>
          <p:cNvPr id="13" name="Picture 4" descr="File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457200"/>
            <a:ext cx="2159374" cy="35814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1"/>
          </p:nvPr>
        </p:nvSpPr>
        <p:spPr/>
        <p:txBody>
          <a:bodyPr/>
          <a:lstStyle/>
          <a:p>
            <a:pPr>
              <a:defRPr/>
            </a:pPr>
            <a:fld id="{05D42AC2-4538-4756-BAA1-982934530DC3}" type="slidenum">
              <a:rPr lang="en-US" smtClean="0">
                <a:solidFill>
                  <a:schemeClr val="bg1">
                    <a:lumMod val="65000"/>
                  </a:schemeClr>
                </a:solidFill>
              </a:rPr>
              <a:pPr>
                <a:defRPr/>
              </a:pPr>
              <a:t>41</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edge">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edge">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63881"/>
                                        </p:tgtEl>
                                        <p:attrNameLst>
                                          <p:attrName>style.visibility</p:attrName>
                                        </p:attrNameLst>
                                      </p:cBhvr>
                                      <p:to>
                                        <p:strVal val="visible"/>
                                      </p:to>
                                    </p:set>
                                    <p:anim calcmode="lin" valueType="num">
                                      <p:cBhvr>
                                        <p:cTn id="22" dur="2000" fill="hold"/>
                                        <p:tgtEl>
                                          <p:spTgt spid="463881"/>
                                        </p:tgtEl>
                                        <p:attrNameLst>
                                          <p:attrName>ppt_w</p:attrName>
                                        </p:attrNameLst>
                                      </p:cBhvr>
                                      <p:tavLst>
                                        <p:tav tm="0">
                                          <p:val>
                                            <p:strVal val="#ppt_w*0.70"/>
                                          </p:val>
                                        </p:tav>
                                        <p:tav tm="100000">
                                          <p:val>
                                            <p:strVal val="#ppt_w"/>
                                          </p:val>
                                        </p:tav>
                                      </p:tavLst>
                                    </p:anim>
                                    <p:anim calcmode="lin" valueType="num">
                                      <p:cBhvr>
                                        <p:cTn id="23" dur="2000" fill="hold"/>
                                        <p:tgtEl>
                                          <p:spTgt spid="463881"/>
                                        </p:tgtEl>
                                        <p:attrNameLst>
                                          <p:attrName>ppt_h</p:attrName>
                                        </p:attrNameLst>
                                      </p:cBhvr>
                                      <p:tavLst>
                                        <p:tav tm="0">
                                          <p:val>
                                            <p:strVal val="#ppt_h"/>
                                          </p:val>
                                        </p:tav>
                                        <p:tav tm="100000">
                                          <p:val>
                                            <p:strVal val="#ppt_h"/>
                                          </p:val>
                                        </p:tav>
                                      </p:tavLst>
                                    </p:anim>
                                    <p:animEffect transition="in" filter="fade">
                                      <p:cBhvr>
                                        <p:cTn id="24" dur="2000"/>
                                        <p:tgtEl>
                                          <p:spTgt spid="46388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63882"/>
                                        </p:tgtEl>
                                        <p:attrNameLst>
                                          <p:attrName>style.visibility</p:attrName>
                                        </p:attrNameLst>
                                      </p:cBhvr>
                                      <p:to>
                                        <p:strVal val="visible"/>
                                      </p:to>
                                    </p:set>
                                    <p:animEffect transition="in" filter="fade">
                                      <p:cBhvr>
                                        <p:cTn id="28" dur="2000"/>
                                        <p:tgtEl>
                                          <p:spTgt spid="463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1" grpId="0" animBg="1"/>
      <p:bldP spid="46388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200"/>
            </a:gs>
            <a:gs pos="45000">
              <a:srgbClr val="FF7A00"/>
            </a:gs>
            <a:gs pos="70000">
              <a:srgbClr val="FF0300"/>
            </a:gs>
            <a:gs pos="100000">
              <a:srgbClr val="4D0808"/>
            </a:gs>
          </a:gsLst>
          <a:lin ang="5400000" scaled="1"/>
          <a:tileRect/>
        </a:gradFill>
        <a:effectLst/>
      </p:bgPr>
    </p:bg>
    <p:spTree>
      <p:nvGrpSpPr>
        <p:cNvPr id="1" name=""/>
        <p:cNvGrpSpPr/>
        <p:nvPr/>
      </p:nvGrpSpPr>
      <p:grpSpPr>
        <a:xfrm>
          <a:off x="0" y="0"/>
          <a:ext cx="0" cy="0"/>
          <a:chOff x="0" y="0"/>
          <a:chExt cx="0" cy="0"/>
        </a:xfrm>
      </p:grpSpPr>
      <p:pic>
        <p:nvPicPr>
          <p:cNvPr id="19" name="Content Placeholder 18" descr="Dan 11 kn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flipH="1">
            <a:off x="228600" y="848743"/>
            <a:ext cx="2133600" cy="2275457"/>
          </a:xfrm>
          <a:prstGeom prst="rect">
            <a:avLst/>
          </a:prstGeom>
          <a:ln>
            <a:noFill/>
          </a:ln>
          <a:effectLst>
            <a:outerShdw blurRad="292100" dist="139700" dir="2700000" algn="tl" rotWithShape="0">
              <a:srgbClr val="333333">
                <a:alpha val="65000"/>
              </a:srgbClr>
            </a:outerShdw>
          </a:effectLst>
        </p:spPr>
      </p:pic>
      <p:sp>
        <p:nvSpPr>
          <p:cNvPr id="22" name="WordArt 5"/>
          <p:cNvSpPr>
            <a:spLocks noChangeArrowheads="1" noChangeShapeType="1" noTextEdit="1"/>
          </p:cNvSpPr>
          <p:nvPr/>
        </p:nvSpPr>
        <p:spPr bwMode="auto">
          <a:xfrm>
            <a:off x="838200" y="3352800"/>
            <a:ext cx="1447800" cy="958764"/>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9600" kern="10" dirty="0" smtClean="0">
                <a:ln w="38100">
                  <a:solidFill>
                    <a:srgbClr val="2C6AE6"/>
                  </a:solidFill>
                  <a:round/>
                  <a:headEnd/>
                  <a:tailEnd/>
                </a:ln>
                <a:gradFill rotWithShape="1">
                  <a:gsLst>
                    <a:gs pos="0">
                      <a:srgbClr val="009900"/>
                    </a:gs>
                    <a:gs pos="50000">
                      <a:srgbClr val="FFFFFF"/>
                    </a:gs>
                    <a:gs pos="100000">
                      <a:srgbClr val="009900"/>
                    </a:gs>
                  </a:gsLst>
                  <a:lin ang="18900000" scaled="1"/>
                </a:gradFill>
                <a:latin typeface="Matura MT Script Capitals"/>
              </a:rPr>
              <a:t>1260</a:t>
            </a:r>
            <a:endParaRPr lang="en-US" sz="9600" kern="10" dirty="0">
              <a:ln w="38100">
                <a:solidFill>
                  <a:srgbClr val="2C6AE6"/>
                </a:solidFill>
                <a:round/>
                <a:headEnd/>
                <a:tailEnd/>
              </a:ln>
              <a:gradFill rotWithShape="1">
                <a:gsLst>
                  <a:gs pos="0">
                    <a:srgbClr val="009900"/>
                  </a:gs>
                  <a:gs pos="50000">
                    <a:srgbClr val="FFFFFF"/>
                  </a:gs>
                  <a:gs pos="100000">
                    <a:srgbClr val="009900"/>
                  </a:gs>
                </a:gsLst>
                <a:lin ang="18900000" scaled="1"/>
              </a:gradFill>
              <a:latin typeface="Matura MT Script Capitals"/>
            </a:endParaRPr>
          </a:p>
        </p:txBody>
      </p:sp>
      <p:sp>
        <p:nvSpPr>
          <p:cNvPr id="23" name="WordArt 6"/>
          <p:cNvSpPr>
            <a:spLocks noChangeArrowheads="1" noChangeShapeType="1" noTextEdit="1"/>
          </p:cNvSpPr>
          <p:nvPr/>
        </p:nvSpPr>
        <p:spPr bwMode="auto">
          <a:xfrm>
            <a:off x="1447800" y="4495800"/>
            <a:ext cx="1636928" cy="806364"/>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9600" kern="10" dirty="0">
                <a:ln w="38100">
                  <a:solidFill>
                    <a:srgbClr val="000000"/>
                  </a:solidFill>
                  <a:round/>
                  <a:headEnd/>
                  <a:tailEnd/>
                </a:ln>
                <a:gradFill rotWithShape="1">
                  <a:gsLst>
                    <a:gs pos="0">
                      <a:srgbClr val="FF5050"/>
                    </a:gs>
                    <a:gs pos="50000">
                      <a:srgbClr val="FFFFFF"/>
                    </a:gs>
                    <a:gs pos="100000">
                      <a:srgbClr val="FF5050"/>
                    </a:gs>
                  </a:gsLst>
                  <a:lin ang="0" scaled="1"/>
                </a:gradFill>
                <a:latin typeface="Ravie"/>
              </a:rPr>
              <a:t>1290</a:t>
            </a:r>
          </a:p>
        </p:txBody>
      </p:sp>
      <p:sp>
        <p:nvSpPr>
          <p:cNvPr id="24" name="WordArt 7"/>
          <p:cNvSpPr>
            <a:spLocks noChangeArrowheads="1" noChangeShapeType="1" noTextEdit="1"/>
          </p:cNvSpPr>
          <p:nvPr/>
        </p:nvSpPr>
        <p:spPr bwMode="auto">
          <a:xfrm>
            <a:off x="2209800" y="5638800"/>
            <a:ext cx="1837802" cy="877098"/>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8000" kern="10" dirty="0">
                <a:ln w="38100">
                  <a:solidFill>
                    <a:schemeClr val="bg1"/>
                  </a:solidFill>
                  <a:round/>
                  <a:headEnd/>
                  <a:tailEnd/>
                </a:ln>
                <a:gradFill rotWithShape="1">
                  <a:gsLst>
                    <a:gs pos="0">
                      <a:srgbClr val="CA95CD"/>
                    </a:gs>
                    <a:gs pos="50000">
                      <a:srgbClr val="643167"/>
                    </a:gs>
                    <a:gs pos="100000">
                      <a:srgbClr val="CA95CD"/>
                    </a:gs>
                  </a:gsLst>
                  <a:lin ang="2700000" scaled="1"/>
                </a:gradFill>
                <a:latin typeface="Snap ITC"/>
              </a:rPr>
              <a:t>1335</a:t>
            </a:r>
          </a:p>
        </p:txBody>
      </p:sp>
      <p:sp>
        <p:nvSpPr>
          <p:cNvPr id="33" name="Text Placeholder 16"/>
          <p:cNvSpPr txBox="1">
            <a:spLocks/>
          </p:cNvSpPr>
          <p:nvPr/>
        </p:nvSpPr>
        <p:spPr bwMode="auto">
          <a:xfrm>
            <a:off x="381000" y="118532"/>
            <a:ext cx="4648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kern="0" cap="none" spc="0" normalizeH="0" baseline="0" noProof="0" dirty="0" smtClean="0">
                <a:ln>
                  <a:noFill/>
                </a:ln>
                <a:solidFill>
                  <a:schemeClr val="tx1">
                    <a:lumMod val="90000"/>
                    <a:lumOff val="10000"/>
                  </a:schemeClr>
                </a:solidFill>
                <a:effectLst/>
                <a:uLnTx/>
                <a:uFillTx/>
                <a:latin typeface="+mj-lt"/>
                <a:ea typeface="+mn-ea"/>
                <a:cs typeface="+mn-cs"/>
              </a:rPr>
              <a:t>Some interpret Daniel’s “kings” </a:t>
            </a:r>
            <a:r>
              <a:rPr lang="en-US" sz="2400" kern="0" dirty="0" smtClean="0">
                <a:solidFill>
                  <a:schemeClr val="tx1">
                    <a:lumMod val="90000"/>
                    <a:lumOff val="10000"/>
                  </a:schemeClr>
                </a:solidFill>
                <a:latin typeface="+mj-lt"/>
              </a:rPr>
              <a:t>a</a:t>
            </a:r>
            <a:r>
              <a:rPr kumimoji="0" lang="en-US" sz="2400" b="0" i="0" u="none" strike="noStrike" kern="0" cap="none" spc="0" normalizeH="0" baseline="0" noProof="0" dirty="0" smtClean="0">
                <a:ln>
                  <a:noFill/>
                </a:ln>
                <a:solidFill>
                  <a:schemeClr val="tx1">
                    <a:lumMod val="90000"/>
                    <a:lumOff val="10000"/>
                  </a:schemeClr>
                </a:solidFill>
                <a:effectLst/>
                <a:uLnTx/>
                <a:uFillTx/>
                <a:latin typeface="+mj-lt"/>
                <a:ea typeface="+mn-ea"/>
                <a:cs typeface="+mn-cs"/>
              </a:rPr>
              <a:t>s “</a:t>
            </a:r>
            <a:r>
              <a:rPr kumimoji="0" lang="en-US" sz="2400" b="0" i="0" u="sng" strike="noStrike" kern="0" cap="none" spc="0" normalizeH="0" baseline="0" noProof="0" dirty="0" smtClean="0">
                <a:ln>
                  <a:noFill/>
                </a:ln>
                <a:solidFill>
                  <a:schemeClr val="tx1">
                    <a:lumMod val="90000"/>
                    <a:lumOff val="10000"/>
                  </a:schemeClr>
                </a:solidFill>
                <a:effectLst/>
                <a:uLnTx/>
                <a:uFillTx/>
                <a:latin typeface="+mj-lt"/>
                <a:ea typeface="+mn-ea"/>
                <a:cs typeface="+mn-cs"/>
              </a:rPr>
              <a:t>literal</a:t>
            </a:r>
            <a:r>
              <a:rPr kumimoji="0" lang="en-US" sz="2400" b="0" i="0" u="none" strike="noStrike" kern="0" cap="none" spc="0" normalizeH="0" baseline="0" noProof="0" dirty="0" smtClean="0">
                <a:ln>
                  <a:noFill/>
                </a:ln>
                <a:solidFill>
                  <a:schemeClr val="tx1">
                    <a:lumMod val="90000"/>
                    <a:lumOff val="10000"/>
                  </a:schemeClr>
                </a:solidFill>
                <a:effectLst/>
                <a:uLnTx/>
                <a:uFillTx/>
                <a:latin typeface="+mj-lt"/>
                <a:ea typeface="+mn-ea"/>
                <a:cs typeface="+mn-cs"/>
              </a:rPr>
              <a:t> kings” ... </a:t>
            </a:r>
            <a:r>
              <a:rPr lang="en-US" sz="2400" kern="0" dirty="0" smtClean="0">
                <a:solidFill>
                  <a:schemeClr val="tx1">
                    <a:lumMod val="90000"/>
                    <a:lumOff val="10000"/>
                  </a:schemeClr>
                </a:solidFill>
                <a:latin typeface="+mj-lt"/>
              </a:rPr>
              <a:t>b</a:t>
            </a:r>
            <a:r>
              <a:rPr kumimoji="0" lang="en-US" sz="2400" b="0" i="0" u="none" strike="noStrike" kern="0" cap="none" spc="0" normalizeH="0" baseline="0" noProof="0" dirty="0" err="1" smtClean="0">
                <a:ln>
                  <a:noFill/>
                </a:ln>
                <a:solidFill>
                  <a:schemeClr val="tx1">
                    <a:lumMod val="90000"/>
                    <a:lumOff val="10000"/>
                  </a:schemeClr>
                </a:solidFill>
                <a:effectLst/>
                <a:uLnTx/>
                <a:uFillTx/>
                <a:latin typeface="+mj-lt"/>
                <a:ea typeface="+mn-ea"/>
                <a:cs typeface="+mn-cs"/>
              </a:rPr>
              <a:t>ut</a:t>
            </a:r>
            <a:r>
              <a:rPr lang="en-US" sz="2400" kern="0" dirty="0" smtClean="0">
                <a:solidFill>
                  <a:schemeClr val="tx1">
                    <a:lumMod val="90000"/>
                    <a:lumOff val="10000"/>
                  </a:schemeClr>
                </a:solidFill>
                <a:latin typeface="+mj-lt"/>
              </a:rPr>
              <a:t> ...</a:t>
            </a:r>
            <a:endParaRPr kumimoji="0" lang="en-US" sz="2400" b="0" i="0" u="none" strike="noStrike" kern="0" cap="none" spc="0" normalizeH="0" baseline="0" noProof="0" dirty="0">
              <a:ln>
                <a:noFill/>
              </a:ln>
              <a:solidFill>
                <a:schemeClr val="tx1">
                  <a:lumMod val="90000"/>
                  <a:lumOff val="10000"/>
                </a:schemeClr>
              </a:solidFill>
              <a:effectLst/>
              <a:uLnTx/>
              <a:uFillTx/>
              <a:latin typeface="+mj-lt"/>
              <a:ea typeface="+mn-ea"/>
              <a:cs typeface="+mn-cs"/>
            </a:endParaRPr>
          </a:p>
        </p:txBody>
      </p:sp>
      <p:sp>
        <p:nvSpPr>
          <p:cNvPr id="38" name="Curved Down Arrow 37"/>
          <p:cNvSpPr/>
          <p:nvPr/>
        </p:nvSpPr>
        <p:spPr bwMode="auto">
          <a:xfrm rot="2899769">
            <a:off x="3939175" y="2189405"/>
            <a:ext cx="6335278" cy="196423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Text Placeholder 16"/>
          <p:cNvSpPr txBox="1">
            <a:spLocks/>
          </p:cNvSpPr>
          <p:nvPr/>
        </p:nvSpPr>
        <p:spPr bwMode="auto">
          <a:xfrm>
            <a:off x="2133600" y="1447800"/>
            <a:ext cx="2971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j-lt"/>
                <a:ea typeface="+mn-ea"/>
                <a:cs typeface="+mn-cs"/>
              </a:rPr>
              <a:t>    </a:t>
            </a:r>
            <a:r>
              <a:rPr kumimoji="0" lang="en-US" sz="2400" b="0" i="0" u="none" strike="noStrike" kern="0" cap="none" spc="0" normalizeH="0" baseline="0" noProof="0" dirty="0" smtClean="0">
                <a:ln>
                  <a:noFill/>
                </a:ln>
                <a:effectLst/>
                <a:uLnTx/>
                <a:uFillTx/>
                <a:latin typeface="+mj-lt"/>
                <a:ea typeface="+mn-ea"/>
                <a:cs typeface="+mn-cs"/>
              </a:rPr>
              <a:t>assume the </a:t>
            </a:r>
            <a:r>
              <a:rPr kumimoji="0" lang="en-US" sz="2400" b="0" i="0" u="none" strike="noStrike" kern="0" cap="none" spc="0" normalizeH="0" noProof="0" dirty="0" smtClean="0">
                <a:ln>
                  <a:noFill/>
                </a:ln>
                <a:effectLst/>
                <a:uLnTx/>
                <a:uFillTx/>
                <a:latin typeface="+mj-lt"/>
                <a:ea typeface="+mn-ea"/>
                <a:cs typeface="+mn-cs"/>
              </a:rPr>
              <a:t>timelines are symbolic time!</a:t>
            </a:r>
            <a:endParaRPr kumimoji="0" lang="en-US" sz="2400" b="0" i="0" u="none" strike="noStrike" kern="0" cap="none" spc="0" normalizeH="0" baseline="0" noProof="0" dirty="0">
              <a:ln>
                <a:noFill/>
              </a:ln>
              <a:effectLst/>
              <a:uLnTx/>
              <a:uFillTx/>
              <a:latin typeface="+mj-lt"/>
              <a:ea typeface="+mn-ea"/>
              <a:cs typeface="+mn-cs"/>
            </a:endParaRPr>
          </a:p>
        </p:txBody>
      </p:sp>
      <p:sp>
        <p:nvSpPr>
          <p:cNvPr id="43" name="Right Arrow 42"/>
          <p:cNvSpPr/>
          <p:nvPr/>
        </p:nvSpPr>
        <p:spPr bwMode="auto">
          <a:xfrm>
            <a:off x="2590800" y="3657600"/>
            <a:ext cx="1524000" cy="381000"/>
          </a:xfrm>
          <a:prstGeom prst="rightArrow">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Arial" charset="0"/>
            </a:endParaRPr>
          </a:p>
        </p:txBody>
      </p:sp>
      <p:sp>
        <p:nvSpPr>
          <p:cNvPr id="44" name="Right Arrow 43"/>
          <p:cNvSpPr/>
          <p:nvPr/>
        </p:nvSpPr>
        <p:spPr bwMode="auto">
          <a:xfrm>
            <a:off x="3352800" y="4724400"/>
            <a:ext cx="1524000" cy="381000"/>
          </a:xfrm>
          <a:prstGeom prst="rightArrow">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Arial" charset="0"/>
            </a:endParaRPr>
          </a:p>
        </p:txBody>
      </p:sp>
      <p:sp>
        <p:nvSpPr>
          <p:cNvPr id="45" name="Right Arrow 44"/>
          <p:cNvSpPr/>
          <p:nvPr/>
        </p:nvSpPr>
        <p:spPr bwMode="auto">
          <a:xfrm>
            <a:off x="4343400" y="5867400"/>
            <a:ext cx="1524000" cy="381000"/>
          </a:xfrm>
          <a:prstGeom prst="rightArrow">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Arial" charset="0"/>
            </a:endParaRPr>
          </a:p>
        </p:txBody>
      </p:sp>
      <p:sp>
        <p:nvSpPr>
          <p:cNvPr id="46" name="Rectangle 45"/>
          <p:cNvSpPr/>
          <p:nvPr/>
        </p:nvSpPr>
        <p:spPr>
          <a:xfrm>
            <a:off x="4343400" y="3365500"/>
            <a:ext cx="1749197"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1798</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7" name="Rectangle 46"/>
          <p:cNvSpPr/>
          <p:nvPr/>
        </p:nvSpPr>
        <p:spPr>
          <a:xfrm>
            <a:off x="5054600" y="4448770"/>
            <a:ext cx="1749197"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1798</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8" name="Rectangle 47"/>
          <p:cNvSpPr/>
          <p:nvPr/>
        </p:nvSpPr>
        <p:spPr>
          <a:xfrm>
            <a:off x="6023203" y="5591770"/>
            <a:ext cx="2178803" cy="923330"/>
          </a:xfrm>
          <a:prstGeom prst="rect">
            <a:avLst/>
          </a:prstGeom>
          <a:solidFill>
            <a:srgbClr val="FADAC2"/>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sp3d extrusionH="57150">
              <a:bevelT w="38100" h="38100"/>
            </a:sp3d>
          </a:bodyPr>
          <a:lstStyle/>
          <a:p>
            <a:pPr algn="ctr"/>
            <a:r>
              <a:rPr lang="en-US"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1843?</a:t>
            </a:r>
            <a:endParaRPr lang="en-US"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15" name="Rectangle 14"/>
          <p:cNvSpPr/>
          <p:nvPr/>
        </p:nvSpPr>
        <p:spPr>
          <a:xfrm rot="154786">
            <a:off x="4797976" y="1836737"/>
            <a:ext cx="4118436" cy="1138773"/>
          </a:xfrm>
          <a:prstGeom prst="rect">
            <a:avLst/>
          </a:prstGeom>
          <a:solidFill>
            <a:srgbClr val="FADAC2"/>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sp3d extrusionH="57150">
              <a:bevelT w="38100" h="38100"/>
            </a:sp3d>
          </a:bodyPr>
          <a:lstStyle/>
          <a:p>
            <a:pPr algn="ct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No Blessings!</a:t>
            </a:r>
            <a:endParaRPr lang="en-US" sz="32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a:p>
            <a:pPr algn="ct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2 Disappointments</a:t>
            </a:r>
            <a:r>
              <a:rPr lang="en-US" sz="36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a:t>
            </a:r>
            <a:endParaRPr lang="en-US" sz="36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2" name="Slide Number Placeholder 1"/>
          <p:cNvSpPr>
            <a:spLocks noGrp="1"/>
          </p:cNvSpPr>
          <p:nvPr>
            <p:ph type="sldNum" sz="quarter" idx="11"/>
          </p:nvPr>
        </p:nvSpPr>
        <p:spPr/>
        <p:txBody>
          <a:bodyPr/>
          <a:lstStyle/>
          <a:p>
            <a:pPr>
              <a:defRPr/>
            </a:pPr>
            <a:fld id="{F03D34E4-C7D2-4C9F-981D-6635480835D9}" type="slidenum">
              <a:rPr lang="en-US" smtClean="0">
                <a:solidFill>
                  <a:schemeClr val="bg1">
                    <a:lumMod val="65000"/>
                  </a:schemeClr>
                </a:solidFill>
              </a:rPr>
              <a:pPr>
                <a:defRPr/>
              </a:pPr>
              <a:t>42</a:t>
            </a:fld>
            <a:endParaRPr lang="en-US" dirty="0">
              <a:solidFill>
                <a:schemeClr val="bg1">
                  <a:lumMod val="65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2000"/>
                                        <p:tgtEl>
                                          <p:spTgt spid="3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20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2000"/>
                                        <p:tgtEl>
                                          <p:spTgt spid="38"/>
                                        </p:tgtEl>
                                      </p:cBhvr>
                                    </p:animEffect>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80">
                                          <p:stCondLst>
                                            <p:cond delay="0"/>
                                          </p:stCondLst>
                                        </p:cTn>
                                        <p:tgtEl>
                                          <p:spTgt spid="24"/>
                                        </p:tgtEl>
                                      </p:cBhvr>
                                    </p:animEffect>
                                    <p:anim calcmode="lin" valueType="num">
                                      <p:cBhvr>
                                        <p:cTn id="2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6" dur="26">
                                          <p:stCondLst>
                                            <p:cond delay="650"/>
                                          </p:stCondLst>
                                        </p:cTn>
                                        <p:tgtEl>
                                          <p:spTgt spid="24"/>
                                        </p:tgtEl>
                                      </p:cBhvr>
                                      <p:to x="100000" y="60000"/>
                                    </p:animScale>
                                    <p:animScale>
                                      <p:cBhvr>
                                        <p:cTn id="27" dur="166" decel="50000">
                                          <p:stCondLst>
                                            <p:cond delay="676"/>
                                          </p:stCondLst>
                                        </p:cTn>
                                        <p:tgtEl>
                                          <p:spTgt spid="24"/>
                                        </p:tgtEl>
                                      </p:cBhvr>
                                      <p:to x="100000" y="100000"/>
                                    </p:animScale>
                                    <p:animScale>
                                      <p:cBhvr>
                                        <p:cTn id="28" dur="26">
                                          <p:stCondLst>
                                            <p:cond delay="1312"/>
                                          </p:stCondLst>
                                        </p:cTn>
                                        <p:tgtEl>
                                          <p:spTgt spid="24"/>
                                        </p:tgtEl>
                                      </p:cBhvr>
                                      <p:to x="100000" y="80000"/>
                                    </p:animScale>
                                    <p:animScale>
                                      <p:cBhvr>
                                        <p:cTn id="29" dur="166" decel="50000">
                                          <p:stCondLst>
                                            <p:cond delay="1338"/>
                                          </p:stCondLst>
                                        </p:cTn>
                                        <p:tgtEl>
                                          <p:spTgt spid="24"/>
                                        </p:tgtEl>
                                      </p:cBhvr>
                                      <p:to x="100000" y="100000"/>
                                    </p:animScale>
                                    <p:animScale>
                                      <p:cBhvr>
                                        <p:cTn id="30" dur="26">
                                          <p:stCondLst>
                                            <p:cond delay="1642"/>
                                          </p:stCondLst>
                                        </p:cTn>
                                        <p:tgtEl>
                                          <p:spTgt spid="24"/>
                                        </p:tgtEl>
                                      </p:cBhvr>
                                      <p:to x="100000" y="90000"/>
                                    </p:animScale>
                                    <p:animScale>
                                      <p:cBhvr>
                                        <p:cTn id="31" dur="166" decel="50000">
                                          <p:stCondLst>
                                            <p:cond delay="1668"/>
                                          </p:stCondLst>
                                        </p:cTn>
                                        <p:tgtEl>
                                          <p:spTgt spid="24"/>
                                        </p:tgtEl>
                                      </p:cBhvr>
                                      <p:to x="100000" y="100000"/>
                                    </p:animScale>
                                    <p:animScale>
                                      <p:cBhvr>
                                        <p:cTn id="32" dur="26">
                                          <p:stCondLst>
                                            <p:cond delay="1808"/>
                                          </p:stCondLst>
                                        </p:cTn>
                                        <p:tgtEl>
                                          <p:spTgt spid="24"/>
                                        </p:tgtEl>
                                      </p:cBhvr>
                                      <p:to x="100000" y="95000"/>
                                    </p:animScale>
                                    <p:animScale>
                                      <p:cBhvr>
                                        <p:cTn id="33" dur="166" decel="50000">
                                          <p:stCondLst>
                                            <p:cond delay="1834"/>
                                          </p:stCondLst>
                                        </p:cTn>
                                        <p:tgtEl>
                                          <p:spTgt spid="2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80">
                                          <p:stCondLst>
                                            <p:cond delay="0"/>
                                          </p:stCondLst>
                                        </p:cTn>
                                        <p:tgtEl>
                                          <p:spTgt spid="22"/>
                                        </p:tgtEl>
                                      </p:cBhvr>
                                    </p:animEffect>
                                    <p:anim calcmode="lin" valueType="num">
                                      <p:cBhvr>
                                        <p:cTn id="3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4" dur="26">
                                          <p:stCondLst>
                                            <p:cond delay="650"/>
                                          </p:stCondLst>
                                        </p:cTn>
                                        <p:tgtEl>
                                          <p:spTgt spid="22"/>
                                        </p:tgtEl>
                                      </p:cBhvr>
                                      <p:to x="100000" y="60000"/>
                                    </p:animScale>
                                    <p:animScale>
                                      <p:cBhvr>
                                        <p:cTn id="45" dur="166" decel="50000">
                                          <p:stCondLst>
                                            <p:cond delay="676"/>
                                          </p:stCondLst>
                                        </p:cTn>
                                        <p:tgtEl>
                                          <p:spTgt spid="22"/>
                                        </p:tgtEl>
                                      </p:cBhvr>
                                      <p:to x="100000" y="100000"/>
                                    </p:animScale>
                                    <p:animScale>
                                      <p:cBhvr>
                                        <p:cTn id="46" dur="26">
                                          <p:stCondLst>
                                            <p:cond delay="1312"/>
                                          </p:stCondLst>
                                        </p:cTn>
                                        <p:tgtEl>
                                          <p:spTgt spid="22"/>
                                        </p:tgtEl>
                                      </p:cBhvr>
                                      <p:to x="100000" y="80000"/>
                                    </p:animScale>
                                    <p:animScale>
                                      <p:cBhvr>
                                        <p:cTn id="47" dur="166" decel="50000">
                                          <p:stCondLst>
                                            <p:cond delay="1338"/>
                                          </p:stCondLst>
                                        </p:cTn>
                                        <p:tgtEl>
                                          <p:spTgt spid="22"/>
                                        </p:tgtEl>
                                      </p:cBhvr>
                                      <p:to x="100000" y="100000"/>
                                    </p:animScale>
                                    <p:animScale>
                                      <p:cBhvr>
                                        <p:cTn id="48" dur="26">
                                          <p:stCondLst>
                                            <p:cond delay="1642"/>
                                          </p:stCondLst>
                                        </p:cTn>
                                        <p:tgtEl>
                                          <p:spTgt spid="22"/>
                                        </p:tgtEl>
                                      </p:cBhvr>
                                      <p:to x="100000" y="90000"/>
                                    </p:animScale>
                                    <p:animScale>
                                      <p:cBhvr>
                                        <p:cTn id="49" dur="166" decel="50000">
                                          <p:stCondLst>
                                            <p:cond delay="1668"/>
                                          </p:stCondLst>
                                        </p:cTn>
                                        <p:tgtEl>
                                          <p:spTgt spid="22"/>
                                        </p:tgtEl>
                                      </p:cBhvr>
                                      <p:to x="100000" y="100000"/>
                                    </p:animScale>
                                    <p:animScale>
                                      <p:cBhvr>
                                        <p:cTn id="50" dur="26">
                                          <p:stCondLst>
                                            <p:cond delay="1808"/>
                                          </p:stCondLst>
                                        </p:cTn>
                                        <p:tgtEl>
                                          <p:spTgt spid="22"/>
                                        </p:tgtEl>
                                      </p:cBhvr>
                                      <p:to x="100000" y="95000"/>
                                    </p:animScale>
                                    <p:animScale>
                                      <p:cBhvr>
                                        <p:cTn id="51" dur="166" decel="50000">
                                          <p:stCondLst>
                                            <p:cond delay="1834"/>
                                          </p:stCondLst>
                                        </p:cTn>
                                        <p:tgtEl>
                                          <p:spTgt spid="22"/>
                                        </p:tgtEl>
                                      </p:cBhvr>
                                      <p:to x="100000" y="100000"/>
                                    </p:animScale>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2000"/>
                                        <p:tgtEl>
                                          <p:spTgt spid="46"/>
                                        </p:tgtEl>
                                      </p:cBhvr>
                                    </p:animEffect>
                                  </p:childTnLst>
                                </p:cTn>
                              </p:par>
                            </p:childTnLst>
                          </p:cTn>
                        </p:par>
                        <p:par>
                          <p:cTn id="60" fill="hold">
                            <p:stCondLst>
                              <p:cond delay="4500"/>
                            </p:stCondLst>
                            <p:childTnLst>
                              <p:par>
                                <p:cTn id="61" presetID="26" presetClass="entr" presetSubtype="0" fill="hold" grpId="0" nodeType="afterEffect">
                                  <p:stCondLst>
                                    <p:cond delay="200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80">
                                          <p:stCondLst>
                                            <p:cond delay="0"/>
                                          </p:stCondLst>
                                        </p:cTn>
                                        <p:tgtEl>
                                          <p:spTgt spid="23"/>
                                        </p:tgtEl>
                                      </p:cBhvr>
                                    </p:animEffect>
                                    <p:anim calcmode="lin" valueType="num">
                                      <p:cBhvr>
                                        <p:cTn id="6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9" dur="26">
                                          <p:stCondLst>
                                            <p:cond delay="650"/>
                                          </p:stCondLst>
                                        </p:cTn>
                                        <p:tgtEl>
                                          <p:spTgt spid="23"/>
                                        </p:tgtEl>
                                      </p:cBhvr>
                                      <p:to x="100000" y="60000"/>
                                    </p:animScale>
                                    <p:animScale>
                                      <p:cBhvr>
                                        <p:cTn id="70" dur="166" decel="50000">
                                          <p:stCondLst>
                                            <p:cond delay="676"/>
                                          </p:stCondLst>
                                        </p:cTn>
                                        <p:tgtEl>
                                          <p:spTgt spid="23"/>
                                        </p:tgtEl>
                                      </p:cBhvr>
                                      <p:to x="100000" y="100000"/>
                                    </p:animScale>
                                    <p:animScale>
                                      <p:cBhvr>
                                        <p:cTn id="71" dur="26">
                                          <p:stCondLst>
                                            <p:cond delay="1312"/>
                                          </p:stCondLst>
                                        </p:cTn>
                                        <p:tgtEl>
                                          <p:spTgt spid="23"/>
                                        </p:tgtEl>
                                      </p:cBhvr>
                                      <p:to x="100000" y="80000"/>
                                    </p:animScale>
                                    <p:animScale>
                                      <p:cBhvr>
                                        <p:cTn id="72" dur="166" decel="50000">
                                          <p:stCondLst>
                                            <p:cond delay="1338"/>
                                          </p:stCondLst>
                                        </p:cTn>
                                        <p:tgtEl>
                                          <p:spTgt spid="23"/>
                                        </p:tgtEl>
                                      </p:cBhvr>
                                      <p:to x="100000" y="100000"/>
                                    </p:animScale>
                                    <p:animScale>
                                      <p:cBhvr>
                                        <p:cTn id="73" dur="26">
                                          <p:stCondLst>
                                            <p:cond delay="1642"/>
                                          </p:stCondLst>
                                        </p:cTn>
                                        <p:tgtEl>
                                          <p:spTgt spid="23"/>
                                        </p:tgtEl>
                                      </p:cBhvr>
                                      <p:to x="100000" y="90000"/>
                                    </p:animScale>
                                    <p:animScale>
                                      <p:cBhvr>
                                        <p:cTn id="74" dur="166" decel="50000">
                                          <p:stCondLst>
                                            <p:cond delay="1668"/>
                                          </p:stCondLst>
                                        </p:cTn>
                                        <p:tgtEl>
                                          <p:spTgt spid="23"/>
                                        </p:tgtEl>
                                      </p:cBhvr>
                                      <p:to x="100000" y="100000"/>
                                    </p:animScale>
                                    <p:animScale>
                                      <p:cBhvr>
                                        <p:cTn id="75" dur="26">
                                          <p:stCondLst>
                                            <p:cond delay="1808"/>
                                          </p:stCondLst>
                                        </p:cTn>
                                        <p:tgtEl>
                                          <p:spTgt spid="23"/>
                                        </p:tgtEl>
                                      </p:cBhvr>
                                      <p:to x="100000" y="95000"/>
                                    </p:animScale>
                                    <p:animScale>
                                      <p:cBhvr>
                                        <p:cTn id="76" dur="166" decel="50000">
                                          <p:stCondLst>
                                            <p:cond delay="1834"/>
                                          </p:stCondLst>
                                        </p:cTn>
                                        <p:tgtEl>
                                          <p:spTgt spid="23"/>
                                        </p:tgtEl>
                                      </p:cBhvr>
                                      <p:to x="100000" y="100000"/>
                                    </p:animScale>
                                  </p:childTnLst>
                                </p:cTn>
                              </p:par>
                            </p:childTnLst>
                          </p:cTn>
                        </p:par>
                        <p:par>
                          <p:cTn id="77" fill="hold">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childTnLst>
                          </p:cTn>
                        </p:par>
                        <p:par>
                          <p:cTn id="81" fill="hold">
                            <p:stCondLst>
                              <p:cond delay="9000"/>
                            </p:stCondLst>
                            <p:childTnLst>
                              <p:par>
                                <p:cTn id="82" presetID="22" presetClass="entr" presetSubtype="8"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20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20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3" grpId="0"/>
      <p:bldP spid="38" grpId="0" animBg="1"/>
      <p:bldP spid="41" grpId="0"/>
      <p:bldP spid="43" grpId="0" animBg="1"/>
      <p:bldP spid="44" grpId="0" animBg="1"/>
      <p:bldP spid="45" grpId="0" animBg="1"/>
      <p:bldP spid="46" grpId="0"/>
      <p:bldP spid="47" grpId="0"/>
      <p:bldP spid="48"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scene3d>
              <a:camera prst="orthographicFront"/>
              <a:lightRig rig="threePt" dir="t"/>
            </a:scene3d>
            <a:sp3d extrusionH="57150">
              <a:bevelT w="38100" h="38100"/>
            </a:sp3d>
          </a:bodyPr>
          <a:lstStyle/>
          <a:p>
            <a:pPr algn="ctr"/>
            <a:r>
              <a:rPr lang="en-US" sz="4000" b="1" dirty="0" smtClean="0">
                <a:solidFill>
                  <a:srgbClr val="900030"/>
                </a:solidFill>
              </a:rPr>
              <a:t>Daniel Has Everything Right!</a:t>
            </a:r>
            <a:endParaRPr lang="en-US" sz="4000" b="1" dirty="0">
              <a:solidFill>
                <a:srgbClr val="900030"/>
              </a:solidFill>
            </a:endParaRPr>
          </a:p>
        </p:txBody>
      </p:sp>
      <p:sp>
        <p:nvSpPr>
          <p:cNvPr id="12" name="Text Placeholder 4"/>
          <p:cNvSpPr>
            <a:spLocks noGrp="1"/>
          </p:cNvSpPr>
          <p:nvPr>
            <p:ph type="body" sz="half" idx="3"/>
          </p:nvPr>
        </p:nvSpPr>
        <p:spPr>
          <a:xfrm>
            <a:off x="304800" y="1143000"/>
            <a:ext cx="4495800" cy="5486400"/>
          </a:xfrm>
        </p:spPr>
        <p:txBody>
          <a:bodyPr>
            <a:scene3d>
              <a:camera prst="orthographicFront"/>
              <a:lightRig rig="threePt" dir="t"/>
            </a:scene3d>
            <a:sp3d extrusionH="57150">
              <a:bevelT w="38100" h="38100"/>
            </a:sp3d>
          </a:bodyPr>
          <a:lstStyle/>
          <a:p>
            <a:pPr>
              <a:buNone/>
            </a:pPr>
            <a:endParaRPr lang="en-US" sz="1800" dirty="0" smtClean="0">
              <a:solidFill>
                <a:schemeClr val="tx1">
                  <a:lumMod val="90000"/>
                  <a:lumOff val="10000"/>
                </a:schemeClr>
              </a:solidFill>
            </a:endParaRPr>
          </a:p>
          <a:p>
            <a:pPr>
              <a:buNone/>
            </a:pPr>
            <a:endParaRPr lang="en-US" sz="1800" dirty="0" smtClean="0">
              <a:solidFill>
                <a:schemeClr val="tx1">
                  <a:lumMod val="90000"/>
                  <a:lumOff val="10000"/>
                </a:schemeClr>
              </a:solidFill>
            </a:endParaRPr>
          </a:p>
          <a:p>
            <a:pPr>
              <a:buNone/>
            </a:pPr>
            <a:endParaRPr lang="en-US" sz="1800" dirty="0" smtClean="0">
              <a:solidFill>
                <a:srgbClr val="FF0000"/>
              </a:solidFill>
            </a:endParaRPr>
          </a:p>
        </p:txBody>
      </p:sp>
      <p:sp>
        <p:nvSpPr>
          <p:cNvPr id="7" name="Rectangle 6"/>
          <p:cNvSpPr/>
          <p:nvPr/>
        </p:nvSpPr>
        <p:spPr>
          <a:xfrm>
            <a:off x="533400" y="1371600"/>
            <a:ext cx="5105400" cy="3170099"/>
          </a:xfrm>
          <a:prstGeom prst="rect">
            <a:avLst/>
          </a:prstGeom>
        </p:spPr>
        <p:txBody>
          <a:bodyPr wrap="square">
            <a:spAutoFit/>
            <a:scene3d>
              <a:camera prst="orthographicFront"/>
              <a:lightRig rig="threePt" dir="t"/>
            </a:scene3d>
            <a:sp3d extrusionH="57150">
              <a:bevelT w="38100" h="38100"/>
            </a:sp3d>
          </a:bodyPr>
          <a:lstStyle/>
          <a:p>
            <a:pPr algn="ctr"/>
            <a:r>
              <a:rPr lang="en-US" sz="4000" b="1" dirty="0" smtClean="0">
                <a:ln w="12700">
                  <a:noFill/>
                  <a:prstDash val="solid"/>
                </a:ln>
                <a:solidFill>
                  <a:srgbClr val="0070C0"/>
                </a:solidFill>
                <a:effectLst>
                  <a:outerShdw blurRad="41275" dist="20320" dir="1800000" algn="tl" rotWithShape="0">
                    <a:srgbClr val="000000">
                      <a:alpha val="40000"/>
                    </a:srgbClr>
                  </a:outerShdw>
                </a:effectLst>
                <a:latin typeface="+mj-lt"/>
              </a:rPr>
              <a:t>If Daniel had recorded the 1335 timeline as 1336, this pattern would have been hidden!</a:t>
            </a:r>
            <a:endParaRPr lang="en-US" sz="4000" b="1" dirty="0">
              <a:ln w="12700">
                <a:noFill/>
                <a:prstDash val="solid"/>
              </a:ln>
              <a:solidFill>
                <a:srgbClr val="0070C0"/>
              </a:solidFill>
              <a:effectLst>
                <a:outerShdw blurRad="41275" dist="20320" dir="1800000" algn="tl" rotWithShape="0">
                  <a:srgbClr val="000000">
                    <a:alpha val="40000"/>
                  </a:srgbClr>
                </a:outerShdw>
              </a:effectLst>
              <a:latin typeface="+mj-lt"/>
            </a:endParaRPr>
          </a:p>
        </p:txBody>
      </p:sp>
      <p:pic>
        <p:nvPicPr>
          <p:cNvPr id="14" name="Content Placeholder 13" descr="Daniel Writing 10 kb.jpg"/>
          <p:cNvPicPr>
            <a:picLocks noGrp="1" noChangeAspect="1"/>
          </p:cNvPicPr>
          <p:nvPr>
            <p:ph sz="quarter" idx="1"/>
          </p:nvPr>
        </p:nvPicPr>
        <p:blipFill>
          <a:blip r:embed="rId4"/>
          <a:stretch>
            <a:fillRect/>
          </a:stretch>
        </p:blipFill>
        <p:spPr>
          <a:xfrm>
            <a:off x="5867400" y="1371600"/>
            <a:ext cx="2514600" cy="2983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p:nvPr/>
        </p:nvSpPr>
        <p:spPr>
          <a:xfrm>
            <a:off x="426205" y="4800600"/>
            <a:ext cx="8260595" cy="1569660"/>
          </a:xfrm>
          <a:prstGeom prst="rect">
            <a:avLst/>
          </a:prstGeom>
          <a:noFill/>
        </p:spPr>
        <p:txBody>
          <a:bodyPr wrap="none" lIns="91440" tIns="45720" rIns="91440" bIns="4572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US" sz="4800" b="1" cap="none" spc="50" dirty="0" smtClean="0">
                <a:ln w="11430"/>
                <a:solidFill>
                  <a:srgbClr val="FF0000"/>
                </a:solidFill>
                <a:effectLst>
                  <a:outerShdw blurRad="76200" dist="50800" dir="5400000" algn="tl" rotWithShape="0">
                    <a:srgbClr val="000000">
                      <a:alpha val="65000"/>
                    </a:srgbClr>
                  </a:outerShdw>
                </a:effectLst>
              </a:rPr>
              <a:t>This would have presented</a:t>
            </a:r>
          </a:p>
          <a:p>
            <a:pPr algn="ctr"/>
            <a:r>
              <a:rPr lang="en-US" sz="4800" b="1" spc="50" dirty="0" smtClean="0">
                <a:ln w="11430"/>
                <a:solidFill>
                  <a:srgbClr val="FF0000"/>
                </a:solidFill>
                <a:effectLst>
                  <a:outerShdw blurRad="76200" dist="50800" dir="5400000" algn="tl" rotWithShape="0">
                    <a:srgbClr val="000000">
                      <a:alpha val="65000"/>
                    </a:srgbClr>
                  </a:outerShdw>
                </a:effectLst>
              </a:rPr>
              <a:t>all kinds of problems!</a:t>
            </a:r>
            <a:endParaRPr lang="en-US" sz="4800" b="1" cap="none" spc="50" dirty="0">
              <a:ln w="11430"/>
              <a:solidFill>
                <a:srgbClr val="FF0000"/>
              </a:solidFill>
              <a:effectLst>
                <a:outerShdw blurRad="76200" dist="50800" dir="5400000" algn="tl" rotWithShape="0">
                  <a:srgbClr val="000000">
                    <a:alpha val="65000"/>
                  </a:srgbClr>
                </a:outerShdw>
              </a:effectLs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43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1000"/>
                                        <p:tgtEl>
                                          <p:spTgt spid="16">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up)">
                                      <p:cBhvr>
                                        <p:cTn id="11" dur="1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9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57730" name="Picture 2" descr="#2 Dan 4 Literal Chart 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228600"/>
            <a:ext cx="5486400" cy="6400800"/>
          </a:xfrm>
          <a:prstGeom prst="rect">
            <a:avLst/>
          </a:prstGeom>
          <a:noFill/>
          <a:ln w="12700">
            <a:solidFill>
              <a:schemeClr val="tx1"/>
            </a:solidFill>
            <a:miter lim="800000"/>
            <a:headEnd/>
            <a:tailEnd/>
          </a:ln>
          <a:effectLst>
            <a:outerShdw dist="71842" dir="13500000" algn="ctr" rotWithShape="0">
              <a:srgbClr val="5757FF">
                <a:alpha val="50000"/>
              </a:srgbClr>
            </a:outerShdw>
          </a:effectLst>
        </p:spPr>
      </p:pic>
      <p:sp>
        <p:nvSpPr>
          <p:cNvPr id="457735" name="Rectangle 7"/>
          <p:cNvSpPr>
            <a:spLocks noChangeArrowheads="1"/>
          </p:cNvSpPr>
          <p:nvPr/>
        </p:nvSpPr>
        <p:spPr bwMode="auto">
          <a:xfrm>
            <a:off x="847725" y="4195763"/>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7736" name="Rectangle 8"/>
          <p:cNvSpPr>
            <a:spLocks noChangeArrowheads="1"/>
          </p:cNvSpPr>
          <p:nvPr/>
        </p:nvSpPr>
        <p:spPr bwMode="auto">
          <a:xfrm>
            <a:off x="869950" y="5656263"/>
            <a:ext cx="990600" cy="304800"/>
          </a:xfrm>
          <a:prstGeom prst="rect">
            <a:avLst/>
          </a:prstGeom>
          <a:solidFill>
            <a:srgbClr val="FFFFFF"/>
          </a:solidFill>
          <a:ln w="9525" algn="ctr">
            <a:noFill/>
            <a:miter lim="800000"/>
            <a:headEnd/>
            <a:tailEnd/>
          </a:ln>
        </p:spPr>
        <p:txBody>
          <a:bodyPr wrap="none" anchor="ctr"/>
          <a:lstStyle/>
          <a:p>
            <a:endParaRPr lang="en-US"/>
          </a:p>
        </p:txBody>
      </p:sp>
      <p:sp>
        <p:nvSpPr>
          <p:cNvPr id="457737" name="Rectangle 9"/>
          <p:cNvSpPr>
            <a:spLocks noChangeArrowheads="1"/>
          </p:cNvSpPr>
          <p:nvPr/>
        </p:nvSpPr>
        <p:spPr bwMode="auto">
          <a:xfrm>
            <a:off x="1981200" y="5365750"/>
            <a:ext cx="2108200" cy="609600"/>
          </a:xfrm>
          <a:prstGeom prst="rect">
            <a:avLst/>
          </a:prstGeom>
          <a:solidFill>
            <a:srgbClr val="FFFFFF"/>
          </a:solidFill>
          <a:ln w="9525" algn="ctr">
            <a:noFill/>
            <a:miter lim="800000"/>
            <a:headEnd/>
            <a:tailEnd/>
          </a:ln>
        </p:spPr>
        <p:txBody>
          <a:bodyPr wrap="none" anchor="ctr"/>
          <a:lstStyle/>
          <a:p>
            <a:endParaRPr lang="en-US"/>
          </a:p>
        </p:txBody>
      </p:sp>
      <p:sp>
        <p:nvSpPr>
          <p:cNvPr id="457738" name="Rectangle 10"/>
          <p:cNvSpPr>
            <a:spLocks noChangeArrowheads="1"/>
          </p:cNvSpPr>
          <p:nvPr/>
        </p:nvSpPr>
        <p:spPr bwMode="auto">
          <a:xfrm>
            <a:off x="1981200" y="335280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7739" name="Rectangle 11"/>
          <p:cNvSpPr>
            <a:spLocks noChangeArrowheads="1"/>
          </p:cNvSpPr>
          <p:nvPr/>
        </p:nvSpPr>
        <p:spPr bwMode="auto">
          <a:xfrm>
            <a:off x="1981200" y="1606550"/>
            <a:ext cx="2133600" cy="990600"/>
          </a:xfrm>
          <a:prstGeom prst="rect">
            <a:avLst/>
          </a:prstGeom>
          <a:solidFill>
            <a:srgbClr val="FFFFFF"/>
          </a:solidFill>
          <a:ln w="9525" algn="ctr">
            <a:noFill/>
            <a:miter lim="800000"/>
            <a:headEnd/>
            <a:tailEnd/>
          </a:ln>
        </p:spPr>
        <p:txBody>
          <a:bodyPr wrap="none" anchor="ctr"/>
          <a:lstStyle/>
          <a:p>
            <a:endParaRPr lang="en-US"/>
          </a:p>
        </p:txBody>
      </p:sp>
      <p:sp>
        <p:nvSpPr>
          <p:cNvPr id="457743" name="Rectangle 15"/>
          <p:cNvSpPr>
            <a:spLocks noChangeArrowheads="1"/>
          </p:cNvSpPr>
          <p:nvPr/>
        </p:nvSpPr>
        <p:spPr bwMode="auto">
          <a:xfrm>
            <a:off x="812800" y="4752975"/>
            <a:ext cx="1089025" cy="600075"/>
          </a:xfrm>
          <a:prstGeom prst="rect">
            <a:avLst/>
          </a:prstGeom>
          <a:solidFill>
            <a:srgbClr val="FFFFFF"/>
          </a:solidFill>
          <a:ln w="9525" algn="ctr">
            <a:noFill/>
            <a:miter lim="800000"/>
            <a:headEnd/>
            <a:tailEnd/>
          </a:ln>
        </p:spPr>
        <p:txBody>
          <a:bodyPr wrap="none" anchor="ctr"/>
          <a:lstStyle/>
          <a:p>
            <a:endParaRPr lang="en-US"/>
          </a:p>
        </p:txBody>
      </p:sp>
      <p:sp>
        <p:nvSpPr>
          <p:cNvPr id="457747" name="Rectangle 19"/>
          <p:cNvSpPr>
            <a:spLocks noChangeArrowheads="1"/>
          </p:cNvSpPr>
          <p:nvPr/>
        </p:nvSpPr>
        <p:spPr bwMode="auto">
          <a:xfrm>
            <a:off x="1981200" y="4597400"/>
            <a:ext cx="2133600" cy="647700"/>
          </a:xfrm>
          <a:prstGeom prst="rect">
            <a:avLst/>
          </a:prstGeom>
          <a:solidFill>
            <a:srgbClr val="FFFFFF"/>
          </a:solidFill>
          <a:ln w="9525" algn="ctr">
            <a:noFill/>
            <a:miter lim="800000"/>
            <a:headEnd/>
            <a:tailEnd/>
          </a:ln>
        </p:spPr>
        <p:txBody>
          <a:bodyPr wrap="none" anchor="ctr"/>
          <a:lstStyle/>
          <a:p>
            <a:endParaRPr lang="en-US"/>
          </a:p>
        </p:txBody>
      </p:sp>
      <p:sp>
        <p:nvSpPr>
          <p:cNvPr id="457753" name="Rectangle 25"/>
          <p:cNvSpPr>
            <a:spLocks noChangeArrowheads="1"/>
          </p:cNvSpPr>
          <p:nvPr/>
        </p:nvSpPr>
        <p:spPr bwMode="auto">
          <a:xfrm>
            <a:off x="2057400" y="920750"/>
            <a:ext cx="2057400" cy="685800"/>
          </a:xfrm>
          <a:prstGeom prst="rect">
            <a:avLst/>
          </a:prstGeom>
          <a:solidFill>
            <a:srgbClr val="FFFFFF"/>
          </a:solidFill>
          <a:ln w="9525" algn="ctr">
            <a:noFill/>
            <a:miter lim="800000"/>
            <a:headEnd/>
            <a:tailEnd/>
          </a:ln>
        </p:spPr>
        <p:txBody>
          <a:bodyPr wrap="none" anchor="ctr"/>
          <a:lstStyle/>
          <a:p>
            <a:endParaRPr lang="en-US"/>
          </a:p>
        </p:txBody>
      </p:sp>
      <p:sp>
        <p:nvSpPr>
          <p:cNvPr id="457754" name="Rectangle 26"/>
          <p:cNvSpPr>
            <a:spLocks noChangeArrowheads="1"/>
          </p:cNvSpPr>
          <p:nvPr/>
        </p:nvSpPr>
        <p:spPr bwMode="auto">
          <a:xfrm>
            <a:off x="4171950" y="857250"/>
            <a:ext cx="381000" cy="749300"/>
          </a:xfrm>
          <a:prstGeom prst="rect">
            <a:avLst/>
          </a:prstGeom>
          <a:solidFill>
            <a:srgbClr val="FFFFFF"/>
          </a:solidFill>
          <a:ln w="9525" algn="ctr">
            <a:noFill/>
            <a:miter lim="800000"/>
            <a:headEnd/>
            <a:tailEnd/>
          </a:ln>
        </p:spPr>
        <p:txBody>
          <a:bodyPr wrap="none" anchor="ctr"/>
          <a:lstStyle/>
          <a:p>
            <a:endParaRPr lang="en-US"/>
          </a:p>
        </p:txBody>
      </p:sp>
      <p:sp>
        <p:nvSpPr>
          <p:cNvPr id="457755" name="Line 27"/>
          <p:cNvSpPr>
            <a:spLocks noChangeShapeType="1"/>
          </p:cNvSpPr>
          <p:nvPr/>
        </p:nvSpPr>
        <p:spPr bwMode="auto">
          <a:xfrm flipV="1">
            <a:off x="304800" y="0"/>
            <a:ext cx="0" cy="304800"/>
          </a:xfrm>
          <a:prstGeom prst="line">
            <a:avLst/>
          </a:prstGeom>
          <a:noFill/>
          <a:ln w="9525">
            <a:noFill/>
            <a:round/>
            <a:headEnd/>
            <a:tailEnd/>
          </a:ln>
          <a:effectLst>
            <a:outerShdw dist="68392" dir="4091915" algn="ctr" rotWithShape="0">
              <a:schemeClr val="bg2"/>
            </a:outerShdw>
          </a:effectLst>
        </p:spPr>
        <p:txBody>
          <a:bodyPr wrap="none" anchor="ctr"/>
          <a:lstStyle/>
          <a:p>
            <a:pPr>
              <a:defRPr/>
            </a:pPr>
            <a:endParaRPr lang="en-US"/>
          </a:p>
        </p:txBody>
      </p:sp>
      <p:sp>
        <p:nvSpPr>
          <p:cNvPr id="457758" name="AutoShape 30"/>
          <p:cNvSpPr>
            <a:spLocks noChangeArrowheads="1"/>
          </p:cNvSpPr>
          <p:nvPr/>
        </p:nvSpPr>
        <p:spPr bwMode="auto">
          <a:xfrm rot="1635377" flipH="1">
            <a:off x="1804988" y="4325521"/>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457759" name="AutoShape 31"/>
          <p:cNvSpPr>
            <a:spLocks noChangeArrowheads="1"/>
          </p:cNvSpPr>
          <p:nvPr/>
        </p:nvSpPr>
        <p:spPr bwMode="auto">
          <a:xfrm rot="1635377" flipH="1">
            <a:off x="1804988" y="5211346"/>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457760" name="AutoShape 32"/>
          <p:cNvSpPr>
            <a:spLocks noChangeArrowheads="1"/>
          </p:cNvSpPr>
          <p:nvPr/>
        </p:nvSpPr>
        <p:spPr bwMode="auto">
          <a:xfrm rot="1635377" flipH="1">
            <a:off x="1797050" y="5867400"/>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32" name="AutoShape 7"/>
          <p:cNvSpPr>
            <a:spLocks noChangeArrowheads="1"/>
          </p:cNvSpPr>
          <p:nvPr/>
        </p:nvSpPr>
        <p:spPr bwMode="auto">
          <a:xfrm>
            <a:off x="817560" y="1676400"/>
            <a:ext cx="4495800" cy="990600"/>
          </a:xfrm>
          <a:prstGeom prst="roundRect">
            <a:avLst>
              <a:gd name="adj" fmla="val 7454"/>
            </a:avLst>
          </a:prstGeom>
          <a:noFill/>
          <a:ln w="57150" cap="flat" cmpd="sng" algn="ctr">
            <a:solidFill>
              <a:srgbClr val="00B050"/>
            </a:solidFill>
            <a:prstDash val="sysDash"/>
            <a:miter lim="800000"/>
            <a:headEnd/>
            <a:tailEnd/>
          </a:ln>
          <a:effectLst/>
          <a:scene3d>
            <a:camera prst="orthographicFront"/>
            <a:lightRig rig="threePt" dir="t"/>
          </a:scene3d>
          <a:sp3d>
            <a:bevelT/>
          </a:sp3d>
        </p:spPr>
        <p:txBody>
          <a:bodyPr wrap="none" anchor="ctr"/>
          <a:lstStyle/>
          <a:p>
            <a:pPr>
              <a:defRPr/>
            </a:pPr>
            <a:endParaRPr lang="en-US" dirty="0">
              <a:solidFill>
                <a:srgbClr val="7030A0"/>
              </a:solidFill>
            </a:endParaRPr>
          </a:p>
        </p:txBody>
      </p:sp>
      <p:pic>
        <p:nvPicPr>
          <p:cNvPr id="34" name="Picture 38" descr="Dan 4 tree jpeg trans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2450" y="0"/>
            <a:ext cx="3511550" cy="6781800"/>
          </a:xfrm>
          <a:prstGeom prst="rect">
            <a:avLst/>
          </a:prstGeom>
          <a:ln>
            <a:noFill/>
          </a:ln>
          <a:effectLst>
            <a:outerShdw blurRad="190500" algn="tl" rotWithShape="0">
              <a:srgbClr val="000000">
                <a:alpha val="70000"/>
              </a:srgbClr>
            </a:outerShdw>
          </a:effectLst>
        </p:spPr>
      </p:pic>
      <p:sp>
        <p:nvSpPr>
          <p:cNvPr id="35" name="WordArt 3"/>
          <p:cNvSpPr>
            <a:spLocks noChangeArrowheads="1" noChangeShapeType="1" noTextEdit="1"/>
          </p:cNvSpPr>
          <p:nvPr/>
        </p:nvSpPr>
        <p:spPr bwMode="auto">
          <a:xfrm>
            <a:off x="2011680" y="1795145"/>
            <a:ext cx="2057400" cy="498475"/>
          </a:xfrm>
          <a:prstGeom prst="rect">
            <a:avLst/>
          </a:prstGeom>
        </p:spPr>
        <p:txBody>
          <a:bodyPr wrap="none" fromWordArt="1">
            <a:prstTxWarp prst="textPlain">
              <a:avLst>
                <a:gd name="adj" fmla="val 49429"/>
              </a:avLst>
            </a:prstTxWarp>
          </a:bodyPr>
          <a:lstStyle/>
          <a:p>
            <a:pPr algn="ctr"/>
            <a:r>
              <a:rPr lang="en-US" sz="3600" kern="10" dirty="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The tree is NOT symbolic;</a:t>
            </a:r>
          </a:p>
          <a:p>
            <a:pPr algn="ctr"/>
            <a:r>
              <a:rPr lang="en-US" sz="3600" kern="10" dirty="0">
                <a:ln w="3175">
                  <a:solidFill>
                    <a:srgbClr val="009900"/>
                  </a:solidFill>
                  <a:round/>
                  <a:headEnd/>
                  <a:tailEnd/>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18900000" scaled="1"/>
                </a:gradFill>
                <a:latin typeface="Comic Sans MS"/>
              </a:rPr>
              <a:t>neither is the timeline!</a:t>
            </a:r>
          </a:p>
        </p:txBody>
      </p:sp>
      <p:sp>
        <p:nvSpPr>
          <p:cNvPr id="457757" name="AutoShape 29"/>
          <p:cNvSpPr>
            <a:spLocks noChangeArrowheads="1"/>
          </p:cNvSpPr>
          <p:nvPr/>
        </p:nvSpPr>
        <p:spPr bwMode="auto">
          <a:xfrm rot="1635377" flipH="1">
            <a:off x="1792288" y="2468146"/>
            <a:ext cx="685800" cy="304800"/>
          </a:xfrm>
          <a:prstGeom prst="notchedRightArrow">
            <a:avLst>
              <a:gd name="adj1" fmla="val 50000"/>
              <a:gd name="adj2" fmla="val 56250"/>
            </a:avLst>
          </a:prstGeom>
          <a:gradFill rotWithShape="1">
            <a:gsLst>
              <a:gs pos="0">
                <a:srgbClr val="0000FF"/>
              </a:gs>
              <a:gs pos="50000">
                <a:srgbClr val="8EDAB4"/>
              </a:gs>
              <a:gs pos="100000">
                <a:srgbClr val="0000FF"/>
              </a:gs>
            </a:gsLst>
            <a:lin ang="0" scaled="1"/>
          </a:gradFill>
          <a:ln w="12700" algn="ctr">
            <a:solidFill>
              <a:srgbClr val="0000FF"/>
            </a:solidFill>
            <a:miter lim="800000"/>
            <a:headEnd/>
            <a:tailEnd/>
          </a:ln>
          <a:scene3d>
            <a:camera prst="orthographicFront"/>
            <a:lightRig rig="threePt" dir="t"/>
          </a:scene3d>
          <a:sp3d>
            <a:bevelT/>
          </a:sp3d>
        </p:spPr>
        <p:txBody>
          <a:bodyPr wrap="none" anchor="ctr"/>
          <a:lstStyle/>
          <a:p>
            <a:endParaRPr lang="en-US"/>
          </a:p>
        </p:txBody>
      </p:sp>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44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edge">
                                      <p:cBhvr>
                                        <p:cTn id="7"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279400" y="838200"/>
            <a:ext cx="8610600" cy="5867400"/>
          </a:xfrm>
          <a:prstGeom prst="roundRect">
            <a:avLst>
              <a:gd name="adj" fmla="val 4722"/>
            </a:avLst>
          </a:prstGeom>
          <a:gradFill rotWithShape="1">
            <a:gsLst>
              <a:gs pos="0">
                <a:schemeClr val="bg1">
                  <a:alpha val="50000"/>
                </a:schemeClr>
              </a:gs>
              <a:gs pos="100000">
                <a:schemeClr val="bg1">
                  <a:alpha val="50000"/>
                </a:schemeClr>
              </a:gs>
            </a:gsLst>
            <a:lin ang="5400000" scaled="1"/>
          </a:gradFill>
          <a:ln w="12700" algn="ctr">
            <a:solidFill>
              <a:srgbClr val="663300"/>
            </a:solidFill>
            <a:round/>
            <a:headEnd/>
            <a:tailEnd/>
          </a:ln>
          <a:scene3d>
            <a:camera prst="orthographicFront"/>
            <a:lightRig rig="threePt" dir="t"/>
          </a:scene3d>
          <a:sp3d>
            <a:bevelT/>
          </a:sp3d>
        </p:spPr>
        <p:txBody>
          <a:bodyPr wrap="none" anchor="ctr">
            <a:sp3d extrusionH="57150">
              <a:bevelT w="38100" h="38100"/>
            </a:sp3d>
          </a:bodyPr>
          <a:lstStyle/>
          <a:p>
            <a:endParaRPr lang="en-US"/>
          </a:p>
        </p:txBody>
      </p:sp>
      <p:sp>
        <p:nvSpPr>
          <p:cNvPr id="465923" name="Rectangle 3"/>
          <p:cNvSpPr>
            <a:spLocks noChangeArrowheads="1"/>
          </p:cNvSpPr>
          <p:nvPr/>
        </p:nvSpPr>
        <p:spPr bwMode="auto">
          <a:xfrm>
            <a:off x="463550" y="914400"/>
            <a:ext cx="8299450" cy="5106988"/>
          </a:xfrm>
          <a:prstGeom prst="rect">
            <a:avLst/>
          </a:prstGeom>
          <a:noFill/>
          <a:ln w="9525">
            <a:noFill/>
            <a:miter lim="800000"/>
            <a:headEnd/>
            <a:tailEnd/>
          </a:ln>
          <a:scene3d>
            <a:camera prst="orthographicFront"/>
            <a:lightRig rig="threePt" dir="t"/>
          </a:scene3d>
          <a:sp3d>
            <a:bevelT/>
          </a:sp3d>
        </p:spPr>
        <p:txBody>
          <a:bodyPr>
            <a:sp3d extrusionH="57150">
              <a:bevelT w="38100" h="38100"/>
            </a:sp3d>
          </a:bodyPr>
          <a:lstStyle/>
          <a:p>
            <a:pPr marL="342900" indent="-342900" eaLnBrk="1" hangingPunct="1">
              <a:lnSpc>
                <a:spcPct val="80000"/>
              </a:lnSpc>
              <a:spcBef>
                <a:spcPct val="20000"/>
              </a:spcBef>
              <a:buClr>
                <a:schemeClr val="bg2"/>
              </a:buClr>
              <a:buSzPct val="75000"/>
              <a:buFontTx/>
              <a:buChar char="•"/>
            </a:pPr>
            <a:r>
              <a:rPr lang="en-US" sz="2400" b="1" dirty="0">
                <a:solidFill>
                  <a:srgbClr val="006E6B"/>
                </a:solidFill>
              </a:rPr>
              <a:t>If the Daniel 4 timelines would have been symbolic, King Nebuchadnezzar would have been released from his “field of duty” (2520 years later) </a:t>
            </a:r>
            <a:r>
              <a:rPr lang="en-US" sz="2400" b="1" dirty="0" smtClean="0">
                <a:solidFill>
                  <a:srgbClr val="006E6B"/>
                </a:solidFill>
              </a:rPr>
              <a:t>about </a:t>
            </a:r>
            <a:r>
              <a:rPr lang="en-US" sz="2400" b="1" dirty="0">
                <a:solidFill>
                  <a:srgbClr val="006E6B"/>
                </a:solidFill>
              </a:rPr>
              <a:t>1953!</a:t>
            </a:r>
          </a:p>
          <a:p>
            <a:pPr marL="342900" indent="-342900" eaLnBrk="1" hangingPunct="1">
              <a:lnSpc>
                <a:spcPct val="80000"/>
              </a:lnSpc>
              <a:spcBef>
                <a:spcPct val="20000"/>
              </a:spcBef>
              <a:buClr>
                <a:schemeClr val="bg2"/>
              </a:buClr>
              <a:buSzPct val="75000"/>
              <a:buFontTx/>
              <a:buChar char="•"/>
            </a:pPr>
            <a:endParaRPr lang="en-US" sz="1000" b="1" dirty="0">
              <a:solidFill>
                <a:schemeClr val="tx2"/>
              </a:solidFill>
            </a:endParaRPr>
          </a:p>
          <a:p>
            <a:pPr marL="342900" indent="-342900" eaLnBrk="1" hangingPunct="1">
              <a:lnSpc>
                <a:spcPct val="80000"/>
              </a:lnSpc>
              <a:spcBef>
                <a:spcPct val="20000"/>
              </a:spcBef>
              <a:buClr>
                <a:schemeClr val="bg2"/>
              </a:buClr>
              <a:buSzPct val="75000"/>
              <a:buFontTx/>
              <a:buChar char="•"/>
            </a:pPr>
            <a:r>
              <a:rPr lang="en-US" sz="2400" b="1" dirty="0">
                <a:solidFill>
                  <a:srgbClr val="0000FF"/>
                </a:solidFill>
              </a:rPr>
              <a:t>Daniel explains </a:t>
            </a:r>
            <a:r>
              <a:rPr lang="en-US" sz="2400" b="1" u="sng" dirty="0">
                <a:solidFill>
                  <a:srgbClr val="0000FF"/>
                </a:solidFill>
              </a:rPr>
              <a:t>exactl</a:t>
            </a:r>
            <a:r>
              <a:rPr lang="en-US" sz="2400" b="1" dirty="0">
                <a:solidFill>
                  <a:srgbClr val="0000FF"/>
                </a:solidFill>
              </a:rPr>
              <a:t>y how to</a:t>
            </a:r>
            <a:r>
              <a:rPr lang="en-US" sz="2400" b="1" dirty="0">
                <a:solidFill>
                  <a:schemeClr val="tx2"/>
                </a:solidFill>
              </a:rPr>
              <a:t> </a:t>
            </a:r>
            <a:r>
              <a:rPr lang="en-US" sz="2400" b="1" dirty="0">
                <a:solidFill>
                  <a:srgbClr val="006E6B"/>
                </a:solidFill>
              </a:rPr>
              <a:t>work with timelines in this chapter.  If any part of these many concepts are misunderstood, it will be absolutely impossible to</a:t>
            </a:r>
            <a:r>
              <a:rPr lang="en-US" sz="2400" b="1" dirty="0">
                <a:solidFill>
                  <a:schemeClr val="tx2"/>
                </a:solidFill>
              </a:rPr>
              <a:t> </a:t>
            </a:r>
            <a:r>
              <a:rPr lang="en-US" sz="2400" b="1" dirty="0">
                <a:solidFill>
                  <a:srgbClr val="0000FF"/>
                </a:solidFill>
              </a:rPr>
              <a:t>understand the </a:t>
            </a:r>
            <a:r>
              <a:rPr lang="en-US" sz="2400" b="1" dirty="0" smtClean="0">
                <a:solidFill>
                  <a:srgbClr val="0000FF"/>
                </a:solidFill>
              </a:rPr>
              <a:t>“timeframe” of the Daniel 12 timelines,</a:t>
            </a:r>
            <a:r>
              <a:rPr lang="en-US" sz="2400" b="1" dirty="0" smtClean="0">
                <a:solidFill>
                  <a:schemeClr val="tx2"/>
                </a:solidFill>
              </a:rPr>
              <a:t> </a:t>
            </a:r>
            <a:r>
              <a:rPr lang="en-US" sz="2400" b="1" dirty="0">
                <a:solidFill>
                  <a:srgbClr val="006E6B"/>
                </a:solidFill>
              </a:rPr>
              <a:t>and several timelines in Revelation.</a:t>
            </a:r>
          </a:p>
          <a:p>
            <a:pPr marL="342900" indent="-342900" eaLnBrk="1" hangingPunct="1">
              <a:lnSpc>
                <a:spcPct val="80000"/>
              </a:lnSpc>
              <a:spcBef>
                <a:spcPct val="20000"/>
              </a:spcBef>
              <a:buClr>
                <a:schemeClr val="bg2"/>
              </a:buClr>
              <a:buSzPct val="75000"/>
              <a:buFontTx/>
              <a:buChar char="•"/>
            </a:pPr>
            <a:endParaRPr lang="en-US" sz="1200" b="1" dirty="0">
              <a:solidFill>
                <a:srgbClr val="006E6B"/>
              </a:solidFill>
            </a:endParaRPr>
          </a:p>
          <a:p>
            <a:pPr marL="342900" indent="-342900" eaLnBrk="1" hangingPunct="1">
              <a:lnSpc>
                <a:spcPct val="80000"/>
              </a:lnSpc>
              <a:spcBef>
                <a:spcPct val="20000"/>
              </a:spcBef>
              <a:buClr>
                <a:schemeClr val="bg2"/>
              </a:buClr>
              <a:buSzPct val="75000"/>
              <a:buFontTx/>
              <a:buChar char="•"/>
            </a:pPr>
            <a:r>
              <a:rPr lang="en-US" sz="2400" b="1" dirty="0">
                <a:solidFill>
                  <a:srgbClr val="CC00CC"/>
                </a:solidFill>
              </a:rPr>
              <a:t>Again, Daniel has used repetition to teach a simple, but important concept.</a:t>
            </a:r>
            <a:r>
              <a:rPr lang="en-US" sz="2400" b="1" dirty="0">
                <a:solidFill>
                  <a:srgbClr val="006E6B"/>
                </a:solidFill>
              </a:rPr>
              <a:t>  </a:t>
            </a:r>
          </a:p>
          <a:p>
            <a:pPr marL="342900" indent="-342900" eaLnBrk="1" hangingPunct="1">
              <a:lnSpc>
                <a:spcPct val="80000"/>
              </a:lnSpc>
              <a:spcBef>
                <a:spcPct val="20000"/>
              </a:spcBef>
              <a:buClr>
                <a:schemeClr val="bg2"/>
              </a:buClr>
              <a:buSzPct val="75000"/>
              <a:buFont typeface="Wingdings" pitchFamily="2" charset="2"/>
              <a:buBlip>
                <a:blip r:embed="rId5"/>
              </a:buBlip>
            </a:pPr>
            <a:endParaRPr lang="en-US" sz="1200" b="1" dirty="0">
              <a:solidFill>
                <a:srgbClr val="006E6B"/>
              </a:solidFill>
            </a:endParaRPr>
          </a:p>
          <a:p>
            <a:pPr marL="342900" indent="-342900" eaLnBrk="1" hangingPunct="1">
              <a:lnSpc>
                <a:spcPct val="80000"/>
              </a:lnSpc>
              <a:spcBef>
                <a:spcPct val="20000"/>
              </a:spcBef>
              <a:buClr>
                <a:schemeClr val="bg2"/>
              </a:buClr>
              <a:buSzPct val="75000"/>
              <a:buFont typeface="Wingdings" pitchFamily="2" charset="2"/>
              <a:buNone/>
            </a:pPr>
            <a:r>
              <a:rPr lang="en-US" sz="3200" b="1" u="sng" dirty="0">
                <a:solidFill>
                  <a:srgbClr val="CC0000"/>
                </a:solidFill>
                <a:latin typeface="Arial Rounded MT Bold" pitchFamily="34" charset="0"/>
              </a:rPr>
              <a:t>Alwa</a:t>
            </a:r>
            <a:r>
              <a:rPr lang="en-US" sz="3200" b="1" dirty="0">
                <a:solidFill>
                  <a:srgbClr val="CC0000"/>
                </a:solidFill>
                <a:latin typeface="Arial Rounded MT Bold" pitchFamily="34" charset="0"/>
              </a:rPr>
              <a:t>y</a:t>
            </a:r>
            <a:r>
              <a:rPr lang="en-US" sz="3200" b="1" u="sng" dirty="0">
                <a:solidFill>
                  <a:srgbClr val="CC0000"/>
                </a:solidFill>
                <a:latin typeface="Arial Rounded MT Bold" pitchFamily="34" charset="0"/>
              </a:rPr>
              <a:t>s remember</a:t>
            </a:r>
            <a:r>
              <a:rPr lang="en-US" sz="3200" b="1" dirty="0">
                <a:solidFill>
                  <a:srgbClr val="CC0000"/>
                </a:solidFill>
                <a:latin typeface="Arial Rounded MT Bold" pitchFamily="34" charset="0"/>
              </a:rPr>
              <a:t>:</a:t>
            </a:r>
            <a:endParaRPr lang="en-US" sz="2400" b="1" dirty="0">
              <a:solidFill>
                <a:srgbClr val="CC0000"/>
              </a:solidFill>
              <a:latin typeface="Arial Rounded MT Bold" pitchFamily="34" charset="0"/>
            </a:endParaRPr>
          </a:p>
          <a:p>
            <a:pPr marL="342900" indent="-342900" eaLnBrk="1" hangingPunct="1">
              <a:lnSpc>
                <a:spcPct val="80000"/>
              </a:lnSpc>
              <a:spcBef>
                <a:spcPct val="20000"/>
              </a:spcBef>
              <a:buClr>
                <a:srgbClr val="F6DC92"/>
              </a:buClr>
              <a:buSzPct val="75000"/>
              <a:buFontTx/>
              <a:buChar char="•"/>
            </a:pPr>
            <a:r>
              <a:rPr lang="en-US" sz="2400" b="1" dirty="0">
                <a:solidFill>
                  <a:srgbClr val="CC00CC"/>
                </a:solidFill>
              </a:rPr>
              <a:t>The </a:t>
            </a:r>
            <a:r>
              <a:rPr lang="en-US" sz="2400" b="1" u="sng" dirty="0">
                <a:solidFill>
                  <a:srgbClr val="CC00CC"/>
                </a:solidFill>
              </a:rPr>
              <a:t>NEW</a:t>
            </a:r>
            <a:r>
              <a:rPr lang="en-US" sz="2400" b="1" dirty="0">
                <a:solidFill>
                  <a:srgbClr val="CC00CC"/>
                </a:solidFill>
              </a:rPr>
              <a:t> Prophetic Key:</a:t>
            </a:r>
            <a:r>
              <a:rPr lang="en-US" sz="2400" b="1" dirty="0">
                <a:solidFill>
                  <a:schemeClr val="accent2"/>
                </a:solidFill>
              </a:rPr>
              <a:t>  </a:t>
            </a:r>
            <a:r>
              <a:rPr lang="en-US" sz="2600" b="1" dirty="0" err="1" smtClean="0">
                <a:solidFill>
                  <a:srgbClr val="0000FF"/>
                </a:solidFill>
              </a:rPr>
              <a:t>Yahuah</a:t>
            </a:r>
            <a:r>
              <a:rPr lang="en-US" sz="2600" b="1" dirty="0" smtClean="0">
                <a:solidFill>
                  <a:srgbClr val="0000FF"/>
                </a:solidFill>
              </a:rPr>
              <a:t> </a:t>
            </a:r>
            <a:r>
              <a:rPr lang="en-US" sz="2600" b="1" dirty="0">
                <a:solidFill>
                  <a:srgbClr val="0000FF"/>
                </a:solidFill>
              </a:rPr>
              <a:t>does </a:t>
            </a:r>
            <a:r>
              <a:rPr lang="en-US" sz="2600" b="1" u="sng" dirty="0">
                <a:solidFill>
                  <a:srgbClr val="0000FF"/>
                </a:solidFill>
              </a:rPr>
              <a:t>not</a:t>
            </a:r>
            <a:r>
              <a:rPr lang="en-US" sz="2600" b="1" dirty="0">
                <a:solidFill>
                  <a:srgbClr val="0000FF"/>
                </a:solidFill>
              </a:rPr>
              <a:t> repeat things that are of no great consequence.</a:t>
            </a:r>
          </a:p>
        </p:txBody>
      </p:sp>
      <p:sp>
        <p:nvSpPr>
          <p:cNvPr id="465924" name="WordArt 4"/>
          <p:cNvSpPr>
            <a:spLocks noChangeArrowheads="1" noChangeShapeType="1" noTextEdit="1"/>
          </p:cNvSpPr>
          <p:nvPr/>
        </p:nvSpPr>
        <p:spPr bwMode="auto">
          <a:xfrm>
            <a:off x="5334000" y="3878263"/>
            <a:ext cx="3048000" cy="1524000"/>
          </a:xfrm>
          <a:prstGeom prst="rect">
            <a:avLst/>
          </a:prstGeom>
          <a:scene3d>
            <a:camera prst="legacyObliqueBottomRight"/>
            <a:lightRig rig="legacyFlat4" dir="b"/>
          </a:scene3d>
          <a:sp3d>
            <a:bevelT/>
          </a:sp3d>
        </p:spPr>
        <p:txBody>
          <a:bodyPr wrap="none" fromWordArt="1">
            <a:prstTxWarp prst="textSlantDown">
              <a:avLst>
                <a:gd name="adj" fmla="val 66463"/>
              </a:avLst>
            </a:prstTxWarp>
            <a:sp3d extrusionH="227000" prstMaterial="legacyMatte">
              <a:bevelT w="38100" h="38100"/>
              <a:extrusionClr>
                <a:srgbClr val="00D9D4"/>
              </a:extrusionClr>
            </a:sp3d>
          </a:bodyPr>
          <a:lstStyle/>
          <a:p>
            <a:pPr algn="ctr"/>
            <a:r>
              <a:rPr lang="en-US" sz="5400" kern="10" dirty="0">
                <a:ln w="9525">
                  <a:solidFill>
                    <a:srgbClr val="00206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latin typeface="Matura MT Script Capitals"/>
              </a:rPr>
              <a:t>New!</a:t>
            </a:r>
          </a:p>
        </p:txBody>
      </p:sp>
      <p:sp>
        <p:nvSpPr>
          <p:cNvPr id="465926" name="WordArt 6"/>
          <p:cNvSpPr>
            <a:spLocks noChangeArrowheads="1" noChangeShapeType="1" noTextEdit="1"/>
          </p:cNvSpPr>
          <p:nvPr/>
        </p:nvSpPr>
        <p:spPr bwMode="auto">
          <a:xfrm>
            <a:off x="431800" y="5867400"/>
            <a:ext cx="8331200" cy="685800"/>
          </a:xfrm>
          <a:prstGeom prst="rect">
            <a:avLst/>
          </a:prstGeom>
          <a:scene3d>
            <a:camera prst="orthographicFront"/>
            <a:lightRig rig="threePt" dir="t"/>
          </a:scene3d>
          <a:sp3d>
            <a:bevelT/>
          </a:sp3d>
        </p:spPr>
        <p:txBody>
          <a:bodyPr wrap="none" fromWordArt="1">
            <a:prstTxWarp prst="textPlain">
              <a:avLst>
                <a:gd name="adj" fmla="val 50000"/>
              </a:avLst>
            </a:prstTxWarp>
            <a:sp3d extrusionH="57150">
              <a:bevelT w="38100" h="38100"/>
            </a:sp3d>
          </a:bodyPr>
          <a:lstStyle/>
          <a:p>
            <a:pPr algn="ctr"/>
            <a:r>
              <a:rPr lang="en-US" sz="3600" kern="10" dirty="0">
                <a:ln w="19050">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Comic Sans MS"/>
              </a:rPr>
              <a:t>This Vision is </a:t>
            </a:r>
            <a:r>
              <a:rPr lang="en-US" sz="3600" kern="10" dirty="0" smtClean="0">
                <a:ln w="19050">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Comic Sans MS"/>
              </a:rPr>
              <a:t>Literal!</a:t>
            </a:r>
            <a:endParaRPr lang="en-US" sz="3600" kern="10" spc="720" dirty="0">
              <a:ln w="19050">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Comic Sans MS"/>
            </a:endParaRPr>
          </a:p>
        </p:txBody>
      </p:sp>
      <p:sp>
        <p:nvSpPr>
          <p:cNvPr id="8" name="TextBox 7"/>
          <p:cNvSpPr txBox="1"/>
          <p:nvPr/>
        </p:nvSpPr>
        <p:spPr>
          <a:xfrm>
            <a:off x="165100" y="63500"/>
            <a:ext cx="10287000" cy="708025"/>
          </a:xfrm>
          <a:prstGeom prst="rect">
            <a:avLst/>
          </a:prstGeom>
          <a:noFill/>
          <a:scene3d>
            <a:camera prst="orthographicFront"/>
            <a:lightRig rig="threePt" dir="t"/>
          </a:scene3d>
          <a:sp3d>
            <a:bevelT/>
          </a:sp3d>
        </p:spPr>
        <p:txBody>
          <a:bodyPr>
            <a:spAutoFit/>
            <a:sp3d extrusionH="57150">
              <a:bevelT w="38100" h="38100"/>
            </a:sp3d>
          </a:bodyPr>
          <a:lstStyle/>
          <a:p>
            <a:pPr>
              <a:defRPr/>
            </a:pPr>
            <a:r>
              <a:rPr lang="en-US" sz="4000" dirty="0">
                <a:solidFill>
                  <a:srgbClr val="B7FFFD"/>
                </a:solidFill>
                <a:effectLst>
                  <a:outerShdw blurRad="38100" dist="38100" dir="2700000" algn="tl">
                    <a:srgbClr val="000000">
                      <a:alpha val="43137"/>
                    </a:srgbClr>
                  </a:outerShdw>
                </a:effectLst>
                <a:latin typeface="+mj-lt"/>
              </a:rPr>
              <a:t>Using Our Logic </a:t>
            </a:r>
            <a:r>
              <a:rPr lang="en-US" sz="4000" dirty="0" smtClean="0">
                <a:solidFill>
                  <a:srgbClr val="B7FFFD"/>
                </a:solidFill>
                <a:effectLst>
                  <a:outerShdw blurRad="38100" dist="38100" dir="2700000" algn="tl">
                    <a:srgbClr val="000000">
                      <a:alpha val="43137"/>
                    </a:srgbClr>
                  </a:outerShdw>
                </a:effectLst>
                <a:latin typeface="+mj-lt"/>
              </a:rPr>
              <a:t>and </a:t>
            </a:r>
            <a:r>
              <a:rPr lang="en-US" sz="4000" dirty="0">
                <a:solidFill>
                  <a:srgbClr val="B7FFFD"/>
                </a:solidFill>
                <a:effectLst>
                  <a:outerShdw blurRad="38100" dist="38100" dir="2700000" algn="tl">
                    <a:srgbClr val="000000">
                      <a:alpha val="43137"/>
                    </a:srgbClr>
                  </a:outerShdw>
                </a:effectLst>
                <a:latin typeface="+mj-lt"/>
              </a:rPr>
              <a:t>Common Sense</a:t>
            </a:r>
          </a:p>
        </p:txBody>
      </p:sp>
      <p:sp>
        <p:nvSpPr>
          <p:cNvPr id="2" name="Slide Number Placeholder 1"/>
          <p:cNvSpPr>
            <a:spLocks noGrp="1"/>
          </p:cNvSpPr>
          <p:nvPr>
            <p:ph type="sldNum" sz="quarter" idx="11"/>
          </p:nvPr>
        </p:nvSpPr>
        <p:spPr>
          <a:xfrm>
            <a:off x="7010418" y="6417740"/>
            <a:ext cx="2133600" cy="457200"/>
          </a:xfrm>
        </p:spPr>
        <p:txBody>
          <a:bodyPr/>
          <a:lstStyle/>
          <a:p>
            <a:pPr>
              <a:defRPr/>
            </a:pPr>
            <a:fld id="{BA5A1702-AAD8-4269-AE2D-7C9D90753A00}" type="slidenum">
              <a:rPr lang="en-US" smtClean="0"/>
              <a:pPr>
                <a:defRPr/>
              </a:pPr>
              <a:t>45</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923">
                                            <p:txEl>
                                              <p:pRg st="2" end="2"/>
                                            </p:txEl>
                                          </p:spTgt>
                                        </p:tgtEl>
                                        <p:attrNameLst>
                                          <p:attrName>style.visibility</p:attrName>
                                        </p:attrNameLst>
                                      </p:cBhvr>
                                      <p:to>
                                        <p:strVal val="visible"/>
                                      </p:to>
                                    </p:set>
                                    <p:animEffect transition="in" filter="fade">
                                      <p:cBhvr>
                                        <p:cTn id="7" dur="2000"/>
                                        <p:tgtEl>
                                          <p:spTgt spid="4659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923">
                                            <p:txEl>
                                              <p:pRg st="4" end="4"/>
                                            </p:txEl>
                                          </p:spTgt>
                                        </p:tgtEl>
                                        <p:attrNameLst>
                                          <p:attrName>style.visibility</p:attrName>
                                        </p:attrNameLst>
                                      </p:cBhvr>
                                      <p:to>
                                        <p:strVal val="visible"/>
                                      </p:to>
                                    </p:set>
                                    <p:animEffect transition="in" filter="fade">
                                      <p:cBhvr>
                                        <p:cTn id="12" dur="2000"/>
                                        <p:tgtEl>
                                          <p:spTgt spid="4659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5923">
                                            <p:txEl>
                                              <p:pRg st="6" end="6"/>
                                            </p:txEl>
                                          </p:spTgt>
                                        </p:tgtEl>
                                        <p:attrNameLst>
                                          <p:attrName>style.visibility</p:attrName>
                                        </p:attrNameLst>
                                      </p:cBhvr>
                                      <p:to>
                                        <p:strVal val="visible"/>
                                      </p:to>
                                    </p:set>
                                    <p:animEffect transition="in" filter="fade">
                                      <p:cBhvr>
                                        <p:cTn id="17" dur="2000"/>
                                        <p:tgtEl>
                                          <p:spTgt spid="46592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65923">
                                            <p:txEl>
                                              <p:pRg st="7" end="7"/>
                                            </p:txEl>
                                          </p:spTgt>
                                        </p:tgtEl>
                                        <p:attrNameLst>
                                          <p:attrName>style.visibility</p:attrName>
                                        </p:attrNameLst>
                                      </p:cBhvr>
                                      <p:to>
                                        <p:strVal val="visible"/>
                                      </p:to>
                                    </p:set>
                                    <p:animEffect transition="in" filter="fade">
                                      <p:cBhvr>
                                        <p:cTn id="20" dur="2000"/>
                                        <p:tgtEl>
                                          <p:spTgt spid="465923">
                                            <p:txEl>
                                              <p:pRg st="7" end="7"/>
                                            </p:txEl>
                                          </p:spTgt>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465924"/>
                                        </p:tgtEl>
                                        <p:attrNameLst>
                                          <p:attrName>style.visibility</p:attrName>
                                        </p:attrNameLst>
                                      </p:cBhvr>
                                      <p:to>
                                        <p:strVal val="visible"/>
                                      </p:to>
                                    </p:set>
                                    <p:anim calcmode="lin" valueType="num">
                                      <p:cBhvr>
                                        <p:cTn id="24" dur="2000" fill="hold"/>
                                        <p:tgtEl>
                                          <p:spTgt spid="465924"/>
                                        </p:tgtEl>
                                        <p:attrNameLst>
                                          <p:attrName>ppt_w</p:attrName>
                                        </p:attrNameLst>
                                      </p:cBhvr>
                                      <p:tavLst>
                                        <p:tav tm="0">
                                          <p:val>
                                            <p:fltVal val="0"/>
                                          </p:val>
                                        </p:tav>
                                        <p:tav tm="100000">
                                          <p:val>
                                            <p:strVal val="#ppt_w"/>
                                          </p:val>
                                        </p:tav>
                                      </p:tavLst>
                                    </p:anim>
                                    <p:anim calcmode="lin" valueType="num">
                                      <p:cBhvr>
                                        <p:cTn id="25" dur="2000" fill="hold"/>
                                        <p:tgtEl>
                                          <p:spTgt spid="46592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65926"/>
                                        </p:tgtEl>
                                        <p:attrNameLst>
                                          <p:attrName>style.visibility</p:attrName>
                                        </p:attrNameLst>
                                      </p:cBhvr>
                                      <p:to>
                                        <p:strVal val="visible"/>
                                      </p:to>
                                    </p:set>
                                    <p:animEffect transition="in" filter="circle(in)">
                                      <p:cBhvr>
                                        <p:cTn id="30" dur="2000"/>
                                        <p:tgtEl>
                                          <p:spTgt spid="465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P spid="4659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2971800" y="1981200"/>
            <a:ext cx="6019800" cy="19812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eaLnBrk="1" hangingPunct="1"/>
            <a:r>
              <a:rPr lang="en-US" sz="4200" dirty="0">
                <a:solidFill>
                  <a:srgbClr val="FFFF99"/>
                </a:solidFill>
                <a:latin typeface="Arial Rounded MT Bold" pitchFamily="34" charset="0"/>
              </a:rPr>
              <a:t>Daniel 4</a:t>
            </a:r>
            <a:br>
              <a:rPr lang="en-US" sz="4200" dirty="0">
                <a:solidFill>
                  <a:srgbClr val="FFFF99"/>
                </a:solidFill>
                <a:latin typeface="Arial Rounded MT Bold" pitchFamily="34" charset="0"/>
              </a:rPr>
            </a:br>
            <a:r>
              <a:rPr lang="en-US" sz="1400" dirty="0">
                <a:solidFill>
                  <a:srgbClr val="FFFF99"/>
                </a:solidFill>
                <a:latin typeface="Arial Rounded MT Bold" pitchFamily="34" charset="0"/>
              </a:rPr>
              <a:t/>
            </a:r>
            <a:br>
              <a:rPr lang="en-US" sz="1400" dirty="0">
                <a:solidFill>
                  <a:srgbClr val="FFFF99"/>
                </a:solidFill>
                <a:latin typeface="Arial Rounded MT Bold" pitchFamily="34" charset="0"/>
              </a:rPr>
            </a:br>
            <a:r>
              <a:rPr lang="en-US" sz="2800" dirty="0">
                <a:solidFill>
                  <a:srgbClr val="FFFF99"/>
                </a:solidFill>
                <a:latin typeface="Arial Rounded MT Bold" pitchFamily="34" charset="0"/>
              </a:rPr>
              <a:t>Part 3 [of 3]</a:t>
            </a:r>
            <a:br>
              <a:rPr lang="en-US" sz="2800" dirty="0">
                <a:solidFill>
                  <a:srgbClr val="FFFF99"/>
                </a:solidFill>
                <a:latin typeface="Arial Rounded MT Bold" pitchFamily="34" charset="0"/>
              </a:rPr>
            </a:br>
            <a:r>
              <a:rPr lang="en-US" sz="2800" dirty="0" smtClean="0">
                <a:solidFill>
                  <a:srgbClr val="FFFF99"/>
                </a:solidFill>
                <a:latin typeface="Arial Rounded MT Bold" pitchFamily="34" charset="0"/>
              </a:rPr>
              <a:t>Sneaky Switches &amp; Glitches</a:t>
            </a:r>
            <a:endParaRPr lang="en-US" sz="2800" dirty="0">
              <a:solidFill>
                <a:srgbClr val="FFFF99"/>
              </a:solidFill>
              <a:latin typeface="Arial Rounded MT Bold" pitchFamily="34" charset="0"/>
            </a:endParaRPr>
          </a:p>
        </p:txBody>
      </p:sp>
      <p:sp>
        <p:nvSpPr>
          <p:cNvPr id="108547" name="WordArt 6"/>
          <p:cNvSpPr>
            <a:spLocks noChangeArrowheads="1" noChangeShapeType="1" noTextEdit="1"/>
          </p:cNvSpPr>
          <p:nvPr/>
        </p:nvSpPr>
        <p:spPr bwMode="auto">
          <a:xfrm>
            <a:off x="3200400" y="228600"/>
            <a:ext cx="5191125" cy="12192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a:ln w="9525">
                  <a:solidFill>
                    <a:srgbClr val="000000"/>
                  </a:solidFill>
                  <a:round/>
                  <a:headEnd/>
                  <a:tailEnd/>
                </a:ln>
                <a:solidFill>
                  <a:schemeClr val="bg2"/>
                </a:solidFill>
                <a:latin typeface="Arial Rounded MT Bold"/>
              </a:rPr>
              <a:t>#5  Declaring the END</a:t>
            </a:r>
          </a:p>
          <a:p>
            <a:pPr algn="ctr"/>
            <a:r>
              <a:rPr lang="en-US" sz="4000" kern="10">
                <a:ln w="9525">
                  <a:solidFill>
                    <a:srgbClr val="000000"/>
                  </a:solidFill>
                  <a:round/>
                  <a:headEnd/>
                  <a:tailEnd/>
                </a:ln>
                <a:solidFill>
                  <a:schemeClr val="bg2"/>
                </a:solidFill>
                <a:latin typeface="Arial Rounded MT Bold"/>
              </a:rPr>
              <a:t>From the Beginning</a:t>
            </a:r>
          </a:p>
        </p:txBody>
      </p:sp>
      <p:sp>
        <p:nvSpPr>
          <p:cNvPr id="108548" name="WordArt 9"/>
          <p:cNvSpPr>
            <a:spLocks noChangeArrowheads="1" noChangeShapeType="1" noTextEdit="1"/>
          </p:cNvSpPr>
          <p:nvPr/>
        </p:nvSpPr>
        <p:spPr bwMode="auto">
          <a:xfrm>
            <a:off x="3581400" y="4876800"/>
            <a:ext cx="1838325" cy="14287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200" kern="10" dirty="0">
                <a:ln w="9525">
                  <a:solidFill>
                    <a:srgbClr val="000000"/>
                  </a:solidFill>
                  <a:round/>
                  <a:headEnd/>
                  <a:tailEnd/>
                </a:ln>
                <a:solidFill>
                  <a:schemeClr val="bg2"/>
                </a:solidFill>
                <a:latin typeface="Arial Rounded MT Bold"/>
              </a:rPr>
              <a:t>  By:  </a:t>
            </a:r>
          </a:p>
          <a:p>
            <a:pPr algn="ctr"/>
            <a:r>
              <a:rPr lang="en-US" sz="3200" kern="10" dirty="0">
                <a:ln w="9525">
                  <a:solidFill>
                    <a:srgbClr val="000000"/>
                  </a:solidFill>
                  <a:round/>
                  <a:headEnd/>
                  <a:tailEnd/>
                </a:ln>
                <a:solidFill>
                  <a:schemeClr val="bg2"/>
                </a:solidFill>
                <a:latin typeface="Arial Rounded MT Bold"/>
              </a:rPr>
              <a:t>Charlene</a:t>
            </a:r>
          </a:p>
          <a:p>
            <a:pPr algn="ctr"/>
            <a:r>
              <a:rPr lang="en-US" sz="3200" kern="10" dirty="0" err="1">
                <a:ln w="9525">
                  <a:solidFill>
                    <a:srgbClr val="000000"/>
                  </a:solidFill>
                  <a:round/>
                  <a:headEnd/>
                  <a:tailEnd/>
                </a:ln>
                <a:solidFill>
                  <a:schemeClr val="bg2"/>
                </a:solidFill>
                <a:latin typeface="Arial Rounded MT Bold"/>
              </a:rPr>
              <a:t>Fortsch</a:t>
            </a:r>
            <a:endParaRPr lang="en-US" sz="3200" kern="10" dirty="0">
              <a:ln w="9525">
                <a:solidFill>
                  <a:srgbClr val="000000"/>
                </a:solidFill>
                <a:round/>
                <a:headEnd/>
                <a:tailEnd/>
              </a:ln>
              <a:solidFill>
                <a:schemeClr val="bg2"/>
              </a:solidFill>
              <a:latin typeface="Arial Rounded MT Bold"/>
            </a:endParaRPr>
          </a:p>
        </p:txBody>
      </p:sp>
      <p:pic>
        <p:nvPicPr>
          <p:cNvPr id="108550" name="Picture 38" descr="Dan 4 tree jpeg trans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3511550" cy="6781800"/>
          </a:xfrm>
          <a:prstGeom prst="rect">
            <a:avLst/>
          </a:prstGeom>
          <a:ln>
            <a:noFill/>
          </a:ln>
          <a:effectLst>
            <a:outerShdw blurRad="190500" algn="tl" rotWithShape="0">
              <a:srgbClr val="000000">
                <a:alpha val="70000"/>
              </a:srgbClr>
            </a:outerShdw>
          </a:effectLst>
        </p:spPr>
      </p:pic>
      <p:pic>
        <p:nvPicPr>
          <p:cNvPr id="7" name="Picture 6" descr="8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4218110"/>
            <a:ext cx="3581400" cy="2672276"/>
          </a:xfrm>
          <a:prstGeom prst="roundRect">
            <a:avLst>
              <a:gd name="adj" fmla="val 1001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6499" name="WordArt 2"/>
          <p:cNvSpPr>
            <a:spLocks noChangeArrowheads="1" noChangeShapeType="1" noTextEdit="1"/>
          </p:cNvSpPr>
          <p:nvPr/>
        </p:nvSpPr>
        <p:spPr bwMode="auto">
          <a:xfrm>
            <a:off x="1600200" y="990600"/>
            <a:ext cx="3810000" cy="1285875"/>
          </a:xfrm>
          <a:prstGeom prst="rect">
            <a:avLst/>
          </a:prstGeom>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a:r>
              <a:rPr lang="en-US" sz="4400" b="1" kern="10" dirty="0">
                <a:ln w="3175">
                  <a:solidFill>
                    <a:schemeClr val="tx1"/>
                  </a:solidFill>
                  <a:round/>
                  <a:headEnd/>
                  <a:tailEnd/>
                </a:ln>
                <a:solidFill>
                  <a:srgbClr val="FF9900"/>
                </a:solidFill>
                <a:latin typeface="Edwardian Script ITC"/>
              </a:rPr>
              <a:t>The End</a:t>
            </a:r>
          </a:p>
        </p:txBody>
      </p:sp>
      <p:sp>
        <p:nvSpPr>
          <p:cNvPr id="106500" name="AutoShape 23"/>
          <p:cNvSpPr>
            <a:spLocks noChangeArrowheads="1"/>
          </p:cNvSpPr>
          <p:nvPr/>
        </p:nvSpPr>
        <p:spPr bwMode="auto">
          <a:xfrm>
            <a:off x="3505200" y="3581400"/>
            <a:ext cx="5257800" cy="2971800"/>
          </a:xfrm>
          <a:prstGeom prst="roundRect">
            <a:avLst>
              <a:gd name="adj" fmla="val 8431"/>
            </a:avLst>
          </a:prstGeom>
          <a:gradFill rotWithShape="1">
            <a:gsLst>
              <a:gs pos="0">
                <a:srgbClr val="D4B7D9">
                  <a:alpha val="37999"/>
                </a:srgbClr>
              </a:gs>
              <a:gs pos="100000">
                <a:srgbClr val="FFFF99">
                  <a:alpha val="43999"/>
                </a:srgbClr>
              </a:gs>
            </a:gsLst>
            <a:lin ang="5400000" scaled="1"/>
          </a:gradFill>
          <a:ln w="9525">
            <a:solidFill>
              <a:srgbClr val="522E58"/>
            </a:solidFill>
            <a:round/>
            <a:headEnd/>
            <a:tailEnd/>
          </a:ln>
          <a:scene3d>
            <a:camera prst="orthographicFront"/>
            <a:lightRig rig="threePt" dir="t"/>
          </a:scene3d>
          <a:sp3d>
            <a:bevelT/>
          </a:sp3d>
        </p:spPr>
        <p:txBody>
          <a:bodyPr wrap="none" anchor="ctr"/>
          <a:lstStyle/>
          <a:p>
            <a:endParaRPr lang="en-US"/>
          </a:p>
        </p:txBody>
      </p:sp>
      <p:sp>
        <p:nvSpPr>
          <p:cNvPr id="106501" name="WordArt 24"/>
          <p:cNvSpPr>
            <a:spLocks noChangeArrowheads="1" noChangeShapeType="1" noTextEdit="1"/>
          </p:cNvSpPr>
          <p:nvPr/>
        </p:nvSpPr>
        <p:spPr bwMode="auto">
          <a:xfrm>
            <a:off x="3886200" y="4448175"/>
            <a:ext cx="4648200" cy="1905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endParaRPr lang="en-US" sz="2800" kern="10" dirty="0">
              <a:ln w="3175">
                <a:noFill/>
                <a:round/>
                <a:headEnd/>
                <a:tailEnd/>
              </a:ln>
              <a:solidFill>
                <a:srgbClr val="900030"/>
              </a:solidFill>
              <a:latin typeface="Arial Rounded MT Bold"/>
            </a:endParaRPr>
          </a:p>
          <a:p>
            <a:endParaRPr lang="en-US" sz="2800" kern="10" dirty="0">
              <a:ln w="3175">
                <a:noFill/>
                <a:round/>
                <a:headEnd/>
                <a:tailEnd/>
              </a:ln>
              <a:solidFill>
                <a:srgbClr val="900030"/>
              </a:solidFill>
              <a:latin typeface="Arial Rounded MT Bold"/>
            </a:endParaRPr>
          </a:p>
          <a:p>
            <a:r>
              <a:rPr lang="en-US" sz="2800" kern="10" dirty="0">
                <a:ln w="3175">
                  <a:noFill/>
                  <a:round/>
                  <a:headEnd/>
                  <a:tailEnd/>
                </a:ln>
                <a:solidFill>
                  <a:srgbClr val="900030"/>
                </a:solidFill>
                <a:latin typeface="Arial Rounded MT Bold"/>
              </a:rPr>
              <a:t>Email:</a:t>
            </a:r>
          </a:p>
          <a:p>
            <a:r>
              <a:rPr lang="en-US" sz="2800" kern="10" dirty="0" smtClean="0">
                <a:ln w="3175">
                  <a:noFill/>
                  <a:round/>
                  <a:headEnd/>
                  <a:tailEnd/>
                </a:ln>
                <a:solidFill>
                  <a:srgbClr val="900030"/>
                </a:solidFill>
                <a:latin typeface="Arial Rounded MT Bold"/>
              </a:rPr>
              <a:t>charlene@studythecalendar.com</a:t>
            </a:r>
          </a:p>
          <a:p>
            <a:endParaRPr lang="en-US" sz="2800" kern="10" dirty="0" smtClean="0">
              <a:ln w="3175">
                <a:noFill/>
                <a:round/>
                <a:headEnd/>
                <a:tailEnd/>
              </a:ln>
              <a:solidFill>
                <a:srgbClr val="900030"/>
              </a:solidFill>
              <a:latin typeface="Arial Rounded MT Bold"/>
            </a:endParaRPr>
          </a:p>
          <a:p>
            <a:r>
              <a:rPr lang="en-US" sz="2800" kern="10" dirty="0" smtClean="0">
                <a:ln w="3175">
                  <a:noFill/>
                  <a:round/>
                  <a:headEnd/>
                  <a:tailEnd/>
                </a:ln>
                <a:solidFill>
                  <a:srgbClr val="900030"/>
                </a:solidFill>
                <a:latin typeface="Arial Rounded MT Bold"/>
              </a:rPr>
              <a:t>Phone:  250 742-2388  [PST]</a:t>
            </a:r>
            <a:endParaRPr lang="en-US" sz="2800" kern="10" dirty="0">
              <a:ln w="3175">
                <a:noFill/>
                <a:round/>
                <a:headEnd/>
                <a:tailEnd/>
              </a:ln>
              <a:solidFill>
                <a:srgbClr val="900030"/>
              </a:solidFill>
              <a:latin typeface="Arial Rounded MT Bold"/>
            </a:endParaRPr>
          </a:p>
        </p:txBody>
      </p:sp>
      <p:sp>
        <p:nvSpPr>
          <p:cNvPr id="106502" name="WordArt 25"/>
          <p:cNvSpPr>
            <a:spLocks noChangeArrowheads="1" noChangeShapeType="1" noTextEdit="1"/>
          </p:cNvSpPr>
          <p:nvPr/>
        </p:nvSpPr>
        <p:spPr bwMode="auto">
          <a:xfrm>
            <a:off x="3657600" y="3762375"/>
            <a:ext cx="4876800" cy="990600"/>
          </a:xfrm>
          <a:prstGeom prst="rect">
            <a:avLst/>
          </a:prstGeom>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a:r>
              <a:rPr lang="en-US" sz="9600" b="1" kern="10" dirty="0">
                <a:ln w="3175">
                  <a:solidFill>
                    <a:srgbClr val="000000"/>
                  </a:solidFill>
                  <a:round/>
                  <a:headEnd/>
                  <a:tailEnd/>
                </a:ln>
                <a:solidFill>
                  <a:srgbClr val="900030"/>
                </a:solidFill>
                <a:latin typeface="Edwardian Script ITC"/>
              </a:rPr>
              <a:t>Charlene </a:t>
            </a:r>
            <a:r>
              <a:rPr lang="en-US" sz="9600" b="1" kern="10" dirty="0" err="1">
                <a:ln w="3175">
                  <a:solidFill>
                    <a:srgbClr val="000000"/>
                  </a:solidFill>
                  <a:round/>
                  <a:headEnd/>
                  <a:tailEnd/>
                </a:ln>
                <a:solidFill>
                  <a:srgbClr val="900030"/>
                </a:solidFill>
                <a:latin typeface="Edwardian Script ITC"/>
              </a:rPr>
              <a:t>Fortsch</a:t>
            </a:r>
            <a:endParaRPr lang="en-US" sz="9600" b="1" kern="10" dirty="0">
              <a:ln w="3175">
                <a:solidFill>
                  <a:srgbClr val="000000"/>
                </a:solidFill>
                <a:round/>
                <a:headEnd/>
                <a:tailEnd/>
              </a:ln>
              <a:solidFill>
                <a:srgbClr val="900030"/>
              </a:solidFill>
              <a:latin typeface="Edwardian Script ITC"/>
            </a:endParaRPr>
          </a:p>
        </p:txBody>
      </p:sp>
      <p:sp>
        <p:nvSpPr>
          <p:cNvPr id="2" name="Slide Number Placeholder 1"/>
          <p:cNvSpPr>
            <a:spLocks noGrp="1"/>
          </p:cNvSpPr>
          <p:nvPr>
            <p:ph type="sldNum" sz="quarter" idx="11"/>
          </p:nvPr>
        </p:nvSpPr>
        <p:spPr>
          <a:xfrm>
            <a:off x="6553200" y="6383872"/>
            <a:ext cx="2133600" cy="457200"/>
          </a:xfrm>
        </p:spPr>
        <p:txBody>
          <a:bodyPr/>
          <a:lstStyle/>
          <a:p>
            <a:pPr>
              <a:defRPr/>
            </a:pPr>
            <a:fld id="{0E6DA28E-5D7E-4613-9A02-42E696BB463E}" type="slidenum">
              <a:rPr lang="en-US" smtClean="0"/>
              <a:pPr>
                <a:defRPr/>
              </a:pPr>
              <a:t>47</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20386"/>
            <a:ext cx="8229600" cy="685800"/>
          </a:xfrm>
        </p:spPr>
        <p:txBody>
          <a:bodyPr>
            <a:scene3d>
              <a:camera prst="orthographicFront"/>
              <a:lightRig rig="threePt" dir="t"/>
            </a:scene3d>
            <a:sp3d extrusionH="57150">
              <a:bevelT w="38100" h="38100"/>
            </a:sp3d>
          </a:bodyPr>
          <a:lstStyle/>
          <a:p>
            <a:pPr algn="ctr"/>
            <a:r>
              <a:rPr lang="en-US" dirty="0" smtClean="0">
                <a:solidFill>
                  <a:schemeClr val="tx1">
                    <a:lumMod val="90000"/>
                    <a:lumOff val="10000"/>
                  </a:schemeClr>
                </a:solidFill>
              </a:rPr>
              <a:t>Review for Daniel 4 ~ Part1</a:t>
            </a:r>
            <a:endParaRPr lang="en-US" dirty="0">
              <a:solidFill>
                <a:schemeClr val="tx1">
                  <a:lumMod val="90000"/>
                  <a:lumOff val="10000"/>
                </a:schemeClr>
              </a:solidFill>
            </a:endParaRPr>
          </a:p>
        </p:txBody>
      </p:sp>
      <p:sp>
        <p:nvSpPr>
          <p:cNvPr id="10" name="Text Placeholder 3"/>
          <p:cNvSpPr txBox="1">
            <a:spLocks/>
          </p:cNvSpPr>
          <p:nvPr/>
        </p:nvSpPr>
        <p:spPr bwMode="auto">
          <a:xfrm>
            <a:off x="5181600" y="2438400"/>
            <a:ext cx="3810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indent="-342900">
              <a:spcBef>
                <a:spcPct val="20000"/>
              </a:spcBef>
              <a:buClr>
                <a:schemeClr val="bg2"/>
              </a:buClr>
              <a:buSzPct val="75000"/>
              <a:buFont typeface="Wingdings" pitchFamily="2" charset="2"/>
              <a:buChar char="n"/>
            </a:pPr>
            <a:r>
              <a:rPr lang="en-US" sz="2400" b="1" dirty="0" smtClean="0">
                <a:solidFill>
                  <a:schemeClr val="tx1">
                    <a:lumMod val="90000"/>
                    <a:lumOff val="10000"/>
                  </a:schemeClr>
                </a:solidFill>
              </a:rPr>
              <a:t>The Structural Components of the vision in Chapter 4 </a:t>
            </a:r>
            <a:br>
              <a:rPr lang="en-US" sz="2400" b="1" dirty="0" smtClean="0">
                <a:solidFill>
                  <a:schemeClr val="tx1">
                    <a:lumMod val="90000"/>
                    <a:lumOff val="10000"/>
                  </a:schemeClr>
                </a:solidFill>
              </a:rPr>
            </a:br>
            <a:r>
              <a:rPr lang="en-US" sz="2400" b="1" dirty="0" smtClean="0">
                <a:solidFill>
                  <a:schemeClr val="tx1">
                    <a:lumMod val="90000"/>
                    <a:lumOff val="10000"/>
                  </a:schemeClr>
                </a:solidFill>
              </a:rPr>
              <a:t>are exactly the same as Daniel’s other </a:t>
            </a:r>
            <a:br>
              <a:rPr lang="en-US" sz="2400" b="1" dirty="0" smtClean="0">
                <a:solidFill>
                  <a:schemeClr val="tx1">
                    <a:lumMod val="90000"/>
                    <a:lumOff val="10000"/>
                  </a:schemeClr>
                </a:solidFill>
              </a:rPr>
            </a:br>
            <a:r>
              <a:rPr lang="en-US" sz="2400" b="1" dirty="0" smtClean="0">
                <a:solidFill>
                  <a:schemeClr val="tx1">
                    <a:lumMod val="90000"/>
                    <a:lumOff val="10000"/>
                  </a:schemeClr>
                </a:solidFill>
              </a:rPr>
              <a:t>four visions.</a:t>
            </a:r>
          </a:p>
          <a:p>
            <a:pPr marL="342900" indent="-342900">
              <a:spcBef>
                <a:spcPct val="20000"/>
              </a:spcBef>
              <a:buClr>
                <a:schemeClr val="bg2"/>
              </a:buClr>
              <a:buSzPct val="75000"/>
              <a:buFont typeface="Wingdings" pitchFamily="2" charset="2"/>
              <a:buChar char="n"/>
            </a:pPr>
            <a:r>
              <a:rPr lang="en-US" sz="2400" b="1" dirty="0" smtClean="0">
                <a:solidFill>
                  <a:schemeClr val="tx1">
                    <a:lumMod val="90000"/>
                    <a:lumOff val="10000"/>
                  </a:schemeClr>
                </a:solidFill>
              </a:rPr>
              <a:t>The Pattern is Simple</a:t>
            </a:r>
          </a:p>
          <a:p>
            <a:pPr marL="342900" indent="-342900">
              <a:spcBef>
                <a:spcPct val="20000"/>
              </a:spcBef>
              <a:buClr>
                <a:schemeClr val="bg2"/>
              </a:buClr>
              <a:buSzPct val="75000"/>
              <a:buFont typeface="Wingdings" pitchFamily="2" charset="2"/>
              <a:buChar char="n"/>
            </a:pPr>
            <a:r>
              <a:rPr lang="en-US" sz="2400" b="1" dirty="0" smtClean="0">
                <a:solidFill>
                  <a:schemeClr val="tx1">
                    <a:lumMod val="90000"/>
                    <a:lumOff val="10000"/>
                  </a:schemeClr>
                </a:solidFill>
              </a:rPr>
              <a:t>Forward Progressive Movement is evident</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5257800" y="1762780"/>
            <a:ext cx="3459601"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tx1">
                    <a:lumMod val="90000"/>
                    <a:lumOff val="10000"/>
                  </a:schemeClr>
                </a:solidFill>
                <a:effectLst>
                  <a:innerShdw blurRad="69850" dist="43180" dir="5400000">
                    <a:srgbClr val="000000">
                      <a:alpha val="65000"/>
                    </a:srgbClr>
                  </a:innerShdw>
                </a:effectLst>
              </a:rPr>
              <a:t>Structure Of Daniel</a:t>
            </a:r>
            <a:endParaRPr lang="en-US" sz="2800" b="1" dirty="0">
              <a:ln w="1905"/>
              <a:solidFill>
                <a:schemeClr val="tx1">
                  <a:lumMod val="90000"/>
                  <a:lumOff val="10000"/>
                </a:schemeClr>
              </a:solidFill>
              <a:effectLst>
                <a:innerShdw blurRad="69850" dist="43180" dir="5400000">
                  <a:srgbClr val="000000">
                    <a:alpha val="65000"/>
                  </a:srgbClr>
                </a:innerShdw>
              </a:effectLst>
            </a:endParaRPr>
          </a:p>
        </p:txBody>
      </p:sp>
      <p:pic>
        <p:nvPicPr>
          <p:cNvPr id="13" name="Picture 2" descr="2) jpeg Dan 2 &amp; 4 Str Cht Compa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19" y="1273175"/>
            <a:ext cx="4618655" cy="5356225"/>
          </a:xfrm>
          <a:prstGeom prst="rect">
            <a:avLst/>
          </a:prstGeom>
          <a:ln>
            <a:noFill/>
          </a:ln>
          <a:effectLst>
            <a:outerShdw blurRad="292100" dist="139700" dir="2700000" algn="tl" rotWithShape="0">
              <a:srgbClr val="333333">
                <a:alpha val="65000"/>
              </a:srgbClr>
            </a:outerShdw>
          </a:effectLst>
        </p:spPr>
      </p:pic>
      <p:sp>
        <p:nvSpPr>
          <p:cNvPr id="14" name="AutoShape 3"/>
          <p:cNvSpPr>
            <a:spLocks noChangeArrowheads="1"/>
          </p:cNvSpPr>
          <p:nvPr/>
        </p:nvSpPr>
        <p:spPr bwMode="auto">
          <a:xfrm>
            <a:off x="1696948" y="2569001"/>
            <a:ext cx="1689781" cy="326599"/>
          </a:xfrm>
          <a:prstGeom prst="leftRightArrow">
            <a:avLst>
              <a:gd name="adj1" fmla="val 50000"/>
              <a:gd name="adj2" fmla="val 112000"/>
            </a:avLst>
          </a:prstGeom>
          <a:gradFill rotWithShape="1">
            <a:gsLst>
              <a:gs pos="0">
                <a:srgbClr val="0066FF"/>
              </a:gs>
              <a:gs pos="50000">
                <a:srgbClr val="FFFFFF"/>
              </a:gs>
              <a:gs pos="100000">
                <a:srgbClr val="0066FF"/>
              </a:gs>
            </a:gsLst>
            <a:lin ang="0" scaled="1"/>
          </a:gradFill>
          <a:ln w="19050" algn="ctr">
            <a:solidFill>
              <a:srgbClr val="0066FF"/>
            </a:solidFill>
            <a:miter lim="800000"/>
            <a:headEnd/>
            <a:tailEnd/>
          </a:ln>
          <a:scene3d>
            <a:camera prst="orthographicFront"/>
            <a:lightRig rig="threePt" dir="t"/>
          </a:scene3d>
          <a:sp3d>
            <a:bevelT/>
          </a:sp3d>
        </p:spPr>
        <p:txBody>
          <a:bodyPr wrap="none" anchor="ctr">
            <a:sp3d extrusionH="57150">
              <a:bevelT w="38100" h="38100"/>
            </a:sp3d>
          </a:bodyPr>
          <a:lstStyle/>
          <a:p>
            <a:endParaRPr lang="en-US"/>
          </a:p>
        </p:txBody>
      </p:sp>
      <p:sp>
        <p:nvSpPr>
          <p:cNvPr id="15" name="AutoShape 4"/>
          <p:cNvSpPr>
            <a:spLocks noChangeArrowheads="1"/>
          </p:cNvSpPr>
          <p:nvPr/>
        </p:nvSpPr>
        <p:spPr bwMode="auto">
          <a:xfrm>
            <a:off x="1696948" y="3635801"/>
            <a:ext cx="1689781" cy="326599"/>
          </a:xfrm>
          <a:prstGeom prst="leftRightArrow">
            <a:avLst>
              <a:gd name="adj1" fmla="val 50000"/>
              <a:gd name="adj2" fmla="val 112000"/>
            </a:avLst>
          </a:prstGeom>
          <a:gradFill rotWithShape="1">
            <a:gsLst>
              <a:gs pos="0">
                <a:srgbClr val="990099"/>
              </a:gs>
              <a:gs pos="50000">
                <a:srgbClr val="FFFFFF"/>
              </a:gs>
              <a:gs pos="100000">
                <a:srgbClr val="990099"/>
              </a:gs>
            </a:gsLst>
            <a:lin ang="0" scaled="1"/>
          </a:gradFill>
          <a:ln w="19050" algn="ctr">
            <a:solidFill>
              <a:srgbClr val="990099"/>
            </a:solidFill>
            <a:miter lim="800000"/>
            <a:headEnd/>
            <a:tailEnd/>
          </a:ln>
          <a:scene3d>
            <a:camera prst="orthographicFront"/>
            <a:lightRig rig="threePt" dir="t"/>
          </a:scene3d>
          <a:sp3d>
            <a:bevelT/>
          </a:sp3d>
        </p:spPr>
        <p:txBody>
          <a:bodyPr wrap="none" anchor="ctr">
            <a:sp3d extrusionH="57150">
              <a:bevelT w="38100" h="38100"/>
            </a:sp3d>
          </a:bodyPr>
          <a:lstStyle/>
          <a:p>
            <a:endParaRPr lang="en-US"/>
          </a:p>
        </p:txBody>
      </p:sp>
      <p:sp>
        <p:nvSpPr>
          <p:cNvPr id="16" name="AutoShape 5"/>
          <p:cNvSpPr>
            <a:spLocks noChangeArrowheads="1"/>
          </p:cNvSpPr>
          <p:nvPr/>
        </p:nvSpPr>
        <p:spPr bwMode="auto">
          <a:xfrm>
            <a:off x="1696948" y="4321601"/>
            <a:ext cx="1689781" cy="326599"/>
          </a:xfrm>
          <a:prstGeom prst="leftRightArrow">
            <a:avLst>
              <a:gd name="adj1" fmla="val 50000"/>
              <a:gd name="adj2" fmla="val 112000"/>
            </a:avLst>
          </a:prstGeom>
          <a:gradFill rotWithShape="1">
            <a:gsLst>
              <a:gs pos="0">
                <a:srgbClr val="FF0000">
                  <a:alpha val="60001"/>
                </a:srgbClr>
              </a:gs>
              <a:gs pos="50000">
                <a:srgbClr val="FFFFFF"/>
              </a:gs>
              <a:gs pos="100000">
                <a:srgbClr val="FF0000">
                  <a:alpha val="60001"/>
                </a:srgbClr>
              </a:gs>
            </a:gsLst>
            <a:lin ang="0" scaled="1"/>
          </a:gradFill>
          <a:ln w="19050" algn="ctr">
            <a:solidFill>
              <a:srgbClr val="FF5050"/>
            </a:solidFill>
            <a:miter lim="800000"/>
            <a:headEnd/>
            <a:tailEnd/>
          </a:ln>
          <a:effectLst/>
          <a:scene3d>
            <a:camera prst="orthographicFront"/>
            <a:lightRig rig="threePt" dir="t"/>
          </a:scene3d>
          <a:sp3d>
            <a:bevelT/>
          </a:sp3d>
        </p:spPr>
        <p:txBody>
          <a:bodyPr wrap="none" anchor="ctr">
            <a:sp3d extrusionH="57150">
              <a:bevelT w="38100" h="38100"/>
            </a:sp3d>
          </a:bodyPr>
          <a:lstStyle/>
          <a:p>
            <a:pPr>
              <a:defRPr/>
            </a:pPr>
            <a:endParaRPr lang="en-US"/>
          </a:p>
        </p:txBody>
      </p:sp>
      <p:sp>
        <p:nvSpPr>
          <p:cNvPr id="17" name="AutoShape 6"/>
          <p:cNvSpPr>
            <a:spLocks noChangeArrowheads="1"/>
          </p:cNvSpPr>
          <p:nvPr/>
        </p:nvSpPr>
        <p:spPr bwMode="auto">
          <a:xfrm>
            <a:off x="1696948" y="5464601"/>
            <a:ext cx="1689781" cy="326599"/>
          </a:xfrm>
          <a:prstGeom prst="leftRightArrow">
            <a:avLst>
              <a:gd name="adj1" fmla="val 50000"/>
              <a:gd name="adj2" fmla="val 112000"/>
            </a:avLst>
          </a:prstGeom>
          <a:gradFill rotWithShape="1">
            <a:gsLst>
              <a:gs pos="0">
                <a:srgbClr val="990099"/>
              </a:gs>
              <a:gs pos="50000">
                <a:srgbClr val="FFFFFF"/>
              </a:gs>
              <a:gs pos="100000">
                <a:srgbClr val="990099"/>
              </a:gs>
            </a:gsLst>
            <a:lin ang="0" scaled="1"/>
          </a:gradFill>
          <a:ln w="19050" algn="ctr">
            <a:solidFill>
              <a:srgbClr val="990099"/>
            </a:solidFill>
            <a:miter lim="800000"/>
            <a:headEnd/>
            <a:tailEnd/>
          </a:ln>
          <a:scene3d>
            <a:camera prst="orthographicFront"/>
            <a:lightRig rig="threePt" dir="t"/>
          </a:scene3d>
          <a:sp3d>
            <a:bevelT/>
          </a:sp3d>
        </p:spPr>
        <p:txBody>
          <a:bodyPr wrap="none" anchor="ctr">
            <a:sp3d extrusionH="57150">
              <a:bevelT w="38100" h="38100"/>
            </a:sp3d>
          </a:bodyPr>
          <a:lstStyle/>
          <a:p>
            <a:endParaRPr lang="en-US"/>
          </a:p>
        </p:txBody>
      </p:sp>
      <p:sp>
        <p:nvSpPr>
          <p:cNvPr id="18" name="AutoShape 7"/>
          <p:cNvSpPr>
            <a:spLocks noChangeArrowheads="1"/>
          </p:cNvSpPr>
          <p:nvPr/>
        </p:nvSpPr>
        <p:spPr bwMode="auto">
          <a:xfrm>
            <a:off x="1696948" y="5998001"/>
            <a:ext cx="1689781" cy="326599"/>
          </a:xfrm>
          <a:prstGeom prst="leftRightArrow">
            <a:avLst>
              <a:gd name="adj1" fmla="val 50000"/>
              <a:gd name="adj2" fmla="val 112000"/>
            </a:avLst>
          </a:prstGeom>
          <a:gradFill rotWithShape="1">
            <a:gsLst>
              <a:gs pos="0">
                <a:srgbClr val="009900"/>
              </a:gs>
              <a:gs pos="50000">
                <a:srgbClr val="FFFFFF"/>
              </a:gs>
              <a:gs pos="100000">
                <a:srgbClr val="009900"/>
              </a:gs>
            </a:gsLst>
            <a:lin ang="0" scaled="1"/>
          </a:gradFill>
          <a:ln w="19050" algn="ctr">
            <a:solidFill>
              <a:srgbClr val="009900"/>
            </a:solidFill>
            <a:miter lim="800000"/>
            <a:headEnd/>
            <a:tailEnd/>
          </a:ln>
          <a:scene3d>
            <a:camera prst="orthographicFront"/>
            <a:lightRig rig="threePt" dir="t"/>
          </a:scene3d>
          <a:sp3d>
            <a:bevelT/>
          </a:sp3d>
        </p:spPr>
        <p:txBody>
          <a:bodyPr wrap="none" anchor="ctr">
            <a:sp3d extrusionH="57150">
              <a:bevelT w="38100" h="38100"/>
            </a:sp3d>
          </a:bodyPr>
          <a:lstStyle/>
          <a:p>
            <a:endParaRPr lang="en-US"/>
          </a:p>
        </p:txBody>
      </p:sp>
      <p:sp>
        <p:nvSpPr>
          <p:cNvPr id="19" name="WordArt 8"/>
          <p:cNvSpPr>
            <a:spLocks noChangeArrowheads="1" noChangeShapeType="1" noTextEdit="1"/>
          </p:cNvSpPr>
          <p:nvPr/>
        </p:nvSpPr>
        <p:spPr bwMode="auto">
          <a:xfrm>
            <a:off x="1752600" y="1447800"/>
            <a:ext cx="1629432" cy="990600"/>
          </a:xfrm>
          <a:prstGeom prst="rect">
            <a:avLst/>
          </a:prstGeom>
        </p:spPr>
        <p:txBody>
          <a:bodyPr wrap="none" fromWordArt="1">
            <a:prstTxWarp prst="textPlain">
              <a:avLst>
                <a:gd name="adj" fmla="val 50000"/>
              </a:avLst>
            </a:prstTxWarp>
            <a:scene3d>
              <a:camera prst="orthographicFront"/>
              <a:lightRig rig="threePt" dir="t"/>
            </a:scene3d>
            <a:sp3d extrusionH="57150">
              <a:bevelT h="25400" prst="softRound"/>
            </a:sp3d>
          </a:bodyPr>
          <a:lstStyle/>
          <a:p>
            <a:pPr algn="ctr">
              <a:defRPr/>
            </a:pPr>
            <a:r>
              <a:rPr lang="en-US" sz="2800" i="1" kern="10" dirty="0">
                <a:ln w="12700">
                  <a:solidFill>
                    <a:srgbClr val="0000FF"/>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Cooper Black"/>
              </a:rPr>
              <a:t>Forward</a:t>
            </a:r>
          </a:p>
          <a:p>
            <a:pPr algn="ctr">
              <a:defRPr/>
            </a:pPr>
            <a:r>
              <a:rPr lang="en-US" sz="2800" i="1" kern="10" dirty="0">
                <a:ln w="12700">
                  <a:solidFill>
                    <a:srgbClr val="0000FF"/>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Cooper Black"/>
              </a:rPr>
              <a:t>Progressive</a:t>
            </a:r>
          </a:p>
          <a:p>
            <a:pPr algn="ctr">
              <a:defRPr/>
            </a:pPr>
            <a:r>
              <a:rPr lang="en-US" sz="2800" i="1" kern="10" dirty="0">
                <a:ln w="12700">
                  <a:solidFill>
                    <a:srgbClr val="0000FF"/>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Cooper Black"/>
              </a:rPr>
              <a:t>Movement</a:t>
            </a:r>
            <a:r>
              <a:rPr lang="en-US" sz="2800" i="1" kern="10" dirty="0">
                <a:ln w="12700">
                  <a:solidFill>
                    <a:srgbClr val="0000FF"/>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35921" dir="2700000" algn="ctr" rotWithShape="0">
                    <a:srgbClr val="C0C0C0">
                      <a:alpha val="80000"/>
                    </a:srgbClr>
                  </a:outerShdw>
                </a:effectLst>
                <a:latin typeface="Cooper Black"/>
              </a:rPr>
              <a:t> </a:t>
            </a:r>
          </a:p>
        </p:txBody>
      </p:sp>
      <p:sp>
        <p:nvSpPr>
          <p:cNvPr id="20" name="WordArt 13"/>
          <p:cNvSpPr>
            <a:spLocks noChangeArrowheads="1" noChangeShapeType="1" noTextEdit="1"/>
          </p:cNvSpPr>
          <p:nvPr/>
        </p:nvSpPr>
        <p:spPr bwMode="auto">
          <a:xfrm>
            <a:off x="706994" y="2947286"/>
            <a:ext cx="588406" cy="25311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2000" kern="10" dirty="0">
                <a:ln w="9525">
                  <a:solidFill>
                    <a:srgbClr val="000000"/>
                  </a:solidFill>
                  <a:round/>
                  <a:headEnd/>
                  <a:tailEnd/>
                </a:ln>
                <a:gradFill rotWithShape="1">
                  <a:gsLst>
                    <a:gs pos="0">
                      <a:srgbClr val="03D4A8"/>
                    </a:gs>
                    <a:gs pos="25000">
                      <a:srgbClr val="21D6E0"/>
                    </a:gs>
                    <a:gs pos="75000">
                      <a:srgbClr val="0087E6"/>
                    </a:gs>
                    <a:gs pos="100000">
                      <a:srgbClr val="005CBF"/>
                    </a:gs>
                  </a:gsLst>
                  <a:lin ang="5400000" scaled="1"/>
                </a:gradFill>
                <a:latin typeface="Cooper Black"/>
              </a:rPr>
              <a:t>Dan 2</a:t>
            </a:r>
          </a:p>
        </p:txBody>
      </p:sp>
      <p:sp>
        <p:nvSpPr>
          <p:cNvPr id="21" name="WordArt 14" descr="Walnut"/>
          <p:cNvSpPr>
            <a:spLocks noChangeArrowheads="1" noChangeShapeType="1" noTextEdit="1"/>
          </p:cNvSpPr>
          <p:nvPr/>
        </p:nvSpPr>
        <p:spPr bwMode="auto">
          <a:xfrm>
            <a:off x="3855378" y="2947286"/>
            <a:ext cx="588406" cy="25311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2000" kern="10" dirty="0">
                <a:ln w="9525">
                  <a:solidFill>
                    <a:srgbClr val="000000"/>
                  </a:solidFill>
                  <a:round/>
                  <a:headEnd/>
                  <a:tailEnd/>
                </a:ln>
                <a:gradFill rotWithShape="1">
                  <a:gsLst>
                    <a:gs pos="0">
                      <a:srgbClr val="03D4A8"/>
                    </a:gs>
                    <a:gs pos="25000">
                      <a:srgbClr val="21D6E0"/>
                    </a:gs>
                    <a:gs pos="75000">
                      <a:srgbClr val="0087E6"/>
                    </a:gs>
                    <a:gs pos="100000">
                      <a:srgbClr val="005CBF"/>
                    </a:gs>
                  </a:gsLst>
                  <a:lin ang="5400000" scaled="1"/>
                </a:gradFill>
                <a:latin typeface="Cooper Black"/>
              </a:rPr>
              <a:t>Dan 4</a:t>
            </a:r>
          </a:p>
        </p:txBody>
      </p:sp>
      <p:sp>
        <p:nvSpPr>
          <p:cNvPr id="3" name="Slide Number Placeholder 2"/>
          <p:cNvSpPr>
            <a:spLocks noGrp="1"/>
          </p:cNvSpPr>
          <p:nvPr>
            <p:ph type="sldNum" sz="quarter" idx="11"/>
          </p:nvPr>
        </p:nvSpPr>
        <p:spPr/>
        <p:txBody>
          <a:bodyPr/>
          <a:lstStyle/>
          <a:p>
            <a:pPr>
              <a:defRPr/>
            </a:pPr>
            <a:fld id="{05D42AC2-4538-4756-BAA1-982934530DC3}" type="slidenum">
              <a:rPr lang="en-US" smtClean="0"/>
              <a:pPr>
                <a:defRPr/>
              </a:pPr>
              <a:t>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34268"/>
            <a:ext cx="7543800" cy="762000"/>
          </a:xfrm>
        </p:spPr>
        <p:txBody>
          <a:bodyPr>
            <a:scene3d>
              <a:camera prst="orthographicFront"/>
              <a:lightRig rig="threePt" dir="t"/>
            </a:scene3d>
            <a:sp3d extrusionH="57150">
              <a:bevelT w="38100" h="38100"/>
            </a:sp3d>
          </a:bodyPr>
          <a:lstStyle/>
          <a:p>
            <a:pPr algn="ctr"/>
            <a:r>
              <a:rPr lang="en-US" dirty="0" smtClean="0">
                <a:solidFill>
                  <a:schemeClr val="tx1">
                    <a:lumMod val="90000"/>
                    <a:lumOff val="10000"/>
                  </a:schemeClr>
                </a:solidFill>
              </a:rPr>
              <a:t>Review for Daniel 4 ~ Part1</a:t>
            </a:r>
            <a:endParaRPr lang="en-US" dirty="0">
              <a:solidFill>
                <a:schemeClr val="tx1">
                  <a:lumMod val="90000"/>
                  <a:lumOff val="10000"/>
                </a:schemeClr>
              </a:solidFill>
            </a:endParaRPr>
          </a:p>
        </p:txBody>
      </p:sp>
      <p:pic>
        <p:nvPicPr>
          <p:cNvPr id="5" name="Content Placeholder 4" descr="Dan 4 king interp flip"/>
          <p:cNvPicPr>
            <a:picLocks noGrp="1" noChangeAspect="1" noChangeArrowheads="1"/>
          </p:cNvPicPr>
          <p:nvPr>
            <p:ph sz="quarter" idx="1"/>
          </p:nvPr>
        </p:nvPicPr>
        <p:blipFill>
          <a:blip r:embed="rId4" cstate="email">
            <a:extLst>
              <a:ext uri="{28A0092B-C50C-407E-A947-70E740481C1C}">
                <a14:useLocalDpi xmlns:a14="http://schemas.microsoft.com/office/drawing/2010/main"/>
              </a:ext>
            </a:extLst>
          </a:blip>
          <a:srcRect/>
          <a:stretch>
            <a:fillRect/>
          </a:stretch>
        </p:blipFill>
        <p:spPr>
          <a:xfrm>
            <a:off x="3509963" y="1295400"/>
            <a:ext cx="2662237" cy="2027483"/>
          </a:xfrm>
          <a:prstGeom prst="rect">
            <a:avLst/>
          </a:prstGeom>
          <a:ln>
            <a:noFill/>
          </a:ln>
          <a:effectLst>
            <a:outerShdw blurRad="190500" algn="tl" rotWithShape="0">
              <a:srgbClr val="000000">
                <a:alpha val="70000"/>
              </a:srgbClr>
            </a:outerShdw>
          </a:effectLst>
        </p:spPr>
      </p:pic>
      <p:sp>
        <p:nvSpPr>
          <p:cNvPr id="10" name="Text Placeholder 3"/>
          <p:cNvSpPr txBox="1">
            <a:spLocks/>
          </p:cNvSpPr>
          <p:nvPr/>
        </p:nvSpPr>
        <p:spPr bwMode="auto">
          <a:xfrm>
            <a:off x="3054930" y="4267200"/>
            <a:ext cx="60960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indent="-342900">
              <a:spcBef>
                <a:spcPct val="20000"/>
              </a:spcBef>
              <a:buClr>
                <a:schemeClr val="bg2"/>
              </a:buClr>
              <a:buSzPct val="75000"/>
              <a:buFont typeface="Wingdings" pitchFamily="2" charset="2"/>
              <a:buChar char="n"/>
            </a:pPr>
            <a:r>
              <a:rPr lang="en-US" sz="2000" b="1" dirty="0" smtClean="0">
                <a:solidFill>
                  <a:schemeClr val="tx1">
                    <a:lumMod val="90000"/>
                    <a:lumOff val="10000"/>
                  </a:schemeClr>
                </a:solidFill>
              </a:rPr>
              <a:t>Similes and metaphors are part of literal language, not symbolic language.</a:t>
            </a:r>
          </a:p>
          <a:p>
            <a:pPr marL="342900" indent="-342900">
              <a:spcBef>
                <a:spcPct val="20000"/>
              </a:spcBef>
              <a:buClr>
                <a:schemeClr val="bg2"/>
              </a:buClr>
              <a:buSzPct val="75000"/>
              <a:buFont typeface="Wingdings" pitchFamily="2" charset="2"/>
              <a:buChar char="n"/>
            </a:pPr>
            <a:r>
              <a:rPr lang="en-US" sz="2000" b="1" u="sng" dirty="0" smtClean="0">
                <a:solidFill>
                  <a:schemeClr val="tx1">
                    <a:lumMod val="90000"/>
                    <a:lumOff val="10000"/>
                  </a:schemeClr>
                </a:solidFill>
              </a:rPr>
              <a:t>Similes</a:t>
            </a:r>
            <a:r>
              <a:rPr lang="en-US" sz="2000" b="1" dirty="0" smtClean="0">
                <a:solidFill>
                  <a:schemeClr val="tx1">
                    <a:lumMod val="90000"/>
                    <a:lumOff val="10000"/>
                  </a:schemeClr>
                </a:solidFill>
              </a:rPr>
              <a:t> compare by using words such as “</a:t>
            </a:r>
            <a:r>
              <a:rPr lang="en-US" sz="2000" b="1" u="sng" dirty="0" smtClean="0">
                <a:solidFill>
                  <a:schemeClr val="tx1">
                    <a:lumMod val="90000"/>
                    <a:lumOff val="10000"/>
                  </a:schemeClr>
                </a:solidFill>
              </a:rPr>
              <a:t>like</a:t>
            </a:r>
            <a:r>
              <a:rPr lang="en-US" sz="2000" b="1" dirty="0" smtClean="0">
                <a:solidFill>
                  <a:schemeClr val="tx1">
                    <a:lumMod val="90000"/>
                    <a:lumOff val="10000"/>
                  </a:schemeClr>
                </a:solidFill>
              </a:rPr>
              <a:t>” or “</a:t>
            </a:r>
            <a:r>
              <a:rPr lang="en-US" sz="2000" b="1" u="sng" dirty="0" smtClean="0">
                <a:solidFill>
                  <a:schemeClr val="tx1">
                    <a:lumMod val="90000"/>
                    <a:lumOff val="10000"/>
                  </a:schemeClr>
                </a:solidFill>
              </a:rPr>
              <a:t>as</a:t>
            </a:r>
            <a:r>
              <a:rPr lang="en-US" sz="2000" b="1" dirty="0" smtClean="0">
                <a:solidFill>
                  <a:schemeClr val="tx1">
                    <a:lumMod val="90000"/>
                    <a:lumOff val="10000"/>
                  </a:schemeClr>
                </a:solidFill>
              </a:rPr>
              <a:t>.”</a:t>
            </a:r>
          </a:p>
          <a:p>
            <a:pPr marL="342900" indent="-342900">
              <a:spcBef>
                <a:spcPct val="20000"/>
              </a:spcBef>
              <a:buClr>
                <a:schemeClr val="bg2"/>
              </a:buClr>
              <a:buSzPct val="75000"/>
              <a:buFont typeface="Wingdings" pitchFamily="2" charset="2"/>
              <a:buChar char="n"/>
            </a:pPr>
            <a:r>
              <a:rPr lang="en-US" sz="2000" b="1" u="sng" dirty="0" smtClean="0">
                <a:solidFill>
                  <a:schemeClr val="tx1">
                    <a:lumMod val="90000"/>
                    <a:lumOff val="10000"/>
                  </a:schemeClr>
                </a:solidFill>
              </a:rPr>
              <a:t>Meta</a:t>
            </a:r>
            <a:r>
              <a:rPr lang="en-US" sz="2000" b="1" dirty="0" smtClean="0">
                <a:solidFill>
                  <a:schemeClr val="tx1">
                    <a:lumMod val="90000"/>
                    <a:lumOff val="10000"/>
                  </a:schemeClr>
                </a:solidFill>
              </a:rPr>
              <a:t>p</a:t>
            </a:r>
            <a:r>
              <a:rPr lang="en-US" sz="2000" b="1" u="sng" dirty="0" smtClean="0">
                <a:solidFill>
                  <a:schemeClr val="tx1">
                    <a:lumMod val="90000"/>
                    <a:lumOff val="10000"/>
                  </a:schemeClr>
                </a:solidFill>
              </a:rPr>
              <a:t>hors</a:t>
            </a:r>
            <a:r>
              <a:rPr lang="en-US" sz="2000" b="1" dirty="0" smtClean="0">
                <a:solidFill>
                  <a:schemeClr val="tx1">
                    <a:lumMod val="90000"/>
                    <a:lumOff val="10000"/>
                  </a:schemeClr>
                </a:solidFill>
              </a:rPr>
              <a:t> compare by using p</a:t>
            </a:r>
            <a:r>
              <a:rPr lang="en-US" sz="2000" b="1" u="sng" dirty="0" smtClean="0">
                <a:solidFill>
                  <a:schemeClr val="tx1">
                    <a:lumMod val="90000"/>
                    <a:lumOff val="10000"/>
                  </a:schemeClr>
                </a:solidFill>
              </a:rPr>
              <a:t>hrases</a:t>
            </a:r>
            <a:r>
              <a:rPr lang="en-US" sz="2000" b="1" dirty="0" smtClean="0">
                <a:solidFill>
                  <a:schemeClr val="tx1">
                    <a:lumMod val="90000"/>
                    <a:lumOff val="10000"/>
                  </a:schemeClr>
                </a:solidFill>
              </a:rPr>
              <a:t>.</a:t>
            </a:r>
          </a:p>
          <a:p>
            <a:pPr marL="342900" indent="-342900">
              <a:spcBef>
                <a:spcPct val="20000"/>
              </a:spcBef>
              <a:buClr>
                <a:schemeClr val="bg2"/>
              </a:buClr>
              <a:buSzPct val="75000"/>
              <a:buFont typeface="Wingdings" pitchFamily="2" charset="2"/>
              <a:buChar char="n"/>
            </a:pPr>
            <a:r>
              <a:rPr lang="en-US" sz="2000" b="1" dirty="0" smtClean="0">
                <a:solidFill>
                  <a:schemeClr val="tx1">
                    <a:lumMod val="90000"/>
                    <a:lumOff val="10000"/>
                  </a:schemeClr>
                </a:solidFill>
              </a:rPr>
              <a:t>King Nebuchadnezzar is compared to a tree.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en-US" b="0" i="0" u="none" strike="noStrike" kern="0" cap="none" spc="0" normalizeH="0" baseline="0" noProof="0" dirty="0" smtClean="0">
              <a:ln>
                <a:noFill/>
              </a:ln>
              <a:solidFill>
                <a:schemeClr val="tx1">
                  <a:lumMod val="90000"/>
                  <a:lumOff val="10000"/>
                </a:schemeClr>
              </a:solidFill>
              <a:effectLst/>
              <a:uLnTx/>
              <a:uFillTx/>
              <a:latin typeface="+mn-lt"/>
              <a:ea typeface="+mn-ea"/>
              <a:cs typeface="+mn-cs"/>
            </a:endParaRPr>
          </a:p>
        </p:txBody>
      </p:sp>
      <p:sp>
        <p:nvSpPr>
          <p:cNvPr id="11" name="Rectangle 10"/>
          <p:cNvSpPr/>
          <p:nvPr/>
        </p:nvSpPr>
        <p:spPr>
          <a:xfrm>
            <a:off x="3863325" y="3352800"/>
            <a:ext cx="2004075" cy="95410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tx1">
                    <a:lumMod val="90000"/>
                    <a:lumOff val="10000"/>
                  </a:schemeClr>
                </a:solidFill>
                <a:effectLst>
                  <a:innerShdw blurRad="69850" dist="43180" dir="5400000">
                    <a:srgbClr val="000000">
                      <a:alpha val="65000"/>
                    </a:srgbClr>
                  </a:innerShdw>
                </a:effectLst>
              </a:rPr>
              <a:t>Similes &amp;</a:t>
            </a:r>
          </a:p>
          <a:p>
            <a:pPr algn="ctr"/>
            <a:r>
              <a:rPr lang="en-US" sz="2800" b="1" dirty="0" smtClean="0">
                <a:ln w="1905"/>
                <a:solidFill>
                  <a:schemeClr val="tx1">
                    <a:lumMod val="90000"/>
                    <a:lumOff val="10000"/>
                  </a:schemeClr>
                </a:solidFill>
                <a:effectLst>
                  <a:innerShdw blurRad="69850" dist="43180" dir="5400000">
                    <a:srgbClr val="000000">
                      <a:alpha val="65000"/>
                    </a:srgbClr>
                  </a:innerShdw>
                </a:effectLst>
              </a:rPr>
              <a:t>Metaphors</a:t>
            </a:r>
            <a:endParaRPr lang="en-US" sz="2800" b="1" dirty="0">
              <a:ln w="1905"/>
              <a:solidFill>
                <a:schemeClr val="tx1">
                  <a:lumMod val="90000"/>
                  <a:lumOff val="10000"/>
                </a:schemeClr>
              </a:solidFill>
              <a:effectLst>
                <a:innerShdw blurRad="69850" dist="43180" dir="5400000">
                  <a:srgbClr val="000000">
                    <a:alpha val="65000"/>
                  </a:srgbClr>
                </a:innerShdw>
              </a:effectLst>
            </a:endParaRPr>
          </a:p>
        </p:txBody>
      </p:sp>
      <p:pic>
        <p:nvPicPr>
          <p:cNvPr id="8" name="Picture 7" descr="blackboard 86kb.jpg"/>
          <p:cNvPicPr>
            <a:picLocks noChangeAspect="1"/>
          </p:cNvPicPr>
          <p:nvPr/>
        </p:nvPicPr>
        <p:blipFill>
          <a:blip r:embed="rId5"/>
          <a:stretch>
            <a:fillRect/>
          </a:stretch>
        </p:blipFill>
        <p:spPr>
          <a:xfrm>
            <a:off x="228600" y="1905000"/>
            <a:ext cx="3049641"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38" descr="Dan 4 tree jpeg trans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228600"/>
            <a:ext cx="2136026" cy="4125272"/>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1"/>
          </p:nvPr>
        </p:nvSpPr>
        <p:spPr/>
        <p:txBody>
          <a:bodyPr/>
          <a:lstStyle/>
          <a:p>
            <a:pPr>
              <a:defRPr/>
            </a:pPr>
            <a:fld id="{05D42AC2-4538-4756-BAA1-982934530DC3}" type="slidenum">
              <a:rPr lang="en-US" smtClean="0"/>
              <a:pPr>
                <a:defRPr/>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126" y="434268"/>
            <a:ext cx="8229600" cy="762000"/>
          </a:xfrm>
        </p:spPr>
        <p:txBody>
          <a:bodyPr>
            <a:scene3d>
              <a:camera prst="orthographicFront"/>
              <a:lightRig rig="threePt" dir="t"/>
            </a:scene3d>
            <a:sp3d extrusionH="57150">
              <a:bevelT w="38100" h="38100"/>
            </a:sp3d>
          </a:bodyPr>
          <a:lstStyle/>
          <a:p>
            <a:pPr algn="ctr"/>
            <a:r>
              <a:rPr lang="en-US" dirty="0" smtClean="0">
                <a:solidFill>
                  <a:schemeClr val="tx1">
                    <a:lumMod val="90000"/>
                    <a:lumOff val="10000"/>
                  </a:schemeClr>
                </a:solidFill>
              </a:rPr>
              <a:t>Review for Daniel 4 ~ Part1</a:t>
            </a:r>
            <a:endParaRPr lang="en-US" dirty="0">
              <a:solidFill>
                <a:schemeClr val="tx1">
                  <a:lumMod val="90000"/>
                  <a:lumOff val="10000"/>
                </a:schemeClr>
              </a:solidFill>
            </a:endParaRPr>
          </a:p>
        </p:txBody>
      </p:sp>
      <p:pic>
        <p:nvPicPr>
          <p:cNvPr id="5" name="Content Placeholder 4" descr="Dan 4 king interp flip"/>
          <p:cNvPicPr>
            <a:picLocks noGrp="1" noChangeAspect="1" noChangeArrowheads="1"/>
          </p:cNvPicPr>
          <p:nvPr>
            <p:ph sz="quarter" idx="1"/>
          </p:nvPr>
        </p:nvPicPr>
        <p:blipFill>
          <a:blip r:embed="rId4" cstate="email">
            <a:extLst>
              <a:ext uri="{28A0092B-C50C-407E-A947-70E740481C1C}">
                <a14:useLocalDpi xmlns:a14="http://schemas.microsoft.com/office/drawing/2010/main"/>
              </a:ext>
            </a:extLst>
          </a:blip>
          <a:srcRect/>
          <a:stretch>
            <a:fillRect/>
          </a:stretch>
        </p:blipFill>
        <p:spPr>
          <a:xfrm>
            <a:off x="3205163" y="4498639"/>
            <a:ext cx="2662237" cy="2027483"/>
          </a:xfrm>
          <a:prstGeom prst="rect">
            <a:avLst/>
          </a:prstGeom>
          <a:ln>
            <a:noFill/>
          </a:ln>
          <a:effectLst>
            <a:outerShdw blurRad="190500" algn="tl" rotWithShape="0">
              <a:srgbClr val="000000">
                <a:alpha val="70000"/>
              </a:srgbClr>
            </a:outerShdw>
          </a:effectLst>
        </p:spPr>
      </p:pic>
      <p:sp>
        <p:nvSpPr>
          <p:cNvPr id="10" name="Text Placeholder 3"/>
          <p:cNvSpPr txBox="1">
            <a:spLocks/>
          </p:cNvSpPr>
          <p:nvPr/>
        </p:nvSpPr>
        <p:spPr bwMode="auto">
          <a:xfrm>
            <a:off x="2478860" y="1447800"/>
            <a:ext cx="4114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en-US" b="1" i="0" u="none" strike="noStrike" kern="0" cap="none" spc="0" normalizeH="0" baseline="0" noProof="0" dirty="0" smtClean="0">
                <a:ln>
                  <a:noFill/>
                </a:ln>
                <a:solidFill>
                  <a:schemeClr val="tx1">
                    <a:lumMod val="90000"/>
                    <a:lumOff val="10000"/>
                  </a:schemeClr>
                </a:solidFill>
                <a:effectLst/>
                <a:uLnTx/>
                <a:uFillTx/>
                <a:latin typeface="+mn-lt"/>
                <a:ea typeface="+mn-ea"/>
                <a:cs typeface="+mn-cs"/>
              </a:rPr>
              <a:t>Ezekiel wrote about </a:t>
            </a:r>
            <a:r>
              <a:rPr kumimoji="0" lang="en-US" b="1" i="0" u="none" strike="noStrike" kern="0" cap="none" spc="0" normalizeH="0" baseline="0" noProof="0" dirty="0" err="1" smtClean="0">
                <a:ln>
                  <a:noFill/>
                </a:ln>
                <a:solidFill>
                  <a:schemeClr val="tx1">
                    <a:lumMod val="90000"/>
                    <a:lumOff val="10000"/>
                  </a:schemeClr>
                </a:solidFill>
                <a:effectLst/>
                <a:uLnTx/>
                <a:uFillTx/>
                <a:latin typeface="+mn-lt"/>
                <a:ea typeface="+mn-ea"/>
                <a:cs typeface="+mn-cs"/>
              </a:rPr>
              <a:t>Jehoichin</a:t>
            </a:r>
            <a:r>
              <a:rPr kumimoji="0" lang="en-US" b="1" i="0" u="none" strike="noStrike" kern="0" cap="none" spc="0" normalizeH="0" baseline="0" noProof="0" dirty="0" smtClean="0">
                <a:ln>
                  <a:noFill/>
                </a:ln>
                <a:solidFill>
                  <a:schemeClr val="tx1">
                    <a:lumMod val="90000"/>
                    <a:lumOff val="10000"/>
                  </a:schemeClr>
                </a:solidFill>
                <a:effectLst/>
                <a:uLnTx/>
                <a:uFillTx/>
                <a:latin typeface="+mn-lt"/>
                <a:ea typeface="+mn-ea"/>
                <a:cs typeface="+mn-cs"/>
              </a:rPr>
              <a:t>, </a:t>
            </a:r>
            <a:r>
              <a:rPr kumimoji="0" lang="en-US" b="1" i="0" u="none" strike="noStrike" kern="0" cap="none" spc="0" normalizeH="0" baseline="0" noProof="0" dirty="0" err="1" smtClean="0">
                <a:ln>
                  <a:noFill/>
                </a:ln>
                <a:solidFill>
                  <a:schemeClr val="tx1">
                    <a:lumMod val="90000"/>
                    <a:lumOff val="10000"/>
                  </a:schemeClr>
                </a:solidFill>
                <a:effectLst/>
                <a:uLnTx/>
                <a:uFillTx/>
                <a:latin typeface="+mn-lt"/>
                <a:ea typeface="+mn-ea"/>
                <a:cs typeface="+mn-cs"/>
              </a:rPr>
              <a:t>Assyria’a</a:t>
            </a:r>
            <a:r>
              <a:rPr kumimoji="0" lang="en-US" b="1" i="0" u="none" strike="noStrike" kern="0" cap="none" spc="0" normalizeH="0" baseline="0" noProof="0" dirty="0" smtClean="0">
                <a:ln>
                  <a:noFill/>
                </a:ln>
                <a:solidFill>
                  <a:schemeClr val="tx1">
                    <a:lumMod val="90000"/>
                    <a:lumOff val="10000"/>
                  </a:schemeClr>
                </a:solidFill>
                <a:effectLst/>
                <a:uLnTx/>
                <a:uFillTx/>
                <a:latin typeface="+mn-lt"/>
                <a:ea typeface="+mn-ea"/>
                <a:cs typeface="+mn-cs"/>
              </a:rPr>
              <a:t> king, </a:t>
            </a:r>
            <a:r>
              <a:rPr kumimoji="0" lang="en-US" b="1" i="0" u="sng" strike="noStrike" kern="0" cap="none" spc="0" normalizeH="0" baseline="0" noProof="0" dirty="0" smtClean="0">
                <a:ln>
                  <a:noFill/>
                </a:ln>
                <a:solidFill>
                  <a:schemeClr val="tx1">
                    <a:lumMod val="90000"/>
                    <a:lumOff val="10000"/>
                  </a:schemeClr>
                </a:solidFill>
                <a:effectLst/>
                <a:uLnTx/>
                <a:uFillTx/>
                <a:latin typeface="+mn-lt"/>
                <a:ea typeface="+mn-ea"/>
                <a:cs typeface="+mn-cs"/>
              </a:rPr>
              <a:t>and</a:t>
            </a:r>
            <a:r>
              <a:rPr kumimoji="0" lang="en-US" b="1" i="0" u="none" strike="noStrike" kern="0" cap="none" spc="0" normalizeH="0" baseline="0" noProof="0" dirty="0" smtClean="0">
                <a:ln>
                  <a:noFill/>
                </a:ln>
                <a:solidFill>
                  <a:schemeClr val="tx1">
                    <a:lumMod val="90000"/>
                    <a:lumOff val="10000"/>
                  </a:schemeClr>
                </a:solidFill>
                <a:effectLst/>
                <a:uLnTx/>
                <a:uFillTx/>
                <a:latin typeface="+mn-lt"/>
                <a:ea typeface="+mn-ea"/>
                <a:cs typeface="+mn-cs"/>
              </a:rPr>
              <a:t> the Egyptian Pharaoh</a:t>
            </a:r>
            <a:r>
              <a:rPr kumimoji="0" lang="en-US" b="1" i="0" u="none" strike="noStrike" kern="0" cap="none" spc="0" normalizeH="0" noProof="0" dirty="0" smtClean="0">
                <a:ln>
                  <a:noFill/>
                </a:ln>
                <a:solidFill>
                  <a:schemeClr val="tx1">
                    <a:lumMod val="90000"/>
                    <a:lumOff val="10000"/>
                  </a:schemeClr>
                </a:solidFill>
                <a:effectLst/>
                <a:uLnTx/>
                <a:uFillTx/>
                <a:latin typeface="+mn-lt"/>
                <a:ea typeface="+mn-ea"/>
                <a:cs typeface="+mn-cs"/>
              </a:rPr>
              <a:t> being compared to cedar trees – that were cut down!</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lang="en-US" b="1" kern="0" baseline="0" dirty="0" smtClean="0">
                <a:solidFill>
                  <a:schemeClr val="tx1">
                    <a:lumMod val="90000"/>
                    <a:lumOff val="10000"/>
                  </a:schemeClr>
                </a:solidFill>
                <a:latin typeface="+mn-lt"/>
              </a:rPr>
              <a:t>Daniel had these</a:t>
            </a:r>
            <a:r>
              <a:rPr lang="en-US" b="1" kern="0" dirty="0" smtClean="0">
                <a:solidFill>
                  <a:schemeClr val="tx1">
                    <a:lumMod val="90000"/>
                    <a:lumOff val="10000"/>
                  </a:schemeClr>
                </a:solidFill>
                <a:latin typeface="+mn-lt"/>
              </a:rPr>
              <a:t> prophecies of Ezekiel about 20 years before King Nebuchadnezzar’s dream.</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en-US" b="1" i="0" u="none" strike="noStrike" kern="0" cap="none" spc="0" normalizeH="0" baseline="0" noProof="0" dirty="0" smtClean="0">
                <a:ln>
                  <a:noFill/>
                </a:ln>
                <a:solidFill>
                  <a:schemeClr val="tx1">
                    <a:lumMod val="90000"/>
                    <a:lumOff val="10000"/>
                  </a:schemeClr>
                </a:solidFill>
                <a:effectLst/>
                <a:uLnTx/>
                <a:uFillTx/>
                <a:latin typeface="+mn-lt"/>
                <a:ea typeface="+mn-ea"/>
                <a:cs typeface="+mn-cs"/>
              </a:rPr>
              <a:t>He knew the application for this Babylonian king.</a:t>
            </a:r>
          </a:p>
        </p:txBody>
      </p:sp>
      <p:sp>
        <p:nvSpPr>
          <p:cNvPr id="11" name="Rectangle 10"/>
          <p:cNvSpPr/>
          <p:nvPr/>
        </p:nvSpPr>
        <p:spPr>
          <a:xfrm>
            <a:off x="315703" y="1219200"/>
            <a:ext cx="2122697" cy="95410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dirty="0" smtClean="0">
                <a:ln w="1905"/>
                <a:solidFill>
                  <a:schemeClr val="tx1">
                    <a:lumMod val="90000"/>
                    <a:lumOff val="10000"/>
                  </a:schemeClr>
                </a:solidFill>
                <a:effectLst>
                  <a:innerShdw blurRad="69850" dist="43180" dir="5400000">
                    <a:srgbClr val="000000">
                      <a:alpha val="65000"/>
                    </a:srgbClr>
                  </a:innerShdw>
                </a:effectLst>
              </a:rPr>
              <a:t>Prophecies</a:t>
            </a:r>
          </a:p>
          <a:p>
            <a:pPr algn="ctr"/>
            <a:r>
              <a:rPr lang="en-US" sz="2800" b="1" dirty="0" smtClean="0">
                <a:ln w="1905"/>
                <a:solidFill>
                  <a:schemeClr val="tx1">
                    <a:lumMod val="90000"/>
                    <a:lumOff val="10000"/>
                  </a:schemeClr>
                </a:solidFill>
                <a:effectLst>
                  <a:innerShdw blurRad="69850" dist="43180" dir="5400000">
                    <a:srgbClr val="000000">
                      <a:alpha val="65000"/>
                    </a:srgbClr>
                  </a:innerShdw>
                </a:effectLst>
              </a:rPr>
              <a:t>of Ezekiel</a:t>
            </a:r>
            <a:endParaRPr lang="en-US" sz="2800" b="1" dirty="0">
              <a:ln w="1905"/>
              <a:solidFill>
                <a:schemeClr val="tx1">
                  <a:lumMod val="90000"/>
                  <a:lumOff val="10000"/>
                </a:schemeClr>
              </a:solidFill>
              <a:effectLst>
                <a:innerShdw blurRad="69850" dist="43180" dir="5400000">
                  <a:srgbClr val="000000">
                    <a:alpha val="65000"/>
                  </a:srgbClr>
                </a:innerShdw>
              </a:effectLst>
            </a:endParaRPr>
          </a:p>
        </p:txBody>
      </p:sp>
      <p:pic>
        <p:nvPicPr>
          <p:cNvPr id="8" name="Picture 7" descr="Prophet Ezekiel 2 edit"/>
          <p:cNvPicPr>
            <a:picLocks noChangeAspect="1" noChangeArrowheads="1"/>
          </p:cNvPicPr>
          <p:nvPr/>
        </p:nvPicPr>
        <p:blipFill>
          <a:blip r:embed="rId5"/>
          <a:srcRect/>
          <a:stretch>
            <a:fillRect/>
          </a:stretch>
        </p:blipFill>
        <p:spPr>
          <a:xfrm>
            <a:off x="457200" y="2219848"/>
            <a:ext cx="19812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10" descr="Cedar tre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6705600" y="1295400"/>
            <a:ext cx="222885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1"/>
          </p:nvPr>
        </p:nvSpPr>
        <p:spPr/>
        <p:txBody>
          <a:bodyPr/>
          <a:lstStyle/>
          <a:p>
            <a:pPr>
              <a:defRPr/>
            </a:pPr>
            <a:fld id="{05D42AC2-4538-4756-BAA1-982934530DC3}" type="slidenum">
              <a:rPr lang="en-US" smtClean="0"/>
              <a:pPr>
                <a:defRPr/>
              </a:pPr>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609600" y="1295400"/>
            <a:ext cx="6096000" cy="3886200"/>
          </a:xfrm>
          <a:prstGeom prst="rect">
            <a:avLst/>
          </a:prstGeom>
        </p:spPr>
        <p:txBody>
          <a:bodyPr>
            <a:scene3d>
              <a:camera prst="orthographicFront"/>
              <a:lightRig rig="threePt" dir="t"/>
            </a:scene3d>
            <a:sp3d extrusionH="57150">
              <a:bevelT w="38100" h="38100"/>
            </a:sp3d>
          </a:bodyPr>
          <a:lstStyle/>
          <a:p>
            <a:pPr marL="342900" indent="-342900" eaLnBrk="1" hangingPunct="1">
              <a:lnSpc>
                <a:spcPct val="90000"/>
              </a:lnSpc>
              <a:spcBef>
                <a:spcPct val="20000"/>
              </a:spcBef>
              <a:buClr>
                <a:schemeClr val="bg2"/>
              </a:buClr>
              <a:buSzPct val="75000"/>
              <a:buFont typeface="Wingdings" pitchFamily="2" charset="2"/>
              <a:buNone/>
              <a:defRPr/>
            </a:pPr>
            <a:r>
              <a:rPr lang="en-US" sz="2800" b="1" kern="0" dirty="0">
                <a:solidFill>
                  <a:srgbClr val="FFFFCC"/>
                </a:solidFill>
                <a:latin typeface="+mn-lt"/>
              </a:rPr>
              <a:t>   Isa 46:9, 10</a:t>
            </a:r>
            <a:r>
              <a:rPr lang="en-US" sz="2800" kern="0" dirty="0">
                <a:solidFill>
                  <a:srgbClr val="DCDCEE"/>
                </a:solidFill>
                <a:latin typeface="+mn-lt"/>
              </a:rPr>
              <a:t>   </a:t>
            </a:r>
            <a:r>
              <a:rPr lang="en-US" sz="2800" kern="0" dirty="0">
                <a:solidFill>
                  <a:srgbClr val="CCECFF"/>
                </a:solidFill>
                <a:latin typeface="+mn-lt"/>
              </a:rPr>
              <a:t>Remember the former things of old: for I am </a:t>
            </a:r>
            <a:r>
              <a:rPr lang="en-US" sz="2800" kern="0" dirty="0" err="1" smtClean="0">
                <a:solidFill>
                  <a:srgbClr val="CCECFF"/>
                </a:solidFill>
                <a:latin typeface="+mn-lt"/>
              </a:rPr>
              <a:t>Yahuah</a:t>
            </a:r>
            <a:r>
              <a:rPr lang="en-US" sz="2800" kern="0" dirty="0" smtClean="0">
                <a:solidFill>
                  <a:srgbClr val="CCECFF"/>
                </a:solidFill>
                <a:latin typeface="+mn-lt"/>
              </a:rPr>
              <a:t>, </a:t>
            </a:r>
            <a:r>
              <a:rPr lang="en-US" sz="2800" kern="0" dirty="0">
                <a:solidFill>
                  <a:srgbClr val="CCECFF"/>
                </a:solidFill>
                <a:latin typeface="+mn-lt"/>
              </a:rPr>
              <a:t>and there is none else ... </a:t>
            </a:r>
          </a:p>
          <a:p>
            <a:pPr marL="342900" indent="-342900" eaLnBrk="1" hangingPunct="1">
              <a:lnSpc>
                <a:spcPct val="90000"/>
              </a:lnSpc>
              <a:spcBef>
                <a:spcPct val="20000"/>
              </a:spcBef>
              <a:buClr>
                <a:schemeClr val="bg2"/>
              </a:buClr>
              <a:buSzPct val="75000"/>
              <a:buFont typeface="Wingdings" pitchFamily="2" charset="2"/>
              <a:buChar char="n"/>
              <a:defRPr/>
            </a:pPr>
            <a:endParaRPr lang="en-US" sz="1400" kern="0" dirty="0">
              <a:solidFill>
                <a:srgbClr val="CCECFF"/>
              </a:solidFill>
              <a:latin typeface="+mn-lt"/>
            </a:endParaRPr>
          </a:p>
          <a:p>
            <a:pPr marL="342900" indent="-342900" eaLnBrk="1" hangingPunct="1">
              <a:lnSpc>
                <a:spcPct val="90000"/>
              </a:lnSpc>
              <a:spcBef>
                <a:spcPct val="20000"/>
              </a:spcBef>
              <a:buClr>
                <a:schemeClr val="bg2"/>
              </a:buClr>
              <a:buSzPct val="75000"/>
              <a:buFont typeface="Wingdings" pitchFamily="2" charset="2"/>
              <a:buNone/>
              <a:defRPr/>
            </a:pPr>
            <a:r>
              <a:rPr lang="en-US" sz="2800" b="1" kern="0" dirty="0">
                <a:solidFill>
                  <a:srgbClr val="FFFFCC"/>
                </a:solidFill>
                <a:latin typeface="+mn-lt"/>
              </a:rPr>
              <a:t>  10</a:t>
            </a:r>
            <a:r>
              <a:rPr lang="en-US" sz="2800" kern="0" dirty="0">
                <a:solidFill>
                  <a:srgbClr val="DCDCEE"/>
                </a:solidFill>
                <a:latin typeface="+mn-lt"/>
              </a:rPr>
              <a:t>   </a:t>
            </a:r>
            <a:r>
              <a:rPr lang="en-US" sz="2800" b="1" u="sng" kern="0" dirty="0">
                <a:solidFill>
                  <a:srgbClr val="FFFFCC"/>
                </a:solidFill>
                <a:latin typeface="+mn-lt"/>
              </a:rPr>
              <a:t>Declarin</a:t>
            </a:r>
            <a:r>
              <a:rPr lang="en-US" sz="2800" b="1" kern="0" dirty="0">
                <a:solidFill>
                  <a:srgbClr val="FFFFCC"/>
                </a:solidFill>
                <a:latin typeface="+mn-lt"/>
              </a:rPr>
              <a:t>g</a:t>
            </a:r>
            <a:r>
              <a:rPr lang="en-US" sz="2800" b="1" u="sng" kern="0" dirty="0">
                <a:solidFill>
                  <a:srgbClr val="FFFFCC"/>
                </a:solidFill>
                <a:latin typeface="+mn-lt"/>
              </a:rPr>
              <a:t> the end from the be</a:t>
            </a:r>
            <a:r>
              <a:rPr lang="en-US" sz="2800" b="1" kern="0" dirty="0">
                <a:solidFill>
                  <a:srgbClr val="FFFFCC"/>
                </a:solidFill>
                <a:latin typeface="+mn-lt"/>
              </a:rPr>
              <a:t>g</a:t>
            </a:r>
            <a:r>
              <a:rPr lang="en-US" sz="2800" b="1" u="sng" kern="0" dirty="0">
                <a:solidFill>
                  <a:srgbClr val="FFFFCC"/>
                </a:solidFill>
                <a:latin typeface="+mn-lt"/>
              </a:rPr>
              <a:t>innin</a:t>
            </a:r>
            <a:r>
              <a:rPr lang="en-US" sz="2800" b="1" kern="0" dirty="0">
                <a:solidFill>
                  <a:srgbClr val="FFFFCC"/>
                </a:solidFill>
                <a:latin typeface="+mn-lt"/>
              </a:rPr>
              <a:t>g</a:t>
            </a:r>
            <a:r>
              <a:rPr lang="en-US" sz="2800" kern="0" dirty="0">
                <a:solidFill>
                  <a:srgbClr val="FFFFCC"/>
                </a:solidFill>
                <a:latin typeface="+mn-lt"/>
              </a:rPr>
              <a:t>,</a:t>
            </a:r>
            <a:r>
              <a:rPr lang="en-US" sz="2800" kern="0" dirty="0">
                <a:solidFill>
                  <a:srgbClr val="CCECFF"/>
                </a:solidFill>
                <a:latin typeface="+mn-lt"/>
              </a:rPr>
              <a:t> and from ancient times </a:t>
            </a:r>
            <a:r>
              <a:rPr lang="en-US" sz="2800" b="1" u="sng" kern="0" dirty="0">
                <a:solidFill>
                  <a:srgbClr val="FFFFCC"/>
                </a:solidFill>
                <a:latin typeface="+mn-lt"/>
              </a:rPr>
              <a:t>the thin</a:t>
            </a:r>
            <a:r>
              <a:rPr lang="en-US" sz="2800" b="1" kern="0" dirty="0">
                <a:solidFill>
                  <a:srgbClr val="FFFFCC"/>
                </a:solidFill>
                <a:latin typeface="+mn-lt"/>
              </a:rPr>
              <a:t>g</a:t>
            </a:r>
            <a:r>
              <a:rPr lang="en-US" sz="2800" b="1" u="sng" kern="0" dirty="0">
                <a:solidFill>
                  <a:srgbClr val="FFFFCC"/>
                </a:solidFill>
                <a:latin typeface="+mn-lt"/>
              </a:rPr>
              <a:t>s that are not </a:t>
            </a:r>
            <a:r>
              <a:rPr lang="en-US" sz="2800" b="1" kern="0" dirty="0">
                <a:solidFill>
                  <a:srgbClr val="FFFFCC"/>
                </a:solidFill>
                <a:latin typeface="+mn-lt"/>
              </a:rPr>
              <a:t>y</a:t>
            </a:r>
            <a:r>
              <a:rPr lang="en-US" sz="2800" b="1" u="sng" kern="0" dirty="0">
                <a:solidFill>
                  <a:srgbClr val="FFFFCC"/>
                </a:solidFill>
                <a:latin typeface="+mn-lt"/>
              </a:rPr>
              <a:t>et done</a:t>
            </a:r>
            <a:r>
              <a:rPr lang="en-US" sz="2800" kern="0" dirty="0">
                <a:solidFill>
                  <a:srgbClr val="FFFFCC"/>
                </a:solidFill>
                <a:latin typeface="+mn-lt"/>
              </a:rPr>
              <a:t>,</a:t>
            </a:r>
            <a:r>
              <a:rPr lang="en-US" sz="2800" kern="0" dirty="0">
                <a:solidFill>
                  <a:srgbClr val="CCECFF"/>
                </a:solidFill>
                <a:latin typeface="+mn-lt"/>
              </a:rPr>
              <a:t> saying, My counsel shall stand, and I will do all my pleasure:</a:t>
            </a:r>
          </a:p>
          <a:p>
            <a:pPr marL="342900" indent="-342900" eaLnBrk="1" hangingPunct="1">
              <a:lnSpc>
                <a:spcPct val="90000"/>
              </a:lnSpc>
              <a:spcBef>
                <a:spcPct val="20000"/>
              </a:spcBef>
              <a:buClr>
                <a:schemeClr val="bg2"/>
              </a:buClr>
              <a:buSzPct val="75000"/>
              <a:buFont typeface="Wingdings" pitchFamily="2" charset="2"/>
              <a:buChar char="n"/>
              <a:defRPr/>
            </a:pPr>
            <a:endParaRPr lang="en-US" sz="2800" kern="0" dirty="0">
              <a:solidFill>
                <a:srgbClr val="CCECFF"/>
              </a:solidFill>
              <a:latin typeface="+mn-lt"/>
            </a:endParaRPr>
          </a:p>
          <a:p>
            <a:pPr marL="342900" indent="-342900" eaLnBrk="1" hangingPunct="1">
              <a:lnSpc>
                <a:spcPct val="90000"/>
              </a:lnSpc>
              <a:spcBef>
                <a:spcPct val="20000"/>
              </a:spcBef>
              <a:buClr>
                <a:schemeClr val="bg2"/>
              </a:buClr>
              <a:buSzPct val="75000"/>
              <a:buFont typeface="Wingdings" pitchFamily="2" charset="2"/>
              <a:buChar char="n"/>
              <a:defRPr/>
            </a:pPr>
            <a:endParaRPr lang="en-US" sz="2800" kern="0" dirty="0">
              <a:solidFill>
                <a:srgbClr val="CCECFF"/>
              </a:solidFill>
              <a:latin typeface="+mn-lt"/>
            </a:endParaRPr>
          </a:p>
        </p:txBody>
      </p:sp>
      <p:sp>
        <p:nvSpPr>
          <p:cNvPr id="61443" name="Rectangle 4"/>
          <p:cNvSpPr>
            <a:spLocks noChangeArrowheads="1"/>
          </p:cNvSpPr>
          <p:nvPr/>
        </p:nvSpPr>
        <p:spPr bwMode="auto">
          <a:xfrm>
            <a:off x="457200" y="381000"/>
            <a:ext cx="8610600" cy="762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eaLnBrk="1" hangingPunct="1"/>
            <a:r>
              <a:rPr lang="en-US" sz="3200">
                <a:solidFill>
                  <a:srgbClr val="FFFFCC"/>
                </a:solidFill>
                <a:latin typeface="Arial Rounded MT Bold" pitchFamily="34" charset="0"/>
              </a:rPr>
              <a:t>“Declaring the end from the beginning ...”</a:t>
            </a:r>
          </a:p>
        </p:txBody>
      </p:sp>
      <p:sp>
        <p:nvSpPr>
          <p:cNvPr id="2" name="Slide Number Placeholder 1"/>
          <p:cNvSpPr>
            <a:spLocks noGrp="1"/>
          </p:cNvSpPr>
          <p:nvPr>
            <p:ph type="sldNum" sz="quarter" idx="11"/>
          </p:nvPr>
        </p:nvSpPr>
        <p:spPr/>
        <p:txBody>
          <a:bodyPr/>
          <a:lstStyle/>
          <a:p>
            <a:pPr>
              <a:defRPr/>
            </a:pPr>
            <a:fld id="{365A3CD0-870F-4015-A67D-98130C91934D}" type="slidenum">
              <a:rPr lang="en-US" smtClean="0"/>
              <a:pPr>
                <a:defRPr/>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4343400" y="3429000"/>
            <a:ext cx="4800600" cy="39624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lnSpc>
                <a:spcPct val="80000"/>
              </a:lnSpc>
              <a:spcBef>
                <a:spcPct val="20000"/>
              </a:spcBef>
              <a:spcAft>
                <a:spcPct val="40000"/>
              </a:spcAft>
              <a:buClr>
                <a:schemeClr val="bg2"/>
              </a:buClr>
              <a:buSzPct val="75000"/>
              <a:buFont typeface="Wingdings" pitchFamily="2" charset="2"/>
              <a:buNone/>
            </a:pPr>
            <a:endParaRPr lang="en-US" sz="2200" b="1">
              <a:solidFill>
                <a:srgbClr val="FFFF00"/>
              </a:solidFill>
            </a:endParaRPr>
          </a:p>
        </p:txBody>
      </p:sp>
      <p:sp>
        <p:nvSpPr>
          <p:cNvPr id="414724" name="Rectangle 4"/>
          <p:cNvSpPr>
            <a:spLocks noChangeArrowheads="1"/>
          </p:cNvSpPr>
          <p:nvPr/>
        </p:nvSpPr>
        <p:spPr bwMode="auto">
          <a:xfrm>
            <a:off x="3733800" y="3352800"/>
            <a:ext cx="5181600" cy="3429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609600" indent="-609600" eaLnBrk="1" hangingPunct="1">
              <a:spcBef>
                <a:spcPct val="20000"/>
              </a:spcBef>
              <a:buClr>
                <a:schemeClr val="bg2"/>
              </a:buClr>
              <a:buSzPct val="75000"/>
              <a:buFont typeface="Wingdings" pitchFamily="2" charset="2"/>
              <a:buNone/>
            </a:pPr>
            <a:r>
              <a:rPr lang="en-US" sz="3200" b="1" dirty="0" smtClean="0">
                <a:solidFill>
                  <a:srgbClr val="CC0000"/>
                </a:solidFill>
              </a:rPr>
              <a:t>     </a:t>
            </a:r>
            <a:r>
              <a:rPr lang="en-US" sz="3200" b="1" dirty="0" smtClean="0">
                <a:solidFill>
                  <a:srgbClr val="CC0000"/>
                </a:solidFill>
                <a:effectLst>
                  <a:glow rad="127000">
                    <a:schemeClr val="bg1"/>
                  </a:glow>
                </a:effectLst>
              </a:rPr>
              <a:t>Prophetic </a:t>
            </a:r>
            <a:r>
              <a:rPr lang="en-US" sz="3200" b="1" dirty="0">
                <a:solidFill>
                  <a:srgbClr val="CC0000"/>
                </a:solidFill>
                <a:effectLst>
                  <a:glow rad="127000">
                    <a:schemeClr val="bg1"/>
                  </a:glow>
                </a:effectLst>
              </a:rPr>
              <a:t>Key #22</a:t>
            </a:r>
            <a:r>
              <a:rPr lang="en-US" sz="3200" dirty="0">
                <a:solidFill>
                  <a:srgbClr val="CC0000"/>
                </a:solidFill>
                <a:effectLst>
                  <a:glow rad="127000">
                    <a:schemeClr val="bg1"/>
                  </a:glow>
                </a:effectLst>
              </a:rPr>
              <a:t>  </a:t>
            </a:r>
          </a:p>
          <a:p>
            <a:pPr marL="609600" indent="-609600" eaLnBrk="1" hangingPunct="1">
              <a:spcBef>
                <a:spcPct val="20000"/>
              </a:spcBef>
              <a:buClr>
                <a:schemeClr val="bg2"/>
              </a:buClr>
              <a:buSzPct val="75000"/>
              <a:buFont typeface="Wingdings" pitchFamily="2" charset="2"/>
              <a:buNone/>
            </a:pPr>
            <a:r>
              <a:rPr lang="en-US" sz="2800" b="1" dirty="0" smtClean="0"/>
              <a:t>      Whether </a:t>
            </a:r>
            <a:r>
              <a:rPr lang="en-US" sz="2800" b="1" dirty="0"/>
              <a:t>a prophecy is written with symbolic or literal language, </a:t>
            </a:r>
            <a:r>
              <a:rPr lang="en-US" sz="2800" b="1" u="sng" dirty="0">
                <a:solidFill>
                  <a:srgbClr val="FADAC2"/>
                </a:solidFill>
              </a:rPr>
              <a:t>ALL</a:t>
            </a:r>
            <a:r>
              <a:rPr lang="en-US" sz="2800" b="1" dirty="0"/>
              <a:t> </a:t>
            </a:r>
            <a:r>
              <a:rPr lang="en-US" sz="2800" b="1" u="sng" dirty="0">
                <a:solidFill>
                  <a:srgbClr val="FADAC2"/>
                </a:solidFill>
              </a:rPr>
              <a:t>timelines</a:t>
            </a:r>
            <a:r>
              <a:rPr lang="en-US" sz="2800" b="1" dirty="0"/>
              <a:t> contained in any prophecy </a:t>
            </a:r>
            <a:r>
              <a:rPr lang="en-US" sz="2800" b="1" u="sng" dirty="0">
                <a:solidFill>
                  <a:srgbClr val="FADAC2"/>
                </a:solidFill>
              </a:rPr>
              <a:t>are</a:t>
            </a:r>
            <a:r>
              <a:rPr lang="en-US" sz="2800" b="1" dirty="0"/>
              <a:t> always </a:t>
            </a:r>
            <a:r>
              <a:rPr lang="en-US" sz="2800" b="1" dirty="0">
                <a:solidFill>
                  <a:srgbClr val="FADAC2"/>
                </a:solidFill>
              </a:rPr>
              <a:t>p</a:t>
            </a:r>
            <a:r>
              <a:rPr lang="en-US" sz="2800" b="1" u="sng" dirty="0">
                <a:solidFill>
                  <a:srgbClr val="FADAC2"/>
                </a:solidFill>
              </a:rPr>
              <a:t>rophetic time</a:t>
            </a:r>
            <a:r>
              <a:rPr lang="en-US" sz="2800" b="1" dirty="0">
                <a:solidFill>
                  <a:srgbClr val="FADAC2"/>
                </a:solidFill>
              </a:rPr>
              <a:t>!</a:t>
            </a:r>
            <a:r>
              <a:rPr lang="en-US" sz="2800" dirty="0">
                <a:solidFill>
                  <a:srgbClr val="FADAC2"/>
                </a:solidFill>
              </a:rPr>
              <a:t> </a:t>
            </a:r>
          </a:p>
        </p:txBody>
      </p:sp>
      <p:sp>
        <p:nvSpPr>
          <p:cNvPr id="62468" name="WordArt 6"/>
          <p:cNvSpPr>
            <a:spLocks noChangeArrowheads="1" noChangeShapeType="1" noTextEdit="1"/>
          </p:cNvSpPr>
          <p:nvPr/>
        </p:nvSpPr>
        <p:spPr bwMode="auto">
          <a:xfrm>
            <a:off x="1524000" y="381000"/>
            <a:ext cx="6096000" cy="5810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a:ln w="9525">
                  <a:solidFill>
                    <a:srgbClr val="000000"/>
                  </a:solidFill>
                  <a:round/>
                  <a:headEnd/>
                  <a:tailEnd/>
                </a:ln>
                <a:solidFill>
                  <a:srgbClr val="FADAC2"/>
                </a:solidFill>
                <a:latin typeface="Arial Rounded MT Bold"/>
              </a:rPr>
              <a:t>Understanding Timelines</a:t>
            </a:r>
          </a:p>
        </p:txBody>
      </p:sp>
      <p:sp>
        <p:nvSpPr>
          <p:cNvPr id="62469" name="WordArt 7"/>
          <p:cNvSpPr>
            <a:spLocks noChangeArrowheads="1" noChangeShapeType="1" noTextEdit="1"/>
          </p:cNvSpPr>
          <p:nvPr/>
        </p:nvSpPr>
        <p:spPr bwMode="auto">
          <a:xfrm>
            <a:off x="1295400" y="1055688"/>
            <a:ext cx="6562725" cy="11620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a:ln w="9525">
                  <a:solidFill>
                    <a:srgbClr val="000000"/>
                  </a:solidFill>
                  <a:round/>
                  <a:headEnd/>
                  <a:tailEnd/>
                </a:ln>
                <a:solidFill>
                  <a:srgbClr val="00FFFF"/>
                </a:solidFill>
                <a:latin typeface="Arial Rounded MT Bold"/>
              </a:rPr>
              <a:t>4)  Prophetic Terminology?</a:t>
            </a:r>
          </a:p>
          <a:p>
            <a:pPr algn="ctr"/>
            <a:r>
              <a:rPr lang="en-US" sz="4000" kern="10">
                <a:ln w="9525">
                  <a:solidFill>
                    <a:srgbClr val="000000"/>
                  </a:solidFill>
                  <a:round/>
                  <a:headEnd/>
                  <a:tailEnd/>
                </a:ln>
                <a:solidFill>
                  <a:srgbClr val="00FFFF"/>
                </a:solidFill>
                <a:latin typeface="Arial Rounded MT Bold"/>
              </a:rPr>
              <a:t>or Prophetic Time?</a:t>
            </a:r>
          </a:p>
        </p:txBody>
      </p:sp>
      <p:pic>
        <p:nvPicPr>
          <p:cNvPr id="6" name="Picture 5" descr="key jpeg interlaced tran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4523" y="1905000"/>
            <a:ext cx="1544877" cy="2438400"/>
          </a:xfrm>
          <a:prstGeom prst="rect">
            <a:avLst/>
          </a:prstGeom>
        </p:spPr>
      </p:pic>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9</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724">
                                            <p:txEl>
                                              <p:pRg st="1" end="1"/>
                                            </p:txEl>
                                          </p:spTgt>
                                        </p:tgtEl>
                                        <p:attrNameLst>
                                          <p:attrName>style.visibility</p:attrName>
                                        </p:attrNameLst>
                                      </p:cBhvr>
                                      <p:to>
                                        <p:strVal val="visible"/>
                                      </p:to>
                                    </p:set>
                                    <p:animEffect transition="in" filter="fade">
                                      <p:cBhvr>
                                        <p:cTn id="7" dur="2000"/>
                                        <p:tgtEl>
                                          <p:spTgt spid="4147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5"/>
</p:tagLst>
</file>

<file path=ppt/tags/tag10.xml><?xml version="1.0" encoding="utf-8"?>
<p:tagLst xmlns:a="http://schemas.openxmlformats.org/drawingml/2006/main" xmlns:r="http://schemas.openxmlformats.org/officeDocument/2006/relationships" xmlns:p="http://schemas.openxmlformats.org/presentationml/2006/main">
  <p:tag name="TIMING" val="|7.4|24.5|19.8|27.3"/>
</p:tagLst>
</file>

<file path=ppt/tags/tag11.xml><?xml version="1.0" encoding="utf-8"?>
<p:tagLst xmlns:a="http://schemas.openxmlformats.org/drawingml/2006/main" xmlns:r="http://schemas.openxmlformats.org/officeDocument/2006/relationships" xmlns:p="http://schemas.openxmlformats.org/presentationml/2006/main">
  <p:tag name="TIMING" val="|8.4|11.7|13.|13.2"/>
</p:tagLst>
</file>

<file path=ppt/tags/tag12.xml><?xml version="1.0" encoding="utf-8"?>
<p:tagLst xmlns:a="http://schemas.openxmlformats.org/drawingml/2006/main" xmlns:r="http://schemas.openxmlformats.org/officeDocument/2006/relationships" xmlns:p="http://schemas.openxmlformats.org/presentationml/2006/main">
  <p:tag name="TIMING" val="|5.6|17.4|6.3|5.3|8.5|5.2"/>
</p:tagLst>
</file>

<file path=ppt/tags/tag13.xml><?xml version="1.0" encoding="utf-8"?>
<p:tagLst xmlns:a="http://schemas.openxmlformats.org/drawingml/2006/main" xmlns:r="http://schemas.openxmlformats.org/officeDocument/2006/relationships" xmlns:p="http://schemas.openxmlformats.org/presentationml/2006/main">
  <p:tag name="TIMING" val="|4.6|18.2|9.8|7.3|30.9|30.5|5.3"/>
</p:tagLst>
</file>

<file path=ppt/tags/tag14.xml><?xml version="1.0" encoding="utf-8"?>
<p:tagLst xmlns:a="http://schemas.openxmlformats.org/drawingml/2006/main" xmlns:r="http://schemas.openxmlformats.org/officeDocument/2006/relationships" xmlns:p="http://schemas.openxmlformats.org/presentationml/2006/main">
  <p:tag name="TIMING" val="|31.9"/>
</p:tagLst>
</file>

<file path=ppt/tags/tag15.xml><?xml version="1.0" encoding="utf-8"?>
<p:tagLst xmlns:a="http://schemas.openxmlformats.org/drawingml/2006/main" xmlns:r="http://schemas.openxmlformats.org/officeDocument/2006/relationships" xmlns:p="http://schemas.openxmlformats.org/presentationml/2006/main">
  <p:tag name="TIMING" val="|31.9"/>
</p:tagLst>
</file>

<file path=ppt/tags/tag16.xml><?xml version="1.0" encoding="utf-8"?>
<p:tagLst xmlns:a="http://schemas.openxmlformats.org/drawingml/2006/main" xmlns:r="http://schemas.openxmlformats.org/officeDocument/2006/relationships" xmlns:p="http://schemas.openxmlformats.org/presentationml/2006/main">
  <p:tag name="TIMING" val="|10.5|10.7|31.1|12.|12.6"/>
</p:tagLst>
</file>

<file path=ppt/tags/tag17.xml><?xml version="1.0" encoding="utf-8"?>
<p:tagLst xmlns:a="http://schemas.openxmlformats.org/drawingml/2006/main" xmlns:r="http://schemas.openxmlformats.org/officeDocument/2006/relationships" xmlns:p="http://schemas.openxmlformats.org/presentationml/2006/main">
  <p:tag name="TIMING" val="|10.5|10.7|31.1|12.|12.6"/>
</p:tagLst>
</file>

<file path=ppt/tags/tag18.xml><?xml version="1.0" encoding="utf-8"?>
<p:tagLst xmlns:a="http://schemas.openxmlformats.org/drawingml/2006/main" xmlns:r="http://schemas.openxmlformats.org/officeDocument/2006/relationships" xmlns:p="http://schemas.openxmlformats.org/presentationml/2006/main">
  <p:tag name="TIMING" val="|5.3|4.2|2.9|6.1|4.3|5.2|4.7"/>
</p:tagLst>
</file>

<file path=ppt/tags/tag19.xml><?xml version="1.0" encoding="utf-8"?>
<p:tagLst xmlns:a="http://schemas.openxmlformats.org/drawingml/2006/main" xmlns:r="http://schemas.openxmlformats.org/officeDocument/2006/relationships" xmlns:p="http://schemas.openxmlformats.org/presentationml/2006/main">
  <p:tag name="TIMING" val="|32.2|18.2|21.5|30.4"/>
</p:tagLst>
</file>

<file path=ppt/tags/tag2.xml><?xml version="1.0" encoding="utf-8"?>
<p:tagLst xmlns:a="http://schemas.openxmlformats.org/drawingml/2006/main" xmlns:r="http://schemas.openxmlformats.org/officeDocument/2006/relationships" xmlns:p="http://schemas.openxmlformats.org/presentationml/2006/main">
  <p:tag name="TIMING" val="|5.5|7.5|9.3|7.5|8.5|25.4|14.5"/>
</p:tagLst>
</file>

<file path=ppt/tags/tag20.xml><?xml version="1.0" encoding="utf-8"?>
<p:tagLst xmlns:a="http://schemas.openxmlformats.org/drawingml/2006/main" xmlns:r="http://schemas.openxmlformats.org/officeDocument/2006/relationships" xmlns:p="http://schemas.openxmlformats.org/presentationml/2006/main">
  <p:tag name="TIMING" val="|16.9|6.7|5.3|5.4|5.5|7.4"/>
</p:tagLst>
</file>

<file path=ppt/tags/tag21.xml><?xml version="1.0" encoding="utf-8"?>
<p:tagLst xmlns:a="http://schemas.openxmlformats.org/drawingml/2006/main" xmlns:r="http://schemas.openxmlformats.org/officeDocument/2006/relationships" xmlns:p="http://schemas.openxmlformats.org/presentationml/2006/main">
  <p:tag name="TIMING" val="|9.8|3.5|19.8"/>
</p:tagLst>
</file>

<file path=ppt/tags/tag22.xml><?xml version="1.0" encoding="utf-8"?>
<p:tagLst xmlns:a="http://schemas.openxmlformats.org/drawingml/2006/main" xmlns:r="http://schemas.openxmlformats.org/officeDocument/2006/relationships" xmlns:p="http://schemas.openxmlformats.org/presentationml/2006/main">
  <p:tag name="TIMING" val="|16.6|72."/>
</p:tagLst>
</file>

<file path=ppt/tags/tag23.xml><?xml version="1.0" encoding="utf-8"?>
<p:tagLst xmlns:a="http://schemas.openxmlformats.org/drawingml/2006/main" xmlns:r="http://schemas.openxmlformats.org/officeDocument/2006/relationships" xmlns:p="http://schemas.openxmlformats.org/presentationml/2006/main">
  <p:tag name="TIMING" val="|50.5|4.2|5.7|5.4|4.4|19.8|14.4|22.|6.|19.2|7.5|20.7|4.3|9.9|9.5|10.2|12.7"/>
</p:tagLst>
</file>

<file path=ppt/tags/tag24.xml><?xml version="1.0" encoding="utf-8"?>
<p:tagLst xmlns:a="http://schemas.openxmlformats.org/drawingml/2006/main" xmlns:r="http://schemas.openxmlformats.org/officeDocument/2006/relationships" xmlns:p="http://schemas.openxmlformats.org/presentationml/2006/main">
  <p:tag name="TIMING" val="|50.5|4.2|5.7|5.4|4.4|19.8|14.4|22.|6.|19.2|7.5|20.7|4.3|9.9|9.5|10.2|12.7"/>
</p:tagLst>
</file>

<file path=ppt/tags/tag25.xml><?xml version="1.0" encoding="utf-8"?>
<p:tagLst xmlns:a="http://schemas.openxmlformats.org/drawingml/2006/main" xmlns:r="http://schemas.openxmlformats.org/officeDocument/2006/relationships" xmlns:p="http://schemas.openxmlformats.org/presentationml/2006/main">
  <p:tag name="TIMING" val="|22.2|3.3|2.3|2.5|4.|22.9|37.5|9.1|26.3|10.|16.5|6.2|28.|2.|2.6|8.7|10.1"/>
</p:tagLst>
</file>

<file path=ppt/tags/tag26.xml><?xml version="1.0" encoding="utf-8"?>
<p:tagLst xmlns:a="http://schemas.openxmlformats.org/drawingml/2006/main" xmlns:r="http://schemas.openxmlformats.org/officeDocument/2006/relationships" xmlns:p="http://schemas.openxmlformats.org/presentationml/2006/main">
  <p:tag name="TIMING" val="|22.2|3.3|2.3|2.5|4.|22.9|37.5|9.1|26.3|10.|16.5|6.2|28.|2.|2.6|8.7|10.1"/>
</p:tagLst>
</file>

<file path=ppt/tags/tag27.xml><?xml version="1.0" encoding="utf-8"?>
<p:tagLst xmlns:a="http://schemas.openxmlformats.org/drawingml/2006/main" xmlns:r="http://schemas.openxmlformats.org/officeDocument/2006/relationships" xmlns:p="http://schemas.openxmlformats.org/presentationml/2006/main">
  <p:tag name="TIMING" val="|4."/>
</p:tagLst>
</file>

<file path=ppt/tags/tag28.xml><?xml version="1.0" encoding="utf-8"?>
<p:tagLst xmlns:a="http://schemas.openxmlformats.org/drawingml/2006/main" xmlns:r="http://schemas.openxmlformats.org/officeDocument/2006/relationships" xmlns:p="http://schemas.openxmlformats.org/presentationml/2006/main">
  <p:tag name="TIMING" val="|9.8|12.4|4.9|41.3|85.5|164.4"/>
</p:tagLst>
</file>

<file path=ppt/tags/tag29.xml><?xml version="1.0" encoding="utf-8"?>
<p:tagLst xmlns:a="http://schemas.openxmlformats.org/drawingml/2006/main" xmlns:r="http://schemas.openxmlformats.org/officeDocument/2006/relationships" xmlns:p="http://schemas.openxmlformats.org/presentationml/2006/main">
  <p:tag name="TIMING" val="|9.8|12.4|4.9|41.3|85.5|164.4"/>
</p:tagLst>
</file>

<file path=ppt/tags/tag3.xml><?xml version="1.0" encoding="utf-8"?>
<p:tagLst xmlns:a="http://schemas.openxmlformats.org/drawingml/2006/main" xmlns:r="http://schemas.openxmlformats.org/officeDocument/2006/relationships" xmlns:p="http://schemas.openxmlformats.org/presentationml/2006/main">
  <p:tag name="TIMING" val="|5.5|11.|9.5"/>
</p:tagLst>
</file>

<file path=ppt/tags/tag30.xml><?xml version="1.0" encoding="utf-8"?>
<p:tagLst xmlns:a="http://schemas.openxmlformats.org/drawingml/2006/main" xmlns:r="http://schemas.openxmlformats.org/officeDocument/2006/relationships" xmlns:p="http://schemas.openxmlformats.org/presentationml/2006/main">
  <p:tag name="TIMING" val="|9.8|12.4|4.9|41.3|85.5|164.4"/>
</p:tagLst>
</file>

<file path=ppt/tags/tag31.xml><?xml version="1.0" encoding="utf-8"?>
<p:tagLst xmlns:a="http://schemas.openxmlformats.org/drawingml/2006/main" xmlns:r="http://schemas.openxmlformats.org/officeDocument/2006/relationships" xmlns:p="http://schemas.openxmlformats.org/presentationml/2006/main">
  <p:tag name="TIMING" val="|50.5|4.2|5.7|5.4|4.4|19.8|14.4|22.|6.|19.2|7.5|20.7|4.3|9.9|9.5|10.2|12.7"/>
</p:tagLst>
</file>

<file path=ppt/tags/tag32.xml><?xml version="1.0" encoding="utf-8"?>
<p:tagLst xmlns:a="http://schemas.openxmlformats.org/drawingml/2006/main" xmlns:r="http://schemas.openxmlformats.org/officeDocument/2006/relationships" xmlns:p="http://schemas.openxmlformats.org/presentationml/2006/main">
  <p:tag name="TIMING" val="|19.4|19.9|10.5|26.1"/>
</p:tagLst>
</file>

<file path=ppt/tags/tag33.xml><?xml version="1.0" encoding="utf-8"?>
<p:tagLst xmlns:a="http://schemas.openxmlformats.org/drawingml/2006/main" xmlns:r="http://schemas.openxmlformats.org/officeDocument/2006/relationships" xmlns:p="http://schemas.openxmlformats.org/presentationml/2006/main">
  <p:tag name="TIMING" val="|12.9"/>
</p:tagLst>
</file>

<file path=ppt/tags/tag4.xml><?xml version="1.0" encoding="utf-8"?>
<p:tagLst xmlns:a="http://schemas.openxmlformats.org/drawingml/2006/main" xmlns:r="http://schemas.openxmlformats.org/officeDocument/2006/relationships" xmlns:p="http://schemas.openxmlformats.org/presentationml/2006/main">
  <p:tag name="TIMING" val="|10.5|10.7|31.1|12.|12.6"/>
</p:tagLst>
</file>

<file path=ppt/tags/tag5.xml><?xml version="1.0" encoding="utf-8"?>
<p:tagLst xmlns:a="http://schemas.openxmlformats.org/drawingml/2006/main" xmlns:r="http://schemas.openxmlformats.org/officeDocument/2006/relationships" xmlns:p="http://schemas.openxmlformats.org/presentationml/2006/main">
  <p:tag name="TIMING" val="|9.2|8.7|6.5|15.2"/>
</p:tagLst>
</file>

<file path=ppt/tags/tag6.xml><?xml version="1.0" encoding="utf-8"?>
<p:tagLst xmlns:a="http://schemas.openxmlformats.org/drawingml/2006/main" xmlns:r="http://schemas.openxmlformats.org/officeDocument/2006/relationships" xmlns:p="http://schemas.openxmlformats.org/presentationml/2006/main">
  <p:tag name="TIMING" val="|9.2|8.7|6.5|15.2"/>
</p:tagLst>
</file>

<file path=ppt/tags/tag7.xml><?xml version="1.0" encoding="utf-8"?>
<p:tagLst xmlns:a="http://schemas.openxmlformats.org/drawingml/2006/main" xmlns:r="http://schemas.openxmlformats.org/officeDocument/2006/relationships" xmlns:p="http://schemas.openxmlformats.org/presentationml/2006/main">
  <p:tag name="TIMING" val="|40.5|12.5|9.5|7.3"/>
</p:tagLst>
</file>

<file path=ppt/tags/tag8.xml><?xml version="1.0" encoding="utf-8"?>
<p:tagLst xmlns:a="http://schemas.openxmlformats.org/drawingml/2006/main" xmlns:r="http://schemas.openxmlformats.org/officeDocument/2006/relationships" xmlns:p="http://schemas.openxmlformats.org/presentationml/2006/main">
  <p:tag name="TIMING" val="|8.8|9.3|7.6|10.2|5.6|6.2|4."/>
</p:tagLst>
</file>

<file path=ppt/tags/tag9.xml><?xml version="1.0" encoding="utf-8"?>
<p:tagLst xmlns:a="http://schemas.openxmlformats.org/drawingml/2006/main" xmlns:r="http://schemas.openxmlformats.org/officeDocument/2006/relationships" xmlns:p="http://schemas.openxmlformats.org/presentationml/2006/main">
  <p:tag name="TIMING" val="|7.7|19.4|9.5"/>
</p:tagLst>
</file>

<file path=ppt/theme/theme1.xml><?xml version="1.0" encoding="utf-8"?>
<a:theme xmlns:a="http://schemas.openxmlformats.org/drawingml/2006/main" name="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6538</TotalTime>
  <Words>9022</Words>
  <Application>Microsoft Office PowerPoint</Application>
  <PresentationFormat>On-screen Show (4:3)</PresentationFormat>
  <Paragraphs>960</Paragraphs>
  <Slides>47</Slides>
  <Notes>46</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Pixel</vt:lpstr>
      <vt:lpstr>PowerPoint Presentation</vt:lpstr>
      <vt:lpstr>PowerPoint Presentation</vt:lpstr>
      <vt:lpstr>PowerPoint Presentation</vt:lpstr>
      <vt:lpstr>A Word of Prayer</vt:lpstr>
      <vt:lpstr>Review for Daniel 4 ~ Part1</vt:lpstr>
      <vt:lpstr>Review for Daniel 4 ~ Part1</vt:lpstr>
      <vt:lpstr>Review for Daniel 4 ~ Part1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Daniel Has Everything Right!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Rae</dc:creator>
  <cp:lastModifiedBy>Sarahlee</cp:lastModifiedBy>
  <cp:revision>427</cp:revision>
  <cp:lastPrinted>2020-07-21T23:41:24Z</cp:lastPrinted>
  <dcterms:created xsi:type="dcterms:W3CDTF">2011-09-27T23:32:38Z</dcterms:created>
  <dcterms:modified xsi:type="dcterms:W3CDTF">2020-10-01T11:54:37Z</dcterms:modified>
</cp:coreProperties>
</file>