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01"/>
  </p:notesMasterIdLst>
  <p:handoutMasterIdLst>
    <p:handoutMasterId r:id="rId102"/>
  </p:handoutMasterIdLst>
  <p:sldIdLst>
    <p:sldId id="403" r:id="rId2"/>
    <p:sldId id="378" r:id="rId3"/>
    <p:sldId id="373" r:id="rId4"/>
    <p:sldId id="256" r:id="rId5"/>
    <p:sldId id="331" r:id="rId6"/>
    <p:sldId id="259" r:id="rId7"/>
    <p:sldId id="262" r:id="rId8"/>
    <p:sldId id="264" r:id="rId9"/>
    <p:sldId id="333" r:id="rId10"/>
    <p:sldId id="338" r:id="rId11"/>
    <p:sldId id="385" r:id="rId12"/>
    <p:sldId id="398" r:id="rId13"/>
    <p:sldId id="267" r:id="rId14"/>
    <p:sldId id="268" r:id="rId15"/>
    <p:sldId id="334" r:id="rId16"/>
    <p:sldId id="335" r:id="rId17"/>
    <p:sldId id="336" r:id="rId18"/>
    <p:sldId id="401" r:id="rId19"/>
    <p:sldId id="270" r:id="rId20"/>
    <p:sldId id="404" r:id="rId21"/>
    <p:sldId id="408" r:id="rId22"/>
    <p:sldId id="409" r:id="rId23"/>
    <p:sldId id="410" r:id="rId24"/>
    <p:sldId id="411" r:id="rId25"/>
    <p:sldId id="415" r:id="rId26"/>
    <p:sldId id="275" r:id="rId27"/>
    <p:sldId id="389" r:id="rId28"/>
    <p:sldId id="272" r:id="rId29"/>
    <p:sldId id="341" r:id="rId30"/>
    <p:sldId id="273" r:id="rId31"/>
    <p:sldId id="416" r:id="rId32"/>
    <p:sldId id="343" r:id="rId33"/>
    <p:sldId id="342" r:id="rId34"/>
    <p:sldId id="344" r:id="rId35"/>
    <p:sldId id="345" r:id="rId36"/>
    <p:sldId id="279" r:id="rId37"/>
    <p:sldId id="379" r:id="rId38"/>
    <p:sldId id="346" r:id="rId39"/>
    <p:sldId id="380" r:id="rId40"/>
    <p:sldId id="282" r:id="rId41"/>
    <p:sldId id="347" r:id="rId42"/>
    <p:sldId id="285" r:id="rId43"/>
    <p:sldId id="402" r:id="rId44"/>
    <p:sldId id="286" r:id="rId45"/>
    <p:sldId id="287" r:id="rId46"/>
    <p:sldId id="340" r:id="rId47"/>
    <p:sldId id="289" r:id="rId48"/>
    <p:sldId id="348" r:id="rId49"/>
    <p:sldId id="290" r:id="rId50"/>
    <p:sldId id="291" r:id="rId51"/>
    <p:sldId id="297" r:id="rId52"/>
    <p:sldId id="349" r:id="rId53"/>
    <p:sldId id="300" r:id="rId54"/>
    <p:sldId id="301" r:id="rId55"/>
    <p:sldId id="302" r:id="rId56"/>
    <p:sldId id="303" r:id="rId57"/>
    <p:sldId id="306" r:id="rId58"/>
    <p:sldId id="307" r:id="rId59"/>
    <p:sldId id="310" r:id="rId60"/>
    <p:sldId id="353" r:id="rId61"/>
    <p:sldId id="311" r:id="rId62"/>
    <p:sldId id="354" r:id="rId63"/>
    <p:sldId id="308" r:id="rId64"/>
    <p:sldId id="351" r:id="rId65"/>
    <p:sldId id="313" r:id="rId66"/>
    <p:sldId id="312" r:id="rId67"/>
    <p:sldId id="304" r:id="rId68"/>
    <p:sldId id="314" r:id="rId69"/>
    <p:sldId id="315" r:id="rId70"/>
    <p:sldId id="355" r:id="rId71"/>
    <p:sldId id="356" r:id="rId72"/>
    <p:sldId id="317" r:id="rId73"/>
    <p:sldId id="366" r:id="rId74"/>
    <p:sldId id="305" r:id="rId75"/>
    <p:sldId id="357" r:id="rId76"/>
    <p:sldId id="358" r:id="rId77"/>
    <p:sldId id="292" r:id="rId78"/>
    <p:sldId id="368" r:id="rId79"/>
    <p:sldId id="320" r:id="rId80"/>
    <p:sldId id="321" r:id="rId81"/>
    <p:sldId id="359" r:id="rId82"/>
    <p:sldId id="360" r:id="rId83"/>
    <p:sldId id="332" r:id="rId84"/>
    <p:sldId id="369" r:id="rId85"/>
    <p:sldId id="325" r:id="rId86"/>
    <p:sldId id="364" r:id="rId87"/>
    <p:sldId id="323" r:id="rId88"/>
    <p:sldId id="363" r:id="rId89"/>
    <p:sldId id="295" r:id="rId90"/>
    <p:sldId id="370" r:id="rId91"/>
    <p:sldId id="326" r:id="rId92"/>
    <p:sldId id="365" r:id="rId93"/>
    <p:sldId id="330" r:id="rId94"/>
    <p:sldId id="329" r:id="rId95"/>
    <p:sldId id="371" r:id="rId96"/>
    <p:sldId id="375" r:id="rId97"/>
    <p:sldId id="374" r:id="rId98"/>
    <p:sldId id="367" r:id="rId99"/>
    <p:sldId id="372" r:id="rId100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e" initials="R" lastIdx="107" clrIdx="0"/>
  <p:cmAuthor id="1" name="timothy Astleford" initials="tA" lastIdx="35" clrIdx="1">
    <p:extLst>
      <p:ext uri="{19B8F6BF-5375-455C-9EA6-DF929625EA0E}">
        <p15:presenceInfo xmlns:p15="http://schemas.microsoft.com/office/powerpoint/2012/main" userId="6f70958e3069516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1C5E"/>
    <a:srgbClr val="4D0808"/>
    <a:srgbClr val="361B00"/>
    <a:srgbClr val="CE7674"/>
    <a:srgbClr val="C80043"/>
    <a:srgbClr val="054961"/>
    <a:srgbClr val="769E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65" autoAdjust="0"/>
    <p:restoredTop sz="94660"/>
  </p:normalViewPr>
  <p:slideViewPr>
    <p:cSldViewPr>
      <p:cViewPr varScale="1">
        <p:scale>
          <a:sx n="76" d="100"/>
          <a:sy n="76" d="100"/>
        </p:scale>
        <p:origin x="174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1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A57A5ADB-869D-42CF-BBFA-0F9013084CDB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A1B2E82D-8F09-4EF3-9C94-E1455046C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893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B7E7376A-393E-42D4-B7F6-38B8861D78F4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6B364ACA-2509-464B-9618-AB2EF2180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47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64ACA-2509-464B-9618-AB2EF218070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4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64ACA-2509-464B-9618-AB2EF218070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4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64ACA-2509-464B-9618-AB2EF218070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4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64ACA-2509-464B-9618-AB2EF218070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4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23465-FB75-4CEA-8DC0-BF0119EE2DBB}" type="datetime1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4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67844-FB85-487B-AEEE-A972D5FCE411}" type="datetime1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46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BA3F8-9DF8-497C-BCC3-77A957EA1850}" type="datetime1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6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1E66-99ED-4491-8A51-EA76EE9297B3}" type="datetime1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16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A614C-2C07-4B1C-90E0-E1018D558867}" type="datetime1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7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1C6E-1E25-40A0-87AE-4AEBC23D366A}" type="datetime1">
              <a:rPr lang="en-US" smtClean="0"/>
              <a:t>6/17/2020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2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4DD8-F8CC-4931-A188-254CA0074CDA}" type="datetime1">
              <a:rPr lang="en-US" smtClean="0"/>
              <a:t>6/17/2020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8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1E816-89A2-4EEB-B125-E2FCE3D370D0}" type="datetime1">
              <a:rPr lang="en-US" smtClean="0"/>
              <a:t>6/17/2020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4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-2362200" y="6248400"/>
            <a:ext cx="2133600" cy="365125"/>
          </a:xfrm>
        </p:spPr>
        <p:txBody>
          <a:bodyPr/>
          <a:lstStyle/>
          <a:p>
            <a:fld id="{E149F27E-CB2E-4E81-91A9-6247659F81C5}" type="datetime1">
              <a:rPr lang="en-US" smtClean="0"/>
              <a:t>6/17/2020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533400" cy="365125"/>
          </a:xfrm>
        </p:spPr>
        <p:txBody>
          <a:bodyPr/>
          <a:lstStyle>
            <a:lvl1pPr algn="ctr">
              <a:defRPr sz="1400">
                <a:solidFill>
                  <a:srgbClr val="002060"/>
                </a:solidFill>
              </a:defRPr>
            </a:lvl1pPr>
          </a:lstStyle>
          <a:p>
            <a:fld id="{F98DBE31-67BE-43CC-8D6C-2180D5FA01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59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C2C7F-5D95-4B24-9959-C6E33A949952}" type="datetime1">
              <a:rPr lang="en-US" smtClean="0"/>
              <a:t>6/17/2020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45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ECDE2-E5A2-473E-9B26-CC5C534DF1B6}" type="datetime1">
              <a:rPr lang="en-US" smtClean="0"/>
              <a:t>6/17/2020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18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28325-E3C4-4503-ADC6-CCDC7C4D71C3}" type="datetime1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DBE31-67BE-43CC-8D6C-2180D5FA0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48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.pn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10" Type="http://schemas.openxmlformats.org/officeDocument/2006/relationships/image" Target="../media/image3.png"/><Relationship Id="rId4" Type="http://schemas.openxmlformats.org/officeDocument/2006/relationships/image" Target="../media/image49.jpeg"/><Relationship Id="rId9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gi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9.png"/><Relationship Id="rId4" Type="http://schemas.openxmlformats.org/officeDocument/2006/relationships/image" Target="../media/image15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ae\Desktop\Daisy CCC website\YCC-Cover-Slide-Win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53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800" y="304800"/>
            <a:ext cx="8630410" cy="32316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Creation’s restoration began </a:t>
            </a:r>
            <a:r>
              <a:rPr lang="en-US" sz="4400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after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the earth </a:t>
            </a:r>
            <a:r>
              <a:rPr lang="en-US" sz="4400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became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void, formless &amp; dark. </a:t>
            </a:r>
          </a:p>
          <a:p>
            <a:pPr algn="ctr"/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(Gen 1:2a)</a:t>
            </a:r>
          </a:p>
        </p:txBody>
      </p:sp>
      <p:pic>
        <p:nvPicPr>
          <p:cNvPr id="4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10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3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/>
          <p:cNvSpPr/>
          <p:nvPr/>
        </p:nvSpPr>
        <p:spPr>
          <a:xfrm rot="10800000" flipV="1">
            <a:off x="0" y="0"/>
            <a:ext cx="9144000" cy="6858000"/>
          </a:xfrm>
          <a:prstGeom prst="rtTriangl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Triangle 1"/>
          <p:cNvSpPr/>
          <p:nvPr/>
        </p:nvSpPr>
        <p:spPr>
          <a:xfrm rot="5400000">
            <a:off x="1142999" y="-1142999"/>
            <a:ext cx="6858001" cy="9144000"/>
          </a:xfrm>
          <a:prstGeom prst="rtTriangl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51990" y="4038600"/>
            <a:ext cx="6192010" cy="2308324"/>
          </a:xfrm>
          <a:prstGeom prst="rect">
            <a:avLst/>
          </a:prstGeom>
        </p:spPr>
        <p:txBody>
          <a:bodyPr wrap="square">
            <a:spAutoFit/>
            <a:scene3d>
              <a:camera prst="isometricOffAxis2Lef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“And there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was light.”  </a:t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(Gen 1:3b)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" y="135792"/>
            <a:ext cx="5638802" cy="3662541"/>
          </a:xfrm>
          <a:prstGeom prst="rect">
            <a:avLst/>
          </a:prstGeom>
        </p:spPr>
        <p:txBody>
          <a:bodyPr wrap="square">
            <a:spAutoFit/>
            <a:scene3d>
              <a:camera prst="isometricOffAxis1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“And the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Ruach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moved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upon the face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of the waters.”</a:t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(Gen 1:2b)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9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11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5473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" y="610136"/>
            <a:ext cx="8630410" cy="649408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The restoration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*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of the</a:t>
            </a:r>
          </a:p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Creation week began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when the Creator said, </a:t>
            </a:r>
          </a:p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“Let there be light.”</a:t>
            </a:r>
          </a:p>
          <a:p>
            <a:pPr algn="ctr"/>
            <a:endParaRPr lang="en-US" sz="4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Nothing started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with darkness!</a:t>
            </a:r>
          </a:p>
          <a:p>
            <a:pPr algn="ctr"/>
            <a:endParaRPr lang="en-US" sz="16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*Ps 104:30  </a:t>
            </a:r>
            <a:r>
              <a:rPr lang="en-US" sz="1600" dirty="0">
                <a:solidFill>
                  <a:srgbClr val="002060"/>
                </a:solidFill>
                <a:effectLst>
                  <a:glow rad="304800">
                    <a:schemeClr val="accent5">
                      <a:satMod val="175000"/>
                    </a:schemeClr>
                  </a:glow>
                </a:effectLst>
                <a:latin typeface="Arial Rounded MT Bold" pitchFamily="34" charset="0"/>
              </a:rPr>
              <a:t>Thou </a:t>
            </a:r>
            <a:r>
              <a:rPr lang="en-US" sz="1600" dirty="0" err="1">
                <a:solidFill>
                  <a:srgbClr val="002060"/>
                </a:solidFill>
                <a:effectLst>
                  <a:glow rad="304800">
                    <a:schemeClr val="accent5">
                      <a:satMod val="175000"/>
                    </a:schemeClr>
                  </a:glow>
                </a:effectLst>
                <a:latin typeface="Arial Rounded MT Bold" pitchFamily="34" charset="0"/>
              </a:rPr>
              <a:t>sendest</a:t>
            </a:r>
            <a:r>
              <a:rPr lang="en-US" sz="1600" dirty="0">
                <a:solidFill>
                  <a:srgbClr val="002060"/>
                </a:solidFill>
                <a:effectLst>
                  <a:glow rad="304800">
                    <a:schemeClr val="accent5">
                      <a:satMod val="175000"/>
                    </a:schemeClr>
                  </a:glow>
                </a:effectLst>
                <a:latin typeface="Arial Rounded MT Bold" pitchFamily="34" charset="0"/>
              </a:rPr>
              <a:t> forth thy spirit, 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they are created: </a:t>
            </a:r>
          </a:p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rgbClr val="002060"/>
                </a:solidFill>
                <a:effectLst>
                  <a:glow rad="304800">
                    <a:schemeClr val="accent5">
                      <a:satMod val="175000"/>
                    </a:schemeClr>
                  </a:glow>
                </a:effectLst>
                <a:latin typeface="Arial Rounded MT Bold" pitchFamily="34" charset="0"/>
              </a:rPr>
              <a:t>and thou </a:t>
            </a:r>
            <a:r>
              <a:rPr lang="en-US" sz="1600" dirty="0" err="1">
                <a:solidFill>
                  <a:srgbClr val="002060"/>
                </a:solidFill>
                <a:effectLst>
                  <a:glow rad="304800">
                    <a:schemeClr val="accent5">
                      <a:satMod val="175000"/>
                    </a:schemeClr>
                  </a:glow>
                </a:effectLst>
                <a:latin typeface="Arial Rounded MT Bold" pitchFamily="34" charset="0"/>
              </a:rPr>
              <a:t>renewest</a:t>
            </a:r>
            <a:r>
              <a:rPr lang="en-US" sz="1600" dirty="0">
                <a:solidFill>
                  <a:srgbClr val="002060"/>
                </a:solidFill>
                <a:effectLst>
                  <a:glow rad="304800">
                    <a:schemeClr val="accent5">
                      <a:satMod val="175000"/>
                    </a:schemeClr>
                  </a:glow>
                </a:effectLst>
                <a:latin typeface="Arial Rounded MT Bold" pitchFamily="34" charset="0"/>
              </a:rPr>
              <a:t> the face of the earth.</a:t>
            </a: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   </a:t>
            </a:r>
            <a:r>
              <a:rPr lang="en-US" sz="1200" i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KJV</a:t>
            </a:r>
            <a:endParaRPr lang="en-US" sz="1600" i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4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7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12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549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4528" y="914400"/>
            <a:ext cx="8630410" cy="34778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The first day of the first week could NOT begin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with darkness,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nor could it begin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with evening.</a:t>
            </a: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13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50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5440" y="228600"/>
            <a:ext cx="8630410" cy="63709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“And … Yahuah divided the light from the darkness.”</a:t>
            </a:r>
          </a:p>
          <a:p>
            <a:pPr algn="ctr"/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2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</a:t>
            </a:r>
          </a:p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(Gen 1:4)</a:t>
            </a:r>
          </a:p>
        </p:txBody>
      </p:sp>
      <p:pic>
        <p:nvPicPr>
          <p:cNvPr id="12292" name="Picture 4" descr="C:\Users\Rae\Desktop\darkness to ligh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2106613"/>
            <a:ext cx="4572000" cy="34147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14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54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" y="181183"/>
            <a:ext cx="8931272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“Yahuah called the light* …</a:t>
            </a:r>
          </a:p>
        </p:txBody>
      </p:sp>
      <p:pic>
        <p:nvPicPr>
          <p:cNvPr id="76802" name="Picture 2" descr="C:\Users\Rae\Desktop\YCC Logo cropped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4075" y="1143000"/>
            <a:ext cx="4455925" cy="446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348255" y="3947560"/>
            <a:ext cx="2087564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Night*</a:t>
            </a:r>
          </a:p>
        </p:txBody>
      </p:sp>
      <p:sp>
        <p:nvSpPr>
          <p:cNvPr id="8" name="Rectangle 7"/>
          <p:cNvSpPr/>
          <p:nvPr/>
        </p:nvSpPr>
        <p:spPr>
          <a:xfrm>
            <a:off x="4445503" y="1905000"/>
            <a:ext cx="1893068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Day*</a:t>
            </a:r>
          </a:p>
        </p:txBody>
      </p:sp>
      <p:sp>
        <p:nvSpPr>
          <p:cNvPr id="9" name="Rectangle 8"/>
          <p:cNvSpPr/>
          <p:nvPr/>
        </p:nvSpPr>
        <p:spPr>
          <a:xfrm>
            <a:off x="192275" y="2008525"/>
            <a:ext cx="3124200" cy="280076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And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the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darkness*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He called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1000" y="5715000"/>
            <a:ext cx="7936732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                    (Gen 1:5a) </a:t>
            </a:r>
            <a:b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* 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These are “definitions” for calendar terms.</a:t>
            </a:r>
            <a:endParaRPr lang="en-US" sz="4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15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63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4350844"/>
            <a:ext cx="983156" cy="98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7504" y="228600"/>
            <a:ext cx="8931272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This was the first covenant given </a:t>
            </a:r>
            <a:b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on the 1</a:t>
            </a:r>
            <a:r>
              <a:rPr lang="en-US" sz="3600" baseline="30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st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day of Creation, called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73275" y="1828800"/>
            <a:ext cx="4455925" cy="4464418"/>
            <a:chOff x="3087875" y="1025679"/>
            <a:chExt cx="4455925" cy="4464418"/>
          </a:xfrm>
        </p:grpSpPr>
        <p:pic>
          <p:nvPicPr>
            <p:cNvPr id="76802" name="Picture 2" descr="C:\Users\Rae\Desktop\YCC Logo cropped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7875" y="1025679"/>
              <a:ext cx="4455925" cy="4464418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4272055" y="3830239"/>
              <a:ext cx="2087564" cy="76944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4400" dirty="0"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glow rad="304800">
                      <a:srgbClr val="002060"/>
                    </a:glow>
                  </a:effectLst>
                  <a:latin typeface="Arial Rounded MT Bold" pitchFamily="34" charset="0"/>
                </a:rPr>
                <a:t>Night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369303" y="1787679"/>
              <a:ext cx="1893068" cy="76944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4400" dirty="0"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 Rounded MT Bold" pitchFamily="34" charset="0"/>
                </a:rPr>
                <a:t>Day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5257800" y="1428929"/>
            <a:ext cx="3124200" cy="28623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the covenant of the day and the covenant of the night.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03140" y="5920738"/>
            <a:ext cx="3874268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(Jer 33:20-25)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16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5841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2153" y="228600"/>
            <a:ext cx="8931272" cy="164756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54961"/>
                  </a:glow>
                </a:effectLst>
                <a:latin typeface="Arial Rounded MT Bold" pitchFamily="34" charset="0"/>
              </a:rPr>
              <a:t>This is a very special covenant </a:t>
            </a:r>
            <a:b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54961"/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54961"/>
                  </a:glow>
                </a:effectLst>
                <a:latin typeface="Arial Rounded MT Bold" pitchFamily="34" charset="0"/>
              </a:rPr>
              <a:t>and the beginning of:</a:t>
            </a:r>
          </a:p>
        </p:txBody>
      </p:sp>
      <p:pic>
        <p:nvPicPr>
          <p:cNvPr id="77826" name="Picture 2" descr="C:\Users\Rae\Desktop\Daisy CCC website\LOGO - Final Sm PPT size  4-30-20\YCC-Cover-Slide-BOQE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8989" y="1689725"/>
            <a:ext cx="6197600" cy="4648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17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343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 flipH="1">
            <a:off x="0" y="0"/>
            <a:ext cx="9144000" cy="6858000"/>
          </a:xfrm>
          <a:prstGeom prst="rtTriangl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 flipV="1">
            <a:off x="0" y="0"/>
            <a:ext cx="9144000" cy="6858000"/>
          </a:xfrm>
          <a:prstGeom prst="rtTriangl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76200"/>
            <a:ext cx="7391400" cy="403187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When Yahuah separated the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light from the darkness,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He called the light “Day”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and then …</a:t>
            </a:r>
          </a:p>
          <a:p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He defined that “day”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as being made up of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both the evening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and the morning.</a:t>
            </a:r>
          </a:p>
        </p:txBody>
      </p:sp>
      <p:sp>
        <p:nvSpPr>
          <p:cNvPr id="9" name="Rectangle 8"/>
          <p:cNvSpPr/>
          <p:nvPr/>
        </p:nvSpPr>
        <p:spPr>
          <a:xfrm>
            <a:off x="1600200" y="2667000"/>
            <a:ext cx="7391400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Both the evening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&amp; morning twilights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are “mixtures” of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“light” </a:t>
            </a:r>
            <a:r>
              <a:rPr lang="en-US" sz="3200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and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 “night.”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That’s why they belong to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the “day” ~ the Light Season.</a:t>
            </a:r>
          </a:p>
        </p:txBody>
      </p:sp>
      <p:pic>
        <p:nvPicPr>
          <p:cNvPr id="10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85800" y="6248400"/>
            <a:ext cx="7391400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/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The “Night” has no “light” from the Light Season.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18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12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:\Users\Rae\Desktop\torah scroll empt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602632" y="383433"/>
            <a:ext cx="5638801" cy="776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90600" y="2057400"/>
            <a:ext cx="6183550" cy="38472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When Moses wrote the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book of Genesis, he totally understood the word “day.”</a:t>
            </a:r>
          </a:p>
          <a:p>
            <a:pPr algn="ctr"/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 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In Genesis, Yahuah defined the word “day” as including both twilight transition times, 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of evening and morning.</a:t>
            </a:r>
          </a:p>
        </p:txBody>
      </p:sp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19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66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3774" y="457200"/>
            <a:ext cx="9067800" cy="61247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When Does the Day Begin?</a:t>
            </a:r>
            <a:br>
              <a:rPr lang="en-US" sz="4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br>
              <a:rPr lang="en-US" sz="4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b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b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b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b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br>
              <a:rPr lang="en-US" sz="5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endParaRPr lang="en-US" sz="32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520700">
                  <a:schemeClr val="accent2">
                    <a:alpha val="27000"/>
                  </a:schemeClr>
                </a:glow>
              </a:effectLst>
              <a:latin typeface="Lucida Calligraphy" pitchFamily="66" charset="0"/>
            </a:endParaRPr>
          </a:p>
          <a:p>
            <a:r>
              <a:rPr lang="en-US" sz="5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     </a:t>
            </a:r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(According to the Torah)</a:t>
            </a:r>
          </a:p>
        </p:txBody>
      </p:sp>
    </p:spTree>
    <p:extLst>
      <p:ext uri="{BB962C8B-B14F-4D97-AF65-F5344CB8AC3E}">
        <p14:creationId xmlns:p14="http://schemas.microsoft.com/office/powerpoint/2010/main" val="284575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:\Users\Rae\Desktop\torah scroll empty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602632" y="383433"/>
            <a:ext cx="5638801" cy="776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20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Rae\Desktop\mtn bkgd in blue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2311773"/>
            <a:ext cx="5994399" cy="3371851"/>
          </a:xfrm>
          <a:prstGeom prst="roundRect">
            <a:avLst>
              <a:gd name="adj" fmla="val 8719"/>
            </a:avLst>
          </a:prstGeom>
          <a:ln w="57150">
            <a:solidFill>
              <a:srgbClr val="00206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80247" y="2539425"/>
            <a:ext cx="598095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What  is  a  “twilight”?</a:t>
            </a:r>
          </a:p>
        </p:txBody>
      </p:sp>
    </p:spTree>
    <p:extLst>
      <p:ext uri="{BB962C8B-B14F-4D97-AF65-F5344CB8AC3E}">
        <p14:creationId xmlns:p14="http://schemas.microsoft.com/office/powerpoint/2010/main" val="287308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21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8080" y="152400"/>
            <a:ext cx="8873519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All twilights belong to the Day Season.</a:t>
            </a:r>
          </a:p>
        </p:txBody>
      </p:sp>
      <p:pic>
        <p:nvPicPr>
          <p:cNvPr id="2050" name="Picture 2" descr="C:\Users\Rae\Desktop\twilight flat earth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576" y="872862"/>
            <a:ext cx="9155575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1468250" y="4894547"/>
            <a:ext cx="2069356" cy="515653"/>
          </a:xfrm>
          <a:prstGeom prst="roundRect">
            <a:avLst/>
          </a:prstGeom>
          <a:gradFill flip="none" rotWithShape="1">
            <a:gsLst>
              <a:gs pos="54000">
                <a:srgbClr val="FF1A33"/>
              </a:gs>
              <a:gs pos="15000">
                <a:srgbClr val="FF6D1A"/>
              </a:gs>
              <a:gs pos="0">
                <a:srgbClr val="FFC000"/>
              </a:gs>
              <a:gs pos="90000">
                <a:srgbClr val="FF0066"/>
              </a:gs>
            </a:gsLst>
            <a:lin ang="5400000" scaled="1"/>
            <a:tileRect/>
          </a:gra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b="1" dirty="0">
                <a:latin typeface="Comic Sans MS" pitchFamily="66" charset="0"/>
              </a:rPr>
              <a:t>Civil dawn/dusk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259469" y="5524503"/>
            <a:ext cx="2502680" cy="515653"/>
          </a:xfrm>
          <a:prstGeom prst="roundRect">
            <a:avLst/>
          </a:prstGeom>
          <a:gradFill flip="none" rotWithShape="1">
            <a:gsLst>
              <a:gs pos="19000">
                <a:srgbClr val="7005D4"/>
              </a:gs>
              <a:gs pos="50000">
                <a:srgbClr val="7E21B3"/>
              </a:gs>
              <a:gs pos="77000">
                <a:srgbClr val="852FA2"/>
              </a:gs>
              <a:gs pos="86000">
                <a:srgbClr val="AF1F8D"/>
              </a:gs>
              <a:gs pos="98000">
                <a:srgbClr val="FF0066"/>
              </a:gs>
            </a:gsLst>
            <a:lin ang="16200000" scaled="1"/>
            <a:tileRect/>
          </a:gra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b="1" dirty="0">
                <a:latin typeface="Comic Sans MS" pitchFamily="66" charset="0"/>
              </a:rPr>
              <a:t>Nautical dawn/dusk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027266" y="6203441"/>
            <a:ext cx="2916334" cy="515653"/>
          </a:xfrm>
          <a:prstGeom prst="roundRect">
            <a:avLst/>
          </a:prstGeom>
          <a:gradFill flip="none" rotWithShape="1">
            <a:gsLst>
              <a:gs pos="12000">
                <a:schemeClr val="tx2">
                  <a:lumMod val="75000"/>
                  <a:lumOff val="25000"/>
                </a:schemeClr>
              </a:gs>
              <a:gs pos="26000">
                <a:srgbClr val="002060"/>
              </a:gs>
              <a:gs pos="18000">
                <a:srgbClr val="002060"/>
              </a:gs>
              <a:gs pos="82000">
                <a:srgbClr val="181CC7"/>
              </a:gs>
              <a:gs pos="99000">
                <a:srgbClr val="7005D4"/>
              </a:gs>
            </a:gsLst>
            <a:lin ang="16200000" scaled="1"/>
            <a:tileRect/>
          </a:gra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b="1" dirty="0">
                <a:latin typeface="Comic Sans MS" pitchFamily="66" charset="0"/>
              </a:rPr>
              <a:t>Astronomical dawn/dusk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440978" y="1745970"/>
            <a:ext cx="1816782" cy="339107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000" b="1" dirty="0">
                <a:solidFill>
                  <a:srgbClr val="0070C0"/>
                </a:solidFill>
                <a:latin typeface="Comic Sans MS" pitchFamily="66" charset="0"/>
              </a:rPr>
              <a:t>Day Season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972268" y="1770620"/>
            <a:ext cx="1971165" cy="339107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000" b="1" dirty="0">
                <a:latin typeface="Comic Sans MS" pitchFamily="66" charset="0"/>
              </a:rPr>
              <a:t>Night Season</a:t>
            </a:r>
          </a:p>
        </p:txBody>
      </p:sp>
      <p:sp>
        <p:nvSpPr>
          <p:cNvPr id="19" name="Oval 18"/>
          <p:cNvSpPr/>
          <p:nvPr/>
        </p:nvSpPr>
        <p:spPr>
          <a:xfrm>
            <a:off x="1224791" y="5059490"/>
            <a:ext cx="216024" cy="185766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Oval 19"/>
          <p:cNvSpPr/>
          <p:nvPr/>
        </p:nvSpPr>
        <p:spPr>
          <a:xfrm>
            <a:off x="1617524" y="2461886"/>
            <a:ext cx="216024" cy="204343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Oval 20"/>
          <p:cNvSpPr/>
          <p:nvPr/>
        </p:nvSpPr>
        <p:spPr>
          <a:xfrm>
            <a:off x="1847125" y="2840358"/>
            <a:ext cx="216024" cy="18576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Oval 21"/>
          <p:cNvSpPr/>
          <p:nvPr/>
        </p:nvSpPr>
        <p:spPr>
          <a:xfrm>
            <a:off x="1447800" y="2109727"/>
            <a:ext cx="216024" cy="185766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Oval 22"/>
          <p:cNvSpPr/>
          <p:nvPr/>
        </p:nvSpPr>
        <p:spPr>
          <a:xfrm>
            <a:off x="5865131" y="2400310"/>
            <a:ext cx="216024" cy="185766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Oval 23"/>
          <p:cNvSpPr/>
          <p:nvPr/>
        </p:nvSpPr>
        <p:spPr>
          <a:xfrm>
            <a:off x="5689925" y="2811483"/>
            <a:ext cx="216024" cy="18576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Oval 24"/>
          <p:cNvSpPr/>
          <p:nvPr/>
        </p:nvSpPr>
        <p:spPr>
          <a:xfrm>
            <a:off x="6099033" y="2085077"/>
            <a:ext cx="216024" cy="185766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Oval 25"/>
          <p:cNvSpPr/>
          <p:nvPr/>
        </p:nvSpPr>
        <p:spPr>
          <a:xfrm>
            <a:off x="2016648" y="5689446"/>
            <a:ext cx="216024" cy="185766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7" name="Oval 26"/>
          <p:cNvSpPr/>
          <p:nvPr/>
        </p:nvSpPr>
        <p:spPr>
          <a:xfrm>
            <a:off x="2778114" y="6368384"/>
            <a:ext cx="216024" cy="18576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Sun 30"/>
          <p:cNvSpPr/>
          <p:nvPr/>
        </p:nvSpPr>
        <p:spPr>
          <a:xfrm>
            <a:off x="8111786" y="3332368"/>
            <a:ext cx="629952" cy="625222"/>
          </a:xfrm>
          <a:prstGeom prst="sun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Oval 31"/>
          <p:cNvSpPr/>
          <p:nvPr/>
        </p:nvSpPr>
        <p:spPr>
          <a:xfrm>
            <a:off x="6869152" y="3741567"/>
            <a:ext cx="504055" cy="432047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  <a:ln>
            <a:solidFill>
              <a:srgbClr val="002060"/>
            </a:solidFill>
          </a:ln>
          <a:effectLst>
            <a:glow rad="1270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00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7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496489" y="915284"/>
            <a:ext cx="9792889" cy="5561716"/>
          </a:xfrm>
          <a:prstGeom prst="roundRect">
            <a:avLst>
              <a:gd name="adj" fmla="val 0"/>
            </a:avLst>
          </a:prstGeom>
          <a:gradFill>
            <a:gsLst>
              <a:gs pos="12000">
                <a:schemeClr val="tx2">
                  <a:lumMod val="75000"/>
                  <a:lumOff val="25000"/>
                </a:schemeClr>
              </a:gs>
              <a:gs pos="42000">
                <a:srgbClr val="002060"/>
              </a:gs>
              <a:gs pos="32000">
                <a:srgbClr val="002060"/>
              </a:gs>
              <a:gs pos="82000">
                <a:srgbClr val="181CC7"/>
              </a:gs>
              <a:gs pos="99000">
                <a:srgbClr val="7005D4"/>
              </a:gs>
            </a:gsLst>
            <a:lin ang="16200000" scaled="1"/>
          </a:gradFill>
          <a:ln w="28575">
            <a:solidFill>
              <a:srgbClr val="00206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5793" y="6492875"/>
            <a:ext cx="533400" cy="365125"/>
          </a:xfrm>
        </p:spPr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22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1128" y="177225"/>
            <a:ext cx="8873519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Astronomical twilight marks the day-start.</a:t>
            </a:r>
          </a:p>
        </p:txBody>
      </p:sp>
      <p:sp>
        <p:nvSpPr>
          <p:cNvPr id="31" name="Sun 30"/>
          <p:cNvSpPr/>
          <p:nvPr/>
        </p:nvSpPr>
        <p:spPr>
          <a:xfrm>
            <a:off x="1600200" y="908082"/>
            <a:ext cx="629952" cy="625222"/>
          </a:xfrm>
          <a:prstGeom prst="sun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Rounded Rectangle 28"/>
          <p:cNvSpPr/>
          <p:nvPr/>
        </p:nvSpPr>
        <p:spPr>
          <a:xfrm>
            <a:off x="619776" y="1802210"/>
            <a:ext cx="1295400" cy="369333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rgbClr val="87414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2000" b="1" dirty="0">
                <a:solidFill>
                  <a:srgbClr val="874141"/>
                </a:solidFill>
                <a:latin typeface="Comic Sans MS" pitchFamily="66" charset="0"/>
              </a:rPr>
              <a:t>Horizon</a:t>
            </a:r>
            <a:endParaRPr lang="en-CA" sz="2200" b="1" dirty="0">
              <a:solidFill>
                <a:srgbClr val="874141"/>
              </a:solidFill>
              <a:latin typeface="Comic Sans MS" pitchFamily="66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981200" y="2001990"/>
            <a:ext cx="1985355" cy="339107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1400" b="1" dirty="0">
                <a:latin typeface="Comic Sans MS" pitchFamily="66" charset="0"/>
              </a:rPr>
              <a:t>Still Before Sunrise</a:t>
            </a:r>
          </a:p>
        </p:txBody>
      </p:sp>
      <p:sp>
        <p:nvSpPr>
          <p:cNvPr id="33" name="Rounded Rectangle 32"/>
          <p:cNvSpPr/>
          <p:nvPr/>
        </p:nvSpPr>
        <p:spPr>
          <a:xfrm rot="21194818">
            <a:off x="1069714" y="2862990"/>
            <a:ext cx="2617337" cy="515653"/>
          </a:xfrm>
          <a:prstGeom prst="roundRect">
            <a:avLst/>
          </a:prstGeom>
          <a:gradFill flip="none" rotWithShape="1">
            <a:gsLst>
              <a:gs pos="54000">
                <a:srgbClr val="FF1A33"/>
              </a:gs>
              <a:gs pos="15000">
                <a:srgbClr val="FF6D1A"/>
              </a:gs>
              <a:gs pos="0">
                <a:srgbClr val="FFC000"/>
              </a:gs>
              <a:gs pos="90000">
                <a:srgbClr val="FF0066"/>
              </a:gs>
            </a:gsLst>
            <a:lin ang="5400000" scaled="1"/>
            <a:tileRect/>
          </a:gra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200" b="1" dirty="0">
                <a:latin typeface="Comic Sans MS" pitchFamily="66" charset="0"/>
              </a:rPr>
              <a:t>Civil dawn/dusk</a:t>
            </a:r>
          </a:p>
        </p:txBody>
      </p:sp>
      <p:sp>
        <p:nvSpPr>
          <p:cNvPr id="34" name="Rounded Rectangle 33"/>
          <p:cNvSpPr/>
          <p:nvPr/>
        </p:nvSpPr>
        <p:spPr>
          <a:xfrm rot="20815589">
            <a:off x="719498" y="3995811"/>
            <a:ext cx="3165408" cy="515653"/>
          </a:xfrm>
          <a:prstGeom prst="roundRect">
            <a:avLst/>
          </a:prstGeom>
          <a:gradFill flip="none" rotWithShape="1">
            <a:gsLst>
              <a:gs pos="19000">
                <a:srgbClr val="7005D4"/>
              </a:gs>
              <a:gs pos="50000">
                <a:srgbClr val="7E21B3"/>
              </a:gs>
              <a:gs pos="77000">
                <a:srgbClr val="852FA2"/>
              </a:gs>
              <a:gs pos="86000">
                <a:srgbClr val="AF1F8D"/>
              </a:gs>
              <a:gs pos="98000">
                <a:srgbClr val="FF0066"/>
              </a:gs>
            </a:gsLst>
            <a:lin ang="16200000" scaled="1"/>
            <a:tileRect/>
          </a:gra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200" b="1" dirty="0">
                <a:latin typeface="Comic Sans MS" pitchFamily="66" charset="0"/>
              </a:rPr>
              <a:t>Nautical dawn/dusk</a:t>
            </a:r>
          </a:p>
        </p:txBody>
      </p:sp>
      <p:sp>
        <p:nvSpPr>
          <p:cNvPr id="35" name="Rounded Rectangle 34"/>
          <p:cNvSpPr/>
          <p:nvPr/>
        </p:nvSpPr>
        <p:spPr>
          <a:xfrm rot="20459661">
            <a:off x="671667" y="5173177"/>
            <a:ext cx="3515076" cy="515653"/>
          </a:xfrm>
          <a:prstGeom prst="roundRect">
            <a:avLst/>
          </a:prstGeom>
          <a:gradFill flip="none" rotWithShape="1">
            <a:gsLst>
              <a:gs pos="12000">
                <a:schemeClr val="tx2">
                  <a:lumMod val="75000"/>
                  <a:lumOff val="25000"/>
                </a:schemeClr>
              </a:gs>
              <a:gs pos="26000">
                <a:srgbClr val="002060"/>
              </a:gs>
              <a:gs pos="18000">
                <a:srgbClr val="002060"/>
              </a:gs>
              <a:gs pos="82000">
                <a:srgbClr val="181CC7"/>
              </a:gs>
              <a:gs pos="99000">
                <a:srgbClr val="7005D4"/>
              </a:gs>
            </a:gsLst>
            <a:lin ang="16200000" scaled="1"/>
            <a:tileRect/>
          </a:gra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200" b="1" dirty="0">
                <a:latin typeface="Comic Sans MS" pitchFamily="66" charset="0"/>
              </a:rPr>
              <a:t>Astronomical dawn/dusk</a:t>
            </a:r>
          </a:p>
        </p:txBody>
      </p:sp>
      <p:sp>
        <p:nvSpPr>
          <p:cNvPr id="36" name="Rounded Rectangle 35"/>
          <p:cNvSpPr/>
          <p:nvPr/>
        </p:nvSpPr>
        <p:spPr>
          <a:xfrm rot="20347002">
            <a:off x="4568196" y="4434663"/>
            <a:ext cx="3342512" cy="798850"/>
          </a:xfrm>
          <a:prstGeom prst="roundRect">
            <a:avLst/>
          </a:prstGeom>
          <a:solidFill>
            <a:srgbClr val="000D26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000" b="1" dirty="0">
                <a:latin typeface="Comic Sans MS" pitchFamily="66" charset="0"/>
              </a:rPr>
              <a:t>Night Season</a:t>
            </a:r>
            <a:br>
              <a:rPr lang="en-CA" sz="2000" b="1" dirty="0">
                <a:latin typeface="Comic Sans MS" pitchFamily="66" charset="0"/>
              </a:rPr>
            </a:br>
            <a:r>
              <a:rPr lang="en-CA" sz="2000" b="1" dirty="0">
                <a:latin typeface="Comic Sans MS" pitchFamily="66" charset="0"/>
              </a:rPr>
              <a:t>[No light from the sun]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2718820" y="1083140"/>
            <a:ext cx="1816782" cy="339107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000" b="1" dirty="0">
                <a:solidFill>
                  <a:srgbClr val="0070C0"/>
                </a:solidFill>
                <a:latin typeface="Comic Sans MS" pitchFamily="66" charset="0"/>
              </a:rPr>
              <a:t>Day Season</a:t>
            </a:r>
          </a:p>
        </p:txBody>
      </p:sp>
      <p:sp>
        <p:nvSpPr>
          <p:cNvPr id="38" name="Left Bracket 37"/>
          <p:cNvSpPr/>
          <p:nvPr/>
        </p:nvSpPr>
        <p:spPr>
          <a:xfrm>
            <a:off x="103958" y="1076400"/>
            <a:ext cx="432048" cy="5230301"/>
          </a:xfrm>
          <a:prstGeom prst="leftBracket">
            <a:avLst>
              <a:gd name="adj" fmla="val 70062"/>
            </a:avLst>
          </a:prstGeom>
          <a:ln w="76200">
            <a:solidFill>
              <a:srgbClr val="00B0F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 rot="5400000">
            <a:off x="-1932129" y="3462562"/>
            <a:ext cx="4522788" cy="413670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  <a:t>DAY</a:t>
            </a:r>
            <a:endParaRPr lang="en-CA" sz="1400" b="1" dirty="0">
              <a:solidFill>
                <a:srgbClr val="0070C0"/>
              </a:solidFill>
              <a:latin typeface="Comic Sans MS" pitchFamily="66" charset="0"/>
            </a:endParaRPr>
          </a:p>
          <a:p>
            <a:pPr algn="ctr"/>
            <a: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  <a:t> SEASON</a:t>
            </a:r>
          </a:p>
        </p:txBody>
      </p:sp>
      <p:sp>
        <p:nvSpPr>
          <p:cNvPr id="40" name="Left Bracket 39"/>
          <p:cNvSpPr/>
          <p:nvPr/>
        </p:nvSpPr>
        <p:spPr>
          <a:xfrm rot="15126474">
            <a:off x="6248323" y="1394366"/>
            <a:ext cx="401604" cy="4990322"/>
          </a:xfrm>
          <a:prstGeom prst="leftBracket">
            <a:avLst>
              <a:gd name="adj" fmla="val 5739"/>
            </a:avLst>
          </a:prstGeom>
          <a:noFill/>
          <a:ln w="76200">
            <a:gradFill flip="none" rotWithShape="1">
              <a:gsLst>
                <a:gs pos="64000">
                  <a:srgbClr val="FF99FF"/>
                </a:gs>
                <a:gs pos="81000">
                  <a:srgbClr val="FFFF99"/>
                </a:gs>
                <a:gs pos="50000">
                  <a:srgbClr val="AEA0FA"/>
                </a:gs>
                <a:gs pos="37000">
                  <a:srgbClr val="3DAAF4"/>
                </a:gs>
                <a:gs pos="22000">
                  <a:srgbClr val="00B0F0"/>
                </a:gs>
                <a:gs pos="4000">
                  <a:srgbClr val="0070C0"/>
                </a:gs>
              </a:gsLst>
              <a:lin ang="16200000" scaled="1"/>
              <a:tileRect/>
            </a:gradFill>
            <a:headEnd type="oval" w="med" len="med"/>
            <a:tailEnd type="oval" w="med" len="med"/>
          </a:ln>
          <a:effectLst>
            <a:glow rad="139700">
              <a:srgbClr val="FF99FF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                                     </a:t>
            </a:r>
          </a:p>
          <a:p>
            <a:r>
              <a:rPr lang="en-US" b="1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        </a:t>
            </a:r>
            <a:r>
              <a:rPr lang="en-US" b="1" dirty="0">
                <a:solidFill>
                  <a:srgbClr val="FF99CC"/>
                </a:solidFill>
                <a:effectLst>
                  <a:glow rad="127000">
                    <a:srgbClr val="FFFF99"/>
                  </a:glow>
                </a:effectLst>
                <a:latin typeface="Arial Rounded MT Bold" pitchFamily="34" charset="0"/>
                <a:cs typeface="Aharoni" pitchFamily="2" charset="-79"/>
              </a:rPr>
              <a:t>DAWN MARKER</a:t>
            </a:r>
          </a:p>
        </p:txBody>
      </p:sp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6193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D:\Art on Desktop - 1\Bible Characters\moses' torah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0506" y="5378538"/>
            <a:ext cx="1658075" cy="15244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/>
          <p:cNvSpPr/>
          <p:nvPr/>
        </p:nvSpPr>
        <p:spPr>
          <a:xfrm>
            <a:off x="2302202" y="5929160"/>
            <a:ext cx="3412798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70000"/>
                    </a:srgbClr>
                  </a:glow>
                </a:effectLst>
                <a:latin typeface="Arial Rounded MT Bold" pitchFamily="34" charset="0"/>
              </a:rPr>
              <a:t>Moses knew this!</a:t>
            </a:r>
          </a:p>
        </p:txBody>
      </p:sp>
    </p:spTree>
    <p:extLst>
      <p:ext uri="{BB962C8B-B14F-4D97-AF65-F5344CB8AC3E}">
        <p14:creationId xmlns:p14="http://schemas.microsoft.com/office/powerpoint/2010/main" val="159991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75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1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:\Users\Rae\Desktop\torah scroll empty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498241" y="101958"/>
            <a:ext cx="5918918" cy="861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23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Rae\Desktop\mtn bkgd in blue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622" y="2133601"/>
            <a:ext cx="6862978" cy="4114800"/>
          </a:xfrm>
          <a:prstGeom prst="roundRect">
            <a:avLst>
              <a:gd name="adj" fmla="val 8719"/>
            </a:avLst>
          </a:prstGeom>
          <a:ln w="57150">
            <a:solidFill>
              <a:srgbClr val="00206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200" y="2539425"/>
            <a:ext cx="7010400" cy="36009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Now that we know the morning and evening twilights belong to “the day” how long is this day?</a:t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</a:t>
            </a:r>
          </a:p>
          <a:p>
            <a:pPr algn="ct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12 hours? or 24 hours?</a:t>
            </a:r>
          </a:p>
        </p:txBody>
      </p:sp>
    </p:spTree>
    <p:extLst>
      <p:ext uri="{BB962C8B-B14F-4D97-AF65-F5344CB8AC3E}">
        <p14:creationId xmlns:p14="http://schemas.microsoft.com/office/powerpoint/2010/main" val="97571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24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3159" y="291155"/>
            <a:ext cx="8873519" cy="563231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The word “day/yowm” can be </a:t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a confusing word to many.</a:t>
            </a:r>
          </a:p>
          <a:p>
            <a:pPr algn="ctr">
              <a:lnSpc>
                <a:spcPct val="150000"/>
              </a:lnSpc>
            </a:pPr>
            <a:endParaRPr lang="en-US" sz="4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According to Hebrew #3117 there are two main definitions for “DAY” in the Festal Calendar study.</a:t>
            </a:r>
          </a:p>
        </p:txBody>
      </p:sp>
      <p:sp>
        <p:nvSpPr>
          <p:cNvPr id="31" name="Sun 30"/>
          <p:cNvSpPr/>
          <p:nvPr/>
        </p:nvSpPr>
        <p:spPr>
          <a:xfrm>
            <a:off x="10515600" y="2022261"/>
            <a:ext cx="629952" cy="625222"/>
          </a:xfrm>
          <a:prstGeom prst="sun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54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25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435" y="762000"/>
            <a:ext cx="3886200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Gen 1:5a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“And the light He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called day …”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4038600" y="2590800"/>
            <a:ext cx="5029200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“… and the darkness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He called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86000"/>
                    </a:srgbClr>
                  </a:glow>
                </a:effectLst>
                <a:latin typeface="Arial Rounded MT Bold" pitchFamily="34" charset="0"/>
              </a:rPr>
              <a:t> Night.”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86000"/>
                    </a:srgbClr>
                  </a:glow>
                </a:effectLst>
                <a:latin typeface="Arial Rounded MT Bold" pitchFamily="34" charset="0"/>
              </a:rPr>
              <a:t>(Gen 1:5b) </a:t>
            </a: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012575" y="5257801"/>
            <a:ext cx="1816782" cy="589280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1600" b="1" dirty="0">
                <a:solidFill>
                  <a:srgbClr val="0070C0"/>
                </a:solidFill>
                <a:latin typeface="Comic Sans MS" pitchFamily="66" charset="0"/>
              </a:rPr>
              <a:t>DAY SEASON</a:t>
            </a:r>
            <a:br>
              <a:rPr lang="en-CA" sz="16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CA" sz="1200" b="1" dirty="0">
                <a:solidFill>
                  <a:srgbClr val="0070C0"/>
                </a:solidFill>
                <a:latin typeface="Comic Sans MS" pitchFamily="66" charset="0"/>
              </a:rPr>
              <a:t>(with TWILIGHTS)</a:t>
            </a:r>
            <a:endParaRPr lang="en-CA" sz="16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105400" y="5236228"/>
            <a:ext cx="1971165" cy="5892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1600" b="1" dirty="0">
                <a:latin typeface="Comic Sans MS" pitchFamily="66" charset="0"/>
              </a:rPr>
              <a:t>NIGHT </a:t>
            </a:r>
            <a:br>
              <a:rPr lang="en-CA" sz="1600" b="1" dirty="0">
                <a:latin typeface="Comic Sans MS" pitchFamily="66" charset="0"/>
              </a:rPr>
            </a:br>
            <a:r>
              <a:rPr lang="en-CA" sz="1600" b="1" dirty="0">
                <a:latin typeface="Comic Sans MS" pitchFamily="66" charset="0"/>
              </a:rPr>
              <a:t>SEASON</a:t>
            </a:r>
          </a:p>
        </p:txBody>
      </p:sp>
      <p:sp>
        <p:nvSpPr>
          <p:cNvPr id="8" name="Left Bracket 7"/>
          <p:cNvSpPr/>
          <p:nvPr/>
        </p:nvSpPr>
        <p:spPr>
          <a:xfrm rot="16200000">
            <a:off x="4172264" y="3334062"/>
            <a:ext cx="723274" cy="5410201"/>
          </a:xfrm>
          <a:prstGeom prst="leftBracket">
            <a:avLst>
              <a:gd name="adj" fmla="val 70062"/>
            </a:avLst>
          </a:prstGeom>
          <a:ln w="76200">
            <a:solidFill>
              <a:srgbClr val="00B0F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br>
              <a:rPr lang="en-US" sz="1200" dirty="0"/>
            </a:br>
            <a:endParaRPr lang="en-US" sz="1200" dirty="0"/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Comic Sans MS" pitchFamily="66" charset="0"/>
              </a:rPr>
              <a:t>A Full 24 Hour Cycle</a:t>
            </a:r>
          </a:p>
        </p:txBody>
      </p:sp>
    </p:spTree>
    <p:extLst>
      <p:ext uri="{BB962C8B-B14F-4D97-AF65-F5344CB8AC3E}">
        <p14:creationId xmlns:p14="http://schemas.microsoft.com/office/powerpoint/2010/main" val="387989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7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2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Rae\Desktop\Holy of Holies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3657601" cy="4876800"/>
          </a:xfrm>
          <a:prstGeom prst="ellipse">
            <a:avLst/>
          </a:prstGeom>
          <a:ln w="762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Rae\Desktop\Yom Kippur banne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4114800"/>
            <a:ext cx="5257800" cy="23758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267200" y="381000"/>
            <a:ext cx="4495800" cy="37856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These definitions are important </a:t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in order to understand the timeframe for  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361B00">
                      <a:alpha val="55000"/>
                    </a:srgbClr>
                  </a:glow>
                </a:effectLst>
                <a:latin typeface="Arial Rounded MT Bold" pitchFamily="34" charset="0"/>
              </a:rPr>
              <a:t>Yom Kippur.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</a:t>
            </a:r>
          </a:p>
        </p:txBody>
      </p:sp>
      <p:pic>
        <p:nvPicPr>
          <p:cNvPr id="7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341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26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3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0378522">
            <a:off x="1894195" y="2088180"/>
            <a:ext cx="5731215" cy="37856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If the day began at midnight, or at sunset, would Moses have given the following instructions for Day of Atonement in Lev 23?</a:t>
            </a:r>
          </a:p>
        </p:txBody>
      </p:sp>
      <p:pic>
        <p:nvPicPr>
          <p:cNvPr id="4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64305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27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D:\Art on Desktop - 1\Bible Characters\moses' torah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4114800"/>
            <a:ext cx="2099915" cy="21340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86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50585" y="396180"/>
            <a:ext cx="7179015" cy="63094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Lev 23:32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[c]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 is the main Bible text that is used to support the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“day” beginning at sunset.</a:t>
            </a:r>
          </a:p>
          <a:p>
            <a:pPr algn="ctr"/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 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“… from even unto even, shall ye celebrate your Sabbath.”</a:t>
            </a:r>
          </a:p>
          <a:p>
            <a:pPr algn="ctr"/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361B00"/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361B00"/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361B00"/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361B00"/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361B00"/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Is the text really saying the “day” begins with sunset?</a:t>
            </a: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28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75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75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6200" y="396180"/>
            <a:ext cx="8975385" cy="40934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>
                <a:solidFill>
                  <a:schemeClr val="accent6"/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No!  The text says nothing of sunset! </a:t>
            </a:r>
          </a:p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However … when the text is 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“read in context”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it becomes very clear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this thought cannot be applied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to every day,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and certainly not to the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seventh-day Sabbath.</a:t>
            </a:r>
          </a:p>
        </p:txBody>
      </p:sp>
      <p:pic>
        <p:nvPicPr>
          <p:cNvPr id="7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29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75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27534" y="1752600"/>
            <a:ext cx="6400800" cy="48006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6200" y="184826"/>
            <a:ext cx="9067800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b="1" dirty="0">
                <a:solidFill>
                  <a:srgbClr val="FFC000"/>
                </a:solidFill>
                <a:effectLst/>
                <a:latin typeface="Lucida Calligraphy" pitchFamily="66" charset="0"/>
              </a:rPr>
              <a:t>When Does the Day Begin</a:t>
            </a:r>
            <a:br>
              <a:rPr lang="en-US" sz="4400" b="1" dirty="0">
                <a:solidFill>
                  <a:srgbClr val="FFC000"/>
                </a:solidFill>
                <a:effectLst/>
                <a:latin typeface="Lucida Calligraphy" pitchFamily="66" charset="0"/>
              </a:rPr>
            </a:br>
            <a:r>
              <a:rPr lang="en-US" sz="4400" b="1" dirty="0">
                <a:solidFill>
                  <a:srgbClr val="FFC000"/>
                </a:solidFill>
                <a:effectLst/>
                <a:latin typeface="Lucida Calligraphy" pitchFamily="66" charset="0"/>
              </a:rPr>
              <a:t>according to</a:t>
            </a:r>
            <a:endParaRPr lang="en-US" sz="3600" b="1" dirty="0">
              <a:solidFill>
                <a:srgbClr val="FFC000"/>
              </a:solidFill>
              <a:effectLst/>
              <a:latin typeface="Lucida Calligraphy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38800" y="5029200"/>
            <a:ext cx="914400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8800" b="1" dirty="0">
                <a:solidFill>
                  <a:srgbClr val="FFC000"/>
                </a:solidFill>
                <a:effectLst/>
                <a:latin typeface="Lucida Calligraphy" pitchFamily="66" charset="0"/>
              </a:rPr>
              <a:t>?</a:t>
            </a:r>
            <a:endParaRPr lang="en-US" sz="7200" b="1" dirty="0">
              <a:solidFill>
                <a:srgbClr val="FFC000"/>
              </a:solidFill>
              <a:effectLst/>
              <a:latin typeface="Lucida Calligraphy" pitchFamily="66" charset="0"/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3</a:t>
            </a:fld>
            <a:endParaRPr lang="en-US" b="1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9296400" y="3722777"/>
            <a:ext cx="6400800" cy="175260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Note to Charlene upon completion: </a:t>
            </a:r>
          </a:p>
          <a:p>
            <a:r>
              <a:rPr lang="en-US"/>
              <a:t>Send to barb dowling and evelyn martin, chris faifer, walter tschopep, etc.</a:t>
            </a:r>
          </a:p>
          <a:p>
            <a:r>
              <a:rPr lang="en-US"/>
              <a:t>Manny &amp; Barb working on a spanish PPT – 5/15/20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07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4904" y="152400"/>
            <a:ext cx="7179015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Lev 23:26-32 contains Yahuah’s instructions regarding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Day of Atonement.</a:t>
            </a:r>
          </a:p>
        </p:txBody>
      </p:sp>
      <p:pic>
        <p:nvPicPr>
          <p:cNvPr id="7" name="Picture 4" descr="C:\Users\Rae\Desktop\Yom Kippur banne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8940" y="5867400"/>
            <a:ext cx="1905000" cy="860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1340" y="5782235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30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96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Rae\Desktop\Holy of Holies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3657601" cy="4876800"/>
          </a:xfrm>
          <a:prstGeom prst="ellipse">
            <a:avLst/>
          </a:prstGeom>
          <a:ln w="762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Rae\Desktop\Yom Kippur banne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4114800"/>
            <a:ext cx="5257800" cy="23758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267200" y="152400"/>
            <a:ext cx="4495800" cy="403187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If every day began at evening, Yahuah would </a:t>
            </a:r>
            <a:r>
              <a:rPr lang="en-US" sz="3200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not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have needed to tell the Israelites to begin their observation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of 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361B00">
                      <a:alpha val="55000"/>
                    </a:srgbClr>
                  </a:glow>
                </a:effectLst>
                <a:latin typeface="Arial Rounded MT Bold" pitchFamily="34" charset="0"/>
              </a:rPr>
              <a:t>Yom Kippur 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the evening before.</a:t>
            </a:r>
          </a:p>
        </p:txBody>
      </p:sp>
      <p:pic>
        <p:nvPicPr>
          <p:cNvPr id="7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341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31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6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2399"/>
            <a:ext cx="8839200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Does the day of Yom Kippur </a:t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span the two calendar dates of</a:t>
            </a:r>
          </a:p>
          <a:p>
            <a:pPr algn="ct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the 9</a:t>
            </a:r>
            <a:r>
              <a:rPr lang="en-US" sz="4000" baseline="30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th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day and the 10</a:t>
            </a:r>
            <a:r>
              <a:rPr lang="en-US" sz="4000" baseline="30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th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day?</a:t>
            </a:r>
          </a:p>
        </p:txBody>
      </p:sp>
      <p:pic>
        <p:nvPicPr>
          <p:cNvPr id="8" name="Picture 4" descr="C:\Users\Rae\Desktop\Yom Kippur banne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3725" y="4720616"/>
            <a:ext cx="1905000" cy="860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393700">
              <a:schemeClr val="accent2">
                <a:lumMod val="40000"/>
                <a:lumOff val="60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6520" y="582706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Rae\Desktop\Priest glorious garments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269125"/>
            <a:ext cx="1621953" cy="2376488"/>
          </a:xfrm>
          <a:prstGeom prst="roundRect">
            <a:avLst>
              <a:gd name="adj" fmla="val 10070"/>
            </a:avLst>
          </a:prstGeom>
          <a:ln>
            <a:noFill/>
          </a:ln>
          <a:effectLst>
            <a:glow rad="355600">
              <a:schemeClr val="accent2">
                <a:lumMod val="60000"/>
                <a:lumOff val="40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81200" y="4272368"/>
            <a:ext cx="1572953" cy="2376488"/>
          </a:xfrm>
          <a:prstGeom prst="roundRect">
            <a:avLst>
              <a:gd name="adj" fmla="val 10070"/>
            </a:avLst>
          </a:prstGeom>
          <a:ln>
            <a:noFill/>
          </a:ln>
          <a:effectLst>
            <a:glow rad="355600">
              <a:schemeClr val="accent2">
                <a:lumMod val="60000"/>
                <a:lumOff val="40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tx1"/>
                </a:solidFill>
              </a:rPr>
              <a:t>32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94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Rae\Desktop\Yom Kippur banne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5791200"/>
            <a:ext cx="1905000" cy="860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393700">
              <a:schemeClr val="accent2">
                <a:lumMod val="40000"/>
                <a:lumOff val="60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33400" y="674631"/>
            <a:ext cx="3733800" cy="2090538"/>
            <a:chOff x="533400" y="674631"/>
            <a:chExt cx="3733800" cy="2090538"/>
          </a:xfrm>
        </p:grpSpPr>
        <p:pic>
          <p:nvPicPr>
            <p:cNvPr id="3074" name="Picture 2" descr="C:\Users\Rae\Desktop\day &amp; night 1200 flip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674631"/>
              <a:ext cx="3733800" cy="209053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1483377" y="948787"/>
              <a:ext cx="1869423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 prst="softRound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9600" b="1" dirty="0">
                  <a:ln w="1143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  <a:reflection blurRad="6350" stA="55000" endA="300" endPos="45500" dir="5400000" sy="-100000" algn="bl" rotWithShape="0"/>
                  </a:effectLst>
                  <a:latin typeface="Lucida Calligraphy" pitchFamily="66" charset="0"/>
                </a:rPr>
                <a:t>9</a:t>
              </a:r>
              <a:r>
                <a:rPr lang="en-US" sz="9600" b="1" baseline="30000" dirty="0">
                  <a:ln w="1143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  <a:reflection blurRad="6350" stA="55000" endA="300" endPos="45500" dir="5400000" sy="-100000" algn="bl" rotWithShape="0"/>
                  </a:effectLst>
                  <a:latin typeface="Lucida Calligraphy" pitchFamily="66" charset="0"/>
                </a:rPr>
                <a:t>th</a:t>
              </a:r>
              <a:endParaRPr lang="en-US" sz="9600" b="1" dirty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Lucida Bright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876800" y="674629"/>
            <a:ext cx="3733800" cy="2090540"/>
            <a:chOff x="4876800" y="674629"/>
            <a:chExt cx="3733800" cy="2090540"/>
          </a:xfrm>
        </p:grpSpPr>
        <p:pic>
          <p:nvPicPr>
            <p:cNvPr id="3075" name="Picture 3" descr="C:\Users\Rae\Desktop\day &amp; night 1200 flip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674629"/>
              <a:ext cx="3733800" cy="209054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5275632" y="966621"/>
              <a:ext cx="2456122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 prst="softRound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9600" b="1" dirty="0">
                  <a:ln w="11430">
                    <a:solidFill>
                      <a:schemeClr val="accent5">
                        <a:lumMod val="50000"/>
                      </a:schemeClr>
                    </a:solidFill>
                  </a:ln>
                  <a:solidFill>
                    <a:schemeClr val="accent5">
                      <a:lumMod val="7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Lucida Calligraphy" pitchFamily="66" charset="0"/>
                </a:rPr>
                <a:t>10</a:t>
              </a:r>
              <a:r>
                <a:rPr lang="en-US" sz="9600" b="1" baseline="30000" dirty="0">
                  <a:ln w="11430">
                    <a:solidFill>
                      <a:schemeClr val="accent5">
                        <a:lumMod val="50000"/>
                      </a:schemeClr>
                    </a:solidFill>
                  </a:ln>
                  <a:solidFill>
                    <a:schemeClr val="accent5">
                      <a:lumMod val="7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Lucida Calligraphy" pitchFamily="66" charset="0"/>
                </a:rPr>
                <a:t>th</a:t>
              </a:r>
              <a:endParaRPr lang="en-US" sz="9600" b="1" dirty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Bright" pitchFamily="18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89525" y="2971800"/>
            <a:ext cx="8839200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Between the 9</a:t>
            </a:r>
            <a:r>
              <a:rPr lang="en-US" sz="3600" baseline="30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th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and the 10</a:t>
            </a:r>
            <a:r>
              <a:rPr lang="en-US" sz="3600" baseline="30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th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days, there are 48 hours.</a:t>
            </a:r>
          </a:p>
          <a:p>
            <a:pPr algn="ctr"/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What combination of 24 hours </a:t>
            </a:r>
            <a:b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would belong to Yom Kippur?</a:t>
            </a:r>
            <a:endParaRPr lang="en-US" sz="4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11" name="Picture 2" descr="C:\Users\Rae\Desktop\YCC Logo sm siz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0624" y="5772912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33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0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Rae\Desktop\Yom Kippur banne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5791200"/>
            <a:ext cx="1905000" cy="860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393700">
              <a:schemeClr val="accent2">
                <a:lumMod val="40000"/>
                <a:lumOff val="60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876800" y="674629"/>
            <a:ext cx="3733800" cy="2090540"/>
            <a:chOff x="4876800" y="674629"/>
            <a:chExt cx="3733800" cy="2090540"/>
          </a:xfrm>
        </p:grpSpPr>
        <p:pic>
          <p:nvPicPr>
            <p:cNvPr id="3075" name="Picture 3" descr="C:\Users\Rae\Desktop\day &amp; night 1200 flip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674629"/>
              <a:ext cx="3733800" cy="209054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5275632" y="966621"/>
              <a:ext cx="2456122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 prst="softRound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9600" b="1" dirty="0">
                  <a:ln w="11430">
                    <a:solidFill>
                      <a:schemeClr val="accent5">
                        <a:lumMod val="50000"/>
                      </a:schemeClr>
                    </a:solidFill>
                  </a:ln>
                  <a:solidFill>
                    <a:schemeClr val="accent5">
                      <a:lumMod val="7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Lucida Calligraphy" pitchFamily="66" charset="0"/>
                </a:rPr>
                <a:t>10</a:t>
              </a:r>
              <a:r>
                <a:rPr lang="en-US" sz="9600" b="1" baseline="30000" dirty="0">
                  <a:ln w="11430">
                    <a:solidFill>
                      <a:schemeClr val="accent5">
                        <a:lumMod val="50000"/>
                      </a:schemeClr>
                    </a:solidFill>
                  </a:ln>
                  <a:solidFill>
                    <a:schemeClr val="accent5">
                      <a:lumMod val="7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Lucida Calligraphy" pitchFamily="66" charset="0"/>
                </a:rPr>
                <a:t>th</a:t>
              </a:r>
              <a:endParaRPr lang="en-US" sz="9600" b="1" dirty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Bright" pitchFamily="18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52400" y="229136"/>
            <a:ext cx="4419600" cy="62478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2">
                      <a:lumMod val="50000"/>
                      <a:alpha val="64000"/>
                    </a:schemeClr>
                  </a:glow>
                </a:effectLst>
                <a:latin typeface="Arial Rounded MT Bold" pitchFamily="34" charset="0"/>
              </a:rPr>
              <a:t>vs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2">
                      <a:lumMod val="50000"/>
                      <a:alpha val="64000"/>
                    </a:schemeClr>
                  </a:glow>
                </a:effectLst>
                <a:latin typeface="Arial Rounded MT Bold" pitchFamily="34" charset="0"/>
              </a:rPr>
              <a:t> 27:  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2">
                      <a:lumMod val="50000"/>
                      <a:alpha val="64000"/>
                    </a:schemeClr>
                  </a:glow>
                </a:effectLst>
                <a:latin typeface="Arial Rounded MT Bold" pitchFamily="34" charset="0"/>
              </a:rPr>
              <a:t>“On the tenth day of the seventh month there shall be </a:t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2">
                      <a:lumMod val="50000"/>
                      <a:alpha val="64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2">
                      <a:lumMod val="50000"/>
                      <a:alpha val="64000"/>
                    </a:schemeClr>
                  </a:glow>
                </a:effectLst>
                <a:latin typeface="Arial Rounded MT Bold" pitchFamily="34" charset="0"/>
              </a:rPr>
              <a:t>a day of atonement …</a:t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2">
                      <a:lumMod val="50000"/>
                      <a:alpha val="64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800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2">
                      <a:lumMod val="50000"/>
                      <a:alpha val="64000"/>
                    </a:schemeClr>
                  </a:glow>
                </a:effectLst>
                <a:latin typeface="Arial Rounded MT Bold" pitchFamily="34" charset="0"/>
              </a:rPr>
              <a:t>vs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2">
                      <a:lumMod val="50000"/>
                      <a:alpha val="64000"/>
                    </a:schemeClr>
                  </a:glow>
                </a:effectLst>
                <a:latin typeface="Arial Rounded MT Bold" pitchFamily="34" charset="0"/>
              </a:rPr>
              <a:t> 32a   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2">
                      <a:lumMod val="50000"/>
                      <a:alpha val="64000"/>
                    </a:schemeClr>
                  </a:glow>
                </a:effectLst>
                <a:latin typeface="Arial Rounded MT Bold" pitchFamily="34" charset="0"/>
              </a:rPr>
              <a:t>It shall </a:t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2">
                      <a:lumMod val="50000"/>
                      <a:alpha val="64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2">
                      <a:lumMod val="50000"/>
                      <a:alpha val="64000"/>
                    </a:schemeClr>
                  </a:glow>
                </a:effectLst>
                <a:latin typeface="Arial Rounded MT Bold" pitchFamily="34" charset="0"/>
              </a:rPr>
              <a:t>be unto you </a:t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2">
                      <a:lumMod val="50000"/>
                      <a:alpha val="64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2">
                      <a:lumMod val="50000"/>
                      <a:alpha val="64000"/>
                    </a:schemeClr>
                  </a:glow>
                </a:effectLst>
                <a:latin typeface="Arial Rounded MT Bold" pitchFamily="34" charset="0"/>
              </a:rPr>
              <a:t>a Sabbath </a:t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2">
                      <a:lumMod val="50000"/>
                      <a:alpha val="64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2">
                      <a:lumMod val="50000"/>
                      <a:alpha val="64000"/>
                    </a:schemeClr>
                  </a:glow>
                </a:effectLst>
                <a:latin typeface="Arial Rounded MT Bold" pitchFamily="34" charset="0"/>
              </a:rPr>
              <a:t>of rest …”</a:t>
            </a:r>
          </a:p>
        </p:txBody>
      </p:sp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1340" y="577327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34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6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105399" y="156559"/>
            <a:ext cx="3853805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vs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32 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[b]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“… and ye shall afflict your souls:</a:t>
            </a:r>
          </a:p>
          <a:p>
            <a:pPr algn="ctr"/>
            <a:endParaRPr lang="en-US" sz="4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[beginning when?]</a:t>
            </a:r>
          </a:p>
        </p:txBody>
      </p:sp>
      <p:pic>
        <p:nvPicPr>
          <p:cNvPr id="8" name="Picture 4" descr="C:\Users\Rae\Desktop\Yom Kippur banne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5247" y="5638800"/>
            <a:ext cx="1905000" cy="860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393700">
              <a:schemeClr val="accent2">
                <a:lumMod val="40000"/>
                <a:lumOff val="60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0305" y="577327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28600" y="3352800"/>
            <a:ext cx="3853805" cy="298543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vs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32 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[c]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 </a:t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“… in the </a:t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ninth day of the month </a:t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4000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at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</a:t>
            </a:r>
            <a:r>
              <a:rPr lang="en-US" sz="4000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even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…”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33400" y="674631"/>
            <a:ext cx="3733800" cy="2090538"/>
            <a:chOff x="533400" y="674631"/>
            <a:chExt cx="3733800" cy="2090538"/>
          </a:xfrm>
        </p:grpSpPr>
        <p:pic>
          <p:nvPicPr>
            <p:cNvPr id="12" name="Picture 2" descr="C:\Users\Rae\Desktop\day &amp; night 1200 flip.jp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674631"/>
              <a:ext cx="3733800" cy="209053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1483377" y="948787"/>
              <a:ext cx="1869423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 prst="softRound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9600" b="1" dirty="0">
                  <a:ln w="1143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  <a:reflection blurRad="6350" stA="55000" endA="300" endPos="45500" dir="5400000" sy="-100000" algn="bl" rotWithShape="0"/>
                  </a:effectLst>
                  <a:latin typeface="Lucida Calligraphy" pitchFamily="66" charset="0"/>
                </a:rPr>
                <a:t>9</a:t>
              </a:r>
              <a:r>
                <a:rPr lang="en-US" sz="9600" b="1" baseline="30000" dirty="0">
                  <a:ln w="1143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  <a:reflection blurRad="6350" stA="55000" endA="300" endPos="45500" dir="5400000" sy="-100000" algn="bl" rotWithShape="0"/>
                  </a:effectLst>
                  <a:latin typeface="Lucida Calligraphy" pitchFamily="66" charset="0"/>
                </a:rPr>
                <a:t>th</a:t>
              </a:r>
              <a:endParaRPr lang="en-US" sz="9600" b="1" dirty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Lucida Bright" pitchFamily="18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35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34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e\Desktop\wilderness tabernacles at night edit 2nd hal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2208" y="0"/>
            <a:ext cx="56917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Rae\Desktop\wilderness tabernacles at night edit 1st hal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41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ae\Desktop\Wilderness tabernacles &amp; Sinai edit cent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563880"/>
            <a:ext cx="2848948" cy="5943600"/>
          </a:xfrm>
          <a:prstGeom prst="rect">
            <a:avLst/>
          </a:prstGeom>
          <a:noFill/>
          <a:effectLst>
            <a:glow rad="1295400">
              <a:schemeClr val="tx2">
                <a:lumMod val="20000"/>
                <a:lumOff val="80000"/>
                <a:alpha val="56000"/>
              </a:schemeClr>
            </a:glow>
            <a:softEdge rad="482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Rae\Desktop\YCC Logo sm size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2715" y="581361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05741" y="370015"/>
            <a:ext cx="2514600" cy="1545969"/>
            <a:chOff x="46877" y="-473679"/>
            <a:chExt cx="3733800" cy="2090538"/>
          </a:xfrm>
        </p:grpSpPr>
        <p:pic>
          <p:nvPicPr>
            <p:cNvPr id="11" name="Picture 2" descr="C:\Users\Rae\Desktop\day &amp; night 1200 flip.jp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77" y="-473679"/>
              <a:ext cx="3733800" cy="209053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979065" y="-378107"/>
              <a:ext cx="1869423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 prst="softRound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9600" b="1" dirty="0">
                  <a:ln w="1143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  <a:reflection blurRad="6350" stA="55000" endA="300" endPos="45500" dir="5400000" sy="-100000" algn="bl" rotWithShape="0"/>
                  </a:effectLst>
                  <a:latin typeface="Lucida Calligraphy" pitchFamily="66" charset="0"/>
                </a:rPr>
                <a:t>9</a:t>
              </a:r>
              <a:r>
                <a:rPr lang="en-US" sz="9600" b="1" baseline="30000" dirty="0">
                  <a:ln w="1143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  <a:reflection blurRad="6350" stA="55000" endA="300" endPos="45500" dir="5400000" sy="-100000" algn="bl" rotWithShape="0"/>
                  </a:effectLst>
                  <a:latin typeface="Lucida Calligraphy" pitchFamily="66" charset="0"/>
                </a:rPr>
                <a:t>th</a:t>
              </a:r>
              <a:endParaRPr lang="en-US" sz="9600" b="1" dirty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Lucida Bright" pitchFamily="18" charset="0"/>
              </a:endParaRPr>
            </a:p>
          </p:txBody>
        </p:sp>
      </p:grpSp>
      <p:pic>
        <p:nvPicPr>
          <p:cNvPr id="15" name="Picture 3" descr="C:\Users\Rae\Desktop\day &amp; night 1200 flip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1298" y="228600"/>
            <a:ext cx="3925492" cy="24133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029200" y="650461"/>
            <a:ext cx="24384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softRound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Calligraphy" pitchFamily="66" charset="0"/>
              </a:rPr>
              <a:t>10</a:t>
            </a:r>
            <a:r>
              <a:rPr lang="en-US" sz="9600" b="1" baseline="30000" dirty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Calligraphy" pitchFamily="66" charset="0"/>
              </a:rPr>
              <a:t>th</a:t>
            </a:r>
            <a:endParaRPr lang="en-US" sz="9600" b="1" dirty="0">
              <a:ln w="11430">
                <a:solidFill>
                  <a:schemeClr val="accent5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Lucida Bright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52444" y="3048000"/>
            <a:ext cx="2743200" cy="126188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000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vs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 32 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[d]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 </a:t>
            </a:r>
            <a:b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“… unto </a:t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even …”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259" y="3034605"/>
            <a:ext cx="2667000" cy="126188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000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vs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 32 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[c]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 </a:t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“… from </a:t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even …”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05742" y="2107376"/>
            <a:ext cx="2514600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Duration of </a:t>
            </a:r>
            <a:b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affliction?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09600" y="5410200"/>
            <a:ext cx="7620000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The length of affliction is</a:t>
            </a:r>
          </a:p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a full 24 hours from the </a:t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“even” of the 9</a:t>
            </a:r>
            <a:r>
              <a:rPr lang="en-US" sz="2800" baseline="30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th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 to the “even” of the 10</a:t>
            </a:r>
            <a:r>
              <a:rPr lang="en-US" sz="2800" baseline="30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th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.</a:t>
            </a:r>
          </a:p>
        </p:txBody>
      </p:sp>
      <p:sp>
        <p:nvSpPr>
          <p:cNvPr id="2" name="Striped Right Arrow 1"/>
          <p:cNvSpPr/>
          <p:nvPr/>
        </p:nvSpPr>
        <p:spPr>
          <a:xfrm>
            <a:off x="2641684" y="5029200"/>
            <a:ext cx="3505200" cy="381000"/>
          </a:xfrm>
          <a:prstGeom prst="stripedRightArrow">
            <a:avLst>
              <a:gd name="adj1" fmla="val 59600"/>
              <a:gd name="adj2" fmla="val 122000"/>
            </a:avLst>
          </a:prstGeom>
          <a:gradFill flip="none" rotWithShape="1">
            <a:gsLst>
              <a:gs pos="74000">
                <a:schemeClr val="accent2"/>
              </a:gs>
              <a:gs pos="14000">
                <a:srgbClr val="361B00"/>
              </a:gs>
              <a:gs pos="56000">
                <a:srgbClr val="0070C0"/>
              </a:gs>
              <a:gs pos="48000">
                <a:srgbClr val="0070C0"/>
              </a:gs>
              <a:gs pos="26000">
                <a:srgbClr val="FF7A00"/>
              </a:gs>
              <a:gs pos="40000">
                <a:srgbClr val="FFDF00"/>
              </a:gs>
              <a:gs pos="83000">
                <a:srgbClr val="4D0808"/>
              </a:gs>
            </a:gsLst>
            <a:lin ang="10800000" scaled="1"/>
            <a:tileRect/>
          </a:gradFill>
          <a:ln w="63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36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25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2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  <p:bldP spid="18" grpId="0"/>
      <p:bldP spid="20" grpId="0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e\Desktop\wilderness tabernacles at night edit 2nd hal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2208" y="0"/>
            <a:ext cx="56917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Rae\Desktop\wilderness tabernacles at night edit 1st hal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41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ae\Desktop\Wilderness tabernacles &amp; Sinai edit cent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563880"/>
            <a:ext cx="2848948" cy="5943600"/>
          </a:xfrm>
          <a:prstGeom prst="rect">
            <a:avLst/>
          </a:prstGeom>
          <a:noFill/>
          <a:effectLst>
            <a:glow rad="1295400">
              <a:schemeClr val="tx2">
                <a:lumMod val="20000"/>
                <a:lumOff val="80000"/>
                <a:alpha val="56000"/>
              </a:schemeClr>
            </a:glow>
            <a:softEdge rad="482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05741" y="370015"/>
            <a:ext cx="2514600" cy="1545969"/>
            <a:chOff x="46877" y="-473679"/>
            <a:chExt cx="3733800" cy="2090538"/>
          </a:xfrm>
        </p:grpSpPr>
        <p:pic>
          <p:nvPicPr>
            <p:cNvPr id="11" name="Picture 2" descr="C:\Users\Rae\Desktop\day &amp; night 1200 flip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77" y="-473679"/>
              <a:ext cx="3733800" cy="209053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979065" y="-378107"/>
              <a:ext cx="1869423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 prst="softRound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9600" b="1" dirty="0">
                  <a:ln w="1143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  <a:reflection blurRad="6350" stA="55000" endA="300" endPos="45500" dir="5400000" sy="-100000" algn="bl" rotWithShape="0"/>
                  </a:effectLst>
                  <a:latin typeface="Lucida Calligraphy" pitchFamily="66" charset="0"/>
                </a:rPr>
                <a:t>9</a:t>
              </a:r>
              <a:r>
                <a:rPr lang="en-US" sz="9600" b="1" baseline="30000" dirty="0">
                  <a:ln w="1143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  <a:reflection blurRad="6350" stA="55000" endA="300" endPos="45500" dir="5400000" sy="-100000" algn="bl" rotWithShape="0"/>
                  </a:effectLst>
                  <a:latin typeface="Lucida Calligraphy" pitchFamily="66" charset="0"/>
                </a:rPr>
                <a:t>th</a:t>
              </a:r>
              <a:endParaRPr lang="en-US" sz="9600" b="1" dirty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Lucida Bright" pitchFamily="18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685800" y="3081516"/>
            <a:ext cx="2667000" cy="126188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000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vs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 32 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[c/d]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 </a:t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“… from even unto even …”</a:t>
            </a:r>
          </a:p>
        </p:txBody>
      </p:sp>
      <p:pic>
        <p:nvPicPr>
          <p:cNvPr id="15" name="Picture 3" descr="C:\Users\Rae\Desktop\day &amp; night 1200 flip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1298" y="228600"/>
            <a:ext cx="3925492" cy="24133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029200" y="650461"/>
            <a:ext cx="24384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softRound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Calligraphy" pitchFamily="66" charset="0"/>
              </a:rPr>
              <a:t>10</a:t>
            </a:r>
            <a:r>
              <a:rPr lang="en-US" sz="9600" b="1" baseline="30000" dirty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Calligraphy" pitchFamily="66" charset="0"/>
              </a:rPr>
              <a:t>th</a:t>
            </a:r>
            <a:endParaRPr lang="en-US" sz="9600" b="1" dirty="0">
              <a:ln w="11430">
                <a:solidFill>
                  <a:schemeClr val="accent5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Lucida Bright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76800" y="2697301"/>
            <a:ext cx="4114800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000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vs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 32 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[e]</a:t>
            </a:r>
            <a:b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 </a:t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“…  shall ye </a:t>
            </a:r>
            <a:r>
              <a:rPr lang="en-US" sz="2800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celebrate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 y</a:t>
            </a:r>
            <a:r>
              <a:rPr lang="en-US" sz="2800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our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 </a:t>
            </a:r>
            <a:r>
              <a:rPr lang="en-US" sz="2800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Sabbath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.”</a:t>
            </a:r>
            <a:endParaRPr lang="en-US" sz="4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chemeClr val="tx1">
                    <a:alpha val="70000"/>
                  </a:scheme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43000" y="5334000"/>
            <a:ext cx="6248400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What is this word “</a:t>
            </a:r>
            <a:r>
              <a:rPr lang="en-US" sz="4000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celebrate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” referring to?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5742" y="2107376"/>
            <a:ext cx="3909058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What is the requirement of this affliction?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37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8" name="Picture 2" descr="C:\Users\Rae\Desktop\YCC Logo sm size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2715" y="581361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2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9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e\Desktop\wilderness tabernacles at night edit 2nd hal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2208" y="0"/>
            <a:ext cx="56917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Rae\Desktop\wilderness tabernacles at night edit 1st hal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41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ae\Desktop\Wilderness tabernacles &amp; Sinai edit cent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563880"/>
            <a:ext cx="2848948" cy="5943600"/>
          </a:xfrm>
          <a:prstGeom prst="rect">
            <a:avLst/>
          </a:prstGeom>
          <a:noFill/>
          <a:effectLst>
            <a:glow rad="1295400">
              <a:schemeClr val="tx2">
                <a:lumMod val="20000"/>
                <a:lumOff val="80000"/>
                <a:alpha val="56000"/>
              </a:schemeClr>
            </a:glow>
            <a:softEdge rad="482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05741" y="370015"/>
            <a:ext cx="2514600" cy="1545969"/>
            <a:chOff x="46877" y="-473679"/>
            <a:chExt cx="3733800" cy="2090538"/>
          </a:xfrm>
        </p:grpSpPr>
        <p:pic>
          <p:nvPicPr>
            <p:cNvPr id="11" name="Picture 2" descr="C:\Users\Rae\Desktop\day &amp; night 1200 flip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77" y="-473679"/>
              <a:ext cx="3733800" cy="209053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979065" y="-378107"/>
              <a:ext cx="1869423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 prst="softRound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9600" b="1" dirty="0">
                  <a:ln w="1143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  <a:reflection blurRad="6350" stA="55000" endA="300" endPos="45500" dir="5400000" sy="-100000" algn="bl" rotWithShape="0"/>
                  </a:effectLst>
                  <a:latin typeface="Lucida Calligraphy" pitchFamily="66" charset="0"/>
                </a:rPr>
                <a:t>9</a:t>
              </a:r>
              <a:r>
                <a:rPr lang="en-US" sz="9600" b="1" baseline="30000" dirty="0">
                  <a:ln w="1143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  <a:reflection blurRad="6350" stA="55000" endA="300" endPos="45500" dir="5400000" sy="-100000" algn="bl" rotWithShape="0"/>
                  </a:effectLst>
                  <a:latin typeface="Lucida Calligraphy" pitchFamily="66" charset="0"/>
                </a:rPr>
                <a:t>th</a:t>
              </a:r>
              <a:endParaRPr lang="en-US" sz="9600" b="1" dirty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Lucida Bright" pitchFamily="18" charset="0"/>
              </a:endParaRPr>
            </a:p>
          </p:txBody>
        </p:sp>
      </p:grpSp>
      <p:pic>
        <p:nvPicPr>
          <p:cNvPr id="15" name="Picture 3" descr="C:\Users\Rae\Desktop\day &amp; night 1200 flip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1298" y="228600"/>
            <a:ext cx="3925492" cy="24133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029200" y="650461"/>
            <a:ext cx="24384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softRound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Calligraphy" pitchFamily="66" charset="0"/>
              </a:rPr>
              <a:t>10</a:t>
            </a:r>
            <a:r>
              <a:rPr lang="en-US" sz="9600" b="1" baseline="30000" dirty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Calligraphy" pitchFamily="66" charset="0"/>
              </a:rPr>
              <a:t>th</a:t>
            </a:r>
            <a:endParaRPr lang="en-US" sz="9600" b="1" dirty="0">
              <a:ln w="11430">
                <a:solidFill>
                  <a:schemeClr val="accent5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Lucida Bright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65156" y="2843182"/>
            <a:ext cx="4114800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Part of the “affliction” is one of quietness, stillness and rest.</a:t>
            </a:r>
            <a:endParaRPr lang="en-US" sz="4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chemeClr val="tx1">
                    <a:alpha val="70000"/>
                  </a:scheme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9600" y="5334000"/>
            <a:ext cx="6629400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For 24 hours from the 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“even of the 9</a:t>
            </a:r>
            <a:r>
              <a:rPr lang="en-US" sz="2800" baseline="300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th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 to the even of the 10</a:t>
            </a:r>
            <a:r>
              <a:rPr lang="en-US" sz="2800" baseline="300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th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” 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this 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“affliction” 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is called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 “</a:t>
            </a:r>
            <a:r>
              <a:rPr lang="en-US" sz="2800" u="sng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a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 </a:t>
            </a:r>
            <a:r>
              <a:rPr lang="en-US" sz="2800" u="sng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celebration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.”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6200" y="2090172"/>
            <a:ext cx="3581400" cy="252376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In the Strong’s “celebrate” is </a:t>
            </a:r>
            <a:b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defined as #7673:</a:t>
            </a:r>
          </a:p>
          <a:p>
            <a:pPr algn="ctr"/>
            <a:endParaRPr lang="en-US" sz="1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 Rounded MT Bold" pitchFamily="34" charset="0"/>
            </a:endParaRPr>
          </a:p>
          <a:p>
            <a:pPr marL="342900" indent="-342900" algn="ctr">
              <a:buSzPct val="65000"/>
              <a:buFont typeface="Wingdings" pitchFamily="2" charset="2"/>
              <a:buChar char="Ø"/>
            </a:pP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to repose; </a:t>
            </a:r>
          </a:p>
          <a:p>
            <a:pPr marL="342900" indent="-342900" algn="ctr">
              <a:buSzPct val="65000"/>
              <a:buFont typeface="Wingdings" pitchFamily="2" charset="2"/>
              <a:buChar char="Ø"/>
            </a:pP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desist from exertion; </a:t>
            </a:r>
          </a:p>
          <a:p>
            <a:pPr marL="342900" indent="-342900" algn="ctr">
              <a:buSzPct val="65000"/>
              <a:buFont typeface="Wingdings" pitchFamily="2" charset="2"/>
              <a:buChar char="Ø"/>
            </a:pP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to rest and be still.</a:t>
            </a:r>
            <a:endParaRPr lang="en-US" sz="2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1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533400" cy="365125"/>
          </a:xfrm>
        </p:spPr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38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" name="Picture 2" descr="C:\Users\Rae\Desktop\YCC Logo sm size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2715" y="581361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3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7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e\Desktop\wilderness tabernacles at night edit 2nd hal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2208" y="0"/>
            <a:ext cx="56917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Rae\Desktop\wilderness tabernacles at night edit 1st hal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1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ae\Desktop\Wilderness tabernacles &amp; Sinai edit cent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563880"/>
            <a:ext cx="2848948" cy="5943600"/>
          </a:xfrm>
          <a:prstGeom prst="rect">
            <a:avLst/>
          </a:prstGeom>
          <a:noFill/>
          <a:effectLst>
            <a:glow rad="1295400">
              <a:schemeClr val="tx2">
                <a:lumMod val="20000"/>
                <a:lumOff val="80000"/>
                <a:alpha val="56000"/>
              </a:schemeClr>
            </a:glow>
            <a:softEdge rad="482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05741" y="370015"/>
            <a:ext cx="2514600" cy="1545969"/>
            <a:chOff x="46877" y="-473679"/>
            <a:chExt cx="3733800" cy="2090538"/>
          </a:xfrm>
        </p:grpSpPr>
        <p:pic>
          <p:nvPicPr>
            <p:cNvPr id="11" name="Picture 2" descr="C:\Users\Rae\Desktop\day &amp; night 1200 flip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77" y="-473679"/>
              <a:ext cx="3733800" cy="209053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979065" y="-378107"/>
              <a:ext cx="1869423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 prst="softRound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9600" b="1" dirty="0">
                  <a:ln w="1143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  <a:reflection blurRad="6350" stA="55000" endA="300" endPos="45500" dir="5400000" sy="-100000" algn="bl" rotWithShape="0"/>
                  </a:effectLst>
                  <a:latin typeface="Lucida Calligraphy" pitchFamily="66" charset="0"/>
                </a:rPr>
                <a:t>9</a:t>
              </a:r>
              <a:r>
                <a:rPr lang="en-US" sz="9600" b="1" baseline="30000" dirty="0">
                  <a:ln w="1143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  <a:reflection blurRad="6350" stA="55000" endA="300" endPos="45500" dir="5400000" sy="-100000" algn="bl" rotWithShape="0"/>
                  </a:effectLst>
                  <a:latin typeface="Lucida Calligraphy" pitchFamily="66" charset="0"/>
                </a:rPr>
                <a:t>th</a:t>
              </a:r>
              <a:endParaRPr lang="en-US" sz="9600" b="1" dirty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Lucida Bright" pitchFamily="18" charset="0"/>
              </a:endParaRPr>
            </a:p>
          </p:txBody>
        </p:sp>
      </p:grpSp>
      <p:pic>
        <p:nvPicPr>
          <p:cNvPr id="15" name="Picture 3" descr="C:\Users\Rae\Desktop\day &amp; night 1200 flip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1298" y="228600"/>
            <a:ext cx="3925492" cy="24133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029200" y="650461"/>
            <a:ext cx="24384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softRound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Calligraphy" pitchFamily="66" charset="0"/>
              </a:rPr>
              <a:t>10</a:t>
            </a:r>
            <a:r>
              <a:rPr lang="en-US" sz="9600" b="1" baseline="30000" dirty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Calligraphy" pitchFamily="66" charset="0"/>
              </a:rPr>
              <a:t>th</a:t>
            </a:r>
            <a:endParaRPr lang="en-US" sz="9600" b="1" dirty="0">
              <a:ln w="11430">
                <a:solidFill>
                  <a:schemeClr val="accent5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Lucida Bright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4078" y="3581400"/>
            <a:ext cx="8549252" cy="267765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The context of </a:t>
            </a:r>
            <a:r>
              <a:rPr lang="en-US" sz="2800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vs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 32 is about Yah’s commanded 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“affliction” 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~ for Yom Kippur ~ not about when any Sabbath day begins including                       !  </a:t>
            </a:r>
          </a:p>
          <a:p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chemeClr val="tx1">
                    <a:alpha val="70000"/>
                  </a:schemeClr>
                </a:glow>
              </a:effectLst>
              <a:latin typeface="Arial Rounded MT Bold" pitchFamily="34" charset="0"/>
            </a:endParaRPr>
          </a:p>
          <a:p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The first 12 hours of 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“affliction” 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is intended to prepare us for the hours of                   !</a:t>
            </a:r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  <a:effectLst>
                <a:glow rad="228600">
                  <a:schemeClr val="tx1">
                    <a:alpha val="70000"/>
                  </a:schemeClr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14" name="Picture 4" descr="C:\Users\Rae\Desktop\Yom Kippur banner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4419600"/>
            <a:ext cx="1905000" cy="860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393700">
              <a:schemeClr val="accent2">
                <a:lumMod val="40000"/>
                <a:lumOff val="60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Rae\Desktop\Yom Kippur banner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0804" y="5715000"/>
            <a:ext cx="1664796" cy="7522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393700">
              <a:schemeClr val="accent2">
                <a:lumMod val="40000"/>
                <a:lumOff val="60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533400" cy="365125"/>
          </a:xfrm>
        </p:spPr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39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9" name="Picture 2" descr="C:\Users\Rae\Desktop\YCC Logo sm size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2715" y="581361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60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3774" y="381000"/>
            <a:ext cx="9067800" cy="61247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When Does the Day Begin?</a:t>
            </a:r>
            <a:br>
              <a:rPr lang="en-US" sz="4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br>
              <a:rPr lang="en-US" sz="4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b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b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b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b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br>
              <a:rPr lang="en-US" sz="5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endParaRPr lang="en-US" sz="32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520700">
                  <a:schemeClr val="accent2">
                    <a:alpha val="27000"/>
                  </a:schemeClr>
                </a:glow>
              </a:effectLst>
              <a:latin typeface="Lucida Calligraphy" pitchFamily="66" charset="0"/>
            </a:endParaRPr>
          </a:p>
          <a:p>
            <a:r>
              <a:rPr lang="en-US" sz="5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        </a:t>
            </a:r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(According to You?)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4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05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3200400"/>
            <a:ext cx="8575028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Let’s compare the opposite scenario when the day begins with evening.  Will this apply to:</a:t>
            </a:r>
          </a:p>
        </p:txBody>
      </p:sp>
      <p:pic>
        <p:nvPicPr>
          <p:cNvPr id="7" name="Picture 4" descr="C:\Users\Rae\Desktop\Yom Kippur banne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5141478"/>
            <a:ext cx="3124200" cy="1411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393700">
              <a:schemeClr val="accent2">
                <a:lumMod val="40000"/>
                <a:lumOff val="60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3748" y="674631"/>
            <a:ext cx="3733103" cy="2090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483377" y="948787"/>
            <a:ext cx="186942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softRound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Lucida Calligraphy" pitchFamily="66" charset="0"/>
              </a:rPr>
              <a:t>9</a:t>
            </a:r>
            <a:r>
              <a:rPr lang="en-US" sz="9600" b="1" baseline="30000" dirty="0">
                <a:ln w="1143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Lucida Calligraphy" pitchFamily="66" charset="0"/>
              </a:rPr>
              <a:t>th</a:t>
            </a:r>
            <a:endParaRPr lang="en-US" sz="9600" b="1" dirty="0">
              <a:ln w="11430">
                <a:solidFill>
                  <a:schemeClr val="accent5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Lucida Bright" pitchFamily="18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77146" y="674629"/>
            <a:ext cx="3733107" cy="2090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275632" y="966621"/>
            <a:ext cx="245612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softRound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Calligraphy" pitchFamily="66" charset="0"/>
              </a:rPr>
              <a:t>10</a:t>
            </a:r>
            <a:r>
              <a:rPr lang="en-US" sz="9600" b="1" baseline="30000" dirty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Calligraphy" pitchFamily="66" charset="0"/>
              </a:rPr>
              <a:t>th</a:t>
            </a:r>
            <a:endParaRPr lang="en-US" sz="9600" b="1" dirty="0">
              <a:ln w="11430">
                <a:solidFill>
                  <a:schemeClr val="accent5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Lucida Bright" pitchFamily="18" charset="0"/>
            </a:endParaRPr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533400" cy="365125"/>
          </a:xfrm>
        </p:spPr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40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4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2715" y="581361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838264" y="5335250"/>
            <a:ext cx="914400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8800" b="1" dirty="0">
                <a:solidFill>
                  <a:srgbClr val="FFC000"/>
                </a:solidFill>
                <a:effectLst/>
                <a:latin typeface="Lucida Calligraphy" pitchFamily="66" charset="0"/>
              </a:rPr>
              <a:t>?</a:t>
            </a:r>
            <a:endParaRPr lang="en-US" sz="7200" b="1" dirty="0">
              <a:solidFill>
                <a:srgbClr val="FFC000"/>
              </a:solidFill>
              <a:effectLst/>
              <a:latin typeface="Lucida Calligraphy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01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21" presetClass="entr" presetSubtype="8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601971"/>
            <a:ext cx="9184628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If the day begins at evening, Moses would have simply been told:</a:t>
            </a:r>
          </a:p>
          <a:p>
            <a:pPr algn="ctr"/>
            <a:r>
              <a:rPr lang="en-US" sz="40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“Day of Atonement is on the tenth day of the seventh month.”</a:t>
            </a:r>
          </a:p>
        </p:txBody>
      </p:sp>
      <p:pic>
        <p:nvPicPr>
          <p:cNvPr id="7" name="Picture 4" descr="C:\Users\Rae\Desktop\Yom Kippur banne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5192304"/>
            <a:ext cx="2843086" cy="12846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393700">
              <a:schemeClr val="accent2">
                <a:lumMod val="40000"/>
                <a:lumOff val="60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3748" y="304802"/>
            <a:ext cx="3733103" cy="2090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483377" y="578958"/>
            <a:ext cx="186942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softRound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Lucida Calligraphy" pitchFamily="66" charset="0"/>
              </a:rPr>
              <a:t>9</a:t>
            </a:r>
            <a:r>
              <a:rPr lang="en-US" sz="9600" b="1" baseline="30000" dirty="0">
                <a:ln w="1143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Lucida Calligraphy" pitchFamily="66" charset="0"/>
              </a:rPr>
              <a:t>th</a:t>
            </a:r>
            <a:endParaRPr lang="en-US" sz="9600" b="1" dirty="0">
              <a:ln w="11430">
                <a:solidFill>
                  <a:schemeClr val="accent5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Lucida Bright" pitchFamily="18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77146" y="304800"/>
            <a:ext cx="3733107" cy="2090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275632" y="596792"/>
            <a:ext cx="245612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softRound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Calligraphy" pitchFamily="66" charset="0"/>
              </a:rPr>
              <a:t>10</a:t>
            </a:r>
            <a:r>
              <a:rPr lang="en-US" sz="9600" b="1" baseline="30000" dirty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Calligraphy" pitchFamily="66" charset="0"/>
              </a:rPr>
              <a:t>th</a:t>
            </a:r>
            <a:endParaRPr lang="en-US" sz="9600" b="1" dirty="0">
              <a:ln w="11430">
                <a:solidFill>
                  <a:schemeClr val="accent5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Lucida Bright" pitchFamily="18" charset="0"/>
            </a:endParaRPr>
          </a:p>
        </p:txBody>
      </p:sp>
      <p:pic>
        <p:nvPicPr>
          <p:cNvPr id="1026" name="Picture 2" descr="D:\Art on Desktop - 1\Bible Characters\moses' torah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5008184"/>
            <a:ext cx="1752600" cy="18049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851212" y="5464755"/>
            <a:ext cx="2263588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Moses said nothing!</a:t>
            </a:r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533400" cy="365125"/>
          </a:xfrm>
        </p:spPr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41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5" name="Picture 2" descr="C:\Users\Rae\Desktop\YCC Logo sm siz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2715" y="581361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56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3581400"/>
            <a:ext cx="3886200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Day begins with the coming </a:t>
            </a:r>
            <a:br>
              <a:rPr lang="en-US" sz="40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of light.</a:t>
            </a:r>
          </a:p>
        </p:txBody>
      </p:sp>
      <p:sp>
        <p:nvSpPr>
          <p:cNvPr id="7" name="Rectangle 6"/>
          <p:cNvSpPr/>
          <p:nvPr/>
        </p:nvSpPr>
        <p:spPr>
          <a:xfrm>
            <a:off x="5090274" y="2819400"/>
            <a:ext cx="3796553" cy="34163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Does that information reveal </a:t>
            </a:r>
            <a:b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when the </a:t>
            </a:r>
            <a:b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“24 hour day” ends?</a:t>
            </a:r>
            <a:endParaRPr lang="en-US" sz="3600" dirty="0">
              <a:solidFill>
                <a:schemeClr val="tx2">
                  <a:lumMod val="40000"/>
                  <a:lumOff val="60000"/>
                </a:schemeClr>
              </a:solidFill>
              <a:effectLst>
                <a:glow rad="228600">
                  <a:schemeClr val="tx1">
                    <a:alpha val="70000"/>
                  </a:scheme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533400" cy="365125"/>
          </a:xfrm>
        </p:spPr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42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2715" y="581361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95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2431310"/>
            <a:ext cx="3886200" cy="34163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The foundation of the </a:t>
            </a:r>
            <a:br>
              <a:rPr lang="en-US" sz="36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creation week </a:t>
            </a:r>
            <a:br>
              <a:rPr lang="en-US" sz="36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is demonstrated </a:t>
            </a:r>
            <a:br>
              <a:rPr lang="en-US" sz="36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in Lev 23:32 </a:t>
            </a:r>
            <a:br>
              <a:rPr lang="en-US" sz="36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like this:</a:t>
            </a:r>
          </a:p>
        </p:txBody>
      </p:sp>
      <p:sp>
        <p:nvSpPr>
          <p:cNvPr id="7" name="Rectangle 6"/>
          <p:cNvSpPr/>
          <p:nvPr/>
        </p:nvSpPr>
        <p:spPr>
          <a:xfrm>
            <a:off x="4537217" y="558839"/>
            <a:ext cx="4572000" cy="618630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The “9</a:t>
            </a:r>
            <a:r>
              <a:rPr lang="en-US" sz="3600" baseline="30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th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 day of the month at even” </a:t>
            </a:r>
            <a:b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is a </a:t>
            </a:r>
            <a:r>
              <a:rPr lang="en-US" sz="3600" i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continuation </a:t>
            </a:r>
            <a:br>
              <a:rPr lang="en-US" sz="3600" i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of the 9</a:t>
            </a:r>
            <a:r>
              <a:rPr lang="en-US" sz="3600" baseline="30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th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 including the “sunset &amp; twilight mixture” carrying on through the Night Season, ending at morning 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[boqer].</a:t>
            </a:r>
            <a:endParaRPr lang="en-US" sz="36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chemeClr val="tx1">
                    <a:alpha val="70000"/>
                  </a:schemeClr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36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chemeClr val="tx1">
                    <a:alpha val="70000"/>
                  </a:scheme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533400" cy="365125"/>
          </a:xfrm>
        </p:spPr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43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2715" y="581361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07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23238" y="2193936"/>
            <a:ext cx="248177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1500" b="1" dirty="0">
                <a:ln w="1143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Calligraphy" pitchFamily="66" charset="0"/>
              </a:rPr>
              <a:t>9</a:t>
            </a:r>
            <a:r>
              <a:rPr lang="en-US" sz="11500" b="1" baseline="30000" dirty="0">
                <a:ln w="1143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Calligraphy" pitchFamily="66" charset="0"/>
              </a:rPr>
              <a:t>th.</a:t>
            </a:r>
            <a:endParaRPr lang="en-US" sz="11500" b="1" dirty="0">
              <a:ln w="11430">
                <a:solidFill>
                  <a:schemeClr val="accent5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Lucida Bright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92076" y="1447800"/>
            <a:ext cx="4051924" cy="37856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Neither does evening begin any other day, including the seventh-day Sabbath.</a:t>
            </a:r>
            <a:endParaRPr lang="en-US" sz="4000" dirty="0">
              <a:solidFill>
                <a:schemeClr val="tx2">
                  <a:lumMod val="40000"/>
                  <a:lumOff val="60000"/>
                </a:schemeClr>
              </a:solidFill>
              <a:effectLst>
                <a:glow rad="228600">
                  <a:schemeClr val="tx1">
                    <a:alpha val="70000"/>
                  </a:scheme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7225" y="301110"/>
            <a:ext cx="3733799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Evening does not begin the day of the </a:t>
            </a:r>
            <a:endParaRPr lang="en-US" sz="4000" dirty="0">
              <a:solidFill>
                <a:schemeClr val="tx2">
                  <a:lumMod val="40000"/>
                  <a:lumOff val="60000"/>
                </a:schemeClr>
              </a:solidFill>
              <a:effectLst>
                <a:glow rad="228600">
                  <a:schemeClr val="tx1">
                    <a:alpha val="70000"/>
                  </a:scheme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533400" cy="365125"/>
          </a:xfrm>
        </p:spPr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44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2715" y="581361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54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" y="4467761"/>
            <a:ext cx="7968605" cy="218521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The sun was given to </a:t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rule over the day!</a:t>
            </a:r>
          </a:p>
          <a:p>
            <a:pPr algn="ctr"/>
            <a:endParaRPr lang="en-US" sz="2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6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(Ps 136:8)</a:t>
            </a:r>
          </a:p>
        </p:txBody>
      </p:sp>
      <p:pic>
        <p:nvPicPr>
          <p:cNvPr id="4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5684" y="5739684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45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3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 flipH="1">
            <a:off x="0" y="0"/>
            <a:ext cx="9144000" cy="6858000"/>
          </a:xfrm>
          <a:prstGeom prst="rtTriangl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 flipV="1">
            <a:off x="0" y="0"/>
            <a:ext cx="9144000" cy="6858000"/>
          </a:xfrm>
          <a:prstGeom prst="rtTriangl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" y="228600"/>
            <a:ext cx="5448300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Every 24 hour day begins with the arrival of light and … </a:t>
            </a:r>
          </a:p>
        </p:txBody>
      </p:sp>
      <p:sp>
        <p:nvSpPr>
          <p:cNvPr id="9" name="Rectangle 8"/>
          <p:cNvSpPr/>
          <p:nvPr/>
        </p:nvSpPr>
        <p:spPr>
          <a:xfrm>
            <a:off x="3657600" y="1447800"/>
            <a:ext cx="5334000" cy="43396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… the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Day Season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component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[of the 24 hours]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is over when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there is no longer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enough light for the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sun to rule that portion 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[thus evening ends &amp; the stars appear].</a:t>
            </a: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533400" cy="365125"/>
          </a:xfrm>
        </p:spPr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46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1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2715" y="581361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12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3276600"/>
            <a:ext cx="3810000" cy="329320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Centuries later the Saviour asked, “Are there not twelve hours in the day?” 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</a:br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6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(John 11:9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)</a:t>
            </a:r>
            <a:endParaRPr lang="en-US" sz="2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68000"/>
                  </a:srgbClr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4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47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95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52400" y="1676400"/>
            <a:ext cx="3810000" cy="550920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No one argued with Him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(because the context </a:t>
            </a:r>
            <a:b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is not about the </a:t>
            </a:r>
            <a:b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day-start </a:t>
            </a:r>
            <a:b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in this verse).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6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6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Most everyone knew the day began with the coming of light.</a:t>
            </a:r>
          </a:p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 </a:t>
            </a:r>
          </a:p>
        </p:txBody>
      </p:sp>
      <p:pic>
        <p:nvPicPr>
          <p:cNvPr id="4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48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21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76200" y="76200"/>
            <a:ext cx="4480560" cy="206210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The hours of the day were divided evenly into twelve parts as shown on a sundial.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4672062"/>
            <a:ext cx="7315200" cy="206210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Hours were longer in the summer, and shorter in the winter,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but each day had only 12 hours,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or “12 divisions” of light.</a:t>
            </a: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1442" y="5765442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49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47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29375" y="152400"/>
            <a:ext cx="6009049" cy="6019800"/>
          </a:xfrm>
          <a:prstGeom prst="rect">
            <a:avLst/>
          </a:prstGeom>
          <a:noFill/>
          <a:effectLst>
            <a:glow rad="16764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5800" y="2389525"/>
            <a:ext cx="7772400" cy="34778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Lucifer,</a:t>
            </a:r>
            <a:r>
              <a:rPr lang="en-US" sz="4400" baseline="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Yahuah’s enemy, has stolen the worship due to the Creator by changing the calendar used to find Yahuah’s worship statutes.</a:t>
            </a:r>
            <a:endParaRPr lang="en-US" sz="4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5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9659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953001" y="187583"/>
            <a:ext cx="3975724" cy="37856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Gospel accounts of the crucifixion, burial and resurrection </a:t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of Yahusha? </a:t>
            </a:r>
          </a:p>
        </p:txBody>
      </p:sp>
      <p:pic>
        <p:nvPicPr>
          <p:cNvPr id="4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0925" y="152400"/>
            <a:ext cx="5410200" cy="9848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8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What about the:</a:t>
            </a:r>
            <a:endParaRPr lang="en-US" sz="5800" b="1" cap="none" spc="0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atura MT Script Capital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4703733"/>
            <a:ext cx="5715000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Is there any support for the day </a:t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beginning at dawn?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50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86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53001" y="187583"/>
            <a:ext cx="3975724" cy="60016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“In </a:t>
            </a:r>
            <a:r>
              <a:rPr lang="en-US" sz="4000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the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 </a:t>
            </a:r>
            <a:r>
              <a:rPr lang="en-US" sz="4000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end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 of the Sabbath, as it began to dawn toward the first day of the week, came Mary Magdalene …”</a:t>
            </a:r>
          </a:p>
          <a:p>
            <a:pPr algn="ctr"/>
            <a:endParaRPr lang="en-US" sz="16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6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(Matt 28:1)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1600" i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KJV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68000"/>
                  </a:srgb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51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91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53001" y="187583"/>
            <a:ext cx="3975724" cy="37856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The first day of the week did not begin until light began to grow in the eastern sky.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52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41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1442" y="5765442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0" y="1143000"/>
            <a:ext cx="3975724" cy="440120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Likewise, the evening after the crucifixion, the 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[ULB*]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 Sabbath </a:t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did not begin </a:t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at sunset.</a:t>
            </a:r>
          </a:p>
        </p:txBody>
      </p:sp>
      <p:sp>
        <p:nvSpPr>
          <p:cNvPr id="2" name="Rectangle 1"/>
          <p:cNvSpPr/>
          <p:nvPr/>
        </p:nvSpPr>
        <p:spPr>
          <a:xfrm>
            <a:off x="576493" y="6125621"/>
            <a:ext cx="70662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[ULB* - Unleavened Bread Sabbath always follows Passover.]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53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40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1442" y="5765442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72000" y="152400"/>
            <a:ext cx="4204324" cy="563231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The Scriptures clearly state that the priests and rulers did not want the bodies to remain on the cross over the 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[ULB] 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Sabbath.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54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4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1442" y="5765442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09600" y="174129"/>
            <a:ext cx="7848600" cy="58785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“The Jews therefore, because it was the preparation, that the bodies should not remain upon the cross on the Sabbath day, 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(for that Sabbath day was an high day,) 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besought Pilate that their legs might be broken and that they might be taken away.” </a:t>
            </a:r>
          </a:p>
          <a:p>
            <a:pPr algn="ctr"/>
            <a:endParaRPr lang="en-US" sz="2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6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(John 19:31)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55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59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463689"/>
            <a:ext cx="7162800" cy="60016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“Then came the soldiers, and brake the legs of the first, and of the other which was crucified with him.  </a:t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But when they came to … Yahusha, and saw that he was dead already, they brake not his legs.” </a:t>
            </a:r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chemeClr val="tx1">
                    <a:alpha val="68000"/>
                  </a:scheme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 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 </a:t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(John 19:32-33)</a:t>
            </a:r>
          </a:p>
        </p:txBody>
      </p:sp>
      <p:pic>
        <p:nvPicPr>
          <p:cNvPr id="4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56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2305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1442" y="5765442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2919" y="15984"/>
            <a:ext cx="8610600" cy="249299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Death by crucifixion generally took several days. 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The whole point of breaking the legs,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was to hasten the victim’s death so they could be taken off their crosses before the Sabbath began at dawn the next day!</a:t>
            </a:r>
          </a:p>
        </p:txBody>
      </p:sp>
      <p:sp>
        <p:nvSpPr>
          <p:cNvPr id="8" name="Rectangle 7"/>
          <p:cNvSpPr/>
          <p:nvPr/>
        </p:nvSpPr>
        <p:spPr>
          <a:xfrm>
            <a:off x="252919" y="3043832"/>
            <a:ext cx="4204324" cy="38164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Note Mark 15:42.</a:t>
            </a:r>
          </a:p>
          <a:p>
            <a:pPr algn="ctr"/>
            <a:endParaRPr lang="en-US" sz="1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chemeClr val="tx1">
                    <a:alpha val="68000"/>
                  </a:scheme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“Now when evening had come, because </a:t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it was 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[still]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 the Preparation Day, </a:t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that is, the day </a:t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before the Sabbath …” </a:t>
            </a:r>
          </a:p>
          <a:p>
            <a:pPr algn="ctr"/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chemeClr val="tx1">
                    <a:alpha val="68000"/>
                  </a:scheme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57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96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3736" y="76200"/>
            <a:ext cx="4204324" cy="667875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“Joseph of </a:t>
            </a:r>
            <a:r>
              <a:rPr lang="en-US" sz="2800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Arimathea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, a prominent council member, who was himself waiting for </a:t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the kingdom of</a:t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Yahuah, coming </a:t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and taking</a:t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courage, </a:t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went in to </a:t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Pilate and</a:t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asked for </a:t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the body of </a:t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Yahusha.”</a:t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 </a:t>
            </a:r>
          </a:p>
          <a:p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(Mark 15:43)</a:t>
            </a:r>
          </a:p>
          <a:p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chemeClr val="tx1">
                    <a:alpha val="68000"/>
                  </a:scheme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58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03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ae\Desktop\Pilate &amp; centuri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2964367"/>
            <a:ext cx="4949757" cy="37075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2400" y="109686"/>
            <a:ext cx="8839200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Pilate did not believe Yahusha could die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so quickly from a process that </a:t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typically took several days. </a:t>
            </a:r>
          </a:p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Next he sent for the centurion to confirm Yahusha’s death.  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(Mark 15:44-45)</a:t>
            </a:r>
          </a:p>
        </p:txBody>
      </p:sp>
      <p:pic>
        <p:nvPicPr>
          <p:cNvPr id="6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8681" y="3124200"/>
            <a:ext cx="4410919" cy="34163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“Then Pilate commanded </a:t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the body to be </a:t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given to him.”</a:t>
            </a:r>
          </a:p>
          <a:p>
            <a:pPr algn="ctr"/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chemeClr val="tx1">
                    <a:alpha val="68000"/>
                  </a:scheme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(Matt 27:58)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59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03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09600" y="2590800"/>
            <a:ext cx="7772400" cy="34778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But that is not all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he has changed.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He has even changed when the day begins for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Yahuah’s worship statutes.</a:t>
            </a:r>
          </a:p>
        </p:txBody>
      </p:sp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1"/>
          <p:cNvSpPr txBox="1">
            <a:spLocks/>
          </p:cNvSpPr>
          <p:nvPr/>
        </p:nvSpPr>
        <p:spPr>
          <a:xfrm>
            <a:off x="8534400" y="649287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8DBE31-67BE-43CC-8D6C-2180D5FA01B3}" type="slidenum">
              <a:rPr lang="en-US" sz="1400" b="1" smtClean="0">
                <a:solidFill>
                  <a:schemeClr val="bg1"/>
                </a:solidFill>
              </a:rPr>
              <a:pPr/>
              <a:t>6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0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ae\Desktop\Pilate &amp; centuri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2964367"/>
            <a:ext cx="4949757" cy="37075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2039" y="5791199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4800" y="228600"/>
            <a:ext cx="8584964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tx1">
                      <a:alpha val="82000"/>
                    </a:schemeClr>
                  </a:glow>
                </a:effectLst>
                <a:latin typeface="Arial Rounded MT Bold" pitchFamily="34" charset="0"/>
              </a:rPr>
              <a:t>Calculate the amount of time </a:t>
            </a:r>
            <a:br>
              <a:rPr lang="en-US" sz="4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tx1">
                      <a:alpha val="82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tx1">
                      <a:alpha val="82000"/>
                    </a:schemeClr>
                  </a:glow>
                </a:effectLst>
                <a:latin typeface="Arial Rounded MT Bold" pitchFamily="34" charset="0"/>
              </a:rPr>
              <a:t>this may have taken </a:t>
            </a:r>
            <a:br>
              <a:rPr lang="en-US" sz="4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tx1">
                      <a:alpha val="82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tx1">
                      <a:alpha val="82000"/>
                    </a:schemeClr>
                  </a:glow>
                </a:effectLst>
                <a:latin typeface="Arial Rounded MT Bold" pitchFamily="34" charset="0"/>
              </a:rPr>
              <a:t>to summon the centurion from Golgotha and wait for his arrival.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3107179"/>
            <a:ext cx="3962400" cy="359842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tx1">
                      <a:alpha val="82000"/>
                    </a:schemeClr>
                  </a:glow>
                </a:effectLst>
                <a:latin typeface="Arial Rounded MT Bold" pitchFamily="34" charset="0"/>
              </a:rPr>
              <a:t>Timeframe: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tx1">
                      <a:alpha val="82000"/>
                    </a:schemeClr>
                  </a:glow>
                </a:effectLst>
                <a:latin typeface="Arial Rounded MT Bold" pitchFamily="34" charset="0"/>
              </a:rPr>
              <a:t>It is “evening” </a:t>
            </a:r>
            <a:b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tx1">
                      <a:alpha val="82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tx1">
                      <a:alpha val="82000"/>
                    </a:schemeClr>
                  </a:glow>
                </a:effectLst>
                <a:latin typeface="Arial Rounded MT Bold" pitchFamily="34" charset="0"/>
              </a:rPr>
              <a:t>[after sunset] </a:t>
            </a:r>
            <a:br>
              <a:rPr lang="en-US" sz="3200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tx1">
                      <a:alpha val="82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tx1">
                      <a:alpha val="82000"/>
                    </a:schemeClr>
                  </a:glow>
                </a:effectLst>
                <a:latin typeface="Arial Rounded MT Bold" pitchFamily="34" charset="0"/>
              </a:rPr>
              <a:t>and the night </a:t>
            </a:r>
            <a:b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tx1">
                      <a:alpha val="82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tx1">
                      <a:alpha val="82000"/>
                    </a:schemeClr>
                  </a:glow>
                </a:effectLst>
                <a:latin typeface="Arial Rounded MT Bold" pitchFamily="34" charset="0"/>
              </a:rPr>
              <a:t>is approaching.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60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74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Rae\Desktop\WLC Dawn Day\torah scroll empt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320256" y="527843"/>
            <a:ext cx="3303587" cy="986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52142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33398" y="4377690"/>
            <a:ext cx="8395325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“And he 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[Joseph]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 b</a:t>
            </a:r>
            <a:r>
              <a:rPr lang="en-US" sz="3200" u="sng" dirty="0">
                <a:solidFill>
                  <a:srgbClr val="00B0F0"/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o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ught fine linen …” </a:t>
            </a:r>
          </a:p>
          <a:p>
            <a:pPr algn="ctr"/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chemeClr val="tx1">
                    <a:alpha val="68000"/>
                  </a:scheme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(Mark 15:46a)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800" y="152400"/>
            <a:ext cx="8458200" cy="274370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Once Joseph received permission to have Yahusha’s Body, what did he do next?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61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93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71800" y="152400"/>
            <a:ext cx="5956924" cy="46474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If the 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[ULB]</a:t>
            </a:r>
            <a:r>
              <a:rPr lang="en-US" sz="44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 Sabbath began at “even” would an upright man such as Joseph be purchasing linen during this time?</a:t>
            </a:r>
          </a:p>
          <a:p>
            <a:pPr algn="ctr"/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4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62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75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e\Desktop\cross body remove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169757"/>
            <a:ext cx="3287757" cy="661204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65471" y="286732"/>
            <a:ext cx="6997329" cy="31085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Events thus far since Yahusha’s death: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Evening had come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Joseph asks Pilate for</a:t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the Body of his Master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A centurion has to confirm  </a:t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Yahusha has died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Joseph purchases linen </a:t>
            </a:r>
          </a:p>
        </p:txBody>
      </p:sp>
      <p:sp>
        <p:nvSpPr>
          <p:cNvPr id="6" name="Rectangle 5"/>
          <p:cNvSpPr/>
          <p:nvPr/>
        </p:nvSpPr>
        <p:spPr>
          <a:xfrm>
            <a:off x="167400" y="3674000"/>
            <a:ext cx="5473329" cy="252376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Then:  </a:t>
            </a:r>
          </a:p>
          <a:p>
            <a:pPr marL="457200" indent="-457200" algn="ctr">
              <a:buFont typeface="Arial" pitchFamily="34" charset="0"/>
              <a:buChar char="•"/>
            </a:pP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chemeClr val="tx1">
                    <a:alpha val="68000"/>
                  </a:scheme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Joseph removed Yahusha from His post. </a:t>
            </a:r>
          </a:p>
          <a:p>
            <a:pPr algn="ctr"/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chemeClr val="tx1">
                    <a:alpha val="68000"/>
                  </a:scheme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(Mark 15:46b)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63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82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52400" y="-228600"/>
            <a:ext cx="9448800" cy="7315200"/>
          </a:xfrm>
          <a:prstGeom prst="rect">
            <a:avLst/>
          </a:prstGeom>
          <a:gradFill flip="none" rotWithShape="1">
            <a:gsLst>
              <a:gs pos="49000">
                <a:srgbClr val="312D5E">
                  <a:alpha val="83000"/>
                </a:srgbClr>
              </a:gs>
              <a:gs pos="2000">
                <a:schemeClr val="accent6">
                  <a:lumMod val="20000"/>
                  <a:lumOff val="80000"/>
                  <a:alpha val="46000"/>
                </a:schemeClr>
              </a:gs>
              <a:gs pos="90000">
                <a:srgbClr val="000000">
                  <a:alpha val="64000"/>
                </a:srgbClr>
              </a:gs>
              <a:gs pos="40000">
                <a:srgbClr val="000040">
                  <a:alpha val="77000"/>
                </a:srgbClr>
              </a:gs>
              <a:gs pos="58000">
                <a:srgbClr val="400040">
                  <a:alpha val="77000"/>
                </a:srgbClr>
              </a:gs>
              <a:gs pos="78000">
                <a:srgbClr val="8F004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86341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“And there came also Nicodemus,</a:t>
            </a:r>
            <a:b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which at the first</a:t>
            </a:r>
            <a:b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came to Yahusha by </a:t>
            </a:r>
            <a:r>
              <a:rPr lang="en-US" sz="4000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ni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g</a:t>
            </a:r>
            <a:r>
              <a:rPr lang="en-US" sz="4000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ht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 …”  </a:t>
            </a:r>
          </a:p>
          <a:p>
            <a:pPr algn="ctr"/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(John 19:39a)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64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39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304800"/>
            <a:ext cx="4800600" cy="550920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“… and brought </a:t>
            </a:r>
            <a:b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a mixture of </a:t>
            </a:r>
            <a:b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myrrh and aloes, </a:t>
            </a:r>
            <a:b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about an </a:t>
            </a:r>
            <a:b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hundred pound weight.”</a:t>
            </a:r>
          </a:p>
          <a:p>
            <a:pPr algn="ctr"/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  </a:t>
            </a:r>
          </a:p>
          <a:p>
            <a:pPr algn="ctr"/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(John 19:39b)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65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7485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Rae\Desktop\joseph getting body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8965" y="234829"/>
            <a:ext cx="4553835" cy="59749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" y="243780"/>
            <a:ext cx="3048001" cy="63094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“Then took they the body of Yahusha, and wound </a:t>
            </a:r>
            <a:b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it in linen clothes with the spices </a:t>
            </a:r>
            <a:b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as the </a:t>
            </a:r>
            <a:b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200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manner </a:t>
            </a:r>
            <a:br>
              <a:rPr lang="en-US" sz="3200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200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of the Jews </a:t>
            </a:r>
            <a:br>
              <a:rPr lang="en-US" sz="3200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200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is to bur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y.”</a:t>
            </a:r>
          </a:p>
          <a:p>
            <a:pPr algn="ctr"/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  </a:t>
            </a:r>
          </a:p>
          <a:p>
            <a:pPr algn="ctr"/>
            <a:r>
              <a:rPr lang="en-US" sz="24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(John 19:40)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6000" y="692527"/>
            <a:ext cx="2804160" cy="403187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/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7030A0">
                      <a:alpha val="83000"/>
                    </a:srgbClr>
                  </a:glow>
                </a:effectLst>
                <a:latin typeface="Arial Rounded MT Bold" pitchFamily="34" charset="0"/>
              </a:rPr>
              <a:t>Remember:</a:t>
            </a:r>
            <a:b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7030A0">
                      <a:alpha val="83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7030A0">
                      <a:alpha val="83000"/>
                    </a:srgbClr>
                  </a:glow>
                </a:effectLst>
                <a:latin typeface="Arial Rounded MT Bold" pitchFamily="34" charset="0"/>
              </a:rPr>
              <a:t>Yahusha’s Body </a:t>
            </a:r>
            <a:b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7030A0">
                      <a:alpha val="83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7030A0">
                      <a:alpha val="83000"/>
                    </a:srgbClr>
                  </a:glow>
                </a:effectLst>
                <a:latin typeface="Arial Rounded MT Bold" pitchFamily="34" charset="0"/>
              </a:rPr>
              <a:t>would </a:t>
            </a:r>
            <a:b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7030A0">
                      <a:alpha val="83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7030A0">
                      <a:alpha val="83000"/>
                    </a:srgbClr>
                  </a:glow>
                </a:effectLst>
                <a:latin typeface="Arial Rounded MT Bold" pitchFamily="34" charset="0"/>
              </a:rPr>
              <a:t>have </a:t>
            </a:r>
            <a:b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7030A0">
                      <a:alpha val="83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7030A0">
                      <a:alpha val="83000"/>
                    </a:srgbClr>
                  </a:glow>
                </a:effectLst>
                <a:latin typeface="Arial Rounded MT Bold" pitchFamily="34" charset="0"/>
              </a:rPr>
              <a:t>been</a:t>
            </a:r>
            <a:b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7030A0">
                      <a:alpha val="83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7030A0">
                      <a:alpha val="83000"/>
                    </a:srgbClr>
                  </a:glow>
                </a:effectLst>
                <a:latin typeface="Arial Rounded MT Bold" pitchFamily="34" charset="0"/>
              </a:rPr>
              <a:t> washed first!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59480" y="5474959"/>
            <a:ext cx="3627120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90000"/>
                    </a:srgbClr>
                  </a:glow>
                </a:effectLst>
                <a:latin typeface="Arial Rounded MT Bold" pitchFamily="34" charset="0"/>
              </a:rPr>
              <a:t>         How long would this take?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66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31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152400"/>
            <a:ext cx="5486400" cy="575542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To bury Yahusha according to the custom of the Jews is a very lengthy process that took the </a:t>
            </a:r>
            <a:br>
              <a:rPr lang="en-US" sz="4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4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entire night. </a:t>
            </a:r>
          </a:p>
          <a:p>
            <a:pPr algn="ctr"/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6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67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83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7199" y="243780"/>
            <a:ext cx="8471525" cy="63094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“Now in the place where He was crucified there was a garden, and in the garden </a:t>
            </a:r>
            <a:b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a new tomb in which </a:t>
            </a:r>
            <a:b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     no one had yet been laid.”  </a:t>
            </a:r>
            <a:b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(John 19:41)</a:t>
            </a:r>
            <a:b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2000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NKJV</a:t>
            </a:r>
            <a:endParaRPr lang="en-US" sz="3200" i="1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68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82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482476" y="507623"/>
            <a:ext cx="4890124" cy="581697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“So there they </a:t>
            </a:r>
            <a:b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laid Yahusha, </a:t>
            </a:r>
            <a:b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because </a:t>
            </a:r>
            <a:b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of the Jews' Preparation Day, </a:t>
            </a:r>
            <a:b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for the tomb </a:t>
            </a:r>
            <a:b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was nearby.” </a:t>
            </a:r>
          </a:p>
          <a:p>
            <a:pPr algn="ctr"/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24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(John 19:42)</a:t>
            </a:r>
            <a:br>
              <a:rPr lang="en-US" sz="24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2000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NKJV</a:t>
            </a:r>
            <a:endParaRPr lang="en-US" sz="3200" i="1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69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3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Rae\Desktop\clock 1 midnight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4102100" cy="3752850"/>
          </a:xfrm>
          <a:prstGeom prst="rect">
            <a:avLst/>
          </a:prstGeom>
          <a:noFill/>
          <a:effectLst>
            <a:glow rad="177800">
              <a:schemeClr val="accent1">
                <a:lumMod val="40000"/>
                <a:lumOff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914400" y="4344650"/>
            <a:ext cx="7772400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The modern 24 hour “day”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begins at midnight.</a:t>
            </a:r>
          </a:p>
        </p:txBody>
      </p:sp>
      <p:pic>
        <p:nvPicPr>
          <p:cNvPr id="9" name="Picture 2" descr="C:\Users\Rae\Desktop\YCC Logo sm siz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1"/>
          <p:cNvSpPr txBox="1">
            <a:spLocks/>
          </p:cNvSpPr>
          <p:nvPr/>
        </p:nvSpPr>
        <p:spPr>
          <a:xfrm>
            <a:off x="8610600" y="649287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7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3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2399" y="228600"/>
            <a:ext cx="8776325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The work of burying the Saviour finished just as the </a:t>
            </a:r>
            <a:r>
              <a:rPr lang="en-US" sz="24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[Unleavened Bread]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 Sabbath </a:t>
            </a:r>
            <a:b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began to dawn.</a:t>
            </a:r>
          </a:p>
          <a:p>
            <a:pPr algn="ctr"/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70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34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14600" y="399157"/>
            <a:ext cx="6400800" cy="60016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“And he </a:t>
            </a:r>
            <a:b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[Joseph of </a:t>
            </a:r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Arimathea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]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 </a:t>
            </a:r>
            <a:b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took it down, </a:t>
            </a:r>
            <a:b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and wrapped it in linen, </a:t>
            </a:r>
            <a:b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and laid it in a sepulchre </a:t>
            </a:r>
            <a:b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that was hewn in stone, wherein never man </a:t>
            </a:r>
            <a:b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before was laid.”  </a:t>
            </a:r>
          </a:p>
          <a:p>
            <a:pPr algn="ctr"/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(Luke 23:53)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71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04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48200" y="1524000"/>
            <a:ext cx="4191000" cy="5027881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6650" y="5617575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8600" y="533400"/>
            <a:ext cx="3977951" cy="452431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“And </a:t>
            </a:r>
            <a:r>
              <a:rPr lang="en-US" sz="3200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that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 </a:t>
            </a:r>
            <a:r>
              <a:rPr lang="en-US" sz="3200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da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y was the preparation </a:t>
            </a:r>
            <a:r>
              <a:rPr lang="en-US" sz="24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[Passover day], </a:t>
            </a:r>
            <a:b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and </a:t>
            </a:r>
            <a:r>
              <a:rPr lang="en-US" sz="3200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the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 </a:t>
            </a:r>
            <a:r>
              <a:rPr lang="en-US" sz="3200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Sabbath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 </a:t>
            </a:r>
            <a:r>
              <a:rPr lang="en-US" sz="3200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drew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 </a:t>
            </a:r>
            <a:r>
              <a:rPr lang="en-US" sz="3200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on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.” </a:t>
            </a:r>
          </a:p>
          <a:p>
            <a:pPr algn="ctr"/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 (Luke 23:54)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86800" y="6497355"/>
            <a:ext cx="533400" cy="365125"/>
          </a:xfrm>
        </p:spPr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72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2207941"/>
            <a:ext cx="3488691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Luke goes </a:t>
            </a:r>
            <a:br>
              <a:rPr lang="en-US" sz="4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4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on to say:</a:t>
            </a:r>
            <a:endParaRPr lang="en-US" sz="28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649" y="183535"/>
            <a:ext cx="9083351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And </a:t>
            </a:r>
            <a:r>
              <a:rPr lang="en-US" sz="2800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that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 </a:t>
            </a:r>
            <a:r>
              <a:rPr lang="en-US" sz="2800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da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y was the preparation 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[Passover day], </a:t>
            </a:r>
            <a:b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and </a:t>
            </a:r>
            <a:r>
              <a:rPr lang="en-US" sz="2800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the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 </a:t>
            </a:r>
            <a:r>
              <a:rPr lang="en-US" sz="2800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Sabbath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 </a:t>
            </a:r>
            <a:r>
              <a:rPr lang="en-US" sz="2800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drew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 </a:t>
            </a:r>
            <a:r>
              <a:rPr lang="en-US" sz="2800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on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.” </a:t>
            </a:r>
          </a:p>
          <a:p>
            <a:pPr algn="ctr"/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                                                                  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Luke 23:54</a:t>
            </a:r>
          </a:p>
        </p:txBody>
      </p:sp>
      <p:pic>
        <p:nvPicPr>
          <p:cNvPr id="8" name="Picture 2" descr="C:\Users\Rae\Desktop\luke 23  56  rest on sabbath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8039" y="1568530"/>
            <a:ext cx="4769395" cy="506087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isometricOffAxis2Left"/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5625475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73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81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399157"/>
            <a:ext cx="8686800" cy="62478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The phrase translated ‘drew on’ in this text is the Greek word #2020 &lt;epiphosko&gt;.</a:t>
            </a:r>
          </a:p>
          <a:p>
            <a:pPr algn="ctr"/>
            <a:endParaRPr lang="en-US" sz="20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The definition is startling:</a:t>
            </a:r>
          </a:p>
          <a:p>
            <a:pPr marL="457200" indent="-457200" algn="ctr">
              <a:lnSpc>
                <a:spcPct val="150000"/>
              </a:lnSpc>
              <a:buBlip>
                <a:blip r:embed="rId3"/>
              </a:buBlip>
            </a:pP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‘to begin to grow light: - begin to dawn.’</a:t>
            </a:r>
          </a:p>
          <a:p>
            <a:pPr marL="457200" indent="-457200" algn="ctr">
              <a:buBlip>
                <a:blip r:embed="rId3"/>
              </a:buBlip>
            </a:pPr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It is a form of #2017 &lt;</a:t>
            </a:r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epiphauo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&gt;, </a:t>
            </a:r>
            <a:b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which means:</a:t>
            </a:r>
          </a:p>
          <a:p>
            <a:pPr marL="457200" indent="-457200" algn="ctr">
              <a:lnSpc>
                <a:spcPct val="150000"/>
              </a:lnSpc>
              <a:buBlip>
                <a:blip r:embed="rId3"/>
              </a:buBlip>
            </a:pP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‘to illuminate … give light.’</a:t>
            </a:r>
          </a:p>
          <a:p>
            <a:pPr marL="457200" indent="-457200" algn="ctr">
              <a:buBlip>
                <a:blip r:embed="rId3"/>
              </a:buBlip>
            </a:pPr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6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2475" y="576805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74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10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" y="399157"/>
            <a:ext cx="4648200" cy="60016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Because they waited until the evening, </a:t>
            </a:r>
            <a:b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to commence the process of seeking permission to receive the Body, taking it down, cleaning and wrapping it, etc., </a:t>
            </a:r>
            <a:b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this took both Joseph &amp; Nicodemus most of the night hours to complete this task.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75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11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375" y="399157"/>
            <a:ext cx="8686800" cy="723274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0" indent="-457200" algn="ctr">
              <a:buBlip>
                <a:blip r:embed="rId4"/>
              </a:buBlip>
            </a:pP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95000"/>
                    </a:srgbClr>
                  </a:glow>
                </a:effectLst>
                <a:latin typeface="Arial Rounded MT Bold" pitchFamily="34" charset="0"/>
              </a:rPr>
              <a:t>It is easy to discern this duty was not finished until just before the 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95000"/>
                    </a:srgbClr>
                  </a:glow>
                </a:effectLst>
                <a:latin typeface="Arial Rounded MT Bold" pitchFamily="34" charset="0"/>
              </a:rPr>
              <a:t>[ULB]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95000"/>
                    </a:srgbClr>
                  </a:glow>
                </a:effectLst>
                <a:latin typeface="Arial Rounded MT Bold" pitchFamily="34" charset="0"/>
              </a:rPr>
              <a:t> Sabbath began ~ as it started to grow light.</a:t>
            </a:r>
            <a:b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marL="457200" indent="-457200" algn="ctr">
              <a:lnSpc>
                <a:spcPct val="150000"/>
              </a:lnSpc>
              <a:buBlip>
                <a:blip r:embed="rId4"/>
              </a:buBlip>
            </a:pP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90000"/>
                    </a:srgbClr>
                  </a:glow>
                </a:effectLst>
                <a:latin typeface="Arial Rounded MT Bold" pitchFamily="34" charset="0"/>
              </a:rPr>
              <a:t>This “anti-type” aligns with </a:t>
            </a:r>
            <a:b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90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90000"/>
                    </a:srgbClr>
                  </a:glow>
                </a:effectLst>
                <a:latin typeface="Arial Rounded MT Bold" pitchFamily="34" charset="0"/>
              </a:rPr>
              <a:t>the Exodus 12 “type” </a:t>
            </a:r>
            <a:b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90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90000"/>
                    </a:srgbClr>
                  </a:glow>
                </a:effectLst>
                <a:latin typeface="Arial Rounded MT Bold" pitchFamily="34" charset="0"/>
              </a:rPr>
              <a:t>for the disposal of the </a:t>
            </a:r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90000"/>
                    </a:srgbClr>
                  </a:glow>
                </a:effectLst>
                <a:latin typeface="Arial Rounded MT Bold" pitchFamily="34" charset="0"/>
              </a:rPr>
              <a:t>passover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90000"/>
                    </a:srgbClr>
                  </a:glow>
                </a:effectLst>
                <a:latin typeface="Arial Rounded MT Bold" pitchFamily="34" charset="0"/>
              </a:rPr>
              <a:t> lamb </a:t>
            </a:r>
            <a:r>
              <a:rPr lang="en-US" sz="3200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90000"/>
                    </a:srgbClr>
                  </a:glow>
                </a:effectLst>
                <a:latin typeface="Arial Rounded MT Bold" pitchFamily="34" charset="0"/>
              </a:rPr>
              <a:t>before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90000"/>
                    </a:srgbClr>
                  </a:glow>
                </a:effectLst>
                <a:latin typeface="Arial Rounded MT Bold" pitchFamily="34" charset="0"/>
              </a:rPr>
              <a:t> the morning/boqer twilight </a:t>
            </a:r>
            <a:b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90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90000"/>
                    </a:srgbClr>
                  </a:glow>
                </a:effectLst>
                <a:latin typeface="Arial Rounded MT Bold" pitchFamily="34" charset="0"/>
              </a:rPr>
              <a:t>breaks forth.</a:t>
            </a:r>
          </a:p>
          <a:p>
            <a:pPr marL="457200" indent="-457200" algn="ctr">
              <a:buBlip>
                <a:blip r:embed="rId4"/>
              </a:buBlip>
            </a:pPr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marL="457200" indent="-457200" algn="ctr">
              <a:buBlip>
                <a:blip r:embed="rId4"/>
              </a:buBlip>
            </a:pPr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marL="457200" indent="-457200" algn="ctr">
              <a:buBlip>
                <a:blip r:embed="rId4"/>
              </a:buBlip>
            </a:pPr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76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42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37323" y="533400"/>
            <a:ext cx="6235078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Remember:  </a:t>
            </a:r>
            <a:b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LIGHT came  FIRST </a:t>
            </a:r>
            <a:b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from our Creator!</a:t>
            </a:r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67200" y="4590871"/>
            <a:ext cx="5118847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This is first found </a:t>
            </a:r>
            <a:b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in Genesis 1:1.</a:t>
            </a:r>
            <a:endParaRPr lang="en-US" sz="28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7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967753" y="5906869"/>
            <a:ext cx="5118847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Then remember …</a:t>
            </a:r>
            <a:endParaRPr lang="en-US" sz="28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77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38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:\Users\Rae\Desktop\darkness to light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1829098"/>
            <a:ext cx="4572000" cy="34147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0200" y="304800"/>
            <a:ext cx="8630410" cy="517064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The next thing Yahuah did after creating 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&lt;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bara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&gt; 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light in Gen 1:1 was</a:t>
            </a:r>
          </a:p>
          <a:p>
            <a:endParaRPr lang="en-US" sz="4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r>
              <a:rPr lang="en-US" sz="4000" dirty="0">
                <a:solidFill>
                  <a:srgbClr val="361B00"/>
                </a:solidFill>
                <a:effectLst>
                  <a:glow rad="304800">
                    <a:schemeClr val="bg1"/>
                  </a:glow>
                </a:effectLst>
                <a:latin typeface="Arial Rounded MT Bold" pitchFamily="34" charset="0"/>
              </a:rPr>
              <a:t>                    </a:t>
            </a:r>
            <a:r>
              <a:rPr lang="en-US" sz="4400" dirty="0">
                <a:solidFill>
                  <a:srgbClr val="361B00"/>
                </a:solidFill>
                <a:effectLst>
                  <a:glow rad="304800">
                    <a:schemeClr val="bg1"/>
                  </a:glow>
                </a:effectLst>
                <a:latin typeface="Arial Rounded MT Bold" pitchFamily="34" charset="0"/>
              </a:rPr>
              <a:t>to divide</a:t>
            </a:r>
          </a:p>
          <a:p>
            <a:r>
              <a:rPr lang="en-US" sz="6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                        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&amp;</a:t>
            </a:r>
            <a:endParaRPr lang="en-US" sz="4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r>
              <a:rPr lang="en-US" sz="4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                       restore</a:t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endParaRPr lang="en-US" sz="5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52400" y="5617095"/>
            <a:ext cx="8630410" cy="113877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the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light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from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the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&lt;</a:t>
            </a:r>
            <a:r>
              <a:rPr lang="en-US" sz="2800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choshek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&gt; 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darkness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</a:t>
            </a:r>
            <a:b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that “</a:t>
            </a:r>
            <a:r>
              <a:rPr lang="en-US" sz="3200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came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</a:t>
            </a:r>
            <a:r>
              <a:rPr lang="en-US" sz="3200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to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</a:t>
            </a:r>
            <a:r>
              <a:rPr lang="en-US" sz="3200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be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” in Gen 1:2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[a].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78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51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5799" y="1712655"/>
            <a:ext cx="3415677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The light part He called </a:t>
            </a:r>
            <a:b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“Day.”</a:t>
            </a:r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30480" y="95071"/>
            <a:ext cx="917448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Yahuah then named the two different parts that He had separated.</a:t>
            </a:r>
            <a:endParaRPr lang="en-US" sz="28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76800" y="3048000"/>
            <a:ext cx="3415677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The dark part He called </a:t>
            </a:r>
            <a:b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“Night.”</a:t>
            </a:r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30480" y="5996394"/>
            <a:ext cx="795528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It is a principle of Scripture that: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79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26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3523833"/>
            <a:ext cx="8630410" cy="280076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Jews and most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“feast-keeper” </a:t>
            </a:r>
            <a:r>
              <a:rPr lang="en-US" sz="4400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Sabbatarians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begin their Sabbath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Friday evening at sunset.</a:t>
            </a:r>
          </a:p>
        </p:txBody>
      </p:sp>
      <p:pic>
        <p:nvPicPr>
          <p:cNvPr id="7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8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231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8400" y="458450"/>
            <a:ext cx="234666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Yah</a:t>
            </a:r>
            <a:endParaRPr lang="en-US" sz="6000" b="1" cap="none" spc="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atura MT Script Capitals" pitchFamily="66" charset="0"/>
            </a:endParaRPr>
          </a:p>
        </p:txBody>
      </p:sp>
      <p:pic>
        <p:nvPicPr>
          <p:cNvPr id="6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6970" y="57150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80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024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2085" y="76200"/>
            <a:ext cx="857982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“… let no man separate.”</a:t>
            </a:r>
          </a:p>
          <a:p>
            <a:r>
              <a:rPr lang="en-US" sz="60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                    </a:t>
            </a:r>
            <a:r>
              <a:rPr lang="en-US" sz="48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Mark 10:9</a:t>
            </a:r>
            <a:endParaRPr lang="en-US" sz="3200" b="1" cap="none" spc="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atura MT Script Capitals" pitchFamily="66" charset="0"/>
            </a:endParaRPr>
          </a:p>
        </p:txBody>
      </p:sp>
      <p:pic>
        <p:nvPicPr>
          <p:cNvPr id="1026" name="Picture 2" descr="C:\Users\Rae\Desktop\hands joined together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1448152"/>
            <a:ext cx="3962400" cy="3953270"/>
          </a:xfrm>
          <a:prstGeom prst="rect">
            <a:avLst/>
          </a:prstGeom>
          <a:noFill/>
          <a:effectLst>
            <a:softEdge rad="444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62000" y="5259714"/>
            <a:ext cx="643714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Likewise …</a:t>
            </a:r>
            <a:endParaRPr lang="en-US" sz="6000" b="1" cap="none" spc="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atura MT Script Capitals" pitchFamily="66" charset="0"/>
            </a:endParaRPr>
          </a:p>
        </p:txBody>
      </p:sp>
      <p:pic>
        <p:nvPicPr>
          <p:cNvPr id="6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150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81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7276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874520"/>
            <a:ext cx="914400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8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What Yahuah has </a:t>
            </a:r>
            <a:r>
              <a:rPr lang="en-US" sz="5800" b="1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separated,</a:t>
            </a:r>
            <a:r>
              <a:rPr lang="en-US" sz="58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 </a:t>
            </a:r>
            <a:r>
              <a:rPr lang="en-US" sz="58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no man </a:t>
            </a:r>
            <a:br>
              <a:rPr lang="en-US" sz="58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</a:br>
            <a:r>
              <a:rPr lang="en-US" sz="58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should join together!</a:t>
            </a:r>
            <a:endParaRPr lang="en-US" sz="5800" b="1" cap="none" spc="0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atura MT Script Capitals" pitchFamily="66" charset="0"/>
            </a:endParaRPr>
          </a:p>
        </p:txBody>
      </p:sp>
      <p:pic>
        <p:nvPicPr>
          <p:cNvPr id="6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82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5633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Triangle 6"/>
          <p:cNvSpPr/>
          <p:nvPr/>
        </p:nvSpPr>
        <p:spPr>
          <a:xfrm rot="5400000">
            <a:off x="1142999" y="-1143001"/>
            <a:ext cx="6858001" cy="9144000"/>
          </a:xfrm>
          <a:prstGeom prst="rtTriangl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C:\Users\Rae\Desktop\clock midnight 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30639"/>
            <a:ext cx="2865438" cy="2865438"/>
          </a:xfrm>
          <a:prstGeom prst="rect">
            <a:avLst/>
          </a:prstGeom>
          <a:noFill/>
          <a:effectLst>
            <a:glow rad="546100">
              <a:schemeClr val="bg2">
                <a:lumMod val="50000"/>
                <a:alpha val="48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480" y="267701"/>
            <a:ext cx="4846320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Claiming the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day begins at midnight ...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82405" y="3200400"/>
            <a:ext cx="4846320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or at sunset ~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9599" y="4572000"/>
            <a:ext cx="8001001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joins together what our Creator has separated!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83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89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598" y="228600"/>
            <a:ext cx="8001001" cy="65248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When Satan was cast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out of heaven,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br>
              <a:rPr lang="en-US" sz="6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he had a different plan,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to usurp worship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from Yahuah.</a:t>
            </a:r>
          </a:p>
        </p:txBody>
      </p:sp>
      <p:pic>
        <p:nvPicPr>
          <p:cNvPr id="3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84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46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2400" y="4074855"/>
            <a:ext cx="8001001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He would change </a:t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the </a:t>
            </a:r>
            <a:r>
              <a:rPr lang="en-US" sz="40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day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of worship, </a:t>
            </a:r>
            <a:r>
              <a:rPr lang="en-US" sz="4000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or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</a:t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change the 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time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of worship.  </a:t>
            </a:r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Either one will do, if not both!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85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72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800" y="119864"/>
            <a:ext cx="6248400" cy="50167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Lucifer boasted that he would “change times </a:t>
            </a:r>
            <a:b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and laws.” 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(Dan 7:25)</a:t>
            </a:r>
            <a: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  </a:t>
            </a:r>
            <a:b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By changing the day </a:t>
            </a:r>
            <a:b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of worship from </a:t>
            </a:r>
            <a:b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Sabbath to </a:t>
            </a:r>
            <a:b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Sunday ~ and</a:t>
            </a:r>
            <a:b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by changing</a:t>
            </a:r>
            <a:b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61560" y="2362200"/>
            <a:ext cx="4051925" cy="34163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/>
            <a: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 when the </a:t>
            </a:r>
            <a:b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day begins, </a:t>
            </a:r>
            <a:b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he has stolen worship that rightfully belongs to our Creator.</a:t>
            </a:r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86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91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76600" y="95308"/>
            <a:ext cx="5652125" cy="37856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rgbClr val="054961"/>
                </a:solidFill>
                <a:effectLst>
                  <a:glow rad="228600">
                    <a:srgbClr val="769E7E">
                      <a:alpha val="57647"/>
                    </a:srgbClr>
                  </a:glow>
                </a:effectLst>
                <a:latin typeface="Arial Rounded MT Bold" pitchFamily="34" charset="0"/>
              </a:rPr>
              <a:t>Friends, before the time of the end will </a:t>
            </a:r>
            <a:br>
              <a:rPr lang="en-US" sz="4000" dirty="0">
                <a:solidFill>
                  <a:srgbClr val="054961"/>
                </a:solidFill>
                <a:effectLst>
                  <a:glow rad="228600">
                    <a:srgbClr val="769E7E">
                      <a:alpha val="57647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rgbClr val="054961"/>
                </a:solidFill>
                <a:effectLst>
                  <a:glow rad="228600">
                    <a:srgbClr val="769E7E">
                      <a:alpha val="57647"/>
                    </a:srgbClr>
                  </a:glow>
                </a:effectLst>
                <a:latin typeface="Arial Rounded MT Bold" pitchFamily="34" charset="0"/>
              </a:rPr>
              <a:t>be realized, every </a:t>
            </a:r>
            <a:br>
              <a:rPr lang="en-US" sz="4000" dirty="0">
                <a:solidFill>
                  <a:srgbClr val="054961"/>
                </a:solidFill>
                <a:effectLst>
                  <a:glow rad="228600">
                    <a:srgbClr val="769E7E">
                      <a:alpha val="57647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rgbClr val="054961"/>
                </a:solidFill>
                <a:effectLst>
                  <a:glow rad="228600">
                    <a:srgbClr val="769E7E">
                      <a:alpha val="57647"/>
                    </a:srgbClr>
                  </a:glow>
                </a:effectLst>
                <a:latin typeface="Arial Rounded MT Bold" pitchFamily="34" charset="0"/>
              </a:rPr>
              <a:t>divine institution </a:t>
            </a:r>
            <a:br>
              <a:rPr lang="en-US" sz="4000" dirty="0">
                <a:solidFill>
                  <a:srgbClr val="054961"/>
                </a:solidFill>
                <a:effectLst>
                  <a:glow rad="228600">
                    <a:srgbClr val="769E7E">
                      <a:alpha val="57647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rgbClr val="054961"/>
                </a:solidFill>
                <a:effectLst>
                  <a:glow rad="228600">
                    <a:srgbClr val="769E7E">
                      <a:alpha val="57647"/>
                    </a:srgbClr>
                  </a:glow>
                </a:effectLst>
                <a:latin typeface="Arial Rounded MT Bold" pitchFamily="34" charset="0"/>
              </a:rPr>
              <a:t>of Yahuah’s Torah </a:t>
            </a:r>
            <a:br>
              <a:rPr lang="en-US" sz="4000" dirty="0">
                <a:solidFill>
                  <a:srgbClr val="054961"/>
                </a:solidFill>
                <a:effectLst>
                  <a:glow rad="228600">
                    <a:srgbClr val="769E7E">
                      <a:alpha val="57647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rgbClr val="054961"/>
                </a:solidFill>
                <a:effectLst>
                  <a:glow rad="228600">
                    <a:srgbClr val="769E7E">
                      <a:alpha val="57647"/>
                    </a:srgbClr>
                  </a:glow>
                </a:effectLst>
                <a:latin typeface="Arial Rounded MT Bold" pitchFamily="34" charset="0"/>
              </a:rPr>
              <a:t>must be </a:t>
            </a:r>
            <a:r>
              <a:rPr lang="en-US" sz="4000" u="sng" dirty="0">
                <a:solidFill>
                  <a:srgbClr val="054961"/>
                </a:solidFill>
                <a:effectLst>
                  <a:glow rad="228600">
                    <a:srgbClr val="769E7E">
                      <a:alpha val="57647"/>
                    </a:srgbClr>
                  </a:glow>
                </a:effectLst>
                <a:latin typeface="Arial Rounded MT Bold" pitchFamily="34" charset="0"/>
              </a:rPr>
              <a:t>restored</a:t>
            </a:r>
            <a:r>
              <a:rPr lang="en-US" sz="4000" dirty="0">
                <a:solidFill>
                  <a:srgbClr val="054961"/>
                </a:solidFill>
                <a:effectLst>
                  <a:glow rad="228600">
                    <a:srgbClr val="769E7E">
                      <a:alpha val="57647"/>
                    </a:srgbClr>
                  </a:glow>
                </a:effectLst>
                <a:latin typeface="Arial Rounded MT Bold" pitchFamily="34" charset="0"/>
              </a:rPr>
              <a:t>!</a:t>
            </a:r>
            <a:endParaRPr lang="en-US" sz="3200" dirty="0">
              <a:solidFill>
                <a:srgbClr val="054961"/>
              </a:solidFill>
              <a:effectLst>
                <a:glow rad="228600">
                  <a:srgbClr val="769E7E">
                    <a:alpha val="57647"/>
                  </a:srgb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399" y="4074855"/>
            <a:ext cx="8776325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rgbClr val="054961"/>
                </a:solidFill>
                <a:effectLst>
                  <a:glow rad="228600">
                    <a:srgbClr val="769E7E">
                      <a:alpha val="57647"/>
                    </a:srgbClr>
                  </a:glow>
                </a:effectLst>
                <a:latin typeface="Arial Rounded MT Bold" pitchFamily="34" charset="0"/>
              </a:rPr>
              <a:t>That includes the correct day of the weekly Sabbath, and the correct time to begin Yahuah’s Sabbaths – all of them!</a:t>
            </a:r>
            <a:endParaRPr lang="en-US" sz="3200" dirty="0">
              <a:solidFill>
                <a:srgbClr val="054961"/>
              </a:solidFill>
              <a:effectLst>
                <a:glow rad="228600">
                  <a:srgbClr val="769E7E">
                    <a:alpha val="57647"/>
                  </a:srgbClr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7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5930275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87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6972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" y="331649"/>
            <a:ext cx="4343400" cy="667875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Yahuah’s remnant people will stand before the world as reformers to 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RESTORE</a:t>
            </a:r>
            <a: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 every end time truth around Yahuah’s worship statutes. This will include</a:t>
            </a:r>
            <a:b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the annual Sabbaths!</a:t>
            </a:r>
          </a:p>
          <a:p>
            <a:pPr algn="ctr"/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4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88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7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440" y="338078"/>
            <a:ext cx="8837284" cy="28623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Yahuah’s remnant will clearly teach</a:t>
            </a:r>
          </a:p>
          <a:p>
            <a:pPr algn="ctr"/>
            <a:r>
              <a:rPr lang="en-US" sz="3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 </a:t>
            </a:r>
            <a:br>
              <a:rPr lang="en-US" sz="3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these restored precepts </a:t>
            </a:r>
          </a:p>
          <a:p>
            <a:pPr algn="ctr"/>
            <a:endParaRPr lang="en-US" sz="3600" dirty="0">
              <a:solidFill>
                <a:schemeClr val="accent5">
                  <a:lumMod val="60000"/>
                  <a:lumOff val="4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3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of the everlasting Covenant.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9555" y="4028182"/>
            <a:ext cx="8822045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  <a:effectLst>
                  <a:glow rad="152400">
                    <a:srgbClr val="002060">
                      <a:alpha val="94000"/>
                    </a:srgbClr>
                  </a:glow>
                </a:effectLst>
                <a:latin typeface="Arial Rounded MT Bold" pitchFamily="34" charset="0"/>
              </a:rPr>
              <a:t>The waste places will be built up and </a:t>
            </a:r>
            <a:br>
              <a:rPr lang="en-US" sz="3200" dirty="0">
                <a:solidFill>
                  <a:srgbClr val="FFC000"/>
                </a:solidFill>
                <a:effectLst>
                  <a:glow rad="152400">
                    <a:srgbClr val="002060">
                      <a:alpha val="94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rgbClr val="FFC000"/>
                </a:solidFill>
                <a:effectLst>
                  <a:glow rad="152400">
                    <a:srgbClr val="002060">
                      <a:alpha val="94000"/>
                    </a:srgbClr>
                  </a:glow>
                </a:effectLst>
                <a:latin typeface="Arial Rounded MT Bold" pitchFamily="34" charset="0"/>
              </a:rPr>
              <a:t>the breaches will be </a:t>
            </a:r>
            <a:r>
              <a:rPr lang="en-US" sz="2800" dirty="0">
                <a:solidFill>
                  <a:srgbClr val="FFC000"/>
                </a:solidFill>
                <a:effectLst>
                  <a:glow rad="152400">
                    <a:srgbClr val="002060">
                      <a:alpha val="94000"/>
                    </a:srgbClr>
                  </a:glow>
                </a:effectLst>
                <a:latin typeface="Arial Rounded MT Bold" pitchFamily="34" charset="0"/>
              </a:rPr>
              <a:t>RESTORED!</a:t>
            </a:r>
          </a:p>
        </p:txBody>
      </p:sp>
      <p:sp>
        <p:nvSpPr>
          <p:cNvPr id="8" name="Rectangle 7"/>
          <p:cNvSpPr/>
          <p:nvPr/>
        </p:nvSpPr>
        <p:spPr>
          <a:xfrm>
            <a:off x="134330" y="6090664"/>
            <a:ext cx="2407921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glow rad="152400">
                    <a:srgbClr val="002060">
                      <a:alpha val="94000"/>
                    </a:srgbClr>
                  </a:glow>
                </a:effectLst>
                <a:latin typeface="Arial Rounded MT Bold" pitchFamily="34" charset="0"/>
              </a:rPr>
              <a:t>Isa 58:12</a:t>
            </a:r>
            <a:endParaRPr lang="en-US" sz="280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>
                <a:glow rad="152400">
                  <a:srgbClr val="002060">
                    <a:alpha val="94000"/>
                  </a:srgbClr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9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89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31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800" y="2743200"/>
            <a:ext cx="8630410" cy="280076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However, Scripture reveals when the day begins 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and it is neither</a:t>
            </a:r>
            <a:b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midnight, sunset or sunrise!</a:t>
            </a:r>
          </a:p>
        </p:txBody>
      </p:sp>
      <p:pic>
        <p:nvPicPr>
          <p:cNvPr id="6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1"/>
          <p:cNvSpPr txBox="1">
            <a:spLocks/>
          </p:cNvSpPr>
          <p:nvPr/>
        </p:nvSpPr>
        <p:spPr>
          <a:xfrm>
            <a:off x="8534400" y="649287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8DBE31-67BE-43CC-8D6C-2180D5FA01B3}" type="slidenum">
              <a:rPr lang="en-US" sz="1400" b="1" smtClean="0">
                <a:solidFill>
                  <a:schemeClr val="bg1"/>
                </a:solidFill>
              </a:rPr>
              <a:pPr/>
              <a:t>9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1600200"/>
            <a:ext cx="8198162" cy="480131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Acts 3:21 </a:t>
            </a:r>
            <a:r>
              <a:rPr lang="en-US" sz="3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speaks of restoration.</a:t>
            </a:r>
            <a: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 </a:t>
            </a:r>
            <a:b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“He must remain in heaven until </a:t>
            </a:r>
            <a:b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the time comes for Yahuah to </a:t>
            </a:r>
            <a:r>
              <a:rPr lang="en-US" sz="3600" u="sng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restore</a:t>
            </a:r>
            <a:r>
              <a:rPr lang="en-US" sz="3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 </a:t>
            </a:r>
            <a:r>
              <a:rPr lang="en-US" sz="3600" u="sng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ever</a:t>
            </a:r>
            <a:r>
              <a:rPr lang="en-US" sz="3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y</a:t>
            </a:r>
            <a:r>
              <a:rPr lang="en-US" sz="3600" u="sng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thin</a:t>
            </a:r>
            <a:r>
              <a:rPr lang="en-US" sz="3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g, </a:t>
            </a:r>
            <a: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as he promised long ago through his holy prophets.”</a:t>
            </a:r>
            <a:b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2400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(NIV)</a:t>
            </a:r>
            <a:endParaRPr lang="en-US" sz="2000" i="1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90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32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0" y="76200"/>
            <a:ext cx="85344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glow rad="457200">
                    <a:schemeClr val="accent6">
                      <a:lumMod val="60000"/>
                      <a:lumOff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Step free of error and tradition!</a:t>
            </a:r>
            <a:endParaRPr lang="en-US" sz="4800" b="1" cap="none" spc="0" dirty="0">
              <a:ln w="11430"/>
              <a:solidFill>
                <a:schemeClr val="accent5">
                  <a:lumMod val="75000"/>
                </a:schemeClr>
              </a:solidFill>
              <a:effectLst>
                <a:glow rad="457200">
                  <a:schemeClr val="accent6">
                    <a:lumMod val="60000"/>
                    <a:lumOff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atura MT Script Capitals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91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55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4270" y="1315283"/>
            <a:ext cx="9049730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accent6">
                      <a:lumMod val="20000"/>
                      <a:lumOff val="8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Join the growing number </a:t>
            </a:r>
            <a:br>
              <a:rPr lang="en-US" sz="54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accent6">
                      <a:lumMod val="20000"/>
                      <a:lumOff val="8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</a:br>
            <a:r>
              <a:rPr lang="en-US" sz="54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accent6">
                      <a:lumMod val="20000"/>
                      <a:lumOff val="8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of truth-seekers around the world who are restoring the</a:t>
            </a:r>
            <a:br>
              <a:rPr lang="en-US" sz="54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accent6">
                      <a:lumMod val="20000"/>
                      <a:lumOff val="8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</a:br>
            <a:r>
              <a:rPr lang="en-US" sz="54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accent6">
                      <a:lumMod val="20000"/>
                      <a:lumOff val="8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true weekly Sabbath </a:t>
            </a:r>
            <a:r>
              <a:rPr lang="en-US" sz="5400" b="1" dirty="0">
                <a:ln w="11430"/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accent6">
                      <a:lumMod val="20000"/>
                      <a:lumOff val="8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“day” </a:t>
            </a:r>
            <a:br>
              <a:rPr lang="en-US" sz="5400" b="1" dirty="0">
                <a:ln w="11430"/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accent6">
                      <a:lumMod val="20000"/>
                      <a:lumOff val="8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</a:br>
            <a:r>
              <a:rPr lang="en-US" sz="54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accent6">
                      <a:lumMod val="20000"/>
                      <a:lumOff val="8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&amp; the Sabbath </a:t>
            </a:r>
            <a:r>
              <a:rPr lang="en-US" sz="5400" b="1" dirty="0">
                <a:ln w="11430"/>
                <a:solidFill>
                  <a:schemeClr val="accent2"/>
                </a:solidFill>
                <a:effectLst>
                  <a:glow rad="127000">
                    <a:schemeClr val="accent6">
                      <a:lumMod val="20000"/>
                      <a:lumOff val="8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“day-start”</a:t>
            </a:r>
            <a:r>
              <a:rPr lang="en-US" sz="54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accent6">
                      <a:lumMod val="20000"/>
                      <a:lumOff val="8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!</a:t>
            </a:r>
            <a:endParaRPr lang="en-US" sz="3600" b="1" cap="none" spc="0" dirty="0">
              <a:ln w="11430"/>
              <a:solidFill>
                <a:schemeClr val="accent5">
                  <a:lumMod val="75000"/>
                </a:schemeClr>
              </a:solidFill>
              <a:effectLst>
                <a:glow rad="127000">
                  <a:schemeClr val="accent6">
                    <a:lumMod val="20000"/>
                    <a:lumOff val="8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atura MT Script Capitals" pitchFamily="66" charset="0"/>
            </a:endParaRPr>
          </a:p>
        </p:txBody>
      </p:sp>
      <p:pic>
        <p:nvPicPr>
          <p:cNvPr id="4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9140" y="5711102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92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1340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e\Desktop\church in alps pastel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3917950" cy="50800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ae\Desktop\Ex 31 vs 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3505200"/>
            <a:ext cx="3621611" cy="271271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Rae\Desktop\Eze 20 vs 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380999"/>
            <a:ext cx="3626167" cy="27196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Rae\Desktop\YCC Logo sm size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93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95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94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50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52400"/>
            <a:ext cx="84582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800" b="1" dirty="0">
                <a:ln w="50800"/>
                <a:solidFill>
                  <a:schemeClr val="tx2"/>
                </a:solidFill>
                <a:latin typeface="Matura MT Script Capitals" pitchFamily="66" charset="0"/>
              </a:rPr>
              <a:t>Yahuah’s appeal to us is to:</a:t>
            </a:r>
            <a:endParaRPr lang="en-US" sz="3200" b="1" dirty="0">
              <a:ln w="50800"/>
              <a:solidFill>
                <a:schemeClr val="tx2"/>
              </a:solidFill>
              <a:latin typeface="Matura MT Script Capitals" pitchFamily="66" charset="0"/>
            </a:endParaRPr>
          </a:p>
        </p:txBody>
      </p:sp>
      <p:pic>
        <p:nvPicPr>
          <p:cNvPr id="4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95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05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Rae\Desktop\WLC Dawn Day\Lamp of truth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4569802" cy="5029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Rae\Desktop\YCC Logo sm siz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96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50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107" y="1339390"/>
            <a:ext cx="845820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800" b="1" dirty="0">
                <a:ln w="5080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/>
                </a:solidFill>
                <a:effectLst>
                  <a:glow rad="254000">
                    <a:schemeClr val="accent2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  <a:t>Yahuah’s “yoke is easy and His burden is light,” just as in the:</a:t>
            </a:r>
          </a:p>
          <a:p>
            <a:pPr algn="ctr"/>
            <a:endParaRPr lang="en-US" sz="4800" b="1" dirty="0">
              <a:ln w="50800">
                <a:solidFill>
                  <a:schemeClr val="accent2">
                    <a:lumMod val="75000"/>
                  </a:schemeClr>
                </a:solidFill>
              </a:ln>
              <a:solidFill>
                <a:schemeClr val="accent2"/>
              </a:solidFill>
              <a:effectLst>
                <a:glow rad="254000">
                  <a:schemeClr val="accent2">
                    <a:lumMod val="20000"/>
                    <a:lumOff val="80000"/>
                  </a:schemeClr>
                </a:glow>
              </a:effectLst>
              <a:latin typeface="Matura MT Script Capitals" pitchFamily="66" charset="0"/>
            </a:endParaRPr>
          </a:p>
          <a:p>
            <a:pPr algn="ctr"/>
            <a:endParaRPr lang="en-US" sz="4800" b="1" dirty="0">
              <a:ln w="50800">
                <a:solidFill>
                  <a:schemeClr val="accent2">
                    <a:lumMod val="75000"/>
                  </a:schemeClr>
                </a:solidFill>
              </a:ln>
              <a:solidFill>
                <a:schemeClr val="accent2"/>
              </a:solidFill>
              <a:effectLst>
                <a:glow rad="254000">
                  <a:schemeClr val="accent2">
                    <a:lumMod val="20000"/>
                    <a:lumOff val="80000"/>
                  </a:schemeClr>
                </a:glow>
              </a:effectLst>
              <a:latin typeface="Matura MT Script Capitals" pitchFamily="66" charset="0"/>
            </a:endParaRPr>
          </a:p>
          <a:p>
            <a:pPr algn="ctr"/>
            <a:r>
              <a:rPr lang="en-US" sz="4800" b="1" dirty="0">
                <a:ln w="5080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/>
                </a:solidFill>
                <a:effectLst>
                  <a:glow rad="254000">
                    <a:schemeClr val="accent2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  <a:t>Every day begins with “light”! </a:t>
            </a:r>
            <a:endParaRPr lang="en-US" sz="3200" b="1" dirty="0">
              <a:ln w="50800">
                <a:solidFill>
                  <a:schemeClr val="accent2">
                    <a:lumMod val="75000"/>
                  </a:schemeClr>
                </a:solidFill>
              </a:ln>
              <a:solidFill>
                <a:schemeClr val="accent2"/>
              </a:solidFill>
              <a:effectLst>
                <a:glow rad="254000">
                  <a:schemeClr val="accent2">
                    <a:lumMod val="20000"/>
                    <a:lumOff val="80000"/>
                  </a:schemeClr>
                </a:glow>
              </a:effectLst>
              <a:latin typeface="Matura MT Script Capitals" pitchFamily="66" charset="0"/>
            </a:endParaRPr>
          </a:p>
        </p:txBody>
      </p:sp>
      <p:pic>
        <p:nvPicPr>
          <p:cNvPr id="3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5828639"/>
            <a:ext cx="38862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400" b="1" dirty="0">
                <a:ln w="5080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/>
                </a:solidFill>
                <a:effectLst>
                  <a:glow rad="254000">
                    <a:schemeClr val="accent2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  <a:t>(Matt 11:30)</a:t>
            </a:r>
            <a:endParaRPr lang="en-US" sz="2800" b="1" dirty="0">
              <a:ln w="50800">
                <a:solidFill>
                  <a:schemeClr val="accent2">
                    <a:lumMod val="75000"/>
                  </a:schemeClr>
                </a:solidFill>
              </a:ln>
              <a:solidFill>
                <a:schemeClr val="accent2"/>
              </a:solidFill>
              <a:effectLst>
                <a:glow rad="254000">
                  <a:schemeClr val="accent2">
                    <a:lumMod val="20000"/>
                    <a:lumOff val="80000"/>
                  </a:schemeClr>
                </a:glow>
              </a:effectLst>
              <a:latin typeface="Matura MT Script Capitals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97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63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" y="5874603"/>
            <a:ext cx="58674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800" b="1" dirty="0">
                <a:ln w="50800"/>
                <a:solidFill>
                  <a:schemeClr val="bg1">
                    <a:shade val="50000"/>
                  </a:schemeClr>
                </a:solidFill>
                <a:latin typeface="Matura MT Script Capitals" pitchFamily="66" charset="0"/>
              </a:rPr>
              <a:t>From </a:t>
            </a:r>
            <a:r>
              <a:rPr lang="en-US" sz="4800" b="1" dirty="0">
                <a:ln w="50800"/>
                <a:solidFill>
                  <a:schemeClr val="accent2"/>
                </a:solidFill>
                <a:latin typeface="Matura MT Script Capitals" pitchFamily="66" charset="0"/>
              </a:rPr>
              <a:t>dawn</a:t>
            </a:r>
            <a:r>
              <a:rPr lang="en-US" sz="4800" b="1" dirty="0">
                <a:ln w="50800"/>
                <a:solidFill>
                  <a:schemeClr val="bg1">
                    <a:shade val="50000"/>
                  </a:schemeClr>
                </a:solidFill>
                <a:latin typeface="Matura MT Script Capitals" pitchFamily="66" charset="0"/>
              </a:rPr>
              <a:t> to </a:t>
            </a:r>
            <a:r>
              <a:rPr lang="en-US" sz="4800" b="1" dirty="0">
                <a:ln w="50800"/>
                <a:solidFill>
                  <a:schemeClr val="accent2"/>
                </a:solidFill>
                <a:latin typeface="Matura MT Script Capitals" pitchFamily="66" charset="0"/>
              </a:rPr>
              <a:t>dawn</a:t>
            </a:r>
            <a:r>
              <a:rPr lang="en-US" sz="4800" b="1" dirty="0">
                <a:ln w="50800"/>
                <a:solidFill>
                  <a:schemeClr val="bg1">
                    <a:shade val="50000"/>
                  </a:schemeClr>
                </a:solidFill>
                <a:latin typeface="Matura MT Script Capitals" pitchFamily="66" charset="0"/>
              </a:rPr>
              <a:t>!</a:t>
            </a:r>
            <a:endParaRPr lang="en-US" sz="3200" b="1" dirty="0">
              <a:ln w="50800"/>
              <a:solidFill>
                <a:schemeClr val="bg1">
                  <a:shade val="50000"/>
                </a:schemeClr>
              </a:solidFill>
              <a:latin typeface="Matura MT Script Capitals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4191000"/>
            <a:ext cx="4648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4800" b="1" dirty="0">
                <a:ln w="50800"/>
                <a:solidFill>
                  <a:schemeClr val="accent1">
                    <a:lumMod val="75000"/>
                  </a:schemeClr>
                </a:solidFill>
                <a:latin typeface="Matura MT Script Capitals" pitchFamily="66" charset="0"/>
              </a:rPr>
              <a:t>From Yahuah</a:t>
            </a:r>
            <a:br>
              <a:rPr lang="en-US" sz="4800" b="1" dirty="0">
                <a:ln w="50800"/>
                <a:solidFill>
                  <a:schemeClr val="accent5"/>
                </a:solidFill>
                <a:latin typeface="Matura MT Script Capitals" pitchFamily="66" charset="0"/>
              </a:rPr>
            </a:br>
            <a:r>
              <a:rPr lang="en-US" sz="4800" b="1" dirty="0">
                <a:ln w="50800"/>
                <a:solidFill>
                  <a:srgbClr val="CE7674"/>
                </a:solidFill>
                <a:latin typeface="Matura MT Script Capitals" pitchFamily="66" charset="0"/>
              </a:rPr>
              <a:t>~ to the Bride ~ </a:t>
            </a:r>
            <a:endParaRPr lang="en-US" sz="3200" b="1" dirty="0">
              <a:ln w="50800"/>
              <a:solidFill>
                <a:srgbClr val="CE7674"/>
              </a:solidFill>
              <a:latin typeface="Matura MT Script Capital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64562" y="6361512"/>
            <a:ext cx="201263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Calligraphy" pitchFamily="66" charset="0"/>
              </a:rPr>
              <a:t>The End</a:t>
            </a:r>
            <a:endParaRPr lang="en-US" sz="1400" b="1" dirty="0">
              <a:ln w="11430"/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Lucida Calligraphy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98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67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e\Desktop\Bible Shabbat shal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812800"/>
            <a:ext cx="8026401" cy="43688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" y="0"/>
            <a:ext cx="3429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800" b="1" dirty="0">
                <a:ln w="50800"/>
                <a:solidFill>
                  <a:schemeClr val="accent4"/>
                </a:solidFill>
                <a:latin typeface="Matura MT Script Capitals" pitchFamily="66" charset="0"/>
              </a:rPr>
              <a:t>Questions?</a:t>
            </a:r>
            <a:endParaRPr lang="en-US" sz="3200" b="1" dirty="0">
              <a:ln w="50800"/>
              <a:solidFill>
                <a:schemeClr val="tx2"/>
              </a:solidFill>
              <a:latin typeface="Matura MT Script Capitals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5397" y="5257800"/>
            <a:ext cx="888240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000" b="1" dirty="0">
                <a:ln w="50800"/>
                <a:solidFill>
                  <a:schemeClr val="tx2"/>
                </a:solidFill>
                <a:latin typeface="Maiandra GD" pitchFamily="34" charset="0"/>
              </a:rPr>
              <a:t>questions@studythecalendar.com</a:t>
            </a:r>
            <a:endParaRPr lang="en-US" sz="2400" b="1" dirty="0">
              <a:ln w="50800"/>
              <a:solidFill>
                <a:schemeClr val="tx2"/>
              </a:solidFill>
              <a:latin typeface="Maiandra G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" y="6019800"/>
            <a:ext cx="7239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000" b="1" dirty="0">
                <a:ln w="50800"/>
                <a:solidFill>
                  <a:schemeClr val="tx2"/>
                </a:solidFill>
                <a:latin typeface="Maiandra GD" pitchFamily="34" charset="0"/>
              </a:rPr>
              <a:t>www.studythecalendar.com</a:t>
            </a:r>
            <a:endParaRPr lang="en-US" sz="2400" b="1" dirty="0">
              <a:ln w="50800"/>
              <a:solidFill>
                <a:schemeClr val="tx2"/>
              </a:solidFill>
              <a:latin typeface="Maiandra GD" pitchFamily="34" charset="0"/>
            </a:endParaRPr>
          </a:p>
        </p:txBody>
      </p:sp>
      <p:pic>
        <p:nvPicPr>
          <p:cNvPr id="2051" name="Picture 3" descr="C:\Users\Rae\Desktop\Daisy CCC website\LOGO - Final Sm PPT size  4-30-20\YCC MAUVE EDIT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6708" y="628648"/>
            <a:ext cx="2209801" cy="165735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7840" y="58420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09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10533</TotalTime>
  <Words>3223</Words>
  <Application>Microsoft Office PowerPoint</Application>
  <PresentationFormat>On-screen Show (4:3)</PresentationFormat>
  <Paragraphs>419</Paragraphs>
  <Slides>99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9" baseType="lpstr">
      <vt:lpstr>Arial</vt:lpstr>
      <vt:lpstr>Arial Rounded MT Bold</vt:lpstr>
      <vt:lpstr>Calibri</vt:lpstr>
      <vt:lpstr>Comic Sans MS</vt:lpstr>
      <vt:lpstr>Lucida Bright</vt:lpstr>
      <vt:lpstr>Lucida Calligraphy</vt:lpstr>
      <vt:lpstr>Maiandra GD</vt:lpstr>
      <vt:lpstr>Matura MT Script Capitals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Dawn Day WLC  May 5th 630 AM</dc:title>
  <dc:creator>Rae</dc:creator>
  <cp:lastModifiedBy>Neil Pritchard</cp:lastModifiedBy>
  <cp:revision>306</cp:revision>
  <cp:lastPrinted>2020-05-29T22:54:00Z</cp:lastPrinted>
  <dcterms:created xsi:type="dcterms:W3CDTF">2020-05-05T13:24:33Z</dcterms:created>
  <dcterms:modified xsi:type="dcterms:W3CDTF">2020-06-17T02:34:44Z</dcterms:modified>
</cp:coreProperties>
</file>