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70"/>
  </p:notesMasterIdLst>
  <p:sldIdLst>
    <p:sldId id="1408" r:id="rId2"/>
    <p:sldId id="1413" r:id="rId3"/>
    <p:sldId id="1419" r:id="rId4"/>
    <p:sldId id="1423" r:id="rId5"/>
    <p:sldId id="1414" r:id="rId6"/>
    <p:sldId id="1422" r:id="rId7"/>
    <p:sldId id="1426" r:id="rId8"/>
    <p:sldId id="1428" r:id="rId9"/>
    <p:sldId id="1415" r:id="rId10"/>
    <p:sldId id="1416" r:id="rId11"/>
    <p:sldId id="1432" r:id="rId12"/>
    <p:sldId id="1434" r:id="rId13"/>
    <p:sldId id="1436" r:id="rId14"/>
    <p:sldId id="1417" r:id="rId15"/>
    <p:sldId id="1437" r:id="rId16"/>
    <p:sldId id="1438" r:id="rId17"/>
    <p:sldId id="1119" r:id="rId18"/>
    <p:sldId id="1369" r:id="rId19"/>
    <p:sldId id="1444" r:id="rId20"/>
    <p:sldId id="1446" r:id="rId21"/>
    <p:sldId id="1310" r:id="rId22"/>
    <p:sldId id="1449" r:id="rId23"/>
    <p:sldId id="1451" r:id="rId24"/>
    <p:sldId id="1450" r:id="rId25"/>
    <p:sldId id="1454" r:id="rId26"/>
    <p:sldId id="1456" r:id="rId27"/>
    <p:sldId id="1375" r:id="rId28"/>
    <p:sldId id="1459" r:id="rId29"/>
    <p:sldId id="1461" r:id="rId30"/>
    <p:sldId id="1458" r:id="rId31"/>
    <p:sldId id="1341" r:id="rId32"/>
    <p:sldId id="1465" r:id="rId33"/>
    <p:sldId id="1467" r:id="rId34"/>
    <p:sldId id="1469" r:id="rId35"/>
    <p:sldId id="1370" r:id="rId36"/>
    <p:sldId id="1472" r:id="rId37"/>
    <p:sldId id="1474" r:id="rId38"/>
    <p:sldId id="1186" r:id="rId39"/>
    <p:sldId id="1187" r:id="rId40"/>
    <p:sldId id="1376" r:id="rId41"/>
    <p:sldId id="1377" r:id="rId42"/>
    <p:sldId id="1336" r:id="rId43"/>
    <p:sldId id="1337" r:id="rId44"/>
    <p:sldId id="1481" r:id="rId45"/>
    <p:sldId id="1482" r:id="rId46"/>
    <p:sldId id="1483" r:id="rId47"/>
    <p:sldId id="1485" r:id="rId48"/>
    <p:sldId id="1378" r:id="rId49"/>
    <p:sldId id="1486" r:id="rId50"/>
    <p:sldId id="1488" r:id="rId51"/>
    <p:sldId id="1379" r:id="rId52"/>
    <p:sldId id="1380" r:id="rId53"/>
    <p:sldId id="1491" r:id="rId54"/>
    <p:sldId id="1495" r:id="rId55"/>
    <p:sldId id="1496" r:id="rId56"/>
    <p:sldId id="1371" r:id="rId57"/>
    <p:sldId id="1498" r:id="rId58"/>
    <p:sldId id="1500" r:id="rId59"/>
    <p:sldId id="1503" r:id="rId60"/>
    <p:sldId id="1505" r:id="rId61"/>
    <p:sldId id="1507" r:id="rId62"/>
    <p:sldId id="1509" r:id="rId63"/>
    <p:sldId id="1381" r:id="rId64"/>
    <p:sldId id="1411" r:id="rId65"/>
    <p:sldId id="1412" r:id="rId66"/>
    <p:sldId id="1512" r:id="rId67"/>
    <p:sldId id="1514" r:id="rId68"/>
    <p:sldId id="1516" r:id="rId69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  <a:srgbClr val="00FF00"/>
    <a:srgbClr val="DF57FF"/>
    <a:srgbClr val="FF3300"/>
    <a:srgbClr val="FFCC66"/>
    <a:srgbClr val="0A0A0A"/>
    <a:srgbClr val="66FF33"/>
    <a:srgbClr val="66FF66"/>
    <a:srgbClr val="FFCC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Style léger 1 - Accentuation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Style à thème 1 - Accentuation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27" autoAdjust="0"/>
    <p:restoredTop sz="99467" autoAdjust="0"/>
  </p:normalViewPr>
  <p:slideViewPr>
    <p:cSldViewPr>
      <p:cViewPr>
        <p:scale>
          <a:sx n="75" d="100"/>
          <a:sy n="75" d="100"/>
        </p:scale>
        <p:origin x="-1338" y="-47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FAC9A5-DC44-4CC7-B042-5BD108FD9C0F}" type="datetimeFigureOut">
              <a:rPr lang="fr-FR" smtClean="0"/>
              <a:t>03/06/2019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BABF3E-8FE9-4E35-888C-15CEC1F55A3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82052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8C327-9879-4F15-8B91-DE7C014CD696}" type="datetime1">
              <a:rPr lang="fr-FR" smtClean="0"/>
              <a:t>03/06/2019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9FF85-A8E4-4662-9A25-7E1193D2043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72574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F1E57-A311-4964-ACA4-64242B362FDD}" type="datetime1">
              <a:rPr lang="fr-FR" smtClean="0"/>
              <a:t>03/06/2019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9FF85-A8E4-4662-9A25-7E1193D2043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39768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E8793-7BAD-4827-AA22-1C971343D0B2}" type="datetime1">
              <a:rPr lang="fr-FR" smtClean="0"/>
              <a:t>03/06/2019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9FF85-A8E4-4662-9A25-7E1193D2043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82540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A7F1E-00B2-4F36-A9FC-F09D02A4F5FD}" type="datetime1">
              <a:rPr lang="fr-FR" smtClean="0"/>
              <a:t>03/06/2019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9FF85-A8E4-4662-9A25-7E1193D2043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19583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BA4F8-37F2-4EDB-BBF7-2080189165A4}" type="datetime1">
              <a:rPr lang="fr-FR" smtClean="0"/>
              <a:t>03/06/2019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9FF85-A8E4-4662-9A25-7E1193D2043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05777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4AAE-D4FD-43D3-AFAF-E292023DE4F1}" type="datetime1">
              <a:rPr lang="fr-FR" smtClean="0"/>
              <a:t>03/06/2019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9FF85-A8E4-4662-9A25-7E1193D2043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88159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88725-5428-4418-BD4F-BC3BEA20A574}" type="datetime1">
              <a:rPr lang="fr-FR" smtClean="0"/>
              <a:t>03/06/2019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9FF85-A8E4-4662-9A25-7E1193D2043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51664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01643-CEEE-4F3E-8696-2B0931ADC2F4}" type="datetime1">
              <a:rPr lang="fr-FR" smtClean="0"/>
              <a:t>03/06/2019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9FF85-A8E4-4662-9A25-7E1193D2043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9775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1647E-4EF7-4648-8AA0-15714F74C248}" type="datetime1">
              <a:rPr lang="fr-FR" smtClean="0"/>
              <a:t>03/06/2019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9FF85-A8E4-4662-9A25-7E1193D2043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37955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59F36-7324-46E3-813B-D422A83F777A}" type="datetime1">
              <a:rPr lang="fr-FR" smtClean="0"/>
              <a:t>03/06/2019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9FF85-A8E4-4662-9A25-7E1193D2043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86696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81A62-F9B6-471B-A782-7C846DBC0E41}" type="datetime1">
              <a:rPr lang="fr-FR" smtClean="0"/>
              <a:t>03/06/2019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9FF85-A8E4-4662-9A25-7E1193D2043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87855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8812F-02A8-45E0-BF63-134E94648C1B}" type="datetime1">
              <a:rPr lang="fr-FR" smtClean="0"/>
              <a:t>03/06/2019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9FF85-A8E4-4662-9A25-7E1193D2043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1642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8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2" descr="Image result for calendar pn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Image result for calendar png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7" descr="Image result for calendar png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9" descr="Image result for calendar png ic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1" descr="Image result for calendar png ic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4" descr="RÃ©sultat de recherche d'images pour &quot;calendar png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4697760" y="165924"/>
            <a:ext cx="345638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ln w="635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FFF00"/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  <a:t>#21 : Annexe B</a:t>
            </a:r>
            <a:endParaRPr lang="fr-FR" sz="3600" dirty="0"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rgbClr val="FFFF00"/>
              </a:solidFill>
              <a:latin typeface="Arial Rounded MT Bold" panose="020F0704030504030204" pitchFamily="34" charset="0"/>
              <a:cs typeface="Aharoni" panose="02010803020104030203" pitchFamily="2" charset="-79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995936" y="1244991"/>
            <a:ext cx="486003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ln w="635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FFF00"/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  <a:t>2</a:t>
            </a:r>
            <a:r>
              <a:rPr lang="fr-FR" sz="3600" baseline="30000" dirty="0" smtClean="0">
                <a:ln w="635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FFF00"/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  <a:t>e</a:t>
            </a:r>
            <a:r>
              <a:rPr lang="fr-FR" sz="3600" dirty="0" smtClean="0">
                <a:ln w="635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FFF00"/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  <a:t> mythe :</a:t>
            </a:r>
          </a:p>
          <a:p>
            <a:pPr algn="ctr"/>
            <a:r>
              <a:rPr lang="fr-FR" sz="3600" dirty="0" smtClean="0">
                <a:ln w="635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FFF00"/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  <a:t>« les géants »</a:t>
            </a:r>
            <a:endParaRPr lang="fr-FR" sz="3600" dirty="0"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rgbClr val="FFFF00"/>
              </a:solidFill>
              <a:latin typeface="Arial Rounded MT Bold" panose="020F0704030504030204" pitchFamily="34" charset="0"/>
              <a:cs typeface="Aharoni" panose="02010803020104030203" pitchFamily="2" charset="-79"/>
            </a:endParaRPr>
          </a:p>
        </p:txBody>
      </p:sp>
      <p:pic>
        <p:nvPicPr>
          <p:cNvPr id="14" name="Inception_fog_horn_3.mp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1959.7456" end="1005.887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324528" y="1518925"/>
            <a:ext cx="504056" cy="28353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0003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30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937"/>
            <a:ext cx="9144000" cy="5135563"/>
          </a:xfrm>
          <a:prstGeom prst="rect">
            <a:avLst/>
          </a:prstGeom>
          <a:solidFill>
            <a:srgbClr val="0A0A0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AutoShape 2" descr="Image result for calendar pn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Image result for calendar png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7" descr="Image result for calendar png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9" descr="Image result for calendar png ic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1" descr="Image result for calendar png ic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611559" y="836780"/>
            <a:ext cx="80648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1 </a:t>
            </a:r>
            <a:r>
              <a:rPr lang="fr-FR" sz="2000" u="sng" dirty="0">
                <a:solidFill>
                  <a:schemeClr val="bg1"/>
                </a:solidFill>
                <a:latin typeface="Spectral Light" panose="02020302060000000000" pitchFamily="18" charset="0"/>
              </a:rPr>
              <a:t>Samuel </a:t>
            </a:r>
            <a:r>
              <a:rPr lang="fr-FR" sz="2000" u="sng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18.5 </a:t>
            </a:r>
            <a:r>
              <a:rPr lang="fr-FR" sz="1600" u="sng" dirty="0">
                <a:solidFill>
                  <a:schemeClr val="bg1"/>
                </a:solidFill>
                <a:latin typeface="Spectral Light" panose="02020302060000000000" pitchFamily="18" charset="0"/>
              </a:rPr>
              <a:t>(King James, 1611)</a:t>
            </a:r>
          </a:p>
          <a:p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Et </a:t>
            </a:r>
            <a:r>
              <a:rPr lang="fr-FR" sz="2000" dirty="0">
                <a:solidFill>
                  <a:srgbClr val="FFFF00"/>
                </a:solidFill>
                <a:latin typeface="Spectral Light" panose="02020302060000000000" pitchFamily="18" charset="0"/>
              </a:rPr>
              <a:t>David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 allait partout où Saul l’envoyait et se comportait avec sagesse ; et Saul l’établit sur les hommes de guerre ; et </a:t>
            </a:r>
            <a:r>
              <a:rPr lang="fr-FR" sz="2000" dirty="0">
                <a:solidFill>
                  <a:srgbClr val="00FF00"/>
                </a:solidFill>
                <a:latin typeface="Spectral Light" panose="02020302060000000000" pitchFamily="18" charset="0"/>
              </a:rPr>
              <a:t>il fut accepté aux yeux de tout le peuple,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 </a:t>
            </a:r>
            <a:r>
              <a:rPr lang="fr-FR" sz="2000" dirty="0">
                <a:solidFill>
                  <a:srgbClr val="33CCFF"/>
                </a:solidFill>
                <a:latin typeface="Spectral Light" panose="02020302060000000000" pitchFamily="18" charset="0"/>
              </a:rPr>
              <a:t>et même aux yeux des serviteurs de Saul</a:t>
            </a:r>
            <a:r>
              <a:rPr lang="fr-FR" sz="2000" dirty="0" smtClean="0">
                <a:solidFill>
                  <a:srgbClr val="33CCFF"/>
                </a:solidFill>
                <a:latin typeface="Spectral Light" panose="02020302060000000000" pitchFamily="18" charset="0"/>
              </a:rPr>
              <a:t>.</a:t>
            </a:r>
            <a:endParaRPr lang="fr-FR" sz="2000" dirty="0">
              <a:solidFill>
                <a:srgbClr val="33CCFF"/>
              </a:solidFill>
              <a:latin typeface="Spectral Light" panose="02020302060000000000" pitchFamily="18" charset="0"/>
            </a:endParaRPr>
          </a:p>
        </p:txBody>
      </p:sp>
      <p:sp>
        <p:nvSpPr>
          <p:cNvPr id="5" name="AutoShape 4" descr="RÃ©sultat de recherche d'images pour &quot;calendar png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141324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937"/>
            <a:ext cx="9144000" cy="5135563"/>
          </a:xfrm>
          <a:prstGeom prst="rect">
            <a:avLst/>
          </a:prstGeom>
          <a:solidFill>
            <a:srgbClr val="0A0A0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AutoShape 2" descr="Image result for calendar pn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Image result for calendar png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7" descr="Image result for calendar png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9" descr="Image result for calendar png ic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1" descr="Image result for calendar png ic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611559" y="836780"/>
            <a:ext cx="806489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1 </a:t>
            </a:r>
            <a:r>
              <a:rPr lang="fr-FR" sz="2000" u="sng" dirty="0">
                <a:solidFill>
                  <a:schemeClr val="bg1"/>
                </a:solidFill>
                <a:latin typeface="Spectral Light" panose="02020302060000000000" pitchFamily="18" charset="0"/>
              </a:rPr>
              <a:t>Samuel </a:t>
            </a:r>
            <a:r>
              <a:rPr lang="fr-FR" sz="2000" u="sng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18.6/7 </a:t>
            </a:r>
            <a:r>
              <a:rPr lang="fr-FR" sz="1600" u="sng" dirty="0">
                <a:solidFill>
                  <a:schemeClr val="bg1"/>
                </a:solidFill>
                <a:latin typeface="Spectral Light" panose="02020302060000000000" pitchFamily="18" charset="0"/>
              </a:rPr>
              <a:t>(King James, 1611)</a:t>
            </a:r>
          </a:p>
          <a:p>
            <a:r>
              <a:rPr lang="fr-FR" sz="20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Et 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il arriva comme ils revenaient, quand </a:t>
            </a:r>
            <a:r>
              <a:rPr lang="fr-FR" sz="2000" dirty="0">
                <a:solidFill>
                  <a:srgbClr val="FFFF00"/>
                </a:solidFill>
                <a:latin typeface="Spectral Light" panose="02020302060000000000" pitchFamily="18" charset="0"/>
              </a:rPr>
              <a:t>David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 retournait après avoir tué le Philistin, que </a:t>
            </a:r>
            <a:r>
              <a:rPr lang="fr-FR" sz="2000" dirty="0">
                <a:solidFill>
                  <a:srgbClr val="00FF00"/>
                </a:solidFill>
                <a:latin typeface="Spectral Light" panose="02020302060000000000" pitchFamily="18" charset="0"/>
              </a:rPr>
              <a:t>les femmes 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sortirent de toutes les villes d’Israël, </a:t>
            </a:r>
            <a:r>
              <a:rPr lang="fr-FR" sz="2000" dirty="0">
                <a:solidFill>
                  <a:srgbClr val="00FF00"/>
                </a:solidFill>
                <a:latin typeface="Spectral Light" panose="02020302060000000000" pitchFamily="18" charset="0"/>
              </a:rPr>
              <a:t>chantant et dansant, 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à la rencontre du roi Saul, avec des tambourins, avec joie, et avec des instruments de musique ;</a:t>
            </a:r>
          </a:p>
          <a:p>
            <a:r>
              <a:rPr lang="fr-FR" sz="20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Et 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les femmes s’entre répondaient tandis qu’elles jouaient, et disaient : Saul a tué ses mille, et </a:t>
            </a:r>
            <a:r>
              <a:rPr lang="fr-FR" sz="2000" dirty="0">
                <a:solidFill>
                  <a:srgbClr val="33CCFF"/>
                </a:solidFill>
                <a:latin typeface="Spectral Light" panose="02020302060000000000" pitchFamily="18" charset="0"/>
              </a:rPr>
              <a:t>David ses dix mille.</a:t>
            </a:r>
          </a:p>
        </p:txBody>
      </p:sp>
      <p:sp>
        <p:nvSpPr>
          <p:cNvPr id="5" name="AutoShape 4" descr="RÃ©sultat de recherche d'images pour &quot;calendar png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04936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calendar pn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Image result for calendar png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7" descr="Image result for calendar png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9" descr="Image result for calendar png ic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1" descr="Image result for calendar png ic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4" descr="RÃ©sultat de recherche d'images pour &quot;calendar png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074" name="Picture 2" descr="7 Bravest Warriors of the Ancient World - Ancient Fac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2"/>
            <a:ext cx="9144000" cy="51482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408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938"/>
            <a:ext cx="9144000" cy="5126322"/>
          </a:xfrm>
          <a:prstGeom prst="rect">
            <a:avLst/>
          </a:prstGeom>
          <a:solidFill>
            <a:srgbClr val="0A0A0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AutoShape 2" descr="Image result for calendar pn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Image result for calendar png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7" descr="Image result for calendar png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9" descr="Image result for calendar png ic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1" descr="Image result for calendar png ic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4" descr="RÃ©sultat de recherche d'images pour &quot;calendar png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812" y="7937"/>
            <a:ext cx="3384376" cy="513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197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6100"/>
            <a:ext cx="9144000" cy="5135563"/>
          </a:xfrm>
          <a:prstGeom prst="rect">
            <a:avLst/>
          </a:prstGeom>
          <a:solidFill>
            <a:srgbClr val="0A0A0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AutoShape 2" descr="Image result for calendar pn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Image result for calendar png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7" descr="Image result for calendar png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9" descr="Image result for calendar png ic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1" descr="Image result for calendar png ic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611559" y="836780"/>
            <a:ext cx="79208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Genèse 6.5 </a:t>
            </a:r>
            <a:r>
              <a:rPr lang="fr-FR" sz="1600" u="sng" dirty="0">
                <a:solidFill>
                  <a:schemeClr val="bg1"/>
                </a:solidFill>
                <a:latin typeface="Spectral Light" panose="02020302060000000000" pitchFamily="18" charset="0"/>
              </a:rPr>
              <a:t>(King James, 1611)</a:t>
            </a:r>
          </a:p>
          <a:p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Et le SEIGNEUR vit que </a:t>
            </a:r>
            <a:r>
              <a:rPr lang="fr-FR" sz="2000" dirty="0">
                <a:solidFill>
                  <a:srgbClr val="FFFF00"/>
                </a:solidFill>
                <a:latin typeface="Spectral Light" panose="02020302060000000000" pitchFamily="18" charset="0"/>
              </a:rPr>
              <a:t>la méchanceté de l’homme </a:t>
            </a:r>
            <a:r>
              <a:rPr lang="fr-FR" sz="2000" dirty="0">
                <a:solidFill>
                  <a:srgbClr val="00FF00"/>
                </a:solidFill>
                <a:latin typeface="Spectral Light" panose="02020302060000000000" pitchFamily="18" charset="0"/>
              </a:rPr>
              <a:t>était grande sur la terre,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 et que toute l’imagination des pensées de son cœur n’était que continuellement mauvaise</a:t>
            </a:r>
            <a:r>
              <a:rPr lang="fr-FR" sz="20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.</a:t>
            </a:r>
          </a:p>
        </p:txBody>
      </p:sp>
      <p:sp>
        <p:nvSpPr>
          <p:cNvPr id="5" name="AutoShape 4" descr="RÃ©sultat de recherche d'images pour &quot;calendar png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16595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6100"/>
            <a:ext cx="9144000" cy="5135563"/>
          </a:xfrm>
          <a:prstGeom prst="rect">
            <a:avLst/>
          </a:prstGeom>
          <a:solidFill>
            <a:srgbClr val="0A0A0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AutoShape 2" descr="Image result for calendar pn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Image result for calendar png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7" descr="Image result for calendar png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9" descr="Image result for calendar png ic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1" descr="Image result for calendar png ic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611559" y="836780"/>
            <a:ext cx="79208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Genèse 6.6 </a:t>
            </a:r>
            <a:r>
              <a:rPr lang="fr-FR" sz="1600" u="sng" dirty="0">
                <a:solidFill>
                  <a:schemeClr val="bg1"/>
                </a:solidFill>
                <a:latin typeface="Spectral Light" panose="02020302060000000000" pitchFamily="18" charset="0"/>
              </a:rPr>
              <a:t>(King James, 1611)</a:t>
            </a:r>
          </a:p>
          <a:p>
            <a:r>
              <a:rPr lang="fr-FR" sz="2000" dirty="0" smtClean="0">
                <a:solidFill>
                  <a:srgbClr val="FFFF00"/>
                </a:solidFill>
                <a:latin typeface="Spectral Light" panose="02020302060000000000" pitchFamily="18" charset="0"/>
              </a:rPr>
              <a:t>Et </a:t>
            </a:r>
            <a:r>
              <a:rPr lang="fr-FR" sz="2000" dirty="0">
                <a:solidFill>
                  <a:srgbClr val="FFFF00"/>
                </a:solidFill>
                <a:latin typeface="Spectral Light" panose="02020302060000000000" pitchFamily="18" charset="0"/>
              </a:rPr>
              <a:t>le SEIGNEUR se repentit </a:t>
            </a:r>
            <a:r>
              <a:rPr lang="fr-FR" sz="2000" dirty="0">
                <a:solidFill>
                  <a:srgbClr val="00FF00"/>
                </a:solidFill>
                <a:latin typeface="Spectral Light" panose="02020302060000000000" pitchFamily="18" charset="0"/>
              </a:rPr>
              <a:t>d’avoir fait l’homme sur la terre, 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et il s’en affligea dans son cœur</a:t>
            </a:r>
            <a:r>
              <a:rPr lang="fr-FR" sz="20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.</a:t>
            </a:r>
          </a:p>
        </p:txBody>
      </p:sp>
      <p:sp>
        <p:nvSpPr>
          <p:cNvPr id="5" name="AutoShape 4" descr="RÃ©sultat de recherche d'images pour &quot;calendar png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752852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6100"/>
            <a:ext cx="9144000" cy="5135563"/>
          </a:xfrm>
          <a:prstGeom prst="rect">
            <a:avLst/>
          </a:prstGeom>
          <a:solidFill>
            <a:srgbClr val="0A0A0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AutoShape 2" descr="Image result for calendar pn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Image result for calendar png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7" descr="Image result for calendar png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9" descr="Image result for calendar png ic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1" descr="Image result for calendar png ic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611559" y="836780"/>
            <a:ext cx="79208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Genèse 6.7 </a:t>
            </a:r>
            <a:r>
              <a:rPr lang="fr-FR" sz="1600" u="sng" dirty="0">
                <a:solidFill>
                  <a:schemeClr val="bg1"/>
                </a:solidFill>
                <a:latin typeface="Spectral Light" panose="02020302060000000000" pitchFamily="18" charset="0"/>
              </a:rPr>
              <a:t>(King James, 1611)</a:t>
            </a:r>
          </a:p>
          <a:p>
            <a:r>
              <a:rPr lang="fr-FR" sz="2000" dirty="0" smtClean="0">
                <a:solidFill>
                  <a:srgbClr val="FFFF00"/>
                </a:solidFill>
                <a:latin typeface="Spectral Light" panose="02020302060000000000" pitchFamily="18" charset="0"/>
              </a:rPr>
              <a:t>Et </a:t>
            </a:r>
            <a:r>
              <a:rPr lang="fr-FR" sz="2000" dirty="0">
                <a:solidFill>
                  <a:srgbClr val="FFFF00"/>
                </a:solidFill>
                <a:latin typeface="Spectral Light" panose="02020302060000000000" pitchFamily="18" charset="0"/>
              </a:rPr>
              <a:t>le SEIGNEUR dit : </a:t>
            </a:r>
            <a:r>
              <a:rPr lang="fr-FR" sz="2000" dirty="0">
                <a:solidFill>
                  <a:srgbClr val="00FF00"/>
                </a:solidFill>
                <a:latin typeface="Spectral Light" panose="02020302060000000000" pitchFamily="18" charset="0"/>
              </a:rPr>
              <a:t>J’exterminerai de la face de la terre </a:t>
            </a:r>
            <a:r>
              <a:rPr lang="fr-FR" sz="2000" dirty="0">
                <a:solidFill>
                  <a:srgbClr val="33CCFF"/>
                </a:solidFill>
                <a:latin typeface="Spectral Light" panose="02020302060000000000" pitchFamily="18" charset="0"/>
              </a:rPr>
              <a:t>l’homme 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que j’ai créé ; </a:t>
            </a:r>
            <a:r>
              <a:rPr lang="fr-FR" sz="20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tant 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l’homme et la bête, et les êtres rampants, et les volatiles dans l’air ; car je me repens de les avoir faits.</a:t>
            </a:r>
            <a:endParaRPr lang="fr-FR" sz="2000" dirty="0" smtClean="0">
              <a:solidFill>
                <a:schemeClr val="bg1"/>
              </a:solidFill>
              <a:latin typeface="Spectral Light" panose="02020302060000000000" pitchFamily="18" charset="0"/>
            </a:endParaRPr>
          </a:p>
        </p:txBody>
      </p:sp>
      <p:sp>
        <p:nvSpPr>
          <p:cNvPr id="5" name="AutoShape 4" descr="RÃ©sultat de recherche d'images pour &quot;calendar png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185638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937"/>
            <a:ext cx="9144000" cy="5135563"/>
          </a:xfrm>
          <a:prstGeom prst="rect">
            <a:avLst/>
          </a:prstGeom>
          <a:solidFill>
            <a:srgbClr val="0A0A0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AutoShape 2" descr="Image result for calendar pn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Image result for calendar png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7" descr="Image result for calendar png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9" descr="Image result for calendar png ic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1" descr="Image result for calendar png ic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611559" y="836780"/>
            <a:ext cx="79208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Nombres 13.33 </a:t>
            </a:r>
            <a:r>
              <a:rPr lang="fr-FR" sz="1600" u="sng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(King James, 1611)</a:t>
            </a:r>
            <a:endParaRPr lang="fr-FR" sz="1600" u="sng" dirty="0">
              <a:solidFill>
                <a:schemeClr val="bg1"/>
              </a:solidFill>
              <a:latin typeface="Spectral Light" panose="02020302060000000000" pitchFamily="18" charset="0"/>
            </a:endParaRPr>
          </a:p>
          <a:p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Et nous y avons vu les géants, les fils d’</a:t>
            </a:r>
            <a:r>
              <a:rPr lang="fr-FR" sz="2000" dirty="0" err="1">
                <a:solidFill>
                  <a:schemeClr val="bg1"/>
                </a:solidFill>
                <a:latin typeface="Spectral Light" panose="02020302060000000000" pitchFamily="18" charset="0"/>
              </a:rPr>
              <a:t>Anak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, qui sont descendants des géants ; et nous étions à nos yeux comme des sauterelles, et nous l’étions aussi à leurs yeux.</a:t>
            </a:r>
            <a:endParaRPr lang="fr-FR" sz="2000" dirty="0" smtClean="0">
              <a:solidFill>
                <a:schemeClr val="bg1"/>
              </a:solidFill>
              <a:latin typeface="Spectral Light" panose="02020302060000000000" pitchFamily="18" charset="0"/>
            </a:endParaRPr>
          </a:p>
        </p:txBody>
      </p:sp>
      <p:sp>
        <p:nvSpPr>
          <p:cNvPr id="5" name="AutoShape 4" descr="RÃ©sultat de recherche d'images pour &quot;calendar png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444144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937"/>
            <a:ext cx="9144000" cy="5135563"/>
          </a:xfrm>
          <a:prstGeom prst="rect">
            <a:avLst/>
          </a:prstGeom>
          <a:solidFill>
            <a:srgbClr val="0A0A0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AutoShape 2" descr="Image result for calendar pn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Image result for calendar png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7" descr="Image result for calendar png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9" descr="Image result for calendar png ic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1" descr="Image result for calendar png ic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611559" y="836780"/>
            <a:ext cx="79208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Genèse 14.5 </a:t>
            </a:r>
            <a:r>
              <a:rPr lang="fr-FR" sz="1600" u="sng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(King James, 1611)</a:t>
            </a:r>
            <a:endParaRPr lang="fr-FR" sz="1600" u="sng" dirty="0">
              <a:solidFill>
                <a:schemeClr val="bg1"/>
              </a:solidFill>
              <a:latin typeface="Spectral Light" panose="02020302060000000000" pitchFamily="18" charset="0"/>
            </a:endParaRPr>
          </a:p>
          <a:p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Et pendant la quatorzième année, </a:t>
            </a:r>
            <a:r>
              <a:rPr lang="fr-FR" sz="2000" dirty="0" err="1">
                <a:solidFill>
                  <a:schemeClr val="bg1"/>
                </a:solidFill>
                <a:latin typeface="Spectral Light" panose="02020302060000000000" pitchFamily="18" charset="0"/>
              </a:rPr>
              <a:t>Chedorlaomer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 et les rois qui étaient avec lui, vinrent et frappèrent </a:t>
            </a:r>
            <a:r>
              <a:rPr lang="fr-FR" sz="2000" dirty="0">
                <a:solidFill>
                  <a:srgbClr val="FFFF00"/>
                </a:solidFill>
                <a:latin typeface="Spectral Light" panose="02020302060000000000" pitchFamily="18" charset="0"/>
              </a:rPr>
              <a:t>les </a:t>
            </a:r>
            <a:r>
              <a:rPr lang="fr-FR" sz="2000" dirty="0" err="1">
                <a:solidFill>
                  <a:srgbClr val="FFFF00"/>
                </a:solidFill>
                <a:latin typeface="Spectral Light" panose="02020302060000000000" pitchFamily="18" charset="0"/>
              </a:rPr>
              <a:t>Rephaim</a:t>
            </a:r>
            <a:r>
              <a:rPr lang="fr-FR" sz="2000" dirty="0">
                <a:solidFill>
                  <a:srgbClr val="FFFF00"/>
                </a:solidFill>
                <a:latin typeface="Spectral Light" panose="02020302060000000000" pitchFamily="18" charset="0"/>
              </a:rPr>
              <a:t> 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à </a:t>
            </a:r>
            <a:r>
              <a:rPr lang="fr-FR" sz="2000" dirty="0" err="1">
                <a:solidFill>
                  <a:schemeClr val="bg1"/>
                </a:solidFill>
                <a:latin typeface="Spectral Light" panose="02020302060000000000" pitchFamily="18" charset="0"/>
              </a:rPr>
              <a:t>Ashteroth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Spectral Light" panose="02020302060000000000" pitchFamily="18" charset="0"/>
              </a:rPr>
              <a:t>Karnaim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, et les </a:t>
            </a:r>
            <a:r>
              <a:rPr lang="fr-FR" sz="2000" dirty="0" err="1">
                <a:solidFill>
                  <a:schemeClr val="bg1"/>
                </a:solidFill>
                <a:latin typeface="Spectral Light" panose="02020302060000000000" pitchFamily="18" charset="0"/>
              </a:rPr>
              <a:t>Zuzim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 à Ham, les </a:t>
            </a:r>
            <a:r>
              <a:rPr lang="fr-FR" sz="2000" dirty="0" err="1">
                <a:solidFill>
                  <a:schemeClr val="bg1"/>
                </a:solidFill>
                <a:latin typeface="Spectral Light" panose="02020302060000000000" pitchFamily="18" charset="0"/>
              </a:rPr>
              <a:t>Emim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 à </a:t>
            </a:r>
            <a:r>
              <a:rPr lang="fr-FR" sz="2000" dirty="0" err="1">
                <a:solidFill>
                  <a:schemeClr val="bg1"/>
                </a:solidFill>
                <a:latin typeface="Spectral Light" panose="02020302060000000000" pitchFamily="18" charset="0"/>
              </a:rPr>
              <a:t>Shaveh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Spectral Light" panose="02020302060000000000" pitchFamily="18" charset="0"/>
              </a:rPr>
              <a:t>Kiriathim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,</a:t>
            </a:r>
            <a:endParaRPr lang="fr-FR" sz="2000" dirty="0" smtClean="0">
              <a:solidFill>
                <a:schemeClr val="bg1"/>
              </a:solidFill>
              <a:latin typeface="Spectral Light" panose="02020302060000000000" pitchFamily="18" charset="0"/>
            </a:endParaRPr>
          </a:p>
        </p:txBody>
      </p:sp>
      <p:sp>
        <p:nvSpPr>
          <p:cNvPr id="5" name="AutoShape 4" descr="RÃ©sultat de recherche d'images pour &quot;calendar png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621926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937"/>
            <a:ext cx="9144000" cy="5135563"/>
          </a:xfrm>
          <a:prstGeom prst="rect">
            <a:avLst/>
          </a:prstGeom>
          <a:solidFill>
            <a:srgbClr val="0A0A0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AutoShape 2" descr="Image result for calendar pn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Image result for calendar png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7" descr="Image result for calendar png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9" descr="Image result for calendar png ic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1" descr="Image result for calendar png ic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4" descr="RÃ©sultat de recherche d'images pour &quot;calendar png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72354"/>
            <a:ext cx="4176464" cy="500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Flèche droite 11"/>
          <p:cNvSpPr/>
          <p:nvPr/>
        </p:nvSpPr>
        <p:spPr>
          <a:xfrm>
            <a:off x="2195736" y="3723878"/>
            <a:ext cx="576064" cy="144016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895989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937"/>
            <a:ext cx="9144000" cy="5135563"/>
          </a:xfrm>
          <a:prstGeom prst="rect">
            <a:avLst/>
          </a:prstGeom>
          <a:solidFill>
            <a:srgbClr val="0A0A0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AutoShape 2" descr="Image result for calendar pn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Image result for calendar png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7" descr="Image result for calendar png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9" descr="Image result for calendar png ic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1" descr="Image result for calendar png ic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611559" y="836780"/>
            <a:ext cx="792088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Genèse 6.4 </a:t>
            </a:r>
            <a:r>
              <a:rPr lang="fr-FR" sz="1600" u="sng" dirty="0">
                <a:solidFill>
                  <a:schemeClr val="bg1"/>
                </a:solidFill>
                <a:latin typeface="Spectral Light" panose="02020302060000000000" pitchFamily="18" charset="0"/>
              </a:rPr>
              <a:t>(King James, 1611)</a:t>
            </a:r>
          </a:p>
          <a:p>
            <a:r>
              <a:rPr lang="fr-FR" sz="2000" dirty="0">
                <a:solidFill>
                  <a:srgbClr val="FFFF00"/>
                </a:solidFill>
                <a:latin typeface="Spectral Light" panose="02020302060000000000" pitchFamily="18" charset="0"/>
              </a:rPr>
              <a:t>Il y avait des géants sur la terre </a:t>
            </a:r>
            <a:r>
              <a:rPr lang="fr-FR" sz="2000" dirty="0">
                <a:solidFill>
                  <a:srgbClr val="00FF00"/>
                </a:solidFill>
                <a:latin typeface="Spectral Light" panose="02020302060000000000" pitchFamily="18" charset="0"/>
              </a:rPr>
              <a:t>en ces jours-là, 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et aussi après cela lorsque les fils de Dieu vinrent vers les filles des hommes, et elles leur enfantèrent des enfants ; ceux-ci devinrent des hommes puissants qui de tout temps étaient des gens de renom</a:t>
            </a:r>
            <a:r>
              <a:rPr lang="fr-FR" sz="20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.</a:t>
            </a:r>
          </a:p>
          <a:p>
            <a:endParaRPr lang="fr-FR" sz="2000" dirty="0" smtClean="0">
              <a:solidFill>
                <a:schemeClr val="bg1"/>
              </a:solidFill>
              <a:latin typeface="Spectral Light" panose="02020302060000000000" pitchFamily="18" charset="0"/>
            </a:endParaRPr>
          </a:p>
          <a:p>
            <a:r>
              <a:rPr lang="fr-FR" sz="20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pectral Light" panose="02020302060000000000" pitchFamily="18" charset="0"/>
              </a:rPr>
              <a:t>Genèse 6.1 </a:t>
            </a:r>
            <a:r>
              <a:rPr lang="fr-FR" sz="16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pectral Light" panose="02020302060000000000" pitchFamily="18" charset="0"/>
              </a:rPr>
              <a:t>(King </a:t>
            </a:r>
            <a:r>
              <a:rPr lang="fr-FR" sz="16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Spectral Light" panose="02020302060000000000" pitchFamily="18" charset="0"/>
              </a:rPr>
              <a:t>James, 1611)</a:t>
            </a:r>
          </a:p>
          <a:p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Spectral Light" panose="02020302060000000000" pitchFamily="18" charset="0"/>
              </a:rPr>
              <a:t>Et il arriva lorsque les hommes commencèrent à se multiplier sur la face de la terre et que des filles leur furent nées,</a:t>
            </a:r>
            <a:endParaRPr lang="fr-FR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Spectral Light" panose="02020302060000000000" pitchFamily="18" charset="0"/>
            </a:endParaRPr>
          </a:p>
        </p:txBody>
      </p:sp>
      <p:sp>
        <p:nvSpPr>
          <p:cNvPr id="5" name="AutoShape 4" descr="RÃ©sultat de recherche d'images pour &quot;calendar png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871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937"/>
            <a:ext cx="9144000" cy="5135563"/>
          </a:xfrm>
          <a:prstGeom prst="rect">
            <a:avLst/>
          </a:prstGeom>
          <a:solidFill>
            <a:srgbClr val="0A0A0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AutoShape 2" descr="Image result for calendar pn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Image result for calendar png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7" descr="Image result for calendar png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9" descr="Image result for calendar png ic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1" descr="Image result for calendar png ic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611559" y="836780"/>
            <a:ext cx="79208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Genèse 14.5 </a:t>
            </a:r>
            <a:r>
              <a:rPr lang="fr-FR" sz="1600" u="sng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(King James, 1611)</a:t>
            </a:r>
            <a:endParaRPr lang="fr-FR" sz="1600" u="sng" dirty="0">
              <a:solidFill>
                <a:schemeClr val="bg1"/>
              </a:solidFill>
              <a:latin typeface="Spectral Light" panose="02020302060000000000" pitchFamily="18" charset="0"/>
            </a:endParaRPr>
          </a:p>
          <a:p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Et pendant la quatorzième année, </a:t>
            </a:r>
            <a:r>
              <a:rPr lang="fr-FR" sz="2000" dirty="0" err="1">
                <a:solidFill>
                  <a:schemeClr val="bg1"/>
                </a:solidFill>
                <a:latin typeface="Spectral Light" panose="02020302060000000000" pitchFamily="18" charset="0"/>
              </a:rPr>
              <a:t>Chedorlaomer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 et les rois qui étaient avec lui, vinrent et frappèrent les </a:t>
            </a:r>
            <a:r>
              <a:rPr lang="fr-FR" sz="2000" dirty="0" err="1">
                <a:solidFill>
                  <a:schemeClr val="bg1"/>
                </a:solidFill>
                <a:latin typeface="Spectral Light" panose="02020302060000000000" pitchFamily="18" charset="0"/>
              </a:rPr>
              <a:t>Rephaim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 à </a:t>
            </a:r>
            <a:r>
              <a:rPr lang="fr-FR" sz="2000" dirty="0" err="1">
                <a:solidFill>
                  <a:schemeClr val="bg1"/>
                </a:solidFill>
                <a:latin typeface="Spectral Light" panose="02020302060000000000" pitchFamily="18" charset="0"/>
              </a:rPr>
              <a:t>Ashteroth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Spectral Light" panose="02020302060000000000" pitchFamily="18" charset="0"/>
              </a:rPr>
              <a:t>Karnaim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, et les </a:t>
            </a:r>
            <a:r>
              <a:rPr lang="fr-FR" sz="2000" dirty="0" err="1">
                <a:solidFill>
                  <a:schemeClr val="bg1"/>
                </a:solidFill>
                <a:latin typeface="Spectral Light" panose="02020302060000000000" pitchFamily="18" charset="0"/>
              </a:rPr>
              <a:t>Zuzim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 à Ham, </a:t>
            </a:r>
            <a:r>
              <a:rPr lang="fr-FR" sz="2000" dirty="0">
                <a:solidFill>
                  <a:srgbClr val="FFFF00"/>
                </a:solidFill>
                <a:latin typeface="Spectral Light" panose="02020302060000000000" pitchFamily="18" charset="0"/>
              </a:rPr>
              <a:t>les </a:t>
            </a:r>
            <a:r>
              <a:rPr lang="fr-FR" sz="2000" dirty="0" err="1">
                <a:solidFill>
                  <a:srgbClr val="FFFF00"/>
                </a:solidFill>
                <a:latin typeface="Spectral Light" panose="02020302060000000000" pitchFamily="18" charset="0"/>
              </a:rPr>
              <a:t>Emim</a:t>
            </a:r>
            <a:r>
              <a:rPr lang="fr-FR" sz="2000" dirty="0">
                <a:solidFill>
                  <a:srgbClr val="FFFF00"/>
                </a:solidFill>
                <a:latin typeface="Spectral Light" panose="02020302060000000000" pitchFamily="18" charset="0"/>
              </a:rPr>
              <a:t> 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à </a:t>
            </a:r>
            <a:r>
              <a:rPr lang="fr-FR" sz="2000" dirty="0" err="1">
                <a:solidFill>
                  <a:schemeClr val="bg1"/>
                </a:solidFill>
                <a:latin typeface="Spectral Light" panose="02020302060000000000" pitchFamily="18" charset="0"/>
              </a:rPr>
              <a:t>Shaveh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Spectral Light" panose="02020302060000000000" pitchFamily="18" charset="0"/>
              </a:rPr>
              <a:t>Kiriathim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,</a:t>
            </a:r>
            <a:endParaRPr lang="fr-FR" sz="2000" dirty="0" smtClean="0">
              <a:solidFill>
                <a:schemeClr val="bg1"/>
              </a:solidFill>
              <a:latin typeface="Spectral Light" panose="02020302060000000000" pitchFamily="18" charset="0"/>
            </a:endParaRPr>
          </a:p>
        </p:txBody>
      </p:sp>
      <p:sp>
        <p:nvSpPr>
          <p:cNvPr id="5" name="AutoShape 4" descr="RÃ©sultat de recherche d'images pour &quot;calendar png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838009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937"/>
            <a:ext cx="9144000" cy="5135563"/>
          </a:xfrm>
          <a:prstGeom prst="rect">
            <a:avLst/>
          </a:prstGeom>
          <a:solidFill>
            <a:srgbClr val="0A0A0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AutoShape 2" descr="Image result for calendar pn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Image result for calendar png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7" descr="Image result for calendar png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9" descr="Image result for calendar png ic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1" descr="Image result for calendar png ic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611559" y="836780"/>
            <a:ext cx="79208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Deutéronome 2.9 </a:t>
            </a:r>
            <a:r>
              <a:rPr lang="fr-FR" sz="1600" u="sng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(King James, 1611)</a:t>
            </a:r>
            <a:endParaRPr lang="fr-FR" sz="1600" u="sng" dirty="0">
              <a:solidFill>
                <a:schemeClr val="bg1"/>
              </a:solidFill>
              <a:latin typeface="Spectral Light" panose="02020302060000000000" pitchFamily="18" charset="0"/>
            </a:endParaRPr>
          </a:p>
          <a:p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Alors le SEIGNEUR me dit : N’afflige pas les Moabites, et ne les provoque pas à la bataille; car je ne te donnerai rien de leur pays en possession, parce que j’ai donné Ar en possession aux enfants de Lot</a:t>
            </a:r>
            <a:r>
              <a:rPr lang="fr-FR" sz="20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.</a:t>
            </a:r>
            <a:endParaRPr lang="fr-FR" sz="2000" dirty="0">
              <a:solidFill>
                <a:schemeClr val="bg1"/>
              </a:solidFill>
              <a:latin typeface="Spectral Light" panose="02020302060000000000" pitchFamily="18" charset="0"/>
            </a:endParaRPr>
          </a:p>
        </p:txBody>
      </p:sp>
      <p:sp>
        <p:nvSpPr>
          <p:cNvPr id="5" name="AutoShape 4" descr="RÃ©sultat de recherche d'images pour &quot;calendar png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106801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937"/>
            <a:ext cx="9144000" cy="5135563"/>
          </a:xfrm>
          <a:prstGeom prst="rect">
            <a:avLst/>
          </a:prstGeom>
          <a:solidFill>
            <a:srgbClr val="0A0A0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AutoShape 2" descr="Image result for calendar pn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Image result for calendar png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7" descr="Image result for calendar png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9" descr="Image result for calendar png ic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1" descr="Image result for calendar png ic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611559" y="836780"/>
            <a:ext cx="79208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Deutéronome 2.10 </a:t>
            </a:r>
            <a:r>
              <a:rPr lang="fr-FR" sz="1600" u="sng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(King James, 1611)</a:t>
            </a:r>
            <a:endParaRPr lang="fr-FR" sz="1600" u="sng" dirty="0">
              <a:solidFill>
                <a:schemeClr val="bg1"/>
              </a:solidFill>
              <a:latin typeface="Spectral Light" panose="02020302060000000000" pitchFamily="18" charset="0"/>
            </a:endParaRPr>
          </a:p>
          <a:p>
            <a:r>
              <a:rPr lang="fr-FR" sz="2000" dirty="0" smtClean="0">
                <a:solidFill>
                  <a:srgbClr val="FFFF00"/>
                </a:solidFill>
                <a:latin typeface="Spectral Light" panose="02020302060000000000" pitchFamily="18" charset="0"/>
              </a:rPr>
              <a:t>Les </a:t>
            </a:r>
            <a:r>
              <a:rPr lang="fr-FR" sz="2000" dirty="0" err="1">
                <a:solidFill>
                  <a:srgbClr val="FFFF00"/>
                </a:solidFill>
                <a:latin typeface="Spectral Light" panose="02020302060000000000" pitchFamily="18" charset="0"/>
              </a:rPr>
              <a:t>Emim</a:t>
            </a:r>
            <a:r>
              <a:rPr lang="fr-FR" sz="2000" dirty="0">
                <a:solidFill>
                  <a:srgbClr val="FFFF00"/>
                </a:solidFill>
                <a:latin typeface="Spectral Light" panose="02020302060000000000" pitchFamily="18" charset="0"/>
              </a:rPr>
              <a:t> y demeuraient auparavant, 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peuple grand, et nombreux, et de haute taille, comme les </a:t>
            </a:r>
            <a:r>
              <a:rPr lang="fr-FR" sz="2000" dirty="0" err="1">
                <a:solidFill>
                  <a:schemeClr val="bg1"/>
                </a:solidFill>
                <a:latin typeface="Spectral Light" panose="02020302060000000000" pitchFamily="18" charset="0"/>
              </a:rPr>
              <a:t>Anakims</a:t>
            </a:r>
            <a:r>
              <a:rPr lang="fr-FR" sz="20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;</a:t>
            </a:r>
            <a:endParaRPr lang="fr-FR" sz="2000" dirty="0">
              <a:solidFill>
                <a:schemeClr val="bg1"/>
              </a:solidFill>
              <a:latin typeface="Spectral Light" panose="02020302060000000000" pitchFamily="18" charset="0"/>
            </a:endParaRPr>
          </a:p>
        </p:txBody>
      </p:sp>
      <p:sp>
        <p:nvSpPr>
          <p:cNvPr id="5" name="AutoShape 4" descr="RÃ©sultat de recherche d'images pour &quot;calendar png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545257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937"/>
            <a:ext cx="9144000" cy="5135563"/>
          </a:xfrm>
          <a:prstGeom prst="rect">
            <a:avLst/>
          </a:prstGeom>
          <a:solidFill>
            <a:srgbClr val="0A0A0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AutoShape 2" descr="Image result for calendar pn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Image result for calendar png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7" descr="Image result for calendar png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9" descr="Image result for calendar png ic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1" descr="Image result for calendar png ic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611559" y="836780"/>
            <a:ext cx="79208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Deutéronome 2.10 </a:t>
            </a:r>
            <a:r>
              <a:rPr lang="fr-FR" sz="1600" u="sng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(King James, 1611)</a:t>
            </a:r>
            <a:endParaRPr lang="fr-FR" sz="1600" u="sng" dirty="0">
              <a:solidFill>
                <a:schemeClr val="bg1"/>
              </a:solidFill>
              <a:latin typeface="Spectral Light" panose="02020302060000000000" pitchFamily="18" charset="0"/>
            </a:endParaRPr>
          </a:p>
          <a:p>
            <a:r>
              <a:rPr lang="fr-FR" sz="20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Les </a:t>
            </a:r>
            <a:r>
              <a:rPr lang="fr-FR" sz="2000" dirty="0" err="1">
                <a:solidFill>
                  <a:schemeClr val="bg1"/>
                </a:solidFill>
                <a:latin typeface="Spectral Light" panose="02020302060000000000" pitchFamily="18" charset="0"/>
              </a:rPr>
              <a:t>Emim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 y demeuraient auparavant, </a:t>
            </a:r>
            <a:r>
              <a:rPr lang="fr-FR" sz="2000" dirty="0">
                <a:solidFill>
                  <a:srgbClr val="00FF00"/>
                </a:solidFill>
                <a:latin typeface="Spectral Light" panose="02020302060000000000" pitchFamily="18" charset="0"/>
              </a:rPr>
              <a:t>peuple grand, et nombreux, </a:t>
            </a:r>
            <a:r>
              <a:rPr lang="fr-FR" sz="2000" dirty="0">
                <a:solidFill>
                  <a:srgbClr val="DF57FF"/>
                </a:solidFill>
                <a:latin typeface="Spectral Light" panose="02020302060000000000" pitchFamily="18" charset="0"/>
              </a:rPr>
              <a:t>et de haute taille, comme les </a:t>
            </a:r>
            <a:r>
              <a:rPr lang="fr-FR" sz="2000" dirty="0" err="1">
                <a:solidFill>
                  <a:srgbClr val="DF57FF"/>
                </a:solidFill>
                <a:latin typeface="Spectral Light" panose="02020302060000000000" pitchFamily="18" charset="0"/>
              </a:rPr>
              <a:t>Anakims</a:t>
            </a:r>
            <a:r>
              <a:rPr lang="fr-FR" sz="2000" dirty="0" smtClean="0">
                <a:solidFill>
                  <a:srgbClr val="DF57FF"/>
                </a:solidFill>
                <a:latin typeface="Spectral Light" panose="02020302060000000000" pitchFamily="18" charset="0"/>
              </a:rPr>
              <a:t>;</a:t>
            </a:r>
            <a:endParaRPr lang="fr-FR" sz="2000" dirty="0">
              <a:solidFill>
                <a:srgbClr val="DF57FF"/>
              </a:solidFill>
              <a:latin typeface="Spectral Light" panose="02020302060000000000" pitchFamily="18" charset="0"/>
            </a:endParaRPr>
          </a:p>
        </p:txBody>
      </p:sp>
      <p:sp>
        <p:nvSpPr>
          <p:cNvPr id="5" name="AutoShape 4" descr="RÃ©sultat de recherche d'images pour &quot;calendar png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491566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937"/>
            <a:ext cx="9144000" cy="5135563"/>
          </a:xfrm>
          <a:prstGeom prst="rect">
            <a:avLst/>
          </a:prstGeom>
          <a:solidFill>
            <a:srgbClr val="0A0A0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AutoShape 2" descr="Image result for calendar pn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Image result for calendar png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7" descr="Image result for calendar png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9" descr="Image result for calendar png ic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1" descr="Image result for calendar png ic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611559" y="836780"/>
            <a:ext cx="79208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Deutéronome 2.11 </a:t>
            </a:r>
            <a:r>
              <a:rPr lang="fr-FR" sz="1600" u="sng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(King James, 1611)</a:t>
            </a:r>
            <a:endParaRPr lang="fr-FR" sz="1600" u="sng" dirty="0">
              <a:solidFill>
                <a:schemeClr val="bg1"/>
              </a:solidFill>
              <a:latin typeface="Spectral Light" panose="02020302060000000000" pitchFamily="18" charset="0"/>
            </a:endParaRPr>
          </a:p>
          <a:p>
            <a:r>
              <a:rPr lang="fr-FR" sz="2000" dirty="0" smtClean="0">
                <a:solidFill>
                  <a:srgbClr val="FFFF00"/>
                </a:solidFill>
                <a:latin typeface="Spectral Light" panose="02020302060000000000" pitchFamily="18" charset="0"/>
              </a:rPr>
              <a:t>Qui </a:t>
            </a:r>
            <a:r>
              <a:rPr lang="fr-FR" sz="2000" dirty="0">
                <a:solidFill>
                  <a:srgbClr val="FFFF00"/>
                </a:solidFill>
                <a:latin typeface="Spectral Light" panose="02020302060000000000" pitchFamily="18" charset="0"/>
              </a:rPr>
              <a:t>étaient aussi considérés géants, comme les </a:t>
            </a:r>
            <a:r>
              <a:rPr lang="fr-FR" sz="2000" dirty="0" err="1">
                <a:solidFill>
                  <a:srgbClr val="FFFF00"/>
                </a:solidFill>
                <a:latin typeface="Spectral Light" panose="02020302060000000000" pitchFamily="18" charset="0"/>
              </a:rPr>
              <a:t>Anakims</a:t>
            </a:r>
            <a:r>
              <a:rPr lang="fr-FR" sz="2000" dirty="0">
                <a:solidFill>
                  <a:srgbClr val="FFFF00"/>
                </a:solidFill>
                <a:latin typeface="Spectral Light" panose="02020302060000000000" pitchFamily="18" charset="0"/>
              </a:rPr>
              <a:t>; 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mais les Moabites les appelaient </a:t>
            </a:r>
            <a:r>
              <a:rPr lang="fr-FR" sz="2000" dirty="0" err="1">
                <a:solidFill>
                  <a:schemeClr val="bg1"/>
                </a:solidFill>
                <a:latin typeface="Spectral Light" panose="02020302060000000000" pitchFamily="18" charset="0"/>
              </a:rPr>
              <a:t>Emim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.</a:t>
            </a:r>
            <a:endParaRPr lang="fr-FR" sz="2000" dirty="0" smtClean="0">
              <a:solidFill>
                <a:schemeClr val="bg1"/>
              </a:solidFill>
              <a:latin typeface="Spectral Light" panose="02020302060000000000" pitchFamily="18" charset="0"/>
            </a:endParaRPr>
          </a:p>
        </p:txBody>
      </p:sp>
      <p:sp>
        <p:nvSpPr>
          <p:cNvPr id="5" name="AutoShape 4" descr="RÃ©sultat de recherche d'images pour &quot;calendar png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797175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937"/>
            <a:ext cx="9144000" cy="5135563"/>
          </a:xfrm>
          <a:prstGeom prst="rect">
            <a:avLst/>
          </a:prstGeom>
          <a:solidFill>
            <a:srgbClr val="0A0A0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AutoShape 2" descr="Image result for calendar pn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Image result for calendar png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7" descr="Image result for calendar png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9" descr="Image result for calendar png ic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1" descr="Image result for calendar png ic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4" descr="RÃ©sultat de recherche d'images pour &quot;calendar png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72354"/>
            <a:ext cx="4176464" cy="500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Flèche droite 11"/>
          <p:cNvSpPr/>
          <p:nvPr/>
        </p:nvSpPr>
        <p:spPr>
          <a:xfrm>
            <a:off x="2195736" y="3723878"/>
            <a:ext cx="576064" cy="144016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643192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937"/>
            <a:ext cx="9144000" cy="5135563"/>
          </a:xfrm>
          <a:prstGeom prst="rect">
            <a:avLst/>
          </a:prstGeom>
          <a:solidFill>
            <a:srgbClr val="0A0A0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AutoShape 2" descr="Image result for calendar pn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Image result for calendar png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7" descr="Image result for calendar png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9" descr="Image result for calendar png ic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1" descr="Image result for calendar png ic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611559" y="836780"/>
            <a:ext cx="79208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Deutéronome 2.10 </a:t>
            </a:r>
            <a:r>
              <a:rPr lang="fr-FR" sz="1600" u="sng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(King James, 1611)</a:t>
            </a:r>
            <a:endParaRPr lang="fr-FR" sz="1600" u="sng" dirty="0">
              <a:solidFill>
                <a:schemeClr val="bg1"/>
              </a:solidFill>
              <a:latin typeface="Spectral Light" panose="02020302060000000000" pitchFamily="18" charset="0"/>
            </a:endParaRPr>
          </a:p>
          <a:p>
            <a:r>
              <a:rPr lang="fr-FR" sz="2000" dirty="0" smtClean="0">
                <a:solidFill>
                  <a:srgbClr val="FFFF00"/>
                </a:solidFill>
                <a:latin typeface="Spectral Light" panose="02020302060000000000" pitchFamily="18" charset="0"/>
              </a:rPr>
              <a:t>Les </a:t>
            </a:r>
            <a:r>
              <a:rPr lang="fr-FR" sz="2000" dirty="0" err="1">
                <a:solidFill>
                  <a:srgbClr val="FFFF00"/>
                </a:solidFill>
                <a:latin typeface="Spectral Light" panose="02020302060000000000" pitchFamily="18" charset="0"/>
              </a:rPr>
              <a:t>Emim</a:t>
            </a:r>
            <a:r>
              <a:rPr lang="fr-FR" sz="2000" dirty="0">
                <a:solidFill>
                  <a:srgbClr val="FFFF00"/>
                </a:solidFill>
                <a:latin typeface="Spectral Light" panose="02020302060000000000" pitchFamily="18" charset="0"/>
              </a:rPr>
              <a:t> 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y demeuraient auparavant, peuple grand, et nombreux, et de haute taille, comme les </a:t>
            </a:r>
            <a:r>
              <a:rPr lang="fr-FR" sz="2000" dirty="0" err="1">
                <a:solidFill>
                  <a:schemeClr val="bg1"/>
                </a:solidFill>
                <a:latin typeface="Spectral Light" panose="02020302060000000000" pitchFamily="18" charset="0"/>
              </a:rPr>
              <a:t>Anakims</a:t>
            </a:r>
            <a:r>
              <a:rPr lang="fr-FR" sz="20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;</a:t>
            </a:r>
            <a:endParaRPr lang="fr-FR" sz="2000" dirty="0">
              <a:solidFill>
                <a:schemeClr val="bg1"/>
              </a:solidFill>
              <a:latin typeface="Spectral Light" panose="02020302060000000000" pitchFamily="18" charset="0"/>
            </a:endParaRPr>
          </a:p>
        </p:txBody>
      </p:sp>
      <p:sp>
        <p:nvSpPr>
          <p:cNvPr id="5" name="AutoShape 4" descr="RÃ©sultat de recherche d'images pour &quot;calendar png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611558" y="2139702"/>
            <a:ext cx="79208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Deutéronome 2.11 </a:t>
            </a:r>
            <a:r>
              <a:rPr lang="fr-FR" sz="1600" u="sng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(King James, 1611)</a:t>
            </a:r>
            <a:endParaRPr lang="fr-FR" sz="1600" u="sng" dirty="0">
              <a:solidFill>
                <a:schemeClr val="bg1"/>
              </a:solidFill>
              <a:latin typeface="Spectral Light" panose="02020302060000000000" pitchFamily="18" charset="0"/>
            </a:endParaRPr>
          </a:p>
          <a:p>
            <a:r>
              <a:rPr lang="fr-FR" sz="2000" dirty="0" smtClean="0">
                <a:solidFill>
                  <a:srgbClr val="00FF00"/>
                </a:solidFill>
                <a:latin typeface="Spectral Light" panose="02020302060000000000" pitchFamily="18" charset="0"/>
              </a:rPr>
              <a:t>Qui </a:t>
            </a:r>
            <a:r>
              <a:rPr lang="fr-FR" sz="2000" dirty="0">
                <a:solidFill>
                  <a:srgbClr val="00FF00"/>
                </a:solidFill>
                <a:latin typeface="Spectral Light" panose="02020302060000000000" pitchFamily="18" charset="0"/>
              </a:rPr>
              <a:t>étaient aussi considérés géants, </a:t>
            </a:r>
            <a:r>
              <a:rPr lang="fr-FR" sz="2000" dirty="0">
                <a:solidFill>
                  <a:srgbClr val="FFFF00"/>
                </a:solidFill>
                <a:latin typeface="Spectral Light" panose="02020302060000000000" pitchFamily="18" charset="0"/>
              </a:rPr>
              <a:t>comme les </a:t>
            </a:r>
            <a:r>
              <a:rPr lang="fr-FR" sz="2000" dirty="0" err="1">
                <a:solidFill>
                  <a:srgbClr val="FFFF00"/>
                </a:solidFill>
                <a:latin typeface="Spectral Light" panose="02020302060000000000" pitchFamily="18" charset="0"/>
              </a:rPr>
              <a:t>Anakims</a:t>
            </a:r>
            <a:r>
              <a:rPr lang="fr-FR" sz="2000" dirty="0">
                <a:solidFill>
                  <a:srgbClr val="FFFF00"/>
                </a:solidFill>
                <a:latin typeface="Spectral Light" panose="02020302060000000000" pitchFamily="18" charset="0"/>
              </a:rPr>
              <a:t>; 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mais les Moabites les appelaient </a:t>
            </a:r>
            <a:r>
              <a:rPr lang="fr-FR" sz="2000" dirty="0" err="1">
                <a:solidFill>
                  <a:schemeClr val="bg1"/>
                </a:solidFill>
                <a:latin typeface="Spectral Light" panose="02020302060000000000" pitchFamily="18" charset="0"/>
              </a:rPr>
              <a:t>Emim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.</a:t>
            </a:r>
            <a:endParaRPr lang="fr-FR" sz="2000" dirty="0" smtClean="0">
              <a:solidFill>
                <a:schemeClr val="bg1"/>
              </a:solidFill>
              <a:latin typeface="Spectral Light" panose="0202030206000000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74296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937"/>
            <a:ext cx="9144000" cy="5135563"/>
          </a:xfrm>
          <a:prstGeom prst="rect">
            <a:avLst/>
          </a:prstGeom>
          <a:solidFill>
            <a:srgbClr val="0A0A0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AutoShape 2" descr="Image result for calendar pn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Image result for calendar png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7" descr="Image result for calendar png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9" descr="Image result for calendar png ic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1" descr="Image result for calendar png ic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611559" y="836780"/>
            <a:ext cx="792088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Deutéronome 2.19 </a:t>
            </a:r>
            <a:r>
              <a:rPr lang="fr-FR" sz="1600" u="sng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(King James, 1611)</a:t>
            </a:r>
            <a:endParaRPr lang="fr-FR" sz="1600" u="sng" dirty="0">
              <a:solidFill>
                <a:schemeClr val="bg1"/>
              </a:solidFill>
              <a:latin typeface="Spectral Light" panose="02020302060000000000" pitchFamily="18" charset="0"/>
            </a:endParaRPr>
          </a:p>
          <a:p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Et quand tu seras arrivé en face des enfants d’Ammon, ne les afflige pas, et n’aie pas de démêlé avec eux; car je ne te donnerai aucune possession du pays des enfants d’Ammon, parce que je l’ai donné en possession aux descendants de Lot</a:t>
            </a:r>
            <a:r>
              <a:rPr lang="fr-FR" sz="20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.</a:t>
            </a:r>
          </a:p>
        </p:txBody>
      </p:sp>
      <p:sp>
        <p:nvSpPr>
          <p:cNvPr id="5" name="AutoShape 4" descr="RÃ©sultat de recherche d'images pour &quot;calendar png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542363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937"/>
            <a:ext cx="9144000" cy="5135563"/>
          </a:xfrm>
          <a:prstGeom prst="rect">
            <a:avLst/>
          </a:prstGeom>
          <a:solidFill>
            <a:srgbClr val="0A0A0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AutoShape 2" descr="Image result for calendar pn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Image result for calendar png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7" descr="Image result for calendar png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9" descr="Image result for calendar png ic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1" descr="Image result for calendar png ic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611559" y="836780"/>
            <a:ext cx="79208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Deutéronome 2.20 </a:t>
            </a:r>
            <a:r>
              <a:rPr lang="fr-FR" sz="1600" u="sng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(King James, 1611)</a:t>
            </a:r>
            <a:endParaRPr lang="fr-FR" sz="1600" u="sng" dirty="0">
              <a:solidFill>
                <a:schemeClr val="bg1"/>
              </a:solidFill>
              <a:latin typeface="Spectral Light" panose="02020302060000000000" pitchFamily="18" charset="0"/>
            </a:endParaRPr>
          </a:p>
          <a:p>
            <a:r>
              <a:rPr lang="fr-FR" sz="20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Qui 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aussi était considéré un pays de géants; les géants y demeuraient jadis, et </a:t>
            </a:r>
            <a:r>
              <a:rPr lang="fr-FR" sz="2000" dirty="0">
                <a:solidFill>
                  <a:srgbClr val="FFFF00"/>
                </a:solidFill>
                <a:latin typeface="Spectral Light" panose="02020302060000000000" pitchFamily="18" charset="0"/>
              </a:rPr>
              <a:t>les Ammonites les appellent </a:t>
            </a:r>
            <a:r>
              <a:rPr lang="fr-FR" sz="2000" dirty="0" err="1">
                <a:solidFill>
                  <a:srgbClr val="FFFF00"/>
                </a:solidFill>
                <a:latin typeface="Spectral Light" panose="02020302060000000000" pitchFamily="18" charset="0"/>
              </a:rPr>
              <a:t>Zamzummim</a:t>
            </a:r>
            <a:r>
              <a:rPr lang="fr-FR" sz="2000" dirty="0" smtClean="0">
                <a:solidFill>
                  <a:srgbClr val="FFFF00"/>
                </a:solidFill>
                <a:latin typeface="Spectral Light" panose="02020302060000000000" pitchFamily="18" charset="0"/>
              </a:rPr>
              <a:t>;</a:t>
            </a:r>
            <a:endParaRPr lang="fr-FR" sz="2000" dirty="0">
              <a:solidFill>
                <a:srgbClr val="FFFF00"/>
              </a:solidFill>
              <a:latin typeface="Spectral Light" panose="02020302060000000000" pitchFamily="18" charset="0"/>
            </a:endParaRPr>
          </a:p>
        </p:txBody>
      </p:sp>
      <p:sp>
        <p:nvSpPr>
          <p:cNvPr id="5" name="AutoShape 4" descr="RÃ©sultat de recherche d'images pour &quot;calendar png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678547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937"/>
            <a:ext cx="9144000" cy="5135563"/>
          </a:xfrm>
          <a:prstGeom prst="rect">
            <a:avLst/>
          </a:prstGeom>
          <a:solidFill>
            <a:srgbClr val="0A0A0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AutoShape 2" descr="Image result for calendar pn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Image result for calendar png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7" descr="Image result for calendar png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9" descr="Image result for calendar png ic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1" descr="Image result for calendar png ic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4" descr="RÃ©sultat de recherche d'images pour &quot;calendar png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72354"/>
            <a:ext cx="4176464" cy="500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Flèche droite 11"/>
          <p:cNvSpPr/>
          <p:nvPr/>
        </p:nvSpPr>
        <p:spPr>
          <a:xfrm>
            <a:off x="2195736" y="3723878"/>
            <a:ext cx="576064" cy="144016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143286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937"/>
            <a:ext cx="9144000" cy="5135563"/>
          </a:xfrm>
          <a:prstGeom prst="rect">
            <a:avLst/>
          </a:prstGeom>
          <a:solidFill>
            <a:srgbClr val="0A0A0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AutoShape 2" descr="Image result for calendar pn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Image result for calendar png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7" descr="Image result for calendar png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9" descr="Image result for calendar png ic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1" descr="Image result for calendar png ic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611559" y="836780"/>
            <a:ext cx="792088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Genèse 6.4 </a:t>
            </a:r>
            <a:r>
              <a:rPr lang="fr-FR" sz="1600" u="sng" dirty="0">
                <a:solidFill>
                  <a:schemeClr val="bg1"/>
                </a:solidFill>
                <a:latin typeface="Spectral Light" panose="02020302060000000000" pitchFamily="18" charset="0"/>
              </a:rPr>
              <a:t>(King James, 1611)</a:t>
            </a:r>
          </a:p>
          <a:p>
            <a:r>
              <a:rPr lang="fr-FR" sz="2000" dirty="0">
                <a:solidFill>
                  <a:srgbClr val="FFFF00"/>
                </a:solidFill>
                <a:latin typeface="Spectral Light" panose="02020302060000000000" pitchFamily="18" charset="0"/>
              </a:rPr>
              <a:t>Il y avait des géants sur la terre </a:t>
            </a:r>
            <a:r>
              <a:rPr lang="fr-FR" sz="2000" dirty="0">
                <a:solidFill>
                  <a:srgbClr val="00FF00"/>
                </a:solidFill>
                <a:latin typeface="Spectral Light" panose="02020302060000000000" pitchFamily="18" charset="0"/>
              </a:rPr>
              <a:t>en ces jours-là,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 et aussi après cela lorsque les fils de Dieu vinrent vers les filles des hommes, et elles leur enfantèrent des enfants ; ceux-ci devinrent des hommes puissants qui de tout temps étaient des gens de renom</a:t>
            </a:r>
            <a:r>
              <a:rPr lang="fr-FR" sz="20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.</a:t>
            </a:r>
          </a:p>
          <a:p>
            <a:endParaRPr lang="fr-FR" sz="2000" dirty="0" smtClean="0">
              <a:solidFill>
                <a:schemeClr val="bg1"/>
              </a:solidFill>
              <a:latin typeface="Spectral Light" panose="02020302060000000000" pitchFamily="18" charset="0"/>
            </a:endParaRPr>
          </a:p>
          <a:p>
            <a:r>
              <a:rPr lang="fr-FR" sz="2000" u="sng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Genèse 6.1 </a:t>
            </a:r>
            <a:r>
              <a:rPr lang="fr-FR" sz="1600" u="sng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(King </a:t>
            </a:r>
            <a:r>
              <a:rPr lang="fr-FR" sz="1600" u="sng" dirty="0">
                <a:solidFill>
                  <a:schemeClr val="bg1"/>
                </a:solidFill>
                <a:latin typeface="Spectral Light" panose="02020302060000000000" pitchFamily="18" charset="0"/>
              </a:rPr>
              <a:t>James, 1611)</a:t>
            </a:r>
          </a:p>
          <a:p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Et il arriva lorsque les hommes commencèrent à se multiplier sur la face de la terre et que des filles leur furent nées,</a:t>
            </a:r>
            <a:endParaRPr lang="fr-FR" sz="2000" dirty="0" smtClean="0">
              <a:solidFill>
                <a:schemeClr val="bg1"/>
              </a:solidFill>
              <a:latin typeface="Spectral Light" panose="02020302060000000000" pitchFamily="18" charset="0"/>
            </a:endParaRPr>
          </a:p>
        </p:txBody>
      </p:sp>
      <p:sp>
        <p:nvSpPr>
          <p:cNvPr id="5" name="AutoShape 4" descr="RÃ©sultat de recherche d'images pour &quot;calendar png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146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937"/>
            <a:ext cx="9144000" cy="5135563"/>
          </a:xfrm>
          <a:prstGeom prst="rect">
            <a:avLst/>
          </a:prstGeom>
          <a:solidFill>
            <a:srgbClr val="0A0A0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AutoShape 2" descr="Image result for calendar pn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Image result for calendar png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7" descr="Image result for calendar png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9" descr="Image result for calendar png ic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1" descr="Image result for calendar png ic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611559" y="836780"/>
            <a:ext cx="79208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Deutéronome 2.21 </a:t>
            </a:r>
            <a:r>
              <a:rPr lang="fr-FR" sz="1600" u="sng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(King James, 1611)</a:t>
            </a:r>
            <a:endParaRPr lang="fr-FR" sz="1600" u="sng" dirty="0">
              <a:solidFill>
                <a:schemeClr val="bg1"/>
              </a:solidFill>
              <a:latin typeface="Spectral Light" panose="02020302060000000000" pitchFamily="18" charset="0"/>
            </a:endParaRPr>
          </a:p>
          <a:p>
            <a:r>
              <a:rPr lang="fr-FR" sz="20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C’était 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un peuple grand, nombreux, </a:t>
            </a:r>
            <a:r>
              <a:rPr lang="fr-FR" sz="2000" dirty="0">
                <a:solidFill>
                  <a:srgbClr val="FFFF00"/>
                </a:solidFill>
                <a:latin typeface="Spectral Light" panose="02020302060000000000" pitchFamily="18" charset="0"/>
              </a:rPr>
              <a:t>et de haute taille, comme les </a:t>
            </a:r>
            <a:r>
              <a:rPr lang="fr-FR" sz="2000" dirty="0" err="1">
                <a:solidFill>
                  <a:srgbClr val="FFFF00"/>
                </a:solidFill>
                <a:latin typeface="Spectral Light" panose="02020302060000000000" pitchFamily="18" charset="0"/>
              </a:rPr>
              <a:t>Anakims</a:t>
            </a:r>
            <a:r>
              <a:rPr lang="fr-FR" sz="2000" dirty="0">
                <a:solidFill>
                  <a:srgbClr val="FFFF00"/>
                </a:solidFill>
                <a:latin typeface="Spectral Light" panose="02020302060000000000" pitchFamily="18" charset="0"/>
              </a:rPr>
              <a:t>;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 mais le SEIGNEUR les détruisit devant eux, et ils leur succédèrent, et demeurèrent à leur place.</a:t>
            </a:r>
            <a:endParaRPr lang="fr-FR" sz="2000" dirty="0" smtClean="0">
              <a:solidFill>
                <a:schemeClr val="bg1"/>
              </a:solidFill>
              <a:latin typeface="Spectral Light" panose="02020302060000000000" pitchFamily="18" charset="0"/>
            </a:endParaRPr>
          </a:p>
        </p:txBody>
      </p:sp>
      <p:sp>
        <p:nvSpPr>
          <p:cNvPr id="5" name="AutoShape 4" descr="RÃ©sultat de recherche d'images pour &quot;calendar png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065459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937"/>
            <a:ext cx="9144000" cy="5135563"/>
          </a:xfrm>
          <a:prstGeom prst="rect">
            <a:avLst/>
          </a:prstGeom>
          <a:solidFill>
            <a:srgbClr val="0A0A0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AutoShape 2" descr="Image result for calendar pn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Image result for calendar png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7" descr="Image result for calendar png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9" descr="Image result for calendar png ic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1" descr="Image result for calendar png ic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611559" y="836780"/>
            <a:ext cx="79208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Deutéronome 3.11 </a:t>
            </a:r>
            <a:r>
              <a:rPr lang="fr-FR" sz="1600" u="sng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(King James, 1611)</a:t>
            </a:r>
            <a:endParaRPr lang="fr-FR" sz="1600" u="sng" dirty="0">
              <a:solidFill>
                <a:schemeClr val="bg1"/>
              </a:solidFill>
              <a:latin typeface="Spectral Light" panose="02020302060000000000" pitchFamily="18" charset="0"/>
            </a:endParaRPr>
          </a:p>
          <a:p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Car seulement </a:t>
            </a:r>
            <a:r>
              <a:rPr lang="fr-FR" sz="2000" dirty="0" err="1">
                <a:solidFill>
                  <a:srgbClr val="FFFF00"/>
                </a:solidFill>
                <a:latin typeface="Spectral Light" panose="02020302060000000000" pitchFamily="18" charset="0"/>
              </a:rPr>
              <a:t>Og</a:t>
            </a:r>
            <a:r>
              <a:rPr lang="fr-FR" sz="2000" dirty="0">
                <a:solidFill>
                  <a:srgbClr val="FFFF00"/>
                </a:solidFill>
                <a:latin typeface="Spectral Light" panose="02020302060000000000" pitchFamily="18" charset="0"/>
              </a:rPr>
              <a:t>, roi de </a:t>
            </a:r>
            <a:r>
              <a:rPr lang="fr-FR" sz="2000" dirty="0" err="1">
                <a:solidFill>
                  <a:srgbClr val="FFFF00"/>
                </a:solidFill>
                <a:latin typeface="Spectral Light" panose="02020302060000000000" pitchFamily="18" charset="0"/>
              </a:rPr>
              <a:t>Bashan</a:t>
            </a:r>
            <a:r>
              <a:rPr lang="fr-FR" sz="2000" dirty="0">
                <a:solidFill>
                  <a:srgbClr val="FFFF00"/>
                </a:solidFill>
                <a:latin typeface="Spectral Light" panose="02020302060000000000" pitchFamily="18" charset="0"/>
              </a:rPr>
              <a:t>, demeura du reste des </a:t>
            </a:r>
            <a:r>
              <a:rPr lang="fr-FR" sz="2000" dirty="0" smtClean="0">
                <a:solidFill>
                  <a:srgbClr val="FFFF00"/>
                </a:solidFill>
                <a:latin typeface="Spectral Light" panose="02020302060000000000" pitchFamily="18" charset="0"/>
              </a:rPr>
              <a:t>géants</a:t>
            </a:r>
            <a:r>
              <a:rPr lang="fr-FR" sz="2000" dirty="0">
                <a:solidFill>
                  <a:srgbClr val="FFFF00"/>
                </a:solidFill>
                <a:latin typeface="Spectral Light" panose="02020302060000000000" pitchFamily="18" charset="0"/>
              </a:rPr>
              <a:t> </a:t>
            </a:r>
            <a:r>
              <a:rPr lang="fr-FR" sz="20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(…)</a:t>
            </a:r>
          </a:p>
        </p:txBody>
      </p:sp>
      <p:sp>
        <p:nvSpPr>
          <p:cNvPr id="5" name="AutoShape 4" descr="RÃ©sultat de recherche d'images pour &quot;calendar png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868002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937"/>
            <a:ext cx="9144000" cy="5135563"/>
          </a:xfrm>
          <a:prstGeom prst="rect">
            <a:avLst/>
          </a:prstGeom>
          <a:solidFill>
            <a:srgbClr val="0A0A0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AutoShape 2" descr="Image result for calendar pn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Image result for calendar png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7" descr="Image result for calendar png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9" descr="Image result for calendar png ic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1" descr="Image result for calendar png ic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4" descr="RÃ©sultat de recherche d'images pour &quot;calendar png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Flèche droite 11"/>
          <p:cNvSpPr/>
          <p:nvPr/>
        </p:nvSpPr>
        <p:spPr>
          <a:xfrm>
            <a:off x="2051720" y="3291830"/>
            <a:ext cx="576064" cy="144016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020" y="142279"/>
            <a:ext cx="3697957" cy="4835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Flèche droite 12"/>
          <p:cNvSpPr/>
          <p:nvPr/>
        </p:nvSpPr>
        <p:spPr>
          <a:xfrm>
            <a:off x="2050604" y="3795886"/>
            <a:ext cx="576064" cy="144016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028515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937"/>
            <a:ext cx="9144000" cy="5135563"/>
          </a:xfrm>
          <a:prstGeom prst="rect">
            <a:avLst/>
          </a:prstGeom>
          <a:solidFill>
            <a:srgbClr val="0A0A0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AutoShape 2" descr="Image result for calendar pn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Image result for calendar png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7" descr="Image result for calendar png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9" descr="Image result for calendar png ic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1" descr="Image result for calendar png ic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611559" y="836780"/>
            <a:ext cx="792088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Deutéronome 3.11 </a:t>
            </a:r>
            <a:r>
              <a:rPr lang="fr-FR" sz="1600" u="sng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(King James, 1611)</a:t>
            </a:r>
            <a:endParaRPr lang="fr-FR" sz="1600" u="sng" dirty="0">
              <a:solidFill>
                <a:schemeClr val="bg1"/>
              </a:solidFill>
              <a:latin typeface="Spectral Light" panose="02020302060000000000" pitchFamily="18" charset="0"/>
            </a:endParaRPr>
          </a:p>
          <a:p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Car seulement </a:t>
            </a:r>
            <a:r>
              <a:rPr lang="fr-FR" sz="2000" dirty="0" err="1">
                <a:solidFill>
                  <a:srgbClr val="FFFF00"/>
                </a:solidFill>
                <a:latin typeface="Spectral Light" panose="02020302060000000000" pitchFamily="18" charset="0"/>
              </a:rPr>
              <a:t>Og</a:t>
            </a:r>
            <a:r>
              <a:rPr lang="fr-FR" sz="2000" dirty="0">
                <a:solidFill>
                  <a:srgbClr val="FFFF00"/>
                </a:solidFill>
                <a:latin typeface="Spectral Light" panose="02020302060000000000" pitchFamily="18" charset="0"/>
              </a:rPr>
              <a:t>, roi de </a:t>
            </a:r>
            <a:r>
              <a:rPr lang="fr-FR" sz="2000" dirty="0" err="1">
                <a:solidFill>
                  <a:srgbClr val="FFFF00"/>
                </a:solidFill>
                <a:latin typeface="Spectral Light" panose="02020302060000000000" pitchFamily="18" charset="0"/>
              </a:rPr>
              <a:t>Bashan</a:t>
            </a:r>
            <a:r>
              <a:rPr lang="fr-FR" sz="2000" dirty="0">
                <a:solidFill>
                  <a:srgbClr val="FFFF00"/>
                </a:solidFill>
                <a:latin typeface="Spectral Light" panose="02020302060000000000" pitchFamily="18" charset="0"/>
              </a:rPr>
              <a:t>, demeura du reste des géants; 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voici, </a:t>
            </a:r>
            <a:r>
              <a:rPr lang="fr-FR" sz="2000" dirty="0">
                <a:solidFill>
                  <a:srgbClr val="00FF00"/>
                </a:solidFill>
                <a:latin typeface="Spectral Light" panose="02020302060000000000" pitchFamily="18" charset="0"/>
              </a:rPr>
              <a:t>son lit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 était un lit de fer, n’est-il pas à </a:t>
            </a:r>
            <a:r>
              <a:rPr lang="fr-FR" sz="2000" dirty="0" err="1">
                <a:solidFill>
                  <a:schemeClr val="bg1"/>
                </a:solidFill>
                <a:latin typeface="Spectral Light" panose="02020302060000000000" pitchFamily="18" charset="0"/>
              </a:rPr>
              <a:t>Rabbath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 des enfants d’Ammon ? </a:t>
            </a:r>
            <a:r>
              <a:rPr lang="fr-FR" sz="2000" dirty="0">
                <a:solidFill>
                  <a:srgbClr val="00FF00"/>
                </a:solidFill>
                <a:latin typeface="Spectral Light" panose="02020302060000000000" pitchFamily="18" charset="0"/>
              </a:rPr>
              <a:t>Sa longueur était de neuf coudées, et sa largeur de quatre coudées,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 de coudée d’homme.</a:t>
            </a:r>
            <a:endParaRPr lang="fr-FR" sz="2000" dirty="0" smtClean="0">
              <a:solidFill>
                <a:schemeClr val="bg1"/>
              </a:solidFill>
              <a:latin typeface="Spectral Light" panose="02020302060000000000" pitchFamily="18" charset="0"/>
            </a:endParaRPr>
          </a:p>
        </p:txBody>
      </p:sp>
      <p:sp>
        <p:nvSpPr>
          <p:cNvPr id="5" name="AutoShape 4" descr="RÃ©sultat de recherche d'images pour &quot;calendar png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159499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937"/>
            <a:ext cx="9144000" cy="5135563"/>
          </a:xfrm>
          <a:prstGeom prst="rect">
            <a:avLst/>
          </a:prstGeom>
          <a:solidFill>
            <a:srgbClr val="0A0A0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AutoShape 2" descr="Image result for calendar pn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Image result for calendar png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7" descr="Image result for calendar png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9" descr="Image result for calendar png ic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1" descr="Image result for calendar png ic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611559" y="836780"/>
            <a:ext cx="792088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Deutéronome 3.11 </a:t>
            </a:r>
            <a:r>
              <a:rPr lang="fr-FR" sz="1600" u="sng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(King James, 1611)</a:t>
            </a:r>
            <a:endParaRPr lang="fr-FR" sz="1600" u="sng" dirty="0">
              <a:solidFill>
                <a:schemeClr val="bg1"/>
              </a:solidFill>
              <a:latin typeface="Spectral Light" panose="02020302060000000000" pitchFamily="18" charset="0"/>
            </a:endParaRPr>
          </a:p>
          <a:p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Car seulement </a:t>
            </a:r>
            <a:r>
              <a:rPr lang="fr-FR" sz="2000" dirty="0" err="1">
                <a:solidFill>
                  <a:srgbClr val="FFFF00"/>
                </a:solidFill>
                <a:latin typeface="Spectral Light" panose="02020302060000000000" pitchFamily="18" charset="0"/>
              </a:rPr>
              <a:t>Og</a:t>
            </a:r>
            <a:r>
              <a:rPr lang="fr-FR" sz="2000" dirty="0">
                <a:solidFill>
                  <a:srgbClr val="FFFF00"/>
                </a:solidFill>
                <a:latin typeface="Spectral Light" panose="02020302060000000000" pitchFamily="18" charset="0"/>
              </a:rPr>
              <a:t>, roi de </a:t>
            </a:r>
            <a:r>
              <a:rPr lang="fr-FR" sz="2000" dirty="0" err="1">
                <a:solidFill>
                  <a:srgbClr val="FFFF00"/>
                </a:solidFill>
                <a:latin typeface="Spectral Light" panose="02020302060000000000" pitchFamily="18" charset="0"/>
              </a:rPr>
              <a:t>Bashan</a:t>
            </a:r>
            <a:r>
              <a:rPr lang="fr-FR" sz="2000" dirty="0">
                <a:solidFill>
                  <a:srgbClr val="FFFF00"/>
                </a:solidFill>
                <a:latin typeface="Spectral Light" panose="02020302060000000000" pitchFamily="18" charset="0"/>
              </a:rPr>
              <a:t>, demeura du reste des géants; 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voici, </a:t>
            </a:r>
            <a:r>
              <a:rPr lang="fr-FR" sz="2000" dirty="0">
                <a:solidFill>
                  <a:srgbClr val="00FF00"/>
                </a:solidFill>
                <a:latin typeface="Spectral Light" panose="02020302060000000000" pitchFamily="18" charset="0"/>
              </a:rPr>
              <a:t>son lit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 était un lit de fer, n’est-il pas à </a:t>
            </a:r>
            <a:r>
              <a:rPr lang="fr-FR" sz="2000" dirty="0" err="1">
                <a:solidFill>
                  <a:schemeClr val="bg1"/>
                </a:solidFill>
                <a:latin typeface="Spectral Light" panose="02020302060000000000" pitchFamily="18" charset="0"/>
              </a:rPr>
              <a:t>Rabbath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 des enfants d’Ammon ? </a:t>
            </a:r>
            <a:r>
              <a:rPr lang="fr-FR" sz="2000" dirty="0">
                <a:solidFill>
                  <a:srgbClr val="00FF00"/>
                </a:solidFill>
                <a:latin typeface="Spectral Light" panose="02020302060000000000" pitchFamily="18" charset="0"/>
              </a:rPr>
              <a:t>Sa longueur était de neuf coudées, et sa largeur de quatre coudées,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 de coudée d’homme.</a:t>
            </a:r>
            <a:endParaRPr lang="fr-FR" sz="2000" dirty="0" smtClean="0">
              <a:solidFill>
                <a:schemeClr val="bg1"/>
              </a:solidFill>
              <a:latin typeface="Spectral Light" panose="02020302060000000000" pitchFamily="18" charset="0"/>
            </a:endParaRPr>
          </a:p>
        </p:txBody>
      </p:sp>
      <p:sp>
        <p:nvSpPr>
          <p:cNvPr id="5" name="AutoShape 4" descr="RÃ©sultat de recherche d'images pour &quot;calendar png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2699791" y="2859782"/>
            <a:ext cx="37444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00FF00"/>
                </a:solidFill>
                <a:latin typeface="Spectral Light" panose="02020302060000000000" pitchFamily="18" charset="0"/>
              </a:rPr>
              <a:t>Longueur : 4 mètres</a:t>
            </a:r>
          </a:p>
          <a:p>
            <a:r>
              <a:rPr lang="fr-FR" sz="2800" dirty="0" smtClean="0">
                <a:solidFill>
                  <a:srgbClr val="00FF00"/>
                </a:solidFill>
                <a:latin typeface="Spectral Light" panose="02020302060000000000" pitchFamily="18" charset="0"/>
              </a:rPr>
              <a:t>Largeur : 2 mètres</a:t>
            </a:r>
            <a:endParaRPr lang="fr-FR" sz="2800" dirty="0">
              <a:solidFill>
                <a:srgbClr val="00FF00"/>
              </a:solidFill>
              <a:latin typeface="Spectral Light" panose="0202030206000000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948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937"/>
            <a:ext cx="9144000" cy="5135563"/>
          </a:xfrm>
          <a:prstGeom prst="rect">
            <a:avLst/>
          </a:prstGeom>
          <a:solidFill>
            <a:srgbClr val="0A0A0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AutoShape 2" descr="Image result for calendar pn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Image result for calendar png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7" descr="Image result for calendar png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9" descr="Image result for calendar png ic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1" descr="Image result for calendar png ic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611559" y="836780"/>
            <a:ext cx="79208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1 Samuel 17.4 </a:t>
            </a:r>
            <a:r>
              <a:rPr lang="fr-FR" sz="1600" u="sng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(King James, 1611)</a:t>
            </a:r>
            <a:endParaRPr lang="fr-FR" sz="1600" u="sng" dirty="0">
              <a:solidFill>
                <a:schemeClr val="bg1"/>
              </a:solidFill>
              <a:latin typeface="Spectral Light" panose="02020302060000000000" pitchFamily="18" charset="0"/>
            </a:endParaRPr>
          </a:p>
          <a:p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Et il sortit du camp des Philistins un champion, nommé </a:t>
            </a:r>
            <a:r>
              <a:rPr lang="fr-FR" sz="2000" dirty="0">
                <a:solidFill>
                  <a:srgbClr val="FFFF00"/>
                </a:solidFill>
                <a:latin typeface="Spectral Light" panose="02020302060000000000" pitchFamily="18" charset="0"/>
              </a:rPr>
              <a:t>Goliath,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 de </a:t>
            </a:r>
            <a:r>
              <a:rPr lang="fr-FR" sz="2000" dirty="0" err="1">
                <a:solidFill>
                  <a:schemeClr val="bg1"/>
                </a:solidFill>
                <a:latin typeface="Spectral Light" panose="02020302060000000000" pitchFamily="18" charset="0"/>
              </a:rPr>
              <a:t>Gath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, </a:t>
            </a:r>
            <a:r>
              <a:rPr lang="fr-FR" sz="2000" dirty="0">
                <a:solidFill>
                  <a:srgbClr val="00FF00"/>
                </a:solidFill>
                <a:latin typeface="Spectral Light" panose="02020302060000000000" pitchFamily="18" charset="0"/>
              </a:rPr>
              <a:t>sa hauteur était de six coudées et un empan.</a:t>
            </a:r>
            <a:endParaRPr lang="fr-FR" sz="2000" dirty="0" smtClean="0">
              <a:solidFill>
                <a:srgbClr val="00FF00"/>
              </a:solidFill>
              <a:latin typeface="Spectral Light" panose="02020302060000000000" pitchFamily="18" charset="0"/>
            </a:endParaRPr>
          </a:p>
        </p:txBody>
      </p:sp>
      <p:sp>
        <p:nvSpPr>
          <p:cNvPr id="5" name="AutoShape 4" descr="RÃ©sultat de recherche d'images pour &quot;calendar png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2699791" y="2859782"/>
            <a:ext cx="3744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00FF00"/>
                </a:solidFill>
                <a:latin typeface="Spectral Light" panose="02020302060000000000" pitchFamily="18" charset="0"/>
              </a:rPr>
              <a:t>Hauteur : 3 mètres</a:t>
            </a:r>
          </a:p>
        </p:txBody>
      </p:sp>
    </p:spTree>
    <p:extLst>
      <p:ext uri="{BB962C8B-B14F-4D97-AF65-F5344CB8AC3E}">
        <p14:creationId xmlns:p14="http://schemas.microsoft.com/office/powerpoint/2010/main" val="310521686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calendar pn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Image result for calendar png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7" descr="Image result for calendar png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9" descr="Image result for calendar png ic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1" descr="Image result for calendar png ic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4" descr="RÃ©sultat de recherche d'images pour &quot;calendar png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074" name="Picture 2" descr="Panneau Hauteur 3 mÃ¨tres en PVC rig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769938"/>
            <a:ext cx="3714750" cy="37147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174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When Giants Walked the Earth | Fabulous Real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62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Image result for calendar pn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Image result for calendar png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7" descr="Image result for calendar png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9" descr="Image result for calendar png ic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1" descr="Image result for calendar png ic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4" descr="RÃ©sultat de recherche d'images pour &quot;calendar png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761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937"/>
            <a:ext cx="9144000" cy="5135563"/>
          </a:xfrm>
          <a:prstGeom prst="rect">
            <a:avLst/>
          </a:prstGeom>
          <a:solidFill>
            <a:srgbClr val="0A0A0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AutoShape 2" descr="Image result for calendar pn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Image result for calendar png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7" descr="Image result for calendar png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9" descr="Image result for calendar png ic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1" descr="Image result for calendar png ic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611559" y="836780"/>
            <a:ext cx="79208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Nombres 13.33 </a:t>
            </a:r>
            <a:r>
              <a:rPr lang="fr-FR" sz="1600" u="sng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(King James, 1611)</a:t>
            </a:r>
            <a:endParaRPr lang="fr-FR" sz="1600" u="sng" dirty="0">
              <a:solidFill>
                <a:schemeClr val="bg1"/>
              </a:solidFill>
              <a:latin typeface="Spectral Light" panose="02020302060000000000" pitchFamily="18" charset="0"/>
            </a:endParaRPr>
          </a:p>
          <a:p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Et nous y avons vu les géants, les fils d’</a:t>
            </a:r>
            <a:r>
              <a:rPr lang="fr-FR" sz="2000" dirty="0" err="1">
                <a:solidFill>
                  <a:schemeClr val="bg1"/>
                </a:solidFill>
                <a:latin typeface="Spectral Light" panose="02020302060000000000" pitchFamily="18" charset="0"/>
              </a:rPr>
              <a:t>Anak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, qui sont descendants des géants ; et </a:t>
            </a:r>
            <a:r>
              <a:rPr lang="fr-FR" sz="2000" dirty="0">
                <a:solidFill>
                  <a:srgbClr val="FFFF00"/>
                </a:solidFill>
                <a:latin typeface="Spectral Light" panose="02020302060000000000" pitchFamily="18" charset="0"/>
              </a:rPr>
              <a:t>nous étions à nos yeux comme des sauterelles, </a:t>
            </a:r>
            <a:r>
              <a:rPr lang="fr-FR" sz="2000" dirty="0">
                <a:solidFill>
                  <a:srgbClr val="00FF00"/>
                </a:solidFill>
                <a:latin typeface="Spectral Light" panose="02020302060000000000" pitchFamily="18" charset="0"/>
              </a:rPr>
              <a:t>et nous l’étions aussi à leurs yeux.</a:t>
            </a:r>
          </a:p>
        </p:txBody>
      </p:sp>
      <p:sp>
        <p:nvSpPr>
          <p:cNvPr id="5" name="AutoShape 4" descr="RÃ©sultat de recherche d'images pour &quot;calendar png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1" name="Picture 6" descr="Paroles des chans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6976" y="2387350"/>
            <a:ext cx="964245" cy="94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64962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71605E-6 L -0.17118 -0.03673 C -0.20694 -0.04568 -0.25798 -0.03765 -0.30989 -0.0179 C -0.36909 0.00525 -0.41493 0.0355 -0.44548 0.07037 L -0.59201 0.23087 " pathEditMode="relative" rAng="-739488" ptsTypes="FffFF">
                                      <p:cBhvr>
                                        <p:cTn id="6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417" y="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937"/>
            <a:ext cx="9144000" cy="5135563"/>
          </a:xfrm>
          <a:prstGeom prst="rect">
            <a:avLst/>
          </a:prstGeom>
          <a:solidFill>
            <a:srgbClr val="0A0A0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AutoShape 2" descr="Image result for calendar pn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Image result for calendar png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7" descr="Image result for calendar png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9" descr="Image result for calendar png ic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1" descr="Image result for calendar png ic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611559" y="836780"/>
            <a:ext cx="79208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Esaïe 40.18 </a:t>
            </a:r>
            <a:r>
              <a:rPr lang="fr-FR" sz="1600" u="sng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(King James, 1611)</a:t>
            </a:r>
            <a:endParaRPr lang="fr-FR" sz="1600" u="sng" dirty="0">
              <a:solidFill>
                <a:schemeClr val="bg1"/>
              </a:solidFill>
              <a:latin typeface="Spectral Light" panose="02020302060000000000" pitchFamily="18" charset="0"/>
            </a:endParaRPr>
          </a:p>
          <a:p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À qui donc ferez-vous ressembler Dieu ? ou à quelle ressemblance le comparerez-vous ?</a:t>
            </a:r>
            <a:endParaRPr lang="fr-FR" sz="2000" dirty="0" smtClean="0">
              <a:solidFill>
                <a:schemeClr val="bg1"/>
              </a:solidFill>
              <a:latin typeface="Spectral Light" panose="02020302060000000000" pitchFamily="18" charset="0"/>
            </a:endParaRPr>
          </a:p>
        </p:txBody>
      </p:sp>
      <p:sp>
        <p:nvSpPr>
          <p:cNvPr id="5" name="AutoShape 4" descr="RÃ©sultat de recherche d'images pour &quot;calendar png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4379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937"/>
            <a:ext cx="9144000" cy="5135563"/>
          </a:xfrm>
          <a:prstGeom prst="rect">
            <a:avLst/>
          </a:prstGeom>
          <a:solidFill>
            <a:srgbClr val="0A0A0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AutoShape 2" descr="Image result for calendar pn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Image result for calendar png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7" descr="Image result for calendar png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9" descr="Image result for calendar png ic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1" descr="Image result for calendar png ic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4" descr="RÃ©sultat de recherche d'images pour &quot;calendar png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255" y="63934"/>
            <a:ext cx="3995489" cy="5023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Flèche droite 11"/>
          <p:cNvSpPr/>
          <p:nvPr/>
        </p:nvSpPr>
        <p:spPr>
          <a:xfrm>
            <a:off x="2339752" y="3411041"/>
            <a:ext cx="576064" cy="144016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836478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937"/>
            <a:ext cx="9144000" cy="5135563"/>
          </a:xfrm>
          <a:prstGeom prst="rect">
            <a:avLst/>
          </a:prstGeom>
          <a:solidFill>
            <a:srgbClr val="0A0A0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AutoShape 2" descr="Image result for calendar pn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Image result for calendar png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7" descr="Image result for calendar png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9" descr="Image result for calendar png ic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1" descr="Image result for calendar png ic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611559" y="836780"/>
            <a:ext cx="792088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Esaïe 40.22/23 </a:t>
            </a:r>
            <a:r>
              <a:rPr lang="fr-FR" sz="1600" u="sng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(King James, 1611)</a:t>
            </a:r>
            <a:endParaRPr lang="fr-FR" sz="1600" u="sng" dirty="0">
              <a:solidFill>
                <a:schemeClr val="bg1"/>
              </a:solidFill>
              <a:latin typeface="Spectral Light" panose="02020302060000000000" pitchFamily="18" charset="0"/>
            </a:endParaRPr>
          </a:p>
          <a:p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C’est lui qui est assis sur le cercle de la terre, et </a:t>
            </a:r>
            <a:r>
              <a:rPr lang="fr-FR" sz="2000" dirty="0">
                <a:solidFill>
                  <a:srgbClr val="FFFF00"/>
                </a:solidFill>
                <a:latin typeface="Spectral Light" panose="02020302060000000000" pitchFamily="18" charset="0"/>
              </a:rPr>
              <a:t>ses habitants sont comme des sauterelles,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 qui étend les cieux comme un rideau, et les déploie comme une tente pour y demeurer ;</a:t>
            </a:r>
          </a:p>
          <a:p>
            <a:r>
              <a:rPr lang="fr-FR" sz="20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Qui </a:t>
            </a:r>
            <a:r>
              <a:rPr lang="fr-FR" sz="2000" dirty="0">
                <a:solidFill>
                  <a:srgbClr val="00FF00"/>
                </a:solidFill>
                <a:latin typeface="Spectral Light" panose="02020302060000000000" pitchFamily="18" charset="0"/>
              </a:rPr>
              <a:t>réduit les princes à rien,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 il fait les juges de la terre que vanité.</a:t>
            </a:r>
            <a:endParaRPr lang="fr-FR" sz="2000" dirty="0" smtClean="0">
              <a:solidFill>
                <a:schemeClr val="bg1"/>
              </a:solidFill>
              <a:latin typeface="Spectral Light" panose="02020302060000000000" pitchFamily="18" charset="0"/>
            </a:endParaRPr>
          </a:p>
        </p:txBody>
      </p:sp>
      <p:sp>
        <p:nvSpPr>
          <p:cNvPr id="5" name="AutoShape 4" descr="RÃ©sultat de recherche d'images pour &quot;calendar png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447242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937"/>
            <a:ext cx="9144000" cy="5135563"/>
          </a:xfrm>
          <a:prstGeom prst="rect">
            <a:avLst/>
          </a:prstGeom>
          <a:solidFill>
            <a:srgbClr val="0A0A0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AutoShape 2" descr="Image result for calendar pn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Image result for calendar png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7" descr="Image result for calendar png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9" descr="Image result for calendar png ic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1" descr="Image result for calendar png ic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611559" y="836780"/>
            <a:ext cx="792088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Esaïe 40.26 </a:t>
            </a:r>
            <a:r>
              <a:rPr lang="fr-FR" sz="1600" u="sng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(King James, 1611)</a:t>
            </a:r>
            <a:endParaRPr lang="fr-FR" sz="1600" u="sng" dirty="0">
              <a:solidFill>
                <a:schemeClr val="bg1"/>
              </a:solidFill>
              <a:latin typeface="Spectral Light" panose="02020302060000000000" pitchFamily="18" charset="0"/>
            </a:endParaRPr>
          </a:p>
          <a:p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Levez vos yeux en haut, et contemplez qui a créé ces choses, </a:t>
            </a:r>
            <a:r>
              <a:rPr lang="fr-FR" sz="20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qui 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fait sortir par nombre leur armée, il les appelle toutes par leur nom, </a:t>
            </a:r>
            <a:r>
              <a:rPr lang="fr-FR" sz="2000" dirty="0">
                <a:solidFill>
                  <a:srgbClr val="FFFF00"/>
                </a:solidFill>
                <a:latin typeface="Spectral Light" panose="02020302060000000000" pitchFamily="18" charset="0"/>
              </a:rPr>
              <a:t>par la grandeur de son pouvoir,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 aucune ne manque, </a:t>
            </a:r>
            <a:r>
              <a:rPr lang="fr-FR" sz="2000" dirty="0">
                <a:solidFill>
                  <a:srgbClr val="00FF00"/>
                </a:solidFill>
                <a:latin typeface="Spectral Light" panose="02020302060000000000" pitchFamily="18" charset="0"/>
              </a:rPr>
              <a:t>car il excelle en puissance.</a:t>
            </a:r>
            <a:endParaRPr lang="fr-FR" sz="2000" dirty="0" smtClean="0">
              <a:solidFill>
                <a:srgbClr val="00FF00"/>
              </a:solidFill>
              <a:latin typeface="Spectral Light" panose="02020302060000000000" pitchFamily="18" charset="0"/>
            </a:endParaRPr>
          </a:p>
        </p:txBody>
      </p:sp>
      <p:sp>
        <p:nvSpPr>
          <p:cNvPr id="5" name="AutoShape 4" descr="RÃ©sultat de recherche d'images pour &quot;calendar png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579512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937"/>
            <a:ext cx="9144000" cy="5135563"/>
          </a:xfrm>
          <a:prstGeom prst="rect">
            <a:avLst/>
          </a:prstGeom>
          <a:solidFill>
            <a:srgbClr val="0A0A0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AutoShape 2" descr="Image result for calendar pn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Image result for calendar png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7" descr="Image result for calendar png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9" descr="Image result for calendar png ic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1" descr="Image result for calendar png ic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611559" y="836780"/>
            <a:ext cx="79208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Nombres 13.33 </a:t>
            </a:r>
            <a:r>
              <a:rPr lang="fr-FR" sz="1600" u="sng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(King James, 1611)</a:t>
            </a:r>
            <a:endParaRPr lang="fr-FR" sz="1600" u="sng" dirty="0">
              <a:solidFill>
                <a:schemeClr val="bg1"/>
              </a:solidFill>
              <a:latin typeface="Spectral Light" panose="02020302060000000000" pitchFamily="18" charset="0"/>
            </a:endParaRPr>
          </a:p>
          <a:p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Et nous y avons vu les géants, les fils d’</a:t>
            </a:r>
            <a:r>
              <a:rPr lang="fr-FR" sz="2000" dirty="0" err="1">
                <a:solidFill>
                  <a:schemeClr val="bg1"/>
                </a:solidFill>
                <a:latin typeface="Spectral Light" panose="02020302060000000000" pitchFamily="18" charset="0"/>
              </a:rPr>
              <a:t>Anak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, qui sont descendants des géants ; et nous étions à nos yeux comme des sauterelles, et nous l’étions aussi à leurs yeux.</a:t>
            </a:r>
          </a:p>
        </p:txBody>
      </p:sp>
      <p:sp>
        <p:nvSpPr>
          <p:cNvPr id="5" name="AutoShape 4" descr="RÃ©sultat de recherche d'images pour &quot;calendar png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009305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937"/>
            <a:ext cx="9144000" cy="5135563"/>
          </a:xfrm>
          <a:prstGeom prst="rect">
            <a:avLst/>
          </a:prstGeom>
          <a:solidFill>
            <a:srgbClr val="0A0A0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AutoShape 2" descr="Image result for calendar pn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Image result for calendar png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7" descr="Image result for calendar png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9" descr="Image result for calendar png ic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1" descr="Image result for calendar png ic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611559" y="836780"/>
            <a:ext cx="79208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Deutéronome 7.1 </a:t>
            </a:r>
            <a:r>
              <a:rPr lang="fr-FR" sz="1600" u="sng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(King James, 1611)</a:t>
            </a:r>
            <a:endParaRPr lang="fr-FR" sz="1600" u="sng" dirty="0">
              <a:solidFill>
                <a:schemeClr val="bg1"/>
              </a:solidFill>
              <a:latin typeface="Spectral Light" panose="02020302060000000000" pitchFamily="18" charset="0"/>
            </a:endParaRPr>
          </a:p>
          <a:p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Quand le SEIGNEUR ton Dieu t’aura fait entrer dans le pays dont tu vas prendre possession, qu’il aura ôté de devant toi beaucoup de nations, les </a:t>
            </a:r>
            <a:r>
              <a:rPr lang="fr-FR" sz="2000" dirty="0" err="1">
                <a:solidFill>
                  <a:srgbClr val="FFFF00"/>
                </a:solidFill>
                <a:latin typeface="Spectral Light" panose="02020302060000000000" pitchFamily="18" charset="0"/>
              </a:rPr>
              <a:t>Héthiens</a:t>
            </a:r>
            <a:r>
              <a:rPr lang="fr-FR" sz="2000" dirty="0">
                <a:solidFill>
                  <a:srgbClr val="FFFF00"/>
                </a:solidFill>
                <a:latin typeface="Spectral Light" panose="02020302060000000000" pitchFamily="18" charset="0"/>
              </a:rPr>
              <a:t>,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 les </a:t>
            </a:r>
            <a:r>
              <a:rPr lang="fr-FR" sz="2000" dirty="0" err="1">
                <a:solidFill>
                  <a:srgbClr val="FFFF00"/>
                </a:solidFill>
                <a:latin typeface="Spectral Light" panose="02020302060000000000" pitchFamily="18" charset="0"/>
              </a:rPr>
              <a:t>Guirgasiens</a:t>
            </a:r>
            <a:r>
              <a:rPr lang="fr-FR" sz="2000" dirty="0">
                <a:solidFill>
                  <a:srgbClr val="FFFF00"/>
                </a:solidFill>
                <a:latin typeface="Spectral Light" panose="02020302060000000000" pitchFamily="18" charset="0"/>
              </a:rPr>
              <a:t>,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 les </a:t>
            </a:r>
            <a:r>
              <a:rPr lang="fr-FR" sz="2000" dirty="0">
                <a:solidFill>
                  <a:srgbClr val="FFFF00"/>
                </a:solidFill>
                <a:latin typeface="Spectral Light" panose="02020302060000000000" pitchFamily="18" charset="0"/>
              </a:rPr>
              <a:t>Amorites,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 les </a:t>
            </a:r>
            <a:r>
              <a:rPr lang="fr-FR" sz="2000" dirty="0" err="1">
                <a:solidFill>
                  <a:srgbClr val="FFFF00"/>
                </a:solidFill>
                <a:latin typeface="Spectral Light" panose="02020302060000000000" pitchFamily="18" charset="0"/>
              </a:rPr>
              <a:t>Canaanites</a:t>
            </a:r>
            <a:r>
              <a:rPr lang="fr-FR" sz="2000" dirty="0">
                <a:solidFill>
                  <a:srgbClr val="FFFF00"/>
                </a:solidFill>
                <a:latin typeface="Spectral Light" panose="02020302060000000000" pitchFamily="18" charset="0"/>
              </a:rPr>
              <a:t>, 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les </a:t>
            </a:r>
            <a:r>
              <a:rPr lang="fr-FR" sz="2000" dirty="0" err="1">
                <a:solidFill>
                  <a:srgbClr val="FFFF00"/>
                </a:solidFill>
                <a:latin typeface="Spectral Light" panose="02020302060000000000" pitchFamily="18" charset="0"/>
              </a:rPr>
              <a:t>Perizzites</a:t>
            </a:r>
            <a:r>
              <a:rPr lang="fr-FR" sz="2000" dirty="0">
                <a:solidFill>
                  <a:srgbClr val="FFFF00"/>
                </a:solidFill>
                <a:latin typeface="Spectral Light" panose="02020302060000000000" pitchFamily="18" charset="0"/>
              </a:rPr>
              <a:t>,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 et les </a:t>
            </a:r>
            <a:r>
              <a:rPr lang="fr-FR" sz="2000" dirty="0" err="1">
                <a:solidFill>
                  <a:srgbClr val="FFFF00"/>
                </a:solidFill>
                <a:latin typeface="Spectral Light" panose="02020302060000000000" pitchFamily="18" charset="0"/>
              </a:rPr>
              <a:t>Hivites</a:t>
            </a:r>
            <a:r>
              <a:rPr lang="fr-FR" sz="2000" dirty="0">
                <a:solidFill>
                  <a:srgbClr val="FFFF00"/>
                </a:solidFill>
                <a:latin typeface="Spectral Light" panose="02020302060000000000" pitchFamily="18" charset="0"/>
              </a:rPr>
              <a:t>,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 et les </a:t>
            </a:r>
            <a:r>
              <a:rPr lang="fr-FR" sz="2000" dirty="0" err="1">
                <a:solidFill>
                  <a:srgbClr val="FFFF00"/>
                </a:solidFill>
                <a:latin typeface="Spectral Light" panose="02020302060000000000" pitchFamily="18" charset="0"/>
              </a:rPr>
              <a:t>Jebusites</a:t>
            </a:r>
            <a:r>
              <a:rPr lang="fr-FR" sz="2000" dirty="0">
                <a:solidFill>
                  <a:srgbClr val="FFFF00"/>
                </a:solidFill>
                <a:latin typeface="Spectral Light" panose="02020302060000000000" pitchFamily="18" charset="0"/>
              </a:rPr>
              <a:t>,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 </a:t>
            </a:r>
            <a:r>
              <a:rPr lang="fr-FR" sz="2000" dirty="0">
                <a:solidFill>
                  <a:srgbClr val="00FF00"/>
                </a:solidFill>
                <a:latin typeface="Spectral Light" panose="02020302060000000000" pitchFamily="18" charset="0"/>
              </a:rPr>
              <a:t>sept nations plus grandes et plus puissantes que toi,</a:t>
            </a:r>
            <a:endParaRPr lang="fr-FR" sz="2000" dirty="0" smtClean="0">
              <a:solidFill>
                <a:srgbClr val="00FF00"/>
              </a:solidFill>
              <a:latin typeface="Spectral Light" panose="02020302060000000000" pitchFamily="18" charset="0"/>
            </a:endParaRPr>
          </a:p>
        </p:txBody>
      </p:sp>
      <p:sp>
        <p:nvSpPr>
          <p:cNvPr id="5" name="AutoShape 4" descr="RÃ©sultat de recherche d'images pour &quot;calendar png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7490916" y="2139702"/>
            <a:ext cx="89750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091268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937"/>
            <a:ext cx="9144000" cy="5135563"/>
          </a:xfrm>
          <a:prstGeom prst="rect">
            <a:avLst/>
          </a:prstGeom>
          <a:solidFill>
            <a:srgbClr val="0A0A0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AutoShape 2" descr="Image result for calendar pn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Image result for calendar png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7" descr="Image result for calendar png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9" descr="Image result for calendar png ic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1" descr="Image result for calendar png ic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4" descr="RÃ©sultat de recherche d'images pour &quot;calendar png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61118"/>
            <a:ext cx="33147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Flèche droite 11"/>
          <p:cNvSpPr/>
          <p:nvPr/>
        </p:nvSpPr>
        <p:spPr>
          <a:xfrm>
            <a:off x="2660452" y="2787774"/>
            <a:ext cx="576064" cy="144016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521869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937"/>
            <a:ext cx="9144000" cy="5135563"/>
          </a:xfrm>
          <a:prstGeom prst="rect">
            <a:avLst/>
          </a:prstGeom>
          <a:solidFill>
            <a:srgbClr val="0A0A0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AutoShape 2" descr="Image result for calendar pn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Image result for calendar png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7" descr="Image result for calendar png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9" descr="Image result for calendar png ic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1" descr="Image result for calendar png ic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611559" y="836780"/>
            <a:ext cx="79208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Deutéronome 7.1 </a:t>
            </a:r>
            <a:r>
              <a:rPr lang="fr-FR" sz="1600" u="sng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(King James, 1611)</a:t>
            </a:r>
            <a:endParaRPr lang="fr-FR" sz="1600" u="sng" dirty="0">
              <a:solidFill>
                <a:schemeClr val="bg1"/>
              </a:solidFill>
              <a:latin typeface="Spectral Light" panose="02020302060000000000" pitchFamily="18" charset="0"/>
            </a:endParaRPr>
          </a:p>
          <a:p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Quand le SEIGNEUR ton Dieu t’aura fait entrer dans le pays dont tu vas prendre possession, qu’il aura ôté de devant toi beaucoup de nations, les </a:t>
            </a:r>
            <a:r>
              <a:rPr lang="fr-FR" sz="2000" dirty="0" err="1">
                <a:solidFill>
                  <a:srgbClr val="FFFF00"/>
                </a:solidFill>
                <a:latin typeface="Spectral Light" panose="02020302060000000000" pitchFamily="18" charset="0"/>
              </a:rPr>
              <a:t>Héthiens</a:t>
            </a:r>
            <a:r>
              <a:rPr lang="fr-FR" sz="2000" dirty="0">
                <a:solidFill>
                  <a:srgbClr val="FFFF00"/>
                </a:solidFill>
                <a:latin typeface="Spectral Light" panose="02020302060000000000" pitchFamily="18" charset="0"/>
              </a:rPr>
              <a:t>,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 les </a:t>
            </a:r>
            <a:r>
              <a:rPr lang="fr-FR" sz="2000" dirty="0" err="1">
                <a:solidFill>
                  <a:srgbClr val="FFFF00"/>
                </a:solidFill>
                <a:latin typeface="Spectral Light" panose="02020302060000000000" pitchFamily="18" charset="0"/>
              </a:rPr>
              <a:t>Guirgasiens</a:t>
            </a:r>
            <a:r>
              <a:rPr lang="fr-FR" sz="2000" dirty="0">
                <a:solidFill>
                  <a:srgbClr val="FFFF00"/>
                </a:solidFill>
                <a:latin typeface="Spectral Light" panose="02020302060000000000" pitchFamily="18" charset="0"/>
              </a:rPr>
              <a:t>,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 les </a:t>
            </a:r>
            <a:r>
              <a:rPr lang="fr-FR" sz="2000" dirty="0">
                <a:solidFill>
                  <a:srgbClr val="FFFF00"/>
                </a:solidFill>
                <a:latin typeface="Spectral Light" panose="02020302060000000000" pitchFamily="18" charset="0"/>
              </a:rPr>
              <a:t>Amorites,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 les </a:t>
            </a:r>
            <a:r>
              <a:rPr lang="fr-FR" sz="2000" dirty="0" err="1">
                <a:solidFill>
                  <a:srgbClr val="FFFF00"/>
                </a:solidFill>
                <a:latin typeface="Spectral Light" panose="02020302060000000000" pitchFamily="18" charset="0"/>
              </a:rPr>
              <a:t>Canaanites</a:t>
            </a:r>
            <a:r>
              <a:rPr lang="fr-FR" sz="2000" dirty="0">
                <a:solidFill>
                  <a:srgbClr val="FFFF00"/>
                </a:solidFill>
                <a:latin typeface="Spectral Light" panose="02020302060000000000" pitchFamily="18" charset="0"/>
              </a:rPr>
              <a:t>, 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les </a:t>
            </a:r>
            <a:r>
              <a:rPr lang="fr-FR" sz="2000" dirty="0" err="1">
                <a:solidFill>
                  <a:srgbClr val="FFFF00"/>
                </a:solidFill>
                <a:latin typeface="Spectral Light" panose="02020302060000000000" pitchFamily="18" charset="0"/>
              </a:rPr>
              <a:t>Perizzites</a:t>
            </a:r>
            <a:r>
              <a:rPr lang="fr-FR" sz="2000" dirty="0">
                <a:solidFill>
                  <a:srgbClr val="FFFF00"/>
                </a:solidFill>
                <a:latin typeface="Spectral Light" panose="02020302060000000000" pitchFamily="18" charset="0"/>
              </a:rPr>
              <a:t>,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 et les </a:t>
            </a:r>
            <a:r>
              <a:rPr lang="fr-FR" sz="2000" dirty="0" err="1">
                <a:solidFill>
                  <a:srgbClr val="FFFF00"/>
                </a:solidFill>
                <a:latin typeface="Spectral Light" panose="02020302060000000000" pitchFamily="18" charset="0"/>
              </a:rPr>
              <a:t>Hivites</a:t>
            </a:r>
            <a:r>
              <a:rPr lang="fr-FR" sz="2000" dirty="0">
                <a:solidFill>
                  <a:srgbClr val="FFFF00"/>
                </a:solidFill>
                <a:latin typeface="Spectral Light" panose="02020302060000000000" pitchFamily="18" charset="0"/>
              </a:rPr>
              <a:t>,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 et les </a:t>
            </a:r>
            <a:r>
              <a:rPr lang="fr-FR" sz="2000" dirty="0" err="1">
                <a:solidFill>
                  <a:srgbClr val="FFFF00"/>
                </a:solidFill>
                <a:latin typeface="Spectral Light" panose="02020302060000000000" pitchFamily="18" charset="0"/>
              </a:rPr>
              <a:t>Jebusites</a:t>
            </a:r>
            <a:r>
              <a:rPr lang="fr-FR" sz="2000" dirty="0">
                <a:solidFill>
                  <a:srgbClr val="FFFF00"/>
                </a:solidFill>
                <a:latin typeface="Spectral Light" panose="02020302060000000000" pitchFamily="18" charset="0"/>
              </a:rPr>
              <a:t>,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 </a:t>
            </a:r>
            <a:r>
              <a:rPr lang="fr-FR" sz="2000" dirty="0">
                <a:solidFill>
                  <a:srgbClr val="00FF00"/>
                </a:solidFill>
                <a:latin typeface="Spectral Light" panose="02020302060000000000" pitchFamily="18" charset="0"/>
              </a:rPr>
              <a:t>sept nations plus grandes et plus puissantes que toi,</a:t>
            </a:r>
            <a:endParaRPr lang="fr-FR" sz="2000" dirty="0" smtClean="0">
              <a:solidFill>
                <a:srgbClr val="00FF00"/>
              </a:solidFill>
              <a:latin typeface="Spectral Light" panose="02020302060000000000" pitchFamily="18" charset="0"/>
            </a:endParaRPr>
          </a:p>
        </p:txBody>
      </p:sp>
      <p:sp>
        <p:nvSpPr>
          <p:cNvPr id="5" name="AutoShape 4" descr="RÃ©sultat de recherche d'images pour &quot;calendar png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475656" y="2442468"/>
            <a:ext cx="122413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4992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937"/>
            <a:ext cx="9144000" cy="5135563"/>
          </a:xfrm>
          <a:prstGeom prst="rect">
            <a:avLst/>
          </a:prstGeom>
          <a:solidFill>
            <a:srgbClr val="0A0A0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AutoShape 2" descr="Image result for calendar pn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Image result for calendar png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7" descr="Image result for calendar png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9" descr="Image result for calendar png ic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1" descr="Image result for calendar png ic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4" descr="RÃ©sultat de recherche d'images pour &quot;calendar png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960" y="168274"/>
            <a:ext cx="3888079" cy="481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Flèche droite 11"/>
          <p:cNvSpPr/>
          <p:nvPr/>
        </p:nvSpPr>
        <p:spPr>
          <a:xfrm>
            <a:off x="2372420" y="3435846"/>
            <a:ext cx="576064" cy="144016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634876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edieval Army Meme | www.miifoto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Image result for calendar pn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Image result for calendar png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7" descr="Image result for calendar png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9" descr="Image result for calendar png ic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1" descr="Image result for calendar png ic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4" descr="RÃ©sultat de recherche d'images pour &quot;calendar png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6557200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937"/>
            <a:ext cx="9144000" cy="5135563"/>
          </a:xfrm>
          <a:prstGeom prst="rect">
            <a:avLst/>
          </a:prstGeom>
          <a:solidFill>
            <a:srgbClr val="0A0A0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AutoShape 2" descr="Image result for calendar pn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Image result for calendar png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7" descr="Image result for calendar png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9" descr="Image result for calendar png ic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1" descr="Image result for calendar png ic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611559" y="836780"/>
            <a:ext cx="79208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Nombres 13.33 </a:t>
            </a:r>
            <a:r>
              <a:rPr lang="fr-FR" sz="1600" u="sng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(King James, 1611)</a:t>
            </a:r>
            <a:endParaRPr lang="fr-FR" sz="1600" u="sng" dirty="0">
              <a:solidFill>
                <a:schemeClr val="bg1"/>
              </a:solidFill>
              <a:latin typeface="Spectral Light" panose="02020302060000000000" pitchFamily="18" charset="0"/>
            </a:endParaRPr>
          </a:p>
          <a:p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Et nous y avons vu les </a:t>
            </a:r>
            <a:r>
              <a:rPr lang="fr-FR" sz="2000" dirty="0">
                <a:solidFill>
                  <a:srgbClr val="FFFF00"/>
                </a:solidFill>
                <a:latin typeface="Spectral Light" panose="02020302060000000000" pitchFamily="18" charset="0"/>
              </a:rPr>
              <a:t>géants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, les fils d’</a:t>
            </a:r>
            <a:r>
              <a:rPr lang="fr-FR" sz="2000" dirty="0" err="1">
                <a:solidFill>
                  <a:schemeClr val="bg1"/>
                </a:solidFill>
                <a:latin typeface="Spectral Light" panose="02020302060000000000" pitchFamily="18" charset="0"/>
              </a:rPr>
              <a:t>Anak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, qui sont descendants des </a:t>
            </a:r>
            <a:r>
              <a:rPr lang="fr-FR" sz="2000" dirty="0">
                <a:solidFill>
                  <a:srgbClr val="FFFF00"/>
                </a:solidFill>
                <a:latin typeface="Spectral Light" panose="02020302060000000000" pitchFamily="18" charset="0"/>
              </a:rPr>
              <a:t>géants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 ; et nous étions à nos yeux comme des sauterelles, et nous l’étions aussi à leurs yeux.</a:t>
            </a:r>
          </a:p>
        </p:txBody>
      </p:sp>
      <p:sp>
        <p:nvSpPr>
          <p:cNvPr id="5" name="AutoShape 4" descr="RÃ©sultat de recherche d'images pour &quot;calendar png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609103" y="1487833"/>
            <a:ext cx="89750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3131840" y="1223066"/>
            <a:ext cx="792088" cy="2647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511609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937"/>
            <a:ext cx="9144000" cy="5135563"/>
          </a:xfrm>
          <a:prstGeom prst="rect">
            <a:avLst/>
          </a:prstGeom>
          <a:solidFill>
            <a:srgbClr val="0A0A0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AutoShape 2" descr="Image result for calendar pn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Image result for calendar png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7" descr="Image result for calendar png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9" descr="Image result for calendar png ic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1" descr="Image result for calendar png ic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4" descr="RÃ©sultat de recherche d'images pour &quot;calendar png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03237"/>
            <a:ext cx="4692750" cy="487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Flèche droite 11"/>
          <p:cNvSpPr/>
          <p:nvPr/>
        </p:nvSpPr>
        <p:spPr>
          <a:xfrm>
            <a:off x="2014340" y="4011910"/>
            <a:ext cx="576064" cy="144016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189056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937"/>
            <a:ext cx="9144000" cy="5135563"/>
          </a:xfrm>
          <a:prstGeom prst="rect">
            <a:avLst/>
          </a:prstGeom>
          <a:solidFill>
            <a:srgbClr val="0A0A0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AutoShape 2" descr="Image result for calendar pn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Image result for calendar png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7" descr="Image result for calendar png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9" descr="Image result for calendar png ic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1" descr="Image result for calendar png ic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611559" y="836780"/>
            <a:ext cx="79208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2 Samuel 10.7 </a:t>
            </a:r>
            <a:r>
              <a:rPr lang="fr-FR" sz="1600" u="sng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(King </a:t>
            </a:r>
            <a:r>
              <a:rPr lang="fr-FR" sz="1600" u="sng" dirty="0">
                <a:solidFill>
                  <a:schemeClr val="bg1"/>
                </a:solidFill>
                <a:latin typeface="Spectral Light" panose="02020302060000000000" pitchFamily="18" charset="0"/>
              </a:rPr>
              <a:t>James, 1611)</a:t>
            </a:r>
          </a:p>
          <a:p>
            <a:r>
              <a:rPr lang="fr-FR" sz="20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Et 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lorsque David l’apprit, il envoya Joab et toute l’armée d’</a:t>
            </a:r>
            <a:r>
              <a:rPr lang="fr-FR" sz="2000" dirty="0">
                <a:solidFill>
                  <a:srgbClr val="FFFF00"/>
                </a:solidFill>
                <a:latin typeface="Spectral Light" panose="02020302060000000000" pitchFamily="18" charset="0"/>
              </a:rPr>
              <a:t>hommes puissants</a:t>
            </a:r>
            <a:r>
              <a:rPr lang="fr-FR" sz="2000" dirty="0" smtClean="0">
                <a:solidFill>
                  <a:srgbClr val="FFFF00"/>
                </a:solidFill>
                <a:latin typeface="Spectral Light" panose="02020302060000000000" pitchFamily="18" charset="0"/>
              </a:rPr>
              <a:t>.</a:t>
            </a:r>
          </a:p>
        </p:txBody>
      </p:sp>
      <p:sp>
        <p:nvSpPr>
          <p:cNvPr id="5" name="AutoShape 4" descr="RÃ©sultat de recherche d'images pour &quot;calendar png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697689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937"/>
            <a:ext cx="9144000" cy="5135563"/>
          </a:xfrm>
          <a:prstGeom prst="rect">
            <a:avLst/>
          </a:prstGeom>
          <a:solidFill>
            <a:srgbClr val="0A0A0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AutoShape 2" descr="Image result for calendar pn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Image result for calendar png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7" descr="Image result for calendar png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9" descr="Image result for calendar png ic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1" descr="Image result for calendar png ic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611559" y="836780"/>
            <a:ext cx="79208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Nombres 13.33 </a:t>
            </a:r>
            <a:r>
              <a:rPr lang="fr-FR" sz="1600" u="sng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(King James, 1611)</a:t>
            </a:r>
            <a:endParaRPr lang="fr-FR" sz="1600" u="sng" dirty="0">
              <a:solidFill>
                <a:schemeClr val="bg1"/>
              </a:solidFill>
              <a:latin typeface="Spectral Light" panose="02020302060000000000" pitchFamily="18" charset="0"/>
            </a:endParaRPr>
          </a:p>
          <a:p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Et nous y avons vu les </a:t>
            </a:r>
            <a:r>
              <a:rPr lang="fr-FR" sz="2000" dirty="0">
                <a:solidFill>
                  <a:srgbClr val="FFFF00"/>
                </a:solidFill>
                <a:latin typeface="Spectral Light" panose="02020302060000000000" pitchFamily="18" charset="0"/>
              </a:rPr>
              <a:t>N</a:t>
            </a:r>
            <a:r>
              <a:rPr lang="fr-FR" sz="2000" dirty="0" smtClean="0">
                <a:solidFill>
                  <a:srgbClr val="FFFF00"/>
                </a:solidFill>
                <a:latin typeface="Spectral Light" panose="02020302060000000000" pitchFamily="18" charset="0"/>
              </a:rPr>
              <a:t>ephilim</a:t>
            </a:r>
            <a:r>
              <a:rPr lang="fr-FR" sz="20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, 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les fils d’</a:t>
            </a:r>
            <a:r>
              <a:rPr lang="fr-FR" sz="2000" dirty="0" err="1">
                <a:solidFill>
                  <a:schemeClr val="bg1"/>
                </a:solidFill>
                <a:latin typeface="Spectral Light" panose="02020302060000000000" pitchFamily="18" charset="0"/>
              </a:rPr>
              <a:t>Anak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, qui sont descendants des </a:t>
            </a:r>
            <a:r>
              <a:rPr lang="fr-FR" sz="2000" dirty="0">
                <a:solidFill>
                  <a:srgbClr val="FFFF00"/>
                </a:solidFill>
                <a:latin typeface="Spectral Light" panose="02020302060000000000" pitchFamily="18" charset="0"/>
              </a:rPr>
              <a:t>N</a:t>
            </a:r>
            <a:r>
              <a:rPr lang="fr-FR" sz="2000" dirty="0" smtClean="0">
                <a:solidFill>
                  <a:srgbClr val="FFFF00"/>
                </a:solidFill>
                <a:latin typeface="Spectral Light" panose="02020302060000000000" pitchFamily="18" charset="0"/>
              </a:rPr>
              <a:t>ephilim</a:t>
            </a:r>
            <a:r>
              <a:rPr lang="fr-FR" sz="20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 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; et nous étions à nos yeux comme des sauterelles, et nous l’étions aussi à leurs yeux.</a:t>
            </a:r>
          </a:p>
        </p:txBody>
      </p:sp>
      <p:sp>
        <p:nvSpPr>
          <p:cNvPr id="5" name="AutoShape 4" descr="RÃ©sultat de recherche d'images pour &quot;calendar png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625235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937"/>
            <a:ext cx="9144000" cy="5135563"/>
          </a:xfrm>
          <a:prstGeom prst="rect">
            <a:avLst/>
          </a:prstGeom>
          <a:solidFill>
            <a:srgbClr val="0A0A0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AutoShape 2" descr="Image result for calendar pn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Image result for calendar png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7" descr="Image result for calendar png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9" descr="Image result for calendar png ic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1" descr="Image result for calendar png ic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611559" y="836780"/>
            <a:ext cx="792088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Nombres 13.31/32 </a:t>
            </a:r>
            <a:r>
              <a:rPr lang="fr-FR" sz="1600" u="sng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(King James, 1611)</a:t>
            </a:r>
            <a:endParaRPr lang="fr-FR" sz="1600" u="sng" dirty="0">
              <a:solidFill>
                <a:schemeClr val="bg1"/>
              </a:solidFill>
              <a:latin typeface="Spectral Light" panose="02020302060000000000" pitchFamily="18" charset="0"/>
            </a:endParaRPr>
          </a:p>
          <a:p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Mais les hommes qui étaient montés avec lui, dirent : Nous ne sommes pas capables de monter contre ce peuple, car ils sont plus forts que nous.</a:t>
            </a:r>
          </a:p>
          <a:p>
            <a:r>
              <a:rPr lang="fr-FR" sz="2000" dirty="0" smtClean="0">
                <a:solidFill>
                  <a:srgbClr val="FFFF00"/>
                </a:solidFill>
                <a:latin typeface="Spectral Light" panose="02020302060000000000" pitchFamily="18" charset="0"/>
              </a:rPr>
              <a:t>Et </a:t>
            </a:r>
            <a:r>
              <a:rPr lang="fr-FR" sz="2000" dirty="0">
                <a:solidFill>
                  <a:srgbClr val="FFFF00"/>
                </a:solidFill>
                <a:latin typeface="Spectral Light" panose="02020302060000000000" pitchFamily="18" charset="0"/>
              </a:rPr>
              <a:t>ils soumirent un mauvais rapport sur le pays 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qu’ils avaient examiné devant les enfants d’Israël disant : Le pays que nous avons parcouru pour le reconnaître est un pays qui dévore ses habitants, et tout le peuple que nous y avons vu, sont des hommes de grande stature.</a:t>
            </a:r>
            <a:endParaRPr lang="fr-FR" sz="2000" dirty="0" smtClean="0">
              <a:solidFill>
                <a:schemeClr val="bg1"/>
              </a:solidFill>
              <a:latin typeface="Spectral Light" panose="02020302060000000000" pitchFamily="18" charset="0"/>
            </a:endParaRPr>
          </a:p>
        </p:txBody>
      </p:sp>
      <p:sp>
        <p:nvSpPr>
          <p:cNvPr id="5" name="AutoShape 4" descr="RÃ©sultat de recherche d'images pour &quot;calendar png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627207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937"/>
            <a:ext cx="9144000" cy="5135563"/>
          </a:xfrm>
          <a:prstGeom prst="rect">
            <a:avLst/>
          </a:prstGeom>
          <a:solidFill>
            <a:srgbClr val="0A0A0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AutoShape 2" descr="Image result for calendar pn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Image result for calendar png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7" descr="Image result for calendar png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9" descr="Image result for calendar png ic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1" descr="Image result for calendar png ic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611559" y="836780"/>
            <a:ext cx="79208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Nombres 14.35 </a:t>
            </a:r>
            <a:r>
              <a:rPr lang="fr-FR" sz="1600" u="sng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(King James, 1611)</a:t>
            </a:r>
            <a:endParaRPr lang="fr-FR" sz="1600" u="sng" dirty="0">
              <a:solidFill>
                <a:schemeClr val="bg1"/>
              </a:solidFill>
              <a:latin typeface="Spectral Light" panose="02020302060000000000" pitchFamily="18" charset="0"/>
            </a:endParaRPr>
          </a:p>
          <a:p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Moi, le SEIGNEUR, je l’ai dit : Je le ferai assurément à toute cette méchante congrégation, </a:t>
            </a:r>
            <a:r>
              <a:rPr lang="fr-FR" sz="20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ceux 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qui se sont assemblés contre moi ; ils seront consumés dans ce désert, et ils y mourront</a:t>
            </a:r>
            <a:r>
              <a:rPr lang="fr-FR" sz="20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.</a:t>
            </a:r>
            <a:endParaRPr lang="fr-FR" sz="2000" dirty="0">
              <a:solidFill>
                <a:schemeClr val="bg1"/>
              </a:solidFill>
              <a:latin typeface="Spectral Light" panose="02020302060000000000" pitchFamily="18" charset="0"/>
            </a:endParaRPr>
          </a:p>
        </p:txBody>
      </p:sp>
      <p:sp>
        <p:nvSpPr>
          <p:cNvPr id="5" name="AutoShape 4" descr="RÃ©sultat de recherche d'images pour &quot;calendar png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798208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937"/>
            <a:ext cx="9144000" cy="5135563"/>
          </a:xfrm>
          <a:prstGeom prst="rect">
            <a:avLst/>
          </a:prstGeom>
          <a:solidFill>
            <a:srgbClr val="0A0A0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AutoShape 2" descr="Image result for calendar pn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Image result for calendar png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7" descr="Image result for calendar png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9" descr="Image result for calendar png ic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1" descr="Image result for calendar png ic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611559" y="836780"/>
            <a:ext cx="79208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Nombres 14.36/37 </a:t>
            </a:r>
            <a:r>
              <a:rPr lang="fr-FR" sz="1600" u="sng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(King James, 1611)</a:t>
            </a:r>
            <a:endParaRPr lang="fr-FR" sz="1600" u="sng" dirty="0">
              <a:solidFill>
                <a:schemeClr val="bg1"/>
              </a:solidFill>
              <a:latin typeface="Spectral Light" panose="02020302060000000000" pitchFamily="18" charset="0"/>
            </a:endParaRPr>
          </a:p>
          <a:p>
            <a:r>
              <a:rPr lang="fr-FR" sz="20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Et 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les hommes que Moïse avait envoyés pour examiner le pays, qui revinrent et avaient fait murmurer contre lui toute la congrégation </a:t>
            </a:r>
            <a:r>
              <a:rPr lang="fr-FR" sz="2000" dirty="0">
                <a:solidFill>
                  <a:srgbClr val="FFFF00"/>
                </a:solidFill>
                <a:latin typeface="Spectral Light" panose="02020302060000000000" pitchFamily="18" charset="0"/>
              </a:rPr>
              <a:t>en élevant une calomnie sur le pays ;</a:t>
            </a:r>
          </a:p>
          <a:p>
            <a:r>
              <a:rPr lang="fr-FR" sz="20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Ces 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hommes mêmes, </a:t>
            </a:r>
            <a:r>
              <a:rPr lang="fr-FR" sz="2000" dirty="0">
                <a:solidFill>
                  <a:srgbClr val="00FF00"/>
                </a:solidFill>
                <a:latin typeface="Spectral Light" panose="02020302060000000000" pitchFamily="18" charset="0"/>
              </a:rPr>
              <a:t>qui avaient soumis un mauvais rapport sur le pays,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 moururent de la plaie devant le SEIGNEUR.</a:t>
            </a:r>
            <a:endParaRPr lang="fr-FR" sz="2000" dirty="0" smtClean="0">
              <a:solidFill>
                <a:schemeClr val="bg1"/>
              </a:solidFill>
              <a:latin typeface="Spectral Light" panose="02020302060000000000" pitchFamily="18" charset="0"/>
            </a:endParaRPr>
          </a:p>
        </p:txBody>
      </p:sp>
      <p:sp>
        <p:nvSpPr>
          <p:cNvPr id="5" name="AutoShape 4" descr="RÃ©sultat de recherche d'images pour &quot;calendar png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1979712" y="1806276"/>
            <a:ext cx="1080120" cy="2647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401230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7145"/>
            <a:ext cx="9159441" cy="5150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2" descr="Image result for calendar pn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Image result for calendar png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7" descr="Image result for calendar png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9" descr="Image result for calendar png ic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1" descr="Image result for calendar png ic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4" descr="RÃ©sultat de recherche d'images pour &quot;calendar png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723806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937"/>
            <a:ext cx="9144000" cy="5135563"/>
          </a:xfrm>
          <a:prstGeom prst="rect">
            <a:avLst/>
          </a:prstGeom>
          <a:solidFill>
            <a:srgbClr val="0A0A0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AutoShape 2" descr="Image result for calendar pn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Image result for calendar png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7" descr="Image result for calendar png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9" descr="Image result for calendar png ic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1" descr="Image result for calendar png ic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611559" y="836780"/>
            <a:ext cx="79208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Nombres 14.36/37 </a:t>
            </a:r>
            <a:r>
              <a:rPr lang="fr-FR" sz="1600" u="sng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(King James, 1611)</a:t>
            </a:r>
            <a:endParaRPr lang="fr-FR" sz="1600" u="sng" dirty="0">
              <a:solidFill>
                <a:schemeClr val="bg1"/>
              </a:solidFill>
              <a:latin typeface="Spectral Light" panose="02020302060000000000" pitchFamily="18" charset="0"/>
            </a:endParaRPr>
          </a:p>
          <a:p>
            <a:r>
              <a:rPr lang="fr-FR" sz="20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Et 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les hommes que Moïse avait envoyés pour examiner le pays, qui revinrent et avaient fait murmurer contre lui toute la congrégation </a:t>
            </a:r>
            <a:r>
              <a:rPr lang="fr-FR" sz="2000" dirty="0">
                <a:solidFill>
                  <a:srgbClr val="FFFF00"/>
                </a:solidFill>
                <a:latin typeface="Spectral Light" panose="02020302060000000000" pitchFamily="18" charset="0"/>
              </a:rPr>
              <a:t>en élevant une calomnie sur le pays ;</a:t>
            </a:r>
          </a:p>
          <a:p>
            <a:r>
              <a:rPr lang="fr-FR" sz="20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Ces 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hommes mêmes, </a:t>
            </a:r>
            <a:r>
              <a:rPr lang="fr-FR" sz="2000" dirty="0">
                <a:solidFill>
                  <a:srgbClr val="00FF00"/>
                </a:solidFill>
                <a:latin typeface="Spectral Light" panose="02020302060000000000" pitchFamily="18" charset="0"/>
              </a:rPr>
              <a:t>qui avaient soumis un mauvais rapport sur le pays,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 moururent de la plaie devant le SEIGNEUR.</a:t>
            </a:r>
            <a:endParaRPr lang="fr-FR" sz="2000" dirty="0" smtClean="0">
              <a:solidFill>
                <a:schemeClr val="bg1"/>
              </a:solidFill>
              <a:latin typeface="Spectral Light" panose="02020302060000000000" pitchFamily="18" charset="0"/>
            </a:endParaRPr>
          </a:p>
        </p:txBody>
      </p:sp>
      <p:sp>
        <p:nvSpPr>
          <p:cNvPr id="5" name="AutoShape 4" descr="RÃ©sultat de recherche d'images pour &quot;calendar png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1979712" y="1806276"/>
            <a:ext cx="1080120" cy="2647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2114853" y="3435846"/>
            <a:ext cx="4914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solidFill>
                  <a:srgbClr val="FFFF00"/>
                </a:solidFill>
                <a:latin typeface="Stencil Std" pitchFamily="82" charset="0"/>
              </a:rPr>
              <a:t>FAUX RAPPORT</a:t>
            </a:r>
          </a:p>
        </p:txBody>
      </p:sp>
    </p:spTree>
    <p:extLst>
      <p:ext uri="{BB962C8B-B14F-4D97-AF65-F5344CB8AC3E}">
        <p14:creationId xmlns:p14="http://schemas.microsoft.com/office/powerpoint/2010/main" val="77136116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937"/>
            <a:ext cx="9144000" cy="5135563"/>
          </a:xfrm>
          <a:prstGeom prst="rect">
            <a:avLst/>
          </a:prstGeom>
          <a:solidFill>
            <a:srgbClr val="0A0A0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AutoShape 2" descr="Image result for calendar pn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Image result for calendar png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7" descr="Image result for calendar png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9" descr="Image result for calendar png ic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1" descr="Image result for calendar png ic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611559" y="836780"/>
            <a:ext cx="79208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Genèse 6.4 </a:t>
            </a:r>
            <a:r>
              <a:rPr lang="fr-FR" sz="1600" u="sng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(King James, 1611)</a:t>
            </a:r>
            <a:endParaRPr lang="fr-FR" sz="1600" u="sng" dirty="0">
              <a:solidFill>
                <a:schemeClr val="bg1"/>
              </a:solidFill>
              <a:latin typeface="Spectral Light" panose="02020302060000000000" pitchFamily="18" charset="0"/>
            </a:endParaRPr>
          </a:p>
          <a:p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Il y avait des </a:t>
            </a:r>
            <a:r>
              <a:rPr lang="fr-FR" sz="2000" dirty="0">
                <a:solidFill>
                  <a:srgbClr val="FFFF00"/>
                </a:solidFill>
                <a:latin typeface="Spectral Light" panose="02020302060000000000" pitchFamily="18" charset="0"/>
              </a:rPr>
              <a:t>géants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 sur la terre en ces </a:t>
            </a:r>
            <a:r>
              <a:rPr lang="fr-FR" sz="20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jours-là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 </a:t>
            </a:r>
            <a:r>
              <a:rPr lang="fr-FR" sz="20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(…)</a:t>
            </a:r>
          </a:p>
        </p:txBody>
      </p:sp>
      <p:sp>
        <p:nvSpPr>
          <p:cNvPr id="5" name="AutoShape 4" descr="RÃ©sultat de recherche d'images pour &quot;calendar png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2123728" y="1203598"/>
            <a:ext cx="720080" cy="2647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007294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937"/>
            <a:ext cx="9144000" cy="5135563"/>
          </a:xfrm>
          <a:prstGeom prst="rect">
            <a:avLst/>
          </a:prstGeom>
          <a:solidFill>
            <a:srgbClr val="0A0A0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AutoShape 2" descr="Image result for calendar pn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Image result for calendar png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7" descr="Image result for calendar png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9" descr="Image result for calendar png ic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1" descr="Image result for calendar png ic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4" descr="RÃ©sultat de recherche d'images pour &quot;calendar png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03237"/>
            <a:ext cx="4692750" cy="487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Flèche droite 11"/>
          <p:cNvSpPr/>
          <p:nvPr/>
        </p:nvSpPr>
        <p:spPr>
          <a:xfrm>
            <a:off x="2014340" y="4011910"/>
            <a:ext cx="576064" cy="144016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737736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937"/>
            <a:ext cx="9144000" cy="5135563"/>
          </a:xfrm>
          <a:prstGeom prst="rect">
            <a:avLst/>
          </a:prstGeom>
          <a:solidFill>
            <a:srgbClr val="0A0A0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AutoShape 2" descr="Image result for calendar pn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Image result for calendar png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7" descr="Image result for calendar png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9" descr="Image result for calendar png ic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1" descr="Image result for calendar png ic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611559" y="836780"/>
            <a:ext cx="79208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Genèse 6.4 </a:t>
            </a:r>
            <a:r>
              <a:rPr lang="fr-FR" sz="1600" u="sng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(King James, 1611)</a:t>
            </a:r>
            <a:endParaRPr lang="fr-FR" sz="1600" u="sng" dirty="0">
              <a:solidFill>
                <a:schemeClr val="bg1"/>
              </a:solidFill>
              <a:latin typeface="Spectral Light" panose="02020302060000000000" pitchFamily="18" charset="0"/>
            </a:endParaRPr>
          </a:p>
          <a:p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Il y avait des </a:t>
            </a:r>
            <a:r>
              <a:rPr lang="fr-FR" sz="2000" dirty="0" smtClean="0">
                <a:solidFill>
                  <a:srgbClr val="FFFF00"/>
                </a:solidFill>
                <a:latin typeface="Spectral Light" panose="02020302060000000000" pitchFamily="18" charset="0"/>
              </a:rPr>
              <a:t>Nephilim</a:t>
            </a:r>
            <a:r>
              <a:rPr lang="fr-FR" sz="20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 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sur la terre en ces </a:t>
            </a:r>
            <a:r>
              <a:rPr lang="fr-FR" sz="20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jours-là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 </a:t>
            </a:r>
            <a:r>
              <a:rPr lang="fr-FR" sz="20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(…)</a:t>
            </a:r>
          </a:p>
        </p:txBody>
      </p:sp>
      <p:sp>
        <p:nvSpPr>
          <p:cNvPr id="5" name="AutoShape 4" descr="RÃ©sultat de recherche d'images pour &quot;calendar png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2123728" y="1203598"/>
            <a:ext cx="1080120" cy="2647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153510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937"/>
            <a:ext cx="9144000" cy="5135563"/>
          </a:xfrm>
          <a:prstGeom prst="rect">
            <a:avLst/>
          </a:prstGeom>
          <a:solidFill>
            <a:srgbClr val="0A0A0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AutoShape 2" descr="Image result for calendar pn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Image result for calendar png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7" descr="Image result for calendar png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9" descr="Image result for calendar png ic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1" descr="Image result for calendar png ic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4" descr="RÃ©sultat de recherche d'images pour &quot;calendar png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03237"/>
            <a:ext cx="4692750" cy="487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Flèche droite 11"/>
          <p:cNvSpPr/>
          <p:nvPr/>
        </p:nvSpPr>
        <p:spPr>
          <a:xfrm>
            <a:off x="2014340" y="4011910"/>
            <a:ext cx="576064" cy="144016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897505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937"/>
            <a:ext cx="9144000" cy="5135563"/>
          </a:xfrm>
          <a:prstGeom prst="rect">
            <a:avLst/>
          </a:prstGeom>
          <a:solidFill>
            <a:srgbClr val="0A0A0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AutoShape 2" descr="Image result for calendar pn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Image result for calendar png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7" descr="Image result for calendar png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9" descr="Image result for calendar png ic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1" descr="Image result for calendar png ic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611559" y="836780"/>
            <a:ext cx="792088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2 </a:t>
            </a:r>
            <a:r>
              <a:rPr lang="fr-FR" sz="2000" u="sng" dirty="0">
                <a:solidFill>
                  <a:schemeClr val="bg1"/>
                </a:solidFill>
                <a:latin typeface="Spectral Light" panose="02020302060000000000" pitchFamily="18" charset="0"/>
              </a:rPr>
              <a:t>Samuel </a:t>
            </a:r>
            <a:r>
              <a:rPr lang="fr-FR" sz="2000" u="sng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23.8 </a:t>
            </a:r>
            <a:r>
              <a:rPr lang="fr-FR" sz="1600" u="sng" dirty="0">
                <a:solidFill>
                  <a:schemeClr val="bg1"/>
                </a:solidFill>
                <a:latin typeface="Spectral Light" panose="02020302060000000000" pitchFamily="18" charset="0"/>
              </a:rPr>
              <a:t>(King James, 1611)</a:t>
            </a:r>
          </a:p>
          <a:p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Ce sont ici les noms des </a:t>
            </a:r>
            <a:r>
              <a:rPr lang="fr-FR" sz="2000" dirty="0">
                <a:solidFill>
                  <a:srgbClr val="FFFF00"/>
                </a:solidFill>
                <a:latin typeface="Spectral Light" panose="02020302060000000000" pitchFamily="18" charset="0"/>
              </a:rPr>
              <a:t>puissants hommes 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qu’avait David : Le </a:t>
            </a:r>
            <a:r>
              <a:rPr lang="fr-FR" sz="2000" dirty="0" err="1">
                <a:solidFill>
                  <a:schemeClr val="bg1"/>
                </a:solidFill>
                <a:latin typeface="Spectral Light" panose="02020302060000000000" pitchFamily="18" charset="0"/>
              </a:rPr>
              <a:t>Tachmonite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 qui s’assied sur le siège, chef parmi les capitaines ; ledit était </a:t>
            </a:r>
            <a:r>
              <a:rPr lang="fr-FR" sz="2000" dirty="0" err="1">
                <a:solidFill>
                  <a:srgbClr val="00FF00"/>
                </a:solidFill>
                <a:latin typeface="Spectral Light" panose="02020302060000000000" pitchFamily="18" charset="0"/>
              </a:rPr>
              <a:t>Adino</a:t>
            </a:r>
            <a:r>
              <a:rPr lang="fr-FR" sz="2000" dirty="0">
                <a:solidFill>
                  <a:srgbClr val="00FF00"/>
                </a:solidFill>
                <a:latin typeface="Spectral Light" panose="02020302060000000000" pitchFamily="18" charset="0"/>
              </a:rPr>
              <a:t>,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 l’</a:t>
            </a:r>
            <a:r>
              <a:rPr lang="fr-FR" sz="2000" dirty="0" err="1">
                <a:solidFill>
                  <a:schemeClr val="bg1"/>
                </a:solidFill>
                <a:latin typeface="Spectral Light" panose="02020302060000000000" pitchFamily="18" charset="0"/>
              </a:rPr>
              <a:t>Eznite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, </a:t>
            </a:r>
            <a:r>
              <a:rPr lang="fr-FR" sz="2000" dirty="0">
                <a:solidFill>
                  <a:srgbClr val="33CCFF"/>
                </a:solidFill>
                <a:latin typeface="Spectral Light" panose="02020302060000000000" pitchFamily="18" charset="0"/>
              </a:rPr>
              <a:t>il leva sa lance sur huit cents </a:t>
            </a:r>
            <a:r>
              <a:rPr lang="fr-FR" sz="2000" dirty="0" smtClean="0">
                <a:solidFill>
                  <a:srgbClr val="33CCFF"/>
                </a:solidFill>
                <a:latin typeface="Spectral Light" panose="02020302060000000000" pitchFamily="18" charset="0"/>
              </a:rPr>
              <a:t>hommes </a:t>
            </a:r>
            <a:r>
              <a:rPr lang="fr-FR" sz="2000" dirty="0">
                <a:solidFill>
                  <a:srgbClr val="33CCFF"/>
                </a:solidFill>
                <a:latin typeface="Spectral Light" panose="02020302060000000000" pitchFamily="18" charset="0"/>
              </a:rPr>
              <a:t>qu’il tua en une seule fois.</a:t>
            </a:r>
          </a:p>
        </p:txBody>
      </p:sp>
      <p:sp>
        <p:nvSpPr>
          <p:cNvPr id="5" name="AutoShape 4" descr="RÃ©sultat de recherche d'images pour &quot;calendar png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623800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937"/>
            <a:ext cx="9144000" cy="5135563"/>
          </a:xfrm>
          <a:prstGeom prst="rect">
            <a:avLst/>
          </a:prstGeom>
          <a:solidFill>
            <a:srgbClr val="0A0A0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AutoShape 2" descr="Image result for calendar pn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Image result for calendar png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7" descr="Image result for calendar png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9" descr="Image result for calendar png ic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1" descr="Image result for calendar png ic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4" descr="RÃ©sultat de recherche d'images pour &quot;calendar png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6" name="Picture 2" descr="The New Strong&amp;#39;s Expanded Exhaustive Concordance of th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743" y="341388"/>
            <a:ext cx="3414514" cy="44686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070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47626" y="0"/>
            <a:ext cx="9191625" cy="5135563"/>
          </a:xfrm>
          <a:prstGeom prst="rect">
            <a:avLst/>
          </a:prstGeom>
          <a:solidFill>
            <a:srgbClr val="0A0A0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AutoShape 2" descr="Image result for calendar pn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Image result for calendar png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7" descr="Image result for calendar png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9" descr="Image result for calendar png ic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1" descr="Image result for calendar png ic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4" descr="RÃ©sultat de recherche d'images pour &quot;calendar png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691" y="1356122"/>
            <a:ext cx="5072990" cy="2423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923928" y="2575646"/>
            <a:ext cx="720080" cy="2647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4860032" y="2575646"/>
            <a:ext cx="720080" cy="2647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 droite 13"/>
          <p:cNvSpPr/>
          <p:nvPr/>
        </p:nvSpPr>
        <p:spPr>
          <a:xfrm>
            <a:off x="1421687" y="2067694"/>
            <a:ext cx="576064" cy="144016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384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217508" cy="51435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017" y="0"/>
            <a:ext cx="3977215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494084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937"/>
            <a:ext cx="9144000" cy="5135563"/>
          </a:xfrm>
          <a:prstGeom prst="rect">
            <a:avLst/>
          </a:prstGeom>
          <a:solidFill>
            <a:srgbClr val="0A0A0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AutoShape 2" descr="Image result for calendar pn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Image result for calendar png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7" descr="Image result for calendar png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9" descr="Image result for calendar png ic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1" descr="Image result for calendar png ic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611559" y="836780"/>
            <a:ext cx="79208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Genèse 7.17/19 </a:t>
            </a:r>
            <a:r>
              <a:rPr lang="fr-FR" sz="1600" u="sng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(King James, 1611)</a:t>
            </a:r>
            <a:endParaRPr lang="fr-FR" sz="1600" u="sng" dirty="0">
              <a:solidFill>
                <a:schemeClr val="bg1"/>
              </a:solidFill>
              <a:latin typeface="Spectral Light" panose="02020302060000000000" pitchFamily="18" charset="0"/>
            </a:endParaRPr>
          </a:p>
          <a:p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Et le déluge fut quarante jours sur la terre ; et les eaux augmentèrent, et soulevèrent l’arche, et elle s’éleva au-dessus la terre.</a:t>
            </a:r>
          </a:p>
          <a:p>
            <a:r>
              <a:rPr lang="fr-FR" sz="20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Et 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les eaux se renforcèrent et augmentèrent beaucoup sur la terre ; et l’arche allait sur la surface des eaux.</a:t>
            </a:r>
          </a:p>
          <a:p>
            <a:r>
              <a:rPr lang="fr-FR" sz="20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Et 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les eaux se renforcèrent énormément sur la terre ; et toutes les hautes collines qui étaient sous tout le ciel, furent couvertes.</a:t>
            </a:r>
            <a:endParaRPr lang="fr-FR" sz="2000" dirty="0" smtClean="0">
              <a:solidFill>
                <a:schemeClr val="bg1"/>
              </a:solidFill>
              <a:latin typeface="Spectral Light" panose="02020302060000000000" pitchFamily="18" charset="0"/>
            </a:endParaRPr>
          </a:p>
        </p:txBody>
      </p:sp>
      <p:sp>
        <p:nvSpPr>
          <p:cNvPr id="5" name="AutoShape 4" descr="RÃ©sultat de recherche d'images pour &quot;calendar png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683721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937"/>
            <a:ext cx="9144000" cy="5135563"/>
          </a:xfrm>
          <a:prstGeom prst="rect">
            <a:avLst/>
          </a:prstGeom>
          <a:solidFill>
            <a:srgbClr val="0A0A0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AutoShape 2" descr="Image result for calendar pn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Image result for calendar png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7" descr="Image result for calendar png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9" descr="Image result for calendar png ic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1" descr="Image result for calendar png ic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611559" y="836780"/>
            <a:ext cx="792088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Genèse 7.20/22 </a:t>
            </a:r>
            <a:r>
              <a:rPr lang="fr-FR" sz="1600" u="sng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(King James, 1611)</a:t>
            </a:r>
            <a:endParaRPr lang="fr-FR" sz="1600" u="sng" dirty="0">
              <a:solidFill>
                <a:schemeClr val="bg1"/>
              </a:solidFill>
              <a:latin typeface="Spectral Light" panose="02020302060000000000" pitchFamily="18" charset="0"/>
            </a:endParaRPr>
          </a:p>
          <a:p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Les eaux se renforcèrent au-dessus de quinze coudées ; et les montagnes furent couvertes.</a:t>
            </a:r>
          </a:p>
          <a:p>
            <a:r>
              <a:rPr lang="fr-FR" sz="2000" dirty="0" smtClean="0">
                <a:solidFill>
                  <a:srgbClr val="FFFF00"/>
                </a:solidFill>
                <a:latin typeface="Spectral Light" panose="02020302060000000000" pitchFamily="18" charset="0"/>
              </a:rPr>
              <a:t>Et </a:t>
            </a:r>
            <a:r>
              <a:rPr lang="fr-FR" sz="2000" dirty="0">
                <a:solidFill>
                  <a:srgbClr val="FFFF00"/>
                </a:solidFill>
                <a:latin typeface="Spectral Light" panose="02020302060000000000" pitchFamily="18" charset="0"/>
              </a:rPr>
              <a:t>toute chair qui se mouvait sur la terre mourut, 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tant des volatiles que du bétail, des bêtes et de tous les êtres rampants qui rampent sur la terre, et tous les hommes.</a:t>
            </a:r>
          </a:p>
          <a:p>
            <a:r>
              <a:rPr lang="fr-FR" sz="2000" dirty="0" smtClean="0">
                <a:solidFill>
                  <a:srgbClr val="00FF00"/>
                </a:solidFill>
                <a:latin typeface="Spectral Light" panose="02020302060000000000" pitchFamily="18" charset="0"/>
              </a:rPr>
              <a:t>Tout </a:t>
            </a:r>
            <a:r>
              <a:rPr lang="fr-FR" sz="2000" dirty="0">
                <a:solidFill>
                  <a:srgbClr val="00FF00"/>
                </a:solidFill>
                <a:latin typeface="Spectral Light" panose="02020302060000000000" pitchFamily="18" charset="0"/>
              </a:rPr>
              <a:t>ce qui avait souffle de vie dans ses narines, et tout ce qui était sur la terre ferme, mourut.</a:t>
            </a:r>
            <a:endParaRPr lang="fr-FR" sz="2000" dirty="0" smtClean="0">
              <a:solidFill>
                <a:srgbClr val="00FF00"/>
              </a:solidFill>
              <a:latin typeface="Spectral Light" panose="02020302060000000000" pitchFamily="18" charset="0"/>
            </a:endParaRPr>
          </a:p>
        </p:txBody>
      </p:sp>
      <p:sp>
        <p:nvSpPr>
          <p:cNvPr id="5" name="AutoShape 4" descr="RÃ©sultat de recherche d'images pour &quot;calendar png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623797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937"/>
            <a:ext cx="9144000" cy="5135563"/>
          </a:xfrm>
          <a:prstGeom prst="rect">
            <a:avLst/>
          </a:prstGeom>
          <a:solidFill>
            <a:srgbClr val="0A0A0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AutoShape 2" descr="Image result for calendar pn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Image result for calendar png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7" descr="Image result for calendar png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9" descr="Image result for calendar png ic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1" descr="Image result for calendar png ic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611559" y="836780"/>
            <a:ext cx="792088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Genèse 7.23 </a:t>
            </a:r>
            <a:r>
              <a:rPr lang="fr-FR" sz="1600" u="sng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(King James, 1611)</a:t>
            </a:r>
            <a:endParaRPr lang="fr-FR" sz="1600" u="sng" dirty="0">
              <a:solidFill>
                <a:schemeClr val="bg1"/>
              </a:solidFill>
              <a:latin typeface="Spectral Light" panose="02020302060000000000" pitchFamily="18" charset="0"/>
            </a:endParaRPr>
          </a:p>
          <a:p>
            <a:r>
              <a:rPr lang="fr-FR" sz="2000" dirty="0">
                <a:solidFill>
                  <a:srgbClr val="FFFF00"/>
                </a:solidFill>
                <a:latin typeface="Spectral Light" panose="02020302060000000000" pitchFamily="18" charset="0"/>
              </a:rPr>
              <a:t>Tout ce qui subsistait sur la face de la terre fut détruit, 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depuis les hommes jusqu’au bétail, jusqu’aux choses rampantes, et jusqu’aux volatiles du ciel, et ils furent détruits de dessus la terre ; </a:t>
            </a:r>
            <a:r>
              <a:rPr lang="fr-FR" sz="2000" dirty="0">
                <a:solidFill>
                  <a:srgbClr val="00FF00"/>
                </a:solidFill>
                <a:latin typeface="Spectral Light" panose="02020302060000000000" pitchFamily="18" charset="0"/>
              </a:rPr>
              <a:t>et seulement Noah </a:t>
            </a:r>
            <a:r>
              <a:rPr lang="fr-FR" sz="2000" dirty="0" smtClean="0">
                <a:solidFill>
                  <a:srgbClr val="00FF00"/>
                </a:solidFill>
                <a:latin typeface="Spectral Light" panose="02020302060000000000" pitchFamily="18" charset="0"/>
              </a:rPr>
              <a:t>resta </a:t>
            </a:r>
            <a:r>
              <a:rPr lang="fr-FR" sz="2000" dirty="0">
                <a:solidFill>
                  <a:srgbClr val="00FF00"/>
                </a:solidFill>
                <a:latin typeface="Spectral Light" panose="02020302060000000000" pitchFamily="18" charset="0"/>
              </a:rPr>
              <a:t>vivant, et ceux qui étaient avec lui dans l’arche.</a:t>
            </a:r>
            <a:endParaRPr lang="fr-FR" sz="2000" dirty="0" smtClean="0">
              <a:solidFill>
                <a:srgbClr val="00FF00"/>
              </a:solidFill>
              <a:latin typeface="Spectral Light" panose="02020302060000000000" pitchFamily="18" charset="0"/>
            </a:endParaRPr>
          </a:p>
        </p:txBody>
      </p:sp>
      <p:sp>
        <p:nvSpPr>
          <p:cNvPr id="5" name="AutoShape 4" descr="RÃ©sultat de recherche d'images pour &quot;calendar png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584446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Noah&amp;#39;s Flood and Kangaroo Migration - The Watchman&amp;#39;s Po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136" y="-14458"/>
            <a:ext cx="9252520" cy="51579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79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937"/>
            <a:ext cx="9144000" cy="5135563"/>
          </a:xfrm>
          <a:prstGeom prst="rect">
            <a:avLst/>
          </a:prstGeom>
          <a:solidFill>
            <a:srgbClr val="0A0A0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AutoShape 2" descr="Image result for calendar pn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Image result for calendar png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7" descr="Image result for calendar png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9" descr="Image result for calendar png ic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1" descr="Image result for calendar png ic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611559" y="836780"/>
            <a:ext cx="79208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Genèse 6.4 </a:t>
            </a:r>
            <a:r>
              <a:rPr lang="fr-FR" sz="1600" u="sng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(King James, 1611)</a:t>
            </a:r>
            <a:endParaRPr lang="fr-FR" sz="1600" u="sng" dirty="0">
              <a:solidFill>
                <a:schemeClr val="bg1"/>
              </a:solidFill>
              <a:latin typeface="Spectral Light" panose="02020302060000000000" pitchFamily="18" charset="0"/>
            </a:endParaRPr>
          </a:p>
          <a:p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Il y avait des </a:t>
            </a:r>
            <a:r>
              <a:rPr lang="fr-FR" sz="2000" dirty="0" smtClean="0">
                <a:solidFill>
                  <a:srgbClr val="FFFF00"/>
                </a:solidFill>
                <a:latin typeface="Spectral Light" panose="02020302060000000000" pitchFamily="18" charset="0"/>
              </a:rPr>
              <a:t>Nephilim</a:t>
            </a:r>
            <a:r>
              <a:rPr lang="fr-FR" sz="20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 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sur la terre en ces </a:t>
            </a:r>
            <a:r>
              <a:rPr lang="fr-FR" sz="20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jours-là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 </a:t>
            </a:r>
            <a:r>
              <a:rPr lang="fr-FR" sz="2000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(…)</a:t>
            </a:r>
          </a:p>
        </p:txBody>
      </p:sp>
      <p:sp>
        <p:nvSpPr>
          <p:cNvPr id="5" name="AutoShape 4" descr="RÃ©sultat de recherche d'images pour &quot;calendar png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414359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calendar pn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Image result for calendar png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7" descr="Image result for calendar png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9" descr="Image result for calendar png ic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1" descr="Image result for calendar png ic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4" descr="RÃ©sultat de recherche d'images pour &quot;calendar png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098" name="Picture 2" descr="The Great Inception Part 2: Was Eden on Mount Hermo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03063"/>
            <a:ext cx="2967677" cy="45566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Image result for mensonge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041" y="1533647"/>
            <a:ext cx="2181225" cy="209550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60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937"/>
            <a:ext cx="9144000" cy="5135563"/>
          </a:xfrm>
          <a:prstGeom prst="rect">
            <a:avLst/>
          </a:prstGeom>
          <a:solidFill>
            <a:srgbClr val="0A0A0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AutoShape 2" descr="Image result for calendar pn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Image result for calendar png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7" descr="Image result for calendar png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9" descr="Image result for calendar png ic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1" descr="Image result for calendar png ic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611559" y="836780"/>
            <a:ext cx="792088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Genèse 6.4 </a:t>
            </a:r>
            <a:r>
              <a:rPr lang="fr-FR" sz="1600" u="sng" dirty="0">
                <a:solidFill>
                  <a:schemeClr val="bg1"/>
                </a:solidFill>
                <a:latin typeface="Spectral Light" panose="02020302060000000000" pitchFamily="18" charset="0"/>
              </a:rPr>
              <a:t>(King James, 1611)</a:t>
            </a:r>
          </a:p>
          <a:p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Il y avait des géants sur la terre en ces jours-là, et aussi après cela lorsque les fils de Dieu vinrent vers les filles des hommes, et elles leur enfantèrent des enfants ; ceux-ci devinrent des hommes puissants qui de tout temps étaient </a:t>
            </a:r>
            <a:r>
              <a:rPr lang="fr-FR" sz="2000" dirty="0">
                <a:solidFill>
                  <a:srgbClr val="FFFF00"/>
                </a:solidFill>
                <a:latin typeface="Spectral Light" panose="02020302060000000000" pitchFamily="18" charset="0"/>
              </a:rPr>
              <a:t>des gens de renom</a:t>
            </a:r>
            <a:r>
              <a:rPr lang="fr-FR" sz="2000" dirty="0" smtClean="0">
                <a:solidFill>
                  <a:srgbClr val="FFFF00"/>
                </a:solidFill>
                <a:latin typeface="Spectral Light" panose="02020302060000000000" pitchFamily="18" charset="0"/>
              </a:rPr>
              <a:t>.</a:t>
            </a:r>
          </a:p>
        </p:txBody>
      </p:sp>
      <p:sp>
        <p:nvSpPr>
          <p:cNvPr id="5" name="AutoShape 4" descr="RÃ©sultat de recherche d'images pour &quot;calendar png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621393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937"/>
            <a:ext cx="9144000" cy="5135563"/>
          </a:xfrm>
          <a:prstGeom prst="rect">
            <a:avLst/>
          </a:prstGeom>
          <a:solidFill>
            <a:srgbClr val="0A0A0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AutoShape 2" descr="Image result for calendar pn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Image result for calendar png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7" descr="Image result for calendar png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9" descr="Image result for calendar png ic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1" descr="Image result for calendar png ic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4" descr="RÃ©sultat de recherche d'images pour &quot;calendar png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56355"/>
            <a:ext cx="3124200" cy="503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Flèche droite 11"/>
          <p:cNvSpPr/>
          <p:nvPr/>
        </p:nvSpPr>
        <p:spPr>
          <a:xfrm>
            <a:off x="3203848" y="3496009"/>
            <a:ext cx="576064" cy="144016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545314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937"/>
            <a:ext cx="9144000" cy="5135563"/>
          </a:xfrm>
          <a:prstGeom prst="rect">
            <a:avLst/>
          </a:prstGeom>
          <a:solidFill>
            <a:srgbClr val="0A0A0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AutoShape 2" descr="Image result for calendar pn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Image result for calendar png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7" descr="Image result for calendar png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9" descr="Image result for calendar png ic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1" descr="Image result for calendar png ic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611559" y="836780"/>
            <a:ext cx="792088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>
                <a:solidFill>
                  <a:schemeClr val="bg1"/>
                </a:solidFill>
                <a:latin typeface="Spectral Light" panose="02020302060000000000" pitchFamily="18" charset="0"/>
              </a:rPr>
              <a:t>2 Samuel </a:t>
            </a:r>
            <a:r>
              <a:rPr lang="fr-FR" sz="2000" u="sng" dirty="0" smtClean="0">
                <a:solidFill>
                  <a:schemeClr val="bg1"/>
                </a:solidFill>
                <a:latin typeface="Spectral Light" panose="02020302060000000000" pitchFamily="18" charset="0"/>
              </a:rPr>
              <a:t>17.10 </a:t>
            </a:r>
            <a:r>
              <a:rPr lang="fr-FR" sz="1600" u="sng" dirty="0">
                <a:solidFill>
                  <a:schemeClr val="bg1"/>
                </a:solidFill>
                <a:latin typeface="Spectral Light" panose="02020302060000000000" pitchFamily="18" charset="0"/>
              </a:rPr>
              <a:t>(King James, 1611)</a:t>
            </a:r>
          </a:p>
          <a:p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Et celui-là même qui est </a:t>
            </a:r>
            <a:r>
              <a:rPr lang="fr-FR" sz="2000" dirty="0">
                <a:solidFill>
                  <a:srgbClr val="FFFF00"/>
                </a:solidFill>
                <a:latin typeface="Spectral Light" panose="02020302060000000000" pitchFamily="18" charset="0"/>
              </a:rPr>
              <a:t>vaillant, 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dont le cœur est comme le cœur d’un lion, se fondra complètement ; car tout Israël sait que ton père est un </a:t>
            </a:r>
            <a:r>
              <a:rPr lang="fr-FR" sz="2000" dirty="0">
                <a:solidFill>
                  <a:srgbClr val="FFFF00"/>
                </a:solidFill>
                <a:latin typeface="Spectral Light" panose="02020302060000000000" pitchFamily="18" charset="0"/>
              </a:rPr>
              <a:t>homme puissant, </a:t>
            </a:r>
            <a:r>
              <a:rPr lang="fr-FR" sz="2000" dirty="0">
                <a:solidFill>
                  <a:schemeClr val="bg1"/>
                </a:solidFill>
                <a:latin typeface="Spectral Light" panose="02020302060000000000" pitchFamily="18" charset="0"/>
              </a:rPr>
              <a:t>et que ceux qui sont avec lui sont </a:t>
            </a:r>
            <a:r>
              <a:rPr lang="fr-FR" sz="2000" dirty="0">
                <a:solidFill>
                  <a:srgbClr val="FFFF00"/>
                </a:solidFill>
                <a:latin typeface="Spectral Light" panose="02020302060000000000" pitchFamily="18" charset="0"/>
              </a:rPr>
              <a:t>des hommes vaillants.</a:t>
            </a:r>
          </a:p>
        </p:txBody>
      </p:sp>
      <p:sp>
        <p:nvSpPr>
          <p:cNvPr id="5" name="AutoShape 4" descr="RÃ©sultat de recherche d'images pour &quot;calendar png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363428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73898</TotalTime>
  <Words>2262</Words>
  <Application>Microsoft Office PowerPoint</Application>
  <PresentationFormat>Affichage à l'écran (16:9)</PresentationFormat>
  <Paragraphs>114</Paragraphs>
  <Slides>68</Slides>
  <Notes>0</Notes>
  <HiddenSlides>0</HiddenSlides>
  <MMClips>1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68</vt:i4>
      </vt:variant>
    </vt:vector>
  </HeadingPairs>
  <TitlesOfParts>
    <vt:vector size="69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Fawzi</dc:creator>
  <cp:lastModifiedBy>Fawzi</cp:lastModifiedBy>
  <cp:revision>2615</cp:revision>
  <dcterms:created xsi:type="dcterms:W3CDTF">2018-04-25T09:15:37Z</dcterms:created>
  <dcterms:modified xsi:type="dcterms:W3CDTF">2019-06-03T09:26:32Z</dcterms:modified>
</cp:coreProperties>
</file>