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9"/>
  </p:notesMasterIdLst>
  <p:sldIdLst>
    <p:sldId id="1140" r:id="rId2"/>
    <p:sldId id="1318" r:id="rId3"/>
    <p:sldId id="1119" r:id="rId4"/>
    <p:sldId id="1340" r:id="rId5"/>
    <p:sldId id="1328" r:id="rId6"/>
    <p:sldId id="1329" r:id="rId7"/>
    <p:sldId id="1310" r:id="rId8"/>
    <p:sldId id="1341" r:id="rId9"/>
    <p:sldId id="1186" r:id="rId10"/>
    <p:sldId id="1187" r:id="rId11"/>
    <p:sldId id="1336" r:id="rId12"/>
    <p:sldId id="1337" r:id="rId13"/>
    <p:sldId id="1190" r:id="rId14"/>
    <p:sldId id="1191" r:id="rId15"/>
    <p:sldId id="1319" r:id="rId16"/>
    <p:sldId id="1192" r:id="rId17"/>
    <p:sldId id="1342" r:id="rId18"/>
    <p:sldId id="1193" r:id="rId19"/>
    <p:sldId id="1141" r:id="rId20"/>
    <p:sldId id="1142" r:id="rId21"/>
    <p:sldId id="1195" r:id="rId22"/>
    <p:sldId id="1143" r:id="rId23"/>
    <p:sldId id="1198" r:id="rId24"/>
    <p:sldId id="1199" r:id="rId25"/>
    <p:sldId id="1144" r:id="rId26"/>
    <p:sldId id="1200" r:id="rId27"/>
    <p:sldId id="1145" r:id="rId28"/>
    <p:sldId id="1201" r:id="rId29"/>
    <p:sldId id="1202" r:id="rId30"/>
    <p:sldId id="1203" r:id="rId31"/>
    <p:sldId id="1343" r:id="rId32"/>
    <p:sldId id="1205" r:id="rId33"/>
    <p:sldId id="1209" r:id="rId34"/>
    <p:sldId id="1320" r:id="rId35"/>
    <p:sldId id="1148" r:id="rId36"/>
    <p:sldId id="1210" r:id="rId37"/>
    <p:sldId id="1212" r:id="rId38"/>
    <p:sldId id="1332" r:id="rId39"/>
    <p:sldId id="1213" r:id="rId40"/>
    <p:sldId id="1214" r:id="rId41"/>
    <p:sldId id="1344" r:id="rId42"/>
    <p:sldId id="1345" r:id="rId43"/>
    <p:sldId id="1218" r:id="rId44"/>
    <p:sldId id="1220" r:id="rId45"/>
    <p:sldId id="1221" r:id="rId46"/>
    <p:sldId id="1346" r:id="rId47"/>
    <p:sldId id="1348" r:id="rId48"/>
    <p:sldId id="1347" r:id="rId49"/>
    <p:sldId id="1152" r:id="rId50"/>
    <p:sldId id="1349" r:id="rId51"/>
    <p:sldId id="1222" r:id="rId52"/>
    <p:sldId id="1361" r:id="rId53"/>
    <p:sldId id="1223" r:id="rId54"/>
    <p:sldId id="1225" r:id="rId55"/>
    <p:sldId id="1350" r:id="rId56"/>
    <p:sldId id="1351" r:id="rId57"/>
    <p:sldId id="1154" r:id="rId58"/>
    <p:sldId id="1228" r:id="rId59"/>
    <p:sldId id="1231" r:id="rId60"/>
    <p:sldId id="1232" r:id="rId61"/>
    <p:sldId id="1352" r:id="rId62"/>
    <p:sldId id="1321" r:id="rId63"/>
    <p:sldId id="1234" r:id="rId64"/>
    <p:sldId id="1333" r:id="rId65"/>
    <p:sldId id="1353" r:id="rId66"/>
    <p:sldId id="1235" r:id="rId67"/>
    <p:sldId id="1236" r:id="rId68"/>
    <p:sldId id="1238" r:id="rId69"/>
    <p:sldId id="1362" r:id="rId70"/>
    <p:sldId id="1338" r:id="rId71"/>
    <p:sldId id="1339" r:id="rId72"/>
    <p:sldId id="1237" r:id="rId73"/>
    <p:sldId id="1239" r:id="rId74"/>
    <p:sldId id="1330" r:id="rId75"/>
    <p:sldId id="1241" r:id="rId76"/>
    <p:sldId id="1240" r:id="rId77"/>
    <p:sldId id="1244" r:id="rId78"/>
    <p:sldId id="1245" r:id="rId79"/>
    <p:sldId id="1249" r:id="rId80"/>
    <p:sldId id="1250" r:id="rId81"/>
    <p:sldId id="1246" r:id="rId82"/>
    <p:sldId id="1354" r:id="rId83"/>
    <p:sldId id="1323" r:id="rId84"/>
    <p:sldId id="1253" r:id="rId85"/>
    <p:sldId id="1254" r:id="rId86"/>
    <p:sldId id="1162" r:id="rId87"/>
    <p:sldId id="1365" r:id="rId88"/>
    <p:sldId id="1355" r:id="rId89"/>
    <p:sldId id="1255" r:id="rId90"/>
    <p:sldId id="1256" r:id="rId91"/>
    <p:sldId id="1366" r:id="rId92"/>
    <p:sldId id="1367" r:id="rId93"/>
    <p:sldId id="1257" r:id="rId94"/>
    <p:sldId id="1259" r:id="rId95"/>
    <p:sldId id="1261" r:id="rId96"/>
    <p:sldId id="1263" r:id="rId97"/>
    <p:sldId id="1264" r:id="rId98"/>
    <p:sldId id="1265" r:id="rId99"/>
    <p:sldId id="1356" r:id="rId100"/>
    <p:sldId id="1357" r:id="rId101"/>
    <p:sldId id="1358" r:id="rId102"/>
    <p:sldId id="1267" r:id="rId103"/>
    <p:sldId id="1268" r:id="rId104"/>
    <p:sldId id="1270" r:id="rId105"/>
    <p:sldId id="1363" r:id="rId106"/>
    <p:sldId id="1322" r:id="rId107"/>
    <p:sldId id="1167" r:id="rId108"/>
    <p:sldId id="1271" r:id="rId109"/>
    <p:sldId id="1168" r:id="rId110"/>
    <p:sldId id="1274" r:id="rId111"/>
    <p:sldId id="1169" r:id="rId112"/>
    <p:sldId id="1275" r:id="rId113"/>
    <p:sldId id="1359" r:id="rId114"/>
    <p:sldId id="1324" r:id="rId115"/>
    <p:sldId id="1277" r:id="rId116"/>
    <p:sldId id="1278" r:id="rId117"/>
    <p:sldId id="1279" r:id="rId118"/>
    <p:sldId id="1280" r:id="rId119"/>
    <p:sldId id="1171" r:id="rId120"/>
    <p:sldId id="1360" r:id="rId121"/>
    <p:sldId id="1281" r:id="rId122"/>
    <p:sldId id="1282" r:id="rId123"/>
    <p:sldId id="1283" r:id="rId124"/>
    <p:sldId id="1284" r:id="rId125"/>
    <p:sldId id="1285" r:id="rId126"/>
    <p:sldId id="1286" r:id="rId127"/>
    <p:sldId id="1334" r:id="rId128"/>
    <p:sldId id="1335" r:id="rId129"/>
    <p:sldId id="1174" r:id="rId130"/>
    <p:sldId id="1288" r:id="rId131"/>
    <p:sldId id="1289" r:id="rId132"/>
    <p:sldId id="1291" r:id="rId133"/>
    <p:sldId id="1175" r:id="rId134"/>
    <p:sldId id="1292" r:id="rId135"/>
    <p:sldId id="1176" r:id="rId136"/>
    <p:sldId id="1177" r:id="rId137"/>
    <p:sldId id="1364" r:id="rId138"/>
    <p:sldId id="1325" r:id="rId139"/>
    <p:sldId id="1293" r:id="rId140"/>
    <p:sldId id="1178" r:id="rId141"/>
    <p:sldId id="1294" r:id="rId142"/>
    <p:sldId id="1295" r:id="rId143"/>
    <p:sldId id="1296" r:id="rId144"/>
    <p:sldId id="1300" r:id="rId145"/>
    <p:sldId id="1298" r:id="rId146"/>
    <p:sldId id="1299" r:id="rId147"/>
    <p:sldId id="1326" r:id="rId148"/>
    <p:sldId id="1297" r:id="rId149"/>
    <p:sldId id="1301" r:id="rId150"/>
    <p:sldId id="1302" r:id="rId151"/>
    <p:sldId id="1304" r:id="rId152"/>
    <p:sldId id="1305" r:id="rId153"/>
    <p:sldId id="1303" r:id="rId154"/>
    <p:sldId id="1306" r:id="rId155"/>
    <p:sldId id="1307" r:id="rId156"/>
    <p:sldId id="1308" r:id="rId157"/>
    <p:sldId id="1311" r:id="rId158"/>
    <p:sldId id="1180" r:id="rId159"/>
    <p:sldId id="1181" r:id="rId160"/>
    <p:sldId id="1312" r:id="rId161"/>
    <p:sldId id="1182" r:id="rId162"/>
    <p:sldId id="1313" r:id="rId163"/>
    <p:sldId id="1183" r:id="rId164"/>
    <p:sldId id="1315" r:id="rId165"/>
    <p:sldId id="1184" r:id="rId166"/>
    <p:sldId id="1316" r:id="rId167"/>
    <p:sldId id="1317" r:id="rId16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FF00"/>
    <a:srgbClr val="DF57FF"/>
    <a:srgbClr val="FF3300"/>
    <a:srgbClr val="FFCC66"/>
    <a:srgbClr val="0A0A0A"/>
    <a:srgbClr val="66FF33"/>
    <a:srgbClr val="66FF66"/>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7" autoAdjust="0"/>
    <p:restoredTop sz="99467" autoAdjust="0"/>
  </p:normalViewPr>
  <p:slideViewPr>
    <p:cSldViewPr>
      <p:cViewPr varScale="1">
        <p:scale>
          <a:sx n="103" d="100"/>
          <a:sy n="103" d="100"/>
        </p:scale>
        <p:origin x="18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AC9A5-DC44-4CC7-B042-5BD108FD9C0F}" type="datetimeFigureOut">
              <a:rPr lang="fr-FR" smtClean="0"/>
              <a:t>02/06/2021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ABF3E-8FE9-4E35-888C-15CEC1F55A3F}" type="slidenum">
              <a:rPr lang="fr-FR" smtClean="0"/>
              <a:t>‹#›</a:t>
            </a:fld>
            <a:endParaRPr lang="fr-FR" dirty="0"/>
          </a:p>
        </p:txBody>
      </p:sp>
    </p:spTree>
    <p:extLst>
      <p:ext uri="{BB962C8B-B14F-4D97-AF65-F5344CB8AC3E}">
        <p14:creationId xmlns:p14="http://schemas.microsoft.com/office/powerpoint/2010/main" val="148205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0"/>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3D88932-FF23-453F-926C-E41D6AD30B8C}"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337257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9B80C46-9975-489C-8FCC-0D0DD60F488E}"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63976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2"/>
            <a:ext cx="2057400" cy="329088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154782"/>
            <a:ext cx="6019800" cy="329088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630902-08E5-4711-ACAF-1AD6E8C28AAA}"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39825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41054C-B3D9-4815-9315-E9302BB1BB83}"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21958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D92EAF4-1EA7-49E6-8DF9-944A8E53CB55}" type="datetime1">
              <a:rPr lang="fr-FR" smtClean="0"/>
              <a:t>02/06/2021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9057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8CD377D-FB14-404C-BDBB-2D7715FF8B1A}" type="datetime1">
              <a:rPr lang="fr-FR" smtClean="0"/>
              <a:t>02/06/2021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218815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8190DCB-6FFB-474C-9302-A19BE34F8977}" type="datetime1">
              <a:rPr lang="fr-FR" smtClean="0"/>
              <a:t>02/06/2021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24516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976D378-C874-400F-BB3E-A7886370B526}" type="datetime1">
              <a:rPr lang="fr-FR" smtClean="0"/>
              <a:t>02/06/2021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107977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8642DF-8BE5-483C-BD03-B4D44CD9C4D1}" type="datetime1">
              <a:rPr lang="fr-FR" smtClean="0"/>
              <a:t>02/06/2021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03795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04787"/>
            <a:ext cx="3008313" cy="871538"/>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E26BE3-9798-4689-A1CB-E0A15C799B04}" type="datetime1">
              <a:rPr lang="fr-FR" smtClean="0"/>
              <a:t>02/06/2021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198669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3AF9B30-4E36-449E-97AD-F409A3DF5A09}" type="datetime1">
              <a:rPr lang="fr-FR" smtClean="0"/>
              <a:t>02/06/2021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D09FF85-A8E4-4662-9A25-7E1193D20439}" type="slidenum">
              <a:rPr lang="fr-FR" smtClean="0"/>
              <a:t>‹#›</a:t>
            </a:fld>
            <a:endParaRPr lang="fr-FR" dirty="0"/>
          </a:p>
        </p:txBody>
      </p:sp>
    </p:spTree>
    <p:extLst>
      <p:ext uri="{BB962C8B-B14F-4D97-AF65-F5344CB8AC3E}">
        <p14:creationId xmlns:p14="http://schemas.microsoft.com/office/powerpoint/2010/main" val="48785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CC292F-3902-45AC-9D29-6D2AB5C415C2}" type="datetime1">
              <a:rPr lang="fr-FR" smtClean="0"/>
              <a:t>02/06/2021</a:t>
            </a:fld>
            <a:endParaRPr lang="fr-FR" dirty="0"/>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D09FF85-A8E4-4662-9A25-7E1193D20439}" type="slidenum">
              <a:rPr lang="fr-FR" smtClean="0"/>
              <a:t>‹#›</a:t>
            </a:fld>
            <a:endParaRPr lang="fr-FR" dirty="0"/>
          </a:p>
        </p:txBody>
      </p:sp>
    </p:spTree>
    <p:extLst>
      <p:ext uri="{BB962C8B-B14F-4D97-AF65-F5344CB8AC3E}">
        <p14:creationId xmlns:p14="http://schemas.microsoft.com/office/powerpoint/2010/main" val="33516421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217508" cy="51435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a:t>
            </a:fld>
            <a:endParaRPr lang="fr-FR" dirty="0">
              <a:solidFill>
                <a:schemeClr val="bg1">
                  <a:lumMod val="75000"/>
                </a:schemeClr>
              </a:solidFill>
            </a:endParaRPr>
          </a:p>
        </p:txBody>
      </p:sp>
      <p:sp>
        <p:nvSpPr>
          <p:cNvPr id="9" name="ZoneTexte 8"/>
          <p:cNvSpPr txBox="1"/>
          <p:nvPr/>
        </p:nvSpPr>
        <p:spPr>
          <a:xfrm>
            <a:off x="-2274" y="1377473"/>
            <a:ext cx="2737749" cy="1200329"/>
          </a:xfrm>
          <a:prstGeom prst="rect">
            <a:avLst/>
          </a:prstGeom>
          <a:noFill/>
          <a:ln>
            <a:noFill/>
          </a:ln>
        </p:spPr>
        <p:txBody>
          <a:bodyPr wrap="square" rtlCol="0">
            <a:spAutoFit/>
          </a:bodyPr>
          <a:lstStyle/>
          <a:p>
            <a:pPr algn="ctr"/>
            <a:r>
              <a:rPr lang="fr-FR" sz="3600" dirty="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Le « livre d’Enoch »</a:t>
            </a:r>
          </a:p>
        </p:txBody>
      </p:sp>
      <p:pic>
        <p:nvPicPr>
          <p:cNvPr id="2" name="Inception_fog_horn_3.mp4">
            <a:hlinkClick r:id="" action="ppaction://media"/>
          </p:cNvPr>
          <p:cNvPicPr>
            <a:picLocks noChangeAspect="1"/>
          </p:cNvPicPr>
          <p:nvPr>
            <a:videoFile r:link="rId1"/>
            <p:extLst>
              <p:ext uri="{DAA4B4D4-6D71-4841-9C94-3DE7FCFB9230}">
                <p14:media xmlns:p14="http://schemas.microsoft.com/office/powerpoint/2010/main" r:embed="rId2">
                  <p14:trim st="1959.7456" end="1005.887"/>
                </p14:media>
              </p:ext>
            </p:extLst>
          </p:nvPr>
        </p:nvPicPr>
        <p:blipFill>
          <a:blip r:embed="rId4"/>
          <a:stretch>
            <a:fillRect/>
          </a:stretch>
        </p:blipFill>
        <p:spPr>
          <a:xfrm>
            <a:off x="9324528" y="1518925"/>
            <a:ext cx="504056" cy="283532"/>
          </a:xfrm>
          <a:prstGeom prst="rect">
            <a:avLst/>
          </a:prstGeom>
          <a:ln>
            <a:noFill/>
          </a:ln>
        </p:spPr>
      </p:pic>
      <p:sp>
        <p:nvSpPr>
          <p:cNvPr id="11" name="ZoneTexte 10"/>
          <p:cNvSpPr txBox="1"/>
          <p:nvPr/>
        </p:nvSpPr>
        <p:spPr>
          <a:xfrm>
            <a:off x="6301693" y="1377473"/>
            <a:ext cx="2915815" cy="1200329"/>
          </a:xfrm>
          <a:prstGeom prst="rect">
            <a:avLst/>
          </a:prstGeom>
          <a:noFill/>
          <a:ln>
            <a:noFill/>
          </a:ln>
        </p:spPr>
        <p:txBody>
          <a:bodyPr wrap="square" rtlCol="0">
            <a:spAutoFit/>
          </a:bodyPr>
          <a:lstStyle/>
          <a:p>
            <a:pPr algn="ctr"/>
            <a:r>
              <a:rPr lang="fr-FR" sz="3600" dirty="0">
                <a:ln w="6350">
                  <a:solidFill>
                    <a:schemeClr val="tx1">
                      <a:lumMod val="75000"/>
                      <a:lumOff val="25000"/>
                    </a:schemeClr>
                  </a:solidFill>
                </a:ln>
                <a:solidFill>
                  <a:srgbClr val="FFFF00"/>
                </a:solidFill>
                <a:latin typeface="Arial Rounded MT Bold" panose="020F0704030504030204" pitchFamily="34" charset="0"/>
                <a:cs typeface="Aharoni" panose="02010803020104030203" pitchFamily="2" charset="-79"/>
              </a:rPr>
              <a:t>La grande déception</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475" y="0"/>
            <a:ext cx="363972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4200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0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500"/>
                                        <p:tgtEl>
                                          <p:spTgt spid="9"/>
                                        </p:tgtEl>
                                      </p:cBhvr>
                                    </p:animEffect>
                                    <p:anim calcmode="lin" valueType="num">
                                      <p:cBhvr>
                                        <p:cTn id="10" dur="2500" fill="hold"/>
                                        <p:tgtEl>
                                          <p:spTgt spid="9"/>
                                        </p:tgtEl>
                                        <p:attrNameLst>
                                          <p:attrName>ppt_x</p:attrName>
                                        </p:attrNameLst>
                                      </p:cBhvr>
                                      <p:tavLst>
                                        <p:tav tm="0">
                                          <p:val>
                                            <p:strVal val="#ppt_x"/>
                                          </p:val>
                                        </p:tav>
                                        <p:tav tm="100000">
                                          <p:val>
                                            <p:strVal val="#ppt_x"/>
                                          </p:val>
                                        </p:tav>
                                      </p:tavLst>
                                    </p:anim>
                                    <p:anim calcmode="lin" valueType="num">
                                      <p:cBhvr>
                                        <p:cTn id="11" dur="2500" fill="hold"/>
                                        <p:tgtEl>
                                          <p:spTgt spid="9"/>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0"/>
                                        <p:tgtEl>
                                          <p:spTgt spid="11"/>
                                        </p:tgtEl>
                                      </p:cBhvr>
                                    </p:animEffect>
                                    <p:anim calcmode="lin" valueType="num">
                                      <p:cBhvr>
                                        <p:cTn id="15" dur="2500" fill="hold"/>
                                        <p:tgtEl>
                                          <p:spTgt spid="11"/>
                                        </p:tgtEl>
                                        <p:attrNameLst>
                                          <p:attrName>ppt_x</p:attrName>
                                        </p:attrNameLst>
                                      </p:cBhvr>
                                      <p:tavLst>
                                        <p:tav tm="0">
                                          <p:val>
                                            <p:strVal val="#ppt_x"/>
                                          </p:val>
                                        </p:tav>
                                        <p:tav tm="100000">
                                          <p:val>
                                            <p:strVal val="#ppt_x"/>
                                          </p:val>
                                        </p:tav>
                                      </p:tavLst>
                                    </p:anim>
                                    <p:anim calcmode="lin" valueType="num">
                                      <p:cBhvr>
                                        <p:cTn id="16" dur="2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cTn>
                <p:tgtEl>
                  <p:spTgt spid="2"/>
                </p:tgtEl>
              </p:cMediaNode>
            </p:video>
          </p:childTnLst>
        </p:cTn>
      </p:par>
    </p:tnLst>
    <p:bldLst>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Jude 1.14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Desquels aussi </a:t>
            </a:r>
            <a:r>
              <a:rPr lang="fr-FR" sz="2000" dirty="0">
                <a:solidFill>
                  <a:srgbClr val="00FF00"/>
                </a:solidFill>
                <a:latin typeface="Spectral Light" panose="02020302060000000000" pitchFamily="18" charset="0"/>
              </a:rPr>
              <a:t>Énoch</a:t>
            </a:r>
            <a:r>
              <a:rPr lang="fr-FR" sz="2000" dirty="0">
                <a:solidFill>
                  <a:schemeClr val="bg1"/>
                </a:solidFill>
                <a:latin typeface="Spectral Light" panose="02020302060000000000" pitchFamily="18" charset="0"/>
              </a:rPr>
              <a:t>, le septième depuis Adam, </a:t>
            </a:r>
            <a:r>
              <a:rPr lang="fr-FR" sz="2000" dirty="0">
                <a:solidFill>
                  <a:srgbClr val="00FF00"/>
                </a:solidFill>
                <a:latin typeface="Spectral Light" panose="02020302060000000000" pitchFamily="18" charset="0"/>
              </a:rPr>
              <a:t>a prophétisé</a:t>
            </a:r>
            <a:r>
              <a:rPr lang="fr-FR" sz="2000" dirty="0">
                <a:solidFill>
                  <a:schemeClr val="bg1"/>
                </a:solidFill>
                <a:latin typeface="Spectral Light" panose="02020302060000000000" pitchFamily="18" charset="0"/>
              </a:rPr>
              <a:t>, en disant : Voici, le SEIGNEUR vient avec ses millions de saints,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100720"/>
            <a:ext cx="7921626" cy="163121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Énoch a-t-il écrit un livre ? Où parle t’on du livre rédigé par Énoch ?</a:t>
            </a:r>
          </a:p>
          <a:p>
            <a:r>
              <a:rPr lang="fr-FR" sz="2000" dirty="0">
                <a:solidFill>
                  <a:schemeClr val="bg1"/>
                </a:solidFill>
                <a:latin typeface="Spectral Light" panose="02020302060000000000" pitchFamily="18" charset="0"/>
              </a:rPr>
              <a:t>Énoch a prophétisé (à l’oral).</a:t>
            </a:r>
          </a:p>
          <a:p>
            <a:endParaRPr lang="fr-FR" sz="20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Jude n’aurait-il pas reçu une </a:t>
            </a:r>
            <a:r>
              <a:rPr lang="fr-FR" sz="2000" dirty="0">
                <a:solidFill>
                  <a:srgbClr val="DF57FF"/>
                </a:solidFill>
                <a:latin typeface="Spectral Light" panose="02020302060000000000" pitchFamily="18" charset="0"/>
              </a:rPr>
              <a:t>révélation</a:t>
            </a:r>
            <a:r>
              <a:rPr lang="fr-FR" sz="2000" dirty="0">
                <a:solidFill>
                  <a:schemeClr val="bg1"/>
                </a:solidFill>
                <a:latin typeface="Spectral Light" panose="02020302060000000000" pitchFamily="18" charset="0"/>
              </a:rPr>
              <a:t> à propos d’une prophétie émise par Énoch ?</a:t>
            </a:r>
          </a:p>
        </p:txBody>
      </p:sp>
      <p:sp>
        <p:nvSpPr>
          <p:cNvPr id="13" name="Flèche droite 12"/>
          <p:cNvSpPr/>
          <p:nvPr/>
        </p:nvSpPr>
        <p:spPr>
          <a:xfrm>
            <a:off x="615950" y="3147814"/>
            <a:ext cx="457200" cy="144016"/>
          </a:xfrm>
          <a:prstGeom prst="rightArrow">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437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15.50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Maintenant je dis ceci, frères, que </a:t>
            </a:r>
            <a:r>
              <a:rPr lang="fr-FR" sz="2000" dirty="0">
                <a:solidFill>
                  <a:srgbClr val="FFFF00"/>
                </a:solidFill>
                <a:latin typeface="Spectral Light" panose="02020302060000000000" pitchFamily="18" charset="0"/>
              </a:rPr>
              <a:t>la chair et le sang ne peuvent hériter le royaume de YHWH, </a:t>
            </a:r>
            <a:r>
              <a:rPr lang="fr-FR" sz="2000" dirty="0">
                <a:solidFill>
                  <a:schemeClr val="bg1"/>
                </a:solidFill>
                <a:latin typeface="Spectral Light" panose="02020302060000000000" pitchFamily="18" charset="0"/>
              </a:rPr>
              <a:t>et que la corruption non plus n’hérite pas l’incorruptibilité.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8" y="2575718"/>
            <a:ext cx="8352929" cy="1323439"/>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Enoch n’a pas pu aller dans les cieux avec son corps naturel.</a:t>
            </a:r>
          </a:p>
          <a:p>
            <a:r>
              <a:rPr lang="fr-FR" sz="2000" dirty="0">
                <a:solidFill>
                  <a:schemeClr val="bg1"/>
                </a:solidFill>
                <a:latin typeface="Spectral Light" panose="02020302060000000000" pitchFamily="18" charset="0"/>
              </a:rPr>
              <a:t>La seule façon d’entrer dans le royaume de YHWH et d’en sortir , c’est avec un corps de gloire.</a:t>
            </a:r>
          </a:p>
          <a:p>
            <a:r>
              <a:rPr lang="fr-FR" sz="2000" dirty="0">
                <a:solidFill>
                  <a:schemeClr val="tx1">
                    <a:lumMod val="75000"/>
                    <a:lumOff val="25000"/>
                  </a:schemeClr>
                </a:solidFill>
                <a:latin typeface="Spectral Light" panose="02020302060000000000" pitchFamily="18" charset="0"/>
              </a:rPr>
              <a:t>Enoch a-t-il reçu un corps de gloire avant Yahusha ?</a:t>
            </a:r>
          </a:p>
        </p:txBody>
      </p:sp>
    </p:spTree>
    <p:extLst>
      <p:ext uri="{BB962C8B-B14F-4D97-AF65-F5344CB8AC3E}">
        <p14:creationId xmlns:p14="http://schemas.microsoft.com/office/powerpoint/2010/main" val="2698654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15.50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Maintenant je dis ceci, frères, que </a:t>
            </a:r>
            <a:r>
              <a:rPr lang="fr-FR" sz="2000" dirty="0">
                <a:solidFill>
                  <a:srgbClr val="FFFF00"/>
                </a:solidFill>
                <a:latin typeface="Spectral Light" panose="02020302060000000000" pitchFamily="18" charset="0"/>
              </a:rPr>
              <a:t>la chair et le sang ne peuvent hériter le royaume de YHWH, </a:t>
            </a:r>
            <a:r>
              <a:rPr lang="fr-FR" sz="2000" dirty="0">
                <a:solidFill>
                  <a:schemeClr val="bg1"/>
                </a:solidFill>
                <a:latin typeface="Spectral Light" panose="02020302060000000000" pitchFamily="18" charset="0"/>
              </a:rPr>
              <a:t>et que la corruption non plus n’hérite pas l’incorruptibilité.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8" y="2575718"/>
            <a:ext cx="8352929" cy="1323439"/>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Enoch n’a pas pu aller dans les cieux avec son corps naturel.</a:t>
            </a:r>
          </a:p>
          <a:p>
            <a:r>
              <a:rPr lang="fr-FR" sz="2000" dirty="0">
                <a:solidFill>
                  <a:schemeClr val="bg1"/>
                </a:solidFill>
                <a:latin typeface="Spectral Light" panose="02020302060000000000" pitchFamily="18" charset="0"/>
              </a:rPr>
              <a:t>La seule façon d’entrer dans le royaume de YHWH et d’en sortir , c’est avec un corps de gloire.</a:t>
            </a:r>
          </a:p>
          <a:p>
            <a:r>
              <a:rPr lang="fr-FR" sz="2000" dirty="0">
                <a:solidFill>
                  <a:schemeClr val="bg1"/>
                </a:solidFill>
                <a:latin typeface="Spectral Light" panose="02020302060000000000" pitchFamily="18" charset="0"/>
              </a:rPr>
              <a:t>Enoch a-t-il reçu un corps de gloire avant Yahusha ?</a:t>
            </a:r>
          </a:p>
        </p:txBody>
      </p:sp>
    </p:spTree>
    <p:extLst>
      <p:ext uri="{BB962C8B-B14F-4D97-AF65-F5344CB8AC3E}">
        <p14:creationId xmlns:p14="http://schemas.microsoft.com/office/powerpoint/2010/main" val="23152065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47787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15.20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Mais maintenant </a:t>
            </a:r>
            <a:r>
              <a:rPr lang="fr-FR" sz="2000" dirty="0">
                <a:solidFill>
                  <a:srgbClr val="FFFF00"/>
                </a:solidFill>
                <a:latin typeface="Spectral Light" panose="02020302060000000000" pitchFamily="18" charset="0"/>
              </a:rPr>
              <a:t>Christ</a:t>
            </a:r>
            <a:r>
              <a:rPr lang="fr-FR" sz="2000" dirty="0">
                <a:solidFill>
                  <a:schemeClr val="bg1"/>
                </a:solidFill>
                <a:latin typeface="Spectral Light" panose="02020302060000000000" pitchFamily="18" charset="0"/>
              </a:rPr>
              <a:t> est ressuscité des morts, et il </a:t>
            </a:r>
            <a:r>
              <a:rPr lang="fr-FR" sz="2000" dirty="0">
                <a:solidFill>
                  <a:srgbClr val="FFFF00"/>
                </a:solidFill>
                <a:latin typeface="Spectral Light" panose="02020302060000000000" pitchFamily="18" charset="0"/>
              </a:rPr>
              <a:t>est devenu les prémices de ceux qui dorment.</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1 Corinthiens 15.22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Car comme en Adam tous meurent, de même aussi en Christ tous seront rendus vivants.</a:t>
            </a:r>
          </a:p>
          <a:p>
            <a:endParaRPr lang="fr-FR" sz="2000" dirty="0">
              <a:solidFill>
                <a:schemeClr val="tx1">
                  <a:lumMod val="75000"/>
                  <a:lumOff val="25000"/>
                </a:schemeClr>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1 Corinthiens 15.23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Mais chaque homme en son propre rang ; Christ est les prémices, ensuite ceux qui sont à Christ, à sa venue.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39847453"/>
      </p:ext>
    </p:extLst>
  </p:cSld>
  <p:clrMapOvr>
    <a:masterClrMapping/>
  </p:clrMapOvr>
  <p:transition spd="slow">
    <p:strips dir="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47787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15.20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Mais maintenant </a:t>
            </a:r>
            <a:r>
              <a:rPr lang="fr-FR" sz="2000" dirty="0">
                <a:solidFill>
                  <a:srgbClr val="FFFF00"/>
                </a:solidFill>
                <a:latin typeface="Spectral Light" panose="02020302060000000000" pitchFamily="18" charset="0"/>
              </a:rPr>
              <a:t>Christ</a:t>
            </a:r>
            <a:r>
              <a:rPr lang="fr-FR" sz="2000" dirty="0">
                <a:solidFill>
                  <a:schemeClr val="bg1"/>
                </a:solidFill>
                <a:latin typeface="Spectral Light" panose="02020302060000000000" pitchFamily="18" charset="0"/>
              </a:rPr>
              <a:t> est ressuscité des morts, et il </a:t>
            </a:r>
            <a:r>
              <a:rPr lang="fr-FR" sz="2000" dirty="0">
                <a:solidFill>
                  <a:srgbClr val="FFFF00"/>
                </a:solidFill>
                <a:latin typeface="Spectral Light" panose="02020302060000000000" pitchFamily="18" charset="0"/>
              </a:rPr>
              <a:t>est devenu les prémices de ceux qui dorment.</a:t>
            </a:r>
          </a:p>
          <a:p>
            <a:endParaRPr lang="fr-FR" sz="2000" u="sng"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1 Corinthiens 15.22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Car comme en Adam tous meurent, </a:t>
            </a:r>
            <a:r>
              <a:rPr lang="fr-FR" sz="2000" dirty="0">
                <a:solidFill>
                  <a:srgbClr val="FFFF00"/>
                </a:solidFill>
                <a:latin typeface="Spectral Light" panose="02020302060000000000" pitchFamily="18" charset="0"/>
              </a:rPr>
              <a:t>de même aussi en Christ tous seront rendus vivants.</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1 Corinthiens 15.23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Mais chaque homme en son propre rang ; Christ est les prémices, ensuite ceux qui sont à Christ, à sa venue.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4888863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47787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15.20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Mais maintenant </a:t>
            </a:r>
            <a:r>
              <a:rPr lang="fr-FR" sz="2000" dirty="0">
                <a:solidFill>
                  <a:srgbClr val="FFFF00"/>
                </a:solidFill>
                <a:latin typeface="Spectral Light" panose="02020302060000000000" pitchFamily="18" charset="0"/>
              </a:rPr>
              <a:t>Christ</a:t>
            </a:r>
            <a:r>
              <a:rPr lang="fr-FR" sz="2000" dirty="0">
                <a:solidFill>
                  <a:schemeClr val="bg1"/>
                </a:solidFill>
                <a:latin typeface="Spectral Light" panose="02020302060000000000" pitchFamily="18" charset="0"/>
              </a:rPr>
              <a:t> est ressuscité des morts, et il </a:t>
            </a:r>
            <a:r>
              <a:rPr lang="fr-FR" sz="2000" dirty="0">
                <a:solidFill>
                  <a:srgbClr val="FFFF00"/>
                </a:solidFill>
                <a:latin typeface="Spectral Light" panose="02020302060000000000" pitchFamily="18" charset="0"/>
              </a:rPr>
              <a:t>est devenu les prémices de ceux qui dorment.</a:t>
            </a:r>
          </a:p>
          <a:p>
            <a:endParaRPr lang="fr-FR" sz="2000" u="sng"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1 Corinthiens 15.22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Car comme en Adam tous meurent, </a:t>
            </a:r>
            <a:r>
              <a:rPr lang="fr-FR" sz="2000" dirty="0">
                <a:solidFill>
                  <a:srgbClr val="FFFF00"/>
                </a:solidFill>
                <a:latin typeface="Spectral Light" panose="02020302060000000000" pitchFamily="18" charset="0"/>
              </a:rPr>
              <a:t>de même aussi en Christ tous seront rendus vivants.</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1 Corinthiens 15.23 </a:t>
            </a:r>
            <a:r>
              <a:rPr lang="fr-FR" sz="1600" u="sng" dirty="0">
                <a:solidFill>
                  <a:schemeClr val="bg1"/>
                </a:solidFill>
                <a:latin typeface="Spectral Light" panose="02020302060000000000" pitchFamily="18" charset="0"/>
              </a:rPr>
              <a:t>(King James, 1611)</a:t>
            </a:r>
          </a:p>
          <a:p>
            <a:r>
              <a:rPr lang="fr-FR" sz="2000" dirty="0">
                <a:solidFill>
                  <a:srgbClr val="00FF00"/>
                </a:solidFill>
                <a:latin typeface="Spectral Light" panose="02020302060000000000" pitchFamily="18" charset="0"/>
              </a:rPr>
              <a:t>Mais chaque homme en son propre rang ; </a:t>
            </a:r>
            <a:r>
              <a:rPr lang="fr-FR" sz="2000" dirty="0">
                <a:solidFill>
                  <a:srgbClr val="DF57FF"/>
                </a:solidFill>
                <a:latin typeface="Spectral Light" panose="02020302060000000000" pitchFamily="18" charset="0"/>
              </a:rPr>
              <a:t>Christ est les prémices, </a:t>
            </a:r>
            <a:r>
              <a:rPr lang="fr-FR" sz="2000" dirty="0">
                <a:solidFill>
                  <a:srgbClr val="00B0F0"/>
                </a:solidFill>
                <a:latin typeface="Spectral Light" panose="02020302060000000000" pitchFamily="18" charset="0"/>
              </a:rPr>
              <a:t>ensuite ceux qui sont à Christ, à sa venue.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122595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33611" y="1193718"/>
            <a:ext cx="3024337" cy="1200329"/>
          </a:xfrm>
          <a:prstGeom prst="rect">
            <a:avLst/>
          </a:prstGeom>
          <a:noFill/>
        </p:spPr>
        <p:txBody>
          <a:bodyPr wrap="square" rtlCol="0">
            <a:spAutoFit/>
          </a:bodyPr>
          <a:lstStyle/>
          <a:p>
            <a:r>
              <a:rPr lang="fr-FR" sz="2400" dirty="0">
                <a:solidFill>
                  <a:srgbClr val="FFFF00"/>
                </a:solidFill>
                <a:latin typeface="Spectral Light" panose="02020302060000000000" pitchFamily="18" charset="0"/>
              </a:rPr>
              <a:t>Bible</a:t>
            </a:r>
            <a:endParaRPr lang="fr-FR" sz="2400" dirty="0">
              <a:solidFill>
                <a:schemeClr val="bg1"/>
              </a:solidFill>
              <a:latin typeface="Spectral Light" panose="02020302060000000000" pitchFamily="18" charset="0"/>
            </a:endParaRPr>
          </a:p>
          <a:p>
            <a:r>
              <a:rPr lang="fr-FR" sz="2400" dirty="0">
                <a:solidFill>
                  <a:schemeClr val="bg1"/>
                </a:solidFill>
                <a:latin typeface="Spectral Light" panose="02020302060000000000" pitchFamily="18" charset="0"/>
              </a:rPr>
              <a:t>Le corps du défunt ne revient pas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098728" y="1193718"/>
            <a:ext cx="2664296" cy="1200329"/>
          </a:xfrm>
          <a:prstGeom prst="rect">
            <a:avLst/>
          </a:prstGeom>
          <a:noFill/>
        </p:spPr>
        <p:txBody>
          <a:bodyPr wrap="square" rtlCol="0">
            <a:spAutoFit/>
          </a:bodyPr>
          <a:lstStyle/>
          <a:p>
            <a:r>
              <a:rPr lang="fr-FR" sz="2400" dirty="0">
                <a:solidFill>
                  <a:srgbClr val="33CCFF"/>
                </a:solidFill>
                <a:latin typeface="Spectral Light" panose="02020302060000000000" pitchFamily="18" charset="0"/>
              </a:rPr>
              <a:t>« Livre d'Énoch »</a:t>
            </a:r>
            <a:r>
              <a:rPr lang="fr-FR" sz="2400" dirty="0">
                <a:solidFill>
                  <a:schemeClr val="bg1"/>
                </a:solidFill>
                <a:latin typeface="Spectral Light" panose="02020302060000000000" pitchFamily="18" charset="0"/>
              </a:rPr>
              <a:t> Le corps du défunt revient</a:t>
            </a:r>
          </a:p>
        </p:txBody>
      </p:sp>
      <p:pic>
        <p:nvPicPr>
          <p:cNvPr id="6146" name="Picture 2" descr="Diverging Paths by mjrusche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494" y="1097509"/>
            <a:ext cx="2643115" cy="17620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88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769063" y="1326975"/>
            <a:ext cx="7605873" cy="830997"/>
          </a:xfrm>
          <a:prstGeom prst="rect">
            <a:avLst/>
          </a:prstGeom>
          <a:noFill/>
          <a:ln>
            <a:solidFill>
              <a:schemeClr val="bg1"/>
            </a:solidFill>
            <a:prstDash val="lgDash"/>
          </a:ln>
          <a:effectLst>
            <a:glow rad="63500">
              <a:schemeClr val="accent6">
                <a:satMod val="175000"/>
                <a:alpha val="40000"/>
              </a:schemeClr>
            </a:glow>
          </a:effectLst>
        </p:spPr>
        <p:txBody>
          <a:bodyPr wrap="square" rtlCol="0">
            <a:spAutoFit/>
          </a:bodyPr>
          <a:lstStyle/>
          <a:p>
            <a:pPr algn="ctr"/>
            <a:r>
              <a:rPr lang="fr-FR" sz="4800" dirty="0">
                <a:solidFill>
                  <a:srgbClr val="FFC000"/>
                </a:solidFill>
                <a:latin typeface="Spectral Light" panose="02020302060000000000" pitchFamily="18" charset="0"/>
              </a:rPr>
              <a:t>7. Qui a construit l’arche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247497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6.13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Elohim dit à Noah (Noé) : La fin de toute chair est venue devant moi ; car la terre est pleine de violence par eux ; et voici, je vais les détruire avec la terre.</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Genèse 6.14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Fais-toi une arche de bois de </a:t>
            </a:r>
            <a:r>
              <a:rPr lang="fr-FR" sz="2000" dirty="0" err="1">
                <a:solidFill>
                  <a:schemeClr val="tx1">
                    <a:lumMod val="75000"/>
                    <a:lumOff val="25000"/>
                  </a:schemeClr>
                </a:solidFill>
                <a:latin typeface="Spectral Light" panose="02020302060000000000" pitchFamily="18" charset="0"/>
              </a:rPr>
              <a:t>gopher</a:t>
            </a:r>
            <a:r>
              <a:rPr lang="fr-FR" sz="2000" dirty="0">
                <a:solidFill>
                  <a:schemeClr val="tx1">
                    <a:lumMod val="75000"/>
                    <a:lumOff val="25000"/>
                  </a:schemeClr>
                </a:solidFill>
                <a:latin typeface="Spectral Light" panose="02020302060000000000" pitchFamily="18" charset="0"/>
              </a:rPr>
              <a:t> ; tu feras des pièces dans l’arche ; et tu l’enduiras de poix à l’intérieur et à l’extérieur.</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839211138"/>
      </p:ext>
    </p:extLst>
  </p:cSld>
  <p:clrMapOvr>
    <a:masterClrMapping/>
  </p:clrMapOvr>
  <p:transition spd="slow">
    <p:strips dir="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6.13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Elohim dit à Noah (Noé) : La fin de toute chair est venue devant moi ; car la terre est pleine de violence par eux ; et voici, je vais les détruire avec la terre.</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Genèse 6.14 </a:t>
            </a:r>
            <a:r>
              <a:rPr lang="fr-FR" sz="1600" u="sng" dirty="0">
                <a:solidFill>
                  <a:schemeClr val="bg1"/>
                </a:solidFill>
                <a:latin typeface="Spectral Light" panose="02020302060000000000" pitchFamily="18" charset="0"/>
              </a:rPr>
              <a:t>(King James, 1611)</a:t>
            </a:r>
          </a:p>
          <a:p>
            <a:r>
              <a:rPr lang="fr-FR" sz="2000" dirty="0">
                <a:solidFill>
                  <a:srgbClr val="FFFF00"/>
                </a:solidFill>
                <a:latin typeface="Spectral Light" panose="02020302060000000000" pitchFamily="18" charset="0"/>
              </a:rPr>
              <a:t>Fais-toi une arche de bois de </a:t>
            </a:r>
            <a:r>
              <a:rPr lang="fr-FR" sz="2000" dirty="0" err="1">
                <a:solidFill>
                  <a:srgbClr val="FFFF00"/>
                </a:solidFill>
                <a:latin typeface="Spectral Light" panose="02020302060000000000" pitchFamily="18" charset="0"/>
              </a:rPr>
              <a:t>gopher</a:t>
            </a:r>
            <a:r>
              <a:rPr lang="fr-FR" sz="2000" dirty="0">
                <a:solidFill>
                  <a:srgbClr val="FFFF00"/>
                </a:solidFill>
                <a:latin typeface="Spectral Light" panose="02020302060000000000" pitchFamily="18" charset="0"/>
              </a:rPr>
              <a:t> ; </a:t>
            </a:r>
            <a:r>
              <a:rPr lang="fr-FR" sz="2000" dirty="0">
                <a:solidFill>
                  <a:schemeClr val="bg1"/>
                </a:solidFill>
                <a:latin typeface="Spectral Light" panose="02020302060000000000" pitchFamily="18" charset="0"/>
              </a:rPr>
              <a:t>tu feras des pièces dans l’arche ; et tu l’enduiras de poix à l’intérieur et à l’extérieur.</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9301939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109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862322"/>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6.15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t>
            </a:r>
            <a:r>
              <a:rPr lang="fr-FR" sz="2000" dirty="0">
                <a:solidFill>
                  <a:srgbClr val="FFC000"/>
                </a:solidFill>
                <a:latin typeface="Spectral Light" panose="02020302060000000000" pitchFamily="18" charset="0"/>
              </a:rPr>
              <a:t>tu</a:t>
            </a:r>
            <a:r>
              <a:rPr lang="fr-FR" sz="2000" dirty="0">
                <a:solidFill>
                  <a:schemeClr val="bg1"/>
                </a:solidFill>
                <a:latin typeface="Spectral Light" panose="02020302060000000000" pitchFamily="18" charset="0"/>
              </a:rPr>
              <a:t> la feras de cette manière : La longueur de l’arche sera de trois cents coudées, sa largeur de cinquante coudées, et sa hauteur de trente coudées.</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Genèse 6.16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Tu feras une fenêtre à l’arche, et tu l’achèveras d’une coudée par le haut ; et tu placeras la porte de l’arche sur son côté ; tu la feras avec un étage inférieur, un second, et un troisième.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666419133"/>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Jude 1.14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Desquels aussi Énoch, le septième depuis Adam, a prophétisé, en disant : Voici, </a:t>
            </a:r>
            <a:r>
              <a:rPr lang="fr-FR" sz="2000" dirty="0">
                <a:solidFill>
                  <a:srgbClr val="FFFF00"/>
                </a:solidFill>
                <a:latin typeface="Spectral Light" panose="02020302060000000000" pitchFamily="18" charset="0"/>
              </a:rPr>
              <a:t>le SEIGNEUR vient avec ses millions de saints</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611558" y="2067886"/>
            <a:ext cx="7920881" cy="1015663"/>
          </a:xfrm>
          <a:prstGeom prst="rect">
            <a:avLst/>
          </a:prstGeom>
          <a:noFill/>
        </p:spPr>
        <p:txBody>
          <a:bodyPr wrap="square" rtlCol="0">
            <a:spAutoFit/>
          </a:bodyPr>
          <a:lstStyle/>
          <a:p>
            <a:r>
              <a:rPr lang="fr-FR" sz="2000" u="sng" dirty="0">
                <a:solidFill>
                  <a:schemeClr val="tx1">
                    <a:lumMod val="75000"/>
                    <a:lumOff val="25000"/>
                  </a:schemeClr>
                </a:solidFill>
                <a:latin typeface="Spectral Light" panose="02020302060000000000" pitchFamily="18" charset="0"/>
              </a:rPr>
              <a:t>Deutéronome 33.2b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 et il est venu avec des dizaines de milliers de saints; de sa main droite sortait pour eux une loi de feu.</a:t>
            </a:r>
          </a:p>
        </p:txBody>
      </p:sp>
    </p:spTree>
    <p:extLst>
      <p:ext uri="{BB962C8B-B14F-4D97-AF65-F5344CB8AC3E}">
        <p14:creationId xmlns:p14="http://schemas.microsoft.com/office/powerpoint/2010/main" val="27200930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862322"/>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6.15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t>
            </a:r>
            <a:r>
              <a:rPr lang="fr-FR" sz="2000" dirty="0">
                <a:solidFill>
                  <a:srgbClr val="FFC000"/>
                </a:solidFill>
                <a:latin typeface="Spectral Light" panose="02020302060000000000" pitchFamily="18" charset="0"/>
              </a:rPr>
              <a:t>tu </a:t>
            </a:r>
            <a:r>
              <a:rPr lang="fr-FR" sz="2000" dirty="0">
                <a:solidFill>
                  <a:schemeClr val="bg1"/>
                </a:solidFill>
                <a:latin typeface="Spectral Light" panose="02020302060000000000" pitchFamily="18" charset="0"/>
              </a:rPr>
              <a:t>la feras de cette manière : La longueur de l’arche sera de trois cents coudées, sa largeur de cinquante coudées, et sa hauteur de trente coudées.</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Genèse 6.16 </a:t>
            </a:r>
            <a:r>
              <a:rPr lang="fr-FR" sz="1600" u="sng" dirty="0">
                <a:solidFill>
                  <a:schemeClr val="bg1"/>
                </a:solidFill>
                <a:latin typeface="Spectral Light" panose="02020302060000000000" pitchFamily="18" charset="0"/>
              </a:rPr>
              <a:t>(King James, 1611)</a:t>
            </a:r>
          </a:p>
          <a:p>
            <a:r>
              <a:rPr lang="fr-FR" sz="2000" dirty="0">
                <a:solidFill>
                  <a:srgbClr val="FFC000"/>
                </a:solidFill>
                <a:latin typeface="Spectral Light" panose="02020302060000000000" pitchFamily="18" charset="0"/>
              </a:rPr>
              <a:t>Tu </a:t>
            </a:r>
            <a:r>
              <a:rPr lang="fr-FR" sz="2000" dirty="0">
                <a:solidFill>
                  <a:schemeClr val="bg1"/>
                </a:solidFill>
                <a:latin typeface="Spectral Light" panose="02020302060000000000" pitchFamily="18" charset="0"/>
              </a:rPr>
              <a:t>feras</a:t>
            </a:r>
            <a:r>
              <a:rPr lang="fr-FR" sz="2000" dirty="0">
                <a:solidFill>
                  <a:srgbClr val="FFC000"/>
                </a:solidFill>
                <a:latin typeface="Spectral Light" panose="02020302060000000000" pitchFamily="18" charset="0"/>
              </a:rPr>
              <a:t> </a:t>
            </a:r>
            <a:r>
              <a:rPr lang="fr-FR" sz="2000" dirty="0">
                <a:solidFill>
                  <a:schemeClr val="bg1"/>
                </a:solidFill>
                <a:latin typeface="Spectral Light" panose="02020302060000000000" pitchFamily="18" charset="0"/>
              </a:rPr>
              <a:t>une fenêtre à l’arche, et </a:t>
            </a:r>
            <a:r>
              <a:rPr lang="fr-FR" sz="2000" dirty="0">
                <a:solidFill>
                  <a:srgbClr val="FFC000"/>
                </a:solidFill>
                <a:latin typeface="Spectral Light" panose="02020302060000000000" pitchFamily="18" charset="0"/>
              </a:rPr>
              <a:t>tu </a:t>
            </a:r>
            <a:r>
              <a:rPr lang="fr-FR" sz="2000" dirty="0">
                <a:solidFill>
                  <a:schemeClr val="bg1"/>
                </a:solidFill>
                <a:latin typeface="Spectral Light" panose="02020302060000000000" pitchFamily="18" charset="0"/>
              </a:rPr>
              <a:t>l’achèveras d’une coudée par le haut ; et </a:t>
            </a:r>
            <a:r>
              <a:rPr lang="fr-FR" sz="2000" dirty="0">
                <a:solidFill>
                  <a:srgbClr val="FFC000"/>
                </a:solidFill>
                <a:latin typeface="Spectral Light" panose="02020302060000000000" pitchFamily="18" charset="0"/>
              </a:rPr>
              <a:t>tu </a:t>
            </a:r>
            <a:r>
              <a:rPr lang="fr-FR" sz="2000" dirty="0">
                <a:solidFill>
                  <a:schemeClr val="bg1"/>
                </a:solidFill>
                <a:latin typeface="Spectral Light" panose="02020302060000000000" pitchFamily="18" charset="0"/>
              </a:rPr>
              <a:t>placeras la porte de l’arche sur son côté ; </a:t>
            </a:r>
            <a:r>
              <a:rPr lang="fr-FR" sz="2000" dirty="0">
                <a:solidFill>
                  <a:srgbClr val="FFC000"/>
                </a:solidFill>
                <a:latin typeface="Spectral Light" panose="02020302060000000000" pitchFamily="18" charset="0"/>
              </a:rPr>
              <a:t>tu </a:t>
            </a:r>
            <a:r>
              <a:rPr lang="fr-FR" sz="2000" dirty="0">
                <a:solidFill>
                  <a:schemeClr val="bg1"/>
                </a:solidFill>
                <a:latin typeface="Spectral Light" panose="02020302060000000000" pitchFamily="18" charset="0"/>
              </a:rPr>
              <a:t>la feras avec un étage inférieur, un second, et un troisième.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081256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17009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67.1</a:t>
            </a:r>
          </a:p>
          <a:p>
            <a:r>
              <a:rPr lang="fr-FR" sz="2000" dirty="0">
                <a:solidFill>
                  <a:schemeClr val="bg1"/>
                </a:solidFill>
                <a:latin typeface="Spectral Light" panose="02020302060000000000" pitchFamily="18" charset="0"/>
              </a:rPr>
              <a:t>En ces jours, la parole du Maître de l’Univers lui fut adressée : Noé, ton destin est arrivé devant moi, un destin exempt de tout reproche, un destin rempli d’amoure et de droiture.</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67.2</a:t>
            </a:r>
          </a:p>
          <a:p>
            <a:r>
              <a:rPr lang="fr-FR" sz="2000" dirty="0">
                <a:solidFill>
                  <a:schemeClr val="tx1">
                    <a:lumMod val="75000"/>
                    <a:lumOff val="25000"/>
                  </a:schemeClr>
                </a:solidFill>
                <a:latin typeface="Spectral Light" panose="02020302060000000000" pitchFamily="18" charset="0"/>
              </a:rPr>
              <a:t>Maintenant les anges vont réaliser un ouvrage en bois, et quand ils l’auront terminé, j’étendrai ma main au-dessus en signe de protection et de lui sortira le germe de la vie. Il y aura un changement afin que la terre ne reste pas vide.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54599447"/>
      </p:ext>
    </p:extLst>
  </p:cSld>
  <p:clrMapOvr>
    <a:masterClrMapping/>
  </p:clrMapOvr>
  <p:transition spd="slow">
    <p:strips dir="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17009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67.1</a:t>
            </a:r>
          </a:p>
          <a:p>
            <a:r>
              <a:rPr lang="fr-FR" sz="2000" dirty="0">
                <a:solidFill>
                  <a:schemeClr val="bg1"/>
                </a:solidFill>
                <a:latin typeface="Spectral Light" panose="02020302060000000000" pitchFamily="18" charset="0"/>
              </a:rPr>
              <a:t>En ces jours, la parole du Maître de l’Univers lui fut adressée : Noé, ton destin est arrivé devant moi, un destin exempt de tout reproche, un destin rempli d’amoure et de droiture.</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67.2</a:t>
            </a:r>
          </a:p>
          <a:p>
            <a:r>
              <a:rPr lang="fr-FR" sz="2000" dirty="0">
                <a:solidFill>
                  <a:srgbClr val="FFC000"/>
                </a:solidFill>
                <a:latin typeface="Spectral Light" panose="02020302060000000000" pitchFamily="18" charset="0"/>
              </a:rPr>
              <a:t>Maintenant les anges vont réaliser un ouvrage en bois, </a:t>
            </a:r>
            <a:r>
              <a:rPr lang="fr-FR" sz="2000" dirty="0">
                <a:solidFill>
                  <a:srgbClr val="00FF00"/>
                </a:solidFill>
                <a:latin typeface="Spectral Light" panose="02020302060000000000" pitchFamily="18" charset="0"/>
              </a:rPr>
              <a:t>et quand ils l’auront terminé,</a:t>
            </a:r>
            <a:r>
              <a:rPr lang="fr-FR" sz="2000" dirty="0">
                <a:solidFill>
                  <a:srgbClr val="FFC000"/>
                </a:solidFill>
                <a:latin typeface="Spectral Light" panose="02020302060000000000" pitchFamily="18" charset="0"/>
              </a:rPr>
              <a:t> </a:t>
            </a:r>
            <a:r>
              <a:rPr lang="fr-FR" sz="2000" dirty="0">
                <a:solidFill>
                  <a:srgbClr val="DF57FF"/>
                </a:solidFill>
                <a:latin typeface="Spectral Light" panose="02020302060000000000" pitchFamily="18" charset="0"/>
              </a:rPr>
              <a:t>j’étendrai ma main au-dessus en signe de protection </a:t>
            </a:r>
            <a:r>
              <a:rPr lang="fr-FR" sz="2000" dirty="0">
                <a:solidFill>
                  <a:schemeClr val="bg1"/>
                </a:solidFill>
                <a:latin typeface="Spectral Light" panose="02020302060000000000" pitchFamily="18" charset="0"/>
              </a:rPr>
              <a:t>et de lui sortira le germe de la vie. Il y aura un changement afin que la terre ne reste pas vide.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4128404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80467" y="1131589"/>
            <a:ext cx="3024337" cy="1200329"/>
          </a:xfrm>
          <a:prstGeom prst="rect">
            <a:avLst/>
          </a:prstGeom>
          <a:noFill/>
        </p:spPr>
        <p:txBody>
          <a:bodyPr wrap="square" rtlCol="0">
            <a:spAutoFit/>
          </a:bodyPr>
          <a:lstStyle/>
          <a:p>
            <a:r>
              <a:rPr lang="fr-FR" sz="2400" dirty="0">
                <a:solidFill>
                  <a:srgbClr val="FFFF00"/>
                </a:solidFill>
                <a:latin typeface="Spectral Light" panose="02020302060000000000" pitchFamily="18" charset="0"/>
              </a:rPr>
              <a:t>Bible</a:t>
            </a:r>
            <a:endParaRPr lang="fr-FR" sz="2400" dirty="0">
              <a:solidFill>
                <a:schemeClr val="bg1"/>
              </a:solidFill>
              <a:latin typeface="Spectral Light" panose="02020302060000000000" pitchFamily="18" charset="0"/>
            </a:endParaRPr>
          </a:p>
          <a:p>
            <a:r>
              <a:rPr lang="fr-FR" sz="2400" dirty="0">
                <a:solidFill>
                  <a:schemeClr val="bg1"/>
                </a:solidFill>
                <a:latin typeface="Spectral Light" panose="02020302060000000000" pitchFamily="18" charset="0"/>
              </a:rPr>
              <a:t>Noah a construit l’arche</a:t>
            </a:r>
            <a:endParaRPr lang="fr-FR" sz="2400" dirty="0">
              <a:solidFill>
                <a:srgbClr val="FF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56176" y="1131590"/>
            <a:ext cx="2664296" cy="1200329"/>
          </a:xfrm>
          <a:prstGeom prst="rect">
            <a:avLst/>
          </a:prstGeom>
          <a:noFill/>
        </p:spPr>
        <p:txBody>
          <a:bodyPr wrap="square" rtlCol="0">
            <a:spAutoFit/>
          </a:bodyPr>
          <a:lstStyle/>
          <a:p>
            <a:r>
              <a:rPr lang="fr-FR" sz="2400" dirty="0">
                <a:solidFill>
                  <a:srgbClr val="33CCFF"/>
                </a:solidFill>
                <a:latin typeface="Spectral Light" panose="02020302060000000000" pitchFamily="18" charset="0"/>
              </a:rPr>
              <a:t>« Livre d'Énoch »</a:t>
            </a:r>
            <a:r>
              <a:rPr lang="fr-FR" sz="2400" dirty="0">
                <a:solidFill>
                  <a:schemeClr val="bg1"/>
                </a:solidFill>
                <a:latin typeface="Spectral Light" panose="02020302060000000000" pitchFamily="18" charset="0"/>
              </a:rPr>
              <a:t> Les anges ont construit l’arche</a:t>
            </a:r>
            <a:endParaRPr lang="fr-FR" sz="2400" dirty="0">
              <a:solidFill>
                <a:srgbClr val="33CCFF"/>
              </a:solidFill>
              <a:latin typeface="Spectral Light" panose="02020302060000000000" pitchFamily="18" charset="0"/>
            </a:endParaRPr>
          </a:p>
        </p:txBody>
      </p:sp>
      <p:pic>
        <p:nvPicPr>
          <p:cNvPr id="7170" name="Picture 2" descr="Two paths Â© Richard Croft :: Geograph Britain and Ire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592" y="885652"/>
            <a:ext cx="2690813" cy="18573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7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088603" y="1326975"/>
            <a:ext cx="6966793" cy="1569660"/>
          </a:xfrm>
          <a:prstGeom prst="rect">
            <a:avLst/>
          </a:prstGeom>
          <a:noFill/>
          <a:ln>
            <a:solidFill>
              <a:schemeClr val="bg1"/>
            </a:solidFill>
            <a:prstDash val="lgDash"/>
          </a:ln>
          <a:effectLst>
            <a:glow rad="63500">
              <a:schemeClr val="accent6">
                <a:satMod val="175000"/>
                <a:alpha val="40000"/>
              </a:schemeClr>
            </a:glow>
          </a:effectLst>
        </p:spPr>
        <p:txBody>
          <a:bodyPr wrap="square" rtlCol="0">
            <a:spAutoFit/>
          </a:bodyPr>
          <a:lstStyle/>
          <a:p>
            <a:pPr algn="ctr"/>
            <a:r>
              <a:rPr lang="fr-FR" sz="4800" dirty="0">
                <a:solidFill>
                  <a:srgbClr val="FFC000"/>
                </a:solidFill>
                <a:latin typeface="Spectral Light" panose="02020302060000000000" pitchFamily="18" charset="0"/>
              </a:rPr>
              <a:t>8. Le « livre d’Enoch se contredit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247497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descr="https://c2.staticflickr.com/6/5306/5579133724_1f461b856e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7408" y="7936"/>
            <a:ext cx="6809184" cy="513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052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10.8</a:t>
            </a:r>
            <a:endParaRPr lang="fr-FR" sz="2000" u="sng" dirty="0">
              <a:solidFill>
                <a:srgbClr val="FF0000"/>
              </a:solidFill>
              <a:latin typeface="Spectral Light" panose="02020302060000000000" pitchFamily="18" charset="0"/>
            </a:endParaRPr>
          </a:p>
          <a:p>
            <a:r>
              <a:rPr lang="fr-FR" sz="2000" dirty="0">
                <a:solidFill>
                  <a:srgbClr val="FFFF00"/>
                </a:solidFill>
                <a:latin typeface="Spectral Light" panose="02020302060000000000" pitchFamily="18" charset="0"/>
              </a:rPr>
              <a:t>Toute la terre a été corrompue par la science de l’œuvre d’</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 </a:t>
            </a:r>
            <a:r>
              <a:rPr lang="fr-FR" sz="2000" dirty="0">
                <a:solidFill>
                  <a:srgbClr val="FF0000"/>
                </a:solidFill>
                <a:latin typeface="Spectral Light" panose="02020302060000000000" pitchFamily="18" charset="0"/>
              </a:rPr>
              <a:t>impute-lui donc tout péché.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8" y="2116296"/>
            <a:ext cx="7920881" cy="1938992"/>
          </a:xfrm>
          <a:prstGeom prst="rect">
            <a:avLst/>
          </a:prstGeom>
          <a:noFill/>
        </p:spPr>
        <p:txBody>
          <a:bodyPr wrap="square" rtlCol="0">
            <a:spAutoFit/>
          </a:bodyPr>
          <a:lstStyle/>
          <a:p>
            <a:r>
              <a:rPr lang="fr-FR" sz="2000" u="sng" dirty="0">
                <a:solidFill>
                  <a:schemeClr val="tx1">
                    <a:lumMod val="75000"/>
                    <a:lumOff val="25000"/>
                  </a:schemeClr>
                </a:solidFill>
                <a:latin typeface="Spectral Light" panose="02020302060000000000" pitchFamily="18" charset="0"/>
              </a:rPr>
              <a:t>Enoch 98.4</a:t>
            </a:r>
          </a:p>
          <a:p>
            <a:r>
              <a:rPr lang="fr-FR" sz="2000" dirty="0">
                <a:solidFill>
                  <a:schemeClr val="tx1">
                    <a:lumMod val="75000"/>
                    <a:lumOff val="25000"/>
                  </a:schemeClr>
                </a:solidFill>
                <a:latin typeface="Spectral Light" panose="02020302060000000000" pitchFamily="18" charset="0"/>
              </a:rPr>
              <a:t>Je vous jure que de même qu’une montagne ne s’est jamais transformée en un serviteur, pas plus qu’une colline en une servante, le péché n’a pas été envoyé sur la terre. Ce sont les hommes qui lui ont donné une réalité et ceux qui l’auront commis subiront une grande malédiction.</a:t>
            </a:r>
          </a:p>
        </p:txBody>
      </p:sp>
    </p:spTree>
    <p:extLst>
      <p:ext uri="{BB962C8B-B14F-4D97-AF65-F5344CB8AC3E}">
        <p14:creationId xmlns:p14="http://schemas.microsoft.com/office/powerpoint/2010/main" val="821445409"/>
      </p:ext>
    </p:extLst>
  </p:cSld>
  <p:clrMapOvr>
    <a:masterClrMapping/>
  </p:clrMapOvr>
  <p:transition spd="slow">
    <p:strips dir="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10.8</a:t>
            </a:r>
            <a:endParaRPr lang="fr-FR" sz="2000" u="sng" dirty="0">
              <a:solidFill>
                <a:srgbClr val="FF0000"/>
              </a:solidFill>
              <a:latin typeface="Spectral Light" panose="02020302060000000000" pitchFamily="18" charset="0"/>
            </a:endParaRPr>
          </a:p>
          <a:p>
            <a:r>
              <a:rPr lang="fr-FR" sz="2000" dirty="0">
                <a:solidFill>
                  <a:srgbClr val="FFFF00"/>
                </a:solidFill>
                <a:latin typeface="Spectral Light" panose="02020302060000000000" pitchFamily="18" charset="0"/>
              </a:rPr>
              <a:t>Toute la terre a été corrompue par la science de l’œuvre d’</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 </a:t>
            </a:r>
            <a:r>
              <a:rPr lang="fr-FR" sz="2000" dirty="0">
                <a:solidFill>
                  <a:srgbClr val="FF0000"/>
                </a:solidFill>
                <a:latin typeface="Spectral Light" panose="02020302060000000000" pitchFamily="18" charset="0"/>
              </a:rPr>
              <a:t>impute-lui donc tout péché.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8" y="2116296"/>
            <a:ext cx="7920881" cy="1938992"/>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98.4</a:t>
            </a:r>
          </a:p>
          <a:p>
            <a:r>
              <a:rPr lang="fr-FR" sz="2000" dirty="0">
                <a:solidFill>
                  <a:schemeClr val="bg1"/>
                </a:solidFill>
                <a:latin typeface="Spectral Light" panose="02020302060000000000" pitchFamily="18" charset="0"/>
              </a:rPr>
              <a:t>Je vous jure que de même qu’une montagne ne s’est jamais transformée en un serviteur, pas plus qu’une colline en une servante, </a:t>
            </a:r>
            <a:r>
              <a:rPr lang="fr-FR" sz="2000" dirty="0">
                <a:solidFill>
                  <a:srgbClr val="FF0000"/>
                </a:solidFill>
                <a:latin typeface="Spectral Light" panose="02020302060000000000" pitchFamily="18" charset="0"/>
              </a:rPr>
              <a:t>le péché n’a pas été envoyé sur la terre. </a:t>
            </a:r>
            <a:r>
              <a:rPr lang="fr-FR" sz="2000" dirty="0">
                <a:solidFill>
                  <a:srgbClr val="FFFF00"/>
                </a:solidFill>
                <a:latin typeface="Spectral Light" panose="02020302060000000000" pitchFamily="18" charset="0"/>
              </a:rPr>
              <a:t>Ce sont les hommes qui lui ont donné une réalité</a:t>
            </a:r>
            <a:r>
              <a:rPr lang="fr-FR" sz="2000" dirty="0">
                <a:solidFill>
                  <a:schemeClr val="bg1"/>
                </a:solidFill>
                <a:latin typeface="Spectral Light" panose="02020302060000000000" pitchFamily="18" charset="0"/>
              </a:rPr>
              <a:t> et ceux qui l’auront commis subiront une grande malédiction.</a:t>
            </a:r>
          </a:p>
        </p:txBody>
      </p:sp>
    </p:spTree>
    <p:extLst>
      <p:ext uri="{BB962C8B-B14F-4D97-AF65-F5344CB8AC3E}">
        <p14:creationId xmlns:p14="http://schemas.microsoft.com/office/powerpoint/2010/main" val="42766242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descr="Photographic Print: Man With Surprised Expression Poster : 24x18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914" y="280937"/>
            <a:ext cx="3442171" cy="458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89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119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69.6</a:t>
            </a:r>
          </a:p>
          <a:p>
            <a:r>
              <a:rPr lang="fr-FR" sz="2000" dirty="0">
                <a:solidFill>
                  <a:srgbClr val="FFC000"/>
                </a:solidFill>
                <a:latin typeface="Spectral Light" panose="02020302060000000000" pitchFamily="18" charset="0"/>
              </a:rPr>
              <a:t>Le troisième s’appelle </a:t>
            </a:r>
            <a:r>
              <a:rPr lang="fr-FR" sz="2000" dirty="0" err="1">
                <a:solidFill>
                  <a:srgbClr val="FFC000"/>
                </a:solidFill>
                <a:latin typeface="Spectral Light" panose="02020302060000000000" pitchFamily="18" charset="0"/>
              </a:rPr>
              <a:t>Gadriel</a:t>
            </a:r>
            <a:r>
              <a:rPr lang="fr-FR" sz="2000" dirty="0">
                <a:solidFill>
                  <a:srgbClr val="FFC000"/>
                </a:solidFill>
                <a:latin typeface="Spectral Light" panose="02020302060000000000" pitchFamily="18" charset="0"/>
              </a:rPr>
              <a:t> : </a:t>
            </a:r>
            <a:r>
              <a:rPr lang="fr-FR" sz="2000" dirty="0">
                <a:solidFill>
                  <a:srgbClr val="00FF00"/>
                </a:solidFill>
                <a:latin typeface="Spectral Light" panose="02020302060000000000" pitchFamily="18" charset="0"/>
              </a:rPr>
              <a:t>il séduisit Ève,</a:t>
            </a:r>
            <a:r>
              <a:rPr lang="fr-FR" sz="2000" dirty="0">
                <a:solidFill>
                  <a:schemeClr val="bg1"/>
                </a:solidFill>
                <a:latin typeface="Spectral Light" panose="02020302060000000000" pitchFamily="18" charset="0"/>
              </a:rPr>
              <a:t> montra aux hommes comment infliger des blessures mortelles et leur apprit à fabriquer boucliers, cuirasses et épées, ainsi que tous les instruments de mort pour se battre.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2859782"/>
            <a:ext cx="7921626" cy="707886"/>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Qu’est-ce que cet ange fait dans le jardin d’Eden alors que, selon le « livre d’Enoch », les anges déchus n’étaient pas encore sur terre.</a:t>
            </a:r>
            <a:endParaRPr lang="fr-FR" sz="1600" dirty="0">
              <a:solidFill>
                <a:schemeClr val="tx1">
                  <a:lumMod val="75000"/>
                  <a:lumOff val="25000"/>
                </a:schemeClr>
              </a:solidFill>
              <a:latin typeface="Spectral Light" panose="02020302060000000000" pitchFamily="18" charset="0"/>
            </a:endParaRPr>
          </a:p>
        </p:txBody>
      </p:sp>
    </p:spTree>
    <p:extLst>
      <p:ext uri="{BB962C8B-B14F-4D97-AF65-F5344CB8AC3E}">
        <p14:creationId xmlns:p14="http://schemas.microsoft.com/office/powerpoint/2010/main" val="3099012050"/>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Jude 1.14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Desquels aussi Énoch, le septième depuis Adam, a prophétisé, en disant : Voici, </a:t>
            </a:r>
            <a:r>
              <a:rPr lang="fr-FR" sz="2000" dirty="0">
                <a:solidFill>
                  <a:srgbClr val="FFFF00"/>
                </a:solidFill>
                <a:latin typeface="Spectral Light" panose="02020302060000000000" pitchFamily="18" charset="0"/>
              </a:rPr>
              <a:t>le SEIGNEUR vient avec ses millions de saints</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611558" y="2067886"/>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Deutéronome 33.2b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 et </a:t>
            </a:r>
            <a:r>
              <a:rPr lang="fr-FR" sz="2000" dirty="0">
                <a:solidFill>
                  <a:srgbClr val="FFFF00"/>
                </a:solidFill>
                <a:latin typeface="Spectral Light" panose="02020302060000000000" pitchFamily="18" charset="0"/>
              </a:rPr>
              <a:t>il est venu avec des dizaines de milliers de saints</a:t>
            </a:r>
            <a:r>
              <a:rPr lang="fr-FR" sz="2000" dirty="0">
                <a:solidFill>
                  <a:schemeClr val="bg1"/>
                </a:solidFill>
                <a:latin typeface="Spectral Light" panose="02020302060000000000" pitchFamily="18" charset="0"/>
              </a:rPr>
              <a:t>; de sa main droite sortait pour eux une loi de feu.</a:t>
            </a:r>
          </a:p>
        </p:txBody>
      </p:sp>
    </p:spTree>
    <p:extLst>
      <p:ext uri="{BB962C8B-B14F-4D97-AF65-F5344CB8AC3E}">
        <p14:creationId xmlns:p14="http://schemas.microsoft.com/office/powerpoint/2010/main" val="19909126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69.6</a:t>
            </a:r>
          </a:p>
          <a:p>
            <a:r>
              <a:rPr lang="fr-FR" sz="2000" dirty="0">
                <a:solidFill>
                  <a:srgbClr val="FFC000"/>
                </a:solidFill>
                <a:latin typeface="Spectral Light" panose="02020302060000000000" pitchFamily="18" charset="0"/>
              </a:rPr>
              <a:t>Le troisième s’appelle </a:t>
            </a:r>
            <a:r>
              <a:rPr lang="fr-FR" sz="2000" dirty="0" err="1">
                <a:solidFill>
                  <a:srgbClr val="FFC000"/>
                </a:solidFill>
                <a:latin typeface="Spectral Light" panose="02020302060000000000" pitchFamily="18" charset="0"/>
              </a:rPr>
              <a:t>Gadriel</a:t>
            </a:r>
            <a:r>
              <a:rPr lang="fr-FR" sz="2000" dirty="0">
                <a:solidFill>
                  <a:srgbClr val="FFC000"/>
                </a:solidFill>
                <a:latin typeface="Spectral Light" panose="02020302060000000000" pitchFamily="18" charset="0"/>
              </a:rPr>
              <a:t> : </a:t>
            </a:r>
            <a:r>
              <a:rPr lang="fr-FR" sz="2000" dirty="0">
                <a:solidFill>
                  <a:srgbClr val="00FF00"/>
                </a:solidFill>
                <a:latin typeface="Spectral Light" panose="02020302060000000000" pitchFamily="18" charset="0"/>
              </a:rPr>
              <a:t>il séduisit Ève,</a:t>
            </a:r>
            <a:r>
              <a:rPr lang="fr-FR" sz="2000" dirty="0">
                <a:solidFill>
                  <a:schemeClr val="bg1"/>
                </a:solidFill>
                <a:latin typeface="Spectral Light" panose="02020302060000000000" pitchFamily="18" charset="0"/>
              </a:rPr>
              <a:t> montra aux hommes comment infliger des blessures mortelles et leur apprit à fabriquer boucliers, cuirasses et épées, ainsi que tous les instruments de mort pour se battre.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2859782"/>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Qu’est-ce que cet ange fait dans le jardin d’Eden alors que, selon le « livre d’Enoch », les anges déchus n’étaient pas encore sur terre.</a:t>
            </a:r>
            <a:endParaRPr lang="fr-FR" sz="1600" dirty="0">
              <a:solidFill>
                <a:schemeClr val="bg1"/>
              </a:solidFill>
              <a:latin typeface="Spectral Light" panose="02020302060000000000" pitchFamily="18" charset="0"/>
            </a:endParaRPr>
          </a:p>
        </p:txBody>
      </p:sp>
      <p:sp>
        <p:nvSpPr>
          <p:cNvPr id="13" name="Flèche droite 12"/>
          <p:cNvSpPr/>
          <p:nvPr/>
        </p:nvSpPr>
        <p:spPr>
          <a:xfrm>
            <a:off x="611559" y="2987829"/>
            <a:ext cx="457200"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766576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69.6</a:t>
            </a:r>
          </a:p>
          <a:p>
            <a:r>
              <a:rPr lang="fr-FR" sz="2000" dirty="0">
                <a:solidFill>
                  <a:srgbClr val="FFC000"/>
                </a:solidFill>
                <a:latin typeface="Spectral Light" panose="02020302060000000000" pitchFamily="18" charset="0"/>
              </a:rPr>
              <a:t>Le troisième s’appelle </a:t>
            </a:r>
            <a:r>
              <a:rPr lang="fr-FR" sz="2000" dirty="0" err="1">
                <a:solidFill>
                  <a:srgbClr val="FFC000"/>
                </a:solidFill>
                <a:latin typeface="Spectral Light" panose="02020302060000000000" pitchFamily="18" charset="0"/>
              </a:rPr>
              <a:t>Gadriel</a:t>
            </a:r>
            <a:r>
              <a:rPr lang="fr-FR" sz="2000" dirty="0">
                <a:solidFill>
                  <a:srgbClr val="FFC000"/>
                </a:solidFill>
                <a:latin typeface="Spectral Light" panose="02020302060000000000" pitchFamily="18" charset="0"/>
              </a:rPr>
              <a:t> : </a:t>
            </a:r>
            <a:r>
              <a:rPr lang="fr-FR" sz="2000" dirty="0">
                <a:solidFill>
                  <a:srgbClr val="00FF00"/>
                </a:solidFill>
                <a:latin typeface="Spectral Light" panose="02020302060000000000" pitchFamily="18" charset="0"/>
              </a:rPr>
              <a:t>il séduisit Ève,</a:t>
            </a:r>
            <a:r>
              <a:rPr lang="fr-FR" sz="2000" dirty="0">
                <a:solidFill>
                  <a:schemeClr val="bg1"/>
                </a:solidFill>
                <a:latin typeface="Spectral Light" panose="02020302060000000000" pitchFamily="18" charset="0"/>
              </a:rPr>
              <a:t> montra aux hommes comment infliger des blessures mortelles et leur apprit à fabriquer boucliers, cuirasses et épées, ainsi que tous les instruments de mort pour se battre.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2859782"/>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Qu’est-ce que cet ange fait dans le jardin d’Eden alors que, selon le « livre d’Enoch », les anges déchus n’étaient pas encore sur terre.</a:t>
            </a:r>
            <a:endParaRPr lang="fr-FR" sz="1600" dirty="0">
              <a:solidFill>
                <a:schemeClr val="bg1"/>
              </a:solidFill>
              <a:latin typeface="Spectral Light" panose="02020302060000000000" pitchFamily="18" charset="0"/>
            </a:endParaRPr>
          </a:p>
        </p:txBody>
      </p:sp>
      <p:sp>
        <p:nvSpPr>
          <p:cNvPr id="13" name="Flèche droite 12"/>
          <p:cNvSpPr/>
          <p:nvPr/>
        </p:nvSpPr>
        <p:spPr>
          <a:xfrm>
            <a:off x="626218" y="3701172"/>
            <a:ext cx="457200"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222375" y="3567668"/>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N’est-ce pas satan qui, selon Moïse (Ge 3.13), l’apôtre Paul (2 Co 11.13) et l’apôtre Jean (Ap 12.9) séduisit Eve ?</a:t>
            </a:r>
            <a:endParaRPr lang="fr-FR" sz="16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32057546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4"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2775" y="399118"/>
            <a:ext cx="7920881" cy="523220"/>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Qui est responsable du péché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1447776" y="1707654"/>
            <a:ext cx="3113112" cy="523220"/>
          </a:xfrm>
          <a:prstGeom prst="rect">
            <a:avLst/>
          </a:prstGeom>
          <a:noFill/>
        </p:spPr>
        <p:txBody>
          <a:bodyPr wrap="square" rtlCol="0">
            <a:spAutoFit/>
          </a:bodyPr>
          <a:lstStyle/>
          <a:p>
            <a:pPr algn="ctr"/>
            <a:r>
              <a:rPr lang="fr-FR" sz="2800" dirty="0">
                <a:solidFill>
                  <a:srgbClr val="FF0000"/>
                </a:solidFill>
                <a:latin typeface="Spectral Light" panose="02020302060000000000" pitchFamily="18" charset="0"/>
              </a:rPr>
              <a:t>AZAZEL</a:t>
            </a:r>
          </a:p>
        </p:txBody>
      </p:sp>
      <p:sp>
        <p:nvSpPr>
          <p:cNvPr id="15" name="ZoneTexte 14"/>
          <p:cNvSpPr txBox="1"/>
          <p:nvPr/>
        </p:nvSpPr>
        <p:spPr>
          <a:xfrm>
            <a:off x="1446783" y="3579862"/>
            <a:ext cx="3113112" cy="523220"/>
          </a:xfrm>
          <a:prstGeom prst="rect">
            <a:avLst/>
          </a:prstGeom>
          <a:noFill/>
        </p:spPr>
        <p:txBody>
          <a:bodyPr wrap="square" rtlCol="0">
            <a:spAutoFit/>
          </a:bodyPr>
          <a:lstStyle/>
          <a:p>
            <a:pPr algn="ctr"/>
            <a:r>
              <a:rPr lang="fr-FR" sz="2800" dirty="0">
                <a:solidFill>
                  <a:schemeClr val="tx1">
                    <a:lumMod val="75000"/>
                    <a:lumOff val="25000"/>
                  </a:schemeClr>
                </a:solidFill>
                <a:latin typeface="Spectral Light" panose="02020302060000000000" pitchFamily="18" charset="0"/>
              </a:rPr>
              <a:t>GADRIEL</a:t>
            </a:r>
          </a:p>
        </p:txBody>
      </p:sp>
      <p:sp>
        <p:nvSpPr>
          <p:cNvPr id="16" name="ZoneTexte 15"/>
          <p:cNvSpPr txBox="1"/>
          <p:nvPr/>
        </p:nvSpPr>
        <p:spPr>
          <a:xfrm>
            <a:off x="1460103" y="2670180"/>
            <a:ext cx="3113112" cy="523220"/>
          </a:xfrm>
          <a:prstGeom prst="rect">
            <a:avLst/>
          </a:prstGeom>
          <a:noFill/>
        </p:spPr>
        <p:txBody>
          <a:bodyPr wrap="square" rtlCol="0">
            <a:spAutoFit/>
          </a:bodyPr>
          <a:lstStyle/>
          <a:p>
            <a:pPr algn="ctr"/>
            <a:r>
              <a:rPr lang="fr-FR" sz="2800" dirty="0">
                <a:solidFill>
                  <a:schemeClr val="tx1">
                    <a:lumMod val="75000"/>
                    <a:lumOff val="25000"/>
                  </a:schemeClr>
                </a:solidFill>
                <a:latin typeface="Spectral Light" panose="02020302060000000000" pitchFamily="18" charset="0"/>
              </a:rPr>
              <a:t>HOMME</a:t>
            </a:r>
          </a:p>
        </p:txBody>
      </p:sp>
      <p:sp>
        <p:nvSpPr>
          <p:cNvPr id="17" name="Flèche droite 16"/>
          <p:cNvSpPr/>
          <p:nvPr/>
        </p:nvSpPr>
        <p:spPr>
          <a:xfrm flipV="1">
            <a:off x="1438251" y="1800597"/>
            <a:ext cx="457200" cy="3373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9155201"/>
      </p:ext>
    </p:extLst>
  </p:cSld>
  <p:clrMapOvr>
    <a:masterClrMapping/>
  </p:clrMapOvr>
  <p:transition spd="slow">
    <p:wipe dir="d"/>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4"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2775" y="399118"/>
            <a:ext cx="7920881" cy="523220"/>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Qui est responsable du péché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1447776" y="1707654"/>
            <a:ext cx="3113112" cy="523220"/>
          </a:xfrm>
          <a:prstGeom prst="rect">
            <a:avLst/>
          </a:prstGeom>
          <a:noFill/>
        </p:spPr>
        <p:txBody>
          <a:bodyPr wrap="square" rtlCol="0">
            <a:spAutoFit/>
          </a:bodyPr>
          <a:lstStyle/>
          <a:p>
            <a:pPr algn="ctr"/>
            <a:r>
              <a:rPr lang="fr-FR" sz="2800" dirty="0">
                <a:solidFill>
                  <a:schemeClr val="tx1">
                    <a:lumMod val="75000"/>
                    <a:lumOff val="25000"/>
                  </a:schemeClr>
                </a:solidFill>
                <a:latin typeface="Spectral Light" panose="02020302060000000000" pitchFamily="18" charset="0"/>
              </a:rPr>
              <a:t>AZAZEL</a:t>
            </a:r>
          </a:p>
        </p:txBody>
      </p:sp>
      <p:sp>
        <p:nvSpPr>
          <p:cNvPr id="15" name="ZoneTexte 14"/>
          <p:cNvSpPr txBox="1"/>
          <p:nvPr/>
        </p:nvSpPr>
        <p:spPr>
          <a:xfrm>
            <a:off x="1446783" y="3579862"/>
            <a:ext cx="3113112" cy="523220"/>
          </a:xfrm>
          <a:prstGeom prst="rect">
            <a:avLst/>
          </a:prstGeom>
          <a:noFill/>
        </p:spPr>
        <p:txBody>
          <a:bodyPr wrap="square" rtlCol="0">
            <a:spAutoFit/>
          </a:bodyPr>
          <a:lstStyle/>
          <a:p>
            <a:pPr algn="ctr"/>
            <a:r>
              <a:rPr lang="fr-FR" sz="2800" dirty="0">
                <a:solidFill>
                  <a:schemeClr val="tx1">
                    <a:lumMod val="75000"/>
                    <a:lumOff val="25000"/>
                  </a:schemeClr>
                </a:solidFill>
                <a:latin typeface="Spectral Light" panose="02020302060000000000" pitchFamily="18" charset="0"/>
              </a:rPr>
              <a:t>GADRIEL</a:t>
            </a:r>
          </a:p>
        </p:txBody>
      </p:sp>
      <p:sp>
        <p:nvSpPr>
          <p:cNvPr id="16" name="ZoneTexte 15"/>
          <p:cNvSpPr txBox="1"/>
          <p:nvPr/>
        </p:nvSpPr>
        <p:spPr>
          <a:xfrm>
            <a:off x="1460103" y="2670180"/>
            <a:ext cx="3113112" cy="523220"/>
          </a:xfrm>
          <a:prstGeom prst="rect">
            <a:avLst/>
          </a:prstGeom>
          <a:noFill/>
        </p:spPr>
        <p:txBody>
          <a:bodyPr wrap="square" rtlCol="0">
            <a:spAutoFit/>
          </a:bodyPr>
          <a:lstStyle/>
          <a:p>
            <a:pPr algn="ctr"/>
            <a:r>
              <a:rPr lang="fr-FR" sz="2800" dirty="0">
                <a:solidFill>
                  <a:srgbClr val="FF0000"/>
                </a:solidFill>
                <a:latin typeface="Spectral Light" panose="02020302060000000000" pitchFamily="18" charset="0"/>
              </a:rPr>
              <a:t>HOMME</a:t>
            </a:r>
          </a:p>
        </p:txBody>
      </p:sp>
      <p:sp>
        <p:nvSpPr>
          <p:cNvPr id="17" name="Flèche droite 16"/>
          <p:cNvSpPr/>
          <p:nvPr/>
        </p:nvSpPr>
        <p:spPr>
          <a:xfrm flipV="1">
            <a:off x="1438251" y="2763123"/>
            <a:ext cx="457200" cy="3373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47962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4"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2775" y="399118"/>
            <a:ext cx="7920881" cy="523220"/>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Qui est responsable du péché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1447776" y="1707654"/>
            <a:ext cx="3113112" cy="523220"/>
          </a:xfrm>
          <a:prstGeom prst="rect">
            <a:avLst/>
          </a:prstGeom>
          <a:noFill/>
        </p:spPr>
        <p:txBody>
          <a:bodyPr wrap="square" rtlCol="0">
            <a:spAutoFit/>
          </a:bodyPr>
          <a:lstStyle/>
          <a:p>
            <a:pPr algn="ctr"/>
            <a:r>
              <a:rPr lang="fr-FR" sz="2800" dirty="0">
                <a:solidFill>
                  <a:schemeClr val="tx1">
                    <a:lumMod val="75000"/>
                    <a:lumOff val="25000"/>
                  </a:schemeClr>
                </a:solidFill>
                <a:latin typeface="Spectral Light" panose="02020302060000000000" pitchFamily="18" charset="0"/>
              </a:rPr>
              <a:t>AZAZEL</a:t>
            </a:r>
          </a:p>
        </p:txBody>
      </p:sp>
      <p:sp>
        <p:nvSpPr>
          <p:cNvPr id="15" name="ZoneTexte 14"/>
          <p:cNvSpPr txBox="1"/>
          <p:nvPr/>
        </p:nvSpPr>
        <p:spPr>
          <a:xfrm>
            <a:off x="1446783" y="3579862"/>
            <a:ext cx="3113112" cy="523220"/>
          </a:xfrm>
          <a:prstGeom prst="rect">
            <a:avLst/>
          </a:prstGeom>
          <a:noFill/>
        </p:spPr>
        <p:txBody>
          <a:bodyPr wrap="square" rtlCol="0">
            <a:spAutoFit/>
          </a:bodyPr>
          <a:lstStyle/>
          <a:p>
            <a:pPr algn="ctr"/>
            <a:r>
              <a:rPr lang="fr-FR" sz="2800" dirty="0">
                <a:solidFill>
                  <a:srgbClr val="FF0000"/>
                </a:solidFill>
                <a:latin typeface="Spectral Light" panose="02020302060000000000" pitchFamily="18" charset="0"/>
              </a:rPr>
              <a:t>GADRIEL</a:t>
            </a:r>
          </a:p>
        </p:txBody>
      </p:sp>
      <p:sp>
        <p:nvSpPr>
          <p:cNvPr id="16" name="ZoneTexte 15"/>
          <p:cNvSpPr txBox="1"/>
          <p:nvPr/>
        </p:nvSpPr>
        <p:spPr>
          <a:xfrm>
            <a:off x="1460103" y="2670180"/>
            <a:ext cx="3113112" cy="523220"/>
          </a:xfrm>
          <a:prstGeom prst="rect">
            <a:avLst/>
          </a:prstGeom>
          <a:noFill/>
        </p:spPr>
        <p:txBody>
          <a:bodyPr wrap="square" rtlCol="0">
            <a:spAutoFit/>
          </a:bodyPr>
          <a:lstStyle/>
          <a:p>
            <a:pPr algn="ctr"/>
            <a:r>
              <a:rPr lang="fr-FR" sz="2800" dirty="0">
                <a:solidFill>
                  <a:schemeClr val="tx1">
                    <a:lumMod val="75000"/>
                    <a:lumOff val="25000"/>
                  </a:schemeClr>
                </a:solidFill>
                <a:latin typeface="Spectral Light" panose="02020302060000000000" pitchFamily="18" charset="0"/>
              </a:rPr>
              <a:t>HOMME</a:t>
            </a:r>
          </a:p>
        </p:txBody>
      </p:sp>
      <p:sp>
        <p:nvSpPr>
          <p:cNvPr id="17" name="Flèche droite 16"/>
          <p:cNvSpPr/>
          <p:nvPr/>
        </p:nvSpPr>
        <p:spPr>
          <a:xfrm flipV="1">
            <a:off x="1447776" y="3672805"/>
            <a:ext cx="457200" cy="3373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49352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4"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2775" y="399118"/>
            <a:ext cx="7920881" cy="523220"/>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Qui est responsable du péché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6" name="Picture 4" descr="Labyrint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215" y="1203598"/>
            <a:ext cx="2304255" cy="345638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1447776" y="1707654"/>
            <a:ext cx="3113112" cy="523220"/>
          </a:xfrm>
          <a:prstGeom prst="rect">
            <a:avLst/>
          </a:prstGeom>
          <a:noFill/>
        </p:spPr>
        <p:txBody>
          <a:bodyPr wrap="square" rtlCol="0">
            <a:spAutoFit/>
          </a:bodyPr>
          <a:lstStyle/>
          <a:p>
            <a:pPr algn="ctr"/>
            <a:r>
              <a:rPr lang="fr-FR" sz="2800" dirty="0">
                <a:solidFill>
                  <a:srgbClr val="FF0000"/>
                </a:solidFill>
                <a:latin typeface="Spectral Light" panose="02020302060000000000" pitchFamily="18" charset="0"/>
              </a:rPr>
              <a:t>AZAZEL</a:t>
            </a:r>
          </a:p>
        </p:txBody>
      </p:sp>
      <p:sp>
        <p:nvSpPr>
          <p:cNvPr id="15" name="ZoneTexte 14"/>
          <p:cNvSpPr txBox="1"/>
          <p:nvPr/>
        </p:nvSpPr>
        <p:spPr>
          <a:xfrm>
            <a:off x="1446783" y="3579862"/>
            <a:ext cx="3113112" cy="523220"/>
          </a:xfrm>
          <a:prstGeom prst="rect">
            <a:avLst/>
          </a:prstGeom>
          <a:noFill/>
        </p:spPr>
        <p:txBody>
          <a:bodyPr wrap="square" rtlCol="0">
            <a:spAutoFit/>
          </a:bodyPr>
          <a:lstStyle/>
          <a:p>
            <a:pPr algn="ctr"/>
            <a:r>
              <a:rPr lang="fr-FR" sz="2800" dirty="0">
                <a:solidFill>
                  <a:srgbClr val="FF0000"/>
                </a:solidFill>
                <a:latin typeface="Spectral Light" panose="02020302060000000000" pitchFamily="18" charset="0"/>
              </a:rPr>
              <a:t>GADRIEL</a:t>
            </a:r>
          </a:p>
        </p:txBody>
      </p:sp>
      <p:sp>
        <p:nvSpPr>
          <p:cNvPr id="16" name="ZoneTexte 15"/>
          <p:cNvSpPr txBox="1"/>
          <p:nvPr/>
        </p:nvSpPr>
        <p:spPr>
          <a:xfrm>
            <a:off x="1460103" y="2670180"/>
            <a:ext cx="3113112" cy="523220"/>
          </a:xfrm>
          <a:prstGeom prst="rect">
            <a:avLst/>
          </a:prstGeom>
          <a:noFill/>
        </p:spPr>
        <p:txBody>
          <a:bodyPr wrap="square" rtlCol="0">
            <a:spAutoFit/>
          </a:bodyPr>
          <a:lstStyle/>
          <a:p>
            <a:pPr algn="ctr"/>
            <a:r>
              <a:rPr lang="fr-FR" sz="2800" dirty="0">
                <a:solidFill>
                  <a:srgbClr val="FF0000"/>
                </a:solidFill>
                <a:latin typeface="Spectral Light" panose="02020302060000000000" pitchFamily="18" charset="0"/>
              </a:rPr>
              <a:t>HOMME</a:t>
            </a:r>
          </a:p>
        </p:txBody>
      </p:sp>
    </p:spTree>
    <p:extLst>
      <p:ext uri="{BB962C8B-B14F-4D97-AF65-F5344CB8AC3E}">
        <p14:creationId xmlns:p14="http://schemas.microsoft.com/office/powerpoint/2010/main" val="11494775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954107"/>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Les </a:t>
            </a:r>
            <a:r>
              <a:rPr lang="fr-FR" sz="2800" dirty="0">
                <a:solidFill>
                  <a:srgbClr val="FF0000"/>
                </a:solidFill>
                <a:latin typeface="Spectral Light" panose="02020302060000000000" pitchFamily="18" charset="0"/>
              </a:rPr>
              <a:t>anges déchus </a:t>
            </a:r>
            <a:r>
              <a:rPr lang="fr-FR" sz="2800" dirty="0">
                <a:solidFill>
                  <a:schemeClr val="bg1"/>
                </a:solidFill>
                <a:latin typeface="Spectral Light" panose="02020302060000000000" pitchFamily="18" charset="0"/>
              </a:rPr>
              <a:t>n’ont pas eu de relations sexuelles avec les femmes.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611559" y="2427734"/>
            <a:ext cx="7920881" cy="954107"/>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Les « </a:t>
            </a:r>
            <a:r>
              <a:rPr lang="fr-FR" sz="2800" dirty="0">
                <a:solidFill>
                  <a:srgbClr val="00FF00"/>
                </a:solidFill>
                <a:latin typeface="Spectral Light" panose="02020302060000000000" pitchFamily="18" charset="0"/>
              </a:rPr>
              <a:t>fils d’Elohim</a:t>
            </a:r>
            <a:r>
              <a:rPr lang="fr-FR" sz="2800" dirty="0">
                <a:solidFill>
                  <a:schemeClr val="bg1"/>
                </a:solidFill>
                <a:latin typeface="Spectral Light" panose="02020302060000000000" pitchFamily="18" charset="0"/>
              </a:rPr>
              <a:t> » ont eu de relations sexuelles avec les femmes. </a:t>
            </a:r>
          </a:p>
        </p:txBody>
      </p:sp>
      <p:sp>
        <p:nvSpPr>
          <p:cNvPr id="14" name="ZoneTexte 13"/>
          <p:cNvSpPr txBox="1"/>
          <p:nvPr/>
        </p:nvSpPr>
        <p:spPr>
          <a:xfrm>
            <a:off x="942107" y="3723878"/>
            <a:ext cx="7590333" cy="584775"/>
          </a:xfrm>
          <a:prstGeom prst="rect">
            <a:avLst/>
          </a:prstGeom>
          <a:noFill/>
        </p:spPr>
        <p:txBody>
          <a:bodyPr wrap="square" rtlCol="0">
            <a:spAutoFit/>
          </a:bodyPr>
          <a:lstStyle/>
          <a:p>
            <a:r>
              <a:rPr lang="fr-FR" sz="3200" dirty="0">
                <a:solidFill>
                  <a:srgbClr val="00FF00"/>
                </a:solidFill>
                <a:latin typeface="Spectral Light" panose="02020302060000000000" pitchFamily="18" charset="0"/>
              </a:rPr>
              <a:t>Les hommes de la lignée de Seth</a:t>
            </a:r>
          </a:p>
        </p:txBody>
      </p:sp>
      <p:sp>
        <p:nvSpPr>
          <p:cNvPr id="15" name="Flèche vers le bas 14"/>
          <p:cNvSpPr/>
          <p:nvPr/>
        </p:nvSpPr>
        <p:spPr>
          <a:xfrm>
            <a:off x="2309651" y="3086642"/>
            <a:ext cx="288032" cy="512461"/>
          </a:xfrm>
          <a:prstGeom prst="downArrow">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283549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17009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6.3</a:t>
            </a:r>
          </a:p>
          <a:p>
            <a:r>
              <a:rPr lang="fr-FR" sz="2000" dirty="0">
                <a:solidFill>
                  <a:srgbClr val="FFC000"/>
                </a:solidFill>
                <a:latin typeface="Spectral Light" panose="02020302060000000000" pitchFamily="18" charset="0"/>
              </a:rPr>
              <a:t>Leur chef </a:t>
            </a:r>
            <a:r>
              <a:rPr lang="fr-FR" sz="2000" dirty="0" err="1">
                <a:solidFill>
                  <a:srgbClr val="FFC000"/>
                </a:solidFill>
                <a:latin typeface="Spectral Light" panose="02020302060000000000" pitchFamily="18" charset="0"/>
              </a:rPr>
              <a:t>Shemyaza</a:t>
            </a:r>
            <a:r>
              <a:rPr lang="fr-FR" sz="2000" dirty="0">
                <a:solidFill>
                  <a:srgbClr val="FFC000"/>
                </a:solidFill>
                <a:latin typeface="Spectral Light" panose="02020302060000000000" pitchFamily="18" charset="0"/>
              </a:rPr>
              <a:t> </a:t>
            </a:r>
            <a:r>
              <a:rPr lang="fr-FR" sz="2000" dirty="0">
                <a:solidFill>
                  <a:schemeClr val="bg1"/>
                </a:solidFill>
                <a:latin typeface="Spectral Light" panose="02020302060000000000" pitchFamily="18" charset="0"/>
              </a:rPr>
              <a:t>eut pourtant un doute sur leur détermination : je ne suis pas certain que vous voulez vraiment le faire, et je serai le seul alors à être responsable de cette formidable transgression. </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6.4</a:t>
            </a:r>
          </a:p>
          <a:p>
            <a:r>
              <a:rPr lang="fr-FR" sz="2000" dirty="0">
                <a:solidFill>
                  <a:schemeClr val="tx1">
                    <a:lumMod val="75000"/>
                    <a:lumOff val="25000"/>
                  </a:schemeClr>
                </a:solidFill>
                <a:latin typeface="Spectral Light" panose="02020302060000000000" pitchFamily="18" charset="0"/>
              </a:rPr>
              <a:t>Mais les anges le rassurèrent : </a:t>
            </a:r>
            <a:r>
              <a:rPr lang="fr-FR" sz="2000" dirty="0" err="1">
                <a:solidFill>
                  <a:schemeClr val="tx1">
                    <a:lumMod val="75000"/>
                    <a:lumOff val="25000"/>
                  </a:schemeClr>
                </a:solidFill>
                <a:latin typeface="Spectral Light" panose="02020302060000000000" pitchFamily="18" charset="0"/>
              </a:rPr>
              <a:t>Shemyaza</a:t>
            </a:r>
            <a:r>
              <a:rPr lang="fr-FR" sz="2000" dirty="0">
                <a:solidFill>
                  <a:schemeClr val="tx1">
                    <a:lumMod val="75000"/>
                    <a:lumOff val="25000"/>
                  </a:schemeClr>
                </a:solidFill>
                <a:latin typeface="Spectral Light" panose="02020302060000000000" pitchFamily="18" charset="0"/>
              </a:rPr>
              <a:t>, nous allons te prêter un serment et te jurer que nous allons vraiment le faire. Nous ne changerons pas d’avis. Et soyons maudits si nous ne respectons pas cette promesse.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37495554"/>
      </p:ext>
    </p:extLst>
  </p:cSld>
  <p:clrMapOvr>
    <a:masterClrMapping/>
  </p:clrMapOvr>
  <p:transition spd="slow">
    <p:strips dir="rd"/>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17009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6.3</a:t>
            </a:r>
          </a:p>
          <a:p>
            <a:r>
              <a:rPr lang="fr-FR" sz="2000" dirty="0">
                <a:solidFill>
                  <a:srgbClr val="FFC000"/>
                </a:solidFill>
                <a:latin typeface="Spectral Light" panose="02020302060000000000" pitchFamily="18" charset="0"/>
              </a:rPr>
              <a:t>Leur chef </a:t>
            </a:r>
            <a:r>
              <a:rPr lang="fr-FR" sz="2000" dirty="0" err="1">
                <a:solidFill>
                  <a:srgbClr val="FFC000"/>
                </a:solidFill>
                <a:latin typeface="Spectral Light" panose="02020302060000000000" pitchFamily="18" charset="0"/>
              </a:rPr>
              <a:t>Shemyaza</a:t>
            </a:r>
            <a:r>
              <a:rPr lang="fr-FR" sz="2000" dirty="0">
                <a:solidFill>
                  <a:srgbClr val="FFC000"/>
                </a:solidFill>
                <a:latin typeface="Spectral Light" panose="02020302060000000000" pitchFamily="18" charset="0"/>
              </a:rPr>
              <a:t> </a:t>
            </a:r>
            <a:r>
              <a:rPr lang="fr-FR" sz="2000" dirty="0">
                <a:solidFill>
                  <a:schemeClr val="bg1"/>
                </a:solidFill>
                <a:latin typeface="Spectral Light" panose="02020302060000000000" pitchFamily="18" charset="0"/>
              </a:rPr>
              <a:t>eut pourtant un doute sur leur détermination : je ne suis pas certain que vous voulez vraiment le faire, et je serai le seul alors à être responsable de cette formidable transgression. </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6.4</a:t>
            </a:r>
          </a:p>
          <a:p>
            <a:r>
              <a:rPr lang="fr-FR" sz="2000" dirty="0">
                <a:solidFill>
                  <a:srgbClr val="FFFF00"/>
                </a:solidFill>
                <a:latin typeface="Spectral Light" panose="02020302060000000000" pitchFamily="18" charset="0"/>
              </a:rPr>
              <a:t>Mais les anges le rassurèrent : </a:t>
            </a:r>
            <a:r>
              <a:rPr lang="fr-FR" sz="2000" dirty="0" err="1">
                <a:solidFill>
                  <a:schemeClr val="bg1"/>
                </a:solidFill>
                <a:latin typeface="Spectral Light" panose="02020302060000000000" pitchFamily="18" charset="0"/>
              </a:rPr>
              <a:t>Shemyaza</a:t>
            </a:r>
            <a:r>
              <a:rPr lang="fr-FR" sz="2000" dirty="0">
                <a:solidFill>
                  <a:schemeClr val="bg1"/>
                </a:solidFill>
                <a:latin typeface="Spectral Light" panose="02020302060000000000" pitchFamily="18" charset="0"/>
              </a:rPr>
              <a:t>, nous allons te prêter un serment et te jurer que nous allons vraiment le faire. Nous ne changerons pas d’avis. Et soyons maudits si nous ne respectons pas cette promesse.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979744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129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69.4</a:t>
            </a:r>
          </a:p>
          <a:p>
            <a:r>
              <a:rPr lang="fr-FR" sz="2000" dirty="0">
                <a:solidFill>
                  <a:srgbClr val="FFC000"/>
                </a:solidFill>
                <a:latin typeface="Spectral Light" panose="02020302060000000000" pitchFamily="18" charset="0"/>
              </a:rPr>
              <a:t>Le premier est </a:t>
            </a:r>
            <a:r>
              <a:rPr lang="fr-FR" sz="2000" dirty="0" err="1">
                <a:solidFill>
                  <a:srgbClr val="FFC000"/>
                </a:solidFill>
                <a:latin typeface="Spectral Light" panose="02020302060000000000" pitchFamily="18" charset="0"/>
              </a:rPr>
              <a:t>Yeqon</a:t>
            </a:r>
            <a:r>
              <a:rPr lang="fr-FR" sz="2000" dirty="0">
                <a:solidFill>
                  <a:schemeClr val="bg1"/>
                </a:solidFill>
                <a:latin typeface="Spectral Light" panose="02020302060000000000" pitchFamily="18" charset="0"/>
              </a:rPr>
              <a:t> : c’est lui qui </a:t>
            </a:r>
            <a:r>
              <a:rPr lang="fr-FR" sz="2000" dirty="0" err="1">
                <a:solidFill>
                  <a:schemeClr val="bg1"/>
                </a:solidFill>
                <a:latin typeface="Spectral Light" panose="02020302060000000000" pitchFamily="18" charset="0"/>
              </a:rPr>
              <a:t>détournat</a:t>
            </a:r>
            <a:r>
              <a:rPr lang="fr-FR" sz="2000" dirty="0">
                <a:solidFill>
                  <a:schemeClr val="bg1"/>
                </a:solidFill>
                <a:latin typeface="Spectral Light" panose="02020302060000000000" pitchFamily="18" charset="0"/>
              </a:rPr>
              <a:t> tous les fils de YHWH et les fit descendre sur terre </a:t>
            </a:r>
            <a:r>
              <a:rPr lang="fr-FR" sz="2000" dirty="0">
                <a:solidFill>
                  <a:srgbClr val="00FF00"/>
                </a:solidFill>
                <a:latin typeface="Spectral Light" panose="02020302060000000000" pitchFamily="18" charset="0"/>
              </a:rPr>
              <a:t>par l’entremise des humaines.</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69.5</a:t>
            </a:r>
          </a:p>
          <a:p>
            <a:r>
              <a:rPr lang="fr-FR" sz="2000" dirty="0">
                <a:solidFill>
                  <a:schemeClr val="tx1">
                    <a:lumMod val="75000"/>
                    <a:lumOff val="25000"/>
                  </a:schemeClr>
                </a:solidFill>
                <a:latin typeface="Spectral Light" panose="02020302060000000000" pitchFamily="18" charset="0"/>
              </a:rPr>
              <a:t>Le second a pour nom </a:t>
            </a:r>
            <a:r>
              <a:rPr lang="fr-FR" sz="2000" dirty="0" err="1">
                <a:solidFill>
                  <a:schemeClr val="tx1">
                    <a:lumMod val="75000"/>
                    <a:lumOff val="25000"/>
                  </a:schemeClr>
                </a:solidFill>
                <a:latin typeface="Spectral Light" panose="02020302060000000000" pitchFamily="18" charset="0"/>
              </a:rPr>
              <a:t>Asbeel</a:t>
            </a:r>
            <a:r>
              <a:rPr lang="fr-FR" sz="2000" dirty="0">
                <a:solidFill>
                  <a:schemeClr val="tx1">
                    <a:lumMod val="75000"/>
                    <a:lumOff val="25000"/>
                  </a:schemeClr>
                </a:solidFill>
                <a:latin typeface="Spectral Light" panose="02020302060000000000" pitchFamily="18" charset="0"/>
              </a:rPr>
              <a:t> : il donna de mauvais conseils aux anges et les entraina à s’unir aux femmes.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249747476"/>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Nombres 21.14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C'est pourquoi il est dit, au </a:t>
            </a:r>
            <a:r>
              <a:rPr lang="fr-FR" sz="2000" dirty="0">
                <a:solidFill>
                  <a:srgbClr val="FFFF00"/>
                </a:solidFill>
                <a:latin typeface="Spectral Light" panose="02020302060000000000" pitchFamily="18" charset="0"/>
              </a:rPr>
              <a:t>Livre </a:t>
            </a:r>
            <a:r>
              <a:rPr lang="fr-FR" sz="2000" dirty="0">
                <a:solidFill>
                  <a:srgbClr val="FFC000"/>
                </a:solidFill>
                <a:latin typeface="Spectral Light" panose="02020302060000000000" pitchFamily="18" charset="0"/>
              </a:rPr>
              <a:t>des Guerres du SEIGNEUR </a:t>
            </a:r>
            <a:r>
              <a:rPr lang="fr-FR" sz="2000" dirty="0">
                <a:solidFill>
                  <a:schemeClr val="bg1"/>
                </a:solidFill>
                <a:latin typeface="Spectral Light" panose="02020302060000000000" pitchFamily="18" charset="0"/>
              </a:rPr>
              <a:t>: ce qu'il fit en la mer rouge et aux ruisseaux de </a:t>
            </a:r>
            <a:r>
              <a:rPr lang="fr-FR" sz="2000" dirty="0" err="1">
                <a:solidFill>
                  <a:schemeClr val="bg1"/>
                </a:solidFill>
                <a:latin typeface="Spectral Light" panose="02020302060000000000" pitchFamily="18" charset="0"/>
              </a:rPr>
              <a:t>Arnon</a:t>
            </a:r>
            <a:r>
              <a:rPr lang="fr-FR" sz="2000" dirty="0">
                <a:solidFill>
                  <a:schemeClr val="bg1"/>
                </a:solidFill>
                <a:latin typeface="Spectral Light" panose="02020302060000000000" pitchFamily="18" charset="0"/>
              </a:rPr>
              <a:t>,</a:t>
            </a:r>
          </a:p>
          <a:p>
            <a:endParaRPr lang="fr-FR" sz="2000" dirty="0">
              <a:solidFill>
                <a:schemeClr val="tx1">
                  <a:lumMod val="75000"/>
                  <a:lumOff val="25000"/>
                </a:schemeClr>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2 Chroniques 20.34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Or le reste des actions de Josaphat, les premières et les dernières, voici, elles sont écrites dans les mémoires de Jéhu, fils de </a:t>
            </a:r>
            <a:r>
              <a:rPr lang="fr-FR" sz="2000" dirty="0" err="1">
                <a:solidFill>
                  <a:schemeClr val="tx1">
                    <a:lumMod val="75000"/>
                    <a:lumOff val="25000"/>
                  </a:schemeClr>
                </a:solidFill>
                <a:latin typeface="Spectral Light" panose="02020302060000000000" pitchFamily="18" charset="0"/>
              </a:rPr>
              <a:t>Hanani</a:t>
            </a:r>
            <a:r>
              <a:rPr lang="fr-FR" sz="2000" dirty="0">
                <a:solidFill>
                  <a:schemeClr val="tx1">
                    <a:lumMod val="75000"/>
                    <a:lumOff val="25000"/>
                  </a:schemeClr>
                </a:solidFill>
                <a:latin typeface="Spectral Light" panose="02020302060000000000" pitchFamily="18" charset="0"/>
              </a:rPr>
              <a:t>, insérés dans le livre des rois d'Israël.</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780061063"/>
      </p:ext>
    </p:extLst>
  </p:cSld>
  <p:clrMapOvr>
    <a:masterClrMapping/>
  </p:clrMapOvr>
  <p:transition spd="slow">
    <p:strips dir="rd"/>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69.4</a:t>
            </a:r>
          </a:p>
          <a:p>
            <a:r>
              <a:rPr lang="fr-FR" sz="2000" dirty="0">
                <a:solidFill>
                  <a:srgbClr val="FFC000"/>
                </a:solidFill>
                <a:latin typeface="Spectral Light" panose="02020302060000000000" pitchFamily="18" charset="0"/>
              </a:rPr>
              <a:t>Le premier est </a:t>
            </a:r>
            <a:r>
              <a:rPr lang="fr-FR" sz="2000" dirty="0" err="1">
                <a:solidFill>
                  <a:srgbClr val="FFC000"/>
                </a:solidFill>
                <a:latin typeface="Spectral Light" panose="02020302060000000000" pitchFamily="18" charset="0"/>
              </a:rPr>
              <a:t>Yeqon</a:t>
            </a:r>
            <a:r>
              <a:rPr lang="fr-FR" sz="2000" dirty="0">
                <a:solidFill>
                  <a:schemeClr val="bg1"/>
                </a:solidFill>
                <a:latin typeface="Spectral Light" panose="02020302060000000000" pitchFamily="18" charset="0"/>
              </a:rPr>
              <a:t> : c’est lui qui </a:t>
            </a:r>
            <a:r>
              <a:rPr lang="fr-FR" sz="2000" dirty="0" err="1">
                <a:solidFill>
                  <a:schemeClr val="bg1"/>
                </a:solidFill>
                <a:latin typeface="Spectral Light" panose="02020302060000000000" pitchFamily="18" charset="0"/>
              </a:rPr>
              <a:t>détournat</a:t>
            </a:r>
            <a:r>
              <a:rPr lang="fr-FR" sz="2000" dirty="0">
                <a:solidFill>
                  <a:schemeClr val="bg1"/>
                </a:solidFill>
                <a:latin typeface="Spectral Light" panose="02020302060000000000" pitchFamily="18" charset="0"/>
              </a:rPr>
              <a:t> tous les fils de YHWH et les fit descendre sur terre </a:t>
            </a:r>
            <a:r>
              <a:rPr lang="fr-FR" sz="2000" dirty="0">
                <a:solidFill>
                  <a:srgbClr val="FFFF00"/>
                </a:solidFill>
                <a:latin typeface="Spectral Light" panose="02020302060000000000" pitchFamily="18" charset="0"/>
              </a:rPr>
              <a:t>par l’entremise des humaines.</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69.5</a:t>
            </a:r>
          </a:p>
          <a:p>
            <a:r>
              <a:rPr lang="fr-FR" sz="2000" dirty="0">
                <a:solidFill>
                  <a:srgbClr val="00FF00"/>
                </a:solidFill>
                <a:latin typeface="Spectral Light" panose="02020302060000000000" pitchFamily="18" charset="0"/>
              </a:rPr>
              <a:t>Le second a pour nom </a:t>
            </a:r>
            <a:r>
              <a:rPr lang="fr-FR" sz="2000" dirty="0" err="1">
                <a:solidFill>
                  <a:srgbClr val="00FF00"/>
                </a:solidFill>
                <a:latin typeface="Spectral Light" panose="02020302060000000000" pitchFamily="18" charset="0"/>
              </a:rPr>
              <a:t>Asbeel</a:t>
            </a:r>
            <a:r>
              <a:rPr lang="fr-FR" sz="2000" dirty="0">
                <a:solidFill>
                  <a:srgbClr val="00FF00"/>
                </a:solidFill>
                <a:latin typeface="Spectral Light" panose="02020302060000000000" pitchFamily="18" charset="0"/>
              </a:rPr>
              <a:t> : </a:t>
            </a:r>
            <a:r>
              <a:rPr lang="fr-FR" sz="2000" dirty="0">
                <a:solidFill>
                  <a:schemeClr val="bg1"/>
                </a:solidFill>
                <a:latin typeface="Spectral Light" panose="02020302060000000000" pitchFamily="18" charset="0"/>
              </a:rPr>
              <a:t>il donna de mauvais conseils aux anges et </a:t>
            </a:r>
            <a:r>
              <a:rPr lang="fr-FR" sz="2000" dirty="0">
                <a:solidFill>
                  <a:srgbClr val="00FF00"/>
                </a:solidFill>
                <a:latin typeface="Spectral Light" panose="02020302060000000000" pitchFamily="18" charset="0"/>
              </a:rPr>
              <a:t>les entraina à s’unir aux femmes.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097655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84995"/>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Selon le « livre d’Enoch », les </a:t>
            </a:r>
            <a:r>
              <a:rPr lang="fr-FR" sz="2800" dirty="0">
                <a:solidFill>
                  <a:srgbClr val="FF0000"/>
                </a:solidFill>
                <a:latin typeface="Spectral Light" panose="02020302060000000000" pitchFamily="18" charset="0"/>
              </a:rPr>
              <a:t>anges déchus </a:t>
            </a:r>
            <a:r>
              <a:rPr lang="fr-FR" sz="2800" dirty="0">
                <a:solidFill>
                  <a:schemeClr val="bg1"/>
                </a:solidFill>
                <a:latin typeface="Spectral Light" panose="02020302060000000000" pitchFamily="18" charset="0"/>
              </a:rPr>
              <a:t>ont habité des corps humains sur terre, ce qui leur a permis de mettre des femmes enceintes.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ZoneTexte 15"/>
          <p:cNvSpPr txBox="1"/>
          <p:nvPr/>
        </p:nvSpPr>
        <p:spPr>
          <a:xfrm>
            <a:off x="611558" y="2467996"/>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69.5</a:t>
            </a:r>
          </a:p>
          <a:p>
            <a:r>
              <a:rPr lang="fr-FR" sz="2000" dirty="0">
                <a:solidFill>
                  <a:srgbClr val="00FF00"/>
                </a:solidFill>
                <a:latin typeface="Spectral Light" panose="02020302060000000000" pitchFamily="18" charset="0"/>
              </a:rPr>
              <a:t>Le second a pour nom </a:t>
            </a:r>
            <a:r>
              <a:rPr lang="fr-FR" sz="2000" dirty="0" err="1">
                <a:solidFill>
                  <a:srgbClr val="00FF00"/>
                </a:solidFill>
                <a:latin typeface="Spectral Light" panose="02020302060000000000" pitchFamily="18" charset="0"/>
              </a:rPr>
              <a:t>Asbeel</a:t>
            </a:r>
            <a:r>
              <a:rPr lang="fr-FR" sz="2000" dirty="0">
                <a:solidFill>
                  <a:srgbClr val="00FF00"/>
                </a:solidFill>
                <a:latin typeface="Spectral Light" panose="02020302060000000000" pitchFamily="18" charset="0"/>
              </a:rPr>
              <a:t> : </a:t>
            </a:r>
            <a:r>
              <a:rPr lang="fr-FR" sz="2000" dirty="0">
                <a:solidFill>
                  <a:schemeClr val="bg1"/>
                </a:solidFill>
                <a:latin typeface="Spectral Light" panose="02020302060000000000" pitchFamily="18" charset="0"/>
              </a:rPr>
              <a:t>il donna de mauvais conseils aux anges et </a:t>
            </a:r>
            <a:r>
              <a:rPr lang="fr-FR" sz="2000" dirty="0">
                <a:solidFill>
                  <a:srgbClr val="00FF00"/>
                </a:solidFill>
                <a:latin typeface="Spectral Light" panose="02020302060000000000" pitchFamily="18" charset="0"/>
              </a:rPr>
              <a:t>les entraina </a:t>
            </a:r>
            <a:r>
              <a:rPr lang="fr-FR" sz="2000" u="sng" dirty="0">
                <a:solidFill>
                  <a:srgbClr val="00FF00"/>
                </a:solidFill>
                <a:latin typeface="Spectral Light" panose="02020302060000000000" pitchFamily="18" charset="0"/>
              </a:rPr>
              <a:t>à s’unir</a:t>
            </a:r>
            <a:r>
              <a:rPr lang="fr-FR" sz="2000" dirty="0">
                <a:solidFill>
                  <a:srgbClr val="00FF00"/>
                </a:solidFill>
                <a:latin typeface="Spectral Light" panose="02020302060000000000" pitchFamily="18" charset="0"/>
              </a:rPr>
              <a:t> aux femmes.</a:t>
            </a:r>
          </a:p>
        </p:txBody>
      </p:sp>
      <p:sp>
        <p:nvSpPr>
          <p:cNvPr id="17" name="Flèche vers le bas 16"/>
          <p:cNvSpPr/>
          <p:nvPr/>
        </p:nvSpPr>
        <p:spPr>
          <a:xfrm flipV="1">
            <a:off x="2627784" y="3478053"/>
            <a:ext cx="360040" cy="446007"/>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977045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8280921" cy="1815882"/>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Les </a:t>
            </a:r>
            <a:r>
              <a:rPr lang="fr-FR" sz="2800" dirty="0">
                <a:solidFill>
                  <a:srgbClr val="33CCFF"/>
                </a:solidFill>
                <a:latin typeface="Spectral Light" panose="02020302060000000000" pitchFamily="18" charset="0"/>
              </a:rPr>
              <a:t>anges</a:t>
            </a:r>
            <a:r>
              <a:rPr lang="fr-FR" sz="2800" dirty="0">
                <a:solidFill>
                  <a:schemeClr val="bg1"/>
                </a:solidFill>
                <a:latin typeface="Spectral Light" panose="02020302060000000000" pitchFamily="18" charset="0"/>
              </a:rPr>
              <a:t> sont </a:t>
            </a:r>
            <a:r>
              <a:rPr lang="fr-FR" sz="2800" dirty="0">
                <a:solidFill>
                  <a:srgbClr val="33CCFF"/>
                </a:solidFill>
                <a:latin typeface="Spectral Light" panose="02020302060000000000" pitchFamily="18" charset="0"/>
              </a:rPr>
              <a:t>ESPRITS</a:t>
            </a:r>
            <a:r>
              <a:rPr lang="fr-FR" sz="2800" dirty="0">
                <a:solidFill>
                  <a:schemeClr val="bg1"/>
                </a:solidFill>
                <a:latin typeface="Spectral Light" panose="02020302060000000000" pitchFamily="18" charset="0"/>
              </a:rPr>
              <a:t>, ils ne produisent pas de sperme. Quand bien même, ils peuvent prendre forme humaine, cela ne veut pas dire qu’ils peuvent produire du sperme (attribut humain, pas spirituel).</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56166092"/>
      </p:ext>
    </p:extLst>
  </p:cSld>
  <p:clrMapOvr>
    <a:masterClrMapping/>
  </p:clrMapOvr>
  <p:transition spd="slow">
    <p:wipe dir="d"/>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15.39 </a:t>
            </a:r>
            <a:r>
              <a:rPr lang="fr-FR" sz="1600" u="sng" dirty="0">
                <a:solidFill>
                  <a:schemeClr val="bg1"/>
                </a:solidFill>
                <a:latin typeface="Spectral Light" panose="02020302060000000000" pitchFamily="18" charset="0"/>
              </a:rPr>
              <a:t>(King James, 1611)</a:t>
            </a:r>
          </a:p>
          <a:p>
            <a:r>
              <a:rPr lang="fr-FR" sz="2000" dirty="0">
                <a:solidFill>
                  <a:srgbClr val="FFC000"/>
                </a:solidFill>
                <a:latin typeface="Spectral Light" panose="02020302060000000000" pitchFamily="18" charset="0"/>
              </a:rPr>
              <a:t>Toute chair n’est pas la même chair ; </a:t>
            </a:r>
            <a:r>
              <a:rPr lang="fr-FR" sz="2000" dirty="0">
                <a:solidFill>
                  <a:srgbClr val="00FF00"/>
                </a:solidFill>
                <a:latin typeface="Spectral Light" panose="02020302060000000000" pitchFamily="18" charset="0"/>
              </a:rPr>
              <a:t>mais il y a une sorte de chair des hommes,</a:t>
            </a:r>
            <a:r>
              <a:rPr lang="fr-FR" sz="2000" dirty="0">
                <a:solidFill>
                  <a:schemeClr val="bg1"/>
                </a:solidFill>
                <a:latin typeface="Spectral Light" panose="02020302060000000000" pitchFamily="18" charset="0"/>
              </a:rPr>
              <a:t> une autre la chair des bêtes, une autre celle des poissons, et une autre celle des oiseaux.</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1 Corinthiens 15.40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Il y a aussi des corps célestes, et des corps terrestres ; mais la gloire des célestes est une et la gloire des terrestres est une autre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31372664"/>
      </p:ext>
    </p:extLst>
  </p:cSld>
  <p:clrMapOvr>
    <a:masterClrMapping/>
  </p:clrMapOvr>
  <p:transition spd="slow">
    <p:strips dir="rd"/>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15.39 </a:t>
            </a:r>
            <a:r>
              <a:rPr lang="fr-FR" sz="1600" u="sng" dirty="0">
                <a:solidFill>
                  <a:schemeClr val="bg1"/>
                </a:solidFill>
                <a:latin typeface="Spectral Light" panose="02020302060000000000" pitchFamily="18" charset="0"/>
              </a:rPr>
              <a:t>(King James, 1611)</a:t>
            </a:r>
          </a:p>
          <a:p>
            <a:r>
              <a:rPr lang="fr-FR" sz="2000" dirty="0">
                <a:solidFill>
                  <a:srgbClr val="FFC000"/>
                </a:solidFill>
                <a:latin typeface="Spectral Light" panose="02020302060000000000" pitchFamily="18" charset="0"/>
              </a:rPr>
              <a:t>Toute chair n’est pas la même chair ; </a:t>
            </a:r>
            <a:r>
              <a:rPr lang="fr-FR" sz="2000" dirty="0">
                <a:solidFill>
                  <a:srgbClr val="00FF00"/>
                </a:solidFill>
                <a:latin typeface="Spectral Light" panose="02020302060000000000" pitchFamily="18" charset="0"/>
              </a:rPr>
              <a:t>mais il y a une sorte de chair des hommes,</a:t>
            </a:r>
            <a:r>
              <a:rPr lang="fr-FR" sz="2000" dirty="0">
                <a:solidFill>
                  <a:schemeClr val="bg1"/>
                </a:solidFill>
                <a:latin typeface="Spectral Light" panose="02020302060000000000" pitchFamily="18" charset="0"/>
              </a:rPr>
              <a:t> une autre la chair des bêtes, une autre celle des poissons, et une autre celle des oiseaux.</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1 Corinthiens 15.40 </a:t>
            </a:r>
            <a:r>
              <a:rPr lang="fr-FR" sz="1600" u="sng" dirty="0">
                <a:solidFill>
                  <a:schemeClr val="bg1"/>
                </a:solidFill>
                <a:latin typeface="Spectral Light" panose="02020302060000000000" pitchFamily="18" charset="0"/>
              </a:rPr>
              <a:t>(King James, 1611)</a:t>
            </a:r>
          </a:p>
          <a:p>
            <a:r>
              <a:rPr lang="fr-FR" sz="2000" dirty="0">
                <a:solidFill>
                  <a:srgbClr val="33CCFF"/>
                </a:solidFill>
                <a:latin typeface="Spectral Light" panose="02020302060000000000" pitchFamily="18" charset="0"/>
              </a:rPr>
              <a:t>Il y a aussi des corps célestes, </a:t>
            </a:r>
            <a:r>
              <a:rPr lang="fr-FR" sz="2000" dirty="0">
                <a:solidFill>
                  <a:srgbClr val="FFFF00"/>
                </a:solidFill>
                <a:latin typeface="Spectral Light" panose="02020302060000000000" pitchFamily="18" charset="0"/>
              </a:rPr>
              <a:t>et des corps terrestres ;</a:t>
            </a:r>
            <a:r>
              <a:rPr lang="fr-FR" sz="2000" dirty="0">
                <a:solidFill>
                  <a:schemeClr val="bg1"/>
                </a:solidFill>
                <a:latin typeface="Spectral Light" panose="02020302060000000000" pitchFamily="18" charset="0"/>
              </a:rPr>
              <a:t> mais la gloire des célestes est une et la gloire des terrestres est une autre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9" y="3507854"/>
            <a:ext cx="3744417" cy="523220"/>
          </a:xfrm>
          <a:prstGeom prst="rect">
            <a:avLst/>
          </a:prstGeom>
          <a:noFill/>
        </p:spPr>
        <p:txBody>
          <a:bodyPr wrap="square" rtlCol="0">
            <a:spAutoFit/>
          </a:bodyPr>
          <a:lstStyle/>
          <a:p>
            <a:r>
              <a:rPr lang="fr-FR" sz="2800" dirty="0">
                <a:solidFill>
                  <a:srgbClr val="33CCFF"/>
                </a:solidFill>
                <a:latin typeface="Spectral Light" panose="02020302060000000000" pitchFamily="18" charset="0"/>
              </a:rPr>
              <a:t>Anges : corps célestes</a:t>
            </a:r>
          </a:p>
        </p:txBody>
      </p:sp>
      <p:sp>
        <p:nvSpPr>
          <p:cNvPr id="13" name="ZoneTexte 12"/>
          <p:cNvSpPr txBox="1"/>
          <p:nvPr/>
        </p:nvSpPr>
        <p:spPr>
          <a:xfrm>
            <a:off x="4355976" y="3507854"/>
            <a:ext cx="4392488" cy="523220"/>
          </a:xfrm>
          <a:prstGeom prst="rect">
            <a:avLst/>
          </a:prstGeom>
          <a:noFill/>
        </p:spPr>
        <p:txBody>
          <a:bodyPr wrap="square" rtlCol="0">
            <a:spAutoFit/>
          </a:bodyPr>
          <a:lstStyle/>
          <a:p>
            <a:r>
              <a:rPr lang="fr-FR" sz="2800" dirty="0">
                <a:solidFill>
                  <a:srgbClr val="FFFF00"/>
                </a:solidFill>
                <a:latin typeface="Spectral Light" panose="02020302060000000000" pitchFamily="18" charset="0"/>
              </a:rPr>
              <a:t>Humains : corps terrestres</a:t>
            </a:r>
          </a:p>
        </p:txBody>
      </p:sp>
    </p:spTree>
    <p:extLst>
      <p:ext uri="{BB962C8B-B14F-4D97-AF65-F5344CB8AC3E}">
        <p14:creationId xmlns:p14="http://schemas.microsoft.com/office/powerpoint/2010/main" val="37533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11.7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Car en effet un homme ne doit pas couvrir sa tête, puisqu’il est l’image et la gloire de YHWH ; mais </a:t>
            </a:r>
            <a:r>
              <a:rPr lang="fr-FR" sz="2000" dirty="0">
                <a:solidFill>
                  <a:srgbClr val="FFFF00"/>
                </a:solidFill>
                <a:latin typeface="Spectral Light" panose="02020302060000000000" pitchFamily="18" charset="0"/>
              </a:rPr>
              <a:t>la femme est la gloire de l’homme.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2141728" y="2427734"/>
            <a:ext cx="4860541" cy="954107"/>
          </a:xfrm>
          <a:prstGeom prst="rect">
            <a:avLst/>
          </a:prstGeom>
          <a:noFill/>
        </p:spPr>
        <p:txBody>
          <a:bodyPr wrap="square" rtlCol="0">
            <a:spAutoFit/>
          </a:bodyPr>
          <a:lstStyle/>
          <a:p>
            <a:pPr algn="ctr"/>
            <a:r>
              <a:rPr lang="fr-FR" sz="2800" dirty="0">
                <a:solidFill>
                  <a:srgbClr val="FFFF00"/>
                </a:solidFill>
                <a:latin typeface="Spectral Light" panose="02020302060000000000" pitchFamily="18" charset="0"/>
              </a:rPr>
              <a:t>Homme et femme peuvent avoir des relations sexuelles.</a:t>
            </a:r>
          </a:p>
        </p:txBody>
      </p:sp>
    </p:spTree>
    <p:extLst>
      <p:ext uri="{BB962C8B-B14F-4D97-AF65-F5344CB8AC3E}">
        <p14:creationId xmlns:p14="http://schemas.microsoft.com/office/powerpoint/2010/main" val="252789894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Hébreux 1.14 </a:t>
            </a:r>
            <a:r>
              <a:rPr lang="fr-FR" sz="1600" u="sng" dirty="0">
                <a:solidFill>
                  <a:schemeClr val="bg1"/>
                </a:solidFill>
                <a:latin typeface="Spectral Light" panose="02020302060000000000" pitchFamily="18" charset="0"/>
              </a:rPr>
              <a:t>(King James, 1611)</a:t>
            </a:r>
          </a:p>
          <a:p>
            <a:r>
              <a:rPr lang="fr-FR" sz="2000" dirty="0">
                <a:solidFill>
                  <a:srgbClr val="33CCFF"/>
                </a:solidFill>
                <a:latin typeface="Spectral Light" panose="02020302060000000000" pitchFamily="18" charset="0"/>
              </a:rPr>
              <a:t>Ne sont-ils pas tous des esprits servants</a:t>
            </a:r>
            <a:r>
              <a:rPr lang="fr-FR" sz="2000" dirty="0">
                <a:solidFill>
                  <a:schemeClr val="bg1"/>
                </a:solidFill>
                <a:latin typeface="Spectral Light" panose="02020302060000000000" pitchFamily="18" charset="0"/>
              </a:rPr>
              <a:t>, envoyés pour exercer un ministère pour ceux qui seront héritiers du salut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2699790" y="2314108"/>
            <a:ext cx="3744417" cy="1384995"/>
          </a:xfrm>
          <a:prstGeom prst="rect">
            <a:avLst/>
          </a:prstGeom>
          <a:noFill/>
        </p:spPr>
        <p:txBody>
          <a:bodyPr wrap="square" rtlCol="0">
            <a:spAutoFit/>
          </a:bodyPr>
          <a:lstStyle/>
          <a:p>
            <a:pPr algn="ctr"/>
            <a:r>
              <a:rPr lang="fr-FR" sz="2800" dirty="0">
                <a:solidFill>
                  <a:srgbClr val="33CCFF"/>
                </a:solidFill>
                <a:latin typeface="Spectral Light" panose="02020302060000000000" pitchFamily="18" charset="0"/>
              </a:rPr>
              <a:t>Les anges sont des esprits au service du Tout-Puissant.</a:t>
            </a:r>
          </a:p>
        </p:txBody>
      </p:sp>
    </p:spTree>
    <p:extLst>
      <p:ext uri="{BB962C8B-B14F-4D97-AF65-F5344CB8AC3E}">
        <p14:creationId xmlns:p14="http://schemas.microsoft.com/office/powerpoint/2010/main" val="416923340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765175" y="1131589"/>
            <a:ext cx="1859285" cy="830997"/>
          </a:xfrm>
          <a:prstGeom prst="rect">
            <a:avLst/>
          </a:prstGeom>
          <a:noFill/>
        </p:spPr>
        <p:txBody>
          <a:bodyPr wrap="square" rtlCol="0">
            <a:spAutoFit/>
          </a:bodyPr>
          <a:lstStyle/>
          <a:p>
            <a:r>
              <a:rPr lang="fr-FR" sz="2400" dirty="0">
                <a:solidFill>
                  <a:srgbClr val="FFFF00"/>
                </a:solidFill>
                <a:latin typeface="Spectral Light" panose="02020302060000000000" pitchFamily="18" charset="0"/>
              </a:rPr>
              <a:t>Bible</a:t>
            </a:r>
            <a:endParaRPr lang="fr-FR" sz="2400" dirty="0">
              <a:solidFill>
                <a:schemeClr val="bg1"/>
              </a:solidFill>
              <a:latin typeface="Spectral Light" panose="02020302060000000000" pitchFamily="18" charset="0"/>
            </a:endParaRPr>
          </a:p>
          <a:p>
            <a:r>
              <a:rPr lang="fr-FR" sz="2400" dirty="0">
                <a:solidFill>
                  <a:schemeClr val="bg1"/>
                </a:solidFill>
                <a:latin typeface="Spectral Light" panose="02020302060000000000" pitchFamily="18" charset="0"/>
              </a:rPr>
              <a:t>Cohérence</a:t>
            </a:r>
            <a:endParaRPr lang="fr-FR" sz="2400" dirty="0">
              <a:solidFill>
                <a:srgbClr val="FFFF00"/>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56176" y="1131590"/>
            <a:ext cx="2664296" cy="830997"/>
          </a:xfrm>
          <a:prstGeom prst="rect">
            <a:avLst/>
          </a:prstGeom>
          <a:noFill/>
        </p:spPr>
        <p:txBody>
          <a:bodyPr wrap="square" rtlCol="0">
            <a:spAutoFit/>
          </a:bodyPr>
          <a:lstStyle/>
          <a:p>
            <a:r>
              <a:rPr lang="fr-FR" sz="2400" dirty="0">
                <a:solidFill>
                  <a:srgbClr val="33CCFF"/>
                </a:solidFill>
                <a:latin typeface="Spectral Light" panose="02020302060000000000" pitchFamily="18" charset="0"/>
              </a:rPr>
              <a:t>« Livre d'Énoch »</a:t>
            </a:r>
            <a:r>
              <a:rPr lang="fr-FR" sz="2400" dirty="0">
                <a:solidFill>
                  <a:schemeClr val="bg1"/>
                </a:solidFill>
                <a:latin typeface="Spectral Light" panose="02020302060000000000" pitchFamily="18" charset="0"/>
              </a:rPr>
              <a:t> Contradiction</a:t>
            </a:r>
            <a:endParaRPr lang="fr-FR" sz="2400" dirty="0">
              <a:solidFill>
                <a:srgbClr val="33CCFF"/>
              </a:solidFill>
              <a:latin typeface="Spectral Light" panose="02020302060000000000" pitchFamily="18" charset="0"/>
            </a:endParaRPr>
          </a:p>
        </p:txBody>
      </p:sp>
      <p:pic>
        <p:nvPicPr>
          <p:cNvPr id="9218" name="Picture 2" descr="two paths diverge | Joe Thorn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328" y="945952"/>
            <a:ext cx="2513192" cy="21878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6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720179" y="1326975"/>
            <a:ext cx="7703641" cy="1569660"/>
          </a:xfrm>
          <a:prstGeom prst="rect">
            <a:avLst/>
          </a:prstGeom>
          <a:noFill/>
          <a:ln>
            <a:solidFill>
              <a:schemeClr val="bg1"/>
            </a:solidFill>
            <a:prstDash val="lgDash"/>
          </a:ln>
          <a:effectLst>
            <a:glow rad="63500">
              <a:schemeClr val="accent6">
                <a:satMod val="175000"/>
                <a:alpha val="40000"/>
              </a:schemeClr>
            </a:glow>
          </a:effectLst>
        </p:spPr>
        <p:txBody>
          <a:bodyPr wrap="square" rtlCol="0">
            <a:spAutoFit/>
          </a:bodyPr>
          <a:lstStyle/>
          <a:p>
            <a:pPr algn="ctr"/>
            <a:r>
              <a:rPr lang="fr-FR" sz="4800" dirty="0">
                <a:solidFill>
                  <a:srgbClr val="FFC000"/>
                </a:solidFill>
                <a:latin typeface="Spectral Light" panose="02020302060000000000" pitchFamily="18" charset="0"/>
              </a:rPr>
              <a:t>9. La taille des géants selon le « livre d’Enoch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247497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139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642212"/>
            <a:ext cx="7920881" cy="1384995"/>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Quelle fut la taille des (supposés) bébés issus</a:t>
            </a:r>
          </a:p>
          <a:p>
            <a:pPr algn="ctr"/>
            <a:r>
              <a:rPr lang="fr-FR" sz="2800" dirty="0">
                <a:solidFill>
                  <a:schemeClr val="bg1"/>
                </a:solidFill>
                <a:latin typeface="Spectral Light" panose="02020302060000000000" pitchFamily="18" charset="0"/>
              </a:rPr>
              <a:t>des (supposées) relations sexuelles entre les</a:t>
            </a:r>
          </a:p>
          <a:p>
            <a:pPr algn="ctr"/>
            <a:r>
              <a:rPr lang="fr-FR" sz="2800" dirty="0">
                <a:solidFill>
                  <a:schemeClr val="bg1"/>
                </a:solidFill>
                <a:latin typeface="Spectral Light" panose="02020302060000000000" pitchFamily="18" charset="0"/>
              </a:rPr>
              <a:t>anges déchus et les femmes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2" name="Picture 2" descr="Toise Panda - ref.toise13 | MPA DÃ©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555" y="2276301"/>
            <a:ext cx="2728888" cy="272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Nombres 21.14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C'est pourquoi il est dit, au </a:t>
            </a:r>
            <a:r>
              <a:rPr lang="fr-FR" sz="2000" dirty="0">
                <a:solidFill>
                  <a:srgbClr val="FFFF00"/>
                </a:solidFill>
                <a:latin typeface="Spectral Light" panose="02020302060000000000" pitchFamily="18" charset="0"/>
              </a:rPr>
              <a:t>Livre </a:t>
            </a:r>
            <a:r>
              <a:rPr lang="fr-FR" sz="2000" dirty="0">
                <a:solidFill>
                  <a:srgbClr val="FFC000"/>
                </a:solidFill>
                <a:latin typeface="Spectral Light" panose="02020302060000000000" pitchFamily="18" charset="0"/>
              </a:rPr>
              <a:t>des Guerres du SEIGNEUR </a:t>
            </a:r>
            <a:r>
              <a:rPr lang="fr-FR" sz="2000" dirty="0">
                <a:solidFill>
                  <a:schemeClr val="bg1"/>
                </a:solidFill>
                <a:latin typeface="Spectral Light" panose="02020302060000000000" pitchFamily="18" charset="0"/>
              </a:rPr>
              <a:t>: ce qu'il fit en la mer rouge et aux ruisseaux de </a:t>
            </a:r>
            <a:r>
              <a:rPr lang="fr-FR" sz="2000" dirty="0" err="1">
                <a:solidFill>
                  <a:schemeClr val="bg1"/>
                </a:solidFill>
                <a:latin typeface="Spectral Light" panose="02020302060000000000" pitchFamily="18" charset="0"/>
              </a:rPr>
              <a:t>Arnon</a:t>
            </a:r>
            <a:r>
              <a:rPr lang="fr-FR" sz="2000" dirty="0">
                <a:solidFill>
                  <a:schemeClr val="bg1"/>
                </a:solidFill>
                <a:latin typeface="Spectral Light" panose="02020302060000000000" pitchFamily="18" charset="0"/>
              </a:rPr>
              <a:t>,</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2 Chroniques 20.34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Or le reste des actions de Josaphat, les premières et les dernières, voici, elles sont écrites dans </a:t>
            </a:r>
            <a:r>
              <a:rPr lang="fr-FR" sz="2000" dirty="0">
                <a:solidFill>
                  <a:srgbClr val="FFFF00"/>
                </a:solidFill>
                <a:latin typeface="Spectral Light" panose="02020302060000000000" pitchFamily="18" charset="0"/>
              </a:rPr>
              <a:t>les mémoires </a:t>
            </a:r>
            <a:r>
              <a:rPr lang="fr-FR" sz="2000" dirty="0">
                <a:solidFill>
                  <a:srgbClr val="FFC000"/>
                </a:solidFill>
                <a:latin typeface="Spectral Light" panose="02020302060000000000" pitchFamily="18" charset="0"/>
              </a:rPr>
              <a:t>de Jéhu, fils de </a:t>
            </a:r>
            <a:r>
              <a:rPr lang="fr-FR" sz="2000" dirty="0" err="1">
                <a:solidFill>
                  <a:srgbClr val="FFC000"/>
                </a:solidFill>
                <a:latin typeface="Spectral Light" panose="02020302060000000000" pitchFamily="18" charset="0"/>
              </a:rPr>
              <a:t>Hanani</a:t>
            </a:r>
            <a:r>
              <a:rPr lang="fr-FR" sz="2000" dirty="0">
                <a:solidFill>
                  <a:schemeClr val="bg1"/>
                </a:solidFill>
                <a:latin typeface="Spectral Light" panose="02020302060000000000" pitchFamily="18" charset="0"/>
              </a:rPr>
              <a:t>, insérés dans le livre des rois d'Israël.</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637063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7.2</a:t>
            </a:r>
          </a:p>
          <a:p>
            <a:r>
              <a:rPr lang="fr-FR" sz="2000" dirty="0">
                <a:solidFill>
                  <a:schemeClr val="bg1"/>
                </a:solidFill>
                <a:latin typeface="Spectral Light" panose="02020302060000000000" pitchFamily="18" charset="0"/>
              </a:rPr>
              <a:t>Or celles-ci conçurent et </a:t>
            </a:r>
            <a:r>
              <a:rPr lang="fr-FR" sz="2000" dirty="0">
                <a:solidFill>
                  <a:srgbClr val="FFC000"/>
                </a:solidFill>
                <a:latin typeface="Spectral Light" panose="02020302060000000000" pitchFamily="18" charset="0"/>
              </a:rPr>
              <a:t>mirent au monde de grands géants </a:t>
            </a:r>
            <a:r>
              <a:rPr lang="fr-FR" sz="2000" dirty="0">
                <a:solidFill>
                  <a:srgbClr val="00FF00"/>
                </a:solidFill>
                <a:latin typeface="Spectral Light" panose="02020302060000000000" pitchFamily="18" charset="0"/>
              </a:rPr>
              <a:t>dont la hauteur était de </a:t>
            </a:r>
            <a:r>
              <a:rPr lang="fr-FR" sz="2000" dirty="0">
                <a:solidFill>
                  <a:srgbClr val="FFFF00"/>
                </a:solidFill>
                <a:latin typeface="Spectral Light" panose="02020302060000000000" pitchFamily="18" charset="0"/>
              </a:rPr>
              <a:t>300 coudées.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477019" y="2139702"/>
            <a:ext cx="7920881" cy="523220"/>
          </a:xfrm>
          <a:prstGeom prst="rect">
            <a:avLst/>
          </a:prstGeom>
          <a:noFill/>
        </p:spPr>
        <p:txBody>
          <a:bodyPr wrap="square" rtlCol="0">
            <a:spAutoFit/>
          </a:bodyPr>
          <a:lstStyle/>
          <a:p>
            <a:pPr algn="ctr"/>
            <a:r>
              <a:rPr lang="fr-FR" sz="2800" dirty="0">
                <a:solidFill>
                  <a:srgbClr val="FFFF00"/>
                </a:solidFill>
                <a:latin typeface="Spectral Light" panose="02020302060000000000" pitchFamily="18" charset="0"/>
              </a:rPr>
              <a:t>300 coudées = 137,16 mètres</a:t>
            </a:r>
          </a:p>
        </p:txBody>
      </p:sp>
    </p:spTree>
    <p:extLst>
      <p:ext uri="{BB962C8B-B14F-4D97-AF65-F5344CB8AC3E}">
        <p14:creationId xmlns:p14="http://schemas.microsoft.com/office/powerpoint/2010/main" val="1466690619"/>
      </p:ext>
    </p:extLst>
  </p:cSld>
  <p:clrMapOvr>
    <a:masterClrMapping/>
  </p:clrMapOvr>
  <p:transition spd="slow">
    <p:strips dir="rd"/>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460375" y="246718"/>
            <a:ext cx="7920881" cy="523220"/>
          </a:xfrm>
          <a:prstGeom prst="rect">
            <a:avLst/>
          </a:prstGeom>
          <a:noFill/>
        </p:spPr>
        <p:txBody>
          <a:bodyPr wrap="square" rtlCol="0">
            <a:spAutoFit/>
          </a:bodyPr>
          <a:lstStyle/>
          <a:p>
            <a:pPr algn="ctr"/>
            <a:r>
              <a:rPr lang="fr-FR" sz="2800" dirty="0">
                <a:solidFill>
                  <a:srgbClr val="FFFF00"/>
                </a:solidFill>
                <a:latin typeface="Spectral Light" panose="02020302060000000000" pitchFamily="18" charset="0"/>
              </a:rPr>
              <a:t>Tour Défense 2000 = 135 mètres</a:t>
            </a:r>
          </a:p>
        </p:txBody>
      </p:sp>
      <p:pic>
        <p:nvPicPr>
          <p:cNvPr id="5122" name="Picture 2" descr="RÃ©sidence DÃ©fense 2000 | Defense-92.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109" y="1131590"/>
            <a:ext cx="56007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663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460375" y="246718"/>
            <a:ext cx="7920881" cy="523220"/>
          </a:xfrm>
          <a:prstGeom prst="rect">
            <a:avLst/>
          </a:prstGeom>
          <a:noFill/>
        </p:spPr>
        <p:txBody>
          <a:bodyPr wrap="square" rtlCol="0">
            <a:spAutoFit/>
          </a:bodyPr>
          <a:lstStyle/>
          <a:p>
            <a:pPr algn="ctr"/>
            <a:r>
              <a:rPr lang="fr-FR" sz="2800" dirty="0">
                <a:solidFill>
                  <a:srgbClr val="FFFF00"/>
                </a:solidFill>
                <a:latin typeface="Spectral Light" panose="02020302060000000000" pitchFamily="18" charset="0"/>
              </a:rPr>
              <a:t>Pyramide de Khéops = 137 mètres</a:t>
            </a:r>
          </a:p>
        </p:txBody>
      </p:sp>
      <p:pic>
        <p:nvPicPr>
          <p:cNvPr id="17410" name="Picture 2" descr="Best of Ancient Egypt Pyramids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214" y="1272183"/>
            <a:ext cx="5229572" cy="349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363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460375" y="246718"/>
            <a:ext cx="7920881" cy="523220"/>
          </a:xfrm>
          <a:prstGeom prst="rect">
            <a:avLst/>
          </a:prstGeom>
          <a:noFill/>
        </p:spPr>
        <p:txBody>
          <a:bodyPr wrap="square" rtlCol="0">
            <a:spAutoFit/>
          </a:bodyPr>
          <a:lstStyle/>
          <a:p>
            <a:pPr algn="ctr"/>
            <a:r>
              <a:rPr lang="fr-FR" sz="2800" dirty="0">
                <a:solidFill>
                  <a:srgbClr val="FFFF00"/>
                </a:solidFill>
                <a:latin typeface="Spectral Light" panose="02020302060000000000" pitchFamily="18" charset="0"/>
              </a:rPr>
              <a:t>Statue de la liberté = 93 mètres</a:t>
            </a:r>
          </a:p>
        </p:txBody>
      </p:sp>
      <p:pic>
        <p:nvPicPr>
          <p:cNvPr id="18434" name="Picture 2" descr="Liberty Island HD Wallpapers - Travel HD Wall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7" y="922338"/>
            <a:ext cx="6600825"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3455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Picture 2" descr="Silhouette Man Walking Â· Free photo o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91692"/>
            <a:ext cx="5688632" cy="568863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Picture 2" descr="Silhouette Man Walking Â· Free photo o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915441"/>
            <a:ext cx="74295" cy="7429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508104" y="160337"/>
            <a:ext cx="2736304" cy="584775"/>
          </a:xfrm>
          <a:prstGeom prst="rect">
            <a:avLst/>
          </a:prstGeom>
          <a:noFill/>
        </p:spPr>
        <p:txBody>
          <a:bodyPr wrap="square" rtlCol="0">
            <a:spAutoFit/>
          </a:bodyPr>
          <a:lstStyle/>
          <a:p>
            <a:pPr algn="ctr"/>
            <a:r>
              <a:rPr lang="fr-FR" sz="3200" dirty="0"/>
              <a:t>137 MÈTRES</a:t>
            </a:r>
          </a:p>
        </p:txBody>
      </p:sp>
      <p:sp>
        <p:nvSpPr>
          <p:cNvPr id="17" name="ZoneTexte 16"/>
          <p:cNvSpPr txBox="1"/>
          <p:nvPr/>
        </p:nvSpPr>
        <p:spPr>
          <a:xfrm>
            <a:off x="1835696" y="4798699"/>
            <a:ext cx="1512168" cy="307777"/>
          </a:xfrm>
          <a:prstGeom prst="rect">
            <a:avLst/>
          </a:prstGeom>
          <a:noFill/>
        </p:spPr>
        <p:txBody>
          <a:bodyPr wrap="square" rtlCol="0">
            <a:spAutoFit/>
          </a:bodyPr>
          <a:lstStyle/>
          <a:p>
            <a:pPr algn="ctr"/>
            <a:r>
              <a:rPr lang="fr-FR" sz="1400" dirty="0"/>
              <a:t>1,80 MÈTRES</a:t>
            </a:r>
          </a:p>
        </p:txBody>
      </p:sp>
    </p:spTree>
    <p:extLst>
      <p:ext uri="{BB962C8B-B14F-4D97-AF65-F5344CB8AC3E}">
        <p14:creationId xmlns:p14="http://schemas.microsoft.com/office/powerpoint/2010/main" val="1963184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Picture 2" descr="Silhouette Man Walking Â· Free photo o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10435"/>
            <a:ext cx="5688632" cy="568863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5220072" y="17373"/>
            <a:ext cx="3923928" cy="461665"/>
          </a:xfrm>
          <a:prstGeom prst="rect">
            <a:avLst/>
          </a:prstGeom>
          <a:noFill/>
        </p:spPr>
        <p:txBody>
          <a:bodyPr wrap="square" rtlCol="0">
            <a:spAutoFit/>
          </a:bodyPr>
          <a:lstStyle/>
          <a:p>
            <a:pPr algn="ctr"/>
            <a:r>
              <a:rPr lang="fr-FR" sz="2400" dirty="0"/>
              <a:t>GOLIATH </a:t>
            </a:r>
            <a:r>
              <a:rPr lang="fr-FR" dirty="0"/>
              <a:t>(1 Sa 17.4) : </a:t>
            </a:r>
            <a:r>
              <a:rPr lang="fr-FR" sz="2400" dirty="0"/>
              <a:t>3 MÈTRES</a:t>
            </a:r>
          </a:p>
        </p:txBody>
      </p:sp>
      <p:sp>
        <p:nvSpPr>
          <p:cNvPr id="17" name="ZoneTexte 16"/>
          <p:cNvSpPr txBox="1"/>
          <p:nvPr/>
        </p:nvSpPr>
        <p:spPr>
          <a:xfrm>
            <a:off x="251520" y="2069529"/>
            <a:ext cx="1512168" cy="369332"/>
          </a:xfrm>
          <a:prstGeom prst="rect">
            <a:avLst/>
          </a:prstGeom>
          <a:noFill/>
        </p:spPr>
        <p:txBody>
          <a:bodyPr wrap="square" rtlCol="0">
            <a:spAutoFit/>
          </a:bodyPr>
          <a:lstStyle/>
          <a:p>
            <a:pPr algn="ctr"/>
            <a:r>
              <a:rPr lang="fr-FR" dirty="0"/>
              <a:t>1,80 MÈTRES</a:t>
            </a:r>
          </a:p>
        </p:txBody>
      </p:sp>
      <p:pic>
        <p:nvPicPr>
          <p:cNvPr id="14" name="Picture 2" descr="Silhouette Man Walking Â· Free photo o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1725930"/>
            <a:ext cx="3417570" cy="341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1448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1780300" y="81904"/>
            <a:ext cx="5329349" cy="461665"/>
          </a:xfrm>
          <a:prstGeom prst="rect">
            <a:avLst/>
          </a:prstGeom>
          <a:noFill/>
        </p:spPr>
        <p:txBody>
          <a:bodyPr wrap="square" rtlCol="0">
            <a:spAutoFit/>
          </a:bodyPr>
          <a:lstStyle/>
          <a:p>
            <a:pPr algn="ctr"/>
            <a:r>
              <a:rPr lang="fr-FR" sz="2400" dirty="0"/>
              <a:t>Robert </a:t>
            </a:r>
            <a:r>
              <a:rPr lang="fr-FR" sz="2400" dirty="0" err="1"/>
              <a:t>Wadlow</a:t>
            </a:r>
            <a:r>
              <a:rPr lang="fr-FR" sz="2400" dirty="0"/>
              <a:t>  </a:t>
            </a:r>
            <a:r>
              <a:rPr lang="fr-FR" dirty="0"/>
              <a:t>(1918/1940) : </a:t>
            </a:r>
            <a:r>
              <a:rPr lang="fr-FR" sz="2400" dirty="0"/>
              <a:t>2,72 MÈTRES</a:t>
            </a:r>
          </a:p>
        </p:txBody>
      </p:sp>
      <p:pic>
        <p:nvPicPr>
          <p:cNvPr id="2048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07989"/>
            <a:ext cx="5362575"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3447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1780300" y="81904"/>
            <a:ext cx="5329349" cy="461665"/>
          </a:xfrm>
          <a:prstGeom prst="rect">
            <a:avLst/>
          </a:prstGeom>
          <a:noFill/>
        </p:spPr>
        <p:txBody>
          <a:bodyPr wrap="square" rtlCol="0">
            <a:spAutoFit/>
          </a:bodyPr>
          <a:lstStyle/>
          <a:p>
            <a:pPr algn="ctr"/>
            <a:r>
              <a:rPr lang="fr-FR" sz="2400" dirty="0"/>
              <a:t>Yao Ming  </a:t>
            </a:r>
            <a:r>
              <a:rPr lang="fr-FR" dirty="0"/>
              <a:t>(1980/…) : </a:t>
            </a:r>
            <a:r>
              <a:rPr lang="fr-FR" sz="2400" dirty="0"/>
              <a:t>2,29 MÈTRES</a:t>
            </a:r>
          </a:p>
        </p:txBody>
      </p:sp>
      <p:pic>
        <p:nvPicPr>
          <p:cNvPr id="1026" name="Picture 2" descr="Yao 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709" y="610270"/>
            <a:ext cx="2588529" cy="4389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roles des chans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905096"/>
            <a:ext cx="964245" cy="94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nodeType="click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6" dur="2000" fill="hold"/>
                                        <p:tgtEl>
                                          <p:spTgt spid="10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9091" y="4761551"/>
            <a:ext cx="1512168" cy="307777"/>
          </a:xfrm>
          <a:prstGeom prst="rect">
            <a:avLst/>
          </a:prstGeom>
          <a:noFill/>
        </p:spPr>
        <p:txBody>
          <a:bodyPr wrap="square" rtlCol="0">
            <a:spAutoFit/>
          </a:bodyPr>
          <a:lstStyle/>
          <a:p>
            <a:pPr algn="ctr"/>
            <a:r>
              <a:rPr lang="fr-FR" sz="1400" dirty="0"/>
              <a:t>1,80 MÈTRES</a:t>
            </a: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Picture 2" descr="Silhouette Man Walking Â· Free photo o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91692"/>
            <a:ext cx="5688632" cy="568863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Picture 2" descr="Silhouette Man Walking Â· Free photo o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964" y="4934012"/>
            <a:ext cx="74295" cy="7429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508104" y="160337"/>
            <a:ext cx="2736304" cy="584775"/>
          </a:xfrm>
          <a:prstGeom prst="rect">
            <a:avLst/>
          </a:prstGeom>
          <a:noFill/>
        </p:spPr>
        <p:txBody>
          <a:bodyPr wrap="square" rtlCol="0">
            <a:spAutoFit/>
          </a:bodyPr>
          <a:lstStyle/>
          <a:p>
            <a:pPr algn="ctr"/>
            <a:r>
              <a:rPr lang="fr-FR" sz="3200" dirty="0"/>
              <a:t>137 MÈTRES</a:t>
            </a:r>
          </a:p>
        </p:txBody>
      </p:sp>
      <p:pic>
        <p:nvPicPr>
          <p:cNvPr id="22" name="Picture 2" descr="Silhouette Man Walking Â· Free photo on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4896864"/>
            <a:ext cx="111443" cy="111443"/>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1855413" y="4454788"/>
            <a:ext cx="1512168" cy="307777"/>
          </a:xfrm>
          <a:prstGeom prst="rect">
            <a:avLst/>
          </a:prstGeom>
          <a:noFill/>
        </p:spPr>
        <p:txBody>
          <a:bodyPr wrap="square" rtlCol="0">
            <a:spAutoFit/>
          </a:bodyPr>
          <a:lstStyle/>
          <a:p>
            <a:pPr algn="ctr"/>
            <a:r>
              <a:rPr lang="fr-FR" sz="1400" dirty="0"/>
              <a:t>3 MÈTRES</a:t>
            </a:r>
          </a:p>
        </p:txBody>
      </p:sp>
      <p:sp>
        <p:nvSpPr>
          <p:cNvPr id="25" name="ZoneTexte 24"/>
          <p:cNvSpPr txBox="1"/>
          <p:nvPr/>
        </p:nvSpPr>
        <p:spPr>
          <a:xfrm>
            <a:off x="5508104" y="1563638"/>
            <a:ext cx="3168352" cy="1077218"/>
          </a:xfrm>
          <a:prstGeom prst="rect">
            <a:avLst/>
          </a:prstGeom>
          <a:noFill/>
        </p:spPr>
        <p:txBody>
          <a:bodyPr wrap="square" rtlCol="0">
            <a:spAutoFit/>
          </a:bodyPr>
          <a:lstStyle/>
          <a:p>
            <a:pPr algn="ctr"/>
            <a:r>
              <a:rPr lang="fr-FR" sz="3200" dirty="0">
                <a:solidFill>
                  <a:srgbClr val="FF0000"/>
                </a:solidFill>
              </a:rPr>
              <a:t>Fable</a:t>
            </a:r>
          </a:p>
          <a:p>
            <a:pPr algn="ctr"/>
            <a:r>
              <a:rPr lang="fr-FR" sz="3200" dirty="0">
                <a:solidFill>
                  <a:srgbClr val="FF0000"/>
                </a:solidFill>
              </a:rPr>
              <a:t>Mensonge géant</a:t>
            </a:r>
          </a:p>
        </p:txBody>
      </p:sp>
    </p:spTree>
    <p:extLst>
      <p:ext uri="{BB962C8B-B14F-4D97-AF65-F5344CB8AC3E}">
        <p14:creationId xmlns:p14="http://schemas.microsoft.com/office/powerpoint/2010/main" val="275480395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80">
                                          <p:stCondLst>
                                            <p:cond delay="0"/>
                                          </p:stCondLst>
                                        </p:cTn>
                                        <p:tgtEl>
                                          <p:spTgt spid="24"/>
                                        </p:tgtEl>
                                      </p:cBhvr>
                                    </p:animEffect>
                                    <p:anim calcmode="lin" valueType="num">
                                      <p:cBhvr>
                                        <p:cTn id="2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9" dur="26">
                                          <p:stCondLst>
                                            <p:cond delay="650"/>
                                          </p:stCondLst>
                                        </p:cTn>
                                        <p:tgtEl>
                                          <p:spTgt spid="24"/>
                                        </p:tgtEl>
                                      </p:cBhvr>
                                      <p:to x="100000" y="60000"/>
                                    </p:animScale>
                                    <p:animScale>
                                      <p:cBhvr>
                                        <p:cTn id="30" dur="166" decel="50000">
                                          <p:stCondLst>
                                            <p:cond delay="676"/>
                                          </p:stCondLst>
                                        </p:cTn>
                                        <p:tgtEl>
                                          <p:spTgt spid="24"/>
                                        </p:tgtEl>
                                      </p:cBhvr>
                                      <p:to x="100000" y="100000"/>
                                    </p:animScale>
                                    <p:animScale>
                                      <p:cBhvr>
                                        <p:cTn id="31" dur="26">
                                          <p:stCondLst>
                                            <p:cond delay="1312"/>
                                          </p:stCondLst>
                                        </p:cTn>
                                        <p:tgtEl>
                                          <p:spTgt spid="24"/>
                                        </p:tgtEl>
                                      </p:cBhvr>
                                      <p:to x="100000" y="80000"/>
                                    </p:animScale>
                                    <p:animScale>
                                      <p:cBhvr>
                                        <p:cTn id="32" dur="166" decel="50000">
                                          <p:stCondLst>
                                            <p:cond delay="1338"/>
                                          </p:stCondLst>
                                        </p:cTn>
                                        <p:tgtEl>
                                          <p:spTgt spid="24"/>
                                        </p:tgtEl>
                                      </p:cBhvr>
                                      <p:to x="100000" y="100000"/>
                                    </p:animScale>
                                    <p:animScale>
                                      <p:cBhvr>
                                        <p:cTn id="33" dur="26">
                                          <p:stCondLst>
                                            <p:cond delay="1642"/>
                                          </p:stCondLst>
                                        </p:cTn>
                                        <p:tgtEl>
                                          <p:spTgt spid="24"/>
                                        </p:tgtEl>
                                      </p:cBhvr>
                                      <p:to x="100000" y="90000"/>
                                    </p:animScale>
                                    <p:animScale>
                                      <p:cBhvr>
                                        <p:cTn id="34" dur="166" decel="50000">
                                          <p:stCondLst>
                                            <p:cond delay="1668"/>
                                          </p:stCondLst>
                                        </p:cTn>
                                        <p:tgtEl>
                                          <p:spTgt spid="24"/>
                                        </p:tgtEl>
                                      </p:cBhvr>
                                      <p:to x="100000" y="100000"/>
                                    </p:animScale>
                                    <p:animScale>
                                      <p:cBhvr>
                                        <p:cTn id="35" dur="26">
                                          <p:stCondLst>
                                            <p:cond delay="1808"/>
                                          </p:stCondLst>
                                        </p:cTn>
                                        <p:tgtEl>
                                          <p:spTgt spid="24"/>
                                        </p:tgtEl>
                                      </p:cBhvr>
                                      <p:to x="100000" y="95000"/>
                                    </p:animScale>
                                    <p:animScale>
                                      <p:cBhvr>
                                        <p:cTn id="36" dur="166" decel="50000">
                                          <p:stCondLst>
                                            <p:cond delay="1834"/>
                                          </p:stCondLst>
                                        </p:cTn>
                                        <p:tgtEl>
                                          <p:spTgt spid="2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80">
                                          <p:stCondLst>
                                            <p:cond delay="0"/>
                                          </p:stCondLst>
                                        </p:cTn>
                                        <p:tgtEl>
                                          <p:spTgt spid="15"/>
                                        </p:tgtEl>
                                      </p:cBhvr>
                                    </p:animEffect>
                                    <p:anim calcmode="lin" valueType="num">
                                      <p:cBhvr>
                                        <p:cTn id="4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7" dur="26">
                                          <p:stCondLst>
                                            <p:cond delay="650"/>
                                          </p:stCondLst>
                                        </p:cTn>
                                        <p:tgtEl>
                                          <p:spTgt spid="15"/>
                                        </p:tgtEl>
                                      </p:cBhvr>
                                      <p:to x="100000" y="60000"/>
                                    </p:animScale>
                                    <p:animScale>
                                      <p:cBhvr>
                                        <p:cTn id="48" dur="166" decel="50000">
                                          <p:stCondLst>
                                            <p:cond delay="676"/>
                                          </p:stCondLst>
                                        </p:cTn>
                                        <p:tgtEl>
                                          <p:spTgt spid="15"/>
                                        </p:tgtEl>
                                      </p:cBhvr>
                                      <p:to x="100000" y="100000"/>
                                    </p:animScale>
                                    <p:animScale>
                                      <p:cBhvr>
                                        <p:cTn id="49" dur="26">
                                          <p:stCondLst>
                                            <p:cond delay="1312"/>
                                          </p:stCondLst>
                                        </p:cTn>
                                        <p:tgtEl>
                                          <p:spTgt spid="15"/>
                                        </p:tgtEl>
                                      </p:cBhvr>
                                      <p:to x="100000" y="80000"/>
                                    </p:animScale>
                                    <p:animScale>
                                      <p:cBhvr>
                                        <p:cTn id="50" dur="166" decel="50000">
                                          <p:stCondLst>
                                            <p:cond delay="1338"/>
                                          </p:stCondLst>
                                        </p:cTn>
                                        <p:tgtEl>
                                          <p:spTgt spid="15"/>
                                        </p:tgtEl>
                                      </p:cBhvr>
                                      <p:to x="100000" y="100000"/>
                                    </p:animScale>
                                    <p:animScale>
                                      <p:cBhvr>
                                        <p:cTn id="51" dur="26">
                                          <p:stCondLst>
                                            <p:cond delay="1642"/>
                                          </p:stCondLst>
                                        </p:cTn>
                                        <p:tgtEl>
                                          <p:spTgt spid="15"/>
                                        </p:tgtEl>
                                      </p:cBhvr>
                                      <p:to x="100000" y="90000"/>
                                    </p:animScale>
                                    <p:animScale>
                                      <p:cBhvr>
                                        <p:cTn id="52" dur="166" decel="50000">
                                          <p:stCondLst>
                                            <p:cond delay="1668"/>
                                          </p:stCondLst>
                                        </p:cTn>
                                        <p:tgtEl>
                                          <p:spTgt spid="15"/>
                                        </p:tgtEl>
                                      </p:cBhvr>
                                      <p:to x="100000" y="100000"/>
                                    </p:animScale>
                                    <p:animScale>
                                      <p:cBhvr>
                                        <p:cTn id="53" dur="26">
                                          <p:stCondLst>
                                            <p:cond delay="1808"/>
                                          </p:stCondLst>
                                        </p:cTn>
                                        <p:tgtEl>
                                          <p:spTgt spid="15"/>
                                        </p:tgtEl>
                                      </p:cBhvr>
                                      <p:to x="100000" y="95000"/>
                                    </p:animScale>
                                    <p:animScale>
                                      <p:cBhvr>
                                        <p:cTn id="54" dur="166" decel="50000">
                                          <p:stCondLst>
                                            <p:cond delay="1834"/>
                                          </p:stCondLst>
                                        </p:cTn>
                                        <p:tgtEl>
                                          <p:spTgt spid="15"/>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80">
                                          <p:stCondLst>
                                            <p:cond delay="0"/>
                                          </p:stCondLst>
                                        </p:cTn>
                                        <p:tgtEl>
                                          <p:spTgt spid="17"/>
                                        </p:tgtEl>
                                      </p:cBhvr>
                                    </p:animEffect>
                                    <p:anim calcmode="lin" valueType="num">
                                      <p:cBhvr>
                                        <p:cTn id="5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3" dur="26">
                                          <p:stCondLst>
                                            <p:cond delay="650"/>
                                          </p:stCondLst>
                                        </p:cTn>
                                        <p:tgtEl>
                                          <p:spTgt spid="17"/>
                                        </p:tgtEl>
                                      </p:cBhvr>
                                      <p:to x="100000" y="60000"/>
                                    </p:animScale>
                                    <p:animScale>
                                      <p:cBhvr>
                                        <p:cTn id="64" dur="166" decel="50000">
                                          <p:stCondLst>
                                            <p:cond delay="676"/>
                                          </p:stCondLst>
                                        </p:cTn>
                                        <p:tgtEl>
                                          <p:spTgt spid="17"/>
                                        </p:tgtEl>
                                      </p:cBhvr>
                                      <p:to x="100000" y="100000"/>
                                    </p:animScale>
                                    <p:animScale>
                                      <p:cBhvr>
                                        <p:cTn id="65" dur="26">
                                          <p:stCondLst>
                                            <p:cond delay="1312"/>
                                          </p:stCondLst>
                                        </p:cTn>
                                        <p:tgtEl>
                                          <p:spTgt spid="17"/>
                                        </p:tgtEl>
                                      </p:cBhvr>
                                      <p:to x="100000" y="80000"/>
                                    </p:animScale>
                                    <p:animScale>
                                      <p:cBhvr>
                                        <p:cTn id="66" dur="166" decel="50000">
                                          <p:stCondLst>
                                            <p:cond delay="1338"/>
                                          </p:stCondLst>
                                        </p:cTn>
                                        <p:tgtEl>
                                          <p:spTgt spid="17"/>
                                        </p:tgtEl>
                                      </p:cBhvr>
                                      <p:to x="100000" y="100000"/>
                                    </p:animScale>
                                    <p:animScale>
                                      <p:cBhvr>
                                        <p:cTn id="67" dur="26">
                                          <p:stCondLst>
                                            <p:cond delay="1642"/>
                                          </p:stCondLst>
                                        </p:cTn>
                                        <p:tgtEl>
                                          <p:spTgt spid="17"/>
                                        </p:tgtEl>
                                      </p:cBhvr>
                                      <p:to x="100000" y="90000"/>
                                    </p:animScale>
                                    <p:animScale>
                                      <p:cBhvr>
                                        <p:cTn id="68" dur="166" decel="50000">
                                          <p:stCondLst>
                                            <p:cond delay="1668"/>
                                          </p:stCondLst>
                                        </p:cTn>
                                        <p:tgtEl>
                                          <p:spTgt spid="17"/>
                                        </p:tgtEl>
                                      </p:cBhvr>
                                      <p:to x="100000" y="100000"/>
                                    </p:animScale>
                                    <p:animScale>
                                      <p:cBhvr>
                                        <p:cTn id="69" dur="26">
                                          <p:stCondLst>
                                            <p:cond delay="1808"/>
                                          </p:stCondLst>
                                        </p:cTn>
                                        <p:tgtEl>
                                          <p:spTgt spid="17"/>
                                        </p:tgtEl>
                                      </p:cBhvr>
                                      <p:to x="100000" y="95000"/>
                                    </p:animScale>
                                    <p:animScale>
                                      <p:cBhvr>
                                        <p:cTn id="70" dur="166" decel="50000">
                                          <p:stCondLst>
                                            <p:cond delay="1834"/>
                                          </p:stCondLst>
                                        </p:cTn>
                                        <p:tgtEl>
                                          <p:spTgt spid="1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149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9" y="1563638"/>
            <a:ext cx="7920881" cy="1384995"/>
          </a:xfrm>
          <a:prstGeom prst="rect">
            <a:avLst/>
          </a:prstGeom>
          <a:noFill/>
        </p:spPr>
        <p:txBody>
          <a:bodyPr wrap="square" rtlCol="0">
            <a:spAutoFit/>
          </a:bodyPr>
          <a:lstStyle/>
          <a:p>
            <a:pPr algn="ctr"/>
            <a:r>
              <a:rPr lang="fr-FR" sz="2800" dirty="0">
                <a:solidFill>
                  <a:srgbClr val="FFFF00"/>
                </a:solidFill>
                <a:latin typeface="Spectral Light" panose="02020302060000000000" pitchFamily="18" charset="0"/>
              </a:rPr>
              <a:t>« Et alors, tu n’es pas au courant des squelettes des géants que les archéologues ont trouvé partout dans le monde ? »</a:t>
            </a:r>
          </a:p>
        </p:txBody>
      </p:sp>
    </p:spTree>
    <p:extLst>
      <p:ext uri="{BB962C8B-B14F-4D97-AF65-F5344CB8AC3E}">
        <p14:creationId xmlns:p14="http://schemas.microsoft.com/office/powerpoint/2010/main" val="1222841653"/>
      </p:ext>
    </p:extLst>
  </p:cSld>
  <p:clrMapOvr>
    <a:masterClrMapping/>
  </p:clrMapOvr>
  <mc:AlternateContent xmlns:mc="http://schemas.openxmlformats.org/markup-compatibility/2006" xmlns:p14="http://schemas.microsoft.com/office/powerpoint/2010/main">
    <mc:Choice Requires="p14">
      <p:transition spd="slow" p14:dur="1250">
        <p:split/>
      </p:transition>
    </mc:Choice>
    <mc:Fallback xmlns="">
      <p:transition spd="slow">
        <p:spli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912775" y="1563638"/>
            <a:ext cx="7318449" cy="830997"/>
          </a:xfrm>
          <a:prstGeom prst="rect">
            <a:avLst/>
          </a:prstGeom>
          <a:noFill/>
          <a:ln>
            <a:solidFill>
              <a:schemeClr val="bg1"/>
            </a:solidFill>
            <a:prstDash val="lgDash"/>
          </a:ln>
          <a:effectLst>
            <a:glow rad="63500">
              <a:schemeClr val="accent6">
                <a:satMod val="175000"/>
                <a:alpha val="40000"/>
              </a:schemeClr>
            </a:glow>
          </a:effectLst>
        </p:spPr>
        <p:txBody>
          <a:bodyPr wrap="square" rtlCol="0">
            <a:spAutoFit/>
          </a:bodyPr>
          <a:lstStyle/>
          <a:p>
            <a:pPr algn="ctr"/>
            <a:r>
              <a:rPr lang="fr-FR" sz="4800" dirty="0">
                <a:solidFill>
                  <a:srgbClr val="FFC000"/>
                </a:solidFill>
                <a:latin typeface="Spectral Light" panose="02020302060000000000" pitchFamily="18" charset="0"/>
              </a:rPr>
              <a:t>2. Information divergente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247497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9" y="1563638"/>
            <a:ext cx="7920881" cy="954107"/>
          </a:xfrm>
          <a:prstGeom prst="rect">
            <a:avLst/>
          </a:prstGeom>
          <a:noFill/>
        </p:spPr>
        <p:txBody>
          <a:bodyPr wrap="square" rtlCol="0">
            <a:spAutoFit/>
          </a:bodyPr>
          <a:lstStyle/>
          <a:p>
            <a:pPr algn="ctr"/>
            <a:r>
              <a:rPr lang="fr-FR" sz="2800" dirty="0">
                <a:solidFill>
                  <a:srgbClr val="33CCFF"/>
                </a:solidFill>
                <a:latin typeface="Spectral Light" panose="02020302060000000000" pitchFamily="18" charset="0"/>
              </a:rPr>
              <a:t>Aucun squelette de géants de 137 mètres</a:t>
            </a:r>
          </a:p>
          <a:p>
            <a:pPr algn="ctr"/>
            <a:r>
              <a:rPr lang="fr-FR" sz="2800" dirty="0">
                <a:solidFill>
                  <a:srgbClr val="33CCFF"/>
                </a:solidFill>
                <a:latin typeface="Spectral Light" panose="02020302060000000000" pitchFamily="18" charset="0"/>
              </a:rPr>
              <a:t>n’a été retrouvé !</a:t>
            </a:r>
          </a:p>
        </p:txBody>
      </p:sp>
      <p:sp>
        <p:nvSpPr>
          <p:cNvPr id="12" name="ZoneTexte 11"/>
          <p:cNvSpPr txBox="1"/>
          <p:nvPr/>
        </p:nvSpPr>
        <p:spPr>
          <a:xfrm>
            <a:off x="611558" y="2931790"/>
            <a:ext cx="7920881" cy="523220"/>
          </a:xfrm>
          <a:prstGeom prst="rect">
            <a:avLst/>
          </a:prstGeom>
          <a:noFill/>
        </p:spPr>
        <p:txBody>
          <a:bodyPr wrap="square" rtlCol="0">
            <a:spAutoFit/>
          </a:bodyPr>
          <a:lstStyle/>
          <a:p>
            <a:pPr algn="ctr"/>
            <a:r>
              <a:rPr lang="fr-FR" sz="2800" dirty="0">
                <a:solidFill>
                  <a:srgbClr val="33CCFF"/>
                </a:solidFill>
                <a:latin typeface="Spectral Light" panose="02020302060000000000" pitchFamily="18" charset="0"/>
              </a:rPr>
              <a:t>Ils n’existent pas !</a:t>
            </a:r>
          </a:p>
        </p:txBody>
      </p:sp>
    </p:spTree>
    <p:extLst>
      <p:ext uri="{BB962C8B-B14F-4D97-AF65-F5344CB8AC3E}">
        <p14:creationId xmlns:p14="http://schemas.microsoft.com/office/powerpoint/2010/main" val="31573012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9" y="1563638"/>
            <a:ext cx="7920881" cy="1384995"/>
          </a:xfrm>
          <a:prstGeom prst="rect">
            <a:avLst/>
          </a:prstGeom>
          <a:noFill/>
        </p:spPr>
        <p:txBody>
          <a:bodyPr wrap="square" rtlCol="0">
            <a:spAutoFit/>
          </a:bodyPr>
          <a:lstStyle/>
          <a:p>
            <a:pPr algn="ctr"/>
            <a:r>
              <a:rPr lang="fr-FR" sz="2800" dirty="0">
                <a:solidFill>
                  <a:srgbClr val="00FF00"/>
                </a:solidFill>
                <a:latin typeface="Spectral Light" panose="02020302060000000000" pitchFamily="18" charset="0"/>
              </a:rPr>
              <a:t>Les photos diffusées sur internet sont soit :</a:t>
            </a:r>
          </a:p>
          <a:p>
            <a:r>
              <a:rPr lang="fr-FR" sz="2800" dirty="0">
                <a:solidFill>
                  <a:srgbClr val="00FF00"/>
                </a:solidFill>
                <a:latin typeface="Spectral Light" panose="02020302060000000000" pitchFamily="18" charset="0"/>
              </a:rPr>
              <a:t>                   - des concours « </a:t>
            </a:r>
            <a:r>
              <a:rPr lang="fr-FR" sz="2800" dirty="0" err="1">
                <a:solidFill>
                  <a:srgbClr val="00FF00"/>
                </a:solidFill>
                <a:latin typeface="Spectral Light" panose="02020302060000000000" pitchFamily="18" charset="0"/>
              </a:rPr>
              <a:t>photoshop</a:t>
            </a:r>
            <a:r>
              <a:rPr lang="fr-FR" sz="2800" dirty="0">
                <a:solidFill>
                  <a:srgbClr val="00FF00"/>
                </a:solidFill>
                <a:latin typeface="Spectral Light" panose="02020302060000000000" pitchFamily="18" charset="0"/>
              </a:rPr>
              <a:t> »</a:t>
            </a:r>
          </a:p>
          <a:p>
            <a:r>
              <a:rPr lang="fr-FR" sz="2800" dirty="0">
                <a:solidFill>
                  <a:srgbClr val="00FF00"/>
                </a:solidFill>
                <a:latin typeface="Spectral Light" panose="02020302060000000000" pitchFamily="18" charset="0"/>
              </a:rPr>
              <a:t>                   - des canulars</a:t>
            </a:r>
          </a:p>
        </p:txBody>
      </p:sp>
    </p:spTree>
    <p:extLst>
      <p:ext uri="{BB962C8B-B14F-4D97-AF65-F5344CB8AC3E}">
        <p14:creationId xmlns:p14="http://schemas.microsoft.com/office/powerpoint/2010/main" val="35440662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3554" name="Picture 2" descr="Giant Skeletons And Archaeological Anoma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2" y="670718"/>
            <a:ext cx="46386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003218"/>
      </p:ext>
    </p:extLst>
  </p:cSld>
  <p:clrMapOvr>
    <a:masterClrMapping/>
  </p:clrMapOvr>
  <p:transition spd="slow">
    <p:randomBar dir="ver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883295" y="2589865"/>
            <a:ext cx="6314741" cy="1938992"/>
          </a:xfrm>
          <a:prstGeom prst="rect">
            <a:avLst/>
          </a:prstGeom>
          <a:noFill/>
        </p:spPr>
        <p:txBody>
          <a:bodyPr wrap="square" rtlCol="0">
            <a:spAutoFit/>
          </a:bodyPr>
          <a:lstStyle/>
          <a:p>
            <a:r>
              <a:rPr lang="fr-FR" sz="2400" dirty="0" err="1">
                <a:solidFill>
                  <a:srgbClr val="00FF00"/>
                </a:solidFill>
                <a:latin typeface="Spectral Light" panose="02020302060000000000" pitchFamily="18" charset="0"/>
              </a:rPr>
              <a:t>IronKite</a:t>
            </a:r>
            <a:r>
              <a:rPr lang="fr-FR" sz="2400" dirty="0">
                <a:solidFill>
                  <a:schemeClr val="bg1"/>
                </a:solidFill>
                <a:latin typeface="Spectral Light" panose="02020302060000000000" pitchFamily="18" charset="0"/>
              </a:rPr>
              <a:t>, graphiste canadien</a:t>
            </a:r>
          </a:p>
          <a:p>
            <a:r>
              <a:rPr lang="fr-FR" sz="2400" dirty="0">
                <a:solidFill>
                  <a:schemeClr val="bg1"/>
                </a:solidFill>
                <a:latin typeface="Spectral Light" panose="02020302060000000000" pitchFamily="18" charset="0"/>
              </a:rPr>
              <a:t>Réalisée avec le logiciel Photoshop</a:t>
            </a:r>
          </a:p>
          <a:p>
            <a:r>
              <a:rPr lang="fr-FR" sz="2400" dirty="0">
                <a:solidFill>
                  <a:schemeClr val="bg1"/>
                </a:solidFill>
                <a:latin typeface="Spectral Light" panose="02020302060000000000" pitchFamily="18" charset="0"/>
              </a:rPr>
              <a:t>Le 2 octobre 2002</a:t>
            </a:r>
          </a:p>
          <a:p>
            <a:r>
              <a:rPr lang="fr-FR" sz="2400" dirty="0">
                <a:solidFill>
                  <a:schemeClr val="bg1"/>
                </a:solidFill>
                <a:latin typeface="Spectral Light" panose="02020302060000000000" pitchFamily="18" charset="0"/>
              </a:rPr>
              <a:t>Pour le projet « Anomalies Archéologiques 2 »</a:t>
            </a:r>
          </a:p>
          <a:p>
            <a:r>
              <a:rPr lang="fr-FR" sz="2400" dirty="0">
                <a:solidFill>
                  <a:schemeClr val="bg1"/>
                </a:solidFill>
                <a:latin typeface="Spectral Light" panose="02020302060000000000" pitchFamily="18" charset="0"/>
              </a:rPr>
              <a:t>Projet initié par le site web </a:t>
            </a:r>
            <a:r>
              <a:rPr lang="fr-FR" sz="2400" dirty="0" err="1">
                <a:solidFill>
                  <a:schemeClr val="bg1"/>
                </a:solidFill>
                <a:latin typeface="Spectral Light" panose="02020302060000000000" pitchFamily="18" charset="0"/>
              </a:rPr>
              <a:t>DesignCrowd</a:t>
            </a:r>
            <a:r>
              <a:rPr lang="fr-FR" sz="2400" dirty="0">
                <a:solidFill>
                  <a:schemeClr val="bg1"/>
                </a:solidFill>
                <a:latin typeface="Spectral Light" panose="02020302060000000000" pitchFamily="18" charset="0"/>
              </a:rPr>
              <a:t> </a:t>
            </a:r>
          </a:p>
        </p:txBody>
      </p:sp>
      <p:pic>
        <p:nvPicPr>
          <p:cNvPr id="23554" name="Picture 2" descr="Giant Skeletons And Archaeological Anoma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617538"/>
            <a:ext cx="2515865" cy="206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9363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8674" name="Picture 2" descr="Giant Skeletons And Archaeological Anoma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670718"/>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66901"/>
      </p:ext>
    </p:extLst>
  </p:cSld>
  <p:clrMapOvr>
    <a:masterClrMapping/>
  </p:clrMapOvr>
  <p:transition spd="slow">
    <p:randomBar dir="vert"/>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883295" y="2589865"/>
            <a:ext cx="6314741" cy="1938992"/>
          </a:xfrm>
          <a:prstGeom prst="rect">
            <a:avLst/>
          </a:prstGeom>
          <a:noFill/>
        </p:spPr>
        <p:txBody>
          <a:bodyPr wrap="square" rtlCol="0">
            <a:spAutoFit/>
          </a:bodyPr>
          <a:lstStyle/>
          <a:p>
            <a:r>
              <a:rPr lang="fr-FR" sz="2400" dirty="0" err="1">
                <a:solidFill>
                  <a:srgbClr val="FF3300"/>
                </a:solidFill>
                <a:latin typeface="Spectral Light" panose="02020302060000000000" pitchFamily="18" charset="0"/>
              </a:rPr>
              <a:t>Anakinnnn</a:t>
            </a:r>
            <a:r>
              <a:rPr lang="fr-FR" sz="2400" dirty="0">
                <a:solidFill>
                  <a:schemeClr val="bg1"/>
                </a:solidFill>
                <a:latin typeface="Spectral Light" panose="02020302060000000000" pitchFamily="18" charset="0"/>
              </a:rPr>
              <a:t>, graphiste américain</a:t>
            </a:r>
          </a:p>
          <a:p>
            <a:r>
              <a:rPr lang="fr-FR" sz="2400" dirty="0">
                <a:solidFill>
                  <a:schemeClr val="bg1"/>
                </a:solidFill>
                <a:latin typeface="Spectral Light" panose="02020302060000000000" pitchFamily="18" charset="0"/>
              </a:rPr>
              <a:t>Réalisée avec le logiciel Photoshop</a:t>
            </a:r>
          </a:p>
          <a:p>
            <a:r>
              <a:rPr lang="fr-FR" sz="2400" dirty="0">
                <a:solidFill>
                  <a:schemeClr val="bg1"/>
                </a:solidFill>
                <a:latin typeface="Spectral Light" panose="02020302060000000000" pitchFamily="18" charset="0"/>
              </a:rPr>
              <a:t>Le 8 octobre 2004</a:t>
            </a:r>
          </a:p>
          <a:p>
            <a:r>
              <a:rPr lang="fr-FR" sz="2400" dirty="0">
                <a:solidFill>
                  <a:schemeClr val="bg1"/>
                </a:solidFill>
                <a:latin typeface="Spectral Light" panose="02020302060000000000" pitchFamily="18" charset="0"/>
              </a:rPr>
              <a:t>Pour le projet « Anomalies Archéologiques 4 »</a:t>
            </a:r>
          </a:p>
          <a:p>
            <a:r>
              <a:rPr lang="fr-FR" sz="2400" dirty="0">
                <a:solidFill>
                  <a:schemeClr val="bg1"/>
                </a:solidFill>
                <a:latin typeface="Spectral Light" panose="02020302060000000000" pitchFamily="18" charset="0"/>
              </a:rPr>
              <a:t>Projet initié par le site web </a:t>
            </a:r>
            <a:r>
              <a:rPr lang="fr-FR" sz="2400" dirty="0" err="1">
                <a:solidFill>
                  <a:schemeClr val="bg1"/>
                </a:solidFill>
                <a:latin typeface="Spectral Light" panose="02020302060000000000" pitchFamily="18" charset="0"/>
              </a:rPr>
              <a:t>DesignCrowd</a:t>
            </a:r>
            <a:r>
              <a:rPr lang="fr-FR" sz="2400" dirty="0">
                <a:solidFill>
                  <a:schemeClr val="bg1"/>
                </a:solidFill>
                <a:latin typeface="Spectral Light" panose="02020302060000000000" pitchFamily="18" charset="0"/>
              </a:rPr>
              <a:t> </a:t>
            </a:r>
          </a:p>
        </p:txBody>
      </p:sp>
      <p:pic>
        <p:nvPicPr>
          <p:cNvPr id="12" name="Picture 2" descr="Giant Skeletons And Archaeological Anoma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617537"/>
            <a:ext cx="2755225" cy="206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0310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1746" name="Picture 2" descr="Giant Skeletons And Archaeological Anoma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376" y="160338"/>
            <a:ext cx="3254517" cy="483344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577875" y="2160218"/>
            <a:ext cx="3400673" cy="1200329"/>
          </a:xfrm>
          <a:prstGeom prst="rect">
            <a:avLst/>
          </a:prstGeom>
          <a:noFill/>
        </p:spPr>
        <p:txBody>
          <a:bodyPr wrap="square" rtlCol="0">
            <a:spAutoFit/>
          </a:bodyPr>
          <a:lstStyle/>
          <a:p>
            <a:r>
              <a:rPr lang="fr-FR" sz="2400" dirty="0" err="1">
                <a:solidFill>
                  <a:srgbClr val="FFFF00"/>
                </a:solidFill>
                <a:latin typeface="Spectral Light" panose="02020302060000000000" pitchFamily="18" charset="0"/>
              </a:rPr>
              <a:t>Yearofthedragon</a:t>
            </a:r>
            <a:endParaRPr lang="fr-FR" sz="2400" dirty="0">
              <a:solidFill>
                <a:schemeClr val="bg1"/>
              </a:solidFill>
              <a:latin typeface="Spectral Light" panose="02020302060000000000" pitchFamily="18" charset="0"/>
            </a:endParaRPr>
          </a:p>
          <a:p>
            <a:r>
              <a:rPr lang="fr-FR" sz="2400" dirty="0">
                <a:solidFill>
                  <a:schemeClr val="bg1"/>
                </a:solidFill>
                <a:latin typeface="Spectral Light" panose="02020302060000000000" pitchFamily="18" charset="0"/>
              </a:rPr>
              <a:t>Graphiste américain</a:t>
            </a:r>
          </a:p>
          <a:p>
            <a:r>
              <a:rPr lang="fr-FR" sz="2400" dirty="0">
                <a:solidFill>
                  <a:schemeClr val="bg1"/>
                </a:solidFill>
                <a:latin typeface="Spectral Light" panose="02020302060000000000" pitchFamily="18" charset="0"/>
              </a:rPr>
              <a:t>Photoshop</a:t>
            </a:r>
          </a:p>
        </p:txBody>
      </p:sp>
    </p:spTree>
    <p:extLst>
      <p:ext uri="{BB962C8B-B14F-4D97-AF65-F5344CB8AC3E}">
        <p14:creationId xmlns:p14="http://schemas.microsoft.com/office/powerpoint/2010/main" val="416600344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577875" y="2160218"/>
            <a:ext cx="3400673" cy="1200329"/>
          </a:xfrm>
          <a:prstGeom prst="rect">
            <a:avLst/>
          </a:prstGeom>
          <a:noFill/>
        </p:spPr>
        <p:txBody>
          <a:bodyPr wrap="square" rtlCol="0">
            <a:spAutoFit/>
          </a:bodyPr>
          <a:lstStyle/>
          <a:p>
            <a:r>
              <a:rPr lang="fr-FR" sz="2400" dirty="0" err="1">
                <a:solidFill>
                  <a:srgbClr val="DF57FF"/>
                </a:solidFill>
                <a:latin typeface="Spectral Light" panose="02020302060000000000" pitchFamily="18" charset="0"/>
              </a:rPr>
              <a:t>Mzpresto</a:t>
            </a:r>
            <a:endParaRPr lang="fr-FR" sz="2400" dirty="0">
              <a:solidFill>
                <a:srgbClr val="DF57FF"/>
              </a:solidFill>
              <a:latin typeface="Spectral Light" panose="02020302060000000000" pitchFamily="18" charset="0"/>
            </a:endParaRPr>
          </a:p>
          <a:p>
            <a:r>
              <a:rPr lang="fr-FR" sz="2400" dirty="0">
                <a:solidFill>
                  <a:schemeClr val="bg1"/>
                </a:solidFill>
                <a:latin typeface="Spectral Light" panose="02020302060000000000" pitchFamily="18" charset="0"/>
              </a:rPr>
              <a:t>Graphiste anglais</a:t>
            </a:r>
          </a:p>
          <a:p>
            <a:r>
              <a:rPr lang="fr-FR" sz="2400" dirty="0">
                <a:solidFill>
                  <a:schemeClr val="bg1"/>
                </a:solidFill>
                <a:latin typeface="Spectral Light" panose="02020302060000000000" pitchFamily="18" charset="0"/>
              </a:rPr>
              <a:t>Photoshop</a:t>
            </a:r>
          </a:p>
        </p:txBody>
      </p:sp>
      <p:pic>
        <p:nvPicPr>
          <p:cNvPr id="1026" name="Picture 2" descr="Giant Skeletons And Archaeological Anoma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6878" y="224227"/>
            <a:ext cx="3344935" cy="470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437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Amos 2.9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J’ai pourtant détruit devant eux l’Amorite, </a:t>
            </a:r>
            <a:r>
              <a:rPr lang="fr-FR" sz="2000" dirty="0">
                <a:solidFill>
                  <a:srgbClr val="FFC000"/>
                </a:solidFill>
                <a:latin typeface="Spectral Light" panose="02020302060000000000" pitchFamily="18" charset="0"/>
              </a:rPr>
              <a:t>duquel la hauteur était comme la hauteur des cèdres, </a:t>
            </a:r>
            <a:r>
              <a:rPr lang="fr-FR" sz="2000" dirty="0">
                <a:solidFill>
                  <a:schemeClr val="bg1"/>
                </a:solidFill>
                <a:latin typeface="Spectral Light" panose="02020302060000000000" pitchFamily="18" charset="0"/>
              </a:rPr>
              <a:t>et il était fort comme les chênes ; et j’ai détruit son fruit en haut, et ses racines en bas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35809939"/>
      </p:ext>
    </p:extLst>
  </p:cSld>
  <p:clrMapOvr>
    <a:masterClrMapping/>
  </p:clrMapOvr>
  <p:transition spd="slow">
    <p:strips dir="rd"/>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159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Deutéronome 3.11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Car seulement </a:t>
            </a:r>
            <a:r>
              <a:rPr lang="fr-FR" sz="2000" dirty="0" err="1">
                <a:solidFill>
                  <a:srgbClr val="FFC000"/>
                </a:solidFill>
                <a:latin typeface="Spectral Light" panose="02020302060000000000" pitchFamily="18" charset="0"/>
              </a:rPr>
              <a:t>Og</a:t>
            </a:r>
            <a:r>
              <a:rPr lang="fr-FR" sz="2000" dirty="0">
                <a:solidFill>
                  <a:srgbClr val="FFC000"/>
                </a:solidFill>
                <a:latin typeface="Spectral Light" panose="02020302060000000000" pitchFamily="18" charset="0"/>
              </a:rPr>
              <a:t>, roi de </a:t>
            </a:r>
            <a:r>
              <a:rPr lang="fr-FR" sz="2000" dirty="0" err="1">
                <a:solidFill>
                  <a:srgbClr val="FFC000"/>
                </a:solidFill>
                <a:latin typeface="Spectral Light" panose="02020302060000000000" pitchFamily="18" charset="0"/>
              </a:rPr>
              <a:t>Bashan</a:t>
            </a:r>
            <a:r>
              <a:rPr lang="fr-FR" sz="2000" dirty="0">
                <a:solidFill>
                  <a:srgbClr val="FFC000"/>
                </a:solidFill>
                <a:latin typeface="Spectral Light" panose="02020302060000000000" pitchFamily="18" charset="0"/>
              </a:rPr>
              <a:t>, </a:t>
            </a:r>
            <a:r>
              <a:rPr lang="fr-FR" sz="2000" dirty="0">
                <a:solidFill>
                  <a:schemeClr val="bg1"/>
                </a:solidFill>
                <a:latin typeface="Spectral Light" panose="02020302060000000000" pitchFamily="18" charset="0"/>
              </a:rPr>
              <a:t>demeura du reste des géants; voici, </a:t>
            </a:r>
            <a:r>
              <a:rPr lang="fr-FR" sz="2000" dirty="0">
                <a:solidFill>
                  <a:srgbClr val="00FF00"/>
                </a:solidFill>
                <a:latin typeface="Spectral Light" panose="02020302060000000000" pitchFamily="18" charset="0"/>
              </a:rPr>
              <a:t>son lit </a:t>
            </a:r>
            <a:r>
              <a:rPr lang="fr-FR" sz="2000" dirty="0">
                <a:solidFill>
                  <a:schemeClr val="bg1"/>
                </a:solidFill>
                <a:latin typeface="Spectral Light" panose="02020302060000000000" pitchFamily="18" charset="0"/>
              </a:rPr>
              <a:t>était un lit de fer, n’est-il pas à </a:t>
            </a:r>
            <a:r>
              <a:rPr lang="fr-FR" sz="2000" dirty="0" err="1">
                <a:solidFill>
                  <a:schemeClr val="bg1"/>
                </a:solidFill>
                <a:latin typeface="Spectral Light" panose="02020302060000000000" pitchFamily="18" charset="0"/>
              </a:rPr>
              <a:t>Rabbath</a:t>
            </a:r>
            <a:r>
              <a:rPr lang="fr-FR" sz="2000" dirty="0">
                <a:solidFill>
                  <a:schemeClr val="bg1"/>
                </a:solidFill>
                <a:latin typeface="Spectral Light" panose="02020302060000000000" pitchFamily="18" charset="0"/>
              </a:rPr>
              <a:t> des enfants d’Ammon ? </a:t>
            </a:r>
            <a:r>
              <a:rPr lang="fr-FR" sz="2000" dirty="0">
                <a:solidFill>
                  <a:srgbClr val="00FF00"/>
                </a:solidFill>
                <a:latin typeface="Spectral Light" panose="02020302060000000000" pitchFamily="18" charset="0"/>
              </a:rPr>
              <a:t>Sa longueur était de neuf coudées, et sa largeur de quatre coudées, </a:t>
            </a:r>
            <a:r>
              <a:rPr lang="fr-FR" sz="2000" dirty="0">
                <a:solidFill>
                  <a:schemeClr val="bg1"/>
                </a:solidFill>
                <a:latin typeface="Spectral Light" panose="02020302060000000000" pitchFamily="18" charset="0"/>
              </a:rPr>
              <a:t>de coudée d’homme.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2699791" y="2859782"/>
            <a:ext cx="3744418" cy="954107"/>
          </a:xfrm>
          <a:prstGeom prst="rect">
            <a:avLst/>
          </a:prstGeom>
          <a:noFill/>
        </p:spPr>
        <p:txBody>
          <a:bodyPr wrap="square" rtlCol="0">
            <a:spAutoFit/>
          </a:bodyPr>
          <a:lstStyle/>
          <a:p>
            <a:r>
              <a:rPr lang="fr-FR" sz="2800" dirty="0">
                <a:solidFill>
                  <a:srgbClr val="00FF00"/>
                </a:solidFill>
                <a:latin typeface="Spectral Light" panose="02020302060000000000" pitchFamily="18" charset="0"/>
              </a:rPr>
              <a:t>Longueur : 4 mètres</a:t>
            </a:r>
          </a:p>
          <a:p>
            <a:r>
              <a:rPr lang="fr-FR" sz="2800" dirty="0">
                <a:solidFill>
                  <a:srgbClr val="00FF00"/>
                </a:solidFill>
                <a:latin typeface="Spectral Light" panose="02020302060000000000" pitchFamily="18" charset="0"/>
              </a:rPr>
              <a:t>Largeur : 2 mètres</a:t>
            </a:r>
          </a:p>
        </p:txBody>
      </p:sp>
    </p:spTree>
    <p:extLst>
      <p:ext uri="{BB962C8B-B14F-4D97-AF65-F5344CB8AC3E}">
        <p14:creationId xmlns:p14="http://schemas.microsoft.com/office/powerpoint/2010/main" val="387454703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6.1</a:t>
            </a:r>
          </a:p>
          <a:p>
            <a:r>
              <a:rPr lang="fr-FR" sz="2000" dirty="0">
                <a:solidFill>
                  <a:schemeClr val="bg1"/>
                </a:solidFill>
                <a:latin typeface="Spectral Light" panose="02020302060000000000" pitchFamily="18" charset="0"/>
              </a:rPr>
              <a:t>En ces temps-là, quand l’humanité se fut multipliée, les femmes donnèrent naissance à de très belles filles.</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Genèse 6.1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Et il arriva quand les hommes commencèrent à se multiplier sur la face de la terre et que des filles leur furent nées,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9618745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Amos 2.9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J’ai pourtant détruit devant eux l’Amorite, </a:t>
            </a:r>
            <a:r>
              <a:rPr lang="fr-FR" sz="2000" dirty="0">
                <a:solidFill>
                  <a:srgbClr val="FFC000"/>
                </a:solidFill>
                <a:latin typeface="Spectral Light" panose="02020302060000000000" pitchFamily="18" charset="0"/>
              </a:rPr>
              <a:t>duquel la hauteur était comme la hauteur des cèdres, </a:t>
            </a:r>
            <a:r>
              <a:rPr lang="fr-FR" sz="2000" dirty="0">
                <a:solidFill>
                  <a:schemeClr val="bg1"/>
                </a:solidFill>
                <a:latin typeface="Spectral Light" panose="02020302060000000000" pitchFamily="18" charset="0"/>
              </a:rPr>
              <a:t>et il était fort comme les chênes ; et j’ai détruit son fruit en haut, et ses racines en bas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2699790" y="2859782"/>
            <a:ext cx="3744418" cy="523220"/>
          </a:xfrm>
          <a:prstGeom prst="rect">
            <a:avLst/>
          </a:prstGeom>
          <a:noFill/>
        </p:spPr>
        <p:txBody>
          <a:bodyPr wrap="square" rtlCol="0">
            <a:spAutoFit/>
          </a:bodyPr>
          <a:lstStyle/>
          <a:p>
            <a:pPr algn="ctr"/>
            <a:r>
              <a:rPr lang="fr-FR" sz="2800" dirty="0">
                <a:solidFill>
                  <a:srgbClr val="FFC000"/>
                </a:solidFill>
                <a:latin typeface="Spectral Light" panose="02020302060000000000" pitchFamily="18" charset="0"/>
              </a:rPr>
              <a:t>Figure de style !</a:t>
            </a:r>
          </a:p>
        </p:txBody>
      </p:sp>
    </p:spTree>
    <p:extLst>
      <p:ext uri="{BB962C8B-B14F-4D97-AF65-F5344CB8AC3E}">
        <p14:creationId xmlns:p14="http://schemas.microsoft.com/office/powerpoint/2010/main" val="136943703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Nombres 13.33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nous y avons vu les géants, les fils d’</a:t>
            </a:r>
            <a:r>
              <a:rPr lang="fr-FR" sz="2000" dirty="0" err="1">
                <a:solidFill>
                  <a:schemeClr val="bg1"/>
                </a:solidFill>
                <a:latin typeface="Spectral Light" panose="02020302060000000000" pitchFamily="18" charset="0"/>
              </a:rPr>
              <a:t>Anak</a:t>
            </a:r>
            <a:r>
              <a:rPr lang="fr-FR" sz="2000" dirty="0">
                <a:solidFill>
                  <a:schemeClr val="bg1"/>
                </a:solidFill>
                <a:latin typeface="Spectral Light" panose="02020302060000000000" pitchFamily="18" charset="0"/>
              </a:rPr>
              <a:t>, qui sont descendants des géants ; </a:t>
            </a:r>
            <a:r>
              <a:rPr lang="fr-FR" sz="2000" dirty="0">
                <a:solidFill>
                  <a:srgbClr val="FFC000"/>
                </a:solidFill>
                <a:latin typeface="Spectral Light" panose="02020302060000000000" pitchFamily="18" charset="0"/>
              </a:rPr>
              <a:t>et nous étions à nos yeux comme des sauterelles, </a:t>
            </a:r>
            <a:r>
              <a:rPr lang="fr-FR" sz="2000" dirty="0">
                <a:solidFill>
                  <a:srgbClr val="00FF00"/>
                </a:solidFill>
                <a:latin typeface="Spectral Light" panose="02020302060000000000" pitchFamily="18" charset="0"/>
              </a:rPr>
              <a:t>et nous l’étions aussi à leurs yeux.</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2699790" y="2859782"/>
            <a:ext cx="3744418" cy="523220"/>
          </a:xfrm>
          <a:prstGeom prst="rect">
            <a:avLst/>
          </a:prstGeom>
          <a:noFill/>
        </p:spPr>
        <p:txBody>
          <a:bodyPr wrap="square" rtlCol="0">
            <a:spAutoFit/>
          </a:bodyPr>
          <a:lstStyle/>
          <a:p>
            <a:pPr algn="ctr"/>
            <a:r>
              <a:rPr lang="fr-FR" sz="2800" dirty="0">
                <a:solidFill>
                  <a:srgbClr val="FFC000"/>
                </a:solidFill>
                <a:latin typeface="Spectral Light" panose="02020302060000000000" pitchFamily="18" charset="0"/>
              </a:rPr>
              <a:t>Figure de style !</a:t>
            </a:r>
          </a:p>
        </p:txBody>
      </p:sp>
    </p:spTree>
    <p:extLst>
      <p:ext uri="{BB962C8B-B14F-4D97-AF65-F5344CB8AC3E}">
        <p14:creationId xmlns:p14="http://schemas.microsoft.com/office/powerpoint/2010/main" val="29640817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9" y="1563638"/>
            <a:ext cx="7920881" cy="954107"/>
          </a:xfrm>
          <a:prstGeom prst="rect">
            <a:avLst/>
          </a:prstGeom>
          <a:noFill/>
        </p:spPr>
        <p:txBody>
          <a:bodyPr wrap="square" rtlCol="0">
            <a:spAutoFit/>
          </a:bodyPr>
          <a:lstStyle/>
          <a:p>
            <a:pPr algn="ctr"/>
            <a:r>
              <a:rPr lang="fr-FR" sz="2800" dirty="0">
                <a:solidFill>
                  <a:srgbClr val="FFC000"/>
                </a:solidFill>
                <a:latin typeface="Spectral Light" panose="02020302060000000000" pitchFamily="18" charset="0"/>
              </a:rPr>
              <a:t>Le roi </a:t>
            </a:r>
            <a:r>
              <a:rPr lang="fr-FR" sz="2800" dirty="0" err="1">
                <a:solidFill>
                  <a:srgbClr val="FFC000"/>
                </a:solidFill>
                <a:latin typeface="Spectral Light" panose="02020302060000000000" pitchFamily="18" charset="0"/>
              </a:rPr>
              <a:t>Og</a:t>
            </a:r>
            <a:r>
              <a:rPr lang="fr-FR" sz="2800" dirty="0">
                <a:solidFill>
                  <a:srgbClr val="FFC000"/>
                </a:solidFill>
                <a:latin typeface="Spectral Light" panose="02020302060000000000" pitchFamily="18" charset="0"/>
              </a:rPr>
              <a:t>, un géant, aurait survécu au déluge</a:t>
            </a:r>
          </a:p>
          <a:p>
            <a:pPr algn="ctr"/>
            <a:r>
              <a:rPr lang="fr-FR" sz="2800" dirty="0">
                <a:solidFill>
                  <a:srgbClr val="FFC000"/>
                </a:solidFill>
                <a:latin typeface="Spectral Light" panose="02020302060000000000" pitchFamily="18" charset="0"/>
              </a:rPr>
              <a:t>(en s’accrochant à l’arche) !</a:t>
            </a:r>
          </a:p>
        </p:txBody>
      </p:sp>
      <p:sp>
        <p:nvSpPr>
          <p:cNvPr id="12" name="ZoneTexte 11"/>
          <p:cNvSpPr txBox="1"/>
          <p:nvPr/>
        </p:nvSpPr>
        <p:spPr>
          <a:xfrm>
            <a:off x="611558" y="2931790"/>
            <a:ext cx="7920881" cy="523220"/>
          </a:xfrm>
          <a:prstGeom prst="rect">
            <a:avLst/>
          </a:prstGeom>
          <a:noFill/>
        </p:spPr>
        <p:txBody>
          <a:bodyPr wrap="square" rtlCol="0">
            <a:spAutoFit/>
          </a:bodyPr>
          <a:lstStyle/>
          <a:p>
            <a:pPr algn="ctr"/>
            <a:r>
              <a:rPr lang="fr-FR" sz="2800" dirty="0">
                <a:solidFill>
                  <a:srgbClr val="FF0000"/>
                </a:solidFill>
                <a:latin typeface="Spectral Light" panose="02020302060000000000" pitchFamily="18" charset="0"/>
              </a:rPr>
              <a:t>Talmud, </a:t>
            </a:r>
            <a:r>
              <a:rPr lang="fr-FR" sz="2800" dirty="0" err="1">
                <a:solidFill>
                  <a:srgbClr val="FF0000"/>
                </a:solidFill>
                <a:latin typeface="Spectral Light" panose="02020302060000000000" pitchFamily="18" charset="0"/>
              </a:rPr>
              <a:t>Bavli</a:t>
            </a:r>
            <a:r>
              <a:rPr lang="fr-FR" sz="2800" dirty="0">
                <a:solidFill>
                  <a:srgbClr val="FF0000"/>
                </a:solidFill>
                <a:latin typeface="Spectral Light" panose="02020302060000000000" pitchFamily="18" charset="0"/>
              </a:rPr>
              <a:t> </a:t>
            </a:r>
            <a:r>
              <a:rPr lang="fr-FR" sz="2800" dirty="0" err="1">
                <a:solidFill>
                  <a:srgbClr val="FF0000"/>
                </a:solidFill>
                <a:latin typeface="Spectral Light" panose="02020302060000000000" pitchFamily="18" charset="0"/>
              </a:rPr>
              <a:t>Niddah</a:t>
            </a:r>
            <a:r>
              <a:rPr lang="fr-FR" sz="2800" dirty="0">
                <a:solidFill>
                  <a:srgbClr val="FF0000"/>
                </a:solidFill>
                <a:latin typeface="Spectral Light" panose="02020302060000000000" pitchFamily="18" charset="0"/>
              </a:rPr>
              <a:t>, 61a</a:t>
            </a:r>
          </a:p>
        </p:txBody>
      </p:sp>
    </p:spTree>
    <p:extLst>
      <p:ext uri="{BB962C8B-B14F-4D97-AF65-F5344CB8AC3E}">
        <p14:creationId xmlns:p14="http://schemas.microsoft.com/office/powerpoint/2010/main" val="32366688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7.23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Tout ce qui subsistait sur la face de la terre fut détruit, depuis les hommes jusqu’au bétail, jusqu’aux choses rampantes, et jusqu’aux volatiles du ciel, et ils furent détruits de dessus la terre ; et </a:t>
            </a:r>
            <a:r>
              <a:rPr lang="fr-FR" sz="2000" dirty="0">
                <a:solidFill>
                  <a:srgbClr val="FFFF00"/>
                </a:solidFill>
                <a:latin typeface="Spectral Light" panose="02020302060000000000" pitchFamily="18" charset="0"/>
              </a:rPr>
              <a:t>seulement Noah resta vivant, et ceux qui étaient avec lui dans l’arche.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304457976"/>
      </p:ext>
    </p:extLst>
  </p:cSld>
  <p:clrMapOvr>
    <a:masterClrMapping/>
  </p:clrMapOvr>
  <p:transition spd="slow">
    <p:strips dir="rd"/>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7" y="919955"/>
            <a:ext cx="7920881" cy="954107"/>
          </a:xfrm>
          <a:prstGeom prst="rect">
            <a:avLst/>
          </a:prstGeom>
          <a:noFill/>
        </p:spPr>
        <p:txBody>
          <a:bodyPr wrap="square" rtlCol="0">
            <a:spAutoFit/>
          </a:bodyPr>
          <a:lstStyle/>
          <a:p>
            <a:pPr algn="ctr"/>
            <a:r>
              <a:rPr lang="fr-FR" sz="2800" dirty="0">
                <a:solidFill>
                  <a:srgbClr val="FFFF00"/>
                </a:solidFill>
                <a:latin typeface="Spectral Light" panose="02020302060000000000" pitchFamily="18" charset="0"/>
              </a:rPr>
              <a:t>Certains passages du « livre d’Enoch » sont similaires à ceux des manuscrits bibliques.</a:t>
            </a:r>
          </a:p>
        </p:txBody>
      </p:sp>
      <p:sp>
        <p:nvSpPr>
          <p:cNvPr id="12" name="ZoneTexte 11"/>
          <p:cNvSpPr txBox="1"/>
          <p:nvPr/>
        </p:nvSpPr>
        <p:spPr>
          <a:xfrm>
            <a:off x="611556" y="2096282"/>
            <a:ext cx="7920881" cy="954107"/>
          </a:xfrm>
          <a:prstGeom prst="rect">
            <a:avLst/>
          </a:prstGeom>
          <a:noFill/>
        </p:spPr>
        <p:txBody>
          <a:bodyPr wrap="square" rtlCol="0">
            <a:spAutoFit/>
          </a:bodyPr>
          <a:lstStyle/>
          <a:p>
            <a:pPr algn="ctr"/>
            <a:r>
              <a:rPr lang="fr-FR" sz="2800" dirty="0">
                <a:solidFill>
                  <a:srgbClr val="FF0000"/>
                </a:solidFill>
                <a:latin typeface="Spectral Light" panose="02020302060000000000" pitchFamily="18" charset="0"/>
              </a:rPr>
              <a:t>Cela ne veut pas dire que le « livre d’Enoch » est inspiré par le Très-Haut !</a:t>
            </a:r>
          </a:p>
        </p:txBody>
      </p:sp>
    </p:spTree>
    <p:extLst>
      <p:ext uri="{BB962C8B-B14F-4D97-AF65-F5344CB8AC3E}">
        <p14:creationId xmlns:p14="http://schemas.microsoft.com/office/powerpoint/2010/main" val="1161144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Tite 1.13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Ce témoignage est vrai. C’est pourquoi, </a:t>
            </a:r>
            <a:r>
              <a:rPr lang="fr-FR" sz="2000" dirty="0">
                <a:solidFill>
                  <a:srgbClr val="FFC000"/>
                </a:solidFill>
                <a:latin typeface="Spectral Light" panose="02020302060000000000" pitchFamily="18" charset="0"/>
              </a:rPr>
              <a:t>reprends-les sévèrement, </a:t>
            </a:r>
            <a:r>
              <a:rPr lang="fr-FR" sz="2000" dirty="0">
                <a:solidFill>
                  <a:srgbClr val="00FF00"/>
                </a:solidFill>
                <a:latin typeface="Spectral Light" panose="02020302060000000000" pitchFamily="18" charset="0"/>
              </a:rPr>
              <a:t>afin qu’ils puissent être inébranlables en la foi,</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Tite 1.14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Ne prêtant pas attention aux fables juives &lt;de Judée&gt;, ni aux commandements des hommes qui se détournent de la vérité.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021532185"/>
      </p:ext>
    </p:extLst>
  </p:cSld>
  <p:clrMapOvr>
    <a:masterClrMapping/>
  </p:clrMapOvr>
  <p:transition spd="slow">
    <p:strips dir="rd"/>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Tite 1.13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Ce témoignage est vrai. C’est pourquoi, </a:t>
            </a:r>
            <a:r>
              <a:rPr lang="fr-FR" sz="2000" dirty="0">
                <a:solidFill>
                  <a:srgbClr val="FFC000"/>
                </a:solidFill>
                <a:latin typeface="Spectral Light" panose="02020302060000000000" pitchFamily="18" charset="0"/>
              </a:rPr>
              <a:t>reprends-les sévèrement, </a:t>
            </a:r>
            <a:r>
              <a:rPr lang="fr-FR" sz="2000" dirty="0">
                <a:solidFill>
                  <a:srgbClr val="00FF00"/>
                </a:solidFill>
                <a:latin typeface="Spectral Light" panose="02020302060000000000" pitchFamily="18" charset="0"/>
              </a:rPr>
              <a:t>afin qu’ils puissent être inébranlables en la foi,</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Tite 1.14 </a:t>
            </a:r>
            <a:r>
              <a:rPr lang="fr-FR" sz="1600" u="sng" dirty="0">
                <a:solidFill>
                  <a:schemeClr val="bg1"/>
                </a:solidFill>
                <a:latin typeface="Spectral Light" panose="02020302060000000000" pitchFamily="18" charset="0"/>
              </a:rPr>
              <a:t>(King James, 1611)</a:t>
            </a:r>
          </a:p>
          <a:p>
            <a:r>
              <a:rPr lang="fr-FR" sz="2000" dirty="0">
                <a:solidFill>
                  <a:srgbClr val="FF0000"/>
                </a:solidFill>
                <a:latin typeface="Spectral Light" panose="02020302060000000000" pitchFamily="18" charset="0"/>
              </a:rPr>
              <a:t>Ne prêtant pas attention aux fables juives </a:t>
            </a:r>
            <a:r>
              <a:rPr lang="fr-FR" sz="2000" dirty="0">
                <a:solidFill>
                  <a:schemeClr val="bg1"/>
                </a:solidFill>
                <a:latin typeface="Spectral Light" panose="02020302060000000000" pitchFamily="18" charset="0"/>
              </a:rPr>
              <a:t>&lt;de Judée&gt;</a:t>
            </a:r>
            <a:r>
              <a:rPr lang="fr-FR" sz="2000" dirty="0">
                <a:solidFill>
                  <a:srgbClr val="FF0000"/>
                </a:solidFill>
                <a:latin typeface="Spectral Light" panose="02020302060000000000" pitchFamily="18" charset="0"/>
              </a:rPr>
              <a:t>, </a:t>
            </a:r>
            <a:r>
              <a:rPr lang="fr-FR" sz="2000" dirty="0">
                <a:solidFill>
                  <a:srgbClr val="DF57FF"/>
                </a:solidFill>
                <a:latin typeface="Spectral Light" panose="02020302060000000000" pitchFamily="18" charset="0"/>
              </a:rPr>
              <a:t>ni aux commandements des hommes </a:t>
            </a:r>
            <a:r>
              <a:rPr lang="fr-FR" sz="2000" dirty="0">
                <a:solidFill>
                  <a:srgbClr val="FFFF00"/>
                </a:solidFill>
                <a:latin typeface="Spectral Light" panose="02020302060000000000" pitchFamily="18" charset="0"/>
              </a:rPr>
              <a:t>qui se détournent de la vérité.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3387483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167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5101733" y="1425388"/>
            <a:ext cx="4042267" cy="1754326"/>
          </a:xfrm>
          <a:prstGeom prst="rect">
            <a:avLst/>
          </a:prstGeom>
          <a:noFill/>
        </p:spPr>
        <p:txBody>
          <a:bodyPr wrap="square" rtlCol="0">
            <a:spAutoFit/>
          </a:bodyPr>
          <a:lstStyle/>
          <a:p>
            <a:pPr algn="ctr"/>
            <a:r>
              <a:rPr lang="fr-FR" sz="3600" dirty="0">
                <a:solidFill>
                  <a:srgbClr val="FFFF00"/>
                </a:solidFill>
                <a:latin typeface="Spectral Light" panose="02020302060000000000" pitchFamily="18" charset="0"/>
              </a:rPr>
              <a:t>Le « livre d’Enoch » est une</a:t>
            </a:r>
          </a:p>
          <a:p>
            <a:pPr algn="ctr"/>
            <a:r>
              <a:rPr lang="fr-FR" sz="3600" dirty="0">
                <a:solidFill>
                  <a:srgbClr val="FFFF00"/>
                </a:solidFill>
                <a:latin typeface="Spectral Light" panose="02020302060000000000" pitchFamily="18" charset="0"/>
              </a:rPr>
              <a:t>« fable de Judée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0" y="0"/>
            <a:ext cx="513556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3485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6.1</a:t>
            </a:r>
          </a:p>
          <a:p>
            <a:r>
              <a:rPr lang="fr-FR" sz="2000" dirty="0">
                <a:solidFill>
                  <a:schemeClr val="bg1"/>
                </a:solidFill>
                <a:latin typeface="Spectral Light" panose="02020302060000000000" pitchFamily="18" charset="0"/>
              </a:rPr>
              <a:t>En ces temps-là, quand l’humanité se fut multipliée, les femmes donnèrent naissance à de très belles filles.</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Genèse 6.1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il arriva quand les hommes commencèrent à se multiplier sur la face de la terre et que des filles leur furent nées,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Flèche droite 10"/>
          <p:cNvSpPr/>
          <p:nvPr/>
        </p:nvSpPr>
        <p:spPr>
          <a:xfrm>
            <a:off x="79375" y="2166114"/>
            <a:ext cx="457200"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9163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8064897"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6.1</a:t>
            </a:r>
          </a:p>
          <a:p>
            <a:r>
              <a:rPr lang="fr-FR" sz="2000" dirty="0">
                <a:solidFill>
                  <a:schemeClr val="bg1"/>
                </a:solidFill>
                <a:latin typeface="Spectral Light" panose="02020302060000000000" pitchFamily="18" charset="0"/>
              </a:rPr>
              <a:t>En ces temps-là, quand l’humanité se fut multipliée, les femmes donnèrent naissance à de très belles filles.</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6.2</a:t>
            </a:r>
          </a:p>
          <a:p>
            <a:r>
              <a:rPr lang="fr-FR" sz="2000" dirty="0">
                <a:solidFill>
                  <a:schemeClr val="tx1">
                    <a:lumMod val="75000"/>
                    <a:lumOff val="25000"/>
                  </a:schemeClr>
                </a:solidFill>
                <a:latin typeface="Spectral Light" panose="02020302060000000000" pitchFamily="18" charset="0"/>
              </a:rPr>
              <a:t>Les anges, fils des cieux, les virent et eurent envie d’elles. Ils se dirent : allons-y, choisissons-nous des femmes parmi les humains et faisons leur des enfants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51541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19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8064897"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6.1</a:t>
            </a:r>
          </a:p>
          <a:p>
            <a:r>
              <a:rPr lang="fr-FR" sz="2000" dirty="0">
                <a:solidFill>
                  <a:schemeClr val="bg1"/>
                </a:solidFill>
                <a:latin typeface="Spectral Light" panose="02020302060000000000" pitchFamily="18" charset="0"/>
              </a:rPr>
              <a:t>En ces temps-là, quand l’humanité se fut multipliée, les femmes donnèrent naissance à de très belles filles.</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6.2</a:t>
            </a:r>
          </a:p>
          <a:p>
            <a:r>
              <a:rPr lang="fr-FR" sz="2000" dirty="0">
                <a:solidFill>
                  <a:srgbClr val="FFFF00"/>
                </a:solidFill>
                <a:latin typeface="Spectral Light" panose="02020302060000000000" pitchFamily="18" charset="0"/>
              </a:rPr>
              <a:t>Les anges, fils des cieux, les virent et eurent envie d’elles. </a:t>
            </a:r>
            <a:r>
              <a:rPr lang="fr-FR" sz="2000" dirty="0">
                <a:solidFill>
                  <a:schemeClr val="bg1"/>
                </a:solidFill>
                <a:latin typeface="Spectral Light" panose="02020302060000000000" pitchFamily="18" charset="0"/>
              </a:rPr>
              <a:t>Ils se dirent :</a:t>
            </a:r>
            <a:r>
              <a:rPr lang="fr-FR" sz="2000" dirty="0">
                <a:solidFill>
                  <a:srgbClr val="FFFF00"/>
                </a:solidFill>
                <a:latin typeface="Spectral Light" panose="02020302060000000000" pitchFamily="18" charset="0"/>
              </a:rPr>
              <a:t> </a:t>
            </a:r>
            <a:r>
              <a:rPr lang="fr-FR" sz="2000" dirty="0">
                <a:solidFill>
                  <a:srgbClr val="DF57FF"/>
                </a:solidFill>
                <a:latin typeface="Spectral Light" panose="02020302060000000000" pitchFamily="18" charset="0"/>
              </a:rPr>
              <a:t>allons-y, choisissons-nous des femmes parmi les humains et faisons leur des enfants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4596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879798" y="1326975"/>
            <a:ext cx="7384404" cy="830997"/>
          </a:xfrm>
          <a:prstGeom prst="rect">
            <a:avLst/>
          </a:prstGeom>
          <a:noFill/>
          <a:ln>
            <a:solidFill>
              <a:schemeClr val="bg1"/>
            </a:solidFill>
            <a:prstDash val="lgDash"/>
          </a:ln>
          <a:effectLst>
            <a:glow rad="63500">
              <a:schemeClr val="accent6">
                <a:satMod val="175000"/>
                <a:alpha val="40000"/>
              </a:schemeClr>
            </a:glow>
          </a:effectLst>
        </p:spPr>
        <p:txBody>
          <a:bodyPr wrap="square" rtlCol="0">
            <a:spAutoFit/>
          </a:bodyPr>
          <a:lstStyle/>
          <a:p>
            <a:pPr algn="ctr"/>
            <a:r>
              <a:rPr lang="fr-FR" sz="4800" dirty="0">
                <a:solidFill>
                  <a:srgbClr val="FFC000"/>
                </a:solidFill>
                <a:latin typeface="Spectral Light" panose="02020302060000000000" pitchFamily="18" charset="0"/>
              </a:rPr>
              <a:t>1. De quel livre parle t’on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33320513"/>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862322"/>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6.3</a:t>
            </a:r>
          </a:p>
          <a:p>
            <a:r>
              <a:rPr lang="fr-FR" sz="2000" dirty="0">
                <a:solidFill>
                  <a:srgbClr val="FFFF00"/>
                </a:solidFill>
                <a:latin typeface="Spectral Light" panose="02020302060000000000" pitchFamily="18" charset="0"/>
              </a:rPr>
              <a:t>Leur chef </a:t>
            </a:r>
            <a:r>
              <a:rPr lang="fr-FR" sz="2000" dirty="0" err="1">
                <a:solidFill>
                  <a:srgbClr val="FFFF00"/>
                </a:solidFill>
                <a:latin typeface="Spectral Light" panose="02020302060000000000" pitchFamily="18" charset="0"/>
              </a:rPr>
              <a:t>Shemyaza</a:t>
            </a:r>
            <a:r>
              <a:rPr lang="fr-FR" sz="2000" dirty="0">
                <a:solidFill>
                  <a:srgbClr val="FFFF00"/>
                </a:solidFill>
                <a:latin typeface="Spectral Light" panose="02020302060000000000" pitchFamily="18" charset="0"/>
              </a:rPr>
              <a:t> </a:t>
            </a:r>
            <a:r>
              <a:rPr lang="fr-FR" sz="2000" dirty="0">
                <a:solidFill>
                  <a:schemeClr val="bg1"/>
                </a:solidFill>
                <a:latin typeface="Spectral Light" panose="02020302060000000000" pitchFamily="18" charset="0"/>
              </a:rPr>
              <a:t>eut pourtant un doute sur leur détermination : </a:t>
            </a:r>
            <a:r>
              <a:rPr lang="fr-FR" sz="2000" dirty="0">
                <a:solidFill>
                  <a:srgbClr val="DF57FF"/>
                </a:solidFill>
                <a:latin typeface="Spectral Light" panose="02020302060000000000" pitchFamily="18" charset="0"/>
              </a:rPr>
              <a:t>je ne suis pas certain que vous voulez vraiment le faire, </a:t>
            </a:r>
            <a:r>
              <a:rPr lang="fr-FR" sz="2000" dirty="0">
                <a:solidFill>
                  <a:srgbClr val="FFC000"/>
                </a:solidFill>
                <a:latin typeface="Spectral Light" panose="02020302060000000000" pitchFamily="18" charset="0"/>
              </a:rPr>
              <a:t>et je serai le seul alors à être responsable de cette formidable transgression.</a:t>
            </a:r>
            <a:r>
              <a:rPr lang="fr-FR" sz="2000" dirty="0">
                <a:solidFill>
                  <a:schemeClr val="bg1"/>
                </a:solidFill>
                <a:latin typeface="Spectral Light" panose="02020302060000000000" pitchFamily="18" charset="0"/>
              </a:rPr>
              <a:t> </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6.4</a:t>
            </a:r>
          </a:p>
          <a:p>
            <a:r>
              <a:rPr lang="fr-FR" sz="2000" dirty="0">
                <a:solidFill>
                  <a:schemeClr val="tx1">
                    <a:lumMod val="75000"/>
                    <a:lumOff val="25000"/>
                  </a:schemeClr>
                </a:solidFill>
                <a:latin typeface="Spectral Light" panose="02020302060000000000" pitchFamily="18" charset="0"/>
              </a:rPr>
              <a:t>Mais tous lui répondirent : Faisons tous un serment, et promettons-nous tous les uns aux autres avec anathème de ne pas changer de dessein, mais de l’exécuter réellement.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09768294"/>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17009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6.3</a:t>
            </a:r>
          </a:p>
          <a:p>
            <a:r>
              <a:rPr lang="fr-FR" sz="2000" dirty="0">
                <a:solidFill>
                  <a:srgbClr val="FFFF00"/>
                </a:solidFill>
                <a:latin typeface="Spectral Light" panose="02020302060000000000" pitchFamily="18" charset="0"/>
              </a:rPr>
              <a:t>Leur chef </a:t>
            </a:r>
            <a:r>
              <a:rPr lang="fr-FR" sz="2000" dirty="0" err="1">
                <a:solidFill>
                  <a:srgbClr val="FFFF00"/>
                </a:solidFill>
                <a:latin typeface="Spectral Light" panose="02020302060000000000" pitchFamily="18" charset="0"/>
              </a:rPr>
              <a:t>Shemyaza</a:t>
            </a:r>
            <a:r>
              <a:rPr lang="fr-FR" sz="2000" dirty="0">
                <a:solidFill>
                  <a:srgbClr val="FFFF00"/>
                </a:solidFill>
                <a:latin typeface="Spectral Light" panose="02020302060000000000" pitchFamily="18" charset="0"/>
              </a:rPr>
              <a:t> </a:t>
            </a:r>
            <a:r>
              <a:rPr lang="fr-FR" sz="2000" dirty="0">
                <a:solidFill>
                  <a:schemeClr val="bg1"/>
                </a:solidFill>
                <a:latin typeface="Spectral Light" panose="02020302060000000000" pitchFamily="18" charset="0"/>
              </a:rPr>
              <a:t>eut pourtant un doute sur leur détermination : </a:t>
            </a:r>
            <a:r>
              <a:rPr lang="fr-FR" sz="2000" dirty="0">
                <a:solidFill>
                  <a:srgbClr val="DF57FF"/>
                </a:solidFill>
                <a:latin typeface="Spectral Light" panose="02020302060000000000" pitchFamily="18" charset="0"/>
              </a:rPr>
              <a:t>je ne suis pas certain que vous voulez vraiment le faire, </a:t>
            </a:r>
            <a:r>
              <a:rPr lang="fr-FR" sz="2000" dirty="0">
                <a:solidFill>
                  <a:srgbClr val="FFC000"/>
                </a:solidFill>
                <a:latin typeface="Spectral Light" panose="02020302060000000000" pitchFamily="18" charset="0"/>
              </a:rPr>
              <a:t>et je serai le seul alors à être responsable de cette formidable transgression.</a:t>
            </a:r>
            <a:r>
              <a:rPr lang="fr-FR" sz="2000" dirty="0">
                <a:solidFill>
                  <a:schemeClr val="bg1"/>
                </a:solidFill>
                <a:latin typeface="Spectral Light" panose="02020302060000000000" pitchFamily="18" charset="0"/>
              </a:rPr>
              <a:t> </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6.4</a:t>
            </a:r>
          </a:p>
          <a:p>
            <a:r>
              <a:rPr lang="fr-FR" sz="2000" dirty="0">
                <a:solidFill>
                  <a:srgbClr val="FFFF00"/>
                </a:solidFill>
                <a:latin typeface="Spectral Light" panose="02020302060000000000" pitchFamily="18" charset="0"/>
              </a:rPr>
              <a:t>Mais les anges le rassurèrent : </a:t>
            </a:r>
            <a:r>
              <a:rPr lang="fr-FR" sz="2000" dirty="0" err="1">
                <a:solidFill>
                  <a:srgbClr val="DF57FF"/>
                </a:solidFill>
                <a:latin typeface="Spectral Light" panose="02020302060000000000" pitchFamily="18" charset="0"/>
              </a:rPr>
              <a:t>Shemyaza</a:t>
            </a:r>
            <a:r>
              <a:rPr lang="fr-FR" sz="2000" dirty="0">
                <a:solidFill>
                  <a:srgbClr val="DF57FF"/>
                </a:solidFill>
                <a:latin typeface="Spectral Light" panose="02020302060000000000" pitchFamily="18" charset="0"/>
              </a:rPr>
              <a:t>, nous allons te prêter un serment et te jurer que nous allons vraiment le faire. Nous ne changerons pas d’avis. Et soyons maudits si nous ne respectons pas cette promesse.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846749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a:t>
            </a:r>
          </a:p>
          <a:p>
            <a:r>
              <a:rPr lang="fr-FR" sz="2000" dirty="0">
                <a:solidFill>
                  <a:srgbClr val="DF57FF"/>
                </a:solidFill>
                <a:latin typeface="Spectral Light" panose="02020302060000000000" pitchFamily="18" charset="0"/>
              </a:rPr>
              <a:t>Alors, tous ensemble, ils se prêtèrent mutuellement serment et s’engagèrent les uns envers les autres à se maudire s’ils ne respectaient leur engagement.</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6.6</a:t>
            </a:r>
          </a:p>
          <a:p>
            <a:r>
              <a:rPr lang="fr-FR" sz="2000" dirty="0">
                <a:solidFill>
                  <a:schemeClr val="tx1">
                    <a:lumMod val="75000"/>
                    <a:lumOff val="25000"/>
                  </a:schemeClr>
                </a:solidFill>
                <a:latin typeface="Spectral Light" panose="02020302060000000000" pitchFamily="18" charset="0"/>
              </a:rPr>
              <a:t>Ils étaient 200 en tout. Ils descendirent sur </a:t>
            </a:r>
            <a:r>
              <a:rPr lang="fr-FR" sz="2000" dirty="0" err="1">
                <a:solidFill>
                  <a:schemeClr val="tx1">
                    <a:lumMod val="75000"/>
                    <a:lumOff val="25000"/>
                  </a:schemeClr>
                </a:solidFill>
                <a:latin typeface="Spectral Light" panose="02020302060000000000" pitchFamily="18" charset="0"/>
              </a:rPr>
              <a:t>Ardis</a:t>
            </a:r>
            <a:r>
              <a:rPr lang="fr-FR" sz="2000" dirty="0">
                <a:solidFill>
                  <a:schemeClr val="tx1">
                    <a:lumMod val="75000"/>
                    <a:lumOff val="25000"/>
                  </a:schemeClr>
                </a:solidFill>
                <a:latin typeface="Spectral Light" panose="02020302060000000000" pitchFamily="18" charset="0"/>
              </a:rPr>
              <a:t>, le sommet du mont Hermon, baptisé ainsi à cause de leur sermon.</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99455652"/>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a:t>
            </a:r>
          </a:p>
          <a:p>
            <a:r>
              <a:rPr lang="fr-FR" sz="2000" dirty="0">
                <a:solidFill>
                  <a:srgbClr val="DF57FF"/>
                </a:solidFill>
                <a:latin typeface="Spectral Light" panose="02020302060000000000" pitchFamily="18" charset="0"/>
              </a:rPr>
              <a:t>Alors, tous ensemble, ils se prêtèrent mutuellement serment et s’engagèrent les uns envers les autres à se maudire s’ils ne respectaient leur engagement.</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6.6</a:t>
            </a:r>
          </a:p>
          <a:p>
            <a:r>
              <a:rPr lang="fr-FR" sz="2000" dirty="0">
                <a:solidFill>
                  <a:srgbClr val="FFFF00"/>
                </a:solidFill>
                <a:latin typeface="Spectral Light" panose="02020302060000000000" pitchFamily="18" charset="0"/>
              </a:rPr>
              <a:t>Ils étaient 200 en tout. </a:t>
            </a:r>
            <a:r>
              <a:rPr lang="fr-FR" sz="2000" dirty="0">
                <a:solidFill>
                  <a:schemeClr val="bg1"/>
                </a:solidFill>
                <a:latin typeface="Spectral Light" panose="02020302060000000000" pitchFamily="18" charset="0"/>
              </a:rPr>
              <a:t>Ils descendirent sur </a:t>
            </a:r>
            <a:r>
              <a:rPr lang="fr-FR" sz="2000" dirty="0" err="1">
                <a:solidFill>
                  <a:schemeClr val="bg1"/>
                </a:solidFill>
                <a:latin typeface="Spectral Light" panose="02020302060000000000" pitchFamily="18" charset="0"/>
              </a:rPr>
              <a:t>Ardis</a:t>
            </a:r>
            <a:r>
              <a:rPr lang="fr-FR" sz="2000" dirty="0">
                <a:solidFill>
                  <a:schemeClr val="bg1"/>
                </a:solidFill>
                <a:latin typeface="Spectral Light" panose="02020302060000000000" pitchFamily="18" charset="0"/>
              </a:rPr>
              <a:t>, le sommet du mont Hermon, baptisé ainsi à cause de leur sermon.</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69170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569660"/>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Selon le « livre d'Énoch », 200 anges ne quittent les cieux pour venir sur la terre </a:t>
            </a:r>
            <a:r>
              <a:rPr lang="fr-FR" sz="2400" dirty="0">
                <a:solidFill>
                  <a:srgbClr val="FF0000"/>
                </a:solidFill>
                <a:latin typeface="Spectral Light" panose="02020302060000000000" pitchFamily="18" charset="0"/>
              </a:rPr>
              <a:t>qu’à partir de Genèse chapitre 6, </a:t>
            </a:r>
            <a:r>
              <a:rPr lang="fr-FR" sz="2400" dirty="0">
                <a:solidFill>
                  <a:schemeClr val="bg1"/>
                </a:solidFill>
                <a:latin typeface="Spectral Light" panose="02020302060000000000" pitchFamily="18" charset="0"/>
              </a:rPr>
              <a:t>lorsqu’ils commencent à désirer les belles et jolies femmes.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60791715"/>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8.1</a:t>
            </a:r>
          </a:p>
          <a:p>
            <a:r>
              <a:rPr lang="fr-FR" sz="2000" dirty="0">
                <a:solidFill>
                  <a:schemeClr val="bg1"/>
                </a:solidFill>
                <a:latin typeface="Spectral Light" panose="02020302060000000000" pitchFamily="18" charset="0"/>
              </a:rPr>
              <a:t>L’ange </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apprit aux humains </a:t>
            </a:r>
            <a:r>
              <a:rPr lang="fr-FR" sz="2000" dirty="0">
                <a:solidFill>
                  <a:schemeClr val="bg1"/>
                </a:solidFill>
                <a:latin typeface="Spectral Light" panose="02020302060000000000" pitchFamily="18" charset="0"/>
              </a:rPr>
              <a:t>à fabriquer des armes, glaives, épées, boucliers et pectoraux. </a:t>
            </a:r>
            <a:r>
              <a:rPr lang="fr-FR" sz="2000" dirty="0">
                <a:solidFill>
                  <a:srgbClr val="FFFF00"/>
                </a:solidFill>
                <a:latin typeface="Spectral Light" panose="02020302060000000000" pitchFamily="18" charset="0"/>
              </a:rPr>
              <a:t>Il leur enseigna la métallurgie, ainsi que l’art de travailler les métaux…</a:t>
            </a:r>
            <a:endParaRPr lang="fr-FR" sz="2000" dirty="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87715522"/>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8.1</a:t>
            </a:r>
          </a:p>
          <a:p>
            <a:r>
              <a:rPr lang="fr-FR" sz="2000" dirty="0">
                <a:solidFill>
                  <a:schemeClr val="bg1"/>
                </a:solidFill>
                <a:latin typeface="Spectral Light" panose="02020302060000000000" pitchFamily="18" charset="0"/>
              </a:rPr>
              <a:t>L’ange </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apprit aux humains </a:t>
            </a:r>
            <a:r>
              <a:rPr lang="fr-FR" sz="2000" dirty="0">
                <a:solidFill>
                  <a:schemeClr val="bg1"/>
                </a:solidFill>
                <a:latin typeface="Spectral Light" panose="02020302060000000000" pitchFamily="18" charset="0"/>
              </a:rPr>
              <a:t>à fabriquer des armes, glaives, épées, boucliers et pectoraux. </a:t>
            </a:r>
            <a:r>
              <a:rPr lang="fr-FR" sz="2000" dirty="0">
                <a:solidFill>
                  <a:srgbClr val="FFFF00"/>
                </a:solidFill>
                <a:latin typeface="Spectral Light" panose="02020302060000000000" pitchFamily="18" charset="0"/>
              </a:rPr>
              <a:t>Il leur enseigna la métallurgie, ainsi que l’art de travailler les métaux…</a:t>
            </a:r>
            <a:endParaRPr lang="fr-FR" sz="2000" dirty="0">
              <a:solidFill>
                <a:schemeClr val="bg1"/>
              </a:solidFill>
              <a:latin typeface="Spectral Light" panose="02020302060000000000" pitchFamily="18" charset="0"/>
            </a:endParaRP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326616"/>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Supposément cela arrive </a:t>
            </a:r>
            <a:r>
              <a:rPr lang="fr-FR" sz="2000" dirty="0">
                <a:solidFill>
                  <a:srgbClr val="FF0000"/>
                </a:solidFill>
                <a:latin typeface="Spectral Light" panose="02020302060000000000" pitchFamily="18" charset="0"/>
              </a:rPr>
              <a:t>APRÈS Genèse 6, </a:t>
            </a:r>
            <a:r>
              <a:rPr lang="fr-FR" sz="2000" dirty="0">
                <a:solidFill>
                  <a:schemeClr val="bg1"/>
                </a:solidFill>
                <a:latin typeface="Spectral Light" panose="02020302060000000000" pitchFamily="18" charset="0"/>
              </a:rPr>
              <a:t>lorsque les anges virent les belles et jolies femmes.</a:t>
            </a:r>
          </a:p>
        </p:txBody>
      </p:sp>
      <p:sp>
        <p:nvSpPr>
          <p:cNvPr id="13" name="Flèche droite 12"/>
          <p:cNvSpPr/>
          <p:nvPr/>
        </p:nvSpPr>
        <p:spPr>
          <a:xfrm>
            <a:off x="645214" y="2450578"/>
            <a:ext cx="457200" cy="144016"/>
          </a:xfrm>
          <a:prstGeom prst="rightArrow">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571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47787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4.19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t>
            </a:r>
            <a:r>
              <a:rPr lang="fr-FR" sz="2000" dirty="0" err="1">
                <a:solidFill>
                  <a:schemeClr val="bg1"/>
                </a:solidFill>
                <a:latin typeface="Spectral Light" panose="02020302060000000000" pitchFamily="18" charset="0"/>
              </a:rPr>
              <a:t>Lémec</a:t>
            </a:r>
            <a:r>
              <a:rPr lang="fr-FR" sz="2000" dirty="0">
                <a:solidFill>
                  <a:schemeClr val="bg1"/>
                </a:solidFill>
                <a:latin typeface="Spectral Light" panose="02020302060000000000" pitchFamily="18" charset="0"/>
              </a:rPr>
              <a:t> prit deux femmes : le nom de l'une était Ada, le nom de l'autre </a:t>
            </a:r>
            <a:r>
              <a:rPr lang="fr-FR" sz="2000" dirty="0" err="1">
                <a:solidFill>
                  <a:schemeClr val="bg1"/>
                </a:solidFill>
                <a:latin typeface="Spectral Light" panose="02020302060000000000" pitchFamily="18" charset="0"/>
              </a:rPr>
              <a:t>Tsilla</a:t>
            </a:r>
            <a:r>
              <a:rPr lang="fr-FR" sz="2000" dirty="0">
                <a:solidFill>
                  <a:schemeClr val="bg1"/>
                </a:solidFill>
                <a:latin typeface="Spectral Light" panose="02020302060000000000" pitchFamily="18" charset="0"/>
              </a:rPr>
              <a:t>.</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Genèse 4.20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Et Ada enfanta </a:t>
            </a:r>
            <a:r>
              <a:rPr lang="fr-FR" sz="2000" dirty="0" err="1">
                <a:solidFill>
                  <a:schemeClr val="tx1">
                    <a:lumMod val="75000"/>
                    <a:lumOff val="25000"/>
                  </a:schemeClr>
                </a:solidFill>
                <a:latin typeface="Spectral Light" panose="02020302060000000000" pitchFamily="18" charset="0"/>
              </a:rPr>
              <a:t>Jabal</a:t>
            </a:r>
            <a:r>
              <a:rPr lang="fr-FR" sz="2000" dirty="0">
                <a:solidFill>
                  <a:schemeClr val="tx1">
                    <a:lumMod val="75000"/>
                    <a:lumOff val="25000"/>
                  </a:schemeClr>
                </a:solidFill>
                <a:latin typeface="Spectral Light" panose="02020302060000000000" pitchFamily="18" charset="0"/>
              </a:rPr>
              <a:t>; il fut père de ceux qui demeurent dans des tentes et de ceux qui ont du bétail.</a:t>
            </a:r>
          </a:p>
          <a:p>
            <a:endParaRPr lang="fr-FR" sz="2000" dirty="0">
              <a:solidFill>
                <a:schemeClr val="tx1">
                  <a:lumMod val="75000"/>
                  <a:lumOff val="25000"/>
                </a:schemeClr>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Genèse 4.21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Et le nom de son frère était </a:t>
            </a:r>
            <a:r>
              <a:rPr lang="fr-FR" sz="2000" dirty="0" err="1">
                <a:solidFill>
                  <a:schemeClr val="tx1">
                    <a:lumMod val="75000"/>
                    <a:lumOff val="25000"/>
                  </a:schemeClr>
                </a:solidFill>
                <a:latin typeface="Spectral Light" panose="02020302060000000000" pitchFamily="18" charset="0"/>
              </a:rPr>
              <a:t>Jubal</a:t>
            </a:r>
            <a:r>
              <a:rPr lang="fr-FR" sz="2000" dirty="0">
                <a:solidFill>
                  <a:schemeClr val="tx1">
                    <a:lumMod val="75000"/>
                    <a:lumOff val="25000"/>
                  </a:schemeClr>
                </a:solidFill>
                <a:latin typeface="Spectral Light" panose="02020302060000000000" pitchFamily="18" charset="0"/>
              </a:rPr>
              <a:t>; il fut père de tous ceux qui manient la harpe et l'orgue.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832249412"/>
      </p:ext>
    </p:extLst>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47787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4.19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t>
            </a:r>
            <a:r>
              <a:rPr lang="fr-FR" sz="2000" dirty="0" err="1">
                <a:solidFill>
                  <a:schemeClr val="bg1"/>
                </a:solidFill>
                <a:latin typeface="Spectral Light" panose="02020302060000000000" pitchFamily="18" charset="0"/>
              </a:rPr>
              <a:t>Lémec</a:t>
            </a:r>
            <a:r>
              <a:rPr lang="fr-FR" sz="2000" dirty="0">
                <a:solidFill>
                  <a:schemeClr val="bg1"/>
                </a:solidFill>
                <a:latin typeface="Spectral Light" panose="02020302060000000000" pitchFamily="18" charset="0"/>
              </a:rPr>
              <a:t> prit deux femmes : le nom de l'une était Ada, le nom de l'autre </a:t>
            </a:r>
            <a:r>
              <a:rPr lang="fr-FR" sz="2000" dirty="0" err="1">
                <a:solidFill>
                  <a:schemeClr val="bg1"/>
                </a:solidFill>
                <a:latin typeface="Spectral Light" panose="02020302060000000000" pitchFamily="18" charset="0"/>
              </a:rPr>
              <a:t>Tsilla</a:t>
            </a:r>
            <a:r>
              <a:rPr lang="fr-FR" sz="2000" dirty="0">
                <a:solidFill>
                  <a:schemeClr val="bg1"/>
                </a:solidFill>
                <a:latin typeface="Spectral Light" panose="02020302060000000000" pitchFamily="18" charset="0"/>
              </a:rPr>
              <a:t>.</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Genèse 4.20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Ada enfanta </a:t>
            </a:r>
            <a:r>
              <a:rPr lang="fr-FR" sz="2000" dirty="0" err="1">
                <a:solidFill>
                  <a:schemeClr val="bg1"/>
                </a:solidFill>
                <a:latin typeface="Spectral Light" panose="02020302060000000000" pitchFamily="18" charset="0"/>
              </a:rPr>
              <a:t>Jabal</a:t>
            </a:r>
            <a:r>
              <a:rPr lang="fr-FR" sz="2000" dirty="0">
                <a:solidFill>
                  <a:schemeClr val="bg1"/>
                </a:solidFill>
                <a:latin typeface="Spectral Light" panose="02020302060000000000" pitchFamily="18" charset="0"/>
              </a:rPr>
              <a:t>; il fut père de ceux qui demeurent dans des tentes et de ceux qui ont du bétail.</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Genèse 4.21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Et le nom de son frère était </a:t>
            </a:r>
            <a:r>
              <a:rPr lang="fr-FR" sz="2000" dirty="0" err="1">
                <a:solidFill>
                  <a:schemeClr val="tx1">
                    <a:lumMod val="75000"/>
                    <a:lumOff val="25000"/>
                  </a:schemeClr>
                </a:solidFill>
                <a:latin typeface="Spectral Light" panose="02020302060000000000" pitchFamily="18" charset="0"/>
              </a:rPr>
              <a:t>Jubal</a:t>
            </a:r>
            <a:r>
              <a:rPr lang="fr-FR" sz="2000" dirty="0">
                <a:solidFill>
                  <a:schemeClr val="tx1">
                    <a:lumMod val="75000"/>
                    <a:lumOff val="25000"/>
                  </a:schemeClr>
                </a:solidFill>
                <a:latin typeface="Spectral Light" panose="02020302060000000000" pitchFamily="18" charset="0"/>
              </a:rPr>
              <a:t>; il fut père de tous ceux qui manient la harpe et l'orgue.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214191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29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347787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4.19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t>
            </a:r>
            <a:r>
              <a:rPr lang="fr-FR" sz="2000" dirty="0" err="1">
                <a:solidFill>
                  <a:schemeClr val="bg1"/>
                </a:solidFill>
                <a:latin typeface="Spectral Light" panose="02020302060000000000" pitchFamily="18" charset="0"/>
              </a:rPr>
              <a:t>Lémec</a:t>
            </a:r>
            <a:r>
              <a:rPr lang="fr-FR" sz="2000" dirty="0">
                <a:solidFill>
                  <a:schemeClr val="bg1"/>
                </a:solidFill>
                <a:latin typeface="Spectral Light" panose="02020302060000000000" pitchFamily="18" charset="0"/>
              </a:rPr>
              <a:t> prit deux femmes : le nom de l'une était Ada, le nom de l'autre </a:t>
            </a:r>
            <a:r>
              <a:rPr lang="fr-FR" sz="2000" dirty="0" err="1">
                <a:solidFill>
                  <a:schemeClr val="bg1"/>
                </a:solidFill>
                <a:latin typeface="Spectral Light" panose="02020302060000000000" pitchFamily="18" charset="0"/>
              </a:rPr>
              <a:t>Tsilla</a:t>
            </a:r>
            <a:r>
              <a:rPr lang="fr-FR" sz="2000" dirty="0">
                <a:solidFill>
                  <a:schemeClr val="bg1"/>
                </a:solidFill>
                <a:latin typeface="Spectral Light" panose="02020302060000000000" pitchFamily="18" charset="0"/>
              </a:rPr>
              <a:t>.</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Genèse 4.20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Ada enfanta </a:t>
            </a:r>
            <a:r>
              <a:rPr lang="fr-FR" sz="2000" dirty="0" err="1">
                <a:solidFill>
                  <a:schemeClr val="bg1"/>
                </a:solidFill>
                <a:latin typeface="Spectral Light" panose="02020302060000000000" pitchFamily="18" charset="0"/>
              </a:rPr>
              <a:t>Jabal</a:t>
            </a:r>
            <a:r>
              <a:rPr lang="fr-FR" sz="2000" dirty="0">
                <a:solidFill>
                  <a:schemeClr val="bg1"/>
                </a:solidFill>
                <a:latin typeface="Spectral Light" panose="02020302060000000000" pitchFamily="18" charset="0"/>
              </a:rPr>
              <a:t>; il fut père de ceux qui demeurent dans des tentes et de ceux qui ont du bétail.</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Genèse 4.21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le nom de son frère était </a:t>
            </a:r>
            <a:r>
              <a:rPr lang="fr-FR" sz="2000" dirty="0" err="1">
                <a:solidFill>
                  <a:schemeClr val="bg1"/>
                </a:solidFill>
                <a:latin typeface="Spectral Light" panose="02020302060000000000" pitchFamily="18" charset="0"/>
              </a:rPr>
              <a:t>Jubal</a:t>
            </a:r>
            <a:r>
              <a:rPr lang="fr-FR" sz="2000" dirty="0">
                <a:solidFill>
                  <a:schemeClr val="bg1"/>
                </a:solidFill>
                <a:latin typeface="Spectral Light" panose="02020302060000000000" pitchFamily="18" charset="0"/>
              </a:rPr>
              <a:t>; il fut père de tous ceux qui manient la harpe et l'orgue.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32734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11.9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C’est pourquoi son nom fut appelé Babel ; parce que </a:t>
            </a:r>
            <a:r>
              <a:rPr lang="fr-FR" sz="2000" dirty="0">
                <a:solidFill>
                  <a:srgbClr val="FFC000"/>
                </a:solidFill>
                <a:latin typeface="Spectral Light" panose="02020302060000000000" pitchFamily="18" charset="0"/>
              </a:rPr>
              <a:t>le SEIGNEUR y confondit le langage de toute la terre</a:t>
            </a:r>
            <a:r>
              <a:rPr lang="fr-FR" sz="2000" dirty="0">
                <a:solidFill>
                  <a:schemeClr val="bg1"/>
                </a:solidFill>
                <a:latin typeface="Spectral Light" panose="02020302060000000000" pitchFamily="18" charset="0"/>
              </a:rPr>
              <a:t>, et de là le SEIGNEUR les dispersa sur toute la surface de la terre.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552224"/>
            <a:ext cx="7921625" cy="1015663"/>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Si Enoch a écrit un livre, c’était bien avant la confusion des langues. Dans quelle langue fut rédigé un éventuel livre par Enoch ? </a:t>
            </a:r>
          </a:p>
          <a:p>
            <a:r>
              <a:rPr lang="fr-FR" sz="2000" dirty="0">
                <a:solidFill>
                  <a:schemeClr val="tx1">
                    <a:lumMod val="75000"/>
                    <a:lumOff val="25000"/>
                  </a:schemeClr>
                </a:solidFill>
                <a:latin typeface="Spectral Light" panose="02020302060000000000" pitchFamily="18" charset="0"/>
              </a:rPr>
              <a:t>En hébreu, en araméen, en syriaque, en copte, en slavon ?</a:t>
            </a:r>
          </a:p>
        </p:txBody>
      </p:sp>
    </p:spTree>
    <p:extLst>
      <p:ext uri="{BB962C8B-B14F-4D97-AF65-F5344CB8AC3E}">
        <p14:creationId xmlns:p14="http://schemas.microsoft.com/office/powerpoint/2010/main" val="2494441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4.22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t>
            </a:r>
            <a:r>
              <a:rPr lang="fr-FR" sz="2000" dirty="0" err="1">
                <a:solidFill>
                  <a:srgbClr val="00FF00"/>
                </a:solidFill>
                <a:latin typeface="Spectral Light" panose="02020302060000000000" pitchFamily="18" charset="0"/>
              </a:rPr>
              <a:t>Tsilla</a:t>
            </a:r>
            <a:r>
              <a:rPr lang="fr-FR" sz="2000" dirty="0">
                <a:solidFill>
                  <a:schemeClr val="bg1"/>
                </a:solidFill>
                <a:latin typeface="Spectral Light" panose="02020302060000000000" pitchFamily="18" charset="0"/>
              </a:rPr>
              <a:t>, elle aussi, </a:t>
            </a:r>
            <a:r>
              <a:rPr lang="fr-FR" sz="2000" dirty="0">
                <a:solidFill>
                  <a:srgbClr val="00FF00"/>
                </a:solidFill>
                <a:latin typeface="Spectral Light" panose="02020302060000000000" pitchFamily="18" charset="0"/>
              </a:rPr>
              <a:t>donna naissance à </a:t>
            </a:r>
            <a:r>
              <a:rPr lang="fr-FR" sz="2000" dirty="0" err="1">
                <a:solidFill>
                  <a:srgbClr val="00FF00"/>
                </a:solidFill>
                <a:latin typeface="Spectral Light" panose="02020302060000000000" pitchFamily="18" charset="0"/>
              </a:rPr>
              <a:t>Tubal</a:t>
            </a:r>
            <a:r>
              <a:rPr lang="fr-FR" sz="2000" dirty="0">
                <a:solidFill>
                  <a:srgbClr val="00FF00"/>
                </a:solidFill>
                <a:latin typeface="Spectral Light" panose="02020302060000000000" pitchFamily="18" charset="0"/>
              </a:rPr>
              <a:t>-Caïn</a:t>
            </a:r>
            <a:r>
              <a:rPr lang="fr-FR" sz="2000" dirty="0">
                <a:solidFill>
                  <a:schemeClr val="bg1"/>
                </a:solidFill>
                <a:latin typeface="Spectral Light" panose="02020302060000000000" pitchFamily="18" charset="0"/>
              </a:rPr>
              <a:t>, </a:t>
            </a:r>
            <a:r>
              <a:rPr lang="fr-FR" sz="2000" dirty="0">
                <a:solidFill>
                  <a:srgbClr val="FFFF00"/>
                </a:solidFill>
                <a:latin typeface="Spectral Light" panose="02020302060000000000" pitchFamily="18" charset="0"/>
              </a:rPr>
              <a:t>qui enseignait toute sorte d'artisans </a:t>
            </a:r>
            <a:r>
              <a:rPr lang="fr-FR" sz="2000" dirty="0">
                <a:solidFill>
                  <a:schemeClr val="bg1"/>
                </a:solidFill>
                <a:latin typeface="Spectral Light" panose="02020302060000000000" pitchFamily="18" charset="0"/>
              </a:rPr>
              <a:t>se servant de cuivre et de fer; et la </a:t>
            </a:r>
            <a:r>
              <a:rPr lang="fr-FR" sz="2000" dirty="0" err="1">
                <a:solidFill>
                  <a:schemeClr val="bg1"/>
                </a:solidFill>
                <a:latin typeface="Spectral Light" panose="02020302060000000000" pitchFamily="18" charset="0"/>
              </a:rPr>
              <a:t>soeur</a:t>
            </a:r>
            <a:r>
              <a:rPr lang="fr-FR" sz="2000" dirty="0">
                <a:solidFill>
                  <a:schemeClr val="bg1"/>
                </a:solidFill>
                <a:latin typeface="Spectral Light" panose="02020302060000000000" pitchFamily="18" charset="0"/>
              </a:rPr>
              <a:t> de </a:t>
            </a:r>
            <a:r>
              <a:rPr lang="fr-FR" sz="2000" dirty="0" err="1">
                <a:solidFill>
                  <a:schemeClr val="bg1"/>
                </a:solidFill>
                <a:latin typeface="Spectral Light" panose="02020302060000000000" pitchFamily="18" charset="0"/>
              </a:rPr>
              <a:t>Tubal</a:t>
            </a:r>
            <a:r>
              <a:rPr lang="fr-FR" sz="2000" dirty="0">
                <a:solidFill>
                  <a:schemeClr val="bg1"/>
                </a:solidFill>
                <a:latin typeface="Spectral Light" panose="02020302060000000000" pitchFamily="18" charset="0"/>
              </a:rPr>
              <a:t>-Caïn fut </a:t>
            </a:r>
            <a:r>
              <a:rPr lang="fr-FR" sz="2000" dirty="0" err="1">
                <a:solidFill>
                  <a:schemeClr val="bg1"/>
                </a:solidFill>
                <a:latin typeface="Spectral Light" panose="02020302060000000000" pitchFamily="18" charset="0"/>
              </a:rPr>
              <a:t>Naama</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326616"/>
            <a:ext cx="7921626" cy="707886"/>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 artisan » </a:t>
            </a:r>
            <a:r>
              <a:rPr lang="he-IL" sz="2000" dirty="0">
                <a:solidFill>
                  <a:schemeClr val="tx1">
                    <a:lumMod val="75000"/>
                    <a:lumOff val="25000"/>
                  </a:schemeClr>
                </a:solidFill>
                <a:latin typeface="Spectral Light" panose="02020302060000000000" pitchFamily="18" charset="0"/>
              </a:rPr>
              <a:t>חרש</a:t>
            </a:r>
            <a:r>
              <a:rPr lang="fr-FR" sz="2000" dirty="0">
                <a:solidFill>
                  <a:schemeClr val="tx1">
                    <a:lumMod val="75000"/>
                    <a:lumOff val="25000"/>
                  </a:schemeClr>
                </a:solidFill>
                <a:latin typeface="Spectral Light" panose="02020302060000000000" pitchFamily="18" charset="0"/>
              </a:rPr>
              <a:t> &lt;</a:t>
            </a:r>
            <a:r>
              <a:rPr lang="fr-FR" sz="2000" u="sng" dirty="0">
                <a:solidFill>
                  <a:schemeClr val="tx1">
                    <a:lumMod val="75000"/>
                    <a:lumOff val="25000"/>
                  </a:schemeClr>
                </a:solidFill>
                <a:latin typeface="Spectral Light" panose="02020302060000000000" pitchFamily="18" charset="0"/>
              </a:rPr>
              <a:t>h</a:t>
            </a:r>
            <a:r>
              <a:rPr lang="fr-FR" sz="2000" dirty="0">
                <a:solidFill>
                  <a:schemeClr val="tx1">
                    <a:lumMod val="75000"/>
                    <a:lumOff val="25000"/>
                  </a:schemeClr>
                </a:solidFill>
                <a:latin typeface="Spectral Light" panose="02020302060000000000" pitchFamily="18" charset="0"/>
              </a:rPr>
              <a:t>oresh</a:t>
            </a:r>
            <a:r>
              <a:rPr lang="fr-FR" sz="2000" baseline="30000" dirty="0">
                <a:solidFill>
                  <a:schemeClr val="tx1">
                    <a:lumMod val="75000"/>
                    <a:lumOff val="25000"/>
                  </a:schemeClr>
                </a:solidFill>
                <a:latin typeface="Spectral Light" panose="02020302060000000000" pitchFamily="18" charset="0"/>
              </a:rPr>
              <a:t>H2794</a:t>
            </a:r>
            <a:r>
              <a:rPr lang="fr-FR" sz="2000" dirty="0">
                <a:solidFill>
                  <a:schemeClr val="tx1">
                    <a:lumMod val="75000"/>
                    <a:lumOff val="25000"/>
                  </a:schemeClr>
                </a:solidFill>
                <a:latin typeface="Spectral Light" panose="02020302060000000000" pitchFamily="18" charset="0"/>
              </a:rPr>
              <a:t>&gt; = forgeron</a:t>
            </a:r>
          </a:p>
          <a:p>
            <a:r>
              <a:rPr lang="fr-FR" sz="2000" dirty="0">
                <a:solidFill>
                  <a:schemeClr val="tx1">
                    <a:lumMod val="75000"/>
                    <a:lumOff val="25000"/>
                  </a:schemeClr>
                </a:solidFill>
                <a:latin typeface="Spectral Light" panose="02020302060000000000" pitchFamily="18" charset="0"/>
              </a:rPr>
              <a:t>« artisan » </a:t>
            </a:r>
            <a:r>
              <a:rPr lang="el-GR" sz="2000" dirty="0">
                <a:solidFill>
                  <a:schemeClr val="tx1">
                    <a:lumMod val="75000"/>
                    <a:lumOff val="25000"/>
                  </a:schemeClr>
                </a:solidFill>
                <a:latin typeface="Spectral Light" panose="02020302060000000000" pitchFamily="18" charset="0"/>
              </a:rPr>
              <a:t>χαλκεύς</a:t>
            </a:r>
            <a:r>
              <a:rPr lang="fr-FR" sz="2000" dirty="0">
                <a:solidFill>
                  <a:schemeClr val="tx1">
                    <a:lumMod val="75000"/>
                    <a:lumOff val="25000"/>
                  </a:schemeClr>
                </a:solidFill>
                <a:latin typeface="Spectral Light" panose="02020302060000000000" pitchFamily="18" charset="0"/>
              </a:rPr>
              <a:t> &lt;</a:t>
            </a:r>
            <a:r>
              <a:rPr lang="fr-FR" sz="2000" u="sng" dirty="0">
                <a:solidFill>
                  <a:schemeClr val="tx1">
                    <a:lumMod val="75000"/>
                    <a:lumOff val="25000"/>
                  </a:schemeClr>
                </a:solidFill>
                <a:latin typeface="Spectral Light" panose="02020302060000000000" pitchFamily="18" charset="0"/>
              </a:rPr>
              <a:t>h</a:t>
            </a:r>
            <a:r>
              <a:rPr lang="fr-FR" sz="2000" dirty="0">
                <a:solidFill>
                  <a:schemeClr val="tx1">
                    <a:lumMod val="75000"/>
                    <a:lumOff val="25000"/>
                  </a:schemeClr>
                </a:solidFill>
                <a:latin typeface="Spectral Light" panose="02020302060000000000" pitchFamily="18" charset="0"/>
              </a:rPr>
              <a:t>alkous</a:t>
            </a:r>
            <a:r>
              <a:rPr lang="fr-FR" sz="2000" baseline="30000" dirty="0">
                <a:solidFill>
                  <a:schemeClr val="tx1">
                    <a:lumMod val="75000"/>
                    <a:lumOff val="25000"/>
                  </a:schemeClr>
                </a:solidFill>
                <a:latin typeface="Spectral Light" panose="02020302060000000000" pitchFamily="18" charset="0"/>
              </a:rPr>
              <a:t>G5471</a:t>
            </a:r>
            <a:r>
              <a:rPr lang="fr-FR" sz="2000" dirty="0">
                <a:solidFill>
                  <a:schemeClr val="tx1">
                    <a:lumMod val="75000"/>
                    <a:lumOff val="25000"/>
                  </a:schemeClr>
                </a:solidFill>
                <a:latin typeface="Spectral Light" panose="02020302060000000000" pitchFamily="18" charset="0"/>
              </a:rPr>
              <a:t>&gt;  = forgeron </a:t>
            </a:r>
            <a:r>
              <a:rPr lang="fr-FR" sz="1600" dirty="0">
                <a:solidFill>
                  <a:schemeClr val="tx1">
                    <a:lumMod val="75000"/>
                    <a:lumOff val="25000"/>
                  </a:schemeClr>
                </a:solidFill>
                <a:latin typeface="Spectral Light" panose="02020302060000000000" pitchFamily="18" charset="0"/>
              </a:rPr>
              <a:t>(2 Ti 4.14 : Alexandre)</a:t>
            </a:r>
          </a:p>
        </p:txBody>
      </p:sp>
    </p:spTree>
    <p:extLst>
      <p:ext uri="{BB962C8B-B14F-4D97-AF65-F5344CB8AC3E}">
        <p14:creationId xmlns:p14="http://schemas.microsoft.com/office/powerpoint/2010/main" val="3559042254"/>
      </p:ext>
    </p:extLst>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4.22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t>
            </a:r>
            <a:r>
              <a:rPr lang="fr-FR" sz="2000" dirty="0" err="1">
                <a:solidFill>
                  <a:srgbClr val="00FF00"/>
                </a:solidFill>
                <a:latin typeface="Spectral Light" panose="02020302060000000000" pitchFamily="18" charset="0"/>
              </a:rPr>
              <a:t>Tsilla</a:t>
            </a:r>
            <a:r>
              <a:rPr lang="fr-FR" sz="2000" dirty="0">
                <a:solidFill>
                  <a:schemeClr val="bg1"/>
                </a:solidFill>
                <a:latin typeface="Spectral Light" panose="02020302060000000000" pitchFamily="18" charset="0"/>
              </a:rPr>
              <a:t>, elle aussi, </a:t>
            </a:r>
            <a:r>
              <a:rPr lang="fr-FR" sz="2000" dirty="0">
                <a:solidFill>
                  <a:srgbClr val="00FF00"/>
                </a:solidFill>
                <a:latin typeface="Spectral Light" panose="02020302060000000000" pitchFamily="18" charset="0"/>
              </a:rPr>
              <a:t>donna naissance à </a:t>
            </a:r>
            <a:r>
              <a:rPr lang="fr-FR" sz="2000" dirty="0" err="1">
                <a:solidFill>
                  <a:srgbClr val="00FF00"/>
                </a:solidFill>
                <a:latin typeface="Spectral Light" panose="02020302060000000000" pitchFamily="18" charset="0"/>
              </a:rPr>
              <a:t>Tubal</a:t>
            </a:r>
            <a:r>
              <a:rPr lang="fr-FR" sz="2000" dirty="0">
                <a:solidFill>
                  <a:srgbClr val="00FF00"/>
                </a:solidFill>
                <a:latin typeface="Spectral Light" panose="02020302060000000000" pitchFamily="18" charset="0"/>
              </a:rPr>
              <a:t>-Caïn</a:t>
            </a:r>
            <a:r>
              <a:rPr lang="fr-FR" sz="2000" dirty="0">
                <a:solidFill>
                  <a:schemeClr val="bg1"/>
                </a:solidFill>
                <a:latin typeface="Spectral Light" panose="02020302060000000000" pitchFamily="18" charset="0"/>
              </a:rPr>
              <a:t>, </a:t>
            </a:r>
            <a:r>
              <a:rPr lang="fr-FR" sz="2000" dirty="0">
                <a:solidFill>
                  <a:srgbClr val="FFFF00"/>
                </a:solidFill>
                <a:latin typeface="Spectral Light" panose="02020302060000000000" pitchFamily="18" charset="0"/>
              </a:rPr>
              <a:t>qui enseignait toute sorte d'artisans </a:t>
            </a:r>
            <a:r>
              <a:rPr lang="fr-FR" sz="2000" dirty="0">
                <a:solidFill>
                  <a:schemeClr val="bg1"/>
                </a:solidFill>
                <a:latin typeface="Spectral Light" panose="02020302060000000000" pitchFamily="18" charset="0"/>
              </a:rPr>
              <a:t>se servant de cuivre et de fer; et la </a:t>
            </a:r>
            <a:r>
              <a:rPr lang="fr-FR" sz="2000" dirty="0" err="1">
                <a:solidFill>
                  <a:schemeClr val="bg1"/>
                </a:solidFill>
                <a:latin typeface="Spectral Light" panose="02020302060000000000" pitchFamily="18" charset="0"/>
              </a:rPr>
              <a:t>soeur</a:t>
            </a:r>
            <a:r>
              <a:rPr lang="fr-FR" sz="2000" dirty="0">
                <a:solidFill>
                  <a:schemeClr val="bg1"/>
                </a:solidFill>
                <a:latin typeface="Spectral Light" panose="02020302060000000000" pitchFamily="18" charset="0"/>
              </a:rPr>
              <a:t> de </a:t>
            </a:r>
            <a:r>
              <a:rPr lang="fr-FR" sz="2000" dirty="0" err="1">
                <a:solidFill>
                  <a:schemeClr val="bg1"/>
                </a:solidFill>
                <a:latin typeface="Spectral Light" panose="02020302060000000000" pitchFamily="18" charset="0"/>
              </a:rPr>
              <a:t>Tubal</a:t>
            </a:r>
            <a:r>
              <a:rPr lang="fr-FR" sz="2000" dirty="0">
                <a:solidFill>
                  <a:schemeClr val="bg1"/>
                </a:solidFill>
                <a:latin typeface="Spectral Light" panose="02020302060000000000" pitchFamily="18" charset="0"/>
              </a:rPr>
              <a:t>-Caïn fut </a:t>
            </a:r>
            <a:r>
              <a:rPr lang="fr-FR" sz="2000" dirty="0" err="1">
                <a:solidFill>
                  <a:schemeClr val="bg1"/>
                </a:solidFill>
                <a:latin typeface="Spectral Light" panose="02020302060000000000" pitchFamily="18" charset="0"/>
              </a:rPr>
              <a:t>Naama</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326616"/>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 artisan » </a:t>
            </a:r>
            <a:r>
              <a:rPr lang="he-IL" sz="2000" dirty="0">
                <a:solidFill>
                  <a:schemeClr val="bg1"/>
                </a:solidFill>
                <a:latin typeface="Spectral Light" panose="02020302060000000000" pitchFamily="18" charset="0"/>
              </a:rPr>
              <a:t>חרש</a:t>
            </a:r>
            <a:r>
              <a:rPr lang="fr-FR" sz="2000" dirty="0">
                <a:solidFill>
                  <a:schemeClr val="bg1"/>
                </a:solidFill>
                <a:latin typeface="Spectral Light" panose="02020302060000000000" pitchFamily="18" charset="0"/>
              </a:rPr>
              <a:t> &lt;</a:t>
            </a:r>
            <a:r>
              <a:rPr lang="fr-FR" sz="2000" u="sng" dirty="0">
                <a:solidFill>
                  <a:schemeClr val="bg1"/>
                </a:solidFill>
                <a:latin typeface="Spectral Light" panose="02020302060000000000" pitchFamily="18" charset="0"/>
              </a:rPr>
              <a:t>h</a:t>
            </a:r>
            <a:r>
              <a:rPr lang="fr-FR" sz="2000" dirty="0">
                <a:solidFill>
                  <a:schemeClr val="bg1"/>
                </a:solidFill>
                <a:latin typeface="Spectral Light" panose="02020302060000000000" pitchFamily="18" charset="0"/>
              </a:rPr>
              <a:t>oresh</a:t>
            </a:r>
            <a:r>
              <a:rPr lang="fr-FR" sz="2000" baseline="30000" dirty="0">
                <a:solidFill>
                  <a:schemeClr val="bg1"/>
                </a:solidFill>
                <a:latin typeface="Spectral Light" panose="02020302060000000000" pitchFamily="18" charset="0"/>
              </a:rPr>
              <a:t>H2794</a:t>
            </a:r>
            <a:r>
              <a:rPr lang="fr-FR" sz="2000" dirty="0">
                <a:solidFill>
                  <a:schemeClr val="bg1"/>
                </a:solidFill>
                <a:latin typeface="Spectral Light" panose="02020302060000000000" pitchFamily="18" charset="0"/>
              </a:rPr>
              <a:t>&gt; = </a:t>
            </a:r>
            <a:r>
              <a:rPr lang="fr-FR" sz="2000" dirty="0">
                <a:solidFill>
                  <a:srgbClr val="FFFF00"/>
                </a:solidFill>
                <a:latin typeface="Spectral Light" panose="02020302060000000000" pitchFamily="18" charset="0"/>
              </a:rPr>
              <a:t>forgeron</a:t>
            </a:r>
          </a:p>
          <a:p>
            <a:r>
              <a:rPr lang="fr-FR" sz="2000" dirty="0">
                <a:solidFill>
                  <a:schemeClr val="tx1">
                    <a:lumMod val="75000"/>
                    <a:lumOff val="25000"/>
                  </a:schemeClr>
                </a:solidFill>
                <a:latin typeface="Spectral Light" panose="02020302060000000000" pitchFamily="18" charset="0"/>
              </a:rPr>
              <a:t>« artisan » </a:t>
            </a:r>
            <a:r>
              <a:rPr lang="el-GR" sz="2000" dirty="0">
                <a:solidFill>
                  <a:schemeClr val="tx1">
                    <a:lumMod val="75000"/>
                    <a:lumOff val="25000"/>
                  </a:schemeClr>
                </a:solidFill>
                <a:latin typeface="Spectral Light" panose="02020302060000000000" pitchFamily="18" charset="0"/>
              </a:rPr>
              <a:t>χαλκεύς</a:t>
            </a:r>
            <a:r>
              <a:rPr lang="fr-FR" sz="2000" dirty="0">
                <a:solidFill>
                  <a:schemeClr val="tx1">
                    <a:lumMod val="75000"/>
                    <a:lumOff val="25000"/>
                  </a:schemeClr>
                </a:solidFill>
                <a:latin typeface="Spectral Light" panose="02020302060000000000" pitchFamily="18" charset="0"/>
              </a:rPr>
              <a:t> &lt;</a:t>
            </a:r>
            <a:r>
              <a:rPr lang="fr-FR" sz="2000" u="sng" dirty="0">
                <a:solidFill>
                  <a:schemeClr val="tx1">
                    <a:lumMod val="75000"/>
                    <a:lumOff val="25000"/>
                  </a:schemeClr>
                </a:solidFill>
                <a:latin typeface="Spectral Light" panose="02020302060000000000" pitchFamily="18" charset="0"/>
              </a:rPr>
              <a:t>h</a:t>
            </a:r>
            <a:r>
              <a:rPr lang="fr-FR" sz="2000" dirty="0">
                <a:solidFill>
                  <a:schemeClr val="tx1">
                    <a:lumMod val="75000"/>
                    <a:lumOff val="25000"/>
                  </a:schemeClr>
                </a:solidFill>
                <a:latin typeface="Spectral Light" panose="02020302060000000000" pitchFamily="18" charset="0"/>
              </a:rPr>
              <a:t>alkous</a:t>
            </a:r>
            <a:r>
              <a:rPr lang="fr-FR" sz="2000" baseline="30000" dirty="0">
                <a:solidFill>
                  <a:schemeClr val="tx1">
                    <a:lumMod val="75000"/>
                    <a:lumOff val="25000"/>
                  </a:schemeClr>
                </a:solidFill>
                <a:latin typeface="Spectral Light" panose="02020302060000000000" pitchFamily="18" charset="0"/>
              </a:rPr>
              <a:t>G5471</a:t>
            </a:r>
            <a:r>
              <a:rPr lang="fr-FR" sz="2000" dirty="0">
                <a:solidFill>
                  <a:schemeClr val="tx1">
                    <a:lumMod val="75000"/>
                    <a:lumOff val="25000"/>
                  </a:schemeClr>
                </a:solidFill>
                <a:latin typeface="Spectral Light" panose="02020302060000000000" pitchFamily="18" charset="0"/>
              </a:rPr>
              <a:t>&gt;  = forgeron </a:t>
            </a:r>
            <a:r>
              <a:rPr lang="fr-FR" sz="1600" dirty="0">
                <a:solidFill>
                  <a:schemeClr val="tx1">
                    <a:lumMod val="75000"/>
                    <a:lumOff val="25000"/>
                  </a:schemeClr>
                </a:solidFill>
                <a:latin typeface="Spectral Light" panose="02020302060000000000" pitchFamily="18" charset="0"/>
              </a:rPr>
              <a:t>(2 Ti 4.14 : Alexandre)</a:t>
            </a:r>
          </a:p>
        </p:txBody>
      </p:sp>
      <p:sp>
        <p:nvSpPr>
          <p:cNvPr id="13" name="Flèche droite 12"/>
          <p:cNvSpPr/>
          <p:nvPr/>
        </p:nvSpPr>
        <p:spPr>
          <a:xfrm>
            <a:off x="645214" y="2450578"/>
            <a:ext cx="457200" cy="144016"/>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1590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100"/>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4.22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a:t>
            </a:r>
            <a:r>
              <a:rPr lang="fr-FR" sz="2000" dirty="0" err="1">
                <a:solidFill>
                  <a:srgbClr val="00FF00"/>
                </a:solidFill>
                <a:latin typeface="Spectral Light" panose="02020302060000000000" pitchFamily="18" charset="0"/>
              </a:rPr>
              <a:t>Tsilla</a:t>
            </a:r>
            <a:r>
              <a:rPr lang="fr-FR" sz="2000" dirty="0">
                <a:solidFill>
                  <a:schemeClr val="bg1"/>
                </a:solidFill>
                <a:latin typeface="Spectral Light" panose="02020302060000000000" pitchFamily="18" charset="0"/>
              </a:rPr>
              <a:t>, elle aussi, </a:t>
            </a:r>
            <a:r>
              <a:rPr lang="fr-FR" sz="2000" dirty="0">
                <a:solidFill>
                  <a:srgbClr val="00FF00"/>
                </a:solidFill>
                <a:latin typeface="Spectral Light" panose="02020302060000000000" pitchFamily="18" charset="0"/>
              </a:rPr>
              <a:t>donna naissance à </a:t>
            </a:r>
            <a:r>
              <a:rPr lang="fr-FR" sz="2000" dirty="0" err="1">
                <a:solidFill>
                  <a:srgbClr val="00FF00"/>
                </a:solidFill>
                <a:latin typeface="Spectral Light" panose="02020302060000000000" pitchFamily="18" charset="0"/>
              </a:rPr>
              <a:t>Tubal</a:t>
            </a:r>
            <a:r>
              <a:rPr lang="fr-FR" sz="2000" dirty="0">
                <a:solidFill>
                  <a:srgbClr val="00FF00"/>
                </a:solidFill>
                <a:latin typeface="Spectral Light" panose="02020302060000000000" pitchFamily="18" charset="0"/>
              </a:rPr>
              <a:t>-Caïn</a:t>
            </a:r>
            <a:r>
              <a:rPr lang="fr-FR" sz="2000" dirty="0">
                <a:solidFill>
                  <a:schemeClr val="bg1"/>
                </a:solidFill>
                <a:latin typeface="Spectral Light" panose="02020302060000000000" pitchFamily="18" charset="0"/>
              </a:rPr>
              <a:t>, </a:t>
            </a:r>
            <a:r>
              <a:rPr lang="fr-FR" sz="2000" dirty="0">
                <a:solidFill>
                  <a:srgbClr val="FFFF00"/>
                </a:solidFill>
                <a:latin typeface="Spectral Light" panose="02020302060000000000" pitchFamily="18" charset="0"/>
              </a:rPr>
              <a:t>qui enseignait toute sorte d'artisans </a:t>
            </a:r>
            <a:r>
              <a:rPr lang="fr-FR" sz="2000" dirty="0">
                <a:solidFill>
                  <a:schemeClr val="bg1"/>
                </a:solidFill>
                <a:latin typeface="Spectral Light" panose="02020302060000000000" pitchFamily="18" charset="0"/>
              </a:rPr>
              <a:t>se servant de cuivre et de fer; et la </a:t>
            </a:r>
            <a:r>
              <a:rPr lang="fr-FR" sz="2000" dirty="0" err="1">
                <a:solidFill>
                  <a:schemeClr val="bg1"/>
                </a:solidFill>
                <a:latin typeface="Spectral Light" panose="02020302060000000000" pitchFamily="18" charset="0"/>
              </a:rPr>
              <a:t>soeur</a:t>
            </a:r>
            <a:r>
              <a:rPr lang="fr-FR" sz="2000" dirty="0">
                <a:solidFill>
                  <a:schemeClr val="bg1"/>
                </a:solidFill>
                <a:latin typeface="Spectral Light" panose="02020302060000000000" pitchFamily="18" charset="0"/>
              </a:rPr>
              <a:t> de </a:t>
            </a:r>
            <a:r>
              <a:rPr lang="fr-FR" sz="2000" dirty="0" err="1">
                <a:solidFill>
                  <a:schemeClr val="bg1"/>
                </a:solidFill>
                <a:latin typeface="Spectral Light" panose="02020302060000000000" pitchFamily="18" charset="0"/>
              </a:rPr>
              <a:t>Tubal</a:t>
            </a:r>
            <a:r>
              <a:rPr lang="fr-FR" sz="2000" dirty="0">
                <a:solidFill>
                  <a:schemeClr val="bg1"/>
                </a:solidFill>
                <a:latin typeface="Spectral Light" panose="02020302060000000000" pitchFamily="18" charset="0"/>
              </a:rPr>
              <a:t>-Caïn fut </a:t>
            </a:r>
            <a:r>
              <a:rPr lang="fr-FR" sz="2000" dirty="0" err="1">
                <a:solidFill>
                  <a:schemeClr val="bg1"/>
                </a:solidFill>
                <a:latin typeface="Spectral Light" panose="02020302060000000000" pitchFamily="18" charset="0"/>
              </a:rPr>
              <a:t>Naama</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326616"/>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 artisan » </a:t>
            </a:r>
            <a:r>
              <a:rPr lang="he-IL" sz="2000" dirty="0">
                <a:solidFill>
                  <a:schemeClr val="bg1"/>
                </a:solidFill>
                <a:latin typeface="Spectral Light" panose="02020302060000000000" pitchFamily="18" charset="0"/>
              </a:rPr>
              <a:t>חרש</a:t>
            </a:r>
            <a:r>
              <a:rPr lang="fr-FR" sz="2000" dirty="0">
                <a:solidFill>
                  <a:schemeClr val="bg1"/>
                </a:solidFill>
                <a:latin typeface="Spectral Light" panose="02020302060000000000" pitchFamily="18" charset="0"/>
              </a:rPr>
              <a:t> &lt;</a:t>
            </a:r>
            <a:r>
              <a:rPr lang="fr-FR" sz="2000" u="sng" dirty="0">
                <a:solidFill>
                  <a:schemeClr val="bg1"/>
                </a:solidFill>
                <a:latin typeface="Spectral Light" panose="02020302060000000000" pitchFamily="18" charset="0"/>
              </a:rPr>
              <a:t>h</a:t>
            </a:r>
            <a:r>
              <a:rPr lang="fr-FR" sz="2000" dirty="0">
                <a:solidFill>
                  <a:schemeClr val="bg1"/>
                </a:solidFill>
                <a:latin typeface="Spectral Light" panose="02020302060000000000" pitchFamily="18" charset="0"/>
              </a:rPr>
              <a:t>oresh</a:t>
            </a:r>
            <a:r>
              <a:rPr lang="fr-FR" sz="2000" baseline="30000" dirty="0">
                <a:solidFill>
                  <a:schemeClr val="bg1"/>
                </a:solidFill>
                <a:latin typeface="Spectral Light" panose="02020302060000000000" pitchFamily="18" charset="0"/>
              </a:rPr>
              <a:t>H2794</a:t>
            </a:r>
            <a:r>
              <a:rPr lang="fr-FR" sz="2000" dirty="0">
                <a:solidFill>
                  <a:schemeClr val="bg1"/>
                </a:solidFill>
                <a:latin typeface="Spectral Light" panose="02020302060000000000" pitchFamily="18" charset="0"/>
              </a:rPr>
              <a:t>&gt; = forgeron</a:t>
            </a:r>
          </a:p>
          <a:p>
            <a:r>
              <a:rPr lang="fr-FR" sz="2000" dirty="0">
                <a:solidFill>
                  <a:schemeClr val="bg1"/>
                </a:solidFill>
                <a:latin typeface="Spectral Light" panose="02020302060000000000" pitchFamily="18" charset="0"/>
              </a:rPr>
              <a:t>« artisan » </a:t>
            </a:r>
            <a:r>
              <a:rPr lang="el-GR" sz="2000" dirty="0">
                <a:solidFill>
                  <a:schemeClr val="bg1"/>
                </a:solidFill>
                <a:latin typeface="Spectral Light" panose="02020302060000000000" pitchFamily="18" charset="0"/>
              </a:rPr>
              <a:t>χαλκεύς</a:t>
            </a:r>
            <a:r>
              <a:rPr lang="fr-FR" sz="2000" dirty="0">
                <a:solidFill>
                  <a:schemeClr val="bg1"/>
                </a:solidFill>
                <a:latin typeface="Spectral Light" panose="02020302060000000000" pitchFamily="18" charset="0"/>
              </a:rPr>
              <a:t> &lt;halkous</a:t>
            </a:r>
            <a:r>
              <a:rPr lang="fr-FR" sz="2000" baseline="30000" dirty="0">
                <a:solidFill>
                  <a:schemeClr val="bg1"/>
                </a:solidFill>
                <a:latin typeface="Spectral Light" panose="02020302060000000000" pitchFamily="18" charset="0"/>
              </a:rPr>
              <a:t>G5471</a:t>
            </a:r>
            <a:r>
              <a:rPr lang="fr-FR" sz="2000" dirty="0">
                <a:solidFill>
                  <a:schemeClr val="bg1"/>
                </a:solidFill>
                <a:latin typeface="Spectral Light" panose="02020302060000000000" pitchFamily="18" charset="0"/>
              </a:rPr>
              <a:t>&gt;  = </a:t>
            </a:r>
            <a:r>
              <a:rPr lang="fr-FR" sz="2000" dirty="0">
                <a:solidFill>
                  <a:srgbClr val="FFFF00"/>
                </a:solidFill>
                <a:latin typeface="Spectral Light" panose="02020302060000000000" pitchFamily="18" charset="0"/>
              </a:rPr>
              <a:t>forgeron</a:t>
            </a:r>
            <a:r>
              <a:rPr lang="fr-FR" sz="2000" dirty="0">
                <a:solidFill>
                  <a:schemeClr val="bg1"/>
                </a:solidFill>
                <a:latin typeface="Spectral Light" panose="02020302060000000000" pitchFamily="18" charset="0"/>
              </a:rPr>
              <a:t> </a:t>
            </a:r>
            <a:r>
              <a:rPr lang="fr-FR" sz="1600" dirty="0">
                <a:solidFill>
                  <a:schemeClr val="bg1"/>
                </a:solidFill>
                <a:latin typeface="Spectral Light" panose="02020302060000000000" pitchFamily="18" charset="0"/>
              </a:rPr>
              <a:t>(2 Ti 4.14 : Alexandre)</a:t>
            </a:r>
          </a:p>
        </p:txBody>
      </p:sp>
      <p:sp>
        <p:nvSpPr>
          <p:cNvPr id="13" name="Flèche droite 12"/>
          <p:cNvSpPr/>
          <p:nvPr/>
        </p:nvSpPr>
        <p:spPr>
          <a:xfrm>
            <a:off x="645214" y="2745606"/>
            <a:ext cx="457200" cy="144016"/>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82633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2775" y="985296"/>
            <a:ext cx="3024337" cy="1938992"/>
          </a:xfrm>
          <a:prstGeom prst="rect">
            <a:avLst/>
          </a:prstGeom>
          <a:noFill/>
        </p:spPr>
        <p:txBody>
          <a:bodyPr wrap="square" rtlCol="0">
            <a:spAutoFit/>
          </a:bodyPr>
          <a:lstStyle/>
          <a:p>
            <a:r>
              <a:rPr lang="fr-FR" sz="2400" dirty="0">
                <a:solidFill>
                  <a:srgbClr val="FFFF00"/>
                </a:solidFill>
                <a:latin typeface="Spectral Light" panose="02020302060000000000" pitchFamily="18" charset="0"/>
              </a:rPr>
              <a:t>Bible</a:t>
            </a:r>
            <a:r>
              <a:rPr lang="fr-FR" sz="2400" dirty="0">
                <a:solidFill>
                  <a:schemeClr val="bg1"/>
                </a:solidFill>
                <a:latin typeface="Spectral Light" panose="02020302060000000000" pitchFamily="18" charset="0"/>
              </a:rPr>
              <a:t> </a:t>
            </a:r>
          </a:p>
          <a:p>
            <a:r>
              <a:rPr lang="fr-FR" sz="2400" dirty="0">
                <a:solidFill>
                  <a:schemeClr val="bg1"/>
                </a:solidFill>
                <a:latin typeface="Spectral Light" panose="02020302060000000000" pitchFamily="18" charset="0"/>
              </a:rPr>
              <a:t>L’homme </a:t>
            </a:r>
            <a:r>
              <a:rPr lang="fr-FR" sz="2400" dirty="0" err="1">
                <a:solidFill>
                  <a:srgbClr val="FFFF00"/>
                </a:solidFill>
                <a:latin typeface="Spectral Light" panose="02020302060000000000" pitchFamily="18" charset="0"/>
              </a:rPr>
              <a:t>Tubal</a:t>
            </a:r>
            <a:r>
              <a:rPr lang="fr-FR" sz="2400" dirty="0">
                <a:solidFill>
                  <a:srgbClr val="FFFF00"/>
                </a:solidFill>
                <a:latin typeface="Spectral Light" panose="02020302060000000000" pitchFamily="18" charset="0"/>
              </a:rPr>
              <a:t>-Caïn</a:t>
            </a:r>
            <a:r>
              <a:rPr lang="fr-FR" sz="2400" dirty="0">
                <a:solidFill>
                  <a:schemeClr val="bg1"/>
                </a:solidFill>
                <a:latin typeface="Spectral Light" panose="02020302060000000000" pitchFamily="18" charset="0"/>
              </a:rPr>
              <a:t> enseigne</a:t>
            </a:r>
          </a:p>
          <a:p>
            <a:r>
              <a:rPr lang="fr-FR" sz="2400" dirty="0">
                <a:solidFill>
                  <a:schemeClr val="bg1"/>
                </a:solidFill>
                <a:latin typeface="Spectral Light" panose="02020302060000000000" pitchFamily="18" charset="0"/>
              </a:rPr>
              <a:t>l’art de forger… </a:t>
            </a:r>
          </a:p>
          <a:p>
            <a:r>
              <a:rPr lang="fr-FR" sz="2400" dirty="0">
                <a:solidFill>
                  <a:srgbClr val="FFFF00"/>
                </a:solidFill>
                <a:latin typeface="Spectral Light" panose="02020302060000000000" pitchFamily="18" charset="0"/>
              </a:rPr>
              <a:t>Genèse 4</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084168" y="985296"/>
            <a:ext cx="2664296" cy="1938992"/>
          </a:xfrm>
          <a:prstGeom prst="rect">
            <a:avLst/>
          </a:prstGeom>
          <a:noFill/>
        </p:spPr>
        <p:txBody>
          <a:bodyPr wrap="square" rtlCol="0">
            <a:spAutoFit/>
          </a:bodyPr>
          <a:lstStyle/>
          <a:p>
            <a:r>
              <a:rPr lang="fr-FR" sz="2400" dirty="0">
                <a:solidFill>
                  <a:srgbClr val="33CCFF"/>
                </a:solidFill>
                <a:latin typeface="Spectral Light" panose="02020302060000000000" pitchFamily="18" charset="0"/>
              </a:rPr>
              <a:t>« Livre d'Énoch » </a:t>
            </a:r>
            <a:r>
              <a:rPr lang="fr-FR" sz="2400" dirty="0">
                <a:solidFill>
                  <a:schemeClr val="bg1"/>
                </a:solidFill>
                <a:latin typeface="Spectral Light" panose="02020302060000000000" pitchFamily="18" charset="0"/>
              </a:rPr>
              <a:t> L’ange </a:t>
            </a:r>
            <a:r>
              <a:rPr lang="fr-FR" sz="2400" dirty="0" err="1">
                <a:solidFill>
                  <a:srgbClr val="33CCFF"/>
                </a:solidFill>
                <a:latin typeface="Spectral Light" panose="02020302060000000000" pitchFamily="18" charset="0"/>
              </a:rPr>
              <a:t>Azazel</a:t>
            </a:r>
            <a:r>
              <a:rPr lang="fr-FR" sz="2400" dirty="0">
                <a:solidFill>
                  <a:schemeClr val="bg1"/>
                </a:solidFill>
                <a:latin typeface="Spectral Light" panose="02020302060000000000" pitchFamily="18" charset="0"/>
              </a:rPr>
              <a:t> enseigne</a:t>
            </a:r>
          </a:p>
          <a:p>
            <a:r>
              <a:rPr lang="fr-FR" sz="2400" dirty="0">
                <a:solidFill>
                  <a:schemeClr val="bg1"/>
                </a:solidFill>
                <a:latin typeface="Spectral Light" panose="02020302060000000000" pitchFamily="18" charset="0"/>
              </a:rPr>
              <a:t>l’art de forger… </a:t>
            </a:r>
            <a:r>
              <a:rPr lang="fr-FR" sz="2400" dirty="0">
                <a:solidFill>
                  <a:srgbClr val="33CCFF"/>
                </a:solidFill>
                <a:latin typeface="Spectral Light" panose="02020302060000000000" pitchFamily="18" charset="0"/>
              </a:rPr>
              <a:t>Genèse 6</a:t>
            </a:r>
          </a:p>
        </p:txBody>
      </p:sp>
      <p:pic>
        <p:nvPicPr>
          <p:cNvPr id="1026" name="Picture 2" descr="Intelliblog: POETRY JAM - P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986" y="949891"/>
            <a:ext cx="2824028" cy="20098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998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241934" y="1326975"/>
            <a:ext cx="6660132" cy="1569660"/>
          </a:xfrm>
          <a:prstGeom prst="rect">
            <a:avLst/>
          </a:prstGeom>
          <a:noFill/>
          <a:ln>
            <a:solidFill>
              <a:schemeClr val="bg1"/>
            </a:solidFill>
            <a:prstDash val="lgDash"/>
          </a:ln>
          <a:effectLst>
            <a:glow rad="63500">
              <a:schemeClr val="accent6">
                <a:satMod val="175000"/>
                <a:alpha val="40000"/>
              </a:schemeClr>
            </a:glow>
          </a:effectLst>
        </p:spPr>
        <p:txBody>
          <a:bodyPr wrap="square" rtlCol="0">
            <a:spAutoFit/>
          </a:bodyPr>
          <a:lstStyle/>
          <a:p>
            <a:pPr algn="ctr"/>
            <a:r>
              <a:rPr lang="fr-FR" sz="4800" dirty="0">
                <a:solidFill>
                  <a:srgbClr val="FFC000"/>
                </a:solidFill>
                <a:latin typeface="Spectral Light" panose="02020302060000000000" pitchFamily="18" charset="0"/>
              </a:rPr>
              <a:t>3. Qui est responsable</a:t>
            </a:r>
          </a:p>
          <a:p>
            <a:pPr algn="ctr"/>
            <a:r>
              <a:rPr lang="fr-FR" sz="4800" dirty="0">
                <a:solidFill>
                  <a:srgbClr val="FFC000"/>
                </a:solidFill>
                <a:latin typeface="Spectral Light" panose="02020302060000000000" pitchFamily="18" charset="0"/>
              </a:rPr>
              <a:t>du péché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247497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10.1</a:t>
            </a:r>
          </a:p>
          <a:p>
            <a:r>
              <a:rPr lang="fr-FR" sz="2000" dirty="0">
                <a:solidFill>
                  <a:schemeClr val="bg1"/>
                </a:solidFill>
                <a:latin typeface="Spectral Light" panose="02020302060000000000" pitchFamily="18" charset="0"/>
              </a:rPr>
              <a:t>Alors le Très-Haut, dans sa Grandeur et sa Sainteté, prit la parole. Il envoya </a:t>
            </a:r>
            <a:r>
              <a:rPr lang="fr-FR" sz="2000" dirty="0" err="1">
                <a:solidFill>
                  <a:schemeClr val="bg1"/>
                </a:solidFill>
                <a:latin typeface="Spectral Light" panose="02020302060000000000" pitchFamily="18" charset="0"/>
              </a:rPr>
              <a:t>Asaryalor</a:t>
            </a:r>
            <a:r>
              <a:rPr lang="fr-FR" sz="2000" dirty="0">
                <a:solidFill>
                  <a:schemeClr val="bg1"/>
                </a:solidFill>
                <a:latin typeface="Spectral Light" panose="02020302060000000000" pitchFamily="18" charset="0"/>
              </a:rPr>
              <a:t> au fils de Lamech, avec ces mots :</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10.2</a:t>
            </a:r>
          </a:p>
          <a:p>
            <a:r>
              <a:rPr lang="fr-FR" sz="2000" dirty="0">
                <a:solidFill>
                  <a:schemeClr val="tx1">
                    <a:lumMod val="75000"/>
                    <a:lumOff val="25000"/>
                  </a:schemeClr>
                </a:solidFill>
                <a:latin typeface="Spectral Light" panose="02020302060000000000" pitchFamily="18" charset="0"/>
              </a:rPr>
              <a:t>Va trouver Noé et parle lui en mon nom. Dis lui de se cacher et révèle-lui le prix à payer : la terre toute entière va périr, submergée sous les eaux avec tout ce qui s’y trouve.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694335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10.1</a:t>
            </a:r>
          </a:p>
          <a:p>
            <a:r>
              <a:rPr lang="fr-FR" sz="2000" dirty="0">
                <a:solidFill>
                  <a:schemeClr val="bg1"/>
                </a:solidFill>
                <a:latin typeface="Spectral Light" panose="02020302060000000000" pitchFamily="18" charset="0"/>
              </a:rPr>
              <a:t>Alors le Très-Haut, dans sa Grandeur et sa Sainteté, prit la parole. Il envoya </a:t>
            </a:r>
            <a:r>
              <a:rPr lang="fr-FR" sz="2000" dirty="0" err="1">
                <a:solidFill>
                  <a:schemeClr val="bg1"/>
                </a:solidFill>
                <a:latin typeface="Spectral Light" panose="02020302060000000000" pitchFamily="18" charset="0"/>
              </a:rPr>
              <a:t>Asaryalor</a:t>
            </a:r>
            <a:r>
              <a:rPr lang="fr-FR" sz="2000" dirty="0">
                <a:solidFill>
                  <a:schemeClr val="bg1"/>
                </a:solidFill>
                <a:latin typeface="Spectral Light" panose="02020302060000000000" pitchFamily="18" charset="0"/>
              </a:rPr>
              <a:t> au fils de Lamech, avec ces mots :</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10.2</a:t>
            </a:r>
          </a:p>
          <a:p>
            <a:r>
              <a:rPr lang="fr-FR" sz="2000" dirty="0">
                <a:solidFill>
                  <a:srgbClr val="00FF00"/>
                </a:solidFill>
                <a:latin typeface="Spectral Light" panose="02020302060000000000" pitchFamily="18" charset="0"/>
              </a:rPr>
              <a:t>Va trouver Noé </a:t>
            </a:r>
            <a:r>
              <a:rPr lang="fr-FR" sz="2000" dirty="0">
                <a:solidFill>
                  <a:schemeClr val="bg1"/>
                </a:solidFill>
                <a:latin typeface="Spectral Light" panose="02020302060000000000" pitchFamily="18" charset="0"/>
              </a:rPr>
              <a:t>et parle lui en mon nom. Dis lui de se cacher et </a:t>
            </a:r>
            <a:r>
              <a:rPr lang="fr-FR" sz="2000" dirty="0">
                <a:solidFill>
                  <a:srgbClr val="FFC000"/>
                </a:solidFill>
                <a:latin typeface="Spectral Light" panose="02020302060000000000" pitchFamily="18" charset="0"/>
              </a:rPr>
              <a:t>révèle-lui le prix à payer : la terre toute entière va périr, </a:t>
            </a:r>
            <a:r>
              <a:rPr lang="fr-FR" sz="2000" dirty="0">
                <a:solidFill>
                  <a:srgbClr val="DF57FF"/>
                </a:solidFill>
                <a:latin typeface="Spectral Light" panose="02020302060000000000" pitchFamily="18" charset="0"/>
              </a:rPr>
              <a:t>submergée sous les eaux avec tout ce qui s’y trouve.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064313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10.3</a:t>
            </a:r>
          </a:p>
          <a:p>
            <a:r>
              <a:rPr lang="fr-FR" sz="2000" dirty="0">
                <a:solidFill>
                  <a:schemeClr val="bg1"/>
                </a:solidFill>
                <a:latin typeface="Spectral Light" panose="02020302060000000000" pitchFamily="18" charset="0"/>
              </a:rPr>
              <a:t>Montre-lui le moyen d’échapper à un tel désastre afin que sa descendance perdure à travers toutes les générations à venir.</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10.4</a:t>
            </a:r>
          </a:p>
          <a:p>
            <a:r>
              <a:rPr lang="fr-FR" sz="2000" dirty="0">
                <a:solidFill>
                  <a:schemeClr val="tx1">
                    <a:lumMod val="75000"/>
                    <a:lumOff val="25000"/>
                  </a:schemeClr>
                </a:solidFill>
                <a:latin typeface="Spectral Light" panose="02020302060000000000" pitchFamily="18" charset="0"/>
              </a:rPr>
              <a:t>L’Etre suprême demanda à Raphaël de capturer </a:t>
            </a:r>
            <a:r>
              <a:rPr lang="fr-FR" sz="2000" dirty="0" err="1">
                <a:solidFill>
                  <a:schemeClr val="tx1">
                    <a:lumMod val="75000"/>
                    <a:lumOff val="25000"/>
                  </a:schemeClr>
                </a:solidFill>
                <a:latin typeface="Spectral Light" panose="02020302060000000000" pitchFamily="18" charset="0"/>
              </a:rPr>
              <a:t>Azazel</a:t>
            </a:r>
            <a:r>
              <a:rPr lang="fr-FR" sz="2000" dirty="0">
                <a:solidFill>
                  <a:schemeClr val="tx1">
                    <a:lumMod val="75000"/>
                    <a:lumOff val="25000"/>
                  </a:schemeClr>
                </a:solidFill>
                <a:latin typeface="Spectral Light" panose="02020302060000000000" pitchFamily="18" charset="0"/>
              </a:rPr>
              <a:t> et de le jeter, pieds et points liés, dans les ténèbres. Il lui ordonna d’ouvrir le désert de </a:t>
            </a:r>
            <a:r>
              <a:rPr lang="fr-FR" sz="2000" dirty="0" err="1">
                <a:solidFill>
                  <a:schemeClr val="tx1">
                    <a:lumMod val="75000"/>
                    <a:lumOff val="25000"/>
                  </a:schemeClr>
                </a:solidFill>
                <a:latin typeface="Spectral Light" panose="02020302060000000000" pitchFamily="18" charset="0"/>
              </a:rPr>
              <a:t>Dudael</a:t>
            </a:r>
            <a:r>
              <a:rPr lang="fr-FR" sz="2000" dirty="0">
                <a:solidFill>
                  <a:schemeClr val="tx1">
                    <a:lumMod val="75000"/>
                    <a:lumOff val="25000"/>
                  </a:schemeClr>
                </a:solidFill>
                <a:latin typeface="Spectral Light" panose="02020302060000000000" pitchFamily="18" charset="0"/>
              </a:rPr>
              <a:t> et de l’y précipiter</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12792800"/>
      </p:ext>
    </p:extLst>
  </p:cSld>
  <p:clrMapOvr>
    <a:masterClrMapping/>
  </p:clrMapOvr>
  <p:transition spd="slow">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10.3</a:t>
            </a:r>
          </a:p>
          <a:p>
            <a:r>
              <a:rPr lang="fr-FR" sz="2000" dirty="0">
                <a:solidFill>
                  <a:schemeClr val="bg1"/>
                </a:solidFill>
                <a:latin typeface="Spectral Light" panose="02020302060000000000" pitchFamily="18" charset="0"/>
              </a:rPr>
              <a:t>Montre-lui le moyen d’échapper à un tel désastre afin que sa descendance perdure à travers toutes les générations à venir.</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10.4</a:t>
            </a:r>
          </a:p>
          <a:p>
            <a:r>
              <a:rPr lang="fr-FR" sz="2000" dirty="0">
                <a:solidFill>
                  <a:schemeClr val="bg1"/>
                </a:solidFill>
                <a:latin typeface="Spectral Light" panose="02020302060000000000" pitchFamily="18" charset="0"/>
              </a:rPr>
              <a:t>L’Etre suprême demanda à Raphaël de </a:t>
            </a:r>
            <a:r>
              <a:rPr lang="fr-FR" sz="2000" dirty="0">
                <a:solidFill>
                  <a:srgbClr val="FFC000"/>
                </a:solidFill>
                <a:latin typeface="Spectral Light" panose="02020302060000000000" pitchFamily="18" charset="0"/>
              </a:rPr>
              <a:t>capturer </a:t>
            </a:r>
            <a:r>
              <a:rPr lang="fr-FR" sz="2000" dirty="0" err="1">
                <a:solidFill>
                  <a:srgbClr val="FFC000"/>
                </a:solidFill>
                <a:latin typeface="Spectral Light" panose="02020302060000000000" pitchFamily="18" charset="0"/>
              </a:rPr>
              <a:t>Azazel</a:t>
            </a:r>
            <a:r>
              <a:rPr lang="fr-FR" sz="2000" dirty="0">
                <a:solidFill>
                  <a:srgbClr val="FFC000"/>
                </a:solidFill>
                <a:latin typeface="Spectral Light" panose="02020302060000000000" pitchFamily="18" charset="0"/>
              </a:rPr>
              <a:t> et de le jeter, pieds et points liés, dans les ténèbres. </a:t>
            </a:r>
            <a:r>
              <a:rPr lang="fr-FR" sz="2000" dirty="0">
                <a:solidFill>
                  <a:srgbClr val="DF57FF"/>
                </a:solidFill>
                <a:latin typeface="Spectral Light" panose="02020302060000000000" pitchFamily="18" charset="0"/>
              </a:rPr>
              <a:t>Il lui ordonna d’ouvrir le désert de </a:t>
            </a:r>
            <a:r>
              <a:rPr lang="fr-FR" sz="2000" dirty="0" err="1">
                <a:solidFill>
                  <a:srgbClr val="DF57FF"/>
                </a:solidFill>
                <a:latin typeface="Spectral Light" panose="02020302060000000000" pitchFamily="18" charset="0"/>
              </a:rPr>
              <a:t>Dudael</a:t>
            </a:r>
            <a:r>
              <a:rPr lang="fr-FR" sz="2000" dirty="0">
                <a:solidFill>
                  <a:srgbClr val="DF57FF"/>
                </a:solidFill>
                <a:latin typeface="Spectral Light" panose="02020302060000000000" pitchFamily="18" charset="0"/>
              </a:rPr>
              <a:t> et de l’y précipiter</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44412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39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10.8</a:t>
            </a:r>
            <a:endParaRPr lang="fr-FR" sz="2000" u="sng" dirty="0">
              <a:solidFill>
                <a:srgbClr val="FF0000"/>
              </a:solidFill>
              <a:latin typeface="Spectral Light" panose="02020302060000000000" pitchFamily="18" charset="0"/>
            </a:endParaRPr>
          </a:p>
          <a:p>
            <a:r>
              <a:rPr lang="fr-FR" sz="2000" dirty="0">
                <a:solidFill>
                  <a:srgbClr val="FFFF00"/>
                </a:solidFill>
                <a:latin typeface="Spectral Light" panose="02020302060000000000" pitchFamily="18" charset="0"/>
              </a:rPr>
              <a:t>Toute la terre a été corrompue par la science de l’œuvre d’</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 </a:t>
            </a:r>
            <a:r>
              <a:rPr lang="fr-FR" sz="2000" dirty="0">
                <a:solidFill>
                  <a:srgbClr val="FF0000"/>
                </a:solidFill>
                <a:latin typeface="Spectral Light" panose="02020302060000000000" pitchFamily="18" charset="0"/>
              </a:rPr>
              <a:t>impute-lui donc tout péché.</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Romains 5.12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C'est pourquoi, comme par un seul homme le péché est entré dans le monde, et la mort par le péché; et ainsi la mort a passé sur tous les hommes, parce que tous ont péché.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395903275"/>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11.9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C’est pourquoi son nom fut appelé Babel ; parce que </a:t>
            </a:r>
            <a:r>
              <a:rPr lang="fr-FR" sz="2000" dirty="0">
                <a:solidFill>
                  <a:srgbClr val="FFC000"/>
                </a:solidFill>
                <a:latin typeface="Spectral Light" panose="02020302060000000000" pitchFamily="18" charset="0"/>
              </a:rPr>
              <a:t>le SEIGNEUR y confondit le langage de toute la terre</a:t>
            </a:r>
            <a:r>
              <a:rPr lang="fr-FR" sz="2000" dirty="0">
                <a:solidFill>
                  <a:schemeClr val="bg1"/>
                </a:solidFill>
                <a:latin typeface="Spectral Light" panose="02020302060000000000" pitchFamily="18" charset="0"/>
              </a:rPr>
              <a:t>, et de là le SEIGNEUR les dispersa sur toute la surface de la terre.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552224"/>
            <a:ext cx="7921625" cy="1015663"/>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Si Enoch a écrit un livre, c’était bien avant la confusion des langues. </a:t>
            </a:r>
            <a:r>
              <a:rPr lang="fr-FR" sz="2000" dirty="0">
                <a:solidFill>
                  <a:schemeClr val="tx1">
                    <a:lumMod val="75000"/>
                    <a:lumOff val="25000"/>
                  </a:schemeClr>
                </a:solidFill>
                <a:latin typeface="Spectral Light" panose="02020302060000000000" pitchFamily="18" charset="0"/>
              </a:rPr>
              <a:t>Dans quelle langue fut rédigé un éventuel livre par Enoch ? </a:t>
            </a:r>
          </a:p>
          <a:p>
            <a:r>
              <a:rPr lang="fr-FR" sz="2000" dirty="0">
                <a:solidFill>
                  <a:schemeClr val="tx1">
                    <a:lumMod val="75000"/>
                    <a:lumOff val="25000"/>
                  </a:schemeClr>
                </a:solidFill>
                <a:latin typeface="Spectral Light" panose="02020302060000000000" pitchFamily="18" charset="0"/>
              </a:rPr>
              <a:t>En hébreu, en araméen, en syriaque, en copte, en slavon ?</a:t>
            </a:r>
          </a:p>
        </p:txBody>
      </p:sp>
      <p:sp>
        <p:nvSpPr>
          <p:cNvPr id="13" name="Flèche droite 12"/>
          <p:cNvSpPr/>
          <p:nvPr/>
        </p:nvSpPr>
        <p:spPr>
          <a:xfrm>
            <a:off x="612775" y="2647232"/>
            <a:ext cx="457200" cy="144016"/>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71804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489"/>
            <a:ext cx="9144000" cy="5166989"/>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10.8</a:t>
            </a:r>
            <a:endParaRPr lang="fr-FR" sz="2000" u="sng" dirty="0">
              <a:solidFill>
                <a:srgbClr val="FF0000"/>
              </a:solidFill>
              <a:latin typeface="Spectral Light" panose="02020302060000000000" pitchFamily="18" charset="0"/>
            </a:endParaRPr>
          </a:p>
          <a:p>
            <a:r>
              <a:rPr lang="fr-FR" sz="2000" dirty="0">
                <a:solidFill>
                  <a:srgbClr val="FFFF00"/>
                </a:solidFill>
                <a:latin typeface="Spectral Light" panose="02020302060000000000" pitchFamily="18" charset="0"/>
              </a:rPr>
              <a:t>Toute la terre a été corrompue par la science de l’œuvre d’</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 </a:t>
            </a:r>
            <a:r>
              <a:rPr lang="fr-FR" sz="2000" dirty="0">
                <a:solidFill>
                  <a:srgbClr val="FF0000"/>
                </a:solidFill>
                <a:latin typeface="Spectral Light" panose="02020302060000000000" pitchFamily="18" charset="0"/>
              </a:rPr>
              <a:t>impute-lui donc tout péché.</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Romains 5.12 </a:t>
            </a:r>
            <a:r>
              <a:rPr lang="fr-FR" sz="1600" u="sng" dirty="0">
                <a:solidFill>
                  <a:schemeClr val="bg1"/>
                </a:solidFill>
                <a:latin typeface="Spectral Light" panose="02020302060000000000" pitchFamily="18" charset="0"/>
              </a:rPr>
              <a:t>(King James, 1611)</a:t>
            </a:r>
          </a:p>
          <a:p>
            <a:r>
              <a:rPr lang="fr-FR" sz="2000" dirty="0">
                <a:solidFill>
                  <a:srgbClr val="00FF00"/>
                </a:solidFill>
                <a:latin typeface="Spectral Light" panose="02020302060000000000" pitchFamily="18" charset="0"/>
              </a:rPr>
              <a:t>C'est pourquoi, comme par un seul homme le péché est entré dans le monde, </a:t>
            </a:r>
            <a:r>
              <a:rPr lang="fr-FR" sz="2000" dirty="0">
                <a:solidFill>
                  <a:srgbClr val="DF57FF"/>
                </a:solidFill>
                <a:latin typeface="Spectral Light" panose="02020302060000000000" pitchFamily="18" charset="0"/>
              </a:rPr>
              <a:t>et la mort par le péché; </a:t>
            </a:r>
            <a:r>
              <a:rPr lang="fr-FR" sz="2000" dirty="0">
                <a:solidFill>
                  <a:srgbClr val="FFC000"/>
                </a:solidFill>
                <a:latin typeface="Spectral Light" panose="02020302060000000000" pitchFamily="18" charset="0"/>
              </a:rPr>
              <a:t>et ainsi la mort a passé sur tous les hommes, parce que tous ont péché.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Flèche vers le bas 8"/>
          <p:cNvSpPr/>
          <p:nvPr/>
        </p:nvSpPr>
        <p:spPr>
          <a:xfrm rot="2315461">
            <a:off x="7473295" y="840544"/>
            <a:ext cx="195570" cy="3666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rot="18899842">
            <a:off x="4595967" y="2067705"/>
            <a:ext cx="224725" cy="364538"/>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305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307975" y="1009052"/>
            <a:ext cx="2823865" cy="1938992"/>
          </a:xfrm>
          <a:prstGeom prst="rect">
            <a:avLst/>
          </a:prstGeom>
          <a:noFill/>
        </p:spPr>
        <p:txBody>
          <a:bodyPr wrap="square" rtlCol="0">
            <a:spAutoFit/>
          </a:bodyPr>
          <a:lstStyle/>
          <a:p>
            <a:r>
              <a:rPr lang="fr-FR" sz="2400" dirty="0">
                <a:solidFill>
                  <a:srgbClr val="FFFF00"/>
                </a:solidFill>
                <a:latin typeface="Spectral Light" panose="02020302060000000000" pitchFamily="18" charset="0"/>
              </a:rPr>
              <a:t>Bible</a:t>
            </a:r>
            <a:endParaRPr lang="fr-FR" sz="2400" dirty="0">
              <a:solidFill>
                <a:schemeClr val="bg1"/>
              </a:solidFill>
              <a:latin typeface="Spectral Light" panose="02020302060000000000" pitchFamily="18" charset="0"/>
            </a:endParaRPr>
          </a:p>
          <a:p>
            <a:r>
              <a:rPr lang="fr-FR" sz="2400" dirty="0">
                <a:solidFill>
                  <a:schemeClr val="bg1"/>
                </a:solidFill>
                <a:latin typeface="Spectral Light" panose="02020302060000000000" pitchFamily="18" charset="0"/>
              </a:rPr>
              <a:t>le péché est entré dans le monde par un homme…</a:t>
            </a:r>
          </a:p>
          <a:p>
            <a:r>
              <a:rPr lang="fr-FR" sz="2400" dirty="0">
                <a:solidFill>
                  <a:srgbClr val="FFFF00"/>
                </a:solidFill>
                <a:latin typeface="Spectral Light" panose="02020302060000000000" pitchFamily="18" charset="0"/>
              </a:rPr>
              <a:t>Genèse 3</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300192" y="1009052"/>
            <a:ext cx="2664296" cy="1938992"/>
          </a:xfrm>
          <a:prstGeom prst="rect">
            <a:avLst/>
          </a:prstGeom>
          <a:noFill/>
        </p:spPr>
        <p:txBody>
          <a:bodyPr wrap="square" rtlCol="0">
            <a:spAutoFit/>
          </a:bodyPr>
          <a:lstStyle/>
          <a:p>
            <a:r>
              <a:rPr lang="fr-FR" sz="2400" dirty="0">
                <a:solidFill>
                  <a:srgbClr val="33CCFF"/>
                </a:solidFill>
                <a:latin typeface="Spectral Light" panose="02020302060000000000" pitchFamily="18" charset="0"/>
              </a:rPr>
              <a:t>« Livre d'Énoch »</a:t>
            </a:r>
            <a:r>
              <a:rPr lang="fr-FR" sz="2400" dirty="0">
                <a:solidFill>
                  <a:schemeClr val="bg1"/>
                </a:solidFill>
                <a:latin typeface="Spectral Light" panose="02020302060000000000" pitchFamily="18" charset="0"/>
              </a:rPr>
              <a:t> le péché est entré dans le monde par un ange…</a:t>
            </a:r>
          </a:p>
          <a:p>
            <a:r>
              <a:rPr lang="fr-FR" sz="2400" dirty="0">
                <a:solidFill>
                  <a:srgbClr val="33CCFF"/>
                </a:solidFill>
                <a:latin typeface="Spectral Light" panose="02020302060000000000" pitchFamily="18" charset="0"/>
              </a:rPr>
              <a:t>Genèse 6</a:t>
            </a:r>
          </a:p>
        </p:txBody>
      </p:sp>
      <p:pic>
        <p:nvPicPr>
          <p:cNvPr id="4098" name="Picture 2" descr="Creative Ideas | Handihelp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18807"/>
            <a:ext cx="3168352" cy="2119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18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8532441" cy="830997"/>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Certains se délectent du </a:t>
            </a:r>
            <a:r>
              <a:rPr lang="fr-FR" sz="2400" dirty="0">
                <a:solidFill>
                  <a:srgbClr val="33CCFF"/>
                </a:solidFill>
                <a:latin typeface="Spectral Light" panose="02020302060000000000" pitchFamily="18" charset="0"/>
              </a:rPr>
              <a:t>« livre d'Énoch » </a:t>
            </a:r>
            <a:r>
              <a:rPr lang="fr-FR" sz="2400" dirty="0">
                <a:solidFill>
                  <a:schemeClr val="bg1"/>
                </a:solidFill>
                <a:latin typeface="Spectral Light" panose="02020302060000000000" pitchFamily="18" charset="0"/>
              </a:rPr>
              <a:t>car ils veulent savoir ce que YHWH ne dit pas au travers des manuscrits de la Bible.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813390571"/>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2 Timothée 4.3 </a:t>
            </a:r>
            <a:r>
              <a:rPr lang="fr-FR" sz="1600" u="sng" dirty="0">
                <a:solidFill>
                  <a:schemeClr val="bg1"/>
                </a:solidFill>
                <a:latin typeface="Spectral Light" panose="02020302060000000000" pitchFamily="18" charset="0"/>
              </a:rPr>
              <a:t>(King James, 1611)</a:t>
            </a:r>
          </a:p>
          <a:p>
            <a:r>
              <a:rPr lang="fr-FR" sz="2000" dirty="0">
                <a:solidFill>
                  <a:srgbClr val="FFC000"/>
                </a:solidFill>
                <a:latin typeface="Spectral Light" panose="02020302060000000000" pitchFamily="18" charset="0"/>
              </a:rPr>
              <a:t>Car le temps viendra où les hommes ne supporteront pas la saine doctrine,</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mais ayant des oreilles qui les démangent, </a:t>
            </a:r>
            <a:r>
              <a:rPr lang="fr-FR" sz="2000" dirty="0">
                <a:solidFill>
                  <a:srgbClr val="DF57FF"/>
                </a:solidFill>
                <a:latin typeface="Spectral Light" panose="02020302060000000000" pitchFamily="18" charset="0"/>
              </a:rPr>
              <a:t>ils s'amasseront des instructeurs selon leurs désirs,</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2 Timothée 4.4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Et ils détourneront leurs oreilles de la vérité, et se tourneront vers des fables.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586411127"/>
      </p:ext>
    </p:extLst>
  </p:cSld>
  <p:clrMapOvr>
    <a:masterClrMapping/>
  </p:clrMapOvr>
  <p:transition spd="slow">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2 Timothée 4.3 </a:t>
            </a:r>
            <a:r>
              <a:rPr lang="fr-FR" sz="1600" u="sng" dirty="0">
                <a:solidFill>
                  <a:schemeClr val="bg1"/>
                </a:solidFill>
                <a:latin typeface="Spectral Light" panose="02020302060000000000" pitchFamily="18" charset="0"/>
              </a:rPr>
              <a:t>(King James, 1611)</a:t>
            </a:r>
          </a:p>
          <a:p>
            <a:r>
              <a:rPr lang="fr-FR" sz="2000" dirty="0">
                <a:solidFill>
                  <a:srgbClr val="FFC000"/>
                </a:solidFill>
                <a:latin typeface="Spectral Light" panose="02020302060000000000" pitchFamily="18" charset="0"/>
              </a:rPr>
              <a:t>Car le temps viendra où les hommes ne supporteront pas la saine doctrine,</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mais ayant des oreilles qui les démangent, </a:t>
            </a:r>
            <a:r>
              <a:rPr lang="fr-FR" sz="2000" dirty="0">
                <a:solidFill>
                  <a:srgbClr val="DF57FF"/>
                </a:solidFill>
                <a:latin typeface="Spectral Light" panose="02020302060000000000" pitchFamily="18" charset="0"/>
              </a:rPr>
              <a:t>ils s'amasseront des instructeurs selon leurs désirs,</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2 Timothée 4.4 </a:t>
            </a:r>
            <a:r>
              <a:rPr lang="fr-FR" sz="1600" u="sng" dirty="0">
                <a:solidFill>
                  <a:schemeClr val="bg1"/>
                </a:solidFill>
                <a:latin typeface="Spectral Light" panose="02020302060000000000" pitchFamily="18" charset="0"/>
              </a:rPr>
              <a:t>(King James, 1611)</a:t>
            </a:r>
          </a:p>
          <a:p>
            <a:r>
              <a:rPr lang="fr-FR" sz="2000" dirty="0">
                <a:solidFill>
                  <a:srgbClr val="FFFF00"/>
                </a:solidFill>
                <a:latin typeface="Spectral Light" panose="02020302060000000000" pitchFamily="18" charset="0"/>
              </a:rPr>
              <a:t>Et ils détourneront leurs oreilles de la vérité,</a:t>
            </a:r>
            <a:r>
              <a:rPr lang="fr-FR" sz="2000" dirty="0">
                <a:solidFill>
                  <a:schemeClr val="bg1"/>
                </a:solidFill>
                <a:latin typeface="Spectral Light" panose="02020302060000000000" pitchFamily="18" charset="0"/>
              </a:rPr>
              <a:t> </a:t>
            </a:r>
            <a:r>
              <a:rPr lang="fr-FR" sz="2000" dirty="0">
                <a:solidFill>
                  <a:srgbClr val="FF0000"/>
                </a:solidFill>
                <a:latin typeface="Spectral Light" panose="02020302060000000000" pitchFamily="18" charset="0"/>
              </a:rPr>
              <a:t>et se tourneront vers des fables.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370903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305779" y="836780"/>
            <a:ext cx="8532441" cy="1200329"/>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Le « livre d'Énoch » est une </a:t>
            </a:r>
            <a:r>
              <a:rPr lang="fr-FR" sz="2400" dirty="0">
                <a:solidFill>
                  <a:srgbClr val="FF0000"/>
                </a:solidFill>
                <a:latin typeface="Spectral Light" panose="02020302060000000000" pitchFamily="18" charset="0"/>
              </a:rPr>
              <a:t>fable</a:t>
            </a:r>
            <a:r>
              <a:rPr lang="fr-FR" sz="2400" dirty="0">
                <a:solidFill>
                  <a:schemeClr val="bg1"/>
                </a:solidFill>
                <a:latin typeface="Spectral Light" panose="02020302060000000000" pitchFamily="18" charset="0"/>
              </a:rPr>
              <a:t>.</a:t>
            </a:r>
          </a:p>
          <a:p>
            <a:r>
              <a:rPr lang="fr-FR" sz="2400" dirty="0">
                <a:solidFill>
                  <a:schemeClr val="tx1">
                    <a:lumMod val="75000"/>
                    <a:lumOff val="25000"/>
                  </a:schemeClr>
                </a:solidFill>
                <a:latin typeface="Spectral Light" panose="02020302060000000000" pitchFamily="18" charset="0"/>
              </a:rPr>
              <a:t>Certains, mêmes parmi les croyants, aiment les contes de fées, ils veulent être divertis.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a:off x="918791" y="2352812"/>
            <a:ext cx="7921626" cy="461665"/>
          </a:xfrm>
          <a:prstGeom prst="rect">
            <a:avLst/>
          </a:prstGeom>
          <a:noFill/>
        </p:spPr>
        <p:txBody>
          <a:bodyPr wrap="square" rtlCol="0">
            <a:spAutoFit/>
          </a:bodyPr>
          <a:lstStyle/>
          <a:p>
            <a:r>
              <a:rPr lang="fr-FR" sz="2400" dirty="0">
                <a:solidFill>
                  <a:schemeClr val="tx1">
                    <a:lumMod val="75000"/>
                    <a:lumOff val="25000"/>
                  </a:schemeClr>
                </a:solidFill>
                <a:latin typeface="Spectral Light" panose="02020302060000000000" pitchFamily="18" charset="0"/>
              </a:rPr>
              <a:t>« fable » </a:t>
            </a:r>
            <a:r>
              <a:rPr lang="el-GR" sz="2400" dirty="0">
                <a:solidFill>
                  <a:schemeClr val="tx1">
                    <a:lumMod val="75000"/>
                    <a:lumOff val="25000"/>
                  </a:schemeClr>
                </a:solidFill>
                <a:latin typeface="Spectral Light" panose="02020302060000000000" pitchFamily="18" charset="0"/>
              </a:rPr>
              <a:t>μύθους</a:t>
            </a:r>
            <a:r>
              <a:rPr lang="fr-FR" sz="2400" dirty="0">
                <a:solidFill>
                  <a:schemeClr val="tx1">
                    <a:lumMod val="75000"/>
                    <a:lumOff val="25000"/>
                  </a:schemeClr>
                </a:solidFill>
                <a:latin typeface="Spectral Light" panose="02020302060000000000" pitchFamily="18" charset="0"/>
              </a:rPr>
              <a:t> &lt;mouthos</a:t>
            </a:r>
            <a:r>
              <a:rPr lang="fr-FR" sz="2400" baseline="30000" dirty="0">
                <a:solidFill>
                  <a:schemeClr val="tx1">
                    <a:lumMod val="75000"/>
                    <a:lumOff val="25000"/>
                  </a:schemeClr>
                </a:solidFill>
                <a:latin typeface="Spectral Light" panose="02020302060000000000" pitchFamily="18" charset="0"/>
              </a:rPr>
              <a:t>G3454</a:t>
            </a:r>
            <a:r>
              <a:rPr lang="fr-FR" sz="2400" dirty="0">
                <a:solidFill>
                  <a:schemeClr val="tx1">
                    <a:lumMod val="75000"/>
                    <a:lumOff val="25000"/>
                  </a:schemeClr>
                </a:solidFill>
                <a:latin typeface="Spectral Light" panose="02020302060000000000" pitchFamily="18" charset="0"/>
              </a:rPr>
              <a:t>&gt;  = légende, mythe, conte</a:t>
            </a:r>
            <a:endParaRPr lang="fr-FR" dirty="0">
              <a:solidFill>
                <a:schemeClr val="tx1">
                  <a:lumMod val="75000"/>
                  <a:lumOff val="25000"/>
                </a:schemeClr>
              </a:solidFill>
              <a:latin typeface="Spectral Light" panose="02020302060000000000" pitchFamily="18" charset="0"/>
            </a:endParaRPr>
          </a:p>
        </p:txBody>
      </p:sp>
      <p:sp>
        <p:nvSpPr>
          <p:cNvPr id="16" name="ZoneTexte 15"/>
          <p:cNvSpPr txBox="1"/>
          <p:nvPr/>
        </p:nvSpPr>
        <p:spPr>
          <a:xfrm>
            <a:off x="307975" y="2856086"/>
            <a:ext cx="8532441" cy="461665"/>
          </a:xfrm>
          <a:prstGeom prst="rect">
            <a:avLst/>
          </a:prstGeom>
          <a:noFill/>
        </p:spPr>
        <p:txBody>
          <a:bodyPr wrap="square" rtlCol="0">
            <a:spAutoFit/>
          </a:bodyPr>
          <a:lstStyle/>
          <a:p>
            <a:r>
              <a:rPr lang="fr-FR" sz="2400" dirty="0">
                <a:solidFill>
                  <a:schemeClr val="tx1">
                    <a:lumMod val="75000"/>
                    <a:lumOff val="25000"/>
                  </a:schemeClr>
                </a:solidFill>
                <a:latin typeface="Spectral Light" panose="02020302060000000000" pitchFamily="18" charset="0"/>
              </a:rPr>
              <a:t>Fable </a:t>
            </a:r>
            <a:r>
              <a:rPr lang="fr-FR" dirty="0">
                <a:solidFill>
                  <a:schemeClr val="tx1">
                    <a:lumMod val="75000"/>
                    <a:lumOff val="25000"/>
                  </a:schemeClr>
                </a:solidFill>
                <a:latin typeface="Spectral Light" panose="02020302060000000000" pitchFamily="18" charset="0"/>
              </a:rPr>
              <a:t>(étymologie ) </a:t>
            </a:r>
            <a:r>
              <a:rPr lang="fr-FR" sz="2400" dirty="0">
                <a:solidFill>
                  <a:schemeClr val="tx1">
                    <a:lumMod val="75000"/>
                    <a:lumOff val="25000"/>
                  </a:schemeClr>
                </a:solidFill>
                <a:latin typeface="Spectral Light" panose="02020302060000000000" pitchFamily="18" charset="0"/>
              </a:rPr>
              <a:t>= récit </a:t>
            </a:r>
            <a:r>
              <a:rPr lang="fr-FR" sz="2400" u="sng" dirty="0">
                <a:solidFill>
                  <a:schemeClr val="tx1">
                    <a:lumMod val="75000"/>
                    <a:lumOff val="25000"/>
                  </a:schemeClr>
                </a:solidFill>
                <a:latin typeface="Spectral Light" panose="02020302060000000000" pitchFamily="18" charset="0"/>
              </a:rPr>
              <a:t>imaginaire</a:t>
            </a:r>
            <a:r>
              <a:rPr lang="fr-FR" sz="2400" dirty="0">
                <a:solidFill>
                  <a:schemeClr val="tx1">
                    <a:lumMod val="75000"/>
                    <a:lumOff val="25000"/>
                  </a:schemeClr>
                </a:solidFill>
                <a:latin typeface="Spectral Light" panose="02020302060000000000" pitchFamily="18" charset="0"/>
              </a:rPr>
              <a:t>, récit </a:t>
            </a:r>
            <a:r>
              <a:rPr lang="fr-FR" sz="2400" u="sng" dirty="0">
                <a:solidFill>
                  <a:schemeClr val="tx1">
                    <a:lumMod val="75000"/>
                    <a:lumOff val="25000"/>
                  </a:schemeClr>
                </a:solidFill>
                <a:latin typeface="Spectral Light" panose="02020302060000000000" pitchFamily="18" charset="0"/>
              </a:rPr>
              <a:t>mensonger</a:t>
            </a:r>
          </a:p>
        </p:txBody>
      </p:sp>
    </p:spTree>
    <p:extLst>
      <p:ext uri="{BB962C8B-B14F-4D97-AF65-F5344CB8AC3E}">
        <p14:creationId xmlns:p14="http://schemas.microsoft.com/office/powerpoint/2010/main" val="1549693602"/>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305779" y="836780"/>
            <a:ext cx="8532441" cy="1200329"/>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Le « livre d'Énoch » est une </a:t>
            </a:r>
            <a:r>
              <a:rPr lang="fr-FR" sz="2400" dirty="0">
                <a:solidFill>
                  <a:srgbClr val="FF0000"/>
                </a:solidFill>
                <a:latin typeface="Spectral Light" panose="02020302060000000000" pitchFamily="18" charset="0"/>
              </a:rPr>
              <a:t>fable</a:t>
            </a:r>
            <a:r>
              <a:rPr lang="fr-FR" sz="2400" dirty="0">
                <a:solidFill>
                  <a:schemeClr val="bg1"/>
                </a:solidFill>
                <a:latin typeface="Spectral Light" panose="02020302060000000000" pitchFamily="18" charset="0"/>
              </a:rPr>
              <a:t>.</a:t>
            </a:r>
          </a:p>
          <a:p>
            <a:r>
              <a:rPr lang="fr-FR" sz="2400" dirty="0">
                <a:solidFill>
                  <a:schemeClr val="bg1"/>
                </a:solidFill>
                <a:latin typeface="Spectral Light" panose="02020302060000000000" pitchFamily="18" charset="0"/>
              </a:rPr>
              <a:t>Certains, mêmes parmi les croyants, aiment les contes de fées, ils veulent être divertis.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918791" y="2352812"/>
            <a:ext cx="7921626" cy="461665"/>
          </a:xfrm>
          <a:prstGeom prst="rect">
            <a:avLst/>
          </a:prstGeom>
          <a:noFill/>
        </p:spPr>
        <p:txBody>
          <a:bodyPr wrap="square" rtlCol="0">
            <a:spAutoFit/>
          </a:bodyPr>
          <a:lstStyle/>
          <a:p>
            <a:r>
              <a:rPr lang="fr-FR" sz="2400" dirty="0">
                <a:solidFill>
                  <a:schemeClr val="tx1">
                    <a:lumMod val="75000"/>
                    <a:lumOff val="25000"/>
                  </a:schemeClr>
                </a:solidFill>
                <a:latin typeface="Spectral Light" panose="02020302060000000000" pitchFamily="18" charset="0"/>
              </a:rPr>
              <a:t>« fable » </a:t>
            </a:r>
            <a:r>
              <a:rPr lang="el-GR" sz="2400" dirty="0">
                <a:solidFill>
                  <a:schemeClr val="tx1">
                    <a:lumMod val="75000"/>
                    <a:lumOff val="25000"/>
                  </a:schemeClr>
                </a:solidFill>
                <a:latin typeface="Spectral Light" panose="02020302060000000000" pitchFamily="18" charset="0"/>
              </a:rPr>
              <a:t>μύθους</a:t>
            </a:r>
            <a:r>
              <a:rPr lang="fr-FR" sz="2400" dirty="0">
                <a:solidFill>
                  <a:schemeClr val="tx1">
                    <a:lumMod val="75000"/>
                    <a:lumOff val="25000"/>
                  </a:schemeClr>
                </a:solidFill>
                <a:latin typeface="Spectral Light" panose="02020302060000000000" pitchFamily="18" charset="0"/>
              </a:rPr>
              <a:t> &lt;mouthos</a:t>
            </a:r>
            <a:r>
              <a:rPr lang="fr-FR" sz="2400" baseline="30000" dirty="0">
                <a:solidFill>
                  <a:schemeClr val="tx1">
                    <a:lumMod val="75000"/>
                    <a:lumOff val="25000"/>
                  </a:schemeClr>
                </a:solidFill>
                <a:latin typeface="Spectral Light" panose="02020302060000000000" pitchFamily="18" charset="0"/>
              </a:rPr>
              <a:t>G3454</a:t>
            </a:r>
            <a:r>
              <a:rPr lang="fr-FR" sz="2400" dirty="0">
                <a:solidFill>
                  <a:schemeClr val="tx1">
                    <a:lumMod val="75000"/>
                    <a:lumOff val="25000"/>
                  </a:schemeClr>
                </a:solidFill>
                <a:latin typeface="Spectral Light" panose="02020302060000000000" pitchFamily="18" charset="0"/>
              </a:rPr>
              <a:t>&gt;  = légende, mythe, conte</a:t>
            </a:r>
            <a:endParaRPr lang="fr-FR" dirty="0">
              <a:solidFill>
                <a:schemeClr val="tx1">
                  <a:lumMod val="75000"/>
                  <a:lumOff val="25000"/>
                </a:schemeClr>
              </a:solidFill>
              <a:latin typeface="Spectral Light" panose="02020302060000000000" pitchFamily="18" charset="0"/>
            </a:endParaRPr>
          </a:p>
        </p:txBody>
      </p:sp>
      <p:sp>
        <p:nvSpPr>
          <p:cNvPr id="14" name="ZoneTexte 13"/>
          <p:cNvSpPr txBox="1"/>
          <p:nvPr/>
        </p:nvSpPr>
        <p:spPr>
          <a:xfrm>
            <a:off x="307975" y="2856086"/>
            <a:ext cx="8532441" cy="461665"/>
          </a:xfrm>
          <a:prstGeom prst="rect">
            <a:avLst/>
          </a:prstGeom>
          <a:noFill/>
        </p:spPr>
        <p:txBody>
          <a:bodyPr wrap="square" rtlCol="0">
            <a:spAutoFit/>
          </a:bodyPr>
          <a:lstStyle/>
          <a:p>
            <a:r>
              <a:rPr lang="fr-FR" sz="2400" dirty="0">
                <a:solidFill>
                  <a:schemeClr val="tx1">
                    <a:lumMod val="75000"/>
                    <a:lumOff val="25000"/>
                  </a:schemeClr>
                </a:solidFill>
                <a:latin typeface="Spectral Light" panose="02020302060000000000" pitchFamily="18" charset="0"/>
              </a:rPr>
              <a:t>Fable </a:t>
            </a:r>
            <a:r>
              <a:rPr lang="fr-FR" dirty="0">
                <a:solidFill>
                  <a:schemeClr val="tx1">
                    <a:lumMod val="75000"/>
                    <a:lumOff val="25000"/>
                  </a:schemeClr>
                </a:solidFill>
                <a:latin typeface="Spectral Light" panose="02020302060000000000" pitchFamily="18" charset="0"/>
              </a:rPr>
              <a:t>(étymologie ) </a:t>
            </a:r>
            <a:r>
              <a:rPr lang="fr-FR" sz="2400" dirty="0">
                <a:solidFill>
                  <a:schemeClr val="tx1">
                    <a:lumMod val="75000"/>
                    <a:lumOff val="25000"/>
                  </a:schemeClr>
                </a:solidFill>
                <a:latin typeface="Spectral Light" panose="02020302060000000000" pitchFamily="18" charset="0"/>
              </a:rPr>
              <a:t>= récit </a:t>
            </a:r>
            <a:r>
              <a:rPr lang="fr-FR" sz="2400" u="sng" dirty="0">
                <a:solidFill>
                  <a:schemeClr val="tx1">
                    <a:lumMod val="75000"/>
                    <a:lumOff val="25000"/>
                  </a:schemeClr>
                </a:solidFill>
                <a:latin typeface="Spectral Light" panose="02020302060000000000" pitchFamily="18" charset="0"/>
              </a:rPr>
              <a:t>imaginaire</a:t>
            </a:r>
            <a:r>
              <a:rPr lang="fr-FR" sz="2400" dirty="0">
                <a:solidFill>
                  <a:schemeClr val="tx1">
                    <a:lumMod val="75000"/>
                    <a:lumOff val="25000"/>
                  </a:schemeClr>
                </a:solidFill>
                <a:latin typeface="Spectral Light" panose="02020302060000000000" pitchFamily="18" charset="0"/>
              </a:rPr>
              <a:t>, récit </a:t>
            </a:r>
            <a:r>
              <a:rPr lang="fr-FR" sz="2400" u="sng" dirty="0">
                <a:solidFill>
                  <a:schemeClr val="tx1">
                    <a:lumMod val="75000"/>
                    <a:lumOff val="25000"/>
                  </a:schemeClr>
                </a:solidFill>
                <a:latin typeface="Spectral Light" panose="02020302060000000000" pitchFamily="18" charset="0"/>
              </a:rPr>
              <a:t>mensonger</a:t>
            </a:r>
          </a:p>
        </p:txBody>
      </p:sp>
    </p:spTree>
    <p:extLst>
      <p:ext uri="{BB962C8B-B14F-4D97-AF65-F5344CB8AC3E}">
        <p14:creationId xmlns:p14="http://schemas.microsoft.com/office/powerpoint/2010/main" val="2667646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305779" y="836780"/>
            <a:ext cx="8532441" cy="1200329"/>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Le « livre d'Énoch » est une </a:t>
            </a:r>
            <a:r>
              <a:rPr lang="fr-FR" sz="2400" dirty="0">
                <a:solidFill>
                  <a:srgbClr val="FF0000"/>
                </a:solidFill>
                <a:latin typeface="Spectral Light" panose="02020302060000000000" pitchFamily="18" charset="0"/>
              </a:rPr>
              <a:t>fable</a:t>
            </a:r>
            <a:r>
              <a:rPr lang="fr-FR" sz="2400" dirty="0">
                <a:solidFill>
                  <a:schemeClr val="bg1"/>
                </a:solidFill>
                <a:latin typeface="Spectral Light" panose="02020302060000000000" pitchFamily="18" charset="0"/>
              </a:rPr>
              <a:t>.</a:t>
            </a:r>
          </a:p>
          <a:p>
            <a:r>
              <a:rPr lang="fr-FR" sz="2400" dirty="0">
                <a:solidFill>
                  <a:schemeClr val="bg1"/>
                </a:solidFill>
                <a:latin typeface="Spectral Light" panose="02020302060000000000" pitchFamily="18" charset="0"/>
              </a:rPr>
              <a:t>Certains, mêmes parmi les croyants, aiment les contes de fées, ils veulent être divertis.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918791" y="2352812"/>
            <a:ext cx="7921626" cy="461665"/>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 fable » </a:t>
            </a:r>
            <a:r>
              <a:rPr lang="el-GR" sz="2400" dirty="0">
                <a:solidFill>
                  <a:schemeClr val="bg1"/>
                </a:solidFill>
                <a:latin typeface="Spectral Light" panose="02020302060000000000" pitchFamily="18" charset="0"/>
              </a:rPr>
              <a:t>μύθους</a:t>
            </a:r>
            <a:r>
              <a:rPr lang="fr-FR" sz="2400" dirty="0">
                <a:solidFill>
                  <a:schemeClr val="bg1"/>
                </a:solidFill>
                <a:latin typeface="Spectral Light" panose="02020302060000000000" pitchFamily="18" charset="0"/>
              </a:rPr>
              <a:t> &lt;mouthos</a:t>
            </a:r>
            <a:r>
              <a:rPr lang="fr-FR" sz="2400" baseline="30000" dirty="0">
                <a:solidFill>
                  <a:schemeClr val="bg1"/>
                </a:solidFill>
                <a:latin typeface="Spectral Light" panose="02020302060000000000" pitchFamily="18" charset="0"/>
              </a:rPr>
              <a:t>G3454</a:t>
            </a:r>
            <a:r>
              <a:rPr lang="fr-FR" sz="2400" dirty="0">
                <a:solidFill>
                  <a:schemeClr val="bg1"/>
                </a:solidFill>
                <a:latin typeface="Spectral Light" panose="02020302060000000000" pitchFamily="18" charset="0"/>
              </a:rPr>
              <a:t>&gt;  = </a:t>
            </a:r>
            <a:r>
              <a:rPr lang="fr-FR" sz="2400" dirty="0">
                <a:solidFill>
                  <a:srgbClr val="FF0000"/>
                </a:solidFill>
                <a:latin typeface="Spectral Light" panose="02020302060000000000" pitchFamily="18" charset="0"/>
              </a:rPr>
              <a:t>légende, mythe, conte</a:t>
            </a:r>
            <a:endParaRPr lang="fr-FR" dirty="0">
              <a:solidFill>
                <a:srgbClr val="FF0000"/>
              </a:solidFill>
              <a:latin typeface="Spectral Light" panose="02020302060000000000" pitchFamily="18" charset="0"/>
            </a:endParaRPr>
          </a:p>
        </p:txBody>
      </p:sp>
      <p:sp>
        <p:nvSpPr>
          <p:cNvPr id="13" name="Flèche droite 12"/>
          <p:cNvSpPr/>
          <p:nvPr/>
        </p:nvSpPr>
        <p:spPr>
          <a:xfrm>
            <a:off x="341631" y="2496046"/>
            <a:ext cx="457200"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07975" y="2856086"/>
            <a:ext cx="8532441" cy="461665"/>
          </a:xfrm>
          <a:prstGeom prst="rect">
            <a:avLst/>
          </a:prstGeom>
          <a:noFill/>
        </p:spPr>
        <p:txBody>
          <a:bodyPr wrap="square" rtlCol="0">
            <a:spAutoFit/>
          </a:bodyPr>
          <a:lstStyle/>
          <a:p>
            <a:r>
              <a:rPr lang="fr-FR" sz="2400" dirty="0">
                <a:solidFill>
                  <a:schemeClr val="tx1">
                    <a:lumMod val="75000"/>
                    <a:lumOff val="25000"/>
                  </a:schemeClr>
                </a:solidFill>
                <a:latin typeface="Spectral Light" panose="02020302060000000000" pitchFamily="18" charset="0"/>
              </a:rPr>
              <a:t>Fable </a:t>
            </a:r>
            <a:r>
              <a:rPr lang="fr-FR" dirty="0">
                <a:solidFill>
                  <a:schemeClr val="tx1">
                    <a:lumMod val="75000"/>
                    <a:lumOff val="25000"/>
                  </a:schemeClr>
                </a:solidFill>
                <a:latin typeface="Spectral Light" panose="02020302060000000000" pitchFamily="18" charset="0"/>
              </a:rPr>
              <a:t>(étymologie ) </a:t>
            </a:r>
            <a:r>
              <a:rPr lang="fr-FR" sz="2400" dirty="0">
                <a:solidFill>
                  <a:schemeClr val="tx1">
                    <a:lumMod val="75000"/>
                    <a:lumOff val="25000"/>
                  </a:schemeClr>
                </a:solidFill>
                <a:latin typeface="Spectral Light" panose="02020302060000000000" pitchFamily="18" charset="0"/>
              </a:rPr>
              <a:t>= récit </a:t>
            </a:r>
            <a:r>
              <a:rPr lang="fr-FR" sz="2400" u="sng" dirty="0">
                <a:solidFill>
                  <a:schemeClr val="tx1">
                    <a:lumMod val="75000"/>
                    <a:lumOff val="25000"/>
                  </a:schemeClr>
                </a:solidFill>
                <a:latin typeface="Spectral Light" panose="02020302060000000000" pitchFamily="18" charset="0"/>
              </a:rPr>
              <a:t>imaginaire</a:t>
            </a:r>
            <a:r>
              <a:rPr lang="fr-FR" sz="2400" dirty="0">
                <a:solidFill>
                  <a:schemeClr val="tx1">
                    <a:lumMod val="75000"/>
                    <a:lumOff val="25000"/>
                  </a:schemeClr>
                </a:solidFill>
                <a:latin typeface="Spectral Light" panose="02020302060000000000" pitchFamily="18" charset="0"/>
              </a:rPr>
              <a:t>, récit </a:t>
            </a:r>
            <a:r>
              <a:rPr lang="fr-FR" sz="2400" u="sng" dirty="0">
                <a:solidFill>
                  <a:schemeClr val="tx1">
                    <a:lumMod val="75000"/>
                    <a:lumOff val="25000"/>
                  </a:schemeClr>
                </a:solidFill>
                <a:latin typeface="Spectral Light" panose="02020302060000000000" pitchFamily="18" charset="0"/>
              </a:rPr>
              <a:t>mensonger</a:t>
            </a:r>
          </a:p>
        </p:txBody>
      </p:sp>
    </p:spTree>
    <p:extLst>
      <p:ext uri="{BB962C8B-B14F-4D97-AF65-F5344CB8AC3E}">
        <p14:creationId xmlns:p14="http://schemas.microsoft.com/office/powerpoint/2010/main" val="3303721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305779" y="836780"/>
            <a:ext cx="8532441" cy="1200329"/>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Le « livre d'Énoch » est une </a:t>
            </a:r>
            <a:r>
              <a:rPr lang="fr-FR" sz="2400" dirty="0">
                <a:solidFill>
                  <a:srgbClr val="FF0000"/>
                </a:solidFill>
                <a:latin typeface="Spectral Light" panose="02020302060000000000" pitchFamily="18" charset="0"/>
              </a:rPr>
              <a:t>fable</a:t>
            </a:r>
            <a:r>
              <a:rPr lang="fr-FR" sz="2400" dirty="0">
                <a:solidFill>
                  <a:schemeClr val="bg1"/>
                </a:solidFill>
                <a:latin typeface="Spectral Light" panose="02020302060000000000" pitchFamily="18" charset="0"/>
              </a:rPr>
              <a:t>.</a:t>
            </a:r>
          </a:p>
          <a:p>
            <a:r>
              <a:rPr lang="fr-FR" sz="2400" dirty="0">
                <a:solidFill>
                  <a:schemeClr val="bg1"/>
                </a:solidFill>
                <a:latin typeface="Spectral Light" panose="02020302060000000000" pitchFamily="18" charset="0"/>
              </a:rPr>
              <a:t>Certains, mêmes parmi les croyants, aiment les contes de fées, ils veulent être divertis.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918791" y="2352812"/>
            <a:ext cx="7921626" cy="461665"/>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 fable » </a:t>
            </a:r>
            <a:r>
              <a:rPr lang="el-GR" sz="2400" dirty="0">
                <a:solidFill>
                  <a:schemeClr val="bg1"/>
                </a:solidFill>
                <a:latin typeface="Spectral Light" panose="02020302060000000000" pitchFamily="18" charset="0"/>
              </a:rPr>
              <a:t>μύθους</a:t>
            </a:r>
            <a:r>
              <a:rPr lang="fr-FR" sz="2400" dirty="0">
                <a:solidFill>
                  <a:schemeClr val="bg1"/>
                </a:solidFill>
                <a:latin typeface="Spectral Light" panose="02020302060000000000" pitchFamily="18" charset="0"/>
              </a:rPr>
              <a:t> &lt;mouthos</a:t>
            </a:r>
            <a:r>
              <a:rPr lang="fr-FR" sz="2400" baseline="30000" dirty="0">
                <a:solidFill>
                  <a:schemeClr val="bg1"/>
                </a:solidFill>
                <a:latin typeface="Spectral Light" panose="02020302060000000000" pitchFamily="18" charset="0"/>
              </a:rPr>
              <a:t>G3454</a:t>
            </a:r>
            <a:r>
              <a:rPr lang="fr-FR" sz="2400" dirty="0">
                <a:solidFill>
                  <a:schemeClr val="bg1"/>
                </a:solidFill>
                <a:latin typeface="Spectral Light" panose="02020302060000000000" pitchFamily="18" charset="0"/>
              </a:rPr>
              <a:t>&gt;  = </a:t>
            </a:r>
            <a:r>
              <a:rPr lang="fr-FR" sz="2400" dirty="0">
                <a:solidFill>
                  <a:srgbClr val="FF0000"/>
                </a:solidFill>
                <a:latin typeface="Spectral Light" panose="02020302060000000000" pitchFamily="18" charset="0"/>
              </a:rPr>
              <a:t>légende, mythe, conte</a:t>
            </a:r>
            <a:endParaRPr lang="fr-FR" dirty="0">
              <a:solidFill>
                <a:srgbClr val="FF0000"/>
              </a:solidFill>
              <a:latin typeface="Spectral Light" panose="02020302060000000000" pitchFamily="18" charset="0"/>
            </a:endParaRPr>
          </a:p>
        </p:txBody>
      </p:sp>
      <p:sp>
        <p:nvSpPr>
          <p:cNvPr id="13" name="Flèche droite 12"/>
          <p:cNvSpPr/>
          <p:nvPr/>
        </p:nvSpPr>
        <p:spPr>
          <a:xfrm>
            <a:off x="341631" y="2496046"/>
            <a:ext cx="457200" cy="144016"/>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07975" y="2856086"/>
            <a:ext cx="8532441" cy="461665"/>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Fable </a:t>
            </a:r>
            <a:r>
              <a:rPr lang="fr-FR" dirty="0">
                <a:solidFill>
                  <a:schemeClr val="bg1"/>
                </a:solidFill>
                <a:latin typeface="Spectral Light" panose="02020302060000000000" pitchFamily="18" charset="0"/>
              </a:rPr>
              <a:t>(étymologie ) </a:t>
            </a:r>
            <a:r>
              <a:rPr lang="fr-FR" sz="2400" dirty="0">
                <a:solidFill>
                  <a:schemeClr val="bg1"/>
                </a:solidFill>
                <a:latin typeface="Spectral Light" panose="02020302060000000000" pitchFamily="18" charset="0"/>
              </a:rPr>
              <a:t>= récit </a:t>
            </a:r>
            <a:r>
              <a:rPr lang="fr-FR" sz="2400" u="sng" dirty="0">
                <a:solidFill>
                  <a:schemeClr val="bg1"/>
                </a:solidFill>
                <a:latin typeface="Spectral Light" panose="02020302060000000000" pitchFamily="18" charset="0"/>
              </a:rPr>
              <a:t>imaginaire</a:t>
            </a:r>
            <a:r>
              <a:rPr lang="fr-FR" sz="2400" dirty="0">
                <a:solidFill>
                  <a:schemeClr val="bg1"/>
                </a:solidFill>
                <a:latin typeface="Spectral Light" panose="02020302060000000000" pitchFamily="18" charset="0"/>
              </a:rPr>
              <a:t>, récit </a:t>
            </a:r>
            <a:r>
              <a:rPr lang="fr-FR" sz="2400" u="sng" dirty="0">
                <a:solidFill>
                  <a:schemeClr val="bg1"/>
                </a:solidFill>
                <a:latin typeface="Spectral Light" panose="02020302060000000000" pitchFamily="18" charset="0"/>
              </a:rPr>
              <a:t>mensonger</a:t>
            </a:r>
          </a:p>
        </p:txBody>
      </p:sp>
    </p:spTree>
    <p:extLst>
      <p:ext uri="{BB962C8B-B14F-4D97-AF65-F5344CB8AC3E}">
        <p14:creationId xmlns:p14="http://schemas.microsoft.com/office/powerpoint/2010/main" val="2958170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49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8.1</a:t>
            </a:r>
          </a:p>
          <a:p>
            <a:r>
              <a:rPr lang="fr-FR" sz="2000" dirty="0">
                <a:solidFill>
                  <a:schemeClr val="bg1"/>
                </a:solidFill>
                <a:latin typeface="Spectral Light" panose="02020302060000000000" pitchFamily="18" charset="0"/>
              </a:rPr>
              <a:t>L’ange </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apprit aux humains </a:t>
            </a:r>
            <a:r>
              <a:rPr lang="fr-FR" sz="2000" dirty="0">
                <a:solidFill>
                  <a:schemeClr val="bg1"/>
                </a:solidFill>
                <a:latin typeface="Spectral Light" panose="02020302060000000000" pitchFamily="18" charset="0"/>
              </a:rPr>
              <a:t>à fabriquer des armes, glaives, épées, boucliers et pectoraux. </a:t>
            </a:r>
            <a:r>
              <a:rPr lang="fr-FR" sz="2000" dirty="0">
                <a:solidFill>
                  <a:srgbClr val="FFFF00"/>
                </a:solidFill>
                <a:latin typeface="Spectral Light" panose="02020302060000000000" pitchFamily="18" charset="0"/>
              </a:rPr>
              <a:t>Il leur enseigna la métallurgie, ainsi que l’art de travailler les métaux…</a:t>
            </a:r>
            <a:endParaRPr lang="fr-FR" sz="2000" dirty="0">
              <a:solidFill>
                <a:schemeClr val="bg1"/>
              </a:solidFill>
              <a:latin typeface="Spectral Light" panose="02020302060000000000" pitchFamily="18" charset="0"/>
            </a:endParaRPr>
          </a:p>
          <a:p>
            <a:endParaRPr lang="fr-FR" sz="2000" dirty="0">
              <a:solidFill>
                <a:schemeClr val="bg1"/>
              </a:solidFill>
              <a:latin typeface="Spectral Light" panose="02020302060000000000" pitchFamily="18" charset="0"/>
            </a:endParaRPr>
          </a:p>
          <a:p>
            <a:r>
              <a:rPr lang="fr-FR" sz="2000" dirty="0">
                <a:solidFill>
                  <a:schemeClr val="tx1">
                    <a:lumMod val="75000"/>
                    <a:lumOff val="25000"/>
                  </a:schemeClr>
                </a:solidFill>
                <a:latin typeface="Spectral Light" panose="02020302060000000000" pitchFamily="18" charset="0"/>
              </a:rPr>
              <a:t>Le livre d’Enoch parle d’un supposé </a:t>
            </a:r>
            <a:r>
              <a:rPr lang="fr-FR" sz="2000" dirty="0" err="1">
                <a:solidFill>
                  <a:schemeClr val="tx1">
                    <a:lumMod val="75000"/>
                    <a:lumOff val="25000"/>
                  </a:schemeClr>
                </a:solidFill>
                <a:latin typeface="Spectral Light" panose="02020302060000000000" pitchFamily="18" charset="0"/>
              </a:rPr>
              <a:t>Azazel</a:t>
            </a:r>
            <a:r>
              <a:rPr lang="fr-FR" sz="2000" dirty="0">
                <a:solidFill>
                  <a:schemeClr val="tx1">
                    <a:lumMod val="75000"/>
                    <a:lumOff val="25000"/>
                  </a:schemeClr>
                </a:solidFill>
                <a:latin typeface="Spectral Light" panose="02020302060000000000" pitchFamily="18" charset="0"/>
              </a:rPr>
              <a:t>, ange déchu, qui serait responsable de la corruption de toute la terre.</a:t>
            </a:r>
          </a:p>
          <a:p>
            <a:r>
              <a:rPr lang="fr-FR" sz="2000" dirty="0">
                <a:solidFill>
                  <a:schemeClr val="tx1">
                    <a:lumMod val="75000"/>
                    <a:lumOff val="25000"/>
                  </a:schemeClr>
                </a:solidFill>
                <a:latin typeface="Spectral Light" panose="02020302060000000000" pitchFamily="18" charset="0"/>
              </a:rPr>
              <a:t>Selon la Bible, qui est </a:t>
            </a:r>
            <a:r>
              <a:rPr lang="fr-FR" sz="2000" dirty="0" err="1">
                <a:solidFill>
                  <a:schemeClr val="tx1">
                    <a:lumMod val="75000"/>
                    <a:lumOff val="25000"/>
                  </a:schemeClr>
                </a:solidFill>
                <a:latin typeface="Spectral Light" panose="02020302060000000000" pitchFamily="18" charset="0"/>
              </a:rPr>
              <a:t>Azazel</a:t>
            </a:r>
            <a:r>
              <a:rPr lang="fr-FR" sz="2000" dirty="0">
                <a:solidFill>
                  <a:schemeClr val="tx1">
                    <a:lumMod val="75000"/>
                    <a:lumOff val="25000"/>
                  </a:schemeClr>
                </a:solidFill>
                <a:latin typeface="Spectral Light" panose="02020302060000000000" pitchFamily="18" charset="0"/>
              </a:rPr>
              <a:t>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75161550"/>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11.9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C’est pourquoi son nom fut appelé Babel ; parce que </a:t>
            </a:r>
            <a:r>
              <a:rPr lang="fr-FR" sz="2000" dirty="0">
                <a:solidFill>
                  <a:srgbClr val="FFC000"/>
                </a:solidFill>
                <a:latin typeface="Spectral Light" panose="02020302060000000000" pitchFamily="18" charset="0"/>
              </a:rPr>
              <a:t>le SEIGNEUR y confondit le langage de toute la terre</a:t>
            </a:r>
            <a:r>
              <a:rPr lang="fr-FR" sz="2000" dirty="0">
                <a:solidFill>
                  <a:schemeClr val="bg1"/>
                </a:solidFill>
                <a:latin typeface="Spectral Light" panose="02020302060000000000" pitchFamily="18" charset="0"/>
              </a:rPr>
              <a:t>, et de là le SEIGNEUR les dispersa sur toute la surface de la terre.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552224"/>
            <a:ext cx="7921625" cy="1015663"/>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Si Enoch a écrit un livre, c’était bien avant la confusion des langues. Dans quelle langue fut rédigé un éventuel livre par Enoch ? </a:t>
            </a:r>
          </a:p>
          <a:p>
            <a:r>
              <a:rPr lang="fr-FR" sz="2000" dirty="0">
                <a:solidFill>
                  <a:schemeClr val="tx1">
                    <a:lumMod val="75000"/>
                    <a:lumOff val="25000"/>
                  </a:schemeClr>
                </a:solidFill>
                <a:latin typeface="Spectral Light" panose="02020302060000000000" pitchFamily="18" charset="0"/>
              </a:rPr>
              <a:t>En hébreu, en araméen, en syriaque, en copte, en slavon ?</a:t>
            </a:r>
          </a:p>
        </p:txBody>
      </p:sp>
      <p:sp>
        <p:nvSpPr>
          <p:cNvPr id="13" name="Flèche droite 12"/>
          <p:cNvSpPr/>
          <p:nvPr/>
        </p:nvSpPr>
        <p:spPr>
          <a:xfrm>
            <a:off x="612775" y="2988047"/>
            <a:ext cx="457200" cy="144016"/>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7405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8.1</a:t>
            </a:r>
          </a:p>
          <a:p>
            <a:r>
              <a:rPr lang="fr-FR" sz="2000" dirty="0">
                <a:solidFill>
                  <a:schemeClr val="bg1"/>
                </a:solidFill>
                <a:latin typeface="Spectral Light" panose="02020302060000000000" pitchFamily="18" charset="0"/>
              </a:rPr>
              <a:t>L’ange </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apprit aux humains </a:t>
            </a:r>
            <a:r>
              <a:rPr lang="fr-FR" sz="2000" dirty="0">
                <a:solidFill>
                  <a:schemeClr val="bg1"/>
                </a:solidFill>
                <a:latin typeface="Spectral Light" panose="02020302060000000000" pitchFamily="18" charset="0"/>
              </a:rPr>
              <a:t>à fabriquer des armes, glaives, épées, boucliers et pectoraux. </a:t>
            </a:r>
            <a:r>
              <a:rPr lang="fr-FR" sz="2000" dirty="0">
                <a:solidFill>
                  <a:srgbClr val="FFFF00"/>
                </a:solidFill>
                <a:latin typeface="Spectral Light" panose="02020302060000000000" pitchFamily="18" charset="0"/>
              </a:rPr>
              <a:t>Il leur enseigna la métallurgie, ainsi que l’art de travailler les métaux…</a:t>
            </a:r>
            <a:endParaRPr lang="fr-FR" sz="2000" dirty="0">
              <a:solidFill>
                <a:schemeClr val="bg1"/>
              </a:solidFill>
              <a:latin typeface="Spectral Light" panose="02020302060000000000" pitchFamily="18" charset="0"/>
            </a:endParaRPr>
          </a:p>
          <a:p>
            <a:endParaRPr lang="fr-FR" sz="20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Le livre d’Enoch parle d’un supposé </a:t>
            </a:r>
            <a:r>
              <a:rPr lang="fr-FR" sz="2000" dirty="0" err="1">
                <a:solidFill>
                  <a:schemeClr val="bg1"/>
                </a:solidFill>
                <a:latin typeface="Spectral Light" panose="02020302060000000000" pitchFamily="18" charset="0"/>
              </a:rPr>
              <a:t>Azazel</a:t>
            </a:r>
            <a:r>
              <a:rPr lang="fr-FR" sz="2000" dirty="0">
                <a:solidFill>
                  <a:schemeClr val="bg1"/>
                </a:solidFill>
                <a:latin typeface="Spectral Light" panose="02020302060000000000" pitchFamily="18" charset="0"/>
              </a:rPr>
              <a:t>, ange déchu, qui serait responsable de la corruption de toute la terre.</a:t>
            </a:r>
          </a:p>
          <a:p>
            <a:r>
              <a:rPr lang="fr-FR" sz="2000" dirty="0">
                <a:solidFill>
                  <a:schemeClr val="bg1"/>
                </a:solidFill>
                <a:latin typeface="Spectral Light" panose="02020302060000000000" pitchFamily="18" charset="0"/>
              </a:rPr>
              <a:t>Selon la Bible, qui est </a:t>
            </a:r>
            <a:r>
              <a:rPr lang="fr-FR" sz="2000" dirty="0" err="1">
                <a:solidFill>
                  <a:schemeClr val="bg1"/>
                </a:solidFill>
                <a:latin typeface="Spectral Light" panose="02020302060000000000" pitchFamily="18" charset="0"/>
              </a:rPr>
              <a:t>Azazel</a:t>
            </a:r>
            <a:r>
              <a:rPr lang="fr-FR" sz="2000" dirty="0">
                <a:solidFill>
                  <a:schemeClr val="bg1"/>
                </a:solidFill>
                <a:latin typeface="Spectral Light" panose="02020302060000000000" pitchFamily="18" charset="0"/>
              </a:rPr>
              <a:t>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05164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8.1</a:t>
            </a:r>
          </a:p>
          <a:p>
            <a:r>
              <a:rPr lang="fr-FR" sz="2000" dirty="0">
                <a:solidFill>
                  <a:schemeClr val="bg1"/>
                </a:solidFill>
                <a:latin typeface="Spectral Light" panose="02020302060000000000" pitchFamily="18" charset="0"/>
              </a:rPr>
              <a:t>L’ange </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apprit aux humains </a:t>
            </a:r>
            <a:r>
              <a:rPr lang="fr-FR" sz="2000" dirty="0">
                <a:solidFill>
                  <a:schemeClr val="bg1"/>
                </a:solidFill>
                <a:latin typeface="Spectral Light" panose="02020302060000000000" pitchFamily="18" charset="0"/>
              </a:rPr>
              <a:t>à fabriquer des armes, glaives, épées, boucliers et pectoraux. </a:t>
            </a:r>
            <a:r>
              <a:rPr lang="fr-FR" sz="2000" dirty="0">
                <a:solidFill>
                  <a:srgbClr val="FFFF00"/>
                </a:solidFill>
                <a:latin typeface="Spectral Light" panose="02020302060000000000" pitchFamily="18" charset="0"/>
              </a:rPr>
              <a:t>Il leur enseigna la métallurgie, ainsi que l’art de travailler les métaux…</a:t>
            </a:r>
            <a:endParaRPr lang="fr-FR" sz="2000" dirty="0">
              <a:solidFill>
                <a:schemeClr val="bg1"/>
              </a:solidFill>
              <a:latin typeface="Spectral Light" panose="02020302060000000000" pitchFamily="18" charset="0"/>
            </a:endParaRP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Lévitique 16.6 </a:t>
            </a:r>
            <a:r>
              <a:rPr lang="fr-FR" sz="1600" u="sng" dirty="0">
                <a:solidFill>
                  <a:schemeClr val="tx1">
                    <a:lumMod val="75000"/>
                    <a:lumOff val="25000"/>
                  </a:schemeClr>
                </a:solidFill>
                <a:latin typeface="Spectral Light" panose="02020302060000000000" pitchFamily="18" charset="0"/>
              </a:rPr>
              <a:t>(King James, 1611)</a:t>
            </a:r>
            <a:endParaRPr lang="fr-FR" sz="1600" dirty="0">
              <a:solidFill>
                <a:schemeClr val="tx1">
                  <a:lumMod val="75000"/>
                  <a:lumOff val="25000"/>
                </a:schemeClr>
              </a:solidFill>
              <a:latin typeface="Spectral Light" panose="02020302060000000000" pitchFamily="18" charset="0"/>
            </a:endParaRPr>
          </a:p>
          <a:p>
            <a:r>
              <a:rPr lang="fr-FR" sz="2000" dirty="0">
                <a:solidFill>
                  <a:schemeClr val="tx1">
                    <a:lumMod val="75000"/>
                    <a:lumOff val="25000"/>
                  </a:schemeClr>
                </a:solidFill>
                <a:latin typeface="Spectral Light" panose="02020302060000000000" pitchFamily="18" charset="0"/>
              </a:rPr>
              <a:t>Et Aaron offrira son taurillon en offrande pour le péché, qui est pour lui-même, et fera propitiation pour lui-même et pour sa maison.</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40058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8.1</a:t>
            </a:r>
          </a:p>
          <a:p>
            <a:r>
              <a:rPr lang="fr-FR" sz="2000" dirty="0">
                <a:solidFill>
                  <a:schemeClr val="bg1"/>
                </a:solidFill>
                <a:latin typeface="Spectral Light" panose="02020302060000000000" pitchFamily="18" charset="0"/>
              </a:rPr>
              <a:t>L’ange </a:t>
            </a:r>
            <a:r>
              <a:rPr lang="fr-FR" sz="2000" dirty="0" err="1">
                <a:solidFill>
                  <a:srgbClr val="FFFF00"/>
                </a:solidFill>
                <a:latin typeface="Spectral Light" panose="02020302060000000000" pitchFamily="18" charset="0"/>
              </a:rPr>
              <a:t>Azazel</a:t>
            </a:r>
            <a:r>
              <a:rPr lang="fr-FR" sz="2000" dirty="0">
                <a:solidFill>
                  <a:srgbClr val="FFFF00"/>
                </a:solidFill>
                <a:latin typeface="Spectral Light" panose="02020302060000000000" pitchFamily="18" charset="0"/>
              </a:rPr>
              <a:t> apprit aux humains </a:t>
            </a:r>
            <a:r>
              <a:rPr lang="fr-FR" sz="2000" dirty="0">
                <a:solidFill>
                  <a:schemeClr val="bg1"/>
                </a:solidFill>
                <a:latin typeface="Spectral Light" panose="02020302060000000000" pitchFamily="18" charset="0"/>
              </a:rPr>
              <a:t>à fabriquer des armes, glaives, épées, boucliers et pectoraux. </a:t>
            </a:r>
            <a:r>
              <a:rPr lang="fr-FR" sz="2000" dirty="0">
                <a:solidFill>
                  <a:srgbClr val="FFFF00"/>
                </a:solidFill>
                <a:latin typeface="Spectral Light" panose="02020302060000000000" pitchFamily="18" charset="0"/>
              </a:rPr>
              <a:t>Il leur enseigna la métallurgie, ainsi que l’art de travailler les métaux…</a:t>
            </a:r>
            <a:endParaRPr lang="fr-FR" sz="2000" dirty="0">
              <a:solidFill>
                <a:schemeClr val="bg1"/>
              </a:solidFill>
              <a:latin typeface="Spectral Light" panose="02020302060000000000" pitchFamily="18" charset="0"/>
            </a:endParaRP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Lévitique 16.6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Aaron offrira son taurillon en offrande pour le péché, qui est pour lui-même, et fera propitiation pour lui-même et pour sa maison.</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577465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66799"/>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92889"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Lévitique 16.7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rgbClr val="FFFF00"/>
                </a:solidFill>
                <a:latin typeface="Spectral Light" panose="02020302060000000000" pitchFamily="18" charset="0"/>
              </a:rPr>
              <a:t>Et il prendra les deux boucs</a:t>
            </a:r>
            <a:r>
              <a:rPr lang="fr-FR" sz="2000" dirty="0">
                <a:solidFill>
                  <a:schemeClr val="bg1"/>
                </a:solidFill>
                <a:latin typeface="Spectral Light" panose="02020302060000000000" pitchFamily="18" charset="0"/>
              </a:rPr>
              <a:t>, et les présentera devant le SEIGNEUR, à l'entrée du tabernacle de la congrégation.</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Lévitique 16.8 </a:t>
            </a:r>
            <a:r>
              <a:rPr lang="fr-FR" sz="1600" u="sng" dirty="0">
                <a:solidFill>
                  <a:schemeClr val="tx1">
                    <a:lumMod val="75000"/>
                    <a:lumOff val="25000"/>
                  </a:schemeClr>
                </a:solidFill>
                <a:latin typeface="Spectral Light" panose="02020302060000000000" pitchFamily="18" charset="0"/>
              </a:rPr>
              <a:t>(King James, 1611)</a:t>
            </a:r>
            <a:endParaRPr lang="fr-FR" sz="1600" dirty="0">
              <a:solidFill>
                <a:schemeClr val="tx1">
                  <a:lumMod val="75000"/>
                  <a:lumOff val="25000"/>
                </a:schemeClr>
              </a:solidFill>
              <a:latin typeface="Spectral Light" panose="02020302060000000000" pitchFamily="18" charset="0"/>
            </a:endParaRPr>
          </a:p>
          <a:p>
            <a:r>
              <a:rPr lang="fr-FR" sz="2000" dirty="0">
                <a:solidFill>
                  <a:schemeClr val="tx1">
                    <a:lumMod val="75000"/>
                    <a:lumOff val="25000"/>
                  </a:schemeClr>
                </a:solidFill>
                <a:latin typeface="Spectral Light" panose="02020302060000000000" pitchFamily="18" charset="0"/>
              </a:rPr>
              <a:t>Et Aaron tirera au sort sur les deux boucs ; un sort pour le SEIGNEUR, et un sort pour le bouc émissaire.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3363838"/>
            <a:ext cx="7921626" cy="707886"/>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 bouc émissaire » </a:t>
            </a:r>
            <a:r>
              <a:rPr lang="he-IL" sz="2000" dirty="0">
                <a:solidFill>
                  <a:schemeClr val="tx1">
                    <a:lumMod val="75000"/>
                    <a:lumOff val="25000"/>
                  </a:schemeClr>
                </a:solidFill>
                <a:latin typeface="Spectral Light" panose="02020302060000000000" pitchFamily="18" charset="0"/>
              </a:rPr>
              <a:t>עזאזל</a:t>
            </a:r>
            <a:r>
              <a:rPr lang="fr-FR" sz="2000" dirty="0">
                <a:solidFill>
                  <a:schemeClr val="tx1">
                    <a:lumMod val="75000"/>
                    <a:lumOff val="25000"/>
                  </a:schemeClr>
                </a:solidFill>
                <a:latin typeface="Spectral Light" panose="02020302060000000000" pitchFamily="18" charset="0"/>
              </a:rPr>
              <a:t> &lt;azazel</a:t>
            </a:r>
            <a:r>
              <a:rPr lang="fr-FR" sz="2000" baseline="30000" dirty="0">
                <a:solidFill>
                  <a:schemeClr val="tx1">
                    <a:lumMod val="75000"/>
                    <a:lumOff val="25000"/>
                  </a:schemeClr>
                </a:solidFill>
                <a:latin typeface="Spectral Light" panose="02020302060000000000" pitchFamily="18" charset="0"/>
              </a:rPr>
              <a:t>H5799</a:t>
            </a:r>
            <a:r>
              <a:rPr lang="fr-FR" sz="2000" dirty="0">
                <a:solidFill>
                  <a:schemeClr val="tx1">
                    <a:lumMod val="75000"/>
                    <a:lumOff val="25000"/>
                  </a:schemeClr>
                </a:solidFill>
                <a:latin typeface="Spectral Light" panose="02020302060000000000" pitchFamily="18" charset="0"/>
              </a:rPr>
              <a:t>&gt; </a:t>
            </a:r>
          </a:p>
          <a:p>
            <a:r>
              <a:rPr lang="fr-FR" sz="2000" dirty="0">
                <a:solidFill>
                  <a:schemeClr val="tx1">
                    <a:lumMod val="75000"/>
                    <a:lumOff val="25000"/>
                  </a:schemeClr>
                </a:solidFill>
                <a:latin typeface="Spectral Light" panose="02020302060000000000" pitchFamily="18" charset="0"/>
              </a:rPr>
              <a:t>3 uniques apparitions : Lévitique 16.8,10,26 (jour des expiations)</a:t>
            </a:r>
            <a:endParaRPr lang="fr-FR" sz="1600" dirty="0">
              <a:solidFill>
                <a:schemeClr val="tx1">
                  <a:lumMod val="75000"/>
                  <a:lumOff val="25000"/>
                </a:schemeClr>
              </a:solidFill>
              <a:latin typeface="Spectral Light" panose="02020302060000000000" pitchFamily="18" charset="0"/>
            </a:endParaRPr>
          </a:p>
        </p:txBody>
      </p:sp>
    </p:spTree>
    <p:extLst>
      <p:ext uri="{BB962C8B-B14F-4D97-AF65-F5344CB8AC3E}">
        <p14:creationId xmlns:p14="http://schemas.microsoft.com/office/powerpoint/2010/main" val="434961374"/>
      </p:ext>
    </p:extLst>
  </p:cSld>
  <p:clrMapOvr>
    <a:masterClrMapping/>
  </p:clrMapOvr>
  <p:transition spd="slow">
    <p:strips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66799"/>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92889"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Lévitique 16.7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rgbClr val="FFFF00"/>
                </a:solidFill>
                <a:latin typeface="Spectral Light" panose="02020302060000000000" pitchFamily="18" charset="0"/>
              </a:rPr>
              <a:t>Et il prendra les deux boucs</a:t>
            </a:r>
            <a:r>
              <a:rPr lang="fr-FR" sz="2000" dirty="0">
                <a:solidFill>
                  <a:schemeClr val="bg1"/>
                </a:solidFill>
                <a:latin typeface="Spectral Light" panose="02020302060000000000" pitchFamily="18" charset="0"/>
              </a:rPr>
              <a:t>, et les présentera devant le SEIGNEUR, à l'entrée du tabernacle de la congrégation.</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Lévitique 16.8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Aaron tirera au sort sur les deux boucs ; un sort pour le SEIGNEUR, </a:t>
            </a:r>
            <a:r>
              <a:rPr lang="fr-FR" sz="2000" dirty="0">
                <a:solidFill>
                  <a:srgbClr val="FFFF00"/>
                </a:solidFill>
                <a:latin typeface="Spectral Light" panose="02020302060000000000" pitchFamily="18" charset="0"/>
              </a:rPr>
              <a:t>et un sort pour le bouc émissaire</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3363838"/>
            <a:ext cx="7921626" cy="707886"/>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 bouc émissaire » </a:t>
            </a:r>
            <a:r>
              <a:rPr lang="he-IL" sz="2000" dirty="0">
                <a:solidFill>
                  <a:schemeClr val="tx1">
                    <a:lumMod val="75000"/>
                    <a:lumOff val="25000"/>
                  </a:schemeClr>
                </a:solidFill>
                <a:latin typeface="Spectral Light" panose="02020302060000000000" pitchFamily="18" charset="0"/>
              </a:rPr>
              <a:t>עזאזל</a:t>
            </a:r>
            <a:r>
              <a:rPr lang="fr-FR" sz="2000" dirty="0">
                <a:solidFill>
                  <a:schemeClr val="tx1">
                    <a:lumMod val="75000"/>
                    <a:lumOff val="25000"/>
                  </a:schemeClr>
                </a:solidFill>
                <a:latin typeface="Spectral Light" panose="02020302060000000000" pitchFamily="18" charset="0"/>
              </a:rPr>
              <a:t> &lt;azazel</a:t>
            </a:r>
            <a:r>
              <a:rPr lang="fr-FR" sz="2000" baseline="30000" dirty="0">
                <a:solidFill>
                  <a:schemeClr val="tx1">
                    <a:lumMod val="75000"/>
                    <a:lumOff val="25000"/>
                  </a:schemeClr>
                </a:solidFill>
                <a:latin typeface="Spectral Light" panose="02020302060000000000" pitchFamily="18" charset="0"/>
              </a:rPr>
              <a:t>H5799</a:t>
            </a:r>
            <a:r>
              <a:rPr lang="fr-FR" sz="2000" dirty="0">
                <a:solidFill>
                  <a:schemeClr val="tx1">
                    <a:lumMod val="75000"/>
                    <a:lumOff val="25000"/>
                  </a:schemeClr>
                </a:solidFill>
                <a:latin typeface="Spectral Light" panose="02020302060000000000" pitchFamily="18" charset="0"/>
              </a:rPr>
              <a:t>&gt; </a:t>
            </a:r>
          </a:p>
          <a:p>
            <a:r>
              <a:rPr lang="fr-FR" sz="2000" dirty="0">
                <a:solidFill>
                  <a:schemeClr val="tx1">
                    <a:lumMod val="75000"/>
                    <a:lumOff val="25000"/>
                  </a:schemeClr>
                </a:solidFill>
                <a:latin typeface="Spectral Light" panose="02020302060000000000" pitchFamily="18" charset="0"/>
              </a:rPr>
              <a:t>3 uniques apparitions : Lévitique 16.8,10,26 (jour des expiations)</a:t>
            </a:r>
            <a:endParaRPr lang="fr-FR" sz="1600" dirty="0">
              <a:solidFill>
                <a:schemeClr val="tx1">
                  <a:lumMod val="75000"/>
                  <a:lumOff val="25000"/>
                </a:schemeClr>
              </a:solidFill>
              <a:latin typeface="Spectral Light" panose="02020302060000000000" pitchFamily="18" charset="0"/>
            </a:endParaRPr>
          </a:p>
        </p:txBody>
      </p:sp>
    </p:spTree>
    <p:extLst>
      <p:ext uri="{BB962C8B-B14F-4D97-AF65-F5344CB8AC3E}">
        <p14:creationId xmlns:p14="http://schemas.microsoft.com/office/powerpoint/2010/main" val="1181847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66799"/>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92889"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Lévitique 16.7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rgbClr val="FFFF00"/>
                </a:solidFill>
                <a:latin typeface="Spectral Light" panose="02020302060000000000" pitchFamily="18" charset="0"/>
              </a:rPr>
              <a:t>Et il prendra les deux boucs</a:t>
            </a:r>
            <a:r>
              <a:rPr lang="fr-FR" sz="2000" dirty="0">
                <a:solidFill>
                  <a:schemeClr val="bg1"/>
                </a:solidFill>
                <a:latin typeface="Spectral Light" panose="02020302060000000000" pitchFamily="18" charset="0"/>
              </a:rPr>
              <a:t>, et les présentera devant le SEIGNEUR, à l'entrée du tabernacle de la congrégation.</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Lévitique 16.8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Aaron tirera au sort sur les deux boucs ; un sort pour le SEIGNEUR, </a:t>
            </a:r>
            <a:r>
              <a:rPr lang="fr-FR" sz="2000" dirty="0">
                <a:solidFill>
                  <a:srgbClr val="FFFF00"/>
                </a:solidFill>
                <a:latin typeface="Spectral Light" panose="02020302060000000000" pitchFamily="18" charset="0"/>
              </a:rPr>
              <a:t>et un sort pour le bouc émissaire</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3363838"/>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 bouc émissaire » </a:t>
            </a:r>
            <a:r>
              <a:rPr lang="he-IL" sz="2000" dirty="0">
                <a:solidFill>
                  <a:schemeClr val="bg1"/>
                </a:solidFill>
                <a:latin typeface="Spectral Light" panose="02020302060000000000" pitchFamily="18" charset="0"/>
              </a:rPr>
              <a:t>עזאזל</a:t>
            </a:r>
            <a:r>
              <a:rPr lang="fr-FR" sz="2000" dirty="0">
                <a:solidFill>
                  <a:schemeClr val="bg1"/>
                </a:solidFill>
                <a:latin typeface="Spectral Light" panose="02020302060000000000" pitchFamily="18" charset="0"/>
              </a:rPr>
              <a:t> &lt;azazel</a:t>
            </a:r>
            <a:r>
              <a:rPr lang="fr-FR" sz="2000" baseline="30000" dirty="0">
                <a:solidFill>
                  <a:schemeClr val="bg1"/>
                </a:solidFill>
                <a:latin typeface="Spectral Light" panose="02020302060000000000" pitchFamily="18" charset="0"/>
              </a:rPr>
              <a:t>H5799</a:t>
            </a:r>
            <a:r>
              <a:rPr lang="fr-FR" sz="2000" dirty="0">
                <a:solidFill>
                  <a:schemeClr val="bg1"/>
                </a:solidFill>
                <a:latin typeface="Spectral Light" panose="02020302060000000000" pitchFamily="18" charset="0"/>
              </a:rPr>
              <a:t>&gt; </a:t>
            </a:r>
          </a:p>
          <a:p>
            <a:r>
              <a:rPr lang="fr-FR" sz="2000" dirty="0">
                <a:solidFill>
                  <a:schemeClr val="tx1">
                    <a:lumMod val="75000"/>
                    <a:lumOff val="25000"/>
                  </a:schemeClr>
                </a:solidFill>
                <a:latin typeface="Spectral Light" panose="02020302060000000000" pitchFamily="18" charset="0"/>
              </a:rPr>
              <a:t>3 uniques apparitions : Lévitique 16.8,10,26 (jour des expiations)</a:t>
            </a:r>
            <a:endParaRPr lang="fr-FR" sz="1600" dirty="0">
              <a:solidFill>
                <a:schemeClr val="tx1">
                  <a:lumMod val="75000"/>
                  <a:lumOff val="25000"/>
                </a:schemeClr>
              </a:solidFill>
              <a:latin typeface="Spectral Light" panose="02020302060000000000" pitchFamily="18" charset="0"/>
            </a:endParaRPr>
          </a:p>
        </p:txBody>
      </p:sp>
      <p:sp>
        <p:nvSpPr>
          <p:cNvPr id="13" name="Flèche droite 12"/>
          <p:cNvSpPr/>
          <p:nvPr/>
        </p:nvSpPr>
        <p:spPr>
          <a:xfrm>
            <a:off x="645215" y="3487800"/>
            <a:ext cx="457200" cy="144016"/>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9159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66799"/>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92889"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Lévitique 16.7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rgbClr val="FFFF00"/>
                </a:solidFill>
                <a:latin typeface="Spectral Light" panose="02020302060000000000" pitchFamily="18" charset="0"/>
              </a:rPr>
              <a:t>Et il prendra les deux boucs</a:t>
            </a:r>
            <a:r>
              <a:rPr lang="fr-FR" sz="2000" dirty="0">
                <a:solidFill>
                  <a:schemeClr val="bg1"/>
                </a:solidFill>
                <a:latin typeface="Spectral Light" panose="02020302060000000000" pitchFamily="18" charset="0"/>
              </a:rPr>
              <a:t>, et les présentera devant le SEIGNEUR, à l'entrée du tabernacle de la congrégation.</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Lévitique 16.8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Aaron tirera au sort sur les deux boucs ; un sort pour le SEIGNEUR, </a:t>
            </a:r>
            <a:r>
              <a:rPr lang="fr-FR" sz="2000" dirty="0">
                <a:solidFill>
                  <a:srgbClr val="FFFF00"/>
                </a:solidFill>
                <a:latin typeface="Spectral Light" panose="02020302060000000000" pitchFamily="18" charset="0"/>
              </a:rPr>
              <a:t>et un sort pour le bouc émissaire</a:t>
            </a:r>
            <a:r>
              <a:rPr lang="fr-FR" sz="2000" dirty="0">
                <a:solidFill>
                  <a:schemeClr val="bg1"/>
                </a:solidFill>
                <a:latin typeface="Spectral Light" panose="02020302060000000000" pitchFamily="18" charset="0"/>
              </a:rPr>
              <a: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3363838"/>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 bouc émissaire » </a:t>
            </a:r>
            <a:r>
              <a:rPr lang="he-IL" sz="2000" dirty="0">
                <a:solidFill>
                  <a:schemeClr val="bg1"/>
                </a:solidFill>
                <a:latin typeface="Spectral Light" panose="02020302060000000000" pitchFamily="18" charset="0"/>
              </a:rPr>
              <a:t>עזאזל</a:t>
            </a:r>
            <a:r>
              <a:rPr lang="fr-FR" sz="2000" dirty="0">
                <a:solidFill>
                  <a:schemeClr val="bg1"/>
                </a:solidFill>
                <a:latin typeface="Spectral Light" panose="02020302060000000000" pitchFamily="18" charset="0"/>
              </a:rPr>
              <a:t> &lt;azazel</a:t>
            </a:r>
            <a:r>
              <a:rPr lang="fr-FR" sz="2000" baseline="30000" dirty="0">
                <a:solidFill>
                  <a:schemeClr val="bg1"/>
                </a:solidFill>
                <a:latin typeface="Spectral Light" panose="02020302060000000000" pitchFamily="18" charset="0"/>
              </a:rPr>
              <a:t>H5799</a:t>
            </a:r>
            <a:r>
              <a:rPr lang="fr-FR" sz="2000" dirty="0">
                <a:solidFill>
                  <a:schemeClr val="bg1"/>
                </a:solidFill>
                <a:latin typeface="Spectral Light" panose="02020302060000000000" pitchFamily="18" charset="0"/>
              </a:rPr>
              <a:t>&gt; </a:t>
            </a:r>
          </a:p>
          <a:p>
            <a:r>
              <a:rPr lang="fr-FR" sz="2000" dirty="0">
                <a:solidFill>
                  <a:schemeClr val="bg1"/>
                </a:solidFill>
                <a:latin typeface="Spectral Light" panose="02020302060000000000" pitchFamily="18" charset="0"/>
              </a:rPr>
              <a:t>3 uniques apparitions : Lévitique 16.8,10,26 (jour des expiations)</a:t>
            </a:r>
            <a:endParaRPr lang="fr-FR" sz="1600" dirty="0">
              <a:solidFill>
                <a:schemeClr val="bg1"/>
              </a:solidFill>
              <a:latin typeface="Spectral Light" panose="02020302060000000000" pitchFamily="18" charset="0"/>
            </a:endParaRPr>
          </a:p>
        </p:txBody>
      </p:sp>
      <p:sp>
        <p:nvSpPr>
          <p:cNvPr id="13" name="Flèche droite 12"/>
          <p:cNvSpPr/>
          <p:nvPr/>
        </p:nvSpPr>
        <p:spPr>
          <a:xfrm>
            <a:off x="645215" y="3752686"/>
            <a:ext cx="457200" cy="144016"/>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10681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92889"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Lévitique 16.9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Aaron apportera le bouc sur lequel le sort sera tombé pour le SEIGNEUR, et l’offrira en offrande pour le péché.</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Lévitique 16.10 </a:t>
            </a:r>
            <a:r>
              <a:rPr lang="fr-FR" sz="1600" u="sng" dirty="0">
                <a:solidFill>
                  <a:schemeClr val="tx1">
                    <a:lumMod val="75000"/>
                    <a:lumOff val="25000"/>
                  </a:schemeClr>
                </a:solidFill>
                <a:latin typeface="Spectral Light" panose="02020302060000000000" pitchFamily="18" charset="0"/>
              </a:rPr>
              <a:t>(King James, 1611)</a:t>
            </a:r>
            <a:endParaRPr lang="fr-FR" sz="1600" dirty="0">
              <a:solidFill>
                <a:schemeClr val="tx1">
                  <a:lumMod val="75000"/>
                  <a:lumOff val="25000"/>
                </a:schemeClr>
              </a:solidFill>
              <a:latin typeface="Spectral Light" panose="02020302060000000000" pitchFamily="18" charset="0"/>
            </a:endParaRPr>
          </a:p>
          <a:p>
            <a:r>
              <a:rPr lang="fr-FR" sz="2000" dirty="0">
                <a:solidFill>
                  <a:schemeClr val="tx1">
                    <a:lumMod val="75000"/>
                    <a:lumOff val="25000"/>
                  </a:schemeClr>
                </a:solidFill>
                <a:latin typeface="Spectral Light" panose="02020302060000000000" pitchFamily="18" charset="0"/>
              </a:rPr>
              <a:t>Mais le bouc sur lequel le sort sera tombé pour être le bouc émissaire sera présenté vivant devant le SEIGNEUR, pour faire propitiation par lui, et de le laisser partir au désert comme bouc émissaire.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581221253"/>
      </p:ext>
    </p:extLst>
  </p:cSld>
  <p:clrMapOvr>
    <a:masterClrMapping/>
  </p:clrMapOvr>
  <p:transition spd="slow">
    <p:strips dir="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92889"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Lévitique 16.9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Aaron apportera le bouc sur lequel le sort sera tombé pour le SEIGNEUR, et l’offrira en offrande pour le péché.</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Lévitique 16.10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rgbClr val="FFFF00"/>
                </a:solidFill>
                <a:latin typeface="Spectral Light" panose="02020302060000000000" pitchFamily="18" charset="0"/>
              </a:rPr>
              <a:t>Mais le bouc sur lequel le sort sera tombé pour être le bouc émissaire </a:t>
            </a:r>
            <a:r>
              <a:rPr lang="fr-FR" sz="2000" dirty="0">
                <a:solidFill>
                  <a:srgbClr val="00FF00"/>
                </a:solidFill>
                <a:latin typeface="Spectral Light" panose="02020302060000000000" pitchFamily="18" charset="0"/>
              </a:rPr>
              <a:t>sera présenté vivant devant le SEIGNEUR, pour faire propitiation par lui, </a:t>
            </a:r>
            <a:r>
              <a:rPr lang="fr-FR" sz="2000" dirty="0">
                <a:solidFill>
                  <a:srgbClr val="DF57FF"/>
                </a:solidFill>
                <a:latin typeface="Spectral Light" panose="02020302060000000000" pitchFamily="18" charset="0"/>
              </a:rPr>
              <a:t>et de le laisser partir au désert comme bouc émissaire.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798686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59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92889" cy="2862322"/>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Lévitique 16.21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Aaron posera ses deux mains sur la tête du bouc vivant, </a:t>
            </a:r>
            <a:r>
              <a:rPr lang="fr-FR" sz="2000" dirty="0">
                <a:solidFill>
                  <a:srgbClr val="FFC000"/>
                </a:solidFill>
                <a:latin typeface="Spectral Light" panose="02020302060000000000" pitchFamily="18" charset="0"/>
              </a:rPr>
              <a:t>et confessera sur lui toutes les iniquités des enfants d’Israël,</a:t>
            </a:r>
            <a:r>
              <a:rPr lang="fr-FR" sz="2000" dirty="0">
                <a:solidFill>
                  <a:schemeClr val="bg1"/>
                </a:solidFill>
                <a:latin typeface="Spectral Light" panose="02020302060000000000" pitchFamily="18" charset="0"/>
              </a:rPr>
              <a:t> </a:t>
            </a:r>
            <a:r>
              <a:rPr lang="fr-FR" sz="2000" dirty="0">
                <a:solidFill>
                  <a:srgbClr val="DF57FF"/>
                </a:solidFill>
                <a:latin typeface="Spectral Light" panose="02020302060000000000" pitchFamily="18" charset="0"/>
              </a:rPr>
              <a:t>et toutes leurs transgressions en tous leurs péchés ; les mettant sur la tête du bouc, </a:t>
            </a:r>
            <a:r>
              <a:rPr lang="fr-FR" sz="2000" dirty="0">
                <a:solidFill>
                  <a:srgbClr val="FFFF00"/>
                </a:solidFill>
                <a:latin typeface="Spectral Light" panose="02020302060000000000" pitchFamily="18" charset="0"/>
              </a:rPr>
              <a:t>et l’enverra au désert par la main d’un homme capable.</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Lévitique 16.22 </a:t>
            </a:r>
            <a:r>
              <a:rPr lang="fr-FR" sz="1600" u="sng" dirty="0">
                <a:solidFill>
                  <a:schemeClr val="tx1">
                    <a:lumMod val="75000"/>
                    <a:lumOff val="25000"/>
                  </a:schemeClr>
                </a:solidFill>
                <a:latin typeface="Spectral Light" panose="02020302060000000000" pitchFamily="18" charset="0"/>
              </a:rPr>
              <a:t>(King James, 1611)</a:t>
            </a:r>
            <a:endParaRPr lang="fr-FR" sz="1600" dirty="0">
              <a:solidFill>
                <a:schemeClr val="tx1">
                  <a:lumMod val="75000"/>
                  <a:lumOff val="25000"/>
                </a:schemeClr>
              </a:solidFill>
              <a:latin typeface="Spectral Light" panose="02020302060000000000" pitchFamily="18" charset="0"/>
            </a:endParaRPr>
          </a:p>
          <a:p>
            <a:r>
              <a:rPr lang="fr-FR" sz="2000" dirty="0">
                <a:solidFill>
                  <a:schemeClr val="tx1">
                    <a:lumMod val="75000"/>
                    <a:lumOff val="25000"/>
                  </a:schemeClr>
                </a:solidFill>
                <a:latin typeface="Spectral Light" panose="02020302060000000000" pitchFamily="18" charset="0"/>
              </a:rPr>
              <a:t>Et le bouc portera sur lui toutes leurs iniquités dans une terre déserte, et il [l’homme] laissera partir le bouc dans le désert.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425824485"/>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11.9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C’est pourquoi son nom fut appelé Babel ; parce que </a:t>
            </a:r>
            <a:r>
              <a:rPr lang="fr-FR" sz="2000" dirty="0">
                <a:solidFill>
                  <a:srgbClr val="FFC000"/>
                </a:solidFill>
                <a:latin typeface="Spectral Light" panose="02020302060000000000" pitchFamily="18" charset="0"/>
              </a:rPr>
              <a:t>le SEIGNEUR y confondit le langage de toute la terre</a:t>
            </a:r>
            <a:r>
              <a:rPr lang="fr-FR" sz="2000" dirty="0">
                <a:solidFill>
                  <a:schemeClr val="bg1"/>
                </a:solidFill>
                <a:latin typeface="Spectral Light" panose="02020302060000000000" pitchFamily="18" charset="0"/>
              </a:rPr>
              <a:t>, et de là le SEIGNEUR les dispersa sur toute la surface de la terre.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552224"/>
            <a:ext cx="7921625" cy="1015663"/>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Si Enoch a écrit un livre, c’était bien avant la confusion des langues. Dans quelle langue fut rédigé un éventuel livre par Enoch ? </a:t>
            </a:r>
          </a:p>
          <a:p>
            <a:r>
              <a:rPr lang="fr-FR" sz="2000" dirty="0">
                <a:solidFill>
                  <a:schemeClr val="bg1"/>
                </a:solidFill>
                <a:latin typeface="Spectral Light" panose="02020302060000000000" pitchFamily="18" charset="0"/>
              </a:rPr>
              <a:t>En hébreu, en araméen, en syriaque, en copte, en slavon, en grec ?</a:t>
            </a:r>
          </a:p>
        </p:txBody>
      </p:sp>
      <p:sp>
        <p:nvSpPr>
          <p:cNvPr id="13" name="Flèche droite 12"/>
          <p:cNvSpPr/>
          <p:nvPr/>
        </p:nvSpPr>
        <p:spPr>
          <a:xfrm>
            <a:off x="612775" y="3261340"/>
            <a:ext cx="457200" cy="144016"/>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8591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92889" cy="2862322"/>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Lévitique 16.21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Et Aaron posera ses deux mains sur la tête du bouc vivant, </a:t>
            </a:r>
            <a:r>
              <a:rPr lang="fr-FR" sz="2000" dirty="0">
                <a:solidFill>
                  <a:srgbClr val="FFC000"/>
                </a:solidFill>
                <a:latin typeface="Spectral Light" panose="02020302060000000000" pitchFamily="18" charset="0"/>
              </a:rPr>
              <a:t>et confessera sur lui toutes les iniquités des enfants d’Israël,</a:t>
            </a:r>
            <a:r>
              <a:rPr lang="fr-FR" sz="2000" dirty="0">
                <a:solidFill>
                  <a:schemeClr val="bg1"/>
                </a:solidFill>
                <a:latin typeface="Spectral Light" panose="02020302060000000000" pitchFamily="18" charset="0"/>
              </a:rPr>
              <a:t> </a:t>
            </a:r>
            <a:r>
              <a:rPr lang="fr-FR" sz="2000" dirty="0">
                <a:solidFill>
                  <a:srgbClr val="DF57FF"/>
                </a:solidFill>
                <a:latin typeface="Spectral Light" panose="02020302060000000000" pitchFamily="18" charset="0"/>
              </a:rPr>
              <a:t>et toutes leurs transgressions en tous leurs péchés ; les mettant sur la tête du bouc, </a:t>
            </a:r>
            <a:r>
              <a:rPr lang="fr-FR" sz="2000" dirty="0">
                <a:solidFill>
                  <a:srgbClr val="FFFF00"/>
                </a:solidFill>
                <a:latin typeface="Spectral Light" panose="02020302060000000000" pitchFamily="18" charset="0"/>
              </a:rPr>
              <a:t>et l’enverra au désert par la main d’un homme capable.</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Lévitique 16.22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rgbClr val="00FF00"/>
                </a:solidFill>
                <a:latin typeface="Spectral Light" panose="02020302060000000000" pitchFamily="18" charset="0"/>
              </a:rPr>
              <a:t>Et le bouc portera sur lui toutes leurs iniquités dans une terre déserte, </a:t>
            </a:r>
            <a:r>
              <a:rPr lang="fr-FR" sz="2000" dirty="0">
                <a:solidFill>
                  <a:schemeClr val="bg1"/>
                </a:solidFill>
                <a:latin typeface="Spectral Light" panose="02020302060000000000" pitchFamily="18" charset="0"/>
              </a:rPr>
              <a:t>et il [l’homme] laissera partir le bouc dans le désert.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1247671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46311" y="1006058"/>
            <a:ext cx="3024337" cy="1569660"/>
          </a:xfrm>
          <a:prstGeom prst="rect">
            <a:avLst/>
          </a:prstGeom>
          <a:noFill/>
        </p:spPr>
        <p:txBody>
          <a:bodyPr wrap="square" rtlCol="0">
            <a:spAutoFit/>
          </a:bodyPr>
          <a:lstStyle/>
          <a:p>
            <a:r>
              <a:rPr lang="fr-FR" sz="2400" dirty="0">
                <a:solidFill>
                  <a:srgbClr val="FFFF00"/>
                </a:solidFill>
                <a:latin typeface="Spectral Light" panose="02020302060000000000" pitchFamily="18" charset="0"/>
              </a:rPr>
              <a:t>Bible</a:t>
            </a:r>
            <a:endParaRPr lang="fr-FR" sz="2400" dirty="0">
              <a:solidFill>
                <a:schemeClr val="bg1"/>
              </a:solidFill>
              <a:latin typeface="Spectral Light" panose="02020302060000000000" pitchFamily="18" charset="0"/>
            </a:endParaRPr>
          </a:p>
          <a:p>
            <a:r>
              <a:rPr lang="fr-FR" sz="2400" dirty="0" err="1">
                <a:solidFill>
                  <a:schemeClr val="bg1"/>
                </a:solidFill>
                <a:latin typeface="Spectral Light" panose="02020302060000000000" pitchFamily="18" charset="0"/>
              </a:rPr>
              <a:t>Azazel</a:t>
            </a:r>
            <a:r>
              <a:rPr lang="fr-FR" sz="2400" dirty="0">
                <a:solidFill>
                  <a:schemeClr val="bg1"/>
                </a:solidFill>
                <a:latin typeface="Spectral Light" panose="02020302060000000000" pitchFamily="18" charset="0"/>
              </a:rPr>
              <a:t> est un bouc émissaire…</a:t>
            </a:r>
          </a:p>
          <a:p>
            <a:r>
              <a:rPr lang="fr-FR" sz="2400" dirty="0">
                <a:solidFill>
                  <a:srgbClr val="FFFF00"/>
                </a:solidFill>
                <a:latin typeface="Spectral Light" panose="02020302060000000000" pitchFamily="18" charset="0"/>
              </a:rPr>
              <a:t>Lévitique 16</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012160" y="1009052"/>
            <a:ext cx="2664296" cy="1200329"/>
          </a:xfrm>
          <a:prstGeom prst="rect">
            <a:avLst/>
          </a:prstGeom>
          <a:noFill/>
        </p:spPr>
        <p:txBody>
          <a:bodyPr wrap="square" rtlCol="0">
            <a:spAutoFit/>
          </a:bodyPr>
          <a:lstStyle/>
          <a:p>
            <a:r>
              <a:rPr lang="fr-FR" sz="2400" dirty="0">
                <a:solidFill>
                  <a:srgbClr val="33CCFF"/>
                </a:solidFill>
                <a:latin typeface="Spectral Light" panose="02020302060000000000" pitchFamily="18" charset="0"/>
              </a:rPr>
              <a:t>« Livre d'Énoch »</a:t>
            </a:r>
            <a:r>
              <a:rPr lang="fr-FR" sz="2400" dirty="0">
                <a:solidFill>
                  <a:schemeClr val="bg1"/>
                </a:solidFill>
                <a:latin typeface="Spectral Light" panose="02020302060000000000" pitchFamily="18" charset="0"/>
              </a:rPr>
              <a:t> </a:t>
            </a:r>
            <a:r>
              <a:rPr lang="fr-FR" sz="2400" dirty="0" err="1">
                <a:solidFill>
                  <a:schemeClr val="bg1"/>
                </a:solidFill>
                <a:latin typeface="Spectral Light" panose="02020302060000000000" pitchFamily="18" charset="0"/>
              </a:rPr>
              <a:t>Azazel</a:t>
            </a:r>
            <a:r>
              <a:rPr lang="fr-FR" sz="2400" dirty="0">
                <a:solidFill>
                  <a:schemeClr val="bg1"/>
                </a:solidFill>
                <a:latin typeface="Spectral Light" panose="02020302060000000000" pitchFamily="18" charset="0"/>
              </a:rPr>
              <a:t> est un ange déchu…</a:t>
            </a:r>
            <a:endParaRPr lang="fr-FR" sz="2400" dirty="0">
              <a:solidFill>
                <a:srgbClr val="33CCFF"/>
              </a:solidFill>
              <a:latin typeface="Spectral Light" panose="02020302060000000000" pitchFamily="18" charset="0"/>
            </a:endParaRPr>
          </a:p>
        </p:txBody>
      </p:sp>
      <p:pic>
        <p:nvPicPr>
          <p:cNvPr id="5122" name="Picture 2" descr="Two Roads Diver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17" y="838902"/>
            <a:ext cx="2880366" cy="19039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0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122208" y="1303980"/>
            <a:ext cx="6899584" cy="830997"/>
          </a:xfrm>
          <a:prstGeom prst="rect">
            <a:avLst/>
          </a:prstGeom>
          <a:noFill/>
          <a:ln>
            <a:solidFill>
              <a:schemeClr val="bg1"/>
            </a:solidFill>
            <a:prstDash val="lgDash"/>
          </a:ln>
          <a:effectLst>
            <a:glow rad="63500">
              <a:schemeClr val="accent6">
                <a:satMod val="175000"/>
                <a:alpha val="40000"/>
              </a:schemeClr>
            </a:glow>
          </a:effectLst>
        </p:spPr>
        <p:txBody>
          <a:bodyPr wrap="square" rtlCol="0">
            <a:spAutoFit/>
          </a:bodyPr>
          <a:lstStyle/>
          <a:p>
            <a:pPr algn="ctr"/>
            <a:r>
              <a:rPr lang="fr-FR" sz="4800" dirty="0">
                <a:solidFill>
                  <a:srgbClr val="FFC000"/>
                </a:solidFill>
                <a:latin typeface="Spectral Light" panose="02020302060000000000" pitchFamily="18" charset="0"/>
              </a:rPr>
              <a:t>4. Le mythe des sirènes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247497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6.6</a:t>
            </a:r>
          </a:p>
          <a:p>
            <a:r>
              <a:rPr lang="fr-FR" sz="2000" dirty="0">
                <a:solidFill>
                  <a:srgbClr val="FFFF00"/>
                </a:solidFill>
                <a:latin typeface="Spectral Light" panose="02020302060000000000" pitchFamily="18" charset="0"/>
              </a:rPr>
              <a:t>Ils étaient 200 en tout. </a:t>
            </a:r>
            <a:r>
              <a:rPr lang="fr-FR" sz="2000" dirty="0">
                <a:solidFill>
                  <a:schemeClr val="bg1"/>
                </a:solidFill>
                <a:latin typeface="Spectral Light" panose="02020302060000000000" pitchFamily="18" charset="0"/>
              </a:rPr>
              <a:t>Ils descendirent sur </a:t>
            </a:r>
            <a:r>
              <a:rPr lang="fr-FR" sz="2000" dirty="0" err="1">
                <a:solidFill>
                  <a:schemeClr val="bg1"/>
                </a:solidFill>
                <a:latin typeface="Spectral Light" panose="02020302060000000000" pitchFamily="18" charset="0"/>
              </a:rPr>
              <a:t>Ardis</a:t>
            </a:r>
            <a:r>
              <a:rPr lang="fr-FR" sz="2000" dirty="0">
                <a:solidFill>
                  <a:schemeClr val="bg1"/>
                </a:solidFill>
                <a:latin typeface="Spectral Light" panose="02020302060000000000" pitchFamily="18" charset="0"/>
              </a:rPr>
              <a:t>, le sommet du mont Hermon, baptisé ainsi à cause de leur sermon.</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612775" y="2067886"/>
            <a:ext cx="7920881" cy="1015663"/>
          </a:xfrm>
          <a:prstGeom prst="rect">
            <a:avLst/>
          </a:prstGeom>
          <a:noFill/>
        </p:spPr>
        <p:txBody>
          <a:bodyPr wrap="square" rtlCol="0">
            <a:spAutoFit/>
          </a:bodyPr>
          <a:lstStyle/>
          <a:p>
            <a:r>
              <a:rPr lang="fr-FR" sz="2000" u="sng" dirty="0">
                <a:solidFill>
                  <a:schemeClr val="tx1">
                    <a:lumMod val="75000"/>
                    <a:lumOff val="25000"/>
                  </a:schemeClr>
                </a:solidFill>
                <a:latin typeface="Spectral Light" panose="02020302060000000000" pitchFamily="18" charset="0"/>
              </a:rPr>
              <a:t>Enoch 7.1</a:t>
            </a:r>
          </a:p>
          <a:p>
            <a:r>
              <a:rPr lang="fr-FR" sz="2000" dirty="0">
                <a:solidFill>
                  <a:schemeClr val="tx1">
                    <a:lumMod val="75000"/>
                    <a:lumOff val="25000"/>
                  </a:schemeClr>
                </a:solidFill>
                <a:latin typeface="Spectral Light" panose="02020302060000000000" pitchFamily="18" charset="0"/>
              </a:rPr>
              <a:t>Tous ces anges quittèrent le ciel pour regarder les femmes </a:t>
            </a:r>
            <a:r>
              <a:rPr lang="fr-FR" sz="2000" dirty="0" err="1">
                <a:solidFill>
                  <a:schemeClr val="tx1">
                    <a:lumMod val="75000"/>
                    <a:lumOff val="25000"/>
                  </a:schemeClr>
                </a:solidFill>
                <a:latin typeface="Spectral Light" panose="02020302060000000000" pitchFamily="18" charset="0"/>
              </a:rPr>
              <a:t>afins</a:t>
            </a:r>
            <a:r>
              <a:rPr lang="fr-FR" sz="2000" dirty="0">
                <a:solidFill>
                  <a:schemeClr val="tx1">
                    <a:lumMod val="75000"/>
                    <a:lumOff val="25000"/>
                  </a:schemeClr>
                </a:solidFill>
                <a:latin typeface="Spectral Light" panose="02020302060000000000" pitchFamily="18" charset="0"/>
              </a:rPr>
              <a:t> de les choisir. Et ils firent l’amour avec elles…</a:t>
            </a:r>
          </a:p>
        </p:txBody>
      </p:sp>
    </p:spTree>
    <p:extLst>
      <p:ext uri="{BB962C8B-B14F-4D97-AF65-F5344CB8AC3E}">
        <p14:creationId xmlns:p14="http://schemas.microsoft.com/office/powerpoint/2010/main" val="1042486432"/>
      </p:ext>
    </p:extLst>
  </p:cSld>
  <p:clrMapOvr>
    <a:masterClrMapping/>
  </p:clrMapOvr>
  <p:transition spd="slow">
    <p:strips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6.6</a:t>
            </a:r>
          </a:p>
          <a:p>
            <a:r>
              <a:rPr lang="fr-FR" sz="2000" dirty="0">
                <a:solidFill>
                  <a:srgbClr val="FFFF00"/>
                </a:solidFill>
                <a:latin typeface="Spectral Light" panose="02020302060000000000" pitchFamily="18" charset="0"/>
              </a:rPr>
              <a:t>Ils étaient 200 en tout. </a:t>
            </a:r>
            <a:r>
              <a:rPr lang="fr-FR" sz="2000" dirty="0">
                <a:solidFill>
                  <a:schemeClr val="bg1"/>
                </a:solidFill>
                <a:latin typeface="Spectral Light" panose="02020302060000000000" pitchFamily="18" charset="0"/>
              </a:rPr>
              <a:t>Ils descendirent sur </a:t>
            </a:r>
            <a:r>
              <a:rPr lang="fr-FR" sz="2000" dirty="0" err="1">
                <a:solidFill>
                  <a:schemeClr val="bg1"/>
                </a:solidFill>
                <a:latin typeface="Spectral Light" panose="02020302060000000000" pitchFamily="18" charset="0"/>
              </a:rPr>
              <a:t>Ardis</a:t>
            </a:r>
            <a:r>
              <a:rPr lang="fr-FR" sz="2000" dirty="0">
                <a:solidFill>
                  <a:schemeClr val="bg1"/>
                </a:solidFill>
                <a:latin typeface="Spectral Light" panose="02020302060000000000" pitchFamily="18" charset="0"/>
              </a:rPr>
              <a:t>, le sommet du mon t Hermon, baptisé ainsi à cause de leur sermon.</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8" y="3291830"/>
            <a:ext cx="8532441" cy="1015663"/>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Supposément, ces anges sont venus sur terre et ont eu des relations sexuelles avec des femmes !</a:t>
            </a:r>
          </a:p>
          <a:p>
            <a:r>
              <a:rPr lang="fr-FR" sz="2000" dirty="0">
                <a:solidFill>
                  <a:schemeClr val="tx1">
                    <a:lumMod val="75000"/>
                    <a:lumOff val="25000"/>
                  </a:schemeClr>
                </a:solidFill>
                <a:latin typeface="Spectral Light" panose="02020302060000000000" pitchFamily="18" charset="0"/>
              </a:rPr>
              <a:t>Qu’est-il arrivé à ces femmes, selon le « livre d’Enoch » ?</a:t>
            </a:r>
          </a:p>
        </p:txBody>
      </p:sp>
      <p:sp>
        <p:nvSpPr>
          <p:cNvPr id="13" name="ZoneTexte 12"/>
          <p:cNvSpPr txBox="1"/>
          <p:nvPr/>
        </p:nvSpPr>
        <p:spPr>
          <a:xfrm>
            <a:off x="612775" y="2067886"/>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7.1</a:t>
            </a:r>
          </a:p>
          <a:p>
            <a:r>
              <a:rPr lang="fr-FR" sz="2000" dirty="0">
                <a:solidFill>
                  <a:srgbClr val="FFFF00"/>
                </a:solidFill>
                <a:latin typeface="Spectral Light" panose="02020302060000000000" pitchFamily="18" charset="0"/>
              </a:rPr>
              <a:t>Tous ces anges quittèrent le ciel pour regarder les femmes afin de les choisir. Et ils firent l’amour avec elles…</a:t>
            </a:r>
            <a:endParaRPr lang="fr-FR" sz="20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323626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6.6</a:t>
            </a:r>
          </a:p>
          <a:p>
            <a:r>
              <a:rPr lang="fr-FR" sz="2000" dirty="0">
                <a:solidFill>
                  <a:srgbClr val="FFFF00"/>
                </a:solidFill>
                <a:latin typeface="Spectral Light" panose="02020302060000000000" pitchFamily="18" charset="0"/>
              </a:rPr>
              <a:t>Ils étaient 200 en tout. </a:t>
            </a:r>
            <a:r>
              <a:rPr lang="fr-FR" sz="2000" dirty="0">
                <a:solidFill>
                  <a:schemeClr val="bg1"/>
                </a:solidFill>
                <a:latin typeface="Spectral Light" panose="02020302060000000000" pitchFamily="18" charset="0"/>
              </a:rPr>
              <a:t>Ils descendirent sur </a:t>
            </a:r>
            <a:r>
              <a:rPr lang="fr-FR" sz="2000" dirty="0" err="1">
                <a:solidFill>
                  <a:schemeClr val="bg1"/>
                </a:solidFill>
                <a:latin typeface="Spectral Light" panose="02020302060000000000" pitchFamily="18" charset="0"/>
              </a:rPr>
              <a:t>Ardis</a:t>
            </a:r>
            <a:r>
              <a:rPr lang="fr-FR" sz="2000" dirty="0">
                <a:solidFill>
                  <a:schemeClr val="bg1"/>
                </a:solidFill>
                <a:latin typeface="Spectral Light" panose="02020302060000000000" pitchFamily="18" charset="0"/>
              </a:rPr>
              <a:t>, le sommet du mon t Hermon, baptisé ainsi à cause de leur sermon.</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8" y="3291830"/>
            <a:ext cx="8532441" cy="1015663"/>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Supposément, ces anges sont venus sur terre et ont eu des relations sexuelles avec des femmes !</a:t>
            </a:r>
          </a:p>
          <a:p>
            <a:r>
              <a:rPr lang="fr-FR" sz="2000" dirty="0">
                <a:solidFill>
                  <a:schemeClr val="bg1"/>
                </a:solidFill>
                <a:latin typeface="Spectral Light" panose="02020302060000000000" pitchFamily="18" charset="0"/>
              </a:rPr>
              <a:t>Qu’est-il arrivé à ces femmes, selon le « livre d’Enoch » ?</a:t>
            </a:r>
          </a:p>
        </p:txBody>
      </p:sp>
      <p:sp>
        <p:nvSpPr>
          <p:cNvPr id="13" name="ZoneTexte 12"/>
          <p:cNvSpPr txBox="1"/>
          <p:nvPr/>
        </p:nvSpPr>
        <p:spPr>
          <a:xfrm>
            <a:off x="612775" y="2067886"/>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7.1</a:t>
            </a:r>
          </a:p>
          <a:p>
            <a:r>
              <a:rPr lang="fr-FR" sz="2000" dirty="0">
                <a:solidFill>
                  <a:srgbClr val="FFFF00"/>
                </a:solidFill>
                <a:latin typeface="Spectral Light" panose="02020302060000000000" pitchFamily="18" charset="0"/>
              </a:rPr>
              <a:t>Tous ces anges quittèrent le ciel pour regarder les femmes afin de les choisir. Et ils firent l’amour avec elles…</a:t>
            </a:r>
            <a:endParaRPr lang="fr-FR" sz="20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1756135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19.2</a:t>
            </a:r>
          </a:p>
          <a:p>
            <a:r>
              <a:rPr lang="fr-FR" sz="2000" dirty="0">
                <a:solidFill>
                  <a:srgbClr val="FFC000"/>
                </a:solidFill>
                <a:latin typeface="Spectral Light" panose="02020302060000000000" pitchFamily="18" charset="0"/>
              </a:rPr>
              <a:t>Quant à leurs femmes, elles qui ont séduit les anges, </a:t>
            </a:r>
            <a:r>
              <a:rPr lang="fr-FR" sz="2000" dirty="0">
                <a:solidFill>
                  <a:srgbClr val="00FF00"/>
                </a:solidFill>
                <a:latin typeface="Spectral Light" panose="02020302060000000000" pitchFamily="18" charset="0"/>
              </a:rPr>
              <a:t>elles deviendront des sirènes.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descr="PNG Surprised Transparent Surprised.PNG Images. | Pl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67694"/>
            <a:ext cx="2649464" cy="264946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1331640" y="2953080"/>
            <a:ext cx="3023121" cy="830997"/>
          </a:xfrm>
          <a:prstGeom prst="rect">
            <a:avLst/>
          </a:prstGeom>
          <a:noFill/>
        </p:spPr>
        <p:txBody>
          <a:bodyPr wrap="square" rtlCol="0">
            <a:spAutoFit/>
          </a:bodyPr>
          <a:lstStyle/>
          <a:p>
            <a:r>
              <a:rPr lang="fr-FR" sz="4800" dirty="0">
                <a:solidFill>
                  <a:srgbClr val="00FF00"/>
                </a:solidFill>
                <a:latin typeface="Spectral Light" panose="02020302060000000000" pitchFamily="18" charset="0"/>
              </a:rPr>
              <a:t>SIRÈNES</a:t>
            </a:r>
          </a:p>
        </p:txBody>
      </p:sp>
    </p:spTree>
    <p:extLst>
      <p:ext uri="{BB962C8B-B14F-4D97-AF65-F5344CB8AC3E}">
        <p14:creationId xmlns:p14="http://schemas.microsoft.com/office/powerpoint/2010/main" val="53371372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750" fill="hold"/>
                                        <p:tgtEl>
                                          <p:spTgt spid="1026"/>
                                        </p:tgtEl>
                                        <p:attrNameLst>
                                          <p:attrName>ppt_w</p:attrName>
                                        </p:attrNameLst>
                                      </p:cBhvr>
                                      <p:tavLst>
                                        <p:tav tm="0">
                                          <p:val>
                                            <p:fltVal val="0"/>
                                          </p:val>
                                        </p:tav>
                                        <p:tav tm="100000">
                                          <p:val>
                                            <p:strVal val="#ppt_w"/>
                                          </p:val>
                                        </p:tav>
                                      </p:tavLst>
                                    </p:anim>
                                    <p:anim calcmode="lin" valueType="num">
                                      <p:cBhvr>
                                        <p:cTn id="13" dur="750" fill="hold"/>
                                        <p:tgtEl>
                                          <p:spTgt spid="1026"/>
                                        </p:tgtEl>
                                        <p:attrNameLst>
                                          <p:attrName>ppt_h</p:attrName>
                                        </p:attrNameLst>
                                      </p:cBhvr>
                                      <p:tavLst>
                                        <p:tav tm="0">
                                          <p:val>
                                            <p:fltVal val="0"/>
                                          </p:val>
                                        </p:tav>
                                        <p:tav tm="100000">
                                          <p:val>
                                            <p:strVal val="#ppt_h"/>
                                          </p:val>
                                        </p:tav>
                                      </p:tavLst>
                                    </p:anim>
                                    <p:animEffect transition="in" filter="fade">
                                      <p:cBhvr>
                                        <p:cTn id="14"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0" y="0"/>
            <a:ext cx="9176003"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90552"/>
      </p:ext>
    </p:extLst>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569660"/>
          </a:xfrm>
          <a:prstGeom prst="rect">
            <a:avLst/>
          </a:prstGeom>
          <a:noFill/>
        </p:spPr>
        <p:txBody>
          <a:bodyPr wrap="square" rtlCol="0">
            <a:spAutoFit/>
          </a:bodyPr>
          <a:lstStyle/>
          <a:p>
            <a:r>
              <a:rPr lang="fr-FR" sz="2400" u="sng" dirty="0">
                <a:solidFill>
                  <a:schemeClr val="bg1"/>
                </a:solidFill>
                <a:latin typeface="Spectral Light" panose="02020302060000000000" pitchFamily="18" charset="0"/>
              </a:rPr>
              <a:t>DVLF</a:t>
            </a:r>
          </a:p>
          <a:p>
            <a:r>
              <a:rPr lang="fr-FR" sz="2400" dirty="0">
                <a:solidFill>
                  <a:srgbClr val="FFFF00"/>
                </a:solidFill>
                <a:latin typeface="Spectral Light" panose="02020302060000000000" pitchFamily="18" charset="0"/>
              </a:rPr>
              <a:t>Mythe = Récit fabuleux (qui a rapport à la fable) contenant en général un sens allégorique. </a:t>
            </a:r>
          </a:p>
          <a:p>
            <a:r>
              <a:rPr lang="fr-FR" sz="2400" dirty="0">
                <a:solidFill>
                  <a:schemeClr val="tx1">
                    <a:lumMod val="75000"/>
                    <a:lumOff val="25000"/>
                  </a:schemeClr>
                </a:solidFill>
                <a:latin typeface="Spectral Light" panose="02020302060000000000" pitchFamily="18" charset="0"/>
              </a:rPr>
              <a:t>Fable = Récit relatif aux divinités du paganisme.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Flèche droite 12"/>
          <p:cNvSpPr/>
          <p:nvPr/>
        </p:nvSpPr>
        <p:spPr>
          <a:xfrm>
            <a:off x="154359" y="1347614"/>
            <a:ext cx="457200" cy="144016"/>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3937347"/>
      </p:ext>
    </p:extLst>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69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569660"/>
          </a:xfrm>
          <a:prstGeom prst="rect">
            <a:avLst/>
          </a:prstGeom>
          <a:noFill/>
        </p:spPr>
        <p:txBody>
          <a:bodyPr wrap="square" rtlCol="0">
            <a:spAutoFit/>
          </a:bodyPr>
          <a:lstStyle/>
          <a:p>
            <a:r>
              <a:rPr lang="fr-FR" sz="2400" u="sng" dirty="0">
                <a:solidFill>
                  <a:schemeClr val="bg1"/>
                </a:solidFill>
                <a:latin typeface="Spectral Light" panose="02020302060000000000" pitchFamily="18" charset="0"/>
              </a:rPr>
              <a:t>DVLF</a:t>
            </a:r>
          </a:p>
          <a:p>
            <a:r>
              <a:rPr lang="fr-FR" sz="2400" dirty="0">
                <a:solidFill>
                  <a:srgbClr val="FFFF00"/>
                </a:solidFill>
                <a:latin typeface="Spectral Light" panose="02020302060000000000" pitchFamily="18" charset="0"/>
              </a:rPr>
              <a:t>Mythe = Récit fabuleux (qui a rapport à la fable) contenant en général un sens allégorique. </a:t>
            </a:r>
          </a:p>
          <a:p>
            <a:r>
              <a:rPr lang="fr-FR" sz="2400" dirty="0">
                <a:solidFill>
                  <a:srgbClr val="00FF00"/>
                </a:solidFill>
                <a:latin typeface="Spectral Light" panose="02020302060000000000" pitchFamily="18" charset="0"/>
              </a:rPr>
              <a:t>Fable = Récit relatif aux divinités du paganisme.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1637047" y="2566854"/>
            <a:ext cx="5869905" cy="830997"/>
          </a:xfrm>
          <a:prstGeom prst="rect">
            <a:avLst/>
          </a:prstGeom>
          <a:noFill/>
        </p:spPr>
        <p:txBody>
          <a:bodyPr wrap="square" rtlCol="0">
            <a:spAutoFit/>
          </a:bodyPr>
          <a:lstStyle/>
          <a:p>
            <a:pPr algn="ctr"/>
            <a:r>
              <a:rPr lang="fr-FR" sz="4800" dirty="0">
                <a:solidFill>
                  <a:srgbClr val="FFC000"/>
                </a:solidFill>
                <a:latin typeface="Spectral Light" panose="02020302060000000000" pitchFamily="18" charset="0"/>
              </a:rPr>
              <a:t>MYTHE = FABLE</a:t>
            </a:r>
          </a:p>
        </p:txBody>
      </p:sp>
      <p:sp>
        <p:nvSpPr>
          <p:cNvPr id="13" name="Flèche droite 12"/>
          <p:cNvSpPr/>
          <p:nvPr/>
        </p:nvSpPr>
        <p:spPr>
          <a:xfrm>
            <a:off x="155575" y="2067694"/>
            <a:ext cx="457200" cy="144016"/>
          </a:xfrm>
          <a:prstGeom prst="rightArrow">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198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Jude 1.14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Desquels aussi </a:t>
            </a:r>
            <a:r>
              <a:rPr lang="fr-FR" sz="2000" dirty="0">
                <a:solidFill>
                  <a:srgbClr val="00FF00"/>
                </a:solidFill>
                <a:latin typeface="Spectral Light" panose="02020302060000000000" pitchFamily="18" charset="0"/>
              </a:rPr>
              <a:t>Énoch</a:t>
            </a:r>
            <a:r>
              <a:rPr lang="fr-FR" sz="2000" dirty="0">
                <a:solidFill>
                  <a:schemeClr val="bg1"/>
                </a:solidFill>
                <a:latin typeface="Spectral Light" panose="02020302060000000000" pitchFamily="18" charset="0"/>
              </a:rPr>
              <a:t>, le septième depuis Adam, </a:t>
            </a:r>
            <a:r>
              <a:rPr lang="fr-FR" sz="2000" dirty="0">
                <a:solidFill>
                  <a:srgbClr val="00FF00"/>
                </a:solidFill>
                <a:latin typeface="Spectral Light" panose="02020302060000000000" pitchFamily="18" charset="0"/>
              </a:rPr>
              <a:t>a prophétisé</a:t>
            </a:r>
            <a:r>
              <a:rPr lang="fr-FR" sz="2000" dirty="0">
                <a:solidFill>
                  <a:schemeClr val="bg1"/>
                </a:solidFill>
                <a:latin typeface="Spectral Light" panose="02020302060000000000" pitchFamily="18" charset="0"/>
              </a:rPr>
              <a:t>, en disant : Voici, le SEIGNEUR vient avec ses millions de saints,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100720"/>
            <a:ext cx="7921625" cy="707886"/>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Énoch a-t-il écrit un livre ? Où parle t’on du livre rédigé par Énoch ?</a:t>
            </a:r>
          </a:p>
          <a:p>
            <a:r>
              <a:rPr lang="fr-FR" sz="2000" dirty="0">
                <a:solidFill>
                  <a:schemeClr val="tx1">
                    <a:lumMod val="75000"/>
                    <a:lumOff val="25000"/>
                  </a:schemeClr>
                </a:solidFill>
                <a:latin typeface="Spectral Light" panose="02020302060000000000" pitchFamily="18" charset="0"/>
              </a:rPr>
              <a:t>Énoch a prophétisé (à l’oral).</a:t>
            </a:r>
          </a:p>
        </p:txBody>
      </p:sp>
    </p:spTree>
    <p:extLst>
      <p:ext uri="{BB962C8B-B14F-4D97-AF65-F5344CB8AC3E}">
        <p14:creationId xmlns:p14="http://schemas.microsoft.com/office/powerpoint/2010/main" val="1471068017"/>
      </p:ext>
    </p:extLst>
  </p:cSld>
  <p:clrMapOvr>
    <a:masterClrMapping/>
  </p:clrMapOvr>
  <p:transition spd="slow">
    <p:strips dir="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1637047" y="2566854"/>
            <a:ext cx="5869905" cy="830997"/>
          </a:xfrm>
          <a:prstGeom prst="rect">
            <a:avLst/>
          </a:prstGeom>
          <a:noFill/>
        </p:spPr>
        <p:txBody>
          <a:bodyPr wrap="square" rtlCol="0">
            <a:spAutoFit/>
          </a:bodyPr>
          <a:lstStyle/>
          <a:p>
            <a:pPr algn="ctr"/>
            <a:r>
              <a:rPr lang="fr-FR" sz="4800" dirty="0">
                <a:solidFill>
                  <a:srgbClr val="FFC000"/>
                </a:solidFill>
                <a:latin typeface="Spectral Light" panose="02020302060000000000" pitchFamily="18" charset="0"/>
              </a:rPr>
              <a:t>MYTHE = FABLE</a:t>
            </a:r>
          </a:p>
        </p:txBody>
      </p:sp>
    </p:spTree>
    <p:extLst>
      <p:ext uri="{BB962C8B-B14F-4D97-AF65-F5344CB8AC3E}">
        <p14:creationId xmlns:p14="http://schemas.microsoft.com/office/powerpoint/2010/main" val="414688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3.7037E-7 L 0 -0.40154 " pathEditMode="relative" rAng="0" ptsTypes="AA">
                                      <p:cBhvr>
                                        <p:cTn id="6" dur="2000" fill="hold"/>
                                        <p:tgtEl>
                                          <p:spTgt spid="14"/>
                                        </p:tgtEl>
                                        <p:attrNameLst>
                                          <p:attrName>ppt_x</p:attrName>
                                          <p:attrName>ppt_y</p:attrName>
                                        </p:attrNameLst>
                                      </p:cBhvr>
                                      <p:rCtr x="0" y="-20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1637047" y="506839"/>
            <a:ext cx="5869905" cy="830997"/>
          </a:xfrm>
          <a:prstGeom prst="rect">
            <a:avLst/>
          </a:prstGeom>
          <a:noFill/>
        </p:spPr>
        <p:txBody>
          <a:bodyPr wrap="square" rtlCol="0">
            <a:spAutoFit/>
          </a:bodyPr>
          <a:lstStyle/>
          <a:p>
            <a:pPr algn="ctr"/>
            <a:r>
              <a:rPr lang="fr-FR" sz="4800" dirty="0">
                <a:solidFill>
                  <a:srgbClr val="FFC000"/>
                </a:solidFill>
                <a:latin typeface="Spectral Light" panose="02020302060000000000" pitchFamily="18" charset="0"/>
              </a:rPr>
              <a:t>MYTHE = FABLE</a:t>
            </a:r>
          </a:p>
        </p:txBody>
      </p:sp>
      <p:sp>
        <p:nvSpPr>
          <p:cNvPr id="11" name="ZoneTexte 10"/>
          <p:cNvSpPr txBox="1"/>
          <p:nvPr/>
        </p:nvSpPr>
        <p:spPr>
          <a:xfrm>
            <a:off x="459383" y="1779662"/>
            <a:ext cx="8532441" cy="1200329"/>
          </a:xfrm>
          <a:prstGeom prst="rect">
            <a:avLst/>
          </a:prstGeom>
          <a:noFill/>
        </p:spPr>
        <p:txBody>
          <a:bodyPr wrap="square" rtlCol="0">
            <a:spAutoFit/>
          </a:bodyPr>
          <a:lstStyle/>
          <a:p>
            <a:r>
              <a:rPr lang="fr-FR" sz="2400" dirty="0">
                <a:solidFill>
                  <a:schemeClr val="bg1"/>
                </a:solidFill>
                <a:latin typeface="Spectral Light" panose="02020302060000000000" pitchFamily="18" charset="0"/>
              </a:rPr>
              <a:t>« Enoch est un </a:t>
            </a:r>
            <a:r>
              <a:rPr lang="fr-FR" sz="2400" u="sng" dirty="0">
                <a:solidFill>
                  <a:schemeClr val="bg1"/>
                </a:solidFill>
                <a:latin typeface="Spectral Light" panose="02020302060000000000" pitchFamily="18" charset="0"/>
              </a:rPr>
              <a:t>livre mythologique</a:t>
            </a:r>
            <a:r>
              <a:rPr lang="fr-FR" sz="2400" dirty="0">
                <a:solidFill>
                  <a:schemeClr val="bg1"/>
                </a:solidFill>
                <a:latin typeface="Spectral Light" panose="02020302060000000000" pitchFamily="18" charset="0"/>
              </a:rPr>
              <a:t>, alors que les textes bibliques ne sont pas mythologiques ou peu. »</a:t>
            </a:r>
          </a:p>
          <a:p>
            <a:r>
              <a:rPr lang="fr-FR" sz="2400" dirty="0">
                <a:solidFill>
                  <a:schemeClr val="bg1"/>
                </a:solidFill>
                <a:latin typeface="Spectral Light" panose="02020302060000000000" pitchFamily="18" charset="0"/>
              </a:rPr>
              <a:t>						      </a:t>
            </a:r>
            <a:r>
              <a:rPr lang="fr-FR" sz="2000" dirty="0">
                <a:solidFill>
                  <a:schemeClr val="bg1"/>
                </a:solidFill>
                <a:latin typeface="Spectral Light" panose="02020302060000000000" pitchFamily="18" charset="0"/>
              </a:rPr>
              <a:t>Jozef </a:t>
            </a:r>
            <a:r>
              <a:rPr lang="fr-FR" sz="2000" dirty="0" err="1">
                <a:solidFill>
                  <a:schemeClr val="bg1"/>
                </a:solidFill>
                <a:latin typeface="Spectral Light" panose="02020302060000000000" pitchFamily="18" charset="0"/>
              </a:rPr>
              <a:t>Thadeus</a:t>
            </a:r>
            <a:r>
              <a:rPr lang="fr-FR" sz="2000" dirty="0">
                <a:solidFill>
                  <a:schemeClr val="bg1"/>
                </a:solidFill>
                <a:latin typeface="Spectral Light" panose="02020302060000000000" pitchFamily="18" charset="0"/>
              </a:rPr>
              <a:t> </a:t>
            </a:r>
            <a:r>
              <a:rPr lang="fr-FR" sz="2000" dirty="0" err="1">
                <a:solidFill>
                  <a:schemeClr val="bg1"/>
                </a:solidFill>
                <a:latin typeface="Spectral Light" panose="02020302060000000000" pitchFamily="18" charset="0"/>
              </a:rPr>
              <a:t>Milik</a:t>
            </a:r>
            <a:endParaRPr lang="fr-FR" sz="2000" dirty="0">
              <a:solidFill>
                <a:schemeClr val="bg1"/>
              </a:solidFill>
              <a:latin typeface="Spectral Light" panose="02020302060000000000" pitchFamily="18" charset="0"/>
            </a:endParaRPr>
          </a:p>
        </p:txBody>
      </p:sp>
    </p:spTree>
    <p:extLst>
      <p:ext uri="{BB962C8B-B14F-4D97-AF65-F5344CB8AC3E}">
        <p14:creationId xmlns:p14="http://schemas.microsoft.com/office/powerpoint/2010/main" val="6851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8348"/>
            <a:ext cx="9144000" cy="51718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6" name="Picture 4" descr="La petite sir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54742"/>
            <a:ext cx="3319538" cy="472038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irÃ¨nes de la mythologie grecque aux visage attirant pour attirer les marins Ã  leur mort avec de belle chan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0338"/>
            <a:ext cx="3588981" cy="471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12600"/>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348"/>
            <a:ext cx="9144000" cy="517184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2" name="Picture 2" descr="Ulysses and the Sirens (Detail), 1891 - John William Water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60338"/>
            <a:ext cx="3918164" cy="48033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lysse et les sirÃ¨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255" y="160337"/>
            <a:ext cx="3024336" cy="485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52206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912775" y="1303980"/>
            <a:ext cx="7318449" cy="1569660"/>
          </a:xfrm>
          <a:prstGeom prst="rect">
            <a:avLst/>
          </a:prstGeom>
          <a:noFill/>
          <a:ln>
            <a:solidFill>
              <a:schemeClr val="bg1"/>
            </a:solidFill>
            <a:prstDash val="lgDash"/>
          </a:ln>
          <a:effectLst>
            <a:glow rad="63500">
              <a:schemeClr val="accent6">
                <a:satMod val="175000"/>
                <a:alpha val="40000"/>
              </a:schemeClr>
            </a:glow>
          </a:effectLst>
        </p:spPr>
        <p:txBody>
          <a:bodyPr wrap="square" rtlCol="0">
            <a:spAutoFit/>
          </a:bodyPr>
          <a:lstStyle/>
          <a:p>
            <a:pPr algn="ctr"/>
            <a:r>
              <a:rPr lang="fr-FR" sz="4800" dirty="0">
                <a:solidFill>
                  <a:srgbClr val="FFC000"/>
                </a:solidFill>
                <a:latin typeface="Spectral Light" panose="02020302060000000000" pitchFamily="18" charset="0"/>
              </a:rPr>
              <a:t>5. Que devient l’esprit du défunt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8746339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21.1</a:t>
            </a:r>
          </a:p>
          <a:p>
            <a:r>
              <a:rPr lang="fr-FR" sz="2000" dirty="0">
                <a:solidFill>
                  <a:srgbClr val="FFC000"/>
                </a:solidFill>
                <a:latin typeface="Spectral Light" panose="02020302060000000000" pitchFamily="18" charset="0"/>
              </a:rPr>
              <a:t>Je changeai ensuite de direction pour parvenir dans un endroit où tout est néant.</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21.2</a:t>
            </a:r>
          </a:p>
          <a:p>
            <a:r>
              <a:rPr lang="fr-FR" sz="2000" dirty="0">
                <a:solidFill>
                  <a:schemeClr val="tx1">
                    <a:lumMod val="75000"/>
                    <a:lumOff val="25000"/>
                  </a:schemeClr>
                </a:solidFill>
                <a:latin typeface="Spectral Light" panose="02020302060000000000" pitchFamily="18" charset="0"/>
              </a:rPr>
              <a:t>Le spectacle était terrible : il n’y avait ni ciel en haut, ni terre en bas ; c’était un lieu étrange car sans forme.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1548336"/>
      </p:ext>
    </p:extLst>
  </p:cSld>
  <p:clrMapOvr>
    <a:masterClrMapping/>
  </p:clrMapOvr>
  <p:transition spd="slow">
    <p:strips dir="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21.1</a:t>
            </a:r>
          </a:p>
          <a:p>
            <a:r>
              <a:rPr lang="fr-FR" sz="2000" dirty="0">
                <a:solidFill>
                  <a:srgbClr val="FFC000"/>
                </a:solidFill>
                <a:latin typeface="Spectral Light" panose="02020302060000000000" pitchFamily="18" charset="0"/>
              </a:rPr>
              <a:t>Je changeai ensuite de direction pour parvenir dans un endroit où tout est néant.</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21.2</a:t>
            </a:r>
          </a:p>
          <a:p>
            <a:r>
              <a:rPr lang="fr-FR" sz="2000" dirty="0">
                <a:solidFill>
                  <a:schemeClr val="bg1"/>
                </a:solidFill>
                <a:latin typeface="Spectral Light" panose="02020302060000000000" pitchFamily="18" charset="0"/>
              </a:rPr>
              <a:t>Le spectacle était terrible : il n’y avait </a:t>
            </a:r>
            <a:r>
              <a:rPr lang="fr-FR" sz="2000" dirty="0">
                <a:solidFill>
                  <a:srgbClr val="00FF00"/>
                </a:solidFill>
                <a:latin typeface="Spectral Light" panose="02020302060000000000" pitchFamily="18" charset="0"/>
              </a:rPr>
              <a:t>ni ciel en haut, ni terre en bas </a:t>
            </a:r>
            <a:r>
              <a:rPr lang="fr-FR" sz="2000" dirty="0">
                <a:solidFill>
                  <a:schemeClr val="bg1"/>
                </a:solidFill>
                <a:latin typeface="Spectral Light" panose="02020302060000000000" pitchFamily="18" charset="0"/>
              </a:rPr>
              <a:t>; </a:t>
            </a:r>
            <a:r>
              <a:rPr lang="fr-FR" sz="2000" dirty="0">
                <a:solidFill>
                  <a:srgbClr val="DF57FF"/>
                </a:solidFill>
                <a:latin typeface="Spectral Light" panose="02020302060000000000" pitchFamily="18" charset="0"/>
              </a:rPr>
              <a:t>c’était un lieu étrange car sans forme.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026390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22.5</a:t>
            </a:r>
          </a:p>
          <a:p>
            <a:r>
              <a:rPr lang="fr-FR" sz="2000" dirty="0">
                <a:solidFill>
                  <a:srgbClr val="FFC000"/>
                </a:solidFill>
                <a:latin typeface="Spectral Light" panose="02020302060000000000" pitchFamily="18" charset="0"/>
              </a:rPr>
              <a:t>Je vis les esprits des humains morts, </a:t>
            </a:r>
            <a:r>
              <a:rPr lang="fr-FR" sz="2000" dirty="0">
                <a:solidFill>
                  <a:srgbClr val="00FF00"/>
                </a:solidFill>
                <a:latin typeface="Spectral Light" panose="02020302060000000000" pitchFamily="18" charset="0"/>
              </a:rPr>
              <a:t>j’entendis leur voix qui parvenait jusqu’au ciel en une plainte.</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22.6</a:t>
            </a:r>
          </a:p>
          <a:p>
            <a:r>
              <a:rPr lang="fr-FR" sz="2000" dirty="0">
                <a:solidFill>
                  <a:schemeClr val="tx1">
                    <a:lumMod val="75000"/>
                    <a:lumOff val="25000"/>
                  </a:schemeClr>
                </a:solidFill>
                <a:latin typeface="Spectral Light" panose="02020302060000000000" pitchFamily="18" charset="0"/>
              </a:rPr>
              <a:t>Je demandai à Raphaël d’où venait l’esprit dont la voix plaintive arrivait jusqu’au ciel,</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402429525"/>
      </p:ext>
    </p:extLst>
  </p:cSld>
  <p:clrMapOvr>
    <a:masterClrMapping/>
  </p:clrMapOvr>
  <p:transition spd="slow">
    <p:strips dir="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22.5</a:t>
            </a:r>
          </a:p>
          <a:p>
            <a:r>
              <a:rPr lang="fr-FR" sz="2000" dirty="0">
                <a:solidFill>
                  <a:srgbClr val="FFC000"/>
                </a:solidFill>
                <a:latin typeface="Spectral Light" panose="02020302060000000000" pitchFamily="18" charset="0"/>
              </a:rPr>
              <a:t>Je vis les esprits des humains morts, </a:t>
            </a:r>
            <a:r>
              <a:rPr lang="fr-FR" sz="2000" dirty="0">
                <a:solidFill>
                  <a:srgbClr val="00FF00"/>
                </a:solidFill>
                <a:latin typeface="Spectral Light" panose="02020302060000000000" pitchFamily="18" charset="0"/>
              </a:rPr>
              <a:t>j’entendis leur voix qui parvenait jusqu’au ciel en une plainte.</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22.6</a:t>
            </a:r>
          </a:p>
          <a:p>
            <a:r>
              <a:rPr lang="fr-FR" sz="2000" dirty="0">
                <a:solidFill>
                  <a:schemeClr val="bg1"/>
                </a:solidFill>
                <a:latin typeface="Spectral Light" panose="02020302060000000000" pitchFamily="18" charset="0"/>
              </a:rPr>
              <a:t>Je demandai à Raphaël </a:t>
            </a:r>
            <a:r>
              <a:rPr lang="fr-FR" sz="2000" dirty="0">
                <a:solidFill>
                  <a:srgbClr val="FFFF00"/>
                </a:solidFill>
                <a:latin typeface="Spectral Light" panose="02020302060000000000" pitchFamily="18" charset="0"/>
              </a:rPr>
              <a:t>d’où venait l’esprit dont la voix plaintive arrivait jusqu’au ciel,</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287342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79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22.7</a:t>
            </a:r>
          </a:p>
          <a:p>
            <a:r>
              <a:rPr lang="fr-FR" sz="2000" dirty="0">
                <a:solidFill>
                  <a:schemeClr val="bg1"/>
                </a:solidFill>
                <a:latin typeface="Spectral Light" panose="02020302060000000000" pitchFamily="18" charset="0"/>
              </a:rPr>
              <a:t>Et il me dit : </a:t>
            </a:r>
            <a:r>
              <a:rPr lang="fr-FR" sz="2000" dirty="0">
                <a:solidFill>
                  <a:srgbClr val="FFC000"/>
                </a:solidFill>
                <a:latin typeface="Spectral Light" panose="02020302060000000000" pitchFamily="18" charset="0"/>
              </a:rPr>
              <a:t>c’est l’esprit d’Abel que son frère Caïn a tué,</a:t>
            </a:r>
            <a:r>
              <a:rPr lang="fr-FR" sz="2000" dirty="0">
                <a:solidFill>
                  <a:schemeClr val="bg1"/>
                </a:solidFill>
                <a:latin typeface="Spectral Light" panose="02020302060000000000" pitchFamily="18" charset="0"/>
              </a:rPr>
              <a:t> il l’accuse pour obtenir que sa lignée soit anéantie, éliminée de la surface de la terre et qu’elle disparaisse de l’espèce humaine.</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Ecclésiastes 3.20 </a:t>
            </a:r>
            <a:r>
              <a:rPr lang="fr-FR" sz="1600" u="sng" dirty="0">
                <a:solidFill>
                  <a:schemeClr val="tx1">
                    <a:lumMod val="75000"/>
                    <a:lumOff val="25000"/>
                  </a:schemeClr>
                </a:solidFill>
                <a:latin typeface="Spectral Light" panose="02020302060000000000" pitchFamily="18" charset="0"/>
              </a:rPr>
              <a:t>(King James, 1611)</a:t>
            </a:r>
            <a:endParaRPr lang="fr-FR" sz="1600" dirty="0">
              <a:solidFill>
                <a:schemeClr val="tx1">
                  <a:lumMod val="75000"/>
                  <a:lumOff val="25000"/>
                </a:schemeClr>
              </a:solidFill>
              <a:latin typeface="Spectral Light" panose="02020302060000000000" pitchFamily="18" charset="0"/>
            </a:endParaRPr>
          </a:p>
          <a:p>
            <a:r>
              <a:rPr lang="fr-FR" sz="2000" dirty="0">
                <a:solidFill>
                  <a:schemeClr val="tx1">
                    <a:lumMod val="75000"/>
                    <a:lumOff val="25000"/>
                  </a:schemeClr>
                </a:solidFill>
                <a:latin typeface="Spectral Light" panose="02020302060000000000" pitchFamily="18" charset="0"/>
              </a:rPr>
              <a:t>Tout va en un même lieu ; tout a été fait de la poussière, et tout retourne à la poussière.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946218459"/>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Jude 1.14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Desquels aussi </a:t>
            </a:r>
            <a:r>
              <a:rPr lang="fr-FR" sz="2000" dirty="0">
                <a:solidFill>
                  <a:srgbClr val="00FF00"/>
                </a:solidFill>
                <a:latin typeface="Spectral Light" panose="02020302060000000000" pitchFamily="18" charset="0"/>
              </a:rPr>
              <a:t>Énoch</a:t>
            </a:r>
            <a:r>
              <a:rPr lang="fr-FR" sz="2000" dirty="0">
                <a:solidFill>
                  <a:schemeClr val="bg1"/>
                </a:solidFill>
                <a:latin typeface="Spectral Light" panose="02020302060000000000" pitchFamily="18" charset="0"/>
              </a:rPr>
              <a:t>, le septième depuis Adam, </a:t>
            </a:r>
            <a:r>
              <a:rPr lang="fr-FR" sz="2000" dirty="0">
                <a:solidFill>
                  <a:srgbClr val="00FF00"/>
                </a:solidFill>
                <a:latin typeface="Spectral Light" panose="02020302060000000000" pitchFamily="18" charset="0"/>
              </a:rPr>
              <a:t>a prophétisé</a:t>
            </a:r>
            <a:r>
              <a:rPr lang="fr-FR" sz="2000" dirty="0">
                <a:solidFill>
                  <a:schemeClr val="bg1"/>
                </a:solidFill>
                <a:latin typeface="Spectral Light" panose="02020302060000000000" pitchFamily="18" charset="0"/>
              </a:rPr>
              <a:t>, en disant : Voici, le SEIGNEUR vient avec ses millions de saints,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100720"/>
            <a:ext cx="7921625"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Énoch a-t-il </a:t>
            </a:r>
            <a:r>
              <a:rPr lang="fr-FR" sz="2000" dirty="0">
                <a:solidFill>
                  <a:srgbClr val="FFFF00"/>
                </a:solidFill>
                <a:latin typeface="Spectral Light" panose="02020302060000000000" pitchFamily="18" charset="0"/>
              </a:rPr>
              <a:t>écrit</a:t>
            </a:r>
            <a:r>
              <a:rPr lang="fr-FR" sz="2000" dirty="0">
                <a:solidFill>
                  <a:schemeClr val="bg1"/>
                </a:solidFill>
                <a:latin typeface="Spectral Light" panose="02020302060000000000" pitchFamily="18" charset="0"/>
              </a:rPr>
              <a:t> un livre ? Où parle t’on du livre rédigé par Énoch ?</a:t>
            </a:r>
          </a:p>
          <a:p>
            <a:r>
              <a:rPr lang="fr-FR" sz="2000" dirty="0">
                <a:solidFill>
                  <a:schemeClr val="tx1">
                    <a:lumMod val="75000"/>
                    <a:lumOff val="25000"/>
                  </a:schemeClr>
                </a:solidFill>
                <a:latin typeface="Spectral Light" panose="02020302060000000000" pitchFamily="18" charset="0"/>
              </a:rPr>
              <a:t>Énoch a prophétisé (à l’oral).</a:t>
            </a:r>
          </a:p>
        </p:txBody>
      </p:sp>
      <p:sp>
        <p:nvSpPr>
          <p:cNvPr id="9" name="Flèche droite 8"/>
          <p:cNvSpPr/>
          <p:nvPr/>
        </p:nvSpPr>
        <p:spPr>
          <a:xfrm>
            <a:off x="612775" y="2195728"/>
            <a:ext cx="457200" cy="144016"/>
          </a:xfrm>
          <a:prstGeom prst="rightArrow">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86800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554545"/>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22.7</a:t>
            </a:r>
          </a:p>
          <a:p>
            <a:r>
              <a:rPr lang="fr-FR" sz="2000" dirty="0">
                <a:solidFill>
                  <a:schemeClr val="bg1"/>
                </a:solidFill>
                <a:latin typeface="Spectral Light" panose="02020302060000000000" pitchFamily="18" charset="0"/>
              </a:rPr>
              <a:t>Et il me dit : </a:t>
            </a:r>
            <a:r>
              <a:rPr lang="fr-FR" sz="2000" dirty="0">
                <a:solidFill>
                  <a:srgbClr val="FFC000"/>
                </a:solidFill>
                <a:latin typeface="Spectral Light" panose="02020302060000000000" pitchFamily="18" charset="0"/>
              </a:rPr>
              <a:t>c’est l’esprit d’Abel que son frère Caïn a tué,</a:t>
            </a:r>
            <a:r>
              <a:rPr lang="fr-FR" sz="2000" dirty="0">
                <a:solidFill>
                  <a:schemeClr val="bg1"/>
                </a:solidFill>
                <a:latin typeface="Spectral Light" panose="02020302060000000000" pitchFamily="18" charset="0"/>
              </a:rPr>
              <a:t> il l’accuse pour obtenir que sa lignée soit anéantie, éliminée de la surface de la terre et qu’elle disparaisse de l’espèce humaine.</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Ecclésiastes 3.20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rgbClr val="33CCFF"/>
                </a:solidFill>
                <a:latin typeface="Spectral Light" panose="02020302060000000000" pitchFamily="18" charset="0"/>
              </a:rPr>
              <a:t>Tout va en un même lieu </a:t>
            </a:r>
            <a:r>
              <a:rPr lang="fr-FR" sz="2000" dirty="0">
                <a:solidFill>
                  <a:schemeClr val="bg1"/>
                </a:solidFill>
                <a:latin typeface="Spectral Light" panose="02020302060000000000" pitchFamily="18" charset="0"/>
              </a:rPr>
              <a:t>; tout a été fait de la poussière, et tout retourne à la poussière.</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269076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Ecclésiastes 12.7 </a:t>
            </a:r>
            <a:r>
              <a:rPr lang="fr-FR" sz="1600" u="sng" dirty="0">
                <a:solidFill>
                  <a:schemeClr val="bg1"/>
                </a:solidFill>
                <a:latin typeface="Spectral Light" panose="02020302060000000000" pitchFamily="18" charset="0"/>
              </a:rPr>
              <a:t>(King James, 1611)</a:t>
            </a:r>
            <a:endParaRPr lang="fr-FR" sz="1600" dirty="0">
              <a:solidFill>
                <a:schemeClr val="bg1"/>
              </a:solidFill>
              <a:latin typeface="Spectral Light" panose="02020302060000000000" pitchFamily="18" charset="0"/>
            </a:endParaRPr>
          </a:p>
          <a:p>
            <a:r>
              <a:rPr lang="fr-FR" sz="2000" dirty="0">
                <a:solidFill>
                  <a:schemeClr val="bg1"/>
                </a:solidFill>
                <a:latin typeface="Spectral Light" panose="02020302060000000000" pitchFamily="18" charset="0"/>
              </a:rPr>
              <a:t>Puis la poussière retournera dans la terre, comme elle y avait été, </a:t>
            </a:r>
            <a:r>
              <a:rPr lang="fr-FR" sz="2000" dirty="0">
                <a:solidFill>
                  <a:srgbClr val="33CCFF"/>
                </a:solidFill>
                <a:latin typeface="Spectral Light" panose="02020302060000000000" pitchFamily="18" charset="0"/>
              </a:rPr>
              <a:t>et l’esprit retournera à YHWH qui l’a donné.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43259941"/>
      </p:ext>
    </p:extLst>
  </p:cSld>
  <p:clrMapOvr>
    <a:masterClrMapping/>
  </p:clrMapOvr>
  <p:transition spd="slow">
    <p:strips dir="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33611" y="1193718"/>
            <a:ext cx="3024337" cy="1569660"/>
          </a:xfrm>
          <a:prstGeom prst="rect">
            <a:avLst/>
          </a:prstGeom>
          <a:noFill/>
        </p:spPr>
        <p:txBody>
          <a:bodyPr wrap="square" rtlCol="0">
            <a:spAutoFit/>
          </a:bodyPr>
          <a:lstStyle/>
          <a:p>
            <a:r>
              <a:rPr lang="fr-FR" sz="2400" dirty="0">
                <a:solidFill>
                  <a:srgbClr val="FFFF00"/>
                </a:solidFill>
                <a:latin typeface="Spectral Light" panose="02020302060000000000" pitchFamily="18" charset="0"/>
              </a:rPr>
              <a:t>Bible</a:t>
            </a:r>
            <a:endParaRPr lang="fr-FR" sz="2400" dirty="0">
              <a:solidFill>
                <a:schemeClr val="bg1"/>
              </a:solidFill>
              <a:latin typeface="Spectral Light" panose="02020302060000000000" pitchFamily="18" charset="0"/>
            </a:endParaRPr>
          </a:p>
          <a:p>
            <a:r>
              <a:rPr lang="fr-FR" sz="2400" dirty="0">
                <a:solidFill>
                  <a:schemeClr val="bg1"/>
                </a:solidFill>
                <a:latin typeface="Spectral Light" panose="02020302060000000000" pitchFamily="18" charset="0"/>
              </a:rPr>
              <a:t>L’esprit du défunt retourne à son Créateur</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098728" y="1193718"/>
            <a:ext cx="2664296" cy="1938992"/>
          </a:xfrm>
          <a:prstGeom prst="rect">
            <a:avLst/>
          </a:prstGeom>
          <a:noFill/>
        </p:spPr>
        <p:txBody>
          <a:bodyPr wrap="square" rtlCol="0">
            <a:spAutoFit/>
          </a:bodyPr>
          <a:lstStyle/>
          <a:p>
            <a:r>
              <a:rPr lang="fr-FR" sz="2400" dirty="0">
                <a:solidFill>
                  <a:srgbClr val="33CCFF"/>
                </a:solidFill>
                <a:latin typeface="Spectral Light" panose="02020302060000000000" pitchFamily="18" charset="0"/>
              </a:rPr>
              <a:t>« Livre d'Énoch »</a:t>
            </a:r>
            <a:r>
              <a:rPr lang="fr-FR" sz="2400" dirty="0">
                <a:solidFill>
                  <a:schemeClr val="bg1"/>
                </a:solidFill>
                <a:latin typeface="Spectral Light" panose="02020302060000000000" pitchFamily="18" charset="0"/>
              </a:rPr>
              <a:t> L’esprit du défunt va dans un lieu informe et effrayant</a:t>
            </a:r>
            <a:endParaRPr lang="fr-FR" sz="2400" dirty="0">
              <a:solidFill>
                <a:srgbClr val="33CCFF"/>
              </a:solidFill>
              <a:latin typeface="Spectral Light" panose="02020302060000000000" pitchFamily="18" charset="0"/>
            </a:endParaRPr>
          </a:p>
        </p:txBody>
      </p:sp>
      <p:pic>
        <p:nvPicPr>
          <p:cNvPr id="6146" name="Picture 2" descr="Diverging Paths by mjrusche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494" y="1097509"/>
            <a:ext cx="2643115" cy="17620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82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1754687" y="1326975"/>
            <a:ext cx="5634626" cy="830997"/>
          </a:xfrm>
          <a:prstGeom prst="rect">
            <a:avLst/>
          </a:prstGeom>
          <a:noFill/>
          <a:ln>
            <a:solidFill>
              <a:schemeClr val="bg1"/>
            </a:solidFill>
            <a:prstDash val="lgDash"/>
          </a:ln>
          <a:effectLst>
            <a:glow rad="63500">
              <a:schemeClr val="accent6">
                <a:satMod val="175000"/>
                <a:alpha val="40000"/>
              </a:schemeClr>
            </a:glow>
          </a:effectLst>
        </p:spPr>
        <p:txBody>
          <a:bodyPr wrap="square" rtlCol="0">
            <a:spAutoFit/>
          </a:bodyPr>
          <a:lstStyle/>
          <a:p>
            <a:pPr algn="ctr"/>
            <a:r>
              <a:rPr lang="fr-FR" sz="4800" dirty="0">
                <a:solidFill>
                  <a:srgbClr val="FFC000"/>
                </a:solidFill>
                <a:latin typeface="Spectral Light" panose="02020302060000000000" pitchFamily="18" charset="0"/>
              </a:rPr>
              <a:t>6. Enoch es-tu là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247497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65.1</a:t>
            </a:r>
          </a:p>
          <a:p>
            <a:r>
              <a:rPr lang="fr-FR" sz="2000" dirty="0">
                <a:solidFill>
                  <a:srgbClr val="FFC000"/>
                </a:solidFill>
                <a:latin typeface="Spectral Light" panose="02020302060000000000" pitchFamily="18" charset="0"/>
              </a:rPr>
              <a:t>Noé découvrit que la terre vivait à une époque troublée </a:t>
            </a:r>
            <a:r>
              <a:rPr lang="fr-FR" sz="2000" dirty="0">
                <a:solidFill>
                  <a:srgbClr val="00FF00"/>
                </a:solidFill>
                <a:latin typeface="Spectral Light" panose="02020302060000000000" pitchFamily="18" charset="0"/>
              </a:rPr>
              <a:t>et surtout que sa destruction était imminente.</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65.2</a:t>
            </a:r>
          </a:p>
          <a:p>
            <a:r>
              <a:rPr lang="fr-FR" sz="2000" dirty="0">
                <a:solidFill>
                  <a:schemeClr val="tx1">
                    <a:lumMod val="75000"/>
                    <a:lumOff val="25000"/>
                  </a:schemeClr>
                </a:solidFill>
                <a:latin typeface="Spectral Light" panose="02020302060000000000" pitchFamily="18" charset="0"/>
              </a:rPr>
              <a:t>Il se mit en route aux confins de la terre pour supplier son grand-père Enoch d’une voix triste de lui expliquer :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91379570"/>
      </p:ext>
    </p:extLst>
  </p:cSld>
  <p:clrMapOvr>
    <a:masterClrMapping/>
  </p:clrMapOvr>
  <p:transition spd="slow">
    <p:strips dir="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65.1</a:t>
            </a:r>
          </a:p>
          <a:p>
            <a:r>
              <a:rPr lang="fr-FR" sz="2000" dirty="0">
                <a:solidFill>
                  <a:srgbClr val="FFC000"/>
                </a:solidFill>
                <a:latin typeface="Spectral Light" panose="02020302060000000000" pitchFamily="18" charset="0"/>
              </a:rPr>
              <a:t>Noé découvrit que la terre vivait à une époque troublée </a:t>
            </a:r>
            <a:r>
              <a:rPr lang="fr-FR" sz="2000" dirty="0">
                <a:solidFill>
                  <a:srgbClr val="00FF00"/>
                </a:solidFill>
                <a:latin typeface="Spectral Light" panose="02020302060000000000" pitchFamily="18" charset="0"/>
              </a:rPr>
              <a:t>et surtout que sa destruction était imminente.</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65.2</a:t>
            </a:r>
          </a:p>
          <a:p>
            <a:r>
              <a:rPr lang="fr-FR" sz="2000" dirty="0">
                <a:solidFill>
                  <a:schemeClr val="bg1"/>
                </a:solidFill>
                <a:latin typeface="Spectral Light" panose="02020302060000000000" pitchFamily="18" charset="0"/>
              </a:rPr>
              <a:t>Il se mit en route aux confins de la terre </a:t>
            </a:r>
            <a:r>
              <a:rPr lang="fr-FR" sz="2000" dirty="0">
                <a:solidFill>
                  <a:srgbClr val="DF57FF"/>
                </a:solidFill>
                <a:latin typeface="Spectral Light" panose="02020302060000000000" pitchFamily="18" charset="0"/>
              </a:rPr>
              <a:t>pour supplier son grand-père Enoch </a:t>
            </a:r>
            <a:r>
              <a:rPr lang="fr-FR" sz="2000" dirty="0">
                <a:solidFill>
                  <a:schemeClr val="bg1"/>
                </a:solidFill>
                <a:latin typeface="Spectral Light" panose="02020302060000000000" pitchFamily="18" charset="0"/>
              </a:rPr>
              <a:t>d’une voix triste de lui expliquer :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989819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5.23 </a:t>
            </a:r>
            <a:r>
              <a:rPr lang="fr-FR" sz="1600" u="sng" dirty="0">
                <a:solidFill>
                  <a:schemeClr val="bg1"/>
                </a:solidFill>
                <a:latin typeface="Spectral Light" panose="02020302060000000000" pitchFamily="18" charset="0"/>
              </a:rPr>
              <a:t>(King James, 1611)</a:t>
            </a:r>
          </a:p>
          <a:p>
            <a:r>
              <a:rPr lang="fr-FR" sz="2000" dirty="0">
                <a:solidFill>
                  <a:srgbClr val="FFC000"/>
                </a:solidFill>
                <a:latin typeface="Spectral Light" panose="02020302060000000000" pitchFamily="18" charset="0"/>
              </a:rPr>
              <a:t>Et tous les jours de Enoch</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furent de trois cent soixante-cinq ans.</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Genèse 5.24 </a:t>
            </a:r>
            <a:r>
              <a:rPr lang="fr-FR" sz="1600" u="sng" dirty="0">
                <a:solidFill>
                  <a:schemeClr val="tx1">
                    <a:lumMod val="75000"/>
                    <a:lumOff val="25000"/>
                  </a:schemeClr>
                </a:solidFill>
                <a:latin typeface="Spectral Light" panose="02020302060000000000" pitchFamily="18" charset="0"/>
              </a:rPr>
              <a:t>(King James, 1611)</a:t>
            </a:r>
          </a:p>
          <a:p>
            <a:r>
              <a:rPr lang="fr-FR" sz="2000" dirty="0">
                <a:solidFill>
                  <a:schemeClr val="tx1">
                    <a:lumMod val="75000"/>
                    <a:lumOff val="25000"/>
                  </a:schemeClr>
                </a:solidFill>
                <a:latin typeface="Spectral Light" panose="02020302060000000000" pitchFamily="18" charset="0"/>
              </a:rPr>
              <a:t>Et Enoch marcha avec Elohim, et il ne fut plus, car Elohim le prit.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3363838"/>
            <a:ext cx="7921626" cy="707886"/>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Chronologie LXX : Enoch est mort avant le déluge</a:t>
            </a:r>
          </a:p>
          <a:p>
            <a:r>
              <a:rPr lang="fr-FR" sz="2000" dirty="0">
                <a:solidFill>
                  <a:schemeClr val="tx1">
                    <a:lumMod val="75000"/>
                    <a:lumOff val="25000"/>
                  </a:schemeClr>
                </a:solidFill>
                <a:latin typeface="Spectral Light" panose="02020302060000000000" pitchFamily="18" charset="0"/>
              </a:rPr>
              <a:t>Chronologie Massorètes : Enoch est mort avant le déluge</a:t>
            </a:r>
            <a:endParaRPr lang="fr-FR" sz="1600" dirty="0">
              <a:solidFill>
                <a:schemeClr val="tx1">
                  <a:lumMod val="75000"/>
                  <a:lumOff val="25000"/>
                </a:schemeClr>
              </a:solidFill>
              <a:latin typeface="Spectral Light" panose="02020302060000000000" pitchFamily="18" charset="0"/>
            </a:endParaRPr>
          </a:p>
        </p:txBody>
      </p:sp>
    </p:spTree>
    <p:extLst>
      <p:ext uri="{BB962C8B-B14F-4D97-AF65-F5344CB8AC3E}">
        <p14:creationId xmlns:p14="http://schemas.microsoft.com/office/powerpoint/2010/main" val="2990398285"/>
      </p:ext>
    </p:extLst>
  </p:cSld>
  <p:clrMapOvr>
    <a:masterClrMapping/>
  </p:clrMapOvr>
  <p:transition spd="slow">
    <p:strips dir="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5.23 </a:t>
            </a:r>
            <a:r>
              <a:rPr lang="fr-FR" sz="1600" u="sng" dirty="0">
                <a:solidFill>
                  <a:schemeClr val="bg1"/>
                </a:solidFill>
                <a:latin typeface="Spectral Light" panose="02020302060000000000" pitchFamily="18" charset="0"/>
              </a:rPr>
              <a:t>(King James, 1611)</a:t>
            </a:r>
          </a:p>
          <a:p>
            <a:r>
              <a:rPr lang="fr-FR" sz="2000" dirty="0">
                <a:solidFill>
                  <a:srgbClr val="FFC000"/>
                </a:solidFill>
                <a:latin typeface="Spectral Light" panose="02020302060000000000" pitchFamily="18" charset="0"/>
              </a:rPr>
              <a:t>Et tous les jours de Enoch</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furent de trois cent soixante-cinq ans.</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Genèse 5.24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Enoch marcha avec Elohim, </a:t>
            </a:r>
            <a:r>
              <a:rPr lang="fr-FR" sz="2000" dirty="0">
                <a:solidFill>
                  <a:srgbClr val="00B0F0"/>
                </a:solidFill>
                <a:latin typeface="Spectral Light" panose="02020302060000000000" pitchFamily="18" charset="0"/>
              </a:rPr>
              <a:t>et il ne fut plus, </a:t>
            </a:r>
            <a:r>
              <a:rPr lang="fr-FR" sz="2000" dirty="0">
                <a:solidFill>
                  <a:srgbClr val="FFFF00"/>
                </a:solidFill>
                <a:latin typeface="Spectral Light" panose="02020302060000000000" pitchFamily="18" charset="0"/>
              </a:rPr>
              <a:t>car Elohim le prit.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3363838"/>
            <a:ext cx="7921626" cy="707886"/>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Chronologie LXX : Enoch est mort avant le déluge</a:t>
            </a:r>
          </a:p>
          <a:p>
            <a:r>
              <a:rPr lang="fr-FR" sz="2000" dirty="0">
                <a:solidFill>
                  <a:schemeClr val="tx1">
                    <a:lumMod val="75000"/>
                    <a:lumOff val="25000"/>
                  </a:schemeClr>
                </a:solidFill>
                <a:latin typeface="Spectral Light" panose="02020302060000000000" pitchFamily="18" charset="0"/>
              </a:rPr>
              <a:t>Chronologie Massorètes : Enoch est mort avant le déluge</a:t>
            </a:r>
            <a:endParaRPr lang="fr-FR" sz="1600" dirty="0">
              <a:solidFill>
                <a:schemeClr val="tx1">
                  <a:lumMod val="75000"/>
                  <a:lumOff val="25000"/>
                </a:schemeClr>
              </a:solidFill>
              <a:latin typeface="Spectral Light" panose="02020302060000000000" pitchFamily="18" charset="0"/>
            </a:endParaRPr>
          </a:p>
        </p:txBody>
      </p:sp>
    </p:spTree>
    <p:extLst>
      <p:ext uri="{BB962C8B-B14F-4D97-AF65-F5344CB8AC3E}">
        <p14:creationId xmlns:p14="http://schemas.microsoft.com/office/powerpoint/2010/main" val="18821439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5.23 </a:t>
            </a:r>
            <a:r>
              <a:rPr lang="fr-FR" sz="1600" u="sng" dirty="0">
                <a:solidFill>
                  <a:schemeClr val="bg1"/>
                </a:solidFill>
                <a:latin typeface="Spectral Light" panose="02020302060000000000" pitchFamily="18" charset="0"/>
              </a:rPr>
              <a:t>(King James, 1611)</a:t>
            </a:r>
          </a:p>
          <a:p>
            <a:r>
              <a:rPr lang="fr-FR" sz="2000" dirty="0">
                <a:solidFill>
                  <a:srgbClr val="FFC000"/>
                </a:solidFill>
                <a:latin typeface="Spectral Light" panose="02020302060000000000" pitchFamily="18" charset="0"/>
              </a:rPr>
              <a:t>Et tous les jours de Enoch</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furent de trois cent soixante-cinq ans.</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Genèse 5.24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Enoch marcha avec Elohim, </a:t>
            </a:r>
            <a:r>
              <a:rPr lang="fr-FR" sz="2000" dirty="0">
                <a:solidFill>
                  <a:srgbClr val="00B0F0"/>
                </a:solidFill>
                <a:latin typeface="Spectral Light" panose="02020302060000000000" pitchFamily="18" charset="0"/>
              </a:rPr>
              <a:t>et il ne fut plus, </a:t>
            </a:r>
            <a:r>
              <a:rPr lang="fr-FR" sz="2000" dirty="0">
                <a:solidFill>
                  <a:srgbClr val="FFFF00"/>
                </a:solidFill>
                <a:latin typeface="Spectral Light" panose="02020302060000000000" pitchFamily="18" charset="0"/>
              </a:rPr>
              <a:t>car Elohim le prit.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3363838"/>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Chronologie LXX : Enoch est mort avant le déluge</a:t>
            </a:r>
          </a:p>
          <a:p>
            <a:r>
              <a:rPr lang="fr-FR" sz="2000" dirty="0">
                <a:solidFill>
                  <a:schemeClr val="tx1">
                    <a:lumMod val="75000"/>
                    <a:lumOff val="25000"/>
                  </a:schemeClr>
                </a:solidFill>
                <a:latin typeface="Spectral Light" panose="02020302060000000000" pitchFamily="18" charset="0"/>
              </a:rPr>
              <a:t>Chronologie Massorètes : Enoch est mort avant le déluge</a:t>
            </a:r>
            <a:endParaRPr lang="fr-FR" sz="1600" dirty="0">
              <a:solidFill>
                <a:schemeClr val="tx1">
                  <a:lumMod val="75000"/>
                  <a:lumOff val="25000"/>
                </a:schemeClr>
              </a:solidFill>
              <a:latin typeface="Spectral Light" panose="02020302060000000000" pitchFamily="18" charset="0"/>
            </a:endParaRPr>
          </a:p>
        </p:txBody>
      </p:sp>
      <p:sp>
        <p:nvSpPr>
          <p:cNvPr id="13" name="Flèche droite 12"/>
          <p:cNvSpPr/>
          <p:nvPr/>
        </p:nvSpPr>
        <p:spPr>
          <a:xfrm>
            <a:off x="645215" y="3487800"/>
            <a:ext cx="457200" cy="144016"/>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54424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89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631216"/>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Genèse 5.23 </a:t>
            </a:r>
            <a:r>
              <a:rPr lang="fr-FR" sz="1600" u="sng" dirty="0">
                <a:solidFill>
                  <a:schemeClr val="bg1"/>
                </a:solidFill>
                <a:latin typeface="Spectral Light" panose="02020302060000000000" pitchFamily="18" charset="0"/>
              </a:rPr>
              <a:t>(King James, 1611)</a:t>
            </a:r>
          </a:p>
          <a:p>
            <a:r>
              <a:rPr lang="fr-FR" sz="2000" dirty="0">
                <a:solidFill>
                  <a:srgbClr val="FFC000"/>
                </a:solidFill>
                <a:latin typeface="Spectral Light" panose="02020302060000000000" pitchFamily="18" charset="0"/>
              </a:rPr>
              <a:t>Et tous les jours de Enoch</a:t>
            </a:r>
            <a:r>
              <a:rPr lang="fr-FR" sz="2000" dirty="0">
                <a:solidFill>
                  <a:schemeClr val="bg1"/>
                </a:solidFill>
                <a:latin typeface="Spectral Light" panose="02020302060000000000" pitchFamily="18" charset="0"/>
              </a:rPr>
              <a:t> </a:t>
            </a:r>
            <a:r>
              <a:rPr lang="fr-FR" sz="2000" dirty="0">
                <a:solidFill>
                  <a:srgbClr val="00FF00"/>
                </a:solidFill>
                <a:latin typeface="Spectral Light" panose="02020302060000000000" pitchFamily="18" charset="0"/>
              </a:rPr>
              <a:t>furent de trois cent soixante-cinq ans.</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Genèse 5.24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Et Enoch marcha avec Elohim, </a:t>
            </a:r>
            <a:r>
              <a:rPr lang="fr-FR" sz="2000" dirty="0">
                <a:solidFill>
                  <a:srgbClr val="00B0F0"/>
                </a:solidFill>
                <a:latin typeface="Spectral Light" panose="02020302060000000000" pitchFamily="18" charset="0"/>
              </a:rPr>
              <a:t>et il ne fut plus, </a:t>
            </a:r>
            <a:r>
              <a:rPr lang="fr-FR" sz="2000" dirty="0">
                <a:solidFill>
                  <a:srgbClr val="FFFF00"/>
                </a:solidFill>
                <a:latin typeface="Spectral Light" panose="02020302060000000000" pitchFamily="18" charset="0"/>
              </a:rPr>
              <a:t>car Elohim le prit.</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5" y="3363838"/>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Chronologie LXX : Enoch est mort avant le déluge</a:t>
            </a:r>
          </a:p>
          <a:p>
            <a:r>
              <a:rPr lang="fr-FR" sz="2000" dirty="0">
                <a:solidFill>
                  <a:schemeClr val="bg1"/>
                </a:solidFill>
                <a:latin typeface="Spectral Light" panose="02020302060000000000" pitchFamily="18" charset="0"/>
              </a:rPr>
              <a:t>Chronologie Massorètes : Enoch est mort avant le déluge</a:t>
            </a:r>
            <a:endParaRPr lang="fr-FR" sz="1600" dirty="0">
              <a:solidFill>
                <a:schemeClr val="bg1"/>
              </a:solidFill>
              <a:latin typeface="Spectral Light" panose="02020302060000000000" pitchFamily="18" charset="0"/>
            </a:endParaRPr>
          </a:p>
        </p:txBody>
      </p:sp>
      <p:sp>
        <p:nvSpPr>
          <p:cNvPr id="13" name="Flèche droite 12"/>
          <p:cNvSpPr/>
          <p:nvPr/>
        </p:nvSpPr>
        <p:spPr>
          <a:xfrm>
            <a:off x="612775" y="3769373"/>
            <a:ext cx="457200" cy="144016"/>
          </a:xfrm>
          <a:prstGeom prst="rightArrow">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849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Jude 1.14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Desquels aussi </a:t>
            </a:r>
            <a:r>
              <a:rPr lang="fr-FR" sz="2000" dirty="0">
                <a:solidFill>
                  <a:srgbClr val="00FF00"/>
                </a:solidFill>
                <a:latin typeface="Spectral Light" panose="02020302060000000000" pitchFamily="18" charset="0"/>
              </a:rPr>
              <a:t>Énoch</a:t>
            </a:r>
            <a:r>
              <a:rPr lang="fr-FR" sz="2000" dirty="0">
                <a:solidFill>
                  <a:schemeClr val="bg1"/>
                </a:solidFill>
                <a:latin typeface="Spectral Light" panose="02020302060000000000" pitchFamily="18" charset="0"/>
              </a:rPr>
              <a:t>, le septième depuis Adam, </a:t>
            </a:r>
            <a:r>
              <a:rPr lang="fr-FR" sz="2000" dirty="0">
                <a:solidFill>
                  <a:srgbClr val="00FF00"/>
                </a:solidFill>
                <a:latin typeface="Spectral Light" panose="02020302060000000000" pitchFamily="18" charset="0"/>
              </a:rPr>
              <a:t>a prophétisé</a:t>
            </a:r>
            <a:r>
              <a:rPr lang="fr-FR" sz="2000" dirty="0">
                <a:solidFill>
                  <a:schemeClr val="bg1"/>
                </a:solidFill>
                <a:latin typeface="Spectral Light" panose="02020302060000000000" pitchFamily="18" charset="0"/>
              </a:rPr>
              <a:t>, en disant : Voici, le SEIGNEUR vient avec ses millions de saints,</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2100720"/>
            <a:ext cx="7921626" cy="707886"/>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Énoch a-t-il écrit un livre ? Où parle t’on du livre rédigé par Énoch ?</a:t>
            </a:r>
          </a:p>
          <a:p>
            <a:r>
              <a:rPr lang="fr-FR" sz="2000" dirty="0">
                <a:solidFill>
                  <a:schemeClr val="bg1"/>
                </a:solidFill>
                <a:latin typeface="Spectral Light" panose="02020302060000000000" pitchFamily="18" charset="0"/>
              </a:rPr>
              <a:t>Énoch a </a:t>
            </a:r>
            <a:r>
              <a:rPr lang="fr-FR" sz="2000" dirty="0">
                <a:solidFill>
                  <a:srgbClr val="00FF00"/>
                </a:solidFill>
                <a:latin typeface="Spectral Light" panose="02020302060000000000" pitchFamily="18" charset="0"/>
              </a:rPr>
              <a:t>prophétisé</a:t>
            </a:r>
            <a:r>
              <a:rPr lang="fr-FR" sz="2000" dirty="0">
                <a:solidFill>
                  <a:schemeClr val="bg1"/>
                </a:solidFill>
                <a:latin typeface="Spectral Light" panose="02020302060000000000" pitchFamily="18" charset="0"/>
              </a:rPr>
              <a:t> (à l’oral).</a:t>
            </a:r>
          </a:p>
        </p:txBody>
      </p:sp>
      <p:sp>
        <p:nvSpPr>
          <p:cNvPr id="9" name="Flèche droite 8"/>
          <p:cNvSpPr/>
          <p:nvPr/>
        </p:nvSpPr>
        <p:spPr>
          <a:xfrm>
            <a:off x="612775" y="2536543"/>
            <a:ext cx="457200" cy="144016"/>
          </a:xfrm>
          <a:prstGeom prst="rightArrow">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276496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90</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65.1</a:t>
            </a:r>
          </a:p>
          <a:p>
            <a:r>
              <a:rPr lang="fr-FR" sz="2000" dirty="0">
                <a:solidFill>
                  <a:srgbClr val="FFC000"/>
                </a:solidFill>
                <a:latin typeface="Spectral Light" panose="02020302060000000000" pitchFamily="18" charset="0"/>
              </a:rPr>
              <a:t>Noé découvrit que la terre vivait à une époque troublée </a:t>
            </a:r>
            <a:r>
              <a:rPr lang="fr-FR" sz="2000" dirty="0">
                <a:solidFill>
                  <a:srgbClr val="00FF00"/>
                </a:solidFill>
                <a:latin typeface="Spectral Light" panose="02020302060000000000" pitchFamily="18" charset="0"/>
              </a:rPr>
              <a:t>et surtout que sa destruction était imminente.</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65.2</a:t>
            </a:r>
          </a:p>
          <a:p>
            <a:r>
              <a:rPr lang="fr-FR" sz="2000" dirty="0">
                <a:solidFill>
                  <a:schemeClr val="tx1">
                    <a:lumMod val="75000"/>
                    <a:lumOff val="25000"/>
                  </a:schemeClr>
                </a:solidFill>
                <a:latin typeface="Spectral Light" panose="02020302060000000000" pitchFamily="18" charset="0"/>
              </a:rPr>
              <a:t>Il se mit en route aux confins de la terre pour supplier son grand-père Enoch d’une voix triste de lui expliquer :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3343048"/>
            <a:ext cx="7921626" cy="400110"/>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Noah parle à quelqu’un, qui selon la Bible, n’est plus vivant !</a:t>
            </a:r>
            <a:endParaRPr lang="fr-FR" sz="1600" dirty="0">
              <a:solidFill>
                <a:schemeClr val="tx1">
                  <a:lumMod val="75000"/>
                  <a:lumOff val="25000"/>
                </a:schemeClr>
              </a:solidFill>
              <a:latin typeface="Spectral Light" panose="02020302060000000000" pitchFamily="18" charset="0"/>
            </a:endParaRPr>
          </a:p>
        </p:txBody>
      </p:sp>
    </p:spTree>
    <p:extLst>
      <p:ext uri="{BB962C8B-B14F-4D97-AF65-F5344CB8AC3E}">
        <p14:creationId xmlns:p14="http://schemas.microsoft.com/office/powerpoint/2010/main" val="1291676600"/>
      </p:ext>
    </p:extLst>
  </p:cSld>
  <p:clrMapOvr>
    <a:masterClrMapping/>
  </p:clrMapOvr>
  <p:transition spd="slow">
    <p:strips dir="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91</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65.1</a:t>
            </a:r>
          </a:p>
          <a:p>
            <a:r>
              <a:rPr lang="fr-FR" sz="2000" dirty="0">
                <a:solidFill>
                  <a:srgbClr val="FFC000"/>
                </a:solidFill>
                <a:latin typeface="Spectral Light" panose="02020302060000000000" pitchFamily="18" charset="0"/>
              </a:rPr>
              <a:t>Noé découvrit que la terre vivait à une époque troublée </a:t>
            </a:r>
            <a:r>
              <a:rPr lang="fr-FR" sz="2000" dirty="0">
                <a:solidFill>
                  <a:srgbClr val="00FF00"/>
                </a:solidFill>
                <a:latin typeface="Spectral Light" panose="02020302060000000000" pitchFamily="18" charset="0"/>
              </a:rPr>
              <a:t>et surtout que sa destruction était imminente.</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65.2</a:t>
            </a:r>
          </a:p>
          <a:p>
            <a:r>
              <a:rPr lang="fr-FR" sz="2000" dirty="0">
                <a:solidFill>
                  <a:schemeClr val="bg1"/>
                </a:solidFill>
                <a:latin typeface="Spectral Light" panose="02020302060000000000" pitchFamily="18" charset="0"/>
              </a:rPr>
              <a:t>Il se mit en route aux confins de la terre </a:t>
            </a:r>
            <a:r>
              <a:rPr lang="fr-FR" sz="2000" dirty="0">
                <a:solidFill>
                  <a:srgbClr val="DF57FF"/>
                </a:solidFill>
                <a:latin typeface="Spectral Light" panose="02020302060000000000" pitchFamily="18" charset="0"/>
              </a:rPr>
              <a:t>pour supplier son grand-père Enoch </a:t>
            </a:r>
            <a:r>
              <a:rPr lang="fr-FR" sz="2000" dirty="0">
                <a:solidFill>
                  <a:schemeClr val="bg1"/>
                </a:solidFill>
                <a:latin typeface="Spectral Light" panose="02020302060000000000" pitchFamily="18" charset="0"/>
              </a:rPr>
              <a:t>d’une voix triste de lui expliquer :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3343048"/>
            <a:ext cx="7921626" cy="400110"/>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Noah parle à quelqu’un, qui selon la Bible, n’est plus vivant !</a:t>
            </a:r>
            <a:endParaRPr lang="fr-FR" sz="1600" dirty="0">
              <a:solidFill>
                <a:schemeClr val="tx1">
                  <a:lumMod val="75000"/>
                  <a:lumOff val="25000"/>
                </a:schemeClr>
              </a:solidFill>
              <a:latin typeface="Spectral Light" panose="02020302060000000000" pitchFamily="18" charset="0"/>
            </a:endParaRPr>
          </a:p>
        </p:txBody>
      </p:sp>
    </p:spTree>
    <p:extLst>
      <p:ext uri="{BB962C8B-B14F-4D97-AF65-F5344CB8AC3E}">
        <p14:creationId xmlns:p14="http://schemas.microsoft.com/office/powerpoint/2010/main" val="103089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92</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224676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65.1</a:t>
            </a:r>
          </a:p>
          <a:p>
            <a:r>
              <a:rPr lang="fr-FR" sz="2000" dirty="0">
                <a:solidFill>
                  <a:srgbClr val="FFC000"/>
                </a:solidFill>
                <a:latin typeface="Spectral Light" panose="02020302060000000000" pitchFamily="18" charset="0"/>
              </a:rPr>
              <a:t>Noé découvrit que la terre vivait à une époque troublée </a:t>
            </a:r>
            <a:r>
              <a:rPr lang="fr-FR" sz="2000" dirty="0">
                <a:solidFill>
                  <a:srgbClr val="00FF00"/>
                </a:solidFill>
                <a:latin typeface="Spectral Light" panose="02020302060000000000" pitchFamily="18" charset="0"/>
              </a:rPr>
              <a:t>et surtout que sa destruction était imminente.</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65.2</a:t>
            </a:r>
          </a:p>
          <a:p>
            <a:r>
              <a:rPr lang="fr-FR" sz="2000" dirty="0">
                <a:solidFill>
                  <a:schemeClr val="bg1"/>
                </a:solidFill>
                <a:latin typeface="Spectral Light" panose="02020302060000000000" pitchFamily="18" charset="0"/>
              </a:rPr>
              <a:t>Il se mit en route aux confins de la terre </a:t>
            </a:r>
            <a:r>
              <a:rPr lang="fr-FR" sz="2000" dirty="0">
                <a:solidFill>
                  <a:srgbClr val="DF57FF"/>
                </a:solidFill>
                <a:latin typeface="Spectral Light" panose="02020302060000000000" pitchFamily="18" charset="0"/>
              </a:rPr>
              <a:t>pour supplier son grand-père Enoch </a:t>
            </a:r>
            <a:r>
              <a:rPr lang="fr-FR" sz="2000" dirty="0">
                <a:solidFill>
                  <a:schemeClr val="bg1"/>
                </a:solidFill>
                <a:latin typeface="Spectral Light" panose="02020302060000000000" pitchFamily="18" charset="0"/>
              </a:rPr>
              <a:t>d’une voix triste de lui expliquer :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22374" y="3343048"/>
            <a:ext cx="7921626" cy="400110"/>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Noah parle à quelqu’un, qui selon la Bible, n’est plus vivant !</a:t>
            </a:r>
            <a:endParaRPr lang="fr-FR" sz="1600" dirty="0">
              <a:solidFill>
                <a:schemeClr val="bg1"/>
              </a:solidFill>
              <a:latin typeface="Spectral Light" panose="02020302060000000000" pitchFamily="18" charset="0"/>
            </a:endParaRPr>
          </a:p>
        </p:txBody>
      </p:sp>
      <p:sp>
        <p:nvSpPr>
          <p:cNvPr id="13" name="Flèche droite 12"/>
          <p:cNvSpPr/>
          <p:nvPr/>
        </p:nvSpPr>
        <p:spPr>
          <a:xfrm>
            <a:off x="611558" y="3471095"/>
            <a:ext cx="457200" cy="144016"/>
          </a:xfrm>
          <a:prstGeom prst="rightArrow">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0476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93</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8208913" cy="317009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65.3</a:t>
            </a:r>
          </a:p>
          <a:p>
            <a:r>
              <a:rPr lang="fr-FR" sz="2000" dirty="0">
                <a:solidFill>
                  <a:schemeClr val="bg1"/>
                </a:solidFill>
                <a:latin typeface="Spectral Light" panose="02020302060000000000" pitchFamily="18" charset="0"/>
              </a:rPr>
              <a:t>Dis-moi ce qui se passe sur la terre pour qu’elle soit autant bouleversée ?</a:t>
            </a:r>
          </a:p>
          <a:p>
            <a:r>
              <a:rPr lang="fr-FR" sz="2000" dirty="0">
                <a:solidFill>
                  <a:srgbClr val="FFFF00"/>
                </a:solidFill>
                <a:latin typeface="Spectral Light" panose="02020302060000000000" pitchFamily="18" charset="0"/>
              </a:rPr>
              <a:t>Penses-tu que je vais périr moi-aussi ?</a:t>
            </a:r>
          </a:p>
          <a:p>
            <a:endParaRPr lang="fr-FR" sz="2000" dirty="0">
              <a:solidFill>
                <a:schemeClr val="bg1"/>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65.4</a:t>
            </a:r>
          </a:p>
          <a:p>
            <a:r>
              <a:rPr lang="fr-FR" sz="2000" dirty="0">
                <a:solidFill>
                  <a:schemeClr val="tx1">
                    <a:lumMod val="75000"/>
                    <a:lumOff val="25000"/>
                  </a:schemeClr>
                </a:solidFill>
                <a:latin typeface="Spectral Light" panose="02020302060000000000" pitchFamily="18" charset="0"/>
              </a:rPr>
              <a:t>Soudain il y eu sur la terre un grand tremblement  et une voix se fit entendre du ciel. Noé se prosterna aussitôt.</a:t>
            </a:r>
          </a:p>
          <a:p>
            <a:endParaRPr lang="fr-FR" sz="2000" dirty="0">
              <a:solidFill>
                <a:schemeClr val="tx1">
                  <a:lumMod val="75000"/>
                  <a:lumOff val="25000"/>
                </a:schemeClr>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65.5</a:t>
            </a:r>
          </a:p>
          <a:p>
            <a:r>
              <a:rPr lang="fr-FR" sz="2000" dirty="0">
                <a:solidFill>
                  <a:schemeClr val="tx1">
                    <a:lumMod val="75000"/>
                    <a:lumOff val="25000"/>
                  </a:schemeClr>
                </a:solidFill>
                <a:latin typeface="Spectral Light" panose="02020302060000000000" pitchFamily="18" charset="0"/>
              </a:rPr>
              <a:t>Son grand-père arriva et lui parla : Noé, pourquoi une telle tristesse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509975532"/>
      </p:ext>
    </p:extLst>
  </p:cSld>
  <p:clrMapOvr>
    <a:masterClrMapping/>
  </p:clrMapOvr>
  <p:transition spd="slow">
    <p:strips dir="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94</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8280921" cy="317009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65.3</a:t>
            </a:r>
          </a:p>
          <a:p>
            <a:r>
              <a:rPr lang="fr-FR" sz="2000" dirty="0">
                <a:solidFill>
                  <a:schemeClr val="bg1"/>
                </a:solidFill>
                <a:latin typeface="Spectral Light" panose="02020302060000000000" pitchFamily="18" charset="0"/>
              </a:rPr>
              <a:t>Dis-moi ce qui se passe sur la terre pour qu’elle soit autant bouleversée ?</a:t>
            </a:r>
          </a:p>
          <a:p>
            <a:r>
              <a:rPr lang="fr-FR" sz="2000" dirty="0">
                <a:solidFill>
                  <a:srgbClr val="FFFF00"/>
                </a:solidFill>
                <a:latin typeface="Spectral Light" panose="02020302060000000000" pitchFamily="18" charset="0"/>
              </a:rPr>
              <a:t>Penses-tu que je vais périr moi-aussi ?</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65.4</a:t>
            </a:r>
          </a:p>
          <a:p>
            <a:r>
              <a:rPr lang="fr-FR" sz="2000" dirty="0">
                <a:solidFill>
                  <a:schemeClr val="bg1"/>
                </a:solidFill>
                <a:latin typeface="Spectral Light" panose="02020302060000000000" pitchFamily="18" charset="0"/>
              </a:rPr>
              <a:t>Soudain il y eu sur la terre un grand tremblement  et </a:t>
            </a:r>
            <a:r>
              <a:rPr lang="fr-FR" sz="2000" dirty="0">
                <a:solidFill>
                  <a:srgbClr val="DF57FF"/>
                </a:solidFill>
                <a:latin typeface="Spectral Light" panose="02020302060000000000" pitchFamily="18" charset="0"/>
              </a:rPr>
              <a:t>une voix se fit entendre du ciel</a:t>
            </a:r>
            <a:r>
              <a:rPr lang="fr-FR" sz="2000" dirty="0">
                <a:solidFill>
                  <a:schemeClr val="bg1"/>
                </a:solidFill>
                <a:latin typeface="Spectral Light" panose="02020302060000000000" pitchFamily="18" charset="0"/>
              </a:rPr>
              <a:t>. Noé se prosterna aussitôt.</a:t>
            </a:r>
          </a:p>
          <a:p>
            <a:endParaRPr lang="fr-FR" sz="2000" dirty="0">
              <a:solidFill>
                <a:schemeClr val="tx1">
                  <a:lumMod val="75000"/>
                  <a:lumOff val="25000"/>
                </a:schemeClr>
              </a:solidFill>
              <a:latin typeface="Spectral Light" panose="02020302060000000000" pitchFamily="18" charset="0"/>
            </a:endParaRPr>
          </a:p>
          <a:p>
            <a:r>
              <a:rPr lang="fr-FR" sz="2000" u="sng" dirty="0">
                <a:solidFill>
                  <a:schemeClr val="tx1">
                    <a:lumMod val="75000"/>
                    <a:lumOff val="25000"/>
                  </a:schemeClr>
                </a:solidFill>
                <a:latin typeface="Spectral Light" panose="02020302060000000000" pitchFamily="18" charset="0"/>
              </a:rPr>
              <a:t>Enoch 65.5</a:t>
            </a:r>
          </a:p>
          <a:p>
            <a:r>
              <a:rPr lang="fr-FR" sz="2000" dirty="0">
                <a:solidFill>
                  <a:schemeClr val="tx1">
                    <a:lumMod val="75000"/>
                    <a:lumOff val="25000"/>
                  </a:schemeClr>
                </a:solidFill>
                <a:latin typeface="Spectral Light" panose="02020302060000000000" pitchFamily="18" charset="0"/>
              </a:rPr>
              <a:t>Son grand-père arriva et lui parla : Noé, pourquoi une telle tristesse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9958360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95</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8208913" cy="317009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Enoch 65.3</a:t>
            </a:r>
          </a:p>
          <a:p>
            <a:r>
              <a:rPr lang="fr-FR" sz="2000" dirty="0">
                <a:solidFill>
                  <a:schemeClr val="bg1"/>
                </a:solidFill>
                <a:latin typeface="Spectral Light" panose="02020302060000000000" pitchFamily="18" charset="0"/>
              </a:rPr>
              <a:t>Dis-moi ce qui se passe sur la terre pour qu’elle soit autant bouleversée ?</a:t>
            </a:r>
          </a:p>
          <a:p>
            <a:r>
              <a:rPr lang="fr-FR" sz="2000" dirty="0">
                <a:solidFill>
                  <a:srgbClr val="FFFF00"/>
                </a:solidFill>
                <a:latin typeface="Spectral Light" panose="02020302060000000000" pitchFamily="18" charset="0"/>
              </a:rPr>
              <a:t>Penses-tu que je vais périr moi-aussi ?</a:t>
            </a:r>
          </a:p>
          <a:p>
            <a:endParaRPr lang="fr-FR" sz="2000" dirty="0">
              <a:solidFill>
                <a:schemeClr val="bg1"/>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65.4</a:t>
            </a:r>
          </a:p>
          <a:p>
            <a:r>
              <a:rPr lang="fr-FR" sz="2000" dirty="0">
                <a:solidFill>
                  <a:schemeClr val="bg1"/>
                </a:solidFill>
                <a:latin typeface="Spectral Light" panose="02020302060000000000" pitchFamily="18" charset="0"/>
              </a:rPr>
              <a:t>Soudain il y eu sur la terre un grand tremblement  et </a:t>
            </a:r>
            <a:r>
              <a:rPr lang="fr-FR" sz="2000" dirty="0">
                <a:solidFill>
                  <a:srgbClr val="DF57FF"/>
                </a:solidFill>
                <a:latin typeface="Spectral Light" panose="02020302060000000000" pitchFamily="18" charset="0"/>
              </a:rPr>
              <a:t>une voix se fit entendre du ciel</a:t>
            </a:r>
            <a:r>
              <a:rPr lang="fr-FR" sz="2000" dirty="0">
                <a:solidFill>
                  <a:schemeClr val="bg1"/>
                </a:solidFill>
                <a:latin typeface="Spectral Light" panose="02020302060000000000" pitchFamily="18" charset="0"/>
              </a:rPr>
              <a:t>. Noé se prosterna aussitôt.</a:t>
            </a:r>
          </a:p>
          <a:p>
            <a:endParaRPr lang="fr-FR" sz="2000" dirty="0">
              <a:solidFill>
                <a:schemeClr val="tx1">
                  <a:lumMod val="75000"/>
                  <a:lumOff val="25000"/>
                </a:schemeClr>
              </a:solidFill>
              <a:latin typeface="Spectral Light" panose="02020302060000000000" pitchFamily="18" charset="0"/>
            </a:endParaRPr>
          </a:p>
          <a:p>
            <a:r>
              <a:rPr lang="fr-FR" sz="2000" u="sng" dirty="0">
                <a:solidFill>
                  <a:schemeClr val="bg1"/>
                </a:solidFill>
                <a:latin typeface="Spectral Light" panose="02020302060000000000" pitchFamily="18" charset="0"/>
              </a:rPr>
              <a:t>Enoch 65.5</a:t>
            </a:r>
          </a:p>
          <a:p>
            <a:r>
              <a:rPr lang="fr-FR" sz="2000" dirty="0">
                <a:solidFill>
                  <a:srgbClr val="FFC000"/>
                </a:solidFill>
                <a:latin typeface="Spectral Light" panose="02020302060000000000" pitchFamily="18" charset="0"/>
              </a:rPr>
              <a:t>Son grand-père arriva </a:t>
            </a:r>
            <a:r>
              <a:rPr lang="fr-FR" sz="2000" dirty="0">
                <a:solidFill>
                  <a:srgbClr val="00FF00"/>
                </a:solidFill>
                <a:latin typeface="Spectral Light" panose="02020302060000000000" pitchFamily="18" charset="0"/>
              </a:rPr>
              <a:t>et lui parla : </a:t>
            </a:r>
            <a:r>
              <a:rPr lang="fr-FR" sz="2000" dirty="0">
                <a:solidFill>
                  <a:srgbClr val="33CCFF"/>
                </a:solidFill>
                <a:latin typeface="Spectral Light" panose="02020302060000000000" pitchFamily="18" charset="0"/>
              </a:rPr>
              <a:t>Noé, pourquoi une telle tristesse ?</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463621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96</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954107"/>
          </a:xfrm>
          <a:prstGeom prst="rect">
            <a:avLst/>
          </a:prstGeom>
          <a:noFill/>
        </p:spPr>
        <p:txBody>
          <a:bodyPr wrap="square" rtlCol="0">
            <a:spAutoFit/>
          </a:bodyPr>
          <a:lstStyle/>
          <a:p>
            <a:pPr algn="ctr"/>
            <a:r>
              <a:rPr lang="fr-FR" sz="2800" dirty="0">
                <a:solidFill>
                  <a:schemeClr val="bg1"/>
                </a:solidFill>
                <a:latin typeface="Spectral Light" panose="02020302060000000000" pitchFamily="18" charset="0"/>
              </a:rPr>
              <a:t>Selon le « livre d’Enoch », Enoch descend</a:t>
            </a:r>
          </a:p>
          <a:p>
            <a:pPr algn="ctr"/>
            <a:r>
              <a:rPr lang="fr-FR" sz="2800" dirty="0">
                <a:solidFill>
                  <a:schemeClr val="bg1"/>
                </a:solidFill>
                <a:latin typeface="Spectral Light" panose="02020302060000000000" pitchFamily="18" charset="0"/>
              </a:rPr>
              <a:t>des cieux pour parler avec Noah.</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ZoneTexte 13"/>
          <p:cNvSpPr txBox="1"/>
          <p:nvPr/>
        </p:nvSpPr>
        <p:spPr>
          <a:xfrm>
            <a:off x="899921" y="2761301"/>
            <a:ext cx="3023121" cy="830997"/>
          </a:xfrm>
          <a:prstGeom prst="rect">
            <a:avLst/>
          </a:prstGeom>
          <a:noFill/>
        </p:spPr>
        <p:txBody>
          <a:bodyPr wrap="square" rtlCol="0">
            <a:spAutoFit/>
          </a:bodyPr>
          <a:lstStyle/>
          <a:p>
            <a:pPr algn="ctr"/>
            <a:r>
              <a:rPr lang="fr-FR" sz="4800" dirty="0">
                <a:solidFill>
                  <a:srgbClr val="FF0000"/>
                </a:solidFill>
                <a:latin typeface="Spectral Light" panose="02020302060000000000" pitchFamily="18" charset="0"/>
              </a:rPr>
              <a:t>Alerte !</a:t>
            </a:r>
          </a:p>
        </p:txBody>
      </p:sp>
      <p:pic>
        <p:nvPicPr>
          <p:cNvPr id="6148" name="Picture 4" descr="Alert On Icon - Standard Road Icons - SoftIcon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88666"/>
            <a:ext cx="2376264" cy="237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345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750"/>
                                        <p:tgtEl>
                                          <p:spTgt spid="6148"/>
                                        </p:tgtEl>
                                      </p:cBhvr>
                                    </p:animEffect>
                                    <p:anim calcmode="lin" valueType="num">
                                      <p:cBhvr>
                                        <p:cTn id="13" dur="750" fill="hold"/>
                                        <p:tgtEl>
                                          <p:spTgt spid="6148"/>
                                        </p:tgtEl>
                                        <p:attrNameLst>
                                          <p:attrName>ppt_x</p:attrName>
                                        </p:attrNameLst>
                                      </p:cBhvr>
                                      <p:tavLst>
                                        <p:tav tm="0">
                                          <p:val>
                                            <p:strVal val="#ppt_x"/>
                                          </p:val>
                                        </p:tav>
                                        <p:tav tm="100000">
                                          <p:val>
                                            <p:strVal val="#ppt_x"/>
                                          </p:val>
                                        </p:tav>
                                      </p:tavLst>
                                    </p:anim>
                                    <p:anim calcmode="lin" valueType="num">
                                      <p:cBhvr>
                                        <p:cTn id="14" dur="75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97</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015663"/>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Jean 3.13 </a:t>
            </a:r>
            <a:r>
              <a:rPr lang="fr-FR" sz="1600" u="sng" dirty="0">
                <a:solidFill>
                  <a:schemeClr val="bg1"/>
                </a:solidFill>
                <a:latin typeface="Spectral Light" panose="02020302060000000000" pitchFamily="18" charset="0"/>
              </a:rPr>
              <a:t>(King James, 1611)</a:t>
            </a:r>
          </a:p>
          <a:p>
            <a:r>
              <a:rPr lang="fr-FR" sz="2000" dirty="0">
                <a:solidFill>
                  <a:srgbClr val="FFFF00"/>
                </a:solidFill>
                <a:latin typeface="Spectral Light" panose="02020302060000000000" pitchFamily="18" charset="0"/>
              </a:rPr>
              <a:t>Car nul homme n’est monté au ciel, </a:t>
            </a:r>
            <a:r>
              <a:rPr lang="fr-FR" sz="2000" dirty="0">
                <a:solidFill>
                  <a:srgbClr val="33CCFF"/>
                </a:solidFill>
                <a:latin typeface="Spectral Light" panose="02020302060000000000" pitchFamily="18" charset="0"/>
              </a:rPr>
              <a:t>sinon celui qui est descendu du ciel, </a:t>
            </a:r>
            <a:r>
              <a:rPr lang="fr-FR" sz="2000" dirty="0">
                <a:solidFill>
                  <a:srgbClr val="DF57FF"/>
                </a:solidFill>
                <a:latin typeface="Spectral Light" panose="02020302060000000000" pitchFamily="18" charset="0"/>
              </a:rPr>
              <a:t>c’est-à-dire, le Fils de l’homme qui est dans le ciel.</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2123728" y="2575718"/>
            <a:ext cx="3023121" cy="830997"/>
          </a:xfrm>
          <a:prstGeom prst="rect">
            <a:avLst/>
          </a:prstGeom>
          <a:noFill/>
        </p:spPr>
        <p:txBody>
          <a:bodyPr wrap="square" rtlCol="0">
            <a:spAutoFit/>
          </a:bodyPr>
          <a:lstStyle/>
          <a:p>
            <a:pPr algn="ctr"/>
            <a:r>
              <a:rPr lang="fr-FR" sz="4800" dirty="0">
                <a:solidFill>
                  <a:srgbClr val="DF57FF"/>
                </a:solidFill>
                <a:latin typeface="Spectral Light" panose="02020302060000000000" pitchFamily="18" charset="0"/>
              </a:rPr>
              <a:t>Yahusha</a:t>
            </a:r>
          </a:p>
        </p:txBody>
      </p:sp>
      <p:sp>
        <p:nvSpPr>
          <p:cNvPr id="9" name="Flèche vers le bas 8"/>
          <p:cNvSpPr/>
          <p:nvPr/>
        </p:nvSpPr>
        <p:spPr>
          <a:xfrm>
            <a:off x="3491272" y="1938482"/>
            <a:ext cx="288032" cy="512461"/>
          </a:xfrm>
          <a:prstGeom prst="downArrow">
            <a:avLst/>
          </a:prstGeom>
          <a:noFill/>
          <a:ln>
            <a:solidFill>
              <a:srgbClr val="DF5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11559" y="3530968"/>
            <a:ext cx="8352929" cy="400110"/>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L’esprit du défunt retourne à son Créateur, mais pas la chair et le sang.</a:t>
            </a:r>
          </a:p>
        </p:txBody>
      </p:sp>
    </p:spTree>
    <p:extLst>
      <p:ext uri="{BB962C8B-B14F-4D97-AF65-F5344CB8AC3E}">
        <p14:creationId xmlns:p14="http://schemas.microsoft.com/office/powerpoint/2010/main" val="91313654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98</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15.50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Maintenant je dis ceci, frères, que </a:t>
            </a:r>
            <a:r>
              <a:rPr lang="fr-FR" sz="2000" dirty="0">
                <a:solidFill>
                  <a:srgbClr val="FFFF00"/>
                </a:solidFill>
                <a:latin typeface="Spectral Light" panose="02020302060000000000" pitchFamily="18" charset="0"/>
              </a:rPr>
              <a:t>la chair et le sang ne peuvent hériter le royaume de YHWH, </a:t>
            </a:r>
            <a:r>
              <a:rPr lang="fr-FR" sz="2000" dirty="0">
                <a:solidFill>
                  <a:schemeClr val="bg1"/>
                </a:solidFill>
                <a:latin typeface="Spectral Light" panose="02020302060000000000" pitchFamily="18" charset="0"/>
              </a:rPr>
              <a:t>et que la corruption non plus n’hérite pas l’incorruptibilité.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8" y="2575718"/>
            <a:ext cx="8352929" cy="1323439"/>
          </a:xfrm>
          <a:prstGeom prst="rect">
            <a:avLst/>
          </a:prstGeom>
          <a:noFill/>
        </p:spPr>
        <p:txBody>
          <a:bodyPr wrap="square" rtlCol="0">
            <a:spAutoFit/>
          </a:bodyPr>
          <a:lstStyle/>
          <a:p>
            <a:r>
              <a:rPr lang="fr-FR" sz="2000" dirty="0">
                <a:solidFill>
                  <a:schemeClr val="tx1">
                    <a:lumMod val="75000"/>
                    <a:lumOff val="25000"/>
                  </a:schemeClr>
                </a:solidFill>
                <a:latin typeface="Spectral Light" panose="02020302060000000000" pitchFamily="18" charset="0"/>
              </a:rPr>
              <a:t>Enoch n’a pas pu aller dans les cieux avec son corps naturel.</a:t>
            </a:r>
          </a:p>
          <a:p>
            <a:r>
              <a:rPr lang="fr-FR" sz="2000" dirty="0">
                <a:solidFill>
                  <a:schemeClr val="tx1">
                    <a:lumMod val="75000"/>
                    <a:lumOff val="25000"/>
                  </a:schemeClr>
                </a:solidFill>
                <a:latin typeface="Spectral Light" panose="02020302060000000000" pitchFamily="18" charset="0"/>
              </a:rPr>
              <a:t>La seule façon d’entrer dans le royaume de YHWH et d’en sortir , c’est avec un corps de gloire.</a:t>
            </a:r>
          </a:p>
          <a:p>
            <a:r>
              <a:rPr lang="fr-FR" sz="2000" dirty="0">
                <a:solidFill>
                  <a:schemeClr val="tx1">
                    <a:lumMod val="75000"/>
                    <a:lumOff val="25000"/>
                  </a:schemeClr>
                </a:solidFill>
                <a:latin typeface="Spectral Light" panose="02020302060000000000" pitchFamily="18" charset="0"/>
              </a:rPr>
              <a:t>Enoch a-t-il reçu un corps de gloire avant Yahusha ?</a:t>
            </a:r>
          </a:p>
        </p:txBody>
      </p:sp>
    </p:spTree>
    <p:extLst>
      <p:ext uri="{BB962C8B-B14F-4D97-AF65-F5344CB8AC3E}">
        <p14:creationId xmlns:p14="http://schemas.microsoft.com/office/powerpoint/2010/main" val="866467736"/>
      </p:ext>
    </p:extLst>
  </p:cSld>
  <p:clrMapOvr>
    <a:masterClrMapping/>
  </p:clrMapOvr>
  <p:transition spd="slow">
    <p:strips dir="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37"/>
            <a:ext cx="9144000" cy="5135563"/>
          </a:xfrm>
          <a:prstGeom prst="rect">
            <a:avLst/>
          </a:prstGeom>
          <a:solidFill>
            <a:srgbClr val="0A0A0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2D09FF85-A8E4-4662-9A25-7E1193D20439}" type="slidenum">
              <a:rPr lang="fr-FR">
                <a:solidFill>
                  <a:schemeClr val="bg1">
                    <a:lumMod val="75000"/>
                  </a:schemeClr>
                </a:solidFill>
              </a:rPr>
              <a:pPr/>
              <a:t>99</a:t>
            </a:fld>
            <a:endParaRPr lang="fr-FR" dirty="0">
              <a:solidFill>
                <a:schemeClr val="bg1">
                  <a:lumMod val="75000"/>
                </a:schemeClr>
              </a:solidFill>
            </a:endParaRPr>
          </a:p>
        </p:txBody>
      </p:sp>
      <p:sp>
        <p:nvSpPr>
          <p:cNvPr id="2" name="AutoShape 2" descr="Image result for calendar png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Image result for calendar png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7" descr="Image result for calendar png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9" descr="Image result for calendar png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1" descr="Image result for calendar png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611559" y="836780"/>
            <a:ext cx="7920881" cy="1323439"/>
          </a:xfrm>
          <a:prstGeom prst="rect">
            <a:avLst/>
          </a:prstGeom>
          <a:noFill/>
        </p:spPr>
        <p:txBody>
          <a:bodyPr wrap="square" rtlCol="0">
            <a:spAutoFit/>
          </a:bodyPr>
          <a:lstStyle/>
          <a:p>
            <a:r>
              <a:rPr lang="fr-FR" sz="2000" u="sng" dirty="0">
                <a:solidFill>
                  <a:schemeClr val="bg1"/>
                </a:solidFill>
                <a:latin typeface="Spectral Light" panose="02020302060000000000" pitchFamily="18" charset="0"/>
              </a:rPr>
              <a:t>1 Corinthiens 15.50 </a:t>
            </a:r>
            <a:r>
              <a:rPr lang="fr-FR" sz="1600" u="sng" dirty="0">
                <a:solidFill>
                  <a:schemeClr val="bg1"/>
                </a:solidFill>
                <a:latin typeface="Spectral Light" panose="02020302060000000000" pitchFamily="18" charset="0"/>
              </a:rPr>
              <a:t>(King James, 1611)</a:t>
            </a:r>
          </a:p>
          <a:p>
            <a:r>
              <a:rPr lang="fr-FR" sz="2000" dirty="0">
                <a:solidFill>
                  <a:schemeClr val="bg1"/>
                </a:solidFill>
                <a:latin typeface="Spectral Light" panose="02020302060000000000" pitchFamily="18" charset="0"/>
              </a:rPr>
              <a:t>Maintenant je dis ceci, frères, que </a:t>
            </a:r>
            <a:r>
              <a:rPr lang="fr-FR" sz="2000" dirty="0">
                <a:solidFill>
                  <a:srgbClr val="FFFF00"/>
                </a:solidFill>
                <a:latin typeface="Spectral Light" panose="02020302060000000000" pitchFamily="18" charset="0"/>
              </a:rPr>
              <a:t>la chair et le sang ne peuvent hériter le royaume de YHWH, </a:t>
            </a:r>
            <a:r>
              <a:rPr lang="fr-FR" sz="2000" dirty="0">
                <a:solidFill>
                  <a:schemeClr val="bg1"/>
                </a:solidFill>
                <a:latin typeface="Spectral Light" panose="02020302060000000000" pitchFamily="18" charset="0"/>
              </a:rPr>
              <a:t>et que la corruption non plus n’hérite pas l’incorruptibilité.</a:t>
            </a:r>
          </a:p>
        </p:txBody>
      </p:sp>
      <p:sp>
        <p:nvSpPr>
          <p:cNvPr id="5" name="AutoShape 4" descr="RÃ©sultat de recherche d'images pour &quot;calendar png&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11558" y="2575718"/>
            <a:ext cx="8352929" cy="1323439"/>
          </a:xfrm>
          <a:prstGeom prst="rect">
            <a:avLst/>
          </a:prstGeom>
          <a:noFill/>
        </p:spPr>
        <p:txBody>
          <a:bodyPr wrap="square" rtlCol="0">
            <a:spAutoFit/>
          </a:bodyPr>
          <a:lstStyle/>
          <a:p>
            <a:r>
              <a:rPr lang="fr-FR" sz="2000" dirty="0">
                <a:solidFill>
                  <a:schemeClr val="bg1"/>
                </a:solidFill>
                <a:latin typeface="Spectral Light" panose="02020302060000000000" pitchFamily="18" charset="0"/>
              </a:rPr>
              <a:t>Enoch n’a pas pu aller dans les cieux avec son corps naturel.</a:t>
            </a:r>
          </a:p>
          <a:p>
            <a:r>
              <a:rPr lang="fr-FR" sz="2000" dirty="0">
                <a:solidFill>
                  <a:schemeClr val="tx1">
                    <a:lumMod val="75000"/>
                    <a:lumOff val="25000"/>
                  </a:schemeClr>
                </a:solidFill>
                <a:latin typeface="Spectral Light" panose="02020302060000000000" pitchFamily="18" charset="0"/>
              </a:rPr>
              <a:t>La seule façon d’entrer dans le royaume de YHWH et d’en sortir , c’est avec un corps de gloire.</a:t>
            </a:r>
          </a:p>
          <a:p>
            <a:r>
              <a:rPr lang="fr-FR" sz="2000" dirty="0">
                <a:solidFill>
                  <a:schemeClr val="tx1">
                    <a:lumMod val="75000"/>
                    <a:lumOff val="25000"/>
                  </a:schemeClr>
                </a:solidFill>
                <a:latin typeface="Spectral Light" panose="02020302060000000000" pitchFamily="18" charset="0"/>
              </a:rPr>
              <a:t>Enoch a-t-il reçu un corps de gloire avant Yahusha ?</a:t>
            </a:r>
          </a:p>
        </p:txBody>
      </p:sp>
    </p:spTree>
    <p:extLst>
      <p:ext uri="{BB962C8B-B14F-4D97-AF65-F5344CB8AC3E}">
        <p14:creationId xmlns:p14="http://schemas.microsoft.com/office/powerpoint/2010/main" val="18406977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73043</TotalTime>
  <Words>8333</Words>
  <Application>Microsoft Office PowerPoint</Application>
  <PresentationFormat>On-screen Show (16:9)</PresentationFormat>
  <Paragraphs>844</Paragraphs>
  <Slides>167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167</vt:i4>
      </vt:variant>
    </vt:vector>
  </HeadingPairs>
  <TitlesOfParts>
    <vt:vector size="172" baseType="lpstr">
      <vt:lpstr>Arial</vt:lpstr>
      <vt:lpstr>Arial Rounded MT Bold</vt:lpstr>
      <vt:lpstr>Calibri</vt:lpstr>
      <vt:lpstr>Spectral Light</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Fawzi</dc:creator>
  <cp:lastModifiedBy>Neil Pritchard</cp:lastModifiedBy>
  <cp:revision>2554</cp:revision>
  <dcterms:created xsi:type="dcterms:W3CDTF">2018-04-25T09:15:37Z</dcterms:created>
  <dcterms:modified xsi:type="dcterms:W3CDTF">2021-06-02T01:48:18Z</dcterms:modified>
</cp:coreProperties>
</file>