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7"/>
  </p:notesMasterIdLst>
  <p:sldIdLst>
    <p:sldId id="1379" r:id="rId2"/>
    <p:sldId id="1119" r:id="rId3"/>
    <p:sldId id="1380" r:id="rId4"/>
    <p:sldId id="1340" r:id="rId5"/>
    <p:sldId id="1383" r:id="rId6"/>
    <p:sldId id="1385" r:id="rId7"/>
    <p:sldId id="1328" r:id="rId8"/>
    <p:sldId id="1388" r:id="rId9"/>
    <p:sldId id="1329" r:id="rId10"/>
    <p:sldId id="1369" r:id="rId11"/>
    <p:sldId id="1310" r:id="rId12"/>
    <p:sldId id="1392" r:id="rId13"/>
    <p:sldId id="1393" r:id="rId14"/>
    <p:sldId id="1394" r:id="rId15"/>
    <p:sldId id="1395" r:id="rId16"/>
    <p:sldId id="1341" r:id="rId17"/>
    <p:sldId id="1398" r:id="rId18"/>
    <p:sldId id="1370" r:id="rId19"/>
    <p:sldId id="1186" r:id="rId20"/>
    <p:sldId id="1401" r:id="rId21"/>
    <p:sldId id="1187" r:id="rId22"/>
    <p:sldId id="1336" r:id="rId23"/>
    <p:sldId id="1337" r:id="rId24"/>
    <p:sldId id="1403" r:id="rId25"/>
    <p:sldId id="1371" r:id="rId26"/>
    <p:sldId id="1190" r:id="rId27"/>
    <p:sldId id="1406" r:id="rId28"/>
    <p:sldId id="1408" r:id="rId29"/>
    <p:sldId id="1191" r:id="rId30"/>
    <p:sldId id="1192" r:id="rId31"/>
    <p:sldId id="1342" r:id="rId32"/>
    <p:sldId id="1193" r:id="rId33"/>
    <p:sldId id="1141" r:id="rId34"/>
    <p:sldId id="1415" r:id="rId35"/>
    <p:sldId id="1142" r:id="rId36"/>
    <p:sldId id="1417" r:id="rId37"/>
    <p:sldId id="1195" r:id="rId38"/>
    <p:sldId id="1143" r:id="rId39"/>
    <p:sldId id="1372" r:id="rId40"/>
    <p:sldId id="1373" r:id="rId41"/>
    <p:sldId id="1198" r:id="rId42"/>
    <p:sldId id="1144" r:id="rId43"/>
    <p:sldId id="1423" r:id="rId44"/>
    <p:sldId id="1145" r:id="rId45"/>
    <p:sldId id="1426" r:id="rId46"/>
    <p:sldId id="1429" r:id="rId47"/>
    <p:sldId id="1430" r:id="rId48"/>
    <p:sldId id="1432" r:id="rId49"/>
    <p:sldId id="1435" r:id="rId50"/>
    <p:sldId id="1436" r:id="rId51"/>
    <p:sldId id="1437" r:id="rId52"/>
    <p:sldId id="1439" r:id="rId53"/>
    <p:sldId id="1441" r:id="rId54"/>
    <p:sldId id="1442" r:id="rId55"/>
    <p:sldId id="1428" r:id="rId5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57FF"/>
    <a:srgbClr val="00FF00"/>
    <a:srgbClr val="33CCFF"/>
    <a:srgbClr val="FF3300"/>
    <a:srgbClr val="FFCC66"/>
    <a:srgbClr val="0A0A0A"/>
    <a:srgbClr val="66FF33"/>
    <a:srgbClr val="66FF66"/>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2727" autoAdjust="0"/>
    <p:restoredTop sz="99467" autoAdjust="0"/>
  </p:normalViewPr>
  <p:slideViewPr>
    <p:cSldViewPr>
      <p:cViewPr>
        <p:scale>
          <a:sx n="75" d="100"/>
          <a:sy n="75" d="100"/>
        </p:scale>
        <p:origin x="-990" y="-4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AC9A5-DC44-4CC7-B042-5BD108FD9C0F}" type="datetimeFigureOut">
              <a:rPr lang="fr-FR" smtClean="0"/>
              <a:t>03/06/2019</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ABF3E-8FE9-4E35-888C-15CEC1F55A3F}" type="slidenum">
              <a:rPr lang="fr-FR" smtClean="0"/>
              <a:t>‹N°›</a:t>
            </a:fld>
            <a:endParaRPr lang="fr-FR" dirty="0"/>
          </a:p>
        </p:txBody>
      </p:sp>
    </p:spTree>
    <p:extLst>
      <p:ext uri="{BB962C8B-B14F-4D97-AF65-F5344CB8AC3E}">
        <p14:creationId xmlns:p14="http://schemas.microsoft.com/office/powerpoint/2010/main" val="148205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3D88932-FF23-453F-926C-E41D6AD30B8C}" type="datetime1">
              <a:rPr lang="fr-FR" smtClean="0"/>
              <a:t>03/06/2019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‹N°›</a:t>
            </a:fld>
            <a:endParaRPr lang="fr-FR" dirty="0"/>
          </a:p>
        </p:txBody>
      </p:sp>
    </p:spTree>
    <p:extLst>
      <p:ext uri="{BB962C8B-B14F-4D97-AF65-F5344CB8AC3E}">
        <p14:creationId xmlns:p14="http://schemas.microsoft.com/office/powerpoint/2010/main" val="337257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B80C46-9975-489C-8FCC-0D0DD60F488E}" type="datetime1">
              <a:rPr lang="fr-FR" smtClean="0"/>
              <a:t>03/06/2019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‹N°›</a:t>
            </a:fld>
            <a:endParaRPr lang="fr-FR" dirty="0"/>
          </a:p>
        </p:txBody>
      </p:sp>
    </p:spTree>
    <p:extLst>
      <p:ext uri="{BB962C8B-B14F-4D97-AF65-F5344CB8AC3E}">
        <p14:creationId xmlns:p14="http://schemas.microsoft.com/office/powerpoint/2010/main" val="63976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2"/>
            <a:ext cx="2057400" cy="32908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54782"/>
            <a:ext cx="6019800" cy="32908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630902-08E5-4711-ACAF-1AD6E8C28AAA}" type="datetime1">
              <a:rPr lang="fr-FR" smtClean="0"/>
              <a:t>03/06/2019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‹N°›</a:t>
            </a:fld>
            <a:endParaRPr lang="fr-FR" dirty="0"/>
          </a:p>
        </p:txBody>
      </p:sp>
    </p:spTree>
    <p:extLst>
      <p:ext uri="{BB962C8B-B14F-4D97-AF65-F5344CB8AC3E}">
        <p14:creationId xmlns:p14="http://schemas.microsoft.com/office/powerpoint/2010/main" val="39825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41054C-B3D9-4815-9315-E9302BB1BB83}" type="datetime1">
              <a:rPr lang="fr-FR" smtClean="0"/>
              <a:t>03/06/2019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‹N°›</a:t>
            </a:fld>
            <a:endParaRPr lang="fr-FR" dirty="0"/>
          </a:p>
        </p:txBody>
      </p:sp>
    </p:spTree>
    <p:extLst>
      <p:ext uri="{BB962C8B-B14F-4D97-AF65-F5344CB8AC3E}">
        <p14:creationId xmlns:p14="http://schemas.microsoft.com/office/powerpoint/2010/main" val="421958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D92EAF4-1EA7-49E6-8DF9-944A8E53CB55}" type="datetime1">
              <a:rPr lang="fr-FR" smtClean="0"/>
              <a:t>03/06/2019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‹N°›</a:t>
            </a:fld>
            <a:endParaRPr lang="fr-FR" dirty="0"/>
          </a:p>
        </p:txBody>
      </p:sp>
    </p:spTree>
    <p:extLst>
      <p:ext uri="{BB962C8B-B14F-4D97-AF65-F5344CB8AC3E}">
        <p14:creationId xmlns:p14="http://schemas.microsoft.com/office/powerpoint/2010/main" val="90577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8CD377D-FB14-404C-BDBB-2D7715FF8B1A}" type="datetime1">
              <a:rPr lang="fr-FR" smtClean="0"/>
              <a:t>03/06/2019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‹N°›</a:t>
            </a:fld>
            <a:endParaRPr lang="fr-FR" dirty="0"/>
          </a:p>
        </p:txBody>
      </p:sp>
    </p:spTree>
    <p:extLst>
      <p:ext uri="{BB962C8B-B14F-4D97-AF65-F5344CB8AC3E}">
        <p14:creationId xmlns:p14="http://schemas.microsoft.com/office/powerpoint/2010/main" val="218815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8190DCB-6FFB-474C-9302-A19BE34F8977}" type="datetime1">
              <a:rPr lang="fr-FR" smtClean="0"/>
              <a:t>03/06/2019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D09FF85-A8E4-4662-9A25-7E1193D20439}" type="slidenum">
              <a:rPr lang="fr-FR" smtClean="0"/>
              <a:t>‹N°›</a:t>
            </a:fld>
            <a:endParaRPr lang="fr-FR" dirty="0"/>
          </a:p>
        </p:txBody>
      </p:sp>
    </p:spTree>
    <p:extLst>
      <p:ext uri="{BB962C8B-B14F-4D97-AF65-F5344CB8AC3E}">
        <p14:creationId xmlns:p14="http://schemas.microsoft.com/office/powerpoint/2010/main" val="24516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976D378-C874-400F-BB3E-A7886370B526}" type="datetime1">
              <a:rPr lang="fr-FR" smtClean="0"/>
              <a:t>03/06/2019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D09FF85-A8E4-4662-9A25-7E1193D20439}" type="slidenum">
              <a:rPr lang="fr-FR" smtClean="0"/>
              <a:t>‹N°›</a:t>
            </a:fld>
            <a:endParaRPr lang="fr-FR" dirty="0"/>
          </a:p>
        </p:txBody>
      </p:sp>
    </p:spTree>
    <p:extLst>
      <p:ext uri="{BB962C8B-B14F-4D97-AF65-F5344CB8AC3E}">
        <p14:creationId xmlns:p14="http://schemas.microsoft.com/office/powerpoint/2010/main" val="107977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8642DF-8BE5-483C-BD03-B4D44CD9C4D1}" type="datetime1">
              <a:rPr lang="fr-FR" smtClean="0"/>
              <a:t>03/06/2019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smtClean="0"/>
              <a:t>‹N°›</a:t>
            </a:fld>
            <a:endParaRPr lang="fr-FR" dirty="0"/>
          </a:p>
        </p:txBody>
      </p:sp>
    </p:spTree>
    <p:extLst>
      <p:ext uri="{BB962C8B-B14F-4D97-AF65-F5344CB8AC3E}">
        <p14:creationId xmlns:p14="http://schemas.microsoft.com/office/powerpoint/2010/main" val="403795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EE26BE3-9798-4689-A1CB-E0A15C799B04}" type="datetime1">
              <a:rPr lang="fr-FR" smtClean="0"/>
              <a:t>03/06/2019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‹N°›</a:t>
            </a:fld>
            <a:endParaRPr lang="fr-FR" dirty="0"/>
          </a:p>
        </p:txBody>
      </p:sp>
    </p:spTree>
    <p:extLst>
      <p:ext uri="{BB962C8B-B14F-4D97-AF65-F5344CB8AC3E}">
        <p14:creationId xmlns:p14="http://schemas.microsoft.com/office/powerpoint/2010/main" val="198669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3AF9B30-4E36-449E-97AD-F409A3DF5A09}" type="datetime1">
              <a:rPr lang="fr-FR" smtClean="0"/>
              <a:t>03/06/2019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‹N°›</a:t>
            </a:fld>
            <a:endParaRPr lang="fr-FR" dirty="0"/>
          </a:p>
        </p:txBody>
      </p:sp>
    </p:spTree>
    <p:extLst>
      <p:ext uri="{BB962C8B-B14F-4D97-AF65-F5344CB8AC3E}">
        <p14:creationId xmlns:p14="http://schemas.microsoft.com/office/powerpoint/2010/main" val="48785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CC292F-3902-45AC-9D29-6D2AB5C415C2}" type="datetime1">
              <a:rPr lang="fr-FR" smtClean="0"/>
              <a:t>03/06/2019</a:t>
            </a:fld>
            <a:endParaRPr lang="fr-FR" dirty="0"/>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D09FF85-A8E4-4662-9A25-7E1193D20439}" type="slidenum">
              <a:rPr lang="fr-FR" smtClean="0"/>
              <a:t>‹N°›</a:t>
            </a:fld>
            <a:endParaRPr lang="fr-FR" dirty="0"/>
          </a:p>
        </p:txBody>
      </p:sp>
    </p:spTree>
    <p:extLst>
      <p:ext uri="{BB962C8B-B14F-4D97-AF65-F5344CB8AC3E}">
        <p14:creationId xmlns:p14="http://schemas.microsoft.com/office/powerpoint/2010/main" val="33516421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9505"/>
          <a:stretch/>
        </p:blipFill>
        <p:spPr bwMode="auto">
          <a:xfrm>
            <a:off x="-1" y="0"/>
            <a:ext cx="9217505"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a:t>
            </a:fld>
            <a:endParaRPr lang="fr-FR" dirty="0">
              <a:solidFill>
                <a:schemeClr val="bg1">
                  <a:lumMod val="75000"/>
                </a:schemeClr>
              </a:solidFill>
            </a:endParaRPr>
          </a:p>
        </p:txBody>
      </p:sp>
      <p:sp>
        <p:nvSpPr>
          <p:cNvPr id="5" name="ZoneTexte 4"/>
          <p:cNvSpPr txBox="1"/>
          <p:nvPr/>
        </p:nvSpPr>
        <p:spPr>
          <a:xfrm>
            <a:off x="1043608" y="723390"/>
            <a:ext cx="3456384" cy="646331"/>
          </a:xfrm>
          <a:prstGeom prst="rect">
            <a:avLst/>
          </a:prstGeom>
          <a:noFill/>
          <a:ln>
            <a:noFill/>
          </a:ln>
        </p:spPr>
        <p:txBody>
          <a:bodyPr wrap="square" rtlCol="0">
            <a:spAutoFit/>
          </a:bodyPr>
          <a:lstStyle/>
          <a:p>
            <a:pPr algn="ctr"/>
            <a:r>
              <a:rPr lang="fr-FR" sz="3600" dirty="0" smtClean="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#21 : Annexe </a:t>
            </a:r>
            <a:r>
              <a:rPr lang="fr-FR" sz="3600" dirty="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A</a:t>
            </a:r>
          </a:p>
        </p:txBody>
      </p:sp>
      <p:sp>
        <p:nvSpPr>
          <p:cNvPr id="6" name="ZoneTexte 5"/>
          <p:cNvSpPr txBox="1"/>
          <p:nvPr/>
        </p:nvSpPr>
        <p:spPr>
          <a:xfrm>
            <a:off x="341784" y="1802457"/>
            <a:ext cx="4860032" cy="1754326"/>
          </a:xfrm>
          <a:prstGeom prst="rect">
            <a:avLst/>
          </a:prstGeom>
          <a:noFill/>
          <a:ln>
            <a:noFill/>
          </a:ln>
        </p:spPr>
        <p:txBody>
          <a:bodyPr wrap="square" rtlCol="0">
            <a:spAutoFit/>
          </a:bodyPr>
          <a:lstStyle/>
          <a:p>
            <a:pPr algn="ctr"/>
            <a:r>
              <a:rPr lang="fr-FR" sz="3600" dirty="0" smtClean="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1</a:t>
            </a:r>
            <a:r>
              <a:rPr lang="fr-FR" sz="3600" baseline="30000" dirty="0" smtClean="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er</a:t>
            </a:r>
            <a:r>
              <a:rPr lang="fr-FR" sz="3600" dirty="0" smtClean="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 </a:t>
            </a:r>
            <a:r>
              <a:rPr lang="fr-FR" sz="3600" dirty="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mythe :</a:t>
            </a:r>
          </a:p>
          <a:p>
            <a:pPr algn="ctr"/>
            <a:r>
              <a:rPr lang="fr-FR" sz="3600" dirty="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 anges déchus – femmes »</a:t>
            </a:r>
          </a:p>
        </p:txBody>
      </p:sp>
      <p:pic>
        <p:nvPicPr>
          <p:cNvPr id="7" name="Inception_fog_horn_3.mp4">
            <a:hlinkClick r:id="" action="ppaction://media"/>
          </p:cNvPr>
          <p:cNvPicPr>
            <a:picLocks noChangeAspect="1"/>
          </p:cNvPicPr>
          <p:nvPr>
            <a:videoFile r:link="rId1"/>
            <p:extLst>
              <p:ext uri="{DAA4B4D4-6D71-4841-9C94-3DE7FCFB9230}">
                <p14:media xmlns:p14="http://schemas.microsoft.com/office/powerpoint/2010/main" r:embed="rId2">
                  <p14:trim st="1959.7456" end="1005.887"/>
                </p14:media>
              </p:ext>
            </p:extLst>
          </p:nvPr>
        </p:nvPicPr>
        <p:blipFill>
          <a:blip r:embed="rId5"/>
          <a:stretch>
            <a:fillRect/>
          </a:stretch>
        </p:blipFill>
        <p:spPr>
          <a:xfrm>
            <a:off x="9324528" y="1518925"/>
            <a:ext cx="504056" cy="283532"/>
          </a:xfrm>
          <a:prstGeom prst="rect">
            <a:avLst/>
          </a:prstGeom>
          <a:ln>
            <a:noFill/>
          </a:ln>
        </p:spPr>
      </p:pic>
    </p:spTree>
    <p:extLst>
      <p:ext uri="{BB962C8B-B14F-4D97-AF65-F5344CB8AC3E}">
        <p14:creationId xmlns:p14="http://schemas.microsoft.com/office/powerpoint/2010/main" val="19800758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430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cTn>
                <p:tgtEl>
                  <p:spTgt spid="7"/>
                </p:tgtEl>
              </p:cMediaNode>
            </p:vide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Job 38.35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Peux-tu envoyer les éclairs, de sorte qu’ils partent, et te disent : Nous voici </a:t>
            </a:r>
            <a:r>
              <a:rPr lang="fr-FR" sz="2000" dirty="0" smtClean="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076219266"/>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Jacques 1.17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Tout don agréable et tout don parfait est d’en haut, et descendent du </a:t>
            </a:r>
            <a:r>
              <a:rPr lang="fr-FR" sz="2000" dirty="0">
                <a:solidFill>
                  <a:srgbClr val="FFFF00"/>
                </a:solidFill>
                <a:latin typeface="Spectral Light" panose="02020302060000000000" pitchFamily="18" charset="0"/>
              </a:rPr>
              <a:t>Père des lumières, </a:t>
            </a:r>
            <a:r>
              <a:rPr lang="fr-FR" sz="2000" dirty="0">
                <a:solidFill>
                  <a:schemeClr val="bg1"/>
                </a:solidFill>
                <a:latin typeface="Spectral Light" panose="02020302060000000000" pitchFamily="18" charset="0"/>
              </a:rPr>
              <a:t>avec qui il n’y a ni variation, ni ombre de changement.</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471068017"/>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224" y="7937"/>
            <a:ext cx="3029551"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351448"/>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304" y="7937"/>
            <a:ext cx="2907392"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779912" y="2787774"/>
            <a:ext cx="21602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966271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873" y="1131590"/>
            <a:ext cx="4608512" cy="191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Connecteur droit 11"/>
          <p:cNvCxnSpPr/>
          <p:nvPr/>
        </p:nvCxnSpPr>
        <p:spPr>
          <a:xfrm>
            <a:off x="5220072" y="1361728"/>
            <a:ext cx="1440160" cy="0"/>
          </a:xfrm>
          <a:prstGeom prst="line">
            <a:avLst/>
          </a:prstGeom>
          <a:ln w="28575">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4" name="Connecteur droit 13"/>
          <p:cNvCxnSpPr/>
          <p:nvPr/>
        </p:nvCxnSpPr>
        <p:spPr>
          <a:xfrm>
            <a:off x="2339752" y="1635646"/>
            <a:ext cx="3096344" cy="0"/>
          </a:xfrm>
          <a:prstGeom prst="line">
            <a:avLst/>
          </a:prstGeom>
          <a:ln w="28575">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p:nvCxnSpPr>
        <p:spPr>
          <a:xfrm>
            <a:off x="5540474" y="2089675"/>
            <a:ext cx="111975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Connecteur droit 17"/>
          <p:cNvCxnSpPr/>
          <p:nvPr/>
        </p:nvCxnSpPr>
        <p:spPr>
          <a:xfrm>
            <a:off x="2339752" y="2355726"/>
            <a:ext cx="345638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8039146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517" y="7936"/>
            <a:ext cx="2992966"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èche droite 8"/>
          <p:cNvSpPr/>
          <p:nvPr/>
        </p:nvSpPr>
        <p:spPr>
          <a:xfrm>
            <a:off x="3635896" y="3939902"/>
            <a:ext cx="576064"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4283410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707886"/>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Psaumes 148.3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rgbClr val="FFFF00"/>
                </a:solidFill>
                <a:latin typeface="Spectral Light" panose="02020302060000000000" pitchFamily="18" charset="0"/>
              </a:rPr>
              <a:t>Louez-le,</a:t>
            </a:r>
            <a:r>
              <a:rPr lang="fr-FR" sz="2000" dirty="0">
                <a:solidFill>
                  <a:schemeClr val="bg1"/>
                </a:solidFill>
                <a:latin typeface="Spectral Light" panose="02020302060000000000" pitchFamily="18" charset="0"/>
              </a:rPr>
              <a:t> soleil et lune ; </a:t>
            </a:r>
            <a:r>
              <a:rPr lang="fr-FR" sz="2000" dirty="0">
                <a:solidFill>
                  <a:srgbClr val="FFFF00"/>
                </a:solidFill>
                <a:latin typeface="Spectral Light" panose="02020302060000000000" pitchFamily="18" charset="0"/>
              </a:rPr>
              <a:t>louez-le,</a:t>
            </a:r>
            <a:r>
              <a:rPr lang="fr-FR" sz="2000" dirty="0">
                <a:solidFill>
                  <a:schemeClr val="bg1"/>
                </a:solidFill>
                <a:latin typeface="Spectral Light" panose="02020302060000000000" pitchFamily="18" charset="0"/>
              </a:rPr>
              <a:t> vous, toutes étoiles de lumière.</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828680022"/>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583" y="7936"/>
            <a:ext cx="3526833"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lèche droite 10"/>
          <p:cNvSpPr/>
          <p:nvPr/>
        </p:nvSpPr>
        <p:spPr>
          <a:xfrm>
            <a:off x="2520551" y="2931790"/>
            <a:ext cx="576064"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2520551" y="3291830"/>
            <a:ext cx="576064"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306493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Psaumes 65.13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Les pâturages sont revêtus de troupeaux ; </a:t>
            </a:r>
            <a:r>
              <a:rPr lang="fr-FR" sz="2000" dirty="0">
                <a:solidFill>
                  <a:srgbClr val="FFFF00"/>
                </a:solidFill>
                <a:latin typeface="Spectral Light" panose="02020302060000000000" pitchFamily="18" charset="0"/>
              </a:rPr>
              <a:t>les vallées </a:t>
            </a:r>
            <a:r>
              <a:rPr lang="fr-FR" sz="2000" dirty="0">
                <a:solidFill>
                  <a:schemeClr val="bg1"/>
                </a:solidFill>
                <a:latin typeface="Spectral Light" panose="02020302060000000000" pitchFamily="18" charset="0"/>
              </a:rPr>
              <a:t>aussi sont couvertes de grain ; </a:t>
            </a:r>
            <a:r>
              <a:rPr lang="fr-FR" sz="2000" dirty="0">
                <a:solidFill>
                  <a:srgbClr val="00FF00"/>
                </a:solidFill>
                <a:latin typeface="Spectral Light" panose="02020302060000000000" pitchFamily="18" charset="0"/>
              </a:rPr>
              <a:t>elles crient de joie, </a:t>
            </a:r>
            <a:r>
              <a:rPr lang="fr-FR" sz="2000" dirty="0">
                <a:solidFill>
                  <a:srgbClr val="DF57FF"/>
                </a:solidFill>
                <a:latin typeface="Spectral Light" panose="02020302060000000000" pitchFamily="18" charset="0"/>
              </a:rPr>
              <a:t>et elles en chantent.</a:t>
            </a:r>
            <a:endParaRPr lang="fr-FR" sz="2000" dirty="0" smtClean="0">
              <a:solidFill>
                <a:srgbClr val="DF57FF"/>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105216862"/>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Job 1.1/3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Il </a:t>
            </a:r>
            <a:r>
              <a:rPr lang="fr-FR" sz="2000" dirty="0">
                <a:solidFill>
                  <a:schemeClr val="bg1"/>
                </a:solidFill>
                <a:latin typeface="Spectral Light" panose="02020302060000000000" pitchFamily="18" charset="0"/>
              </a:rPr>
              <a:t>y avait dans le pays </a:t>
            </a:r>
            <a:r>
              <a:rPr lang="fr-FR" sz="2000" dirty="0" smtClean="0">
                <a:solidFill>
                  <a:schemeClr val="bg1"/>
                </a:solidFill>
                <a:latin typeface="Spectral Light" panose="02020302060000000000" pitchFamily="18" charset="0"/>
              </a:rPr>
              <a:t>d’Uz, </a:t>
            </a:r>
            <a:r>
              <a:rPr lang="fr-FR" sz="2000" dirty="0">
                <a:solidFill>
                  <a:schemeClr val="bg1"/>
                </a:solidFill>
                <a:latin typeface="Spectral Light" panose="02020302060000000000" pitchFamily="18" charset="0"/>
              </a:rPr>
              <a:t>un homme dont le nom était Job ; et cet homme était parfait et droit, craignant Dieu et renonçant au mal.</a:t>
            </a:r>
          </a:p>
          <a:p>
            <a:r>
              <a:rPr lang="fr-FR" sz="2000" dirty="0" smtClean="0">
                <a:solidFill>
                  <a:schemeClr val="bg1"/>
                </a:solidFill>
                <a:latin typeface="Spectral Light" panose="02020302060000000000" pitchFamily="18" charset="0"/>
              </a:rPr>
              <a:t>Et </a:t>
            </a:r>
            <a:r>
              <a:rPr lang="fr-FR" sz="2000" dirty="0">
                <a:solidFill>
                  <a:schemeClr val="bg1"/>
                </a:solidFill>
                <a:latin typeface="Spectral Light" panose="02020302060000000000" pitchFamily="18" charset="0"/>
              </a:rPr>
              <a:t>il lui naquit sept fils et trois filles.</a:t>
            </a:r>
          </a:p>
          <a:p>
            <a:r>
              <a:rPr lang="fr-FR" sz="2000" dirty="0" smtClean="0">
                <a:solidFill>
                  <a:schemeClr val="tx1">
                    <a:lumMod val="75000"/>
                    <a:lumOff val="25000"/>
                  </a:schemeClr>
                </a:solidFill>
                <a:latin typeface="Spectral Light" panose="02020302060000000000" pitchFamily="18" charset="0"/>
              </a:rPr>
              <a:t>Il </a:t>
            </a:r>
            <a:r>
              <a:rPr lang="fr-FR" sz="2000" dirty="0">
                <a:solidFill>
                  <a:schemeClr val="tx1">
                    <a:lumMod val="75000"/>
                    <a:lumOff val="25000"/>
                  </a:schemeClr>
                </a:solidFill>
                <a:latin typeface="Spectral Light" panose="02020302060000000000" pitchFamily="18" charset="0"/>
              </a:rPr>
              <a:t>possédait aussi sept mille brebis, et trois mille chameaux, cinq cents paires de bœufs, cinq cents ânesses, et un très grand nombre de serviteurs ; ainsi cet homme était le plus grand de tous les hommes de l’Est.</a:t>
            </a:r>
            <a:endParaRPr lang="fr-FR" sz="2000" dirty="0" smtClean="0">
              <a:solidFill>
                <a:schemeClr val="tx1">
                  <a:lumMod val="75000"/>
                  <a:lumOff val="25000"/>
                </a:schemeClr>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52764962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Genèse 6.1/2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il arriva lorsque les hommes commencèrent à se multiplier sur la face de la terre et que des filles leur furent nées,</a:t>
            </a:r>
          </a:p>
          <a:p>
            <a:r>
              <a:rPr lang="fr-FR" sz="2000" dirty="0" smtClean="0">
                <a:solidFill>
                  <a:schemeClr val="tx1">
                    <a:lumMod val="75000"/>
                    <a:lumOff val="25000"/>
                  </a:schemeClr>
                </a:solidFill>
                <a:latin typeface="Spectral Light" panose="02020302060000000000" pitchFamily="18" charset="0"/>
              </a:rPr>
              <a:t>Que </a:t>
            </a:r>
            <a:r>
              <a:rPr lang="fr-FR" sz="2000" dirty="0">
                <a:solidFill>
                  <a:schemeClr val="tx1">
                    <a:lumMod val="75000"/>
                    <a:lumOff val="25000"/>
                  </a:schemeClr>
                </a:solidFill>
                <a:latin typeface="Spectral Light" panose="02020302060000000000" pitchFamily="18" charset="0"/>
              </a:rPr>
              <a:t>les fils de Dieu virent les filles des hommes, qu’elles étaient belles, et ils prirent des femmes d’entre toutes celles qu’ils choisirent.</a:t>
            </a:r>
            <a:endParaRPr lang="fr-FR" sz="2000" dirty="0" smtClean="0">
              <a:solidFill>
                <a:schemeClr val="tx1">
                  <a:lumMod val="75000"/>
                  <a:lumOff val="25000"/>
                </a:schemeClr>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49444144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Job 1.1/3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Il </a:t>
            </a:r>
            <a:r>
              <a:rPr lang="fr-FR" sz="2000" dirty="0">
                <a:solidFill>
                  <a:schemeClr val="bg1"/>
                </a:solidFill>
                <a:latin typeface="Spectral Light" panose="02020302060000000000" pitchFamily="18" charset="0"/>
              </a:rPr>
              <a:t>y avait dans le pays </a:t>
            </a:r>
            <a:r>
              <a:rPr lang="fr-FR" sz="2000" dirty="0" smtClean="0">
                <a:solidFill>
                  <a:schemeClr val="bg1"/>
                </a:solidFill>
                <a:latin typeface="Spectral Light" panose="02020302060000000000" pitchFamily="18" charset="0"/>
              </a:rPr>
              <a:t>d’Uz, </a:t>
            </a:r>
            <a:r>
              <a:rPr lang="fr-FR" sz="2000" dirty="0">
                <a:solidFill>
                  <a:schemeClr val="bg1"/>
                </a:solidFill>
                <a:latin typeface="Spectral Light" panose="02020302060000000000" pitchFamily="18" charset="0"/>
              </a:rPr>
              <a:t>un homme dont le nom était Job ; et cet homme était parfait et droit, craignant Dieu et renonçant au mal.</a:t>
            </a:r>
          </a:p>
          <a:p>
            <a:r>
              <a:rPr lang="fr-FR" sz="2000" dirty="0" smtClean="0">
                <a:solidFill>
                  <a:schemeClr val="bg1"/>
                </a:solidFill>
                <a:latin typeface="Spectral Light" panose="02020302060000000000" pitchFamily="18" charset="0"/>
              </a:rPr>
              <a:t>Et </a:t>
            </a:r>
            <a:r>
              <a:rPr lang="fr-FR" sz="2000" dirty="0">
                <a:solidFill>
                  <a:schemeClr val="bg1"/>
                </a:solidFill>
                <a:latin typeface="Spectral Light" panose="02020302060000000000" pitchFamily="18" charset="0"/>
              </a:rPr>
              <a:t>il lui naquit sept fils et trois filles.</a:t>
            </a:r>
          </a:p>
          <a:p>
            <a:r>
              <a:rPr lang="fr-FR" sz="2000" dirty="0" smtClean="0">
                <a:solidFill>
                  <a:schemeClr val="bg1"/>
                </a:solidFill>
                <a:latin typeface="Spectral Light" panose="02020302060000000000" pitchFamily="18" charset="0"/>
              </a:rPr>
              <a:t>Il </a:t>
            </a:r>
            <a:r>
              <a:rPr lang="fr-FR" sz="2000" dirty="0">
                <a:solidFill>
                  <a:schemeClr val="bg1"/>
                </a:solidFill>
                <a:latin typeface="Spectral Light" panose="02020302060000000000" pitchFamily="18" charset="0"/>
              </a:rPr>
              <a:t>possédait aussi </a:t>
            </a:r>
            <a:r>
              <a:rPr lang="fr-FR" sz="2000" dirty="0">
                <a:solidFill>
                  <a:srgbClr val="FFFF00"/>
                </a:solidFill>
                <a:latin typeface="Spectral Light" panose="02020302060000000000" pitchFamily="18" charset="0"/>
              </a:rPr>
              <a:t>sept mille brebis, et trois mille chameaux, cinq cents paires de bœufs, cinq cents ânesses, </a:t>
            </a:r>
            <a:r>
              <a:rPr lang="fr-FR" sz="2000" dirty="0">
                <a:solidFill>
                  <a:srgbClr val="00FF00"/>
                </a:solidFill>
                <a:latin typeface="Spectral Light" panose="02020302060000000000" pitchFamily="18" charset="0"/>
              </a:rPr>
              <a:t>et un très grand nombre de serviteurs ;</a:t>
            </a:r>
            <a:r>
              <a:rPr lang="fr-FR" sz="2000" dirty="0">
                <a:solidFill>
                  <a:schemeClr val="bg1"/>
                </a:solidFill>
                <a:latin typeface="Spectral Light" panose="02020302060000000000" pitchFamily="18" charset="0"/>
              </a:rPr>
              <a:t> ainsi cet homme était le plus grand de tous </a:t>
            </a:r>
            <a:r>
              <a:rPr lang="fr-FR" sz="2000" dirty="0">
                <a:solidFill>
                  <a:srgbClr val="DF57FF"/>
                </a:solidFill>
                <a:latin typeface="Spectral Light" panose="02020302060000000000" pitchFamily="18" charset="0"/>
              </a:rPr>
              <a:t>les hommes de l’Est.</a:t>
            </a:r>
            <a:endParaRPr lang="fr-FR" sz="2000" dirty="0" smtClean="0">
              <a:solidFill>
                <a:srgbClr val="DF57FF"/>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187001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44754" y="1275606"/>
            <a:ext cx="3960440" cy="1631216"/>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Juges 18.11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de là, de </a:t>
            </a:r>
            <a:r>
              <a:rPr lang="fr-FR" sz="2000" dirty="0" err="1">
                <a:solidFill>
                  <a:schemeClr val="bg1"/>
                </a:solidFill>
                <a:latin typeface="Spectral Light" panose="02020302060000000000" pitchFamily="18" charset="0"/>
              </a:rPr>
              <a:t>Zorah</a:t>
            </a:r>
            <a:r>
              <a:rPr lang="fr-FR" sz="2000" dirty="0">
                <a:solidFill>
                  <a:schemeClr val="bg1"/>
                </a:solidFill>
                <a:latin typeface="Spectral Light" panose="02020302060000000000" pitchFamily="18" charset="0"/>
              </a:rPr>
              <a:t> et d’</a:t>
            </a:r>
            <a:r>
              <a:rPr lang="fr-FR" sz="2000" dirty="0" err="1">
                <a:solidFill>
                  <a:schemeClr val="bg1"/>
                </a:solidFill>
                <a:latin typeface="Spectral Light" panose="02020302060000000000" pitchFamily="18" charset="0"/>
              </a:rPr>
              <a:t>Eshtaol</a:t>
            </a:r>
            <a:r>
              <a:rPr lang="fr-FR" sz="2000" dirty="0">
                <a:solidFill>
                  <a:schemeClr val="bg1"/>
                </a:solidFill>
                <a:latin typeface="Spectral Light" panose="02020302060000000000" pitchFamily="18" charset="0"/>
              </a:rPr>
              <a:t>, partirent six cents </a:t>
            </a:r>
            <a:r>
              <a:rPr lang="fr-FR" sz="2000" dirty="0">
                <a:solidFill>
                  <a:srgbClr val="FFFF00"/>
                </a:solidFill>
                <a:latin typeface="Spectral Light" panose="02020302060000000000" pitchFamily="18" charset="0"/>
              </a:rPr>
              <a:t>hommes</a:t>
            </a:r>
            <a:r>
              <a:rPr lang="fr-FR" sz="2000" dirty="0">
                <a:solidFill>
                  <a:schemeClr val="bg1"/>
                </a:solidFill>
                <a:latin typeface="Spectral Light" panose="02020302060000000000" pitchFamily="18" charset="0"/>
              </a:rPr>
              <a:t> de la famille des </a:t>
            </a:r>
            <a:r>
              <a:rPr lang="fr-FR" sz="2000" dirty="0" err="1">
                <a:solidFill>
                  <a:schemeClr val="bg1"/>
                </a:solidFill>
                <a:latin typeface="Spectral Light" panose="02020302060000000000" pitchFamily="18" charset="0"/>
              </a:rPr>
              <a:t>Danites</a:t>
            </a:r>
            <a:r>
              <a:rPr lang="fr-FR" sz="2000" dirty="0">
                <a:solidFill>
                  <a:schemeClr val="bg1"/>
                </a:solidFill>
                <a:latin typeface="Spectral Light" panose="02020302060000000000" pitchFamily="18" charset="0"/>
              </a:rPr>
              <a:t>, équipés de leurs armes de guerre.</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75418"/>
            <a:ext cx="31718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lèche droite 12"/>
          <p:cNvSpPr/>
          <p:nvPr/>
        </p:nvSpPr>
        <p:spPr>
          <a:xfrm flipH="1">
            <a:off x="6588224" y="240729"/>
            <a:ext cx="611289"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flipH="1">
            <a:off x="5796136" y="2283718"/>
            <a:ext cx="611289"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44754" y="2964889"/>
            <a:ext cx="3615953" cy="830997"/>
          </a:xfrm>
          <a:prstGeom prst="rect">
            <a:avLst/>
          </a:prstGeom>
          <a:noFill/>
        </p:spPr>
        <p:txBody>
          <a:bodyPr wrap="square" rtlCol="0">
            <a:spAutoFit/>
          </a:bodyPr>
          <a:lstStyle/>
          <a:p>
            <a:pPr algn="ctr"/>
            <a:r>
              <a:rPr lang="he-IL" sz="2800" dirty="0">
                <a:solidFill>
                  <a:srgbClr val="FFFF00"/>
                </a:solidFill>
              </a:rPr>
              <a:t>אישׁ</a:t>
            </a:r>
            <a:endParaRPr lang="fr-FR" sz="2800" dirty="0">
              <a:solidFill>
                <a:srgbClr val="FFFF00"/>
              </a:solidFill>
            </a:endParaRPr>
          </a:p>
          <a:p>
            <a:pPr algn="ctr"/>
            <a:r>
              <a:rPr lang="fr-FR" sz="2000" dirty="0" smtClean="0">
                <a:solidFill>
                  <a:srgbClr val="FFFF00"/>
                </a:solidFill>
              </a:rPr>
              <a:t>Forme brève de </a:t>
            </a:r>
            <a:r>
              <a:rPr lang="he-IL" sz="2000" dirty="0" smtClean="0">
                <a:solidFill>
                  <a:srgbClr val="FFFF00"/>
                </a:solidFill>
              </a:rPr>
              <a:t>אנשׁ</a:t>
            </a:r>
            <a:endParaRPr lang="fr-FR" sz="2000" dirty="0">
              <a:solidFill>
                <a:srgbClr val="FFFF00"/>
              </a:solidFill>
            </a:endParaRPr>
          </a:p>
        </p:txBody>
      </p:sp>
    </p:spTree>
    <p:extLst>
      <p:ext uri="{BB962C8B-B14F-4D97-AF65-F5344CB8AC3E}">
        <p14:creationId xmlns:p14="http://schemas.microsoft.com/office/powerpoint/2010/main" val="186437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60375" y="770863"/>
            <a:ext cx="3960441" cy="2862322"/>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Esaïe 29.13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C’est pourquoi le Seigneur a dit : Puisque ce peuple s’approche de moi de sa bouche, et qu’ils m’honorent de leurs lèvres, mais qu’ils ont éloigné leur cœur loin de moi, et que la crainte qu’ils ont de moi est enseigné par le précepte des </a:t>
            </a:r>
            <a:r>
              <a:rPr lang="fr-FR" sz="2000" dirty="0">
                <a:solidFill>
                  <a:srgbClr val="FFFF00"/>
                </a:solidFill>
                <a:latin typeface="Spectral Light" panose="02020302060000000000" pitchFamily="18" charset="0"/>
              </a:rPr>
              <a:t>hommes</a:t>
            </a:r>
            <a:r>
              <a:rPr lang="fr-FR" sz="2000" dirty="0">
                <a:solidFill>
                  <a:schemeClr val="bg1"/>
                </a:solidFill>
                <a:latin typeface="Spectral Light" panose="02020302060000000000" pitchFamily="18" charset="0"/>
              </a:rPr>
              <a:t>.</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307975" y="3795886"/>
            <a:ext cx="3615953" cy="830997"/>
          </a:xfrm>
          <a:prstGeom prst="rect">
            <a:avLst/>
          </a:prstGeom>
          <a:noFill/>
        </p:spPr>
        <p:txBody>
          <a:bodyPr wrap="square" rtlCol="0">
            <a:spAutoFit/>
          </a:bodyPr>
          <a:lstStyle/>
          <a:p>
            <a:pPr algn="ctr"/>
            <a:r>
              <a:rPr lang="he-IL" sz="2800" dirty="0" smtClean="0">
                <a:solidFill>
                  <a:srgbClr val="FFFF00"/>
                </a:solidFill>
              </a:rPr>
              <a:t>אנושׁ</a:t>
            </a:r>
            <a:endParaRPr lang="fr-FR" sz="2800" dirty="0" smtClean="0">
              <a:solidFill>
                <a:srgbClr val="FFFF00"/>
              </a:solidFill>
            </a:endParaRPr>
          </a:p>
          <a:p>
            <a:pPr algn="ctr"/>
            <a:r>
              <a:rPr lang="fr-FR" sz="2000" dirty="0" smtClean="0">
                <a:solidFill>
                  <a:srgbClr val="FFFF00"/>
                </a:solidFill>
              </a:rPr>
              <a:t>Forme longue de </a:t>
            </a:r>
            <a:r>
              <a:rPr lang="he-IL" sz="2000" dirty="0" smtClean="0">
                <a:solidFill>
                  <a:srgbClr val="FFFF00"/>
                </a:solidFill>
              </a:rPr>
              <a:t>אנשׁ</a:t>
            </a:r>
            <a:endParaRPr lang="fr-FR" sz="2000" dirty="0">
              <a:solidFill>
                <a:srgbClr val="FFFF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794543"/>
            <a:ext cx="326707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lèche droite 13"/>
          <p:cNvSpPr/>
          <p:nvPr/>
        </p:nvSpPr>
        <p:spPr>
          <a:xfrm flipH="1">
            <a:off x="6804247" y="1165537"/>
            <a:ext cx="611289"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4572000" y="2828726"/>
            <a:ext cx="576064"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00930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4176465" cy="2554545"/>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Job 1.3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Il possédait aussi sept mille brebis, et trois mille chameaux, cinq cents paires de bœufs, cinq cents ânesses, et un très grand nombre de serviteurs ; ainsi cet homme était le plus grand de tous les </a:t>
            </a:r>
            <a:r>
              <a:rPr lang="fr-FR" sz="2000" dirty="0">
                <a:solidFill>
                  <a:srgbClr val="FFFF00"/>
                </a:solidFill>
                <a:latin typeface="Spectral Light" panose="02020302060000000000" pitchFamily="18" charset="0"/>
              </a:rPr>
              <a:t>hommes</a:t>
            </a:r>
            <a:r>
              <a:rPr lang="fr-FR" sz="2000" dirty="0">
                <a:solidFill>
                  <a:schemeClr val="bg1"/>
                </a:solidFill>
                <a:latin typeface="Spectral Light" panose="02020302060000000000" pitchFamily="18" charset="0"/>
              </a:rPr>
              <a:t> de l’Est.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7130"/>
            <a:ext cx="32004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765175" y="3507854"/>
            <a:ext cx="3615953" cy="830997"/>
          </a:xfrm>
          <a:prstGeom prst="rect">
            <a:avLst/>
          </a:prstGeom>
          <a:noFill/>
        </p:spPr>
        <p:txBody>
          <a:bodyPr wrap="square" rtlCol="0">
            <a:spAutoFit/>
          </a:bodyPr>
          <a:lstStyle/>
          <a:p>
            <a:pPr algn="ctr"/>
            <a:r>
              <a:rPr lang="he-IL" sz="2800" dirty="0" smtClean="0">
                <a:solidFill>
                  <a:srgbClr val="FFFF00"/>
                </a:solidFill>
              </a:rPr>
              <a:t>בנ</a:t>
            </a:r>
            <a:endParaRPr lang="fr-FR" sz="2800" dirty="0" smtClean="0">
              <a:solidFill>
                <a:srgbClr val="FFFF00"/>
              </a:solidFill>
            </a:endParaRPr>
          </a:p>
          <a:p>
            <a:pPr algn="ctr"/>
            <a:r>
              <a:rPr lang="fr-FR" sz="2000" dirty="0" smtClean="0">
                <a:solidFill>
                  <a:srgbClr val="FFFF00"/>
                </a:solidFill>
              </a:rPr>
              <a:t>Dérivé de </a:t>
            </a:r>
            <a:r>
              <a:rPr lang="he-IL" sz="2000" dirty="0">
                <a:solidFill>
                  <a:srgbClr val="FFFF00"/>
                </a:solidFill>
              </a:rPr>
              <a:t>בנה</a:t>
            </a:r>
            <a:endParaRPr lang="fr-FR" sz="2000" dirty="0">
              <a:solidFill>
                <a:srgbClr val="FFFF00"/>
              </a:solidFill>
            </a:endParaRPr>
          </a:p>
        </p:txBody>
      </p:sp>
      <p:sp>
        <p:nvSpPr>
          <p:cNvPr id="14" name="Flèche droite 13"/>
          <p:cNvSpPr/>
          <p:nvPr/>
        </p:nvSpPr>
        <p:spPr>
          <a:xfrm flipH="1">
            <a:off x="6948264" y="668618"/>
            <a:ext cx="611289"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flipV="1">
            <a:off x="4829162" y="2315527"/>
            <a:ext cx="504056" cy="14798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09126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4176465" cy="2246769"/>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Job 1.3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Il possédait aussi sept mille brebis, et trois mille chameaux, cinq cents paires de bœufs, cinq cents ânesses, et un très grand nombre de serviteurs ; ainsi cet homme était le plus grand de tous les </a:t>
            </a:r>
            <a:r>
              <a:rPr lang="fr-FR" sz="2000" dirty="0" smtClean="0">
                <a:solidFill>
                  <a:srgbClr val="00FF00"/>
                </a:solidFill>
                <a:latin typeface="Spectral Light" panose="02020302060000000000" pitchFamily="18" charset="0"/>
              </a:rPr>
              <a:t>fils</a:t>
            </a:r>
            <a:r>
              <a:rPr lang="fr-FR" sz="2000" dirty="0" smtClean="0">
                <a:solidFill>
                  <a:schemeClr val="bg1"/>
                </a:solidFill>
                <a:latin typeface="Spectral Light" panose="02020302060000000000" pitchFamily="18" charset="0"/>
              </a:rPr>
              <a:t> </a:t>
            </a:r>
            <a:r>
              <a:rPr lang="fr-FR" sz="2000" dirty="0">
                <a:solidFill>
                  <a:schemeClr val="bg1"/>
                </a:solidFill>
                <a:latin typeface="Spectral Light" panose="02020302060000000000" pitchFamily="18" charset="0"/>
              </a:rPr>
              <a:t>de l’Est.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7130"/>
            <a:ext cx="32004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765175" y="3507854"/>
            <a:ext cx="3615953" cy="830997"/>
          </a:xfrm>
          <a:prstGeom prst="rect">
            <a:avLst/>
          </a:prstGeom>
          <a:noFill/>
        </p:spPr>
        <p:txBody>
          <a:bodyPr wrap="square" rtlCol="0">
            <a:spAutoFit/>
          </a:bodyPr>
          <a:lstStyle/>
          <a:p>
            <a:pPr algn="ctr"/>
            <a:r>
              <a:rPr lang="he-IL" sz="2800" dirty="0" smtClean="0">
                <a:solidFill>
                  <a:srgbClr val="FFFF00"/>
                </a:solidFill>
              </a:rPr>
              <a:t>בנ</a:t>
            </a:r>
            <a:endParaRPr lang="fr-FR" sz="2800" dirty="0" smtClean="0">
              <a:solidFill>
                <a:srgbClr val="FFFF00"/>
              </a:solidFill>
            </a:endParaRPr>
          </a:p>
          <a:p>
            <a:pPr algn="ctr"/>
            <a:r>
              <a:rPr lang="fr-FR" sz="2000" dirty="0" smtClean="0">
                <a:solidFill>
                  <a:srgbClr val="FFFF00"/>
                </a:solidFill>
              </a:rPr>
              <a:t>Dérivé de </a:t>
            </a:r>
            <a:r>
              <a:rPr lang="he-IL" sz="2000" dirty="0">
                <a:solidFill>
                  <a:srgbClr val="FFFF00"/>
                </a:solidFill>
              </a:rPr>
              <a:t>בנה</a:t>
            </a:r>
            <a:endParaRPr lang="fr-FR" sz="2000" dirty="0">
              <a:solidFill>
                <a:srgbClr val="FFFF00"/>
              </a:solidFill>
            </a:endParaRPr>
          </a:p>
        </p:txBody>
      </p:sp>
      <p:sp>
        <p:nvSpPr>
          <p:cNvPr id="14" name="Flèche droite 13"/>
          <p:cNvSpPr/>
          <p:nvPr/>
        </p:nvSpPr>
        <p:spPr>
          <a:xfrm flipH="1">
            <a:off x="6948264" y="668618"/>
            <a:ext cx="611289"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flipV="1">
            <a:off x="4829162" y="2315527"/>
            <a:ext cx="504056" cy="14798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1442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Job 1.4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ses fils allaient les uns chez les autres et festoyaient chacun son jour, et ils envoyaient convié leurs trois sœurs pour manger et boire avec eux.</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570072945"/>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Deutéronome 16.15 </a:t>
            </a:r>
            <a:r>
              <a:rPr lang="fr-FR" sz="1600" u="sng" dirty="0" smtClean="0">
                <a:solidFill>
                  <a:schemeClr val="bg1"/>
                </a:solidFill>
                <a:latin typeface="Spectral Light" panose="02020302060000000000" pitchFamily="18" charset="0"/>
              </a:rPr>
              <a:t>(King </a:t>
            </a:r>
            <a:r>
              <a:rPr lang="fr-FR" sz="1600" u="sng" dirty="0">
                <a:solidFill>
                  <a:schemeClr val="bg1"/>
                </a:solidFill>
                <a:latin typeface="Spectral Light" panose="02020302060000000000" pitchFamily="18" charset="0"/>
              </a:rPr>
              <a:t>James, 1611)</a:t>
            </a:r>
          </a:p>
          <a:p>
            <a:r>
              <a:rPr lang="fr-FR" sz="2000" dirty="0">
                <a:solidFill>
                  <a:srgbClr val="FFFF00"/>
                </a:solidFill>
                <a:latin typeface="Spectral Light" panose="02020302060000000000" pitchFamily="18" charset="0"/>
              </a:rPr>
              <a:t>Pendant sept jours </a:t>
            </a:r>
            <a:r>
              <a:rPr lang="fr-FR" sz="2000" dirty="0">
                <a:solidFill>
                  <a:srgbClr val="00FF00"/>
                </a:solidFill>
                <a:latin typeface="Spectral Light" panose="02020302060000000000" pitchFamily="18" charset="0"/>
              </a:rPr>
              <a:t>tu célébreras la fête au SEIGNEUR ton Dieu, </a:t>
            </a:r>
            <a:r>
              <a:rPr lang="fr-FR" sz="2000" dirty="0">
                <a:solidFill>
                  <a:schemeClr val="bg1"/>
                </a:solidFill>
                <a:latin typeface="Spectral Light" panose="02020302060000000000" pitchFamily="18" charset="0"/>
              </a:rPr>
              <a:t>au lieu que le SEIGNEUR aura choisi; parce que le SEIGNEUR ton Dieu te bénira dans tout ton rapport et dans tous les ouvrages de tes mains; c’est pourquoi tu te réjouiras assurément</a:t>
            </a:r>
            <a:r>
              <a:rPr lang="fr-FR" sz="2000" dirty="0" smtClean="0">
                <a:solidFill>
                  <a:schemeClr val="bg1"/>
                </a:solidFill>
                <a:latin typeface="Spectral Light" panose="02020302060000000000" pitchFamily="18" charset="0"/>
              </a:rPr>
              <a:t>.</a:t>
            </a:r>
            <a:endParaRPr lang="fr-FR" sz="2000" dirty="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780061063"/>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Deutéronome 16.16 </a:t>
            </a:r>
            <a:r>
              <a:rPr lang="fr-FR" sz="1600" u="sng" dirty="0" smtClean="0">
                <a:solidFill>
                  <a:schemeClr val="bg1"/>
                </a:solidFill>
                <a:latin typeface="Spectral Light" panose="02020302060000000000" pitchFamily="18" charset="0"/>
              </a:rPr>
              <a:t>(King </a:t>
            </a:r>
            <a:r>
              <a:rPr lang="fr-FR" sz="1600" u="sng" dirty="0">
                <a:solidFill>
                  <a:schemeClr val="bg1"/>
                </a:solidFill>
                <a:latin typeface="Spectral Light" panose="02020302060000000000" pitchFamily="18" charset="0"/>
              </a:rPr>
              <a:t>James, 1611)</a:t>
            </a:r>
          </a:p>
          <a:p>
            <a:r>
              <a:rPr lang="fr-FR" sz="2000" dirty="0" smtClean="0">
                <a:solidFill>
                  <a:srgbClr val="FFFF00"/>
                </a:solidFill>
                <a:latin typeface="Spectral Light" panose="02020302060000000000" pitchFamily="18" charset="0"/>
              </a:rPr>
              <a:t>Trois </a:t>
            </a:r>
            <a:r>
              <a:rPr lang="fr-FR" sz="2000" dirty="0">
                <a:solidFill>
                  <a:srgbClr val="FFFF00"/>
                </a:solidFill>
                <a:latin typeface="Spectral Light" panose="02020302060000000000" pitchFamily="18" charset="0"/>
              </a:rPr>
              <a:t>fois l’année, </a:t>
            </a:r>
            <a:r>
              <a:rPr lang="fr-FR" sz="2000" dirty="0">
                <a:solidFill>
                  <a:srgbClr val="00FF00"/>
                </a:solidFill>
                <a:latin typeface="Spectral Light" panose="02020302060000000000" pitchFamily="18" charset="0"/>
              </a:rPr>
              <a:t>tous tes mâles </a:t>
            </a:r>
            <a:r>
              <a:rPr lang="fr-FR" sz="2000" dirty="0">
                <a:solidFill>
                  <a:srgbClr val="DF57FF"/>
                </a:solidFill>
                <a:latin typeface="Spectral Light" panose="02020302060000000000" pitchFamily="18" charset="0"/>
              </a:rPr>
              <a:t>se présenteront devant le SEIGNEUR ton Dieu,</a:t>
            </a:r>
            <a:r>
              <a:rPr lang="fr-FR" sz="2000" dirty="0">
                <a:solidFill>
                  <a:schemeClr val="bg1"/>
                </a:solidFill>
                <a:latin typeface="Spectral Light" panose="02020302060000000000" pitchFamily="18" charset="0"/>
              </a:rPr>
              <a:t> au lieu qu’il aura choisi; à la fête des pains sans levain, et à la fête des semaines, et à la fête des tabernacles; et ils ne se présenteront pas devant le SEIGNEUR </a:t>
            </a:r>
            <a:r>
              <a:rPr lang="fr-FR" sz="2000" dirty="0" smtClean="0">
                <a:solidFill>
                  <a:schemeClr val="bg1"/>
                </a:solidFill>
                <a:latin typeface="Spectral Light" panose="02020302060000000000" pitchFamily="18" charset="0"/>
              </a:rPr>
              <a:t>les mains vides.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Flèche vers le bas 8"/>
          <p:cNvSpPr/>
          <p:nvPr/>
        </p:nvSpPr>
        <p:spPr>
          <a:xfrm>
            <a:off x="5116285" y="706314"/>
            <a:ext cx="360040" cy="432048"/>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72915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Job 1.6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Or un jour lorsque </a:t>
            </a:r>
            <a:r>
              <a:rPr lang="fr-FR" sz="2000" dirty="0">
                <a:solidFill>
                  <a:srgbClr val="00FF00"/>
                </a:solidFill>
                <a:latin typeface="Spectral Light" panose="02020302060000000000" pitchFamily="18" charset="0"/>
              </a:rPr>
              <a:t>les fils de Dieu </a:t>
            </a:r>
            <a:r>
              <a:rPr lang="fr-FR" sz="2000" dirty="0">
                <a:solidFill>
                  <a:srgbClr val="DF57FF"/>
                </a:solidFill>
                <a:latin typeface="Spectral Light" panose="02020302060000000000" pitchFamily="18" charset="0"/>
              </a:rPr>
              <a:t>vinrent se présenter devant le SEIGNEUR, </a:t>
            </a:r>
            <a:r>
              <a:rPr lang="fr-FR" sz="2000" dirty="0">
                <a:solidFill>
                  <a:schemeClr val="bg1"/>
                </a:solidFill>
                <a:latin typeface="Spectral Light" panose="02020302060000000000" pitchFamily="18" charset="0"/>
              </a:rPr>
              <a:t>Satan vint aussi parmi eux ;</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Flèche vers le bas 10"/>
          <p:cNvSpPr/>
          <p:nvPr/>
        </p:nvSpPr>
        <p:spPr>
          <a:xfrm>
            <a:off x="5940152" y="706314"/>
            <a:ext cx="360040" cy="432048"/>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973772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Josué 24.1 </a:t>
            </a:r>
            <a:r>
              <a:rPr lang="fr-FR" sz="1600" u="sng" dirty="0" smtClean="0">
                <a:solidFill>
                  <a:schemeClr val="bg1"/>
                </a:solidFill>
                <a:latin typeface="Spectral Light" panose="02020302060000000000" pitchFamily="18" charset="0"/>
              </a:rPr>
              <a:t>(King </a:t>
            </a:r>
            <a:r>
              <a:rPr lang="fr-FR" sz="1600" u="sng" dirty="0">
                <a:solidFill>
                  <a:schemeClr val="bg1"/>
                </a:solidFill>
                <a:latin typeface="Spectral Light" panose="02020302060000000000" pitchFamily="18" charset="0"/>
              </a:rPr>
              <a:t>James, 1611)</a:t>
            </a:r>
          </a:p>
          <a:p>
            <a:r>
              <a:rPr lang="fr-FR" sz="2000" dirty="0">
                <a:solidFill>
                  <a:schemeClr val="bg1"/>
                </a:solidFill>
                <a:latin typeface="Spectral Light" panose="02020302060000000000" pitchFamily="18" charset="0"/>
              </a:rPr>
              <a:t>Et </a:t>
            </a:r>
            <a:r>
              <a:rPr lang="fr-FR" sz="2000" dirty="0">
                <a:solidFill>
                  <a:srgbClr val="00FF00"/>
                </a:solidFill>
                <a:latin typeface="Spectral Light" panose="02020302060000000000" pitchFamily="18" charset="0"/>
              </a:rPr>
              <a:t>Joshua </a:t>
            </a:r>
            <a:r>
              <a:rPr lang="fr-FR" sz="2000" dirty="0" smtClean="0">
                <a:solidFill>
                  <a:srgbClr val="00FF00"/>
                </a:solidFill>
                <a:latin typeface="Spectral Light" panose="02020302060000000000" pitchFamily="18" charset="0"/>
              </a:rPr>
              <a:t>assembla </a:t>
            </a:r>
            <a:r>
              <a:rPr lang="fr-FR" sz="2000" dirty="0">
                <a:solidFill>
                  <a:srgbClr val="00FF00"/>
                </a:solidFill>
                <a:latin typeface="Spectral Light" panose="02020302060000000000" pitchFamily="18" charset="0"/>
              </a:rPr>
              <a:t>toutes les tribus d’Israël </a:t>
            </a:r>
            <a:r>
              <a:rPr lang="fr-FR" sz="2000" dirty="0">
                <a:solidFill>
                  <a:schemeClr val="bg1"/>
                </a:solidFill>
                <a:latin typeface="Spectral Light" panose="02020302060000000000" pitchFamily="18" charset="0"/>
              </a:rPr>
              <a:t>à </a:t>
            </a:r>
            <a:r>
              <a:rPr lang="fr-FR" sz="2000" dirty="0" err="1" smtClean="0">
                <a:solidFill>
                  <a:schemeClr val="bg1"/>
                </a:solidFill>
                <a:latin typeface="Spectral Light" panose="02020302060000000000" pitchFamily="18" charset="0"/>
              </a:rPr>
              <a:t>Shechem</a:t>
            </a:r>
            <a:r>
              <a:rPr lang="fr-FR" sz="2000" dirty="0" smtClean="0">
                <a:solidFill>
                  <a:schemeClr val="bg1"/>
                </a:solidFill>
                <a:latin typeface="Spectral Light" panose="02020302060000000000" pitchFamily="18" charset="0"/>
              </a:rPr>
              <a:t>, et </a:t>
            </a:r>
            <a:r>
              <a:rPr lang="fr-FR" sz="2000" dirty="0">
                <a:solidFill>
                  <a:schemeClr val="bg1"/>
                </a:solidFill>
                <a:latin typeface="Spectral Light" panose="02020302060000000000" pitchFamily="18" charset="0"/>
              </a:rPr>
              <a:t>il appela les anciens d’Israël, et ses chefs, et ses juges et ses officiers, </a:t>
            </a:r>
            <a:r>
              <a:rPr lang="fr-FR" sz="2000" dirty="0">
                <a:solidFill>
                  <a:srgbClr val="DF57FF"/>
                </a:solidFill>
                <a:latin typeface="Spectral Light" panose="02020302060000000000" pitchFamily="18" charset="0"/>
              </a:rPr>
              <a:t>et ils se présentèrent devant Dieu.</a:t>
            </a:r>
            <a:endParaRPr lang="fr-FR" sz="2000" dirty="0" smtClean="0">
              <a:solidFill>
                <a:srgbClr val="DF57FF"/>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Flèche vers le bas 10"/>
          <p:cNvSpPr/>
          <p:nvPr/>
        </p:nvSpPr>
        <p:spPr>
          <a:xfrm flipV="1">
            <a:off x="1222375" y="2129031"/>
            <a:ext cx="360040" cy="437383"/>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37063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Genèse 6.1/2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il arriva lorsque les hommes commencèrent à se multiplier sur la face de la terre et que des filles leur furent nées,</a:t>
            </a:r>
          </a:p>
          <a:p>
            <a:r>
              <a:rPr lang="fr-FR" sz="2000" dirty="0" smtClean="0">
                <a:solidFill>
                  <a:schemeClr val="bg1"/>
                </a:solidFill>
                <a:latin typeface="Spectral Light" panose="02020302060000000000" pitchFamily="18" charset="0"/>
              </a:rPr>
              <a:t>Que </a:t>
            </a:r>
            <a:r>
              <a:rPr lang="fr-FR" sz="2000" dirty="0">
                <a:solidFill>
                  <a:srgbClr val="FFFF00"/>
                </a:solidFill>
                <a:latin typeface="Spectral Light" panose="02020302060000000000" pitchFamily="18" charset="0"/>
              </a:rPr>
              <a:t>les fils de Dieu </a:t>
            </a:r>
            <a:r>
              <a:rPr lang="fr-FR" sz="2000" dirty="0">
                <a:solidFill>
                  <a:schemeClr val="bg1"/>
                </a:solidFill>
                <a:latin typeface="Spectral Light" panose="02020302060000000000" pitchFamily="18" charset="0"/>
              </a:rPr>
              <a:t>virent les filles des hommes, qu’elles étaient belles, et ils prirent des femmes d’entre toutes celles qu’ils choisirent.</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185059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pPr lvl="0"/>
            <a:r>
              <a:rPr lang="fr-FR" sz="2000" u="sng" dirty="0">
                <a:solidFill>
                  <a:schemeClr val="bg1"/>
                </a:solidFill>
                <a:latin typeface="Spectral Light" panose="02020302060000000000" pitchFamily="18" charset="0"/>
              </a:rPr>
              <a:t>Job </a:t>
            </a:r>
            <a:r>
              <a:rPr lang="fr-FR" sz="2000" u="sng" dirty="0" smtClean="0">
                <a:solidFill>
                  <a:schemeClr val="bg1"/>
                </a:solidFill>
                <a:latin typeface="Spectral Light" panose="02020302060000000000" pitchFamily="18" charset="0"/>
              </a:rPr>
              <a:t>2.1 </a:t>
            </a:r>
            <a:r>
              <a:rPr lang="fr-FR" sz="1600" u="sng" dirty="0">
                <a:solidFill>
                  <a:prstClr val="white"/>
                </a:solidFill>
                <a:latin typeface="Spectral Light" panose="02020302060000000000" pitchFamily="18" charset="0"/>
              </a:rPr>
              <a:t>(King 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a:solidFill>
                  <a:srgbClr val="FFFF00"/>
                </a:solidFill>
                <a:latin typeface="Spectral Light" panose="02020302060000000000" pitchFamily="18" charset="0"/>
              </a:rPr>
              <a:t>Il arriva de nouveau qu’un jour, </a:t>
            </a:r>
            <a:r>
              <a:rPr lang="fr-FR" sz="2000" dirty="0">
                <a:solidFill>
                  <a:srgbClr val="00FF00"/>
                </a:solidFill>
                <a:latin typeface="Spectral Light" panose="02020302060000000000" pitchFamily="18" charset="0"/>
              </a:rPr>
              <a:t>les fils de Dieu </a:t>
            </a:r>
            <a:r>
              <a:rPr lang="fr-FR" sz="2000" dirty="0">
                <a:solidFill>
                  <a:srgbClr val="DF57FF"/>
                </a:solidFill>
                <a:latin typeface="Spectral Light" panose="02020302060000000000" pitchFamily="18" charset="0"/>
              </a:rPr>
              <a:t>vinrent se présenter devant le SEIGNEUR, </a:t>
            </a:r>
            <a:r>
              <a:rPr lang="fr-FR" sz="2000" dirty="0">
                <a:solidFill>
                  <a:schemeClr val="bg1"/>
                </a:solidFill>
                <a:latin typeface="Spectral Light" panose="02020302060000000000" pitchFamily="18" charset="0"/>
              </a:rPr>
              <a:t>et Satan vint aussi parmi eux, se présenter devant </a:t>
            </a:r>
            <a:r>
              <a:rPr lang="fr-FR" sz="2000" dirty="0" smtClean="0">
                <a:solidFill>
                  <a:schemeClr val="bg1"/>
                </a:solidFill>
                <a:latin typeface="Spectral Light" panose="02020302060000000000" pitchFamily="18" charset="0"/>
              </a:rPr>
              <a:t>le SEIGNEUR</a:t>
            </a:r>
            <a:r>
              <a:rPr lang="fr-FR" sz="2000" dirty="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96187452"/>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707886"/>
          </a:xfrm>
          <a:prstGeom prst="rect">
            <a:avLst/>
          </a:prstGeom>
          <a:noFill/>
        </p:spPr>
        <p:txBody>
          <a:bodyPr wrap="square" rtlCol="0">
            <a:spAutoFit/>
          </a:bodyPr>
          <a:lstStyle/>
          <a:p>
            <a:pPr lvl="0"/>
            <a:r>
              <a:rPr lang="fr-FR" sz="2000" u="sng" dirty="0" smtClean="0">
                <a:solidFill>
                  <a:schemeClr val="bg1"/>
                </a:solidFill>
                <a:latin typeface="Spectral Light" panose="02020302060000000000" pitchFamily="18" charset="0"/>
              </a:rPr>
              <a:t>Job 1.22 </a:t>
            </a:r>
            <a:r>
              <a:rPr lang="fr-FR" sz="1600" u="sng" dirty="0" smtClean="0">
                <a:solidFill>
                  <a:prstClr val="white"/>
                </a:solidFill>
                <a:latin typeface="Spectral Light" panose="02020302060000000000" pitchFamily="18" charset="0"/>
              </a:rPr>
              <a:t>(</a:t>
            </a:r>
            <a:r>
              <a:rPr lang="fr-FR" sz="1600" u="sng" dirty="0">
                <a:solidFill>
                  <a:prstClr val="white"/>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En tout cela, Job ne pécha pas, ni n’accusa Dieu sottement.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791630062"/>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8064897" cy="1323439"/>
          </a:xfrm>
          <a:prstGeom prst="rect">
            <a:avLst/>
          </a:prstGeom>
          <a:noFill/>
        </p:spPr>
        <p:txBody>
          <a:bodyPr wrap="square" rtlCol="0">
            <a:spAutoFit/>
          </a:bodyPr>
          <a:lstStyle/>
          <a:p>
            <a:pPr lvl="0"/>
            <a:r>
              <a:rPr lang="fr-FR" sz="2000" u="sng" dirty="0" smtClean="0">
                <a:solidFill>
                  <a:schemeClr val="bg1"/>
                </a:solidFill>
                <a:latin typeface="Spectral Light" panose="02020302060000000000" pitchFamily="18" charset="0"/>
              </a:rPr>
              <a:t>Job 2.2 </a:t>
            </a:r>
            <a:r>
              <a:rPr lang="fr-FR" sz="1600" u="sng" dirty="0" smtClean="0">
                <a:solidFill>
                  <a:prstClr val="white"/>
                </a:solidFill>
                <a:latin typeface="Spectral Light" panose="02020302060000000000" pitchFamily="18" charset="0"/>
              </a:rPr>
              <a:t>(King </a:t>
            </a:r>
            <a:r>
              <a:rPr lang="fr-FR" sz="1600" u="sng" dirty="0">
                <a:solidFill>
                  <a:prstClr val="white"/>
                </a:solidFill>
                <a:latin typeface="Spectral Light" panose="02020302060000000000" pitchFamily="18" charset="0"/>
              </a:rPr>
              <a:t>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le SEIGNEUR dit à Satan : </a:t>
            </a:r>
            <a:r>
              <a:rPr lang="fr-FR" sz="2000" dirty="0">
                <a:solidFill>
                  <a:srgbClr val="FFFF00"/>
                </a:solidFill>
                <a:latin typeface="Spectral Light" panose="02020302060000000000" pitchFamily="18" charset="0"/>
              </a:rPr>
              <a:t>D’où viens-tu ? </a:t>
            </a:r>
            <a:r>
              <a:rPr lang="fr-FR" sz="2000" dirty="0">
                <a:solidFill>
                  <a:schemeClr val="bg1"/>
                </a:solidFill>
                <a:latin typeface="Spectral Light" panose="02020302060000000000" pitchFamily="18" charset="0"/>
              </a:rPr>
              <a:t>Et Satan répondit au SEIGNEUR, et dit : </a:t>
            </a:r>
            <a:r>
              <a:rPr lang="fr-FR" sz="2000" dirty="0">
                <a:solidFill>
                  <a:srgbClr val="00FF00"/>
                </a:solidFill>
                <a:latin typeface="Spectral Light" panose="02020302060000000000" pitchFamily="18" charset="0"/>
              </a:rPr>
              <a:t>De courir çà et là, sur la terre et de m’y promener de long en large.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515417020"/>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8064897" cy="1323439"/>
          </a:xfrm>
          <a:prstGeom prst="rect">
            <a:avLst/>
          </a:prstGeom>
          <a:noFill/>
        </p:spPr>
        <p:txBody>
          <a:bodyPr wrap="square" rtlCol="0">
            <a:spAutoFit/>
          </a:bodyPr>
          <a:lstStyle/>
          <a:p>
            <a:pPr lvl="0"/>
            <a:r>
              <a:rPr lang="fr-FR" sz="2000" u="sng" dirty="0" err="1" smtClean="0">
                <a:solidFill>
                  <a:schemeClr val="bg1"/>
                </a:solidFill>
                <a:latin typeface="Spectral Light" panose="02020302060000000000" pitchFamily="18" charset="0"/>
              </a:rPr>
              <a:t>Génèse</a:t>
            </a:r>
            <a:r>
              <a:rPr lang="fr-FR" sz="2000" u="sng" dirty="0" smtClean="0">
                <a:solidFill>
                  <a:schemeClr val="bg1"/>
                </a:solidFill>
                <a:latin typeface="Spectral Light" panose="02020302060000000000" pitchFamily="18" charset="0"/>
              </a:rPr>
              <a:t> 3.9/10 </a:t>
            </a:r>
            <a:r>
              <a:rPr lang="fr-FR" sz="1600" u="sng" dirty="0">
                <a:solidFill>
                  <a:prstClr val="white"/>
                </a:solidFill>
                <a:latin typeface="Spectral Light" panose="02020302060000000000" pitchFamily="18" charset="0"/>
              </a:rPr>
              <a:t>(King 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le </a:t>
            </a:r>
            <a:r>
              <a:rPr lang="fr-FR" sz="2000" dirty="0">
                <a:solidFill>
                  <a:srgbClr val="FFFF00"/>
                </a:solidFill>
                <a:latin typeface="Spectral Light" panose="02020302060000000000" pitchFamily="18" charset="0"/>
              </a:rPr>
              <a:t>SEIGNEUR Dieu appela Adam, </a:t>
            </a:r>
            <a:r>
              <a:rPr lang="fr-FR" sz="2000" dirty="0">
                <a:solidFill>
                  <a:srgbClr val="00FF00"/>
                </a:solidFill>
                <a:latin typeface="Spectral Light" panose="02020302060000000000" pitchFamily="18" charset="0"/>
              </a:rPr>
              <a:t>et lui dit : Où es-tu ?</a:t>
            </a:r>
          </a:p>
          <a:p>
            <a:r>
              <a:rPr lang="fr-FR" sz="2000" dirty="0" smtClean="0">
                <a:solidFill>
                  <a:schemeClr val="bg1"/>
                </a:solidFill>
                <a:latin typeface="Spectral Light" panose="02020302060000000000" pitchFamily="18" charset="0"/>
              </a:rPr>
              <a:t>Et </a:t>
            </a:r>
            <a:r>
              <a:rPr lang="fr-FR" sz="2000" dirty="0">
                <a:solidFill>
                  <a:schemeClr val="bg1"/>
                </a:solidFill>
                <a:latin typeface="Spectral Light" panose="02020302060000000000" pitchFamily="18" charset="0"/>
              </a:rPr>
              <a:t>il dit : J’ai entendu ta voix dans le jardin, et j’ai eu peur, parce que je suis nu ; et je me suis caché.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45961350"/>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pPr lvl="0"/>
            <a:r>
              <a:rPr lang="fr-FR" sz="2000" u="sng" dirty="0">
                <a:solidFill>
                  <a:schemeClr val="bg1"/>
                </a:solidFill>
                <a:latin typeface="Spectral Light" panose="02020302060000000000" pitchFamily="18" charset="0"/>
              </a:rPr>
              <a:t>Job </a:t>
            </a:r>
            <a:r>
              <a:rPr lang="fr-FR" sz="2000" u="sng" dirty="0" smtClean="0">
                <a:solidFill>
                  <a:schemeClr val="bg1"/>
                </a:solidFill>
                <a:latin typeface="Spectral Light" panose="02020302060000000000" pitchFamily="18" charset="0"/>
              </a:rPr>
              <a:t>2.1 </a:t>
            </a:r>
            <a:r>
              <a:rPr lang="fr-FR" sz="1600" u="sng" dirty="0">
                <a:solidFill>
                  <a:prstClr val="white"/>
                </a:solidFill>
                <a:latin typeface="Spectral Light" panose="02020302060000000000" pitchFamily="18" charset="0"/>
              </a:rPr>
              <a:t>(King 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a:solidFill>
                  <a:srgbClr val="FFFF00"/>
                </a:solidFill>
                <a:latin typeface="Spectral Light" panose="02020302060000000000" pitchFamily="18" charset="0"/>
              </a:rPr>
              <a:t>Il arriva de nouveau qu’un jour, </a:t>
            </a:r>
            <a:r>
              <a:rPr lang="fr-FR" sz="2000" dirty="0">
                <a:solidFill>
                  <a:srgbClr val="00FF00"/>
                </a:solidFill>
                <a:latin typeface="Spectral Light" panose="02020302060000000000" pitchFamily="18" charset="0"/>
              </a:rPr>
              <a:t>les fils de Dieu </a:t>
            </a:r>
            <a:r>
              <a:rPr lang="fr-FR" sz="2000" dirty="0">
                <a:solidFill>
                  <a:srgbClr val="DF57FF"/>
                </a:solidFill>
                <a:latin typeface="Spectral Light" panose="02020302060000000000" pitchFamily="18" charset="0"/>
              </a:rPr>
              <a:t>vinrent se présenter devant le SEIGNEUR, </a:t>
            </a:r>
            <a:r>
              <a:rPr lang="fr-FR" sz="2000" dirty="0">
                <a:solidFill>
                  <a:schemeClr val="bg1"/>
                </a:solidFill>
                <a:latin typeface="Spectral Light" panose="02020302060000000000" pitchFamily="18" charset="0"/>
              </a:rPr>
              <a:t>et Satan vint aussi parmi eux, se présenter devant </a:t>
            </a:r>
            <a:r>
              <a:rPr lang="fr-FR" sz="2000" dirty="0" smtClean="0">
                <a:solidFill>
                  <a:schemeClr val="bg1"/>
                </a:solidFill>
                <a:latin typeface="Spectral Light" panose="02020302060000000000" pitchFamily="18" charset="0"/>
              </a:rPr>
              <a:t>le SEIGNEUR</a:t>
            </a:r>
            <a:r>
              <a:rPr lang="fr-FR" sz="2000" dirty="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557303165"/>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pPr lvl="0"/>
            <a:r>
              <a:rPr lang="fr-FR" sz="2000" u="sng" dirty="0" smtClean="0">
                <a:solidFill>
                  <a:schemeClr val="bg1"/>
                </a:solidFill>
                <a:latin typeface="Spectral Light" panose="02020302060000000000" pitchFamily="18" charset="0"/>
              </a:rPr>
              <a:t>Genèse 6.1/2 </a:t>
            </a:r>
            <a:r>
              <a:rPr lang="fr-FR" sz="1600" u="sng" dirty="0">
                <a:solidFill>
                  <a:prstClr val="white"/>
                </a:solidFill>
                <a:latin typeface="Spectral Light" panose="02020302060000000000" pitchFamily="18" charset="0"/>
              </a:rPr>
              <a:t>(King 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il arriva lorsque les hommes commencèrent à se multiplier sur la face de la terre et que des filles leur furent nées,</a:t>
            </a:r>
          </a:p>
          <a:p>
            <a:r>
              <a:rPr lang="fr-FR" sz="2000" dirty="0" smtClean="0">
                <a:solidFill>
                  <a:schemeClr val="bg1"/>
                </a:solidFill>
                <a:latin typeface="Spectral Light" panose="02020302060000000000" pitchFamily="18" charset="0"/>
              </a:rPr>
              <a:t>Que </a:t>
            </a:r>
            <a:r>
              <a:rPr lang="fr-FR" sz="2000" dirty="0">
                <a:solidFill>
                  <a:srgbClr val="FFFF00"/>
                </a:solidFill>
                <a:latin typeface="Spectral Light" panose="02020302060000000000" pitchFamily="18" charset="0"/>
              </a:rPr>
              <a:t>les fils de Dieu </a:t>
            </a:r>
            <a:r>
              <a:rPr lang="fr-FR" sz="2000" dirty="0">
                <a:solidFill>
                  <a:schemeClr val="bg1"/>
                </a:solidFill>
                <a:latin typeface="Spectral Light" panose="02020302060000000000" pitchFamily="18" charset="0"/>
              </a:rPr>
              <a:t>virent </a:t>
            </a:r>
            <a:r>
              <a:rPr lang="fr-FR" sz="2000" dirty="0">
                <a:solidFill>
                  <a:srgbClr val="00FF00"/>
                </a:solidFill>
                <a:latin typeface="Spectral Light" panose="02020302060000000000" pitchFamily="18" charset="0"/>
              </a:rPr>
              <a:t>les filles des hommes, </a:t>
            </a:r>
            <a:r>
              <a:rPr lang="fr-FR" sz="2000" dirty="0">
                <a:solidFill>
                  <a:schemeClr val="bg1"/>
                </a:solidFill>
                <a:latin typeface="Spectral Light" panose="02020302060000000000" pitchFamily="18" charset="0"/>
              </a:rPr>
              <a:t>qu’elles étaient belles, et ils prirent des femmes d’entre toutes celles qu’ils choisirent</a:t>
            </a:r>
            <a:r>
              <a:rPr lang="fr-FR" sz="2000" dirty="0" smtClean="0">
                <a:solidFill>
                  <a:schemeClr val="bg1"/>
                </a:solidFill>
                <a:latin typeface="Spectral Light" panose="02020302060000000000" pitchFamily="18" charset="0"/>
              </a:rPr>
              <a:t>.</a:t>
            </a:r>
            <a:endParaRPr lang="fr-FR" sz="2000" dirty="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09768294"/>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pPr lvl="0"/>
            <a:r>
              <a:rPr lang="fr-FR" sz="2000" u="sng" dirty="0" smtClean="0">
                <a:solidFill>
                  <a:schemeClr val="bg1"/>
                </a:solidFill>
                <a:latin typeface="Spectral Light" panose="02020302060000000000" pitchFamily="18" charset="0"/>
              </a:rPr>
              <a:t>Genèse 6.3 </a:t>
            </a:r>
            <a:r>
              <a:rPr lang="fr-FR" sz="1600" u="sng" dirty="0">
                <a:solidFill>
                  <a:prstClr val="white"/>
                </a:solidFill>
                <a:latin typeface="Spectral Light" panose="02020302060000000000" pitchFamily="18" charset="0"/>
              </a:rPr>
              <a:t>(King 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Et </a:t>
            </a:r>
            <a:r>
              <a:rPr lang="fr-FR" sz="2000" dirty="0">
                <a:solidFill>
                  <a:schemeClr val="bg1"/>
                </a:solidFill>
                <a:latin typeface="Spectral Light" panose="02020302060000000000" pitchFamily="18" charset="0"/>
              </a:rPr>
              <a:t>le SEIGNEUR dit : Mon esprit ne contestera pas toujours avec l’homme ; car lui aussi est chair ; mais ses jours seront de cent vingt ans.</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63958762"/>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pPr lvl="0"/>
            <a:r>
              <a:rPr lang="fr-FR" sz="2000" u="sng" dirty="0" smtClean="0">
                <a:solidFill>
                  <a:schemeClr val="bg1"/>
                </a:solidFill>
                <a:latin typeface="Spectral Light" panose="02020302060000000000" pitchFamily="18" charset="0"/>
              </a:rPr>
              <a:t>Deutéronome 32.4 </a:t>
            </a:r>
            <a:r>
              <a:rPr lang="fr-FR" sz="1600" u="sng" dirty="0" smtClean="0">
                <a:solidFill>
                  <a:prstClr val="white"/>
                </a:solidFill>
                <a:latin typeface="Spectral Light" panose="02020302060000000000" pitchFamily="18" charset="0"/>
              </a:rPr>
              <a:t>(King </a:t>
            </a:r>
            <a:r>
              <a:rPr lang="fr-FR" sz="1600" u="sng" dirty="0">
                <a:solidFill>
                  <a:prstClr val="white"/>
                </a:solidFill>
                <a:latin typeface="Spectral Light" panose="02020302060000000000" pitchFamily="18" charset="0"/>
              </a:rPr>
              <a:t>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Il est le Roc, son œuvre est parfaite; car tous ses chemins sont jugement; un Dieu de vérité et sans iniquité, </a:t>
            </a:r>
            <a:r>
              <a:rPr lang="fr-FR" sz="2000" dirty="0">
                <a:solidFill>
                  <a:srgbClr val="FFFF00"/>
                </a:solidFill>
                <a:latin typeface="Spectral Light" panose="02020302060000000000" pitchFamily="18" charset="0"/>
              </a:rPr>
              <a:t>il est juste et droit.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846749387"/>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pPr lvl="0"/>
            <a:r>
              <a:rPr lang="fr-FR" sz="2000" u="sng" dirty="0" smtClean="0">
                <a:solidFill>
                  <a:schemeClr val="bg1"/>
                </a:solidFill>
                <a:latin typeface="Spectral Light" panose="02020302060000000000" pitchFamily="18" charset="0"/>
              </a:rPr>
              <a:t>Luc 3.23/24 </a:t>
            </a:r>
            <a:r>
              <a:rPr lang="fr-FR" sz="1600" u="sng" dirty="0" smtClean="0">
                <a:solidFill>
                  <a:prstClr val="white"/>
                </a:solidFill>
                <a:latin typeface="Spectral Light" panose="02020302060000000000" pitchFamily="18" charset="0"/>
              </a:rPr>
              <a:t>(King </a:t>
            </a:r>
            <a:r>
              <a:rPr lang="fr-FR" sz="1600" u="sng" dirty="0">
                <a:solidFill>
                  <a:prstClr val="white"/>
                </a:solidFill>
                <a:latin typeface="Spectral Light" panose="02020302060000000000" pitchFamily="18" charset="0"/>
              </a:rPr>
              <a:t>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Jésus lui même venait d’avoir environ trente ans étant (comme on le pensait), </a:t>
            </a:r>
            <a:r>
              <a:rPr lang="fr-FR" sz="2000" dirty="0">
                <a:solidFill>
                  <a:srgbClr val="FFFF00"/>
                </a:solidFill>
                <a:latin typeface="Spectral Light" panose="02020302060000000000" pitchFamily="18" charset="0"/>
              </a:rPr>
              <a:t>le fils de </a:t>
            </a:r>
            <a:r>
              <a:rPr lang="fr-FR" sz="2000" dirty="0">
                <a:solidFill>
                  <a:schemeClr val="bg1"/>
                </a:solidFill>
                <a:latin typeface="Spectral Light" panose="02020302060000000000" pitchFamily="18" charset="0"/>
              </a:rPr>
              <a:t>Joseph, qui était </a:t>
            </a:r>
            <a:r>
              <a:rPr lang="fr-FR" sz="2000" dirty="0">
                <a:solidFill>
                  <a:srgbClr val="FFFF00"/>
                </a:solidFill>
                <a:latin typeface="Spectral Light" panose="02020302060000000000" pitchFamily="18" charset="0"/>
              </a:rPr>
              <a:t>le fils d’</a:t>
            </a:r>
            <a:r>
              <a:rPr lang="fr-FR" sz="2000" dirty="0">
                <a:solidFill>
                  <a:schemeClr val="bg1"/>
                </a:solidFill>
                <a:latin typeface="Spectral Light" panose="02020302060000000000" pitchFamily="18" charset="0"/>
              </a:rPr>
              <a:t>Héli,</a:t>
            </a:r>
          </a:p>
          <a:p>
            <a:r>
              <a:rPr lang="fr-FR" sz="2000" dirty="0" smtClean="0">
                <a:solidFill>
                  <a:schemeClr val="bg1"/>
                </a:solidFill>
                <a:latin typeface="Spectral Light" panose="02020302060000000000" pitchFamily="18" charset="0"/>
              </a:rPr>
              <a:t>Qui </a:t>
            </a:r>
            <a:r>
              <a:rPr lang="fr-FR" sz="2000" dirty="0">
                <a:solidFill>
                  <a:schemeClr val="bg1"/>
                </a:solidFill>
                <a:latin typeface="Spectral Light" panose="02020302060000000000" pitchFamily="18" charset="0"/>
              </a:rPr>
              <a:t>était </a:t>
            </a:r>
            <a:r>
              <a:rPr lang="fr-FR" sz="2000" dirty="0">
                <a:solidFill>
                  <a:srgbClr val="FFFF00"/>
                </a:solidFill>
                <a:latin typeface="Spectral Light" panose="02020302060000000000" pitchFamily="18" charset="0"/>
              </a:rPr>
              <a:t>le fils de </a:t>
            </a:r>
            <a:r>
              <a:rPr lang="fr-FR" sz="2000" dirty="0" err="1">
                <a:solidFill>
                  <a:schemeClr val="bg1"/>
                </a:solidFill>
                <a:latin typeface="Spectral Light" panose="02020302060000000000" pitchFamily="18" charset="0"/>
              </a:rPr>
              <a:t>Matthat</a:t>
            </a:r>
            <a:r>
              <a:rPr lang="fr-FR" sz="2000" dirty="0">
                <a:solidFill>
                  <a:schemeClr val="bg1"/>
                </a:solidFill>
                <a:latin typeface="Spectral Light" panose="02020302060000000000" pitchFamily="18" charset="0"/>
              </a:rPr>
              <a:t>, qui était </a:t>
            </a:r>
            <a:r>
              <a:rPr lang="fr-FR" sz="2000" dirty="0">
                <a:solidFill>
                  <a:srgbClr val="FFFF00"/>
                </a:solidFill>
                <a:latin typeface="Spectral Light" panose="02020302060000000000" pitchFamily="18" charset="0"/>
              </a:rPr>
              <a:t>le fils de </a:t>
            </a:r>
            <a:r>
              <a:rPr lang="fr-FR" sz="2000" dirty="0">
                <a:solidFill>
                  <a:schemeClr val="bg1"/>
                </a:solidFill>
                <a:latin typeface="Spectral Light" panose="02020302060000000000" pitchFamily="18" charset="0"/>
              </a:rPr>
              <a:t>Levi (Lévi), qui était </a:t>
            </a:r>
            <a:r>
              <a:rPr lang="fr-FR" sz="2000" dirty="0">
                <a:solidFill>
                  <a:srgbClr val="FFFF00"/>
                </a:solidFill>
                <a:latin typeface="Spectral Light" panose="02020302060000000000" pitchFamily="18" charset="0"/>
              </a:rPr>
              <a:t>le fils de</a:t>
            </a:r>
            <a:r>
              <a:rPr lang="fr-FR" sz="2000" dirty="0">
                <a:solidFill>
                  <a:schemeClr val="bg1"/>
                </a:solidFill>
                <a:latin typeface="Spectral Light" panose="02020302060000000000" pitchFamily="18" charset="0"/>
              </a:rPr>
              <a:t> </a:t>
            </a:r>
            <a:r>
              <a:rPr lang="fr-FR" sz="2000" dirty="0" err="1">
                <a:solidFill>
                  <a:schemeClr val="bg1"/>
                </a:solidFill>
                <a:latin typeface="Spectral Light" panose="02020302060000000000" pitchFamily="18" charset="0"/>
              </a:rPr>
              <a:t>Melchi</a:t>
            </a:r>
            <a:r>
              <a:rPr lang="fr-FR" sz="2000" dirty="0">
                <a:solidFill>
                  <a:schemeClr val="bg1"/>
                </a:solidFill>
                <a:latin typeface="Spectral Light" panose="02020302060000000000" pitchFamily="18" charset="0"/>
              </a:rPr>
              <a:t>, qui était </a:t>
            </a:r>
            <a:r>
              <a:rPr lang="fr-FR" sz="2000" dirty="0">
                <a:solidFill>
                  <a:srgbClr val="FFFF00"/>
                </a:solidFill>
                <a:latin typeface="Spectral Light" panose="02020302060000000000" pitchFamily="18" charset="0"/>
              </a:rPr>
              <a:t>le fils de </a:t>
            </a:r>
            <a:r>
              <a:rPr lang="fr-FR" sz="2000" dirty="0">
                <a:solidFill>
                  <a:schemeClr val="bg1"/>
                </a:solidFill>
                <a:latin typeface="Spectral Light" panose="02020302060000000000" pitchFamily="18" charset="0"/>
              </a:rPr>
              <a:t>Janna, qui était </a:t>
            </a:r>
            <a:r>
              <a:rPr lang="fr-FR" sz="2000" dirty="0">
                <a:solidFill>
                  <a:srgbClr val="FFFF00"/>
                </a:solidFill>
                <a:latin typeface="Spectral Light" panose="02020302060000000000" pitchFamily="18" charset="0"/>
              </a:rPr>
              <a:t>le fils de </a:t>
            </a:r>
            <a:r>
              <a:rPr lang="fr-FR" sz="2000" dirty="0">
                <a:solidFill>
                  <a:schemeClr val="bg1"/>
                </a:solidFill>
                <a:latin typeface="Spectral Light" panose="02020302060000000000" pitchFamily="18" charset="0"/>
              </a:rPr>
              <a:t>Joseph,</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99455652"/>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pPr lvl="0"/>
            <a:r>
              <a:rPr lang="fr-FR" sz="2000" u="sng" dirty="0" smtClean="0">
                <a:solidFill>
                  <a:schemeClr val="bg1"/>
                </a:solidFill>
                <a:latin typeface="Spectral Light" panose="02020302060000000000" pitchFamily="18" charset="0"/>
              </a:rPr>
              <a:t>Luc 3.34 </a:t>
            </a:r>
            <a:r>
              <a:rPr lang="fr-FR" sz="1600" u="sng" dirty="0" smtClean="0">
                <a:solidFill>
                  <a:prstClr val="white"/>
                </a:solidFill>
                <a:latin typeface="Spectral Light" panose="02020302060000000000" pitchFamily="18" charset="0"/>
              </a:rPr>
              <a:t>(King </a:t>
            </a:r>
            <a:r>
              <a:rPr lang="fr-FR" sz="1600" u="sng" dirty="0">
                <a:solidFill>
                  <a:prstClr val="white"/>
                </a:solidFill>
                <a:latin typeface="Spectral Light" panose="02020302060000000000" pitchFamily="18" charset="0"/>
              </a:rPr>
              <a:t>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Qui était </a:t>
            </a:r>
            <a:r>
              <a:rPr lang="fr-FR" sz="2000" dirty="0">
                <a:solidFill>
                  <a:srgbClr val="FFFF00"/>
                </a:solidFill>
                <a:latin typeface="Spectral Light" panose="02020302060000000000" pitchFamily="18" charset="0"/>
              </a:rPr>
              <a:t>le fils de </a:t>
            </a:r>
            <a:r>
              <a:rPr lang="fr-FR" sz="2000" dirty="0">
                <a:solidFill>
                  <a:schemeClr val="bg1"/>
                </a:solidFill>
                <a:latin typeface="Spectral Light" panose="02020302060000000000" pitchFamily="18" charset="0"/>
              </a:rPr>
              <a:t>Jacob, qui était </a:t>
            </a:r>
            <a:r>
              <a:rPr lang="fr-FR" sz="2000" dirty="0">
                <a:solidFill>
                  <a:srgbClr val="FFFF00"/>
                </a:solidFill>
                <a:latin typeface="Spectral Light" panose="02020302060000000000" pitchFamily="18" charset="0"/>
              </a:rPr>
              <a:t>le fils d’</a:t>
            </a:r>
            <a:r>
              <a:rPr lang="fr-FR" sz="2000" dirty="0">
                <a:solidFill>
                  <a:schemeClr val="bg1"/>
                </a:solidFill>
                <a:latin typeface="Spectral Light" panose="02020302060000000000" pitchFamily="18" charset="0"/>
              </a:rPr>
              <a:t>Isaac, qui était </a:t>
            </a:r>
            <a:r>
              <a:rPr lang="fr-FR" sz="2000" dirty="0">
                <a:solidFill>
                  <a:srgbClr val="FFFF00"/>
                </a:solidFill>
                <a:latin typeface="Spectral Light" panose="02020302060000000000" pitchFamily="18" charset="0"/>
              </a:rPr>
              <a:t>le fils d’</a:t>
            </a:r>
            <a:r>
              <a:rPr lang="fr-FR" sz="2000" dirty="0">
                <a:solidFill>
                  <a:schemeClr val="bg1"/>
                </a:solidFill>
                <a:latin typeface="Spectral Light" panose="02020302060000000000" pitchFamily="18" charset="0"/>
              </a:rPr>
              <a:t>Abraham, qui était </a:t>
            </a:r>
            <a:r>
              <a:rPr lang="fr-FR" sz="2000" dirty="0">
                <a:solidFill>
                  <a:srgbClr val="FFFF00"/>
                </a:solidFill>
                <a:latin typeface="Spectral Light" panose="02020302060000000000" pitchFamily="18" charset="0"/>
              </a:rPr>
              <a:t>le fils d</a:t>
            </a:r>
            <a:r>
              <a:rPr lang="fr-FR" sz="2000" dirty="0">
                <a:solidFill>
                  <a:schemeClr val="bg1"/>
                </a:solidFill>
                <a:latin typeface="Spectral Light" panose="02020302060000000000" pitchFamily="18" charset="0"/>
              </a:rPr>
              <a:t>e </a:t>
            </a:r>
            <a:r>
              <a:rPr lang="fr-FR" sz="2000" dirty="0" err="1">
                <a:solidFill>
                  <a:schemeClr val="bg1"/>
                </a:solidFill>
                <a:latin typeface="Spectral Light" panose="02020302060000000000" pitchFamily="18" charset="0"/>
              </a:rPr>
              <a:t>Thara</a:t>
            </a:r>
            <a:r>
              <a:rPr lang="fr-FR" sz="2000" dirty="0">
                <a:solidFill>
                  <a:schemeClr val="bg1"/>
                </a:solidFill>
                <a:latin typeface="Spectral Light" panose="02020302060000000000" pitchFamily="18" charset="0"/>
              </a:rPr>
              <a:t>, qui était </a:t>
            </a:r>
            <a:r>
              <a:rPr lang="fr-FR" sz="2000" dirty="0">
                <a:solidFill>
                  <a:srgbClr val="FFFF00"/>
                </a:solidFill>
                <a:latin typeface="Spectral Light" panose="02020302060000000000" pitchFamily="18" charset="0"/>
              </a:rPr>
              <a:t>le fils de </a:t>
            </a:r>
            <a:r>
              <a:rPr lang="fr-FR" sz="2000" dirty="0" err="1">
                <a:solidFill>
                  <a:schemeClr val="bg1"/>
                </a:solidFill>
                <a:latin typeface="Spectral Light" panose="02020302060000000000" pitchFamily="18" charset="0"/>
              </a:rPr>
              <a:t>Nachor</a:t>
            </a:r>
            <a:r>
              <a:rPr lang="fr-FR" sz="2000" dirty="0">
                <a:solidFill>
                  <a:schemeClr val="bg1"/>
                </a:solidFill>
                <a:latin typeface="Spectral Light" panose="02020302060000000000" pitchFamily="18" charset="0"/>
              </a:rPr>
              <a:t>,</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38313780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539551" y="836780"/>
            <a:ext cx="8064897" cy="2554545"/>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Hébreux 1.4/6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Étant </a:t>
            </a:r>
            <a:r>
              <a:rPr lang="fr-FR" sz="2000" dirty="0">
                <a:solidFill>
                  <a:schemeClr val="bg1"/>
                </a:solidFill>
                <a:latin typeface="Spectral Light" panose="02020302060000000000" pitchFamily="18" charset="0"/>
              </a:rPr>
              <a:t>fait d’autant plus supérieur aux anges, </a:t>
            </a:r>
            <a:r>
              <a:rPr lang="fr-FR" sz="2000" dirty="0">
                <a:solidFill>
                  <a:srgbClr val="FFFF00"/>
                </a:solidFill>
                <a:latin typeface="Spectral Light" panose="02020302060000000000" pitchFamily="18" charset="0"/>
              </a:rPr>
              <a:t>puisqu’il a par héritage obtenu un nom plus excellent que le leur.</a:t>
            </a:r>
          </a:p>
          <a:p>
            <a:r>
              <a:rPr lang="fr-FR" sz="2000" dirty="0" smtClean="0">
                <a:solidFill>
                  <a:schemeClr val="tx1">
                    <a:lumMod val="75000"/>
                    <a:lumOff val="25000"/>
                  </a:schemeClr>
                </a:solidFill>
                <a:latin typeface="Spectral Light" panose="02020302060000000000" pitchFamily="18" charset="0"/>
              </a:rPr>
              <a:t>Car </a:t>
            </a:r>
            <a:r>
              <a:rPr lang="fr-FR" sz="2000" dirty="0">
                <a:solidFill>
                  <a:schemeClr val="tx1">
                    <a:lumMod val="75000"/>
                    <a:lumOff val="25000"/>
                  </a:schemeClr>
                </a:solidFill>
                <a:latin typeface="Spectral Light" panose="02020302060000000000" pitchFamily="18" charset="0"/>
              </a:rPr>
              <a:t>auquel des anges Dieu a-t-il jamais dit : Tu es mon Fils, aujourd’hui je t’ai engendré ? Et encore : Je lui serai un Père, et il me sera un Fils ?</a:t>
            </a:r>
          </a:p>
          <a:p>
            <a:r>
              <a:rPr lang="fr-FR" sz="2000" dirty="0" smtClean="0">
                <a:solidFill>
                  <a:schemeClr val="tx1">
                    <a:lumMod val="75000"/>
                    <a:lumOff val="25000"/>
                  </a:schemeClr>
                </a:solidFill>
                <a:latin typeface="Spectral Light" panose="02020302060000000000" pitchFamily="18" charset="0"/>
              </a:rPr>
              <a:t>Et </a:t>
            </a:r>
            <a:r>
              <a:rPr lang="fr-FR" sz="2000" dirty="0">
                <a:solidFill>
                  <a:schemeClr val="tx1">
                    <a:lumMod val="75000"/>
                    <a:lumOff val="25000"/>
                  </a:schemeClr>
                </a:solidFill>
                <a:latin typeface="Spectral Light" panose="02020302060000000000" pitchFamily="18" charset="0"/>
              </a:rPr>
              <a:t>encore, quand il introduit le premier engendré dans le monde, il dit : Et que tous les anges de Dieu l’adorent.</a:t>
            </a:r>
            <a:endParaRPr lang="fr-FR" sz="2000" dirty="0" smtClean="0">
              <a:solidFill>
                <a:schemeClr val="tx1">
                  <a:lumMod val="75000"/>
                  <a:lumOff val="25000"/>
                </a:schemeClr>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171804856"/>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pPr lvl="0"/>
            <a:r>
              <a:rPr lang="fr-FR" sz="2000" u="sng" dirty="0" smtClean="0">
                <a:solidFill>
                  <a:schemeClr val="bg1"/>
                </a:solidFill>
                <a:latin typeface="Spectral Light" panose="02020302060000000000" pitchFamily="18" charset="0"/>
              </a:rPr>
              <a:t>Luc 3.36/38 </a:t>
            </a:r>
            <a:r>
              <a:rPr lang="fr-FR" sz="1600" u="sng" dirty="0" smtClean="0">
                <a:solidFill>
                  <a:prstClr val="white"/>
                </a:solidFill>
                <a:latin typeface="Spectral Light" panose="02020302060000000000" pitchFamily="18" charset="0"/>
              </a:rPr>
              <a:t>(King </a:t>
            </a:r>
            <a:r>
              <a:rPr lang="fr-FR" sz="1600" u="sng" dirty="0">
                <a:solidFill>
                  <a:prstClr val="white"/>
                </a:solidFill>
                <a:latin typeface="Spectral Light" panose="02020302060000000000" pitchFamily="18" charset="0"/>
              </a:rPr>
              <a:t>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Qui était </a:t>
            </a:r>
            <a:r>
              <a:rPr lang="fr-FR" sz="2000" dirty="0">
                <a:solidFill>
                  <a:srgbClr val="FFFF00"/>
                </a:solidFill>
                <a:latin typeface="Spectral Light" panose="02020302060000000000" pitchFamily="18" charset="0"/>
              </a:rPr>
              <a:t>le fils de</a:t>
            </a:r>
            <a:r>
              <a:rPr lang="fr-FR" sz="2000" dirty="0">
                <a:solidFill>
                  <a:schemeClr val="bg1"/>
                </a:solidFill>
                <a:latin typeface="Spectral Light" panose="02020302060000000000" pitchFamily="18" charset="0"/>
              </a:rPr>
              <a:t> </a:t>
            </a:r>
            <a:r>
              <a:rPr lang="fr-FR" sz="2000" dirty="0" err="1" smtClean="0">
                <a:solidFill>
                  <a:schemeClr val="bg1"/>
                </a:solidFill>
                <a:latin typeface="Spectral Light" panose="02020302060000000000" pitchFamily="18" charset="0"/>
              </a:rPr>
              <a:t>Cain</a:t>
            </a:r>
            <a:r>
              <a:rPr lang="fr-FR" sz="2000" dirty="0" smtClean="0">
                <a:solidFill>
                  <a:schemeClr val="bg1"/>
                </a:solidFill>
                <a:latin typeface="Spectral Light" panose="02020302060000000000" pitchFamily="18" charset="0"/>
              </a:rPr>
              <a:t>, qui </a:t>
            </a:r>
            <a:r>
              <a:rPr lang="fr-FR" sz="2000" dirty="0">
                <a:solidFill>
                  <a:schemeClr val="bg1"/>
                </a:solidFill>
                <a:latin typeface="Spectral Light" panose="02020302060000000000" pitchFamily="18" charset="0"/>
              </a:rPr>
              <a:t>était </a:t>
            </a:r>
            <a:r>
              <a:rPr lang="fr-FR" sz="2000" dirty="0">
                <a:solidFill>
                  <a:srgbClr val="FFFF00"/>
                </a:solidFill>
                <a:latin typeface="Spectral Light" panose="02020302060000000000" pitchFamily="18" charset="0"/>
              </a:rPr>
              <a:t>le fils d’</a:t>
            </a:r>
            <a:r>
              <a:rPr lang="fr-FR" sz="2000" dirty="0" err="1">
                <a:solidFill>
                  <a:schemeClr val="bg1"/>
                </a:solidFill>
                <a:latin typeface="Spectral Light" panose="02020302060000000000" pitchFamily="18" charset="0"/>
              </a:rPr>
              <a:t>Arphaxad</a:t>
            </a:r>
            <a:r>
              <a:rPr lang="fr-FR" sz="2000" dirty="0">
                <a:solidFill>
                  <a:schemeClr val="bg1"/>
                </a:solidFill>
                <a:latin typeface="Spectral Light" panose="02020302060000000000" pitchFamily="18" charset="0"/>
              </a:rPr>
              <a:t>, qui était </a:t>
            </a:r>
            <a:r>
              <a:rPr lang="fr-FR" sz="2000" dirty="0">
                <a:solidFill>
                  <a:srgbClr val="FFFF00"/>
                </a:solidFill>
                <a:latin typeface="Spectral Light" panose="02020302060000000000" pitchFamily="18" charset="0"/>
              </a:rPr>
              <a:t>le fils d</a:t>
            </a:r>
            <a:r>
              <a:rPr lang="fr-FR" sz="2000" dirty="0">
                <a:solidFill>
                  <a:schemeClr val="bg1"/>
                </a:solidFill>
                <a:latin typeface="Spectral Light" panose="02020302060000000000" pitchFamily="18" charset="0"/>
              </a:rPr>
              <a:t>e </a:t>
            </a:r>
            <a:r>
              <a:rPr lang="fr-FR" sz="2000" dirty="0" err="1" smtClean="0">
                <a:solidFill>
                  <a:schemeClr val="bg1"/>
                </a:solidFill>
                <a:latin typeface="Spectral Light" panose="02020302060000000000" pitchFamily="18" charset="0"/>
              </a:rPr>
              <a:t>Shem</a:t>
            </a:r>
            <a:r>
              <a:rPr lang="fr-FR" sz="2000" dirty="0" smtClean="0">
                <a:solidFill>
                  <a:schemeClr val="bg1"/>
                </a:solidFill>
                <a:latin typeface="Spectral Light" panose="02020302060000000000" pitchFamily="18" charset="0"/>
              </a:rPr>
              <a:t>, qui </a:t>
            </a:r>
            <a:r>
              <a:rPr lang="fr-FR" sz="2000" dirty="0">
                <a:solidFill>
                  <a:schemeClr val="bg1"/>
                </a:solidFill>
                <a:latin typeface="Spectral Light" panose="02020302060000000000" pitchFamily="18" charset="0"/>
              </a:rPr>
              <a:t>était </a:t>
            </a:r>
            <a:r>
              <a:rPr lang="fr-FR" sz="2000" dirty="0">
                <a:solidFill>
                  <a:srgbClr val="FFFF00"/>
                </a:solidFill>
                <a:latin typeface="Spectral Light" panose="02020302060000000000" pitchFamily="18" charset="0"/>
              </a:rPr>
              <a:t>le fils de </a:t>
            </a:r>
            <a:r>
              <a:rPr lang="fr-FR" sz="2000" dirty="0">
                <a:solidFill>
                  <a:schemeClr val="bg1"/>
                </a:solidFill>
                <a:latin typeface="Spectral Light" panose="02020302060000000000" pitchFamily="18" charset="0"/>
              </a:rPr>
              <a:t>Noé, qui était </a:t>
            </a:r>
            <a:r>
              <a:rPr lang="fr-FR" sz="2000" dirty="0">
                <a:solidFill>
                  <a:srgbClr val="FFFF00"/>
                </a:solidFill>
                <a:latin typeface="Spectral Light" panose="02020302060000000000" pitchFamily="18" charset="0"/>
              </a:rPr>
              <a:t>le fils de </a:t>
            </a:r>
            <a:r>
              <a:rPr lang="fr-FR" sz="2000" dirty="0">
                <a:solidFill>
                  <a:schemeClr val="bg1"/>
                </a:solidFill>
                <a:latin typeface="Spectral Light" panose="02020302060000000000" pitchFamily="18" charset="0"/>
              </a:rPr>
              <a:t>Lamech,</a:t>
            </a:r>
          </a:p>
          <a:p>
            <a:r>
              <a:rPr lang="fr-FR" sz="2000" dirty="0" smtClean="0">
                <a:solidFill>
                  <a:schemeClr val="bg1"/>
                </a:solidFill>
                <a:latin typeface="Spectral Light" panose="02020302060000000000" pitchFamily="18" charset="0"/>
              </a:rPr>
              <a:t>Qui </a:t>
            </a:r>
            <a:r>
              <a:rPr lang="fr-FR" sz="2000" dirty="0">
                <a:solidFill>
                  <a:schemeClr val="bg1"/>
                </a:solidFill>
                <a:latin typeface="Spectral Light" panose="02020302060000000000" pitchFamily="18" charset="0"/>
              </a:rPr>
              <a:t>était </a:t>
            </a:r>
            <a:r>
              <a:rPr lang="fr-FR" sz="2000" dirty="0">
                <a:solidFill>
                  <a:srgbClr val="FFFF00"/>
                </a:solidFill>
                <a:latin typeface="Spectral Light" panose="02020302060000000000" pitchFamily="18" charset="0"/>
              </a:rPr>
              <a:t>le fils de </a:t>
            </a:r>
            <a:r>
              <a:rPr lang="fr-FR" sz="2000" dirty="0" err="1">
                <a:solidFill>
                  <a:schemeClr val="bg1"/>
                </a:solidFill>
                <a:latin typeface="Spectral Light" panose="02020302060000000000" pitchFamily="18" charset="0"/>
              </a:rPr>
              <a:t>Mathusala</a:t>
            </a:r>
            <a:r>
              <a:rPr lang="fr-FR" sz="2000" dirty="0">
                <a:solidFill>
                  <a:schemeClr val="bg1"/>
                </a:solidFill>
                <a:latin typeface="Spectral Light" panose="02020302060000000000" pitchFamily="18" charset="0"/>
              </a:rPr>
              <a:t>, qui était </a:t>
            </a:r>
            <a:r>
              <a:rPr lang="fr-FR" sz="2000" dirty="0">
                <a:solidFill>
                  <a:srgbClr val="FFFF00"/>
                </a:solidFill>
                <a:latin typeface="Spectral Light" panose="02020302060000000000" pitchFamily="18" charset="0"/>
              </a:rPr>
              <a:t>le fils </a:t>
            </a:r>
            <a:r>
              <a:rPr lang="fr-FR" sz="2000" dirty="0" smtClean="0">
                <a:solidFill>
                  <a:srgbClr val="FFFF00"/>
                </a:solidFill>
                <a:latin typeface="Spectral Light" panose="02020302060000000000" pitchFamily="18" charset="0"/>
              </a:rPr>
              <a:t>d’</a:t>
            </a:r>
            <a:r>
              <a:rPr lang="fr-FR" sz="2000" dirty="0" smtClean="0">
                <a:solidFill>
                  <a:schemeClr val="bg1"/>
                </a:solidFill>
                <a:latin typeface="Spectral Light" panose="02020302060000000000" pitchFamily="18" charset="0"/>
              </a:rPr>
              <a:t>Enoch</a:t>
            </a:r>
            <a:r>
              <a:rPr lang="fr-FR" sz="2000" dirty="0" smtClean="0">
                <a:solidFill>
                  <a:srgbClr val="FFFF00"/>
                </a:solidFill>
                <a:latin typeface="Spectral Light" panose="02020302060000000000" pitchFamily="18" charset="0"/>
              </a:rPr>
              <a:t>, </a:t>
            </a:r>
            <a:r>
              <a:rPr lang="fr-FR" sz="2000" dirty="0">
                <a:solidFill>
                  <a:srgbClr val="FFFF00"/>
                </a:solidFill>
                <a:latin typeface="Spectral Light" panose="02020302060000000000" pitchFamily="18" charset="0"/>
              </a:rPr>
              <a:t>qui était le fils de Jared, qui était le fils de </a:t>
            </a:r>
            <a:r>
              <a:rPr lang="fr-FR" sz="2000" dirty="0" err="1">
                <a:solidFill>
                  <a:srgbClr val="FFFF00"/>
                </a:solidFill>
                <a:latin typeface="Spectral Light" panose="02020302060000000000" pitchFamily="18" charset="0"/>
              </a:rPr>
              <a:t>Malaleel</a:t>
            </a:r>
            <a:r>
              <a:rPr lang="fr-FR" sz="2000" dirty="0">
                <a:solidFill>
                  <a:srgbClr val="FFFF00"/>
                </a:solidFill>
                <a:latin typeface="Spectral Light" panose="02020302060000000000" pitchFamily="18" charset="0"/>
              </a:rPr>
              <a:t>, qui était </a:t>
            </a:r>
            <a:r>
              <a:rPr lang="fr-FR" sz="2000" dirty="0">
                <a:solidFill>
                  <a:schemeClr val="bg1"/>
                </a:solidFill>
                <a:latin typeface="Spectral Light" panose="02020302060000000000" pitchFamily="18" charset="0"/>
              </a:rPr>
              <a:t>le fils de </a:t>
            </a:r>
            <a:r>
              <a:rPr lang="fr-FR" sz="2000" dirty="0" err="1" smtClean="0">
                <a:solidFill>
                  <a:schemeClr val="bg1"/>
                </a:solidFill>
                <a:latin typeface="Spectral Light" panose="02020302060000000000" pitchFamily="18" charset="0"/>
              </a:rPr>
              <a:t>Cain</a:t>
            </a:r>
            <a:r>
              <a:rPr lang="fr-FR" sz="2000" dirty="0" smtClean="0">
                <a:solidFill>
                  <a:schemeClr val="bg1"/>
                </a:solidFill>
                <a:latin typeface="Spectral Light" panose="02020302060000000000" pitchFamily="18" charset="0"/>
              </a:rPr>
              <a:t>, Qui </a:t>
            </a:r>
            <a:r>
              <a:rPr lang="fr-FR" sz="2000" dirty="0">
                <a:solidFill>
                  <a:schemeClr val="bg1"/>
                </a:solidFill>
                <a:latin typeface="Spectral Light" panose="02020302060000000000" pitchFamily="18" charset="0"/>
              </a:rPr>
              <a:t>était </a:t>
            </a:r>
            <a:r>
              <a:rPr lang="fr-FR" sz="2000" dirty="0">
                <a:solidFill>
                  <a:srgbClr val="FFFF00"/>
                </a:solidFill>
                <a:latin typeface="Spectral Light" panose="02020302060000000000" pitchFamily="18" charset="0"/>
              </a:rPr>
              <a:t>le fils d’</a:t>
            </a:r>
            <a:r>
              <a:rPr lang="fr-FR" sz="2000" dirty="0" err="1">
                <a:solidFill>
                  <a:schemeClr val="bg1"/>
                </a:solidFill>
                <a:latin typeface="Spectral Light" panose="02020302060000000000" pitchFamily="18" charset="0"/>
              </a:rPr>
              <a:t>Enos</a:t>
            </a:r>
            <a:r>
              <a:rPr lang="fr-FR" sz="2000" dirty="0">
                <a:solidFill>
                  <a:schemeClr val="bg1"/>
                </a:solidFill>
                <a:latin typeface="Spectral Light" panose="02020302060000000000" pitchFamily="18" charset="0"/>
              </a:rPr>
              <a:t>, qui était </a:t>
            </a:r>
            <a:r>
              <a:rPr lang="fr-FR" sz="2000" dirty="0">
                <a:solidFill>
                  <a:srgbClr val="FFFF00"/>
                </a:solidFill>
                <a:latin typeface="Spectral Light" panose="02020302060000000000" pitchFamily="18" charset="0"/>
              </a:rPr>
              <a:t>le fils de</a:t>
            </a:r>
            <a:r>
              <a:rPr lang="fr-FR" sz="2000" dirty="0">
                <a:solidFill>
                  <a:schemeClr val="bg1"/>
                </a:solidFill>
                <a:latin typeface="Spectral Light" panose="02020302060000000000" pitchFamily="18" charset="0"/>
              </a:rPr>
              <a:t> Seth, qui était </a:t>
            </a:r>
            <a:r>
              <a:rPr lang="fr-FR" sz="2000" dirty="0">
                <a:solidFill>
                  <a:srgbClr val="FFFF00"/>
                </a:solidFill>
                <a:latin typeface="Spectral Light" panose="02020302060000000000" pitchFamily="18" charset="0"/>
              </a:rPr>
              <a:t>le fils d’</a:t>
            </a:r>
            <a:r>
              <a:rPr lang="fr-FR" sz="2000" dirty="0">
                <a:solidFill>
                  <a:schemeClr val="bg1"/>
                </a:solidFill>
                <a:latin typeface="Spectral Light" panose="02020302060000000000" pitchFamily="18" charset="0"/>
              </a:rPr>
              <a:t>Adam, qui était </a:t>
            </a:r>
            <a:r>
              <a:rPr lang="fr-FR" sz="2000" dirty="0">
                <a:solidFill>
                  <a:srgbClr val="FFFF00"/>
                </a:solidFill>
                <a:latin typeface="Spectral Light" panose="02020302060000000000" pitchFamily="18" charset="0"/>
              </a:rPr>
              <a:t>le fils de </a:t>
            </a:r>
            <a:r>
              <a:rPr lang="fr-FR" sz="2000" dirty="0">
                <a:solidFill>
                  <a:srgbClr val="00FF00"/>
                </a:solidFill>
                <a:latin typeface="Spectral Light" panose="02020302060000000000" pitchFamily="18" charset="0"/>
              </a:rPr>
              <a:t>Dieu.</a:t>
            </a:r>
            <a:endParaRPr lang="fr-FR" sz="2000" dirty="0" smtClean="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873457300"/>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pPr lvl="0"/>
            <a:r>
              <a:rPr lang="fr-FR" sz="2000" u="sng" dirty="0" smtClean="0">
                <a:solidFill>
                  <a:schemeClr val="bg1"/>
                </a:solidFill>
                <a:latin typeface="Spectral Light" panose="02020302060000000000" pitchFamily="18" charset="0"/>
              </a:rPr>
              <a:t>Genèse 4.17/18 </a:t>
            </a:r>
            <a:r>
              <a:rPr lang="fr-FR" sz="1600" u="sng" dirty="0" smtClean="0">
                <a:solidFill>
                  <a:prstClr val="white"/>
                </a:solidFill>
                <a:latin typeface="Spectral Light" panose="02020302060000000000" pitchFamily="18" charset="0"/>
              </a:rPr>
              <a:t>(King </a:t>
            </a:r>
            <a:r>
              <a:rPr lang="fr-FR" sz="1600" u="sng" dirty="0">
                <a:solidFill>
                  <a:prstClr val="white"/>
                </a:solidFill>
                <a:latin typeface="Spectral Light" panose="02020302060000000000" pitchFamily="18" charset="0"/>
              </a:rPr>
              <a:t>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a:t>
            </a:r>
            <a:r>
              <a:rPr lang="fr-FR" sz="2000" dirty="0" err="1">
                <a:solidFill>
                  <a:schemeClr val="bg1"/>
                </a:solidFill>
                <a:latin typeface="Spectral Light" panose="02020302060000000000" pitchFamily="18" charset="0"/>
              </a:rPr>
              <a:t>Cain</a:t>
            </a:r>
            <a:r>
              <a:rPr lang="fr-FR" sz="2000" dirty="0">
                <a:solidFill>
                  <a:schemeClr val="bg1"/>
                </a:solidFill>
                <a:latin typeface="Spectral Light" panose="02020302060000000000" pitchFamily="18" charset="0"/>
              </a:rPr>
              <a:t> </a:t>
            </a:r>
            <a:r>
              <a:rPr lang="fr-FR" sz="2000" dirty="0" smtClean="0">
                <a:solidFill>
                  <a:schemeClr val="bg1"/>
                </a:solidFill>
                <a:latin typeface="Spectral Light" panose="02020302060000000000" pitchFamily="18" charset="0"/>
              </a:rPr>
              <a:t>connut </a:t>
            </a:r>
            <a:r>
              <a:rPr lang="fr-FR" sz="2000" dirty="0">
                <a:solidFill>
                  <a:schemeClr val="bg1"/>
                </a:solidFill>
                <a:latin typeface="Spectral Light" panose="02020302060000000000" pitchFamily="18" charset="0"/>
              </a:rPr>
              <a:t>sa femme, et elle conçut et enfanta </a:t>
            </a:r>
            <a:r>
              <a:rPr lang="fr-FR" sz="2000" dirty="0" smtClean="0">
                <a:solidFill>
                  <a:schemeClr val="bg1"/>
                </a:solidFill>
                <a:latin typeface="Spectral Light" panose="02020302060000000000" pitchFamily="18" charset="0"/>
              </a:rPr>
              <a:t>Enoch ; </a:t>
            </a:r>
            <a:r>
              <a:rPr lang="fr-FR" sz="2000" dirty="0">
                <a:solidFill>
                  <a:schemeClr val="bg1"/>
                </a:solidFill>
                <a:latin typeface="Spectral Light" panose="02020302060000000000" pitchFamily="18" charset="0"/>
              </a:rPr>
              <a:t>or il construisit une ville, et appela le nom de la ville du nom de son fils </a:t>
            </a:r>
            <a:r>
              <a:rPr lang="fr-FR" sz="2000" dirty="0" smtClean="0">
                <a:solidFill>
                  <a:schemeClr val="bg1"/>
                </a:solidFill>
                <a:latin typeface="Spectral Light" panose="02020302060000000000" pitchFamily="18" charset="0"/>
              </a:rPr>
              <a:t>Enoch. Et </a:t>
            </a:r>
            <a:r>
              <a:rPr lang="fr-FR" sz="2000" dirty="0">
                <a:solidFill>
                  <a:schemeClr val="bg1"/>
                </a:solidFill>
                <a:latin typeface="Spectral Light" panose="02020302060000000000" pitchFamily="18" charset="0"/>
              </a:rPr>
              <a:t>à Enoch </a:t>
            </a:r>
            <a:r>
              <a:rPr lang="fr-FR" sz="2000" dirty="0" smtClean="0">
                <a:solidFill>
                  <a:schemeClr val="bg1"/>
                </a:solidFill>
                <a:latin typeface="Spectral Light" panose="02020302060000000000" pitchFamily="18" charset="0"/>
              </a:rPr>
              <a:t>naquit </a:t>
            </a:r>
            <a:r>
              <a:rPr lang="fr-FR" sz="2000" dirty="0" err="1">
                <a:solidFill>
                  <a:schemeClr val="bg1"/>
                </a:solidFill>
                <a:latin typeface="Spectral Light" panose="02020302060000000000" pitchFamily="18" charset="0"/>
              </a:rPr>
              <a:t>Irad</a:t>
            </a:r>
            <a:r>
              <a:rPr lang="fr-FR" sz="2000" dirty="0">
                <a:solidFill>
                  <a:schemeClr val="bg1"/>
                </a:solidFill>
                <a:latin typeface="Spectral Light" panose="02020302060000000000" pitchFamily="18" charset="0"/>
              </a:rPr>
              <a:t>, et </a:t>
            </a:r>
            <a:r>
              <a:rPr lang="fr-FR" sz="2000" dirty="0" err="1">
                <a:solidFill>
                  <a:schemeClr val="bg1"/>
                </a:solidFill>
                <a:latin typeface="Spectral Light" panose="02020302060000000000" pitchFamily="18" charset="0"/>
              </a:rPr>
              <a:t>Irad</a:t>
            </a:r>
            <a:r>
              <a:rPr lang="fr-FR" sz="2000" dirty="0">
                <a:solidFill>
                  <a:schemeClr val="bg1"/>
                </a:solidFill>
                <a:latin typeface="Spectral Light" panose="02020302060000000000" pitchFamily="18" charset="0"/>
              </a:rPr>
              <a:t> engendra </a:t>
            </a:r>
            <a:r>
              <a:rPr lang="fr-FR" sz="2000" dirty="0" err="1">
                <a:solidFill>
                  <a:schemeClr val="bg1"/>
                </a:solidFill>
                <a:latin typeface="Spectral Light" panose="02020302060000000000" pitchFamily="18" charset="0"/>
              </a:rPr>
              <a:t>Mehujael</a:t>
            </a:r>
            <a:r>
              <a:rPr lang="fr-FR" sz="2000" dirty="0">
                <a:solidFill>
                  <a:schemeClr val="bg1"/>
                </a:solidFill>
                <a:latin typeface="Spectral Light" panose="02020302060000000000" pitchFamily="18" charset="0"/>
              </a:rPr>
              <a:t>, et </a:t>
            </a:r>
            <a:r>
              <a:rPr lang="fr-FR" sz="2000" dirty="0" err="1">
                <a:solidFill>
                  <a:schemeClr val="bg1"/>
                </a:solidFill>
                <a:latin typeface="Spectral Light" panose="02020302060000000000" pitchFamily="18" charset="0"/>
              </a:rPr>
              <a:t>Mehujael</a:t>
            </a:r>
            <a:r>
              <a:rPr lang="fr-FR" sz="2000" dirty="0">
                <a:solidFill>
                  <a:schemeClr val="bg1"/>
                </a:solidFill>
                <a:latin typeface="Spectral Light" panose="02020302060000000000" pitchFamily="18" charset="0"/>
              </a:rPr>
              <a:t> engendra </a:t>
            </a:r>
            <a:r>
              <a:rPr lang="fr-FR" sz="2000" dirty="0" err="1">
                <a:solidFill>
                  <a:schemeClr val="bg1"/>
                </a:solidFill>
                <a:latin typeface="Spectral Light" panose="02020302060000000000" pitchFamily="18" charset="0"/>
              </a:rPr>
              <a:t>Methusael</a:t>
            </a:r>
            <a:r>
              <a:rPr lang="fr-FR" sz="2000" dirty="0">
                <a:solidFill>
                  <a:schemeClr val="bg1"/>
                </a:solidFill>
                <a:latin typeface="Spectral Light" panose="02020302060000000000" pitchFamily="18" charset="0"/>
              </a:rPr>
              <a:t>, et </a:t>
            </a:r>
            <a:r>
              <a:rPr lang="fr-FR" sz="2000" dirty="0" err="1">
                <a:solidFill>
                  <a:schemeClr val="bg1"/>
                </a:solidFill>
                <a:latin typeface="Spectral Light" panose="02020302060000000000" pitchFamily="18" charset="0"/>
              </a:rPr>
              <a:t>Methusael</a:t>
            </a:r>
            <a:r>
              <a:rPr lang="fr-FR" sz="2000" dirty="0">
                <a:solidFill>
                  <a:schemeClr val="bg1"/>
                </a:solidFill>
                <a:latin typeface="Spectral Light" panose="02020302060000000000" pitchFamily="18" charset="0"/>
              </a:rPr>
              <a:t> engendra Lamech.</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691706882"/>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pPr lvl="0"/>
            <a:r>
              <a:rPr lang="fr-FR" sz="2000" u="sng" dirty="0" smtClean="0">
                <a:solidFill>
                  <a:schemeClr val="bg1"/>
                </a:solidFill>
                <a:latin typeface="Spectral Light" panose="02020302060000000000" pitchFamily="18" charset="0"/>
              </a:rPr>
              <a:t>1 Jean 3.10 </a:t>
            </a:r>
            <a:r>
              <a:rPr lang="fr-FR" sz="1600" u="sng" dirty="0" smtClean="0">
                <a:solidFill>
                  <a:prstClr val="white"/>
                </a:solidFill>
                <a:latin typeface="Spectral Light" panose="02020302060000000000" pitchFamily="18" charset="0"/>
              </a:rPr>
              <a:t>(King </a:t>
            </a:r>
            <a:r>
              <a:rPr lang="fr-FR" sz="1600" u="sng" dirty="0">
                <a:solidFill>
                  <a:prstClr val="white"/>
                </a:solidFill>
                <a:latin typeface="Spectral Light" panose="02020302060000000000" pitchFamily="18" charset="0"/>
              </a:rPr>
              <a:t>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a:solidFill>
                  <a:srgbClr val="FFFF00"/>
                </a:solidFill>
                <a:latin typeface="Spectral Light" panose="02020302060000000000" pitchFamily="18" charset="0"/>
              </a:rPr>
              <a:t>C’est en cela que sont reconnus les enfants de Dieu </a:t>
            </a:r>
            <a:r>
              <a:rPr lang="fr-FR" sz="2000" dirty="0">
                <a:solidFill>
                  <a:srgbClr val="00FF00"/>
                </a:solidFill>
                <a:latin typeface="Spectral Light" panose="02020302060000000000" pitchFamily="18" charset="0"/>
              </a:rPr>
              <a:t>et les enfants du diable : </a:t>
            </a:r>
            <a:r>
              <a:rPr lang="fr-FR" sz="2000" dirty="0">
                <a:solidFill>
                  <a:schemeClr val="bg1"/>
                </a:solidFill>
                <a:latin typeface="Spectral Light" panose="02020302060000000000" pitchFamily="18" charset="0"/>
              </a:rPr>
              <a:t>quiconque ne pratique pas la droiture n’est pas de Dieu, ni celui qui n’aime pas son frère</a:t>
            </a:r>
            <a:r>
              <a:rPr lang="fr-FR" sz="2000" dirty="0" smtClean="0">
                <a:solidFill>
                  <a:schemeClr val="bg1"/>
                </a:solidFill>
                <a:latin typeface="Spectral Light" panose="02020302060000000000" pitchFamily="18" charset="0"/>
              </a:rPr>
              <a:t>.</a:t>
            </a:r>
            <a:endParaRPr lang="fr-FR" sz="2000" dirty="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87715522"/>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938992"/>
          </a:xfrm>
          <a:prstGeom prst="rect">
            <a:avLst/>
          </a:prstGeom>
          <a:noFill/>
        </p:spPr>
        <p:txBody>
          <a:bodyPr wrap="square" rtlCol="0">
            <a:spAutoFit/>
          </a:bodyPr>
          <a:lstStyle/>
          <a:p>
            <a:pPr lvl="0"/>
            <a:r>
              <a:rPr lang="fr-FR" sz="2000" u="sng" dirty="0" smtClean="0">
                <a:solidFill>
                  <a:schemeClr val="bg1"/>
                </a:solidFill>
                <a:latin typeface="Spectral Light" panose="02020302060000000000" pitchFamily="18" charset="0"/>
              </a:rPr>
              <a:t>1 Jean 3.11/12 </a:t>
            </a:r>
            <a:r>
              <a:rPr lang="fr-FR" sz="1600" u="sng" dirty="0" smtClean="0">
                <a:solidFill>
                  <a:prstClr val="white"/>
                </a:solidFill>
                <a:latin typeface="Spectral Light" panose="02020302060000000000" pitchFamily="18" charset="0"/>
              </a:rPr>
              <a:t>(King </a:t>
            </a:r>
            <a:r>
              <a:rPr lang="fr-FR" sz="1600" u="sng" dirty="0">
                <a:solidFill>
                  <a:prstClr val="white"/>
                </a:solidFill>
                <a:latin typeface="Spectral Light" panose="02020302060000000000" pitchFamily="18" charset="0"/>
              </a:rPr>
              <a:t>James, 1611</a:t>
            </a:r>
            <a:r>
              <a:rPr lang="fr-FR" sz="1600" u="sng" dirty="0" smtClean="0">
                <a:solidFill>
                  <a:prstClr val="white"/>
                </a:solidFill>
                <a:latin typeface="Spectral Light" panose="02020302060000000000" pitchFamily="18" charset="0"/>
              </a:rPr>
              <a:t>)</a:t>
            </a:r>
            <a:endParaRPr lang="fr-FR" sz="2000" u="sng" dirty="0" smtClean="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Car </a:t>
            </a:r>
            <a:r>
              <a:rPr lang="fr-FR" sz="2000" dirty="0">
                <a:solidFill>
                  <a:schemeClr val="bg1"/>
                </a:solidFill>
                <a:latin typeface="Spectral Light" panose="02020302060000000000" pitchFamily="18" charset="0"/>
              </a:rPr>
              <a:t>c’est ici le message que vous avez entendu depuis le commencement, savoir que nous nous aimions l’un l’autre.</a:t>
            </a:r>
          </a:p>
          <a:p>
            <a:r>
              <a:rPr lang="fr-FR" sz="2000" dirty="0" smtClean="0">
                <a:solidFill>
                  <a:schemeClr val="bg1"/>
                </a:solidFill>
                <a:latin typeface="Spectral Light" panose="02020302060000000000" pitchFamily="18" charset="0"/>
              </a:rPr>
              <a:t>Non </a:t>
            </a:r>
            <a:r>
              <a:rPr lang="fr-FR" sz="2000" dirty="0">
                <a:solidFill>
                  <a:schemeClr val="bg1"/>
                </a:solidFill>
                <a:latin typeface="Spectral Light" panose="02020302060000000000" pitchFamily="18" charset="0"/>
              </a:rPr>
              <a:t>pas comme </a:t>
            </a:r>
            <a:r>
              <a:rPr lang="fr-FR" sz="2000" dirty="0" err="1" smtClean="0">
                <a:solidFill>
                  <a:srgbClr val="FFFF00"/>
                </a:solidFill>
                <a:latin typeface="Spectral Light" panose="02020302060000000000" pitchFamily="18" charset="0"/>
              </a:rPr>
              <a:t>Cain</a:t>
            </a:r>
            <a:r>
              <a:rPr lang="fr-FR" sz="2000" dirty="0" smtClean="0">
                <a:solidFill>
                  <a:srgbClr val="FFFF00"/>
                </a:solidFill>
                <a:latin typeface="Spectral Light" panose="02020302060000000000" pitchFamily="18" charset="0"/>
              </a:rPr>
              <a:t>, </a:t>
            </a:r>
            <a:r>
              <a:rPr lang="fr-FR" sz="2000" dirty="0">
                <a:solidFill>
                  <a:srgbClr val="FFFF00"/>
                </a:solidFill>
                <a:latin typeface="Spectral Light" panose="02020302060000000000" pitchFamily="18" charset="0"/>
              </a:rPr>
              <a:t>qui était du malin, et tua son frère. </a:t>
            </a:r>
            <a:r>
              <a:rPr lang="fr-FR" sz="2000" dirty="0">
                <a:solidFill>
                  <a:schemeClr val="bg1"/>
                </a:solidFill>
                <a:latin typeface="Spectral Light" panose="02020302060000000000" pitchFamily="18" charset="0"/>
              </a:rPr>
              <a:t>Et pour quelle raison le tua-t-il ? Parce que ses propres œuvres étaient mauvaises, et </a:t>
            </a:r>
            <a:r>
              <a:rPr lang="fr-FR" sz="2000" dirty="0">
                <a:solidFill>
                  <a:srgbClr val="00FF00"/>
                </a:solidFill>
                <a:latin typeface="Spectral Light" panose="02020302060000000000" pitchFamily="18" charset="0"/>
              </a:rPr>
              <a:t>celles de son frère étaient droites.</a:t>
            </a:r>
            <a:endParaRPr lang="fr-FR" sz="2000" dirty="0" smtClean="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028287772"/>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862322"/>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Deutéronome 7.1/2 </a:t>
            </a:r>
            <a:r>
              <a:rPr lang="fr-FR" sz="1600" u="sng" dirty="0" smtClean="0">
                <a:solidFill>
                  <a:schemeClr val="bg1"/>
                </a:solidFill>
                <a:latin typeface="Spectral Light" panose="02020302060000000000" pitchFamily="18" charset="0"/>
              </a:rPr>
              <a:t>(King </a:t>
            </a:r>
            <a:r>
              <a:rPr lang="fr-FR" sz="1600" u="sng" dirty="0">
                <a:solidFill>
                  <a:schemeClr val="bg1"/>
                </a:solidFill>
                <a:latin typeface="Spectral Light" panose="02020302060000000000" pitchFamily="18" charset="0"/>
              </a:rPr>
              <a:t>James, 1611)</a:t>
            </a:r>
          </a:p>
          <a:p>
            <a:r>
              <a:rPr lang="fr-FR" sz="2000" dirty="0">
                <a:solidFill>
                  <a:schemeClr val="bg1"/>
                </a:solidFill>
                <a:latin typeface="Spectral Light" panose="02020302060000000000" pitchFamily="18" charset="0"/>
              </a:rPr>
              <a:t>Quand le SEIGNEUR ton Dieu t’aura fait entrer dans le pays dont tu vas prendre possession, qu’il aura ôté de devant toi beaucoup de nations, les </a:t>
            </a:r>
            <a:r>
              <a:rPr lang="fr-FR" sz="2000" dirty="0" err="1">
                <a:solidFill>
                  <a:schemeClr val="bg1"/>
                </a:solidFill>
                <a:latin typeface="Spectral Light" panose="02020302060000000000" pitchFamily="18" charset="0"/>
              </a:rPr>
              <a:t>Héthiens</a:t>
            </a:r>
            <a:r>
              <a:rPr lang="fr-FR" sz="2000" dirty="0">
                <a:solidFill>
                  <a:schemeClr val="bg1"/>
                </a:solidFill>
                <a:latin typeface="Spectral Light" panose="02020302060000000000" pitchFamily="18" charset="0"/>
              </a:rPr>
              <a:t>, les </a:t>
            </a:r>
            <a:r>
              <a:rPr lang="fr-FR" sz="2000" dirty="0" err="1">
                <a:solidFill>
                  <a:schemeClr val="bg1"/>
                </a:solidFill>
                <a:latin typeface="Spectral Light" panose="02020302060000000000" pitchFamily="18" charset="0"/>
              </a:rPr>
              <a:t>Guirgasiens</a:t>
            </a:r>
            <a:r>
              <a:rPr lang="fr-FR" sz="2000" dirty="0">
                <a:solidFill>
                  <a:schemeClr val="bg1"/>
                </a:solidFill>
                <a:latin typeface="Spectral Light" panose="02020302060000000000" pitchFamily="18" charset="0"/>
              </a:rPr>
              <a:t>, les Amorites, les </a:t>
            </a:r>
            <a:r>
              <a:rPr lang="fr-FR" sz="2000" dirty="0" err="1">
                <a:solidFill>
                  <a:schemeClr val="bg1"/>
                </a:solidFill>
                <a:latin typeface="Spectral Light" panose="02020302060000000000" pitchFamily="18" charset="0"/>
              </a:rPr>
              <a:t>Canaanites</a:t>
            </a:r>
            <a:r>
              <a:rPr lang="fr-FR" sz="2000" dirty="0">
                <a:solidFill>
                  <a:schemeClr val="bg1"/>
                </a:solidFill>
                <a:latin typeface="Spectral Light" panose="02020302060000000000" pitchFamily="18" charset="0"/>
              </a:rPr>
              <a:t>, les </a:t>
            </a:r>
            <a:r>
              <a:rPr lang="fr-FR" sz="2000" dirty="0" err="1">
                <a:solidFill>
                  <a:schemeClr val="bg1"/>
                </a:solidFill>
                <a:latin typeface="Spectral Light" panose="02020302060000000000" pitchFamily="18" charset="0"/>
              </a:rPr>
              <a:t>Perizzites</a:t>
            </a:r>
            <a:r>
              <a:rPr lang="fr-FR" sz="2000" dirty="0">
                <a:solidFill>
                  <a:schemeClr val="bg1"/>
                </a:solidFill>
                <a:latin typeface="Spectral Light" panose="02020302060000000000" pitchFamily="18" charset="0"/>
              </a:rPr>
              <a:t>, et les </a:t>
            </a:r>
            <a:r>
              <a:rPr lang="fr-FR" sz="2000" dirty="0" err="1">
                <a:solidFill>
                  <a:schemeClr val="bg1"/>
                </a:solidFill>
                <a:latin typeface="Spectral Light" panose="02020302060000000000" pitchFamily="18" charset="0"/>
              </a:rPr>
              <a:t>Hivites</a:t>
            </a:r>
            <a:r>
              <a:rPr lang="fr-FR" sz="2000" dirty="0">
                <a:solidFill>
                  <a:schemeClr val="bg1"/>
                </a:solidFill>
                <a:latin typeface="Spectral Light" panose="02020302060000000000" pitchFamily="18" charset="0"/>
              </a:rPr>
              <a:t>, et les </a:t>
            </a:r>
            <a:r>
              <a:rPr lang="fr-FR" sz="2000" dirty="0" err="1">
                <a:solidFill>
                  <a:schemeClr val="bg1"/>
                </a:solidFill>
                <a:latin typeface="Spectral Light" panose="02020302060000000000" pitchFamily="18" charset="0"/>
              </a:rPr>
              <a:t>Jebusites</a:t>
            </a:r>
            <a:r>
              <a:rPr lang="fr-FR" sz="2000" dirty="0">
                <a:solidFill>
                  <a:schemeClr val="bg1"/>
                </a:solidFill>
                <a:latin typeface="Spectral Light" panose="02020302060000000000" pitchFamily="18" charset="0"/>
              </a:rPr>
              <a:t>, sept nations plus grandes et plus puissantes que toi,</a:t>
            </a:r>
          </a:p>
          <a:p>
            <a:r>
              <a:rPr lang="fr-FR" sz="2000" dirty="0" smtClean="0">
                <a:solidFill>
                  <a:schemeClr val="bg1"/>
                </a:solidFill>
                <a:latin typeface="Spectral Light" panose="02020302060000000000" pitchFamily="18" charset="0"/>
              </a:rPr>
              <a:t>Et </a:t>
            </a:r>
            <a:r>
              <a:rPr lang="fr-FR" sz="2000" dirty="0">
                <a:solidFill>
                  <a:schemeClr val="bg1"/>
                </a:solidFill>
                <a:latin typeface="Spectral Light" panose="02020302060000000000" pitchFamily="18" charset="0"/>
              </a:rPr>
              <a:t>que le SEIGNEUR ton Dieu te les aura livrées, tu les frapperas, et tu ne manqueras pas de les détruire; </a:t>
            </a:r>
            <a:r>
              <a:rPr lang="fr-FR" sz="2000" dirty="0">
                <a:solidFill>
                  <a:srgbClr val="FFFF00"/>
                </a:solidFill>
                <a:latin typeface="Spectral Light" panose="02020302060000000000" pitchFamily="18" charset="0"/>
              </a:rPr>
              <a:t>tu ne traiteras pas alliance avec eux, </a:t>
            </a:r>
            <a:r>
              <a:rPr lang="fr-FR" sz="2000" dirty="0">
                <a:solidFill>
                  <a:schemeClr val="bg1"/>
                </a:solidFill>
                <a:latin typeface="Spectral Light" panose="02020302060000000000" pitchFamily="18" charset="0"/>
              </a:rPr>
              <a:t>et tu ne leur montreras pas miséricorde</a:t>
            </a:r>
            <a:r>
              <a:rPr lang="fr-FR" sz="2000" dirty="0" smtClean="0">
                <a:solidFill>
                  <a:schemeClr val="bg1"/>
                </a:solidFill>
                <a:latin typeface="Spectral Light" panose="02020302060000000000" pitchFamily="18" charset="0"/>
              </a:rPr>
              <a:t>;</a:t>
            </a:r>
            <a:endParaRPr lang="fr-FR" sz="2000" dirty="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832249412"/>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938992"/>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Deutéronome 7.3/4 </a:t>
            </a:r>
            <a:r>
              <a:rPr lang="fr-FR" sz="1600" u="sng" dirty="0" smtClean="0">
                <a:solidFill>
                  <a:schemeClr val="bg1"/>
                </a:solidFill>
                <a:latin typeface="Spectral Light" panose="02020302060000000000" pitchFamily="18" charset="0"/>
              </a:rPr>
              <a:t>(King </a:t>
            </a:r>
            <a:r>
              <a:rPr lang="fr-FR" sz="1600" u="sng" dirty="0">
                <a:solidFill>
                  <a:schemeClr val="bg1"/>
                </a:solidFill>
                <a:latin typeface="Spectral Light" panose="02020302060000000000" pitchFamily="18" charset="0"/>
              </a:rPr>
              <a:t>James, 1611)</a:t>
            </a:r>
          </a:p>
          <a:p>
            <a:r>
              <a:rPr lang="fr-FR" sz="2000" dirty="0" smtClean="0">
                <a:solidFill>
                  <a:srgbClr val="FFFF00"/>
                </a:solidFill>
                <a:latin typeface="Spectral Light" panose="02020302060000000000" pitchFamily="18" charset="0"/>
              </a:rPr>
              <a:t>Tu </a:t>
            </a:r>
            <a:r>
              <a:rPr lang="fr-FR" sz="2000" dirty="0">
                <a:solidFill>
                  <a:srgbClr val="FFFF00"/>
                </a:solidFill>
                <a:latin typeface="Spectral Light" panose="02020302060000000000" pitchFamily="18" charset="0"/>
              </a:rPr>
              <a:t>ne t’allieras pas par mariage avec eux; </a:t>
            </a:r>
            <a:r>
              <a:rPr lang="fr-FR" sz="2000" dirty="0">
                <a:solidFill>
                  <a:srgbClr val="00FF00"/>
                </a:solidFill>
                <a:latin typeface="Spectral Light" panose="02020302060000000000" pitchFamily="18" charset="0"/>
              </a:rPr>
              <a:t>tu ne donneras pas tes filles à leurs fils, et tu ne prendras pas leurs filles pour tes fils,</a:t>
            </a:r>
          </a:p>
          <a:p>
            <a:r>
              <a:rPr lang="fr-FR" sz="2000" dirty="0" smtClean="0">
                <a:solidFill>
                  <a:srgbClr val="DF57FF"/>
                </a:solidFill>
                <a:latin typeface="Spectral Light" panose="02020302060000000000" pitchFamily="18" charset="0"/>
              </a:rPr>
              <a:t>Car </a:t>
            </a:r>
            <a:r>
              <a:rPr lang="fr-FR" sz="2000" dirty="0">
                <a:solidFill>
                  <a:srgbClr val="DF57FF"/>
                </a:solidFill>
                <a:latin typeface="Spectral Light" panose="02020302060000000000" pitchFamily="18" charset="0"/>
              </a:rPr>
              <a:t>elles détourneraient ton fils de me suivre, pour qu’ils servent d’autres dieux, </a:t>
            </a:r>
            <a:r>
              <a:rPr lang="fr-FR" sz="2000" dirty="0">
                <a:solidFill>
                  <a:srgbClr val="33CCFF"/>
                </a:solidFill>
                <a:latin typeface="Spectral Light" panose="02020302060000000000" pitchFamily="18" charset="0"/>
              </a:rPr>
              <a:t>ainsi le courroux du SEIGNEUR s’enflammerait contre vous, et te détruirait soudainement.</a:t>
            </a:r>
            <a:endParaRPr lang="fr-FR" sz="2000" dirty="0" smtClean="0">
              <a:solidFill>
                <a:srgbClr val="33CCFF"/>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280710063"/>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1624942"/>
            <a:ext cx="7920881" cy="769441"/>
          </a:xfrm>
          <a:prstGeom prst="rect">
            <a:avLst/>
          </a:prstGeom>
          <a:noFill/>
        </p:spPr>
        <p:txBody>
          <a:bodyPr wrap="square" rtlCol="0">
            <a:spAutoFit/>
          </a:bodyPr>
          <a:lstStyle/>
          <a:p>
            <a:pPr algn="ctr"/>
            <a:r>
              <a:rPr lang="fr-FR" sz="4400" dirty="0" smtClean="0">
                <a:solidFill>
                  <a:schemeClr val="bg1"/>
                </a:solidFill>
                <a:latin typeface="Tempus Sans ITC" panose="04020404030D07020202" pitchFamily="82" charset="0"/>
              </a:rPr>
              <a:t>Origine de ce mythe ?</a:t>
            </a:r>
            <a:endParaRPr lang="fr-FR" sz="4400" dirty="0">
              <a:solidFill>
                <a:schemeClr val="bg1"/>
              </a:solidFill>
              <a:latin typeface="Tempus Sans ITC" panose="04020404030D07020202" pitchFamily="82"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761009213"/>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6" name="Picture 2" descr="A Prayer for the Government by Louis Ginzberg (1927) Â«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55" y="718342"/>
            <a:ext cx="3143250" cy="3714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4572000" y="1707654"/>
            <a:ext cx="3672408" cy="954107"/>
          </a:xfrm>
          <a:prstGeom prst="rect">
            <a:avLst/>
          </a:prstGeom>
          <a:noFill/>
        </p:spPr>
        <p:txBody>
          <a:bodyPr wrap="square" rtlCol="0">
            <a:spAutoFit/>
          </a:bodyPr>
          <a:lstStyle/>
          <a:p>
            <a:pPr algn="ctr"/>
            <a:r>
              <a:rPr lang="fr-FR" sz="2800" dirty="0" smtClean="0">
                <a:solidFill>
                  <a:schemeClr val="bg1"/>
                </a:solidFill>
                <a:latin typeface="Tempus Sans ITC" panose="04020404030D07020202" pitchFamily="82" charset="0"/>
              </a:rPr>
              <a:t>Louis </a:t>
            </a:r>
            <a:r>
              <a:rPr lang="fr-FR" sz="2800" dirty="0" err="1" smtClean="0">
                <a:solidFill>
                  <a:schemeClr val="bg1"/>
                </a:solidFill>
                <a:latin typeface="Tempus Sans ITC" panose="04020404030D07020202" pitchFamily="82" charset="0"/>
              </a:rPr>
              <a:t>Ginzberg</a:t>
            </a:r>
            <a:endParaRPr lang="fr-FR" sz="2800" dirty="0" smtClean="0">
              <a:solidFill>
                <a:schemeClr val="bg1"/>
              </a:solidFill>
              <a:latin typeface="Tempus Sans ITC" panose="04020404030D07020202" pitchFamily="82" charset="0"/>
            </a:endParaRPr>
          </a:p>
          <a:p>
            <a:pPr algn="ctr"/>
            <a:r>
              <a:rPr lang="fr-FR" sz="2800" dirty="0" smtClean="0">
                <a:solidFill>
                  <a:schemeClr val="bg1"/>
                </a:solidFill>
                <a:latin typeface="Tempus Sans ITC" panose="04020404030D07020202" pitchFamily="82" charset="0"/>
              </a:rPr>
              <a:t>(1873/1953)</a:t>
            </a:r>
            <a:endParaRPr lang="fr-FR" sz="2800" dirty="0">
              <a:solidFill>
                <a:schemeClr val="bg1"/>
              </a:solidFill>
              <a:latin typeface="Tempus Sans ITC" panose="04020404030D07020202" pitchFamily="82" charset="0"/>
            </a:endParaRPr>
          </a:p>
        </p:txBody>
      </p:sp>
    </p:spTree>
    <p:extLst>
      <p:ext uri="{BB962C8B-B14F-4D97-AF65-F5344CB8AC3E}">
        <p14:creationId xmlns:p14="http://schemas.microsoft.com/office/powerpoint/2010/main" val="4181064474"/>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6" name="Picture 2" descr="A Prayer for the Government by Louis Ginzberg (1927) Â«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55" y="718342"/>
            <a:ext cx="3143250" cy="3714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LES LEGENDES DES JUIFS VOL.1"/>
          <p:cNvPicPr>
            <a:picLocks noChangeAspect="1" noChangeArrowheads="1"/>
          </p:cNvPicPr>
          <p:nvPr/>
        </p:nvPicPr>
        <p:blipFill rotWithShape="1">
          <a:blip r:embed="rId3">
            <a:extLst>
              <a:ext uri="{28A0092B-C50C-407E-A947-70E740481C1C}">
                <a14:useLocalDpi xmlns:a14="http://schemas.microsoft.com/office/drawing/2010/main" val="0"/>
              </a:ext>
            </a:extLst>
          </a:blip>
          <a:srcRect l="19915" r="19572"/>
          <a:stretch/>
        </p:blipFill>
        <p:spPr bwMode="auto">
          <a:xfrm>
            <a:off x="5436096" y="718342"/>
            <a:ext cx="22479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684905"/>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427955" y="617537"/>
            <a:ext cx="8288089" cy="3539430"/>
          </a:xfrm>
          <a:prstGeom prst="rect">
            <a:avLst/>
          </a:prstGeom>
          <a:noFill/>
        </p:spPr>
        <p:txBody>
          <a:bodyPr wrap="square" rtlCol="0">
            <a:spAutoFit/>
          </a:bodyPr>
          <a:lstStyle/>
          <a:p>
            <a:r>
              <a:rPr lang="fr-FR" sz="2800" dirty="0" smtClean="0">
                <a:solidFill>
                  <a:srgbClr val="FFFF00"/>
                </a:solidFill>
                <a:latin typeface="Tempus Sans ITC" panose="04020404030D07020202" pitchFamily="82" charset="0"/>
              </a:rPr>
              <a:t>Légende (DVLF</a:t>
            </a:r>
            <a:r>
              <a:rPr lang="fr-FR" sz="2800" dirty="0">
                <a:solidFill>
                  <a:srgbClr val="FFFF00"/>
                </a:solidFill>
                <a:latin typeface="Tempus Sans ITC" panose="04020404030D07020202" pitchFamily="82" charset="0"/>
              </a:rPr>
              <a:t>) </a:t>
            </a:r>
            <a:r>
              <a:rPr lang="fr-FR" sz="2800" dirty="0">
                <a:solidFill>
                  <a:schemeClr val="bg1"/>
                </a:solidFill>
                <a:latin typeface="Tempus Sans ITC" panose="04020404030D07020202" pitchFamily="82" charset="0"/>
              </a:rPr>
              <a:t>= Récit populaire, </a:t>
            </a:r>
            <a:r>
              <a:rPr lang="fr-FR" sz="2800" dirty="0">
                <a:solidFill>
                  <a:srgbClr val="FFFF00"/>
                </a:solidFill>
                <a:latin typeface="Tempus Sans ITC" panose="04020404030D07020202" pitchFamily="82" charset="0"/>
              </a:rPr>
              <a:t>plus ou moins fabuleux, </a:t>
            </a:r>
            <a:r>
              <a:rPr lang="fr-FR" sz="2800" dirty="0">
                <a:solidFill>
                  <a:schemeClr val="bg1"/>
                </a:solidFill>
                <a:latin typeface="Tempus Sans ITC" panose="04020404030D07020202" pitchFamily="82" charset="0"/>
              </a:rPr>
              <a:t>qui s' est transmis par la tradition</a:t>
            </a:r>
            <a:r>
              <a:rPr lang="fr-FR" sz="2800" dirty="0" smtClean="0">
                <a:solidFill>
                  <a:schemeClr val="bg1"/>
                </a:solidFill>
                <a:latin typeface="Tempus Sans ITC" panose="04020404030D07020202" pitchFamily="82" charset="0"/>
              </a:rPr>
              <a:t>.</a:t>
            </a:r>
          </a:p>
          <a:p>
            <a:endParaRPr lang="fr-FR" sz="2800" dirty="0">
              <a:solidFill>
                <a:schemeClr val="bg1"/>
              </a:solidFill>
              <a:latin typeface="Tempus Sans ITC" panose="04020404030D07020202" pitchFamily="82" charset="0"/>
            </a:endParaRPr>
          </a:p>
          <a:p>
            <a:r>
              <a:rPr lang="fr-FR" sz="2800" dirty="0" smtClean="0">
                <a:solidFill>
                  <a:srgbClr val="00FF00"/>
                </a:solidFill>
                <a:latin typeface="Tempus Sans ITC" panose="04020404030D07020202" pitchFamily="82" charset="0"/>
              </a:rPr>
              <a:t>Légende (CNRTL) </a:t>
            </a:r>
            <a:r>
              <a:rPr lang="fr-FR" sz="2800" dirty="0" smtClean="0">
                <a:solidFill>
                  <a:schemeClr val="bg1"/>
                </a:solidFill>
                <a:latin typeface="Tempus Sans ITC" panose="04020404030D07020202" pitchFamily="82" charset="0"/>
              </a:rPr>
              <a:t>= Récit </a:t>
            </a:r>
            <a:r>
              <a:rPr lang="fr-FR" sz="2800" dirty="0">
                <a:solidFill>
                  <a:schemeClr val="bg1"/>
                </a:solidFill>
                <a:latin typeface="Tempus Sans ITC" panose="04020404030D07020202" pitchFamily="82" charset="0"/>
              </a:rPr>
              <a:t>à caractère merveilleux, ayant parfois pour thème des faits et des événements </a:t>
            </a:r>
            <a:r>
              <a:rPr lang="fr-FR" sz="2800" dirty="0">
                <a:solidFill>
                  <a:srgbClr val="00FF00"/>
                </a:solidFill>
                <a:latin typeface="Tempus Sans ITC" panose="04020404030D07020202" pitchFamily="82" charset="0"/>
              </a:rPr>
              <a:t>plus ou moins historiques mais dont la réalité a été déformée et amplifiée par l'imagination populaire ou littéraire. </a:t>
            </a:r>
            <a:endParaRPr lang="fr-FR" sz="2800" dirty="0" smtClean="0">
              <a:solidFill>
                <a:srgbClr val="00FF00"/>
              </a:solidFill>
              <a:latin typeface="Tempus Sans ITC" panose="04020404030D07020202" pitchFamily="82" charset="0"/>
            </a:endParaRPr>
          </a:p>
        </p:txBody>
      </p:sp>
    </p:spTree>
    <p:extLst>
      <p:ext uri="{BB962C8B-B14F-4D97-AF65-F5344CB8AC3E}">
        <p14:creationId xmlns:p14="http://schemas.microsoft.com/office/powerpoint/2010/main" val="665155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539551" y="836780"/>
            <a:ext cx="8064897" cy="2554545"/>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Hébreux 1.4/6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Étant </a:t>
            </a:r>
            <a:r>
              <a:rPr lang="fr-FR" sz="2000" dirty="0">
                <a:solidFill>
                  <a:schemeClr val="bg1"/>
                </a:solidFill>
                <a:latin typeface="Spectral Light" panose="02020302060000000000" pitchFamily="18" charset="0"/>
              </a:rPr>
              <a:t>fait d’autant plus supérieur aux anges, </a:t>
            </a:r>
            <a:r>
              <a:rPr lang="fr-FR" sz="2000" dirty="0">
                <a:solidFill>
                  <a:srgbClr val="FFFF00"/>
                </a:solidFill>
                <a:latin typeface="Spectral Light" panose="02020302060000000000" pitchFamily="18" charset="0"/>
              </a:rPr>
              <a:t>puisqu’il a par héritage obtenu un nom plus excellent que le leur.</a:t>
            </a:r>
          </a:p>
          <a:p>
            <a:r>
              <a:rPr lang="fr-FR" sz="2000" dirty="0" smtClean="0">
                <a:solidFill>
                  <a:schemeClr val="bg1"/>
                </a:solidFill>
                <a:latin typeface="Spectral Light" panose="02020302060000000000" pitchFamily="18" charset="0"/>
              </a:rPr>
              <a:t>Car </a:t>
            </a:r>
            <a:r>
              <a:rPr lang="fr-FR" sz="2000" dirty="0">
                <a:solidFill>
                  <a:schemeClr val="bg1"/>
                </a:solidFill>
                <a:latin typeface="Spectral Light" panose="02020302060000000000" pitchFamily="18" charset="0"/>
              </a:rPr>
              <a:t>auquel des anges Dieu a-t-il jamais dit : Tu es mon Fils, aujourd’hui je t’ai engendré ? Et encore : </a:t>
            </a:r>
            <a:r>
              <a:rPr lang="fr-FR" sz="2000" dirty="0">
                <a:solidFill>
                  <a:srgbClr val="FFFF00"/>
                </a:solidFill>
                <a:latin typeface="Spectral Light" panose="02020302060000000000" pitchFamily="18" charset="0"/>
              </a:rPr>
              <a:t>Je lui serai un Père, </a:t>
            </a:r>
            <a:r>
              <a:rPr lang="fr-FR" sz="2000" dirty="0">
                <a:solidFill>
                  <a:schemeClr val="bg1"/>
                </a:solidFill>
                <a:latin typeface="Spectral Light" panose="02020302060000000000" pitchFamily="18" charset="0"/>
              </a:rPr>
              <a:t>et il me sera un Fils ?</a:t>
            </a:r>
          </a:p>
          <a:p>
            <a:r>
              <a:rPr lang="fr-FR" sz="2000" dirty="0" smtClean="0">
                <a:solidFill>
                  <a:schemeClr val="tx1">
                    <a:lumMod val="75000"/>
                    <a:lumOff val="25000"/>
                  </a:schemeClr>
                </a:solidFill>
                <a:latin typeface="Spectral Light" panose="02020302060000000000" pitchFamily="18" charset="0"/>
              </a:rPr>
              <a:t>Et </a:t>
            </a:r>
            <a:r>
              <a:rPr lang="fr-FR" sz="2000" dirty="0">
                <a:solidFill>
                  <a:schemeClr val="tx1">
                    <a:lumMod val="75000"/>
                    <a:lumOff val="25000"/>
                  </a:schemeClr>
                </a:solidFill>
                <a:latin typeface="Spectral Light" panose="02020302060000000000" pitchFamily="18" charset="0"/>
              </a:rPr>
              <a:t>encore, quand il introduit le premier engendré dans le monde, il dit : Et que tous les anges de Dieu l’adorent.</a:t>
            </a:r>
            <a:endParaRPr lang="fr-FR" sz="2000" dirty="0" smtClean="0">
              <a:solidFill>
                <a:schemeClr val="tx1">
                  <a:lumMod val="75000"/>
                  <a:lumOff val="25000"/>
                </a:schemeClr>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104160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427955" y="617537"/>
            <a:ext cx="8288089" cy="3724096"/>
          </a:xfrm>
          <a:prstGeom prst="rect">
            <a:avLst/>
          </a:prstGeom>
          <a:noFill/>
        </p:spPr>
        <p:txBody>
          <a:bodyPr wrap="square" rtlCol="0">
            <a:spAutoFit/>
          </a:bodyPr>
          <a:lstStyle/>
          <a:p>
            <a:r>
              <a:rPr lang="fr-FR" sz="2600" dirty="0">
                <a:solidFill>
                  <a:srgbClr val="FFFF00"/>
                </a:solidFill>
                <a:latin typeface="Tempus Sans ITC" panose="04020404030D07020202" pitchFamily="82" charset="0"/>
              </a:rPr>
              <a:t>La dépravation de l’humanité, </a:t>
            </a:r>
            <a:r>
              <a:rPr lang="fr-FR" sz="2600" dirty="0">
                <a:solidFill>
                  <a:schemeClr val="bg1"/>
                </a:solidFill>
                <a:latin typeface="Tempus Sans ITC" panose="04020404030D07020202" pitchFamily="82" charset="0"/>
              </a:rPr>
              <a:t>qui se manifesta dès l’époque d’</a:t>
            </a:r>
            <a:r>
              <a:rPr lang="fr-FR" sz="2600" dirty="0" err="1">
                <a:solidFill>
                  <a:schemeClr val="bg1"/>
                </a:solidFill>
                <a:latin typeface="Tempus Sans ITC" panose="04020404030D07020202" pitchFamily="82" charset="0"/>
              </a:rPr>
              <a:t>Enosh</a:t>
            </a:r>
            <a:r>
              <a:rPr lang="fr-FR" sz="2600" dirty="0">
                <a:solidFill>
                  <a:schemeClr val="bg1"/>
                </a:solidFill>
                <a:latin typeface="Tempus Sans ITC" panose="04020404030D07020202" pitchFamily="82" charset="0"/>
              </a:rPr>
              <a:t>, n’avait fait que</a:t>
            </a:r>
          </a:p>
          <a:p>
            <a:r>
              <a:rPr lang="fr-FR" sz="2600" dirty="0">
                <a:solidFill>
                  <a:schemeClr val="bg1"/>
                </a:solidFill>
                <a:latin typeface="Tempus Sans ITC" panose="04020404030D07020202" pitchFamily="82" charset="0"/>
              </a:rPr>
              <a:t>s’aggraver aux temps de son petit fils Jared, </a:t>
            </a:r>
            <a:r>
              <a:rPr lang="fr-FR" sz="2600" dirty="0">
                <a:solidFill>
                  <a:srgbClr val="FFFF00"/>
                </a:solidFill>
                <a:latin typeface="Tempus Sans ITC" panose="04020404030D07020202" pitchFamily="82" charset="0"/>
              </a:rPr>
              <a:t>en raison des anges déchus.</a:t>
            </a:r>
            <a:r>
              <a:rPr lang="fr-FR" sz="2600" dirty="0">
                <a:solidFill>
                  <a:schemeClr val="bg1"/>
                </a:solidFill>
                <a:latin typeface="Tempus Sans ITC" panose="04020404030D07020202" pitchFamily="82" charset="0"/>
              </a:rPr>
              <a:t> Lorsque les anges</a:t>
            </a:r>
          </a:p>
          <a:p>
            <a:r>
              <a:rPr lang="fr-FR" sz="2600" dirty="0">
                <a:solidFill>
                  <a:schemeClr val="bg1"/>
                </a:solidFill>
                <a:latin typeface="Tempus Sans ITC" panose="04020404030D07020202" pitchFamily="82" charset="0"/>
              </a:rPr>
              <a:t>virent les belles et attrayantes filles des hommes, ils les désirèrent et dirent : "Nous nous</a:t>
            </a:r>
          </a:p>
          <a:p>
            <a:r>
              <a:rPr lang="fr-FR" sz="2600" dirty="0">
                <a:solidFill>
                  <a:schemeClr val="bg1"/>
                </a:solidFill>
                <a:latin typeface="Tempus Sans ITC" panose="04020404030D07020202" pitchFamily="82" charset="0"/>
              </a:rPr>
              <a:t>choisirons des femmes uniquement parmi les filles des hommes et </a:t>
            </a:r>
            <a:r>
              <a:rPr lang="fr-FR" sz="2600" dirty="0">
                <a:solidFill>
                  <a:srgbClr val="FFFF00"/>
                </a:solidFill>
                <a:latin typeface="Tempus Sans ITC" panose="04020404030D07020202" pitchFamily="82" charset="0"/>
              </a:rPr>
              <a:t>nous procréerons des</a:t>
            </a:r>
          </a:p>
          <a:p>
            <a:r>
              <a:rPr lang="fr-FR" sz="2600" dirty="0">
                <a:solidFill>
                  <a:srgbClr val="FFFF00"/>
                </a:solidFill>
                <a:latin typeface="Tempus Sans ITC" panose="04020404030D07020202" pitchFamily="82" charset="0"/>
              </a:rPr>
              <a:t>enfants avec elles</a:t>
            </a:r>
            <a:r>
              <a:rPr lang="fr-FR" sz="2600" dirty="0" smtClean="0">
                <a:solidFill>
                  <a:schemeClr val="bg1"/>
                </a:solidFill>
                <a:latin typeface="Tempus Sans ITC" panose="04020404030D07020202" pitchFamily="82" charset="0"/>
              </a:rPr>
              <a:t>". </a:t>
            </a:r>
            <a:r>
              <a:rPr lang="fr-FR" sz="2800" dirty="0" smtClean="0">
                <a:solidFill>
                  <a:schemeClr val="bg1"/>
                </a:solidFill>
                <a:latin typeface="Tempus Sans ITC" panose="04020404030D07020202" pitchFamily="82" charset="0"/>
              </a:rPr>
              <a:t>					</a:t>
            </a:r>
            <a:r>
              <a:rPr lang="fr-FR" sz="2000" dirty="0" smtClean="0">
                <a:solidFill>
                  <a:schemeClr val="bg1"/>
                </a:solidFill>
                <a:latin typeface="Tempus Sans ITC" panose="04020404030D07020202" pitchFamily="82" charset="0"/>
              </a:rPr>
              <a:t>(page 124)</a:t>
            </a:r>
          </a:p>
        </p:txBody>
      </p:sp>
    </p:spTree>
    <p:extLst>
      <p:ext uri="{BB962C8B-B14F-4D97-AF65-F5344CB8AC3E}">
        <p14:creationId xmlns:p14="http://schemas.microsoft.com/office/powerpoint/2010/main" val="2988062219"/>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427955" y="617537"/>
            <a:ext cx="8288089" cy="2523768"/>
          </a:xfrm>
          <a:prstGeom prst="rect">
            <a:avLst/>
          </a:prstGeom>
          <a:noFill/>
        </p:spPr>
        <p:txBody>
          <a:bodyPr wrap="square" rtlCol="0">
            <a:spAutoFit/>
          </a:bodyPr>
          <a:lstStyle/>
          <a:p>
            <a:r>
              <a:rPr lang="fr-FR" sz="2600" dirty="0">
                <a:solidFill>
                  <a:srgbClr val="FFFF00"/>
                </a:solidFill>
                <a:latin typeface="Tempus Sans ITC" panose="04020404030D07020202" pitchFamily="82" charset="0"/>
              </a:rPr>
              <a:t>Ce sont surtout les anges déchus et leur postérité, les géants, </a:t>
            </a:r>
            <a:r>
              <a:rPr lang="fr-FR" sz="2600" dirty="0">
                <a:solidFill>
                  <a:srgbClr val="00FF00"/>
                </a:solidFill>
                <a:latin typeface="Tempus Sans ITC" panose="04020404030D07020202" pitchFamily="82" charset="0"/>
              </a:rPr>
              <a:t>qui ont causé la</a:t>
            </a:r>
          </a:p>
          <a:p>
            <a:r>
              <a:rPr lang="fr-FR" sz="2600" dirty="0">
                <a:solidFill>
                  <a:srgbClr val="00FF00"/>
                </a:solidFill>
                <a:latin typeface="Tempus Sans ITC" panose="04020404030D07020202" pitchFamily="82" charset="0"/>
              </a:rPr>
              <a:t>dépravation de l’humanité. </a:t>
            </a:r>
            <a:r>
              <a:rPr lang="fr-FR" sz="2600" dirty="0">
                <a:solidFill>
                  <a:schemeClr val="bg1"/>
                </a:solidFill>
                <a:latin typeface="Tempus Sans ITC" panose="04020404030D07020202" pitchFamily="82" charset="0"/>
              </a:rPr>
              <a:t>Le sang versé par les géants criait de la terre au ciel et les quatre</a:t>
            </a:r>
          </a:p>
          <a:p>
            <a:r>
              <a:rPr lang="fr-FR" sz="2600" dirty="0">
                <a:solidFill>
                  <a:schemeClr val="bg1"/>
                </a:solidFill>
                <a:latin typeface="Tempus Sans ITC" panose="04020404030D07020202" pitchFamily="82" charset="0"/>
              </a:rPr>
              <a:t>archanges accusèrent les anges déchus et leur fils devant </a:t>
            </a:r>
            <a:r>
              <a:rPr lang="fr-FR" sz="2600" dirty="0" smtClean="0">
                <a:solidFill>
                  <a:schemeClr val="bg1"/>
                </a:solidFill>
                <a:latin typeface="Tempus Sans ITC" panose="04020404030D07020202" pitchFamily="82" charset="0"/>
              </a:rPr>
              <a:t>Dieu.</a:t>
            </a:r>
            <a:r>
              <a:rPr lang="fr-FR" sz="2800" dirty="0" smtClean="0">
                <a:solidFill>
                  <a:schemeClr val="bg1"/>
                </a:solidFill>
                <a:latin typeface="Tempus Sans ITC" panose="04020404030D07020202" pitchFamily="82" charset="0"/>
              </a:rPr>
              <a:t>							</a:t>
            </a:r>
            <a:r>
              <a:rPr lang="fr-FR" sz="2000" dirty="0" smtClean="0">
                <a:solidFill>
                  <a:schemeClr val="bg1"/>
                </a:solidFill>
                <a:latin typeface="Tempus Sans ITC" panose="04020404030D07020202" pitchFamily="82" charset="0"/>
              </a:rPr>
              <a:t>(page 148)</a:t>
            </a:r>
          </a:p>
        </p:txBody>
      </p:sp>
    </p:spTree>
    <p:extLst>
      <p:ext uri="{BB962C8B-B14F-4D97-AF65-F5344CB8AC3E}">
        <p14:creationId xmlns:p14="http://schemas.microsoft.com/office/powerpoint/2010/main" val="4115667803"/>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427955" y="617537"/>
            <a:ext cx="8288089" cy="3323987"/>
          </a:xfrm>
          <a:prstGeom prst="rect">
            <a:avLst/>
          </a:prstGeom>
          <a:noFill/>
        </p:spPr>
        <p:txBody>
          <a:bodyPr wrap="square" rtlCol="0">
            <a:spAutoFit/>
          </a:bodyPr>
          <a:lstStyle/>
          <a:p>
            <a:r>
              <a:rPr lang="fr-FR" sz="2600" dirty="0">
                <a:solidFill>
                  <a:srgbClr val="FFFF00"/>
                </a:solidFill>
                <a:latin typeface="Tempus Sans ITC" panose="04020404030D07020202" pitchFamily="82" charset="0"/>
              </a:rPr>
              <a:t>Lorsque les anges arrivèrent sur terre et virent les filles des hommes dans toute leur</a:t>
            </a:r>
          </a:p>
          <a:p>
            <a:r>
              <a:rPr lang="fr-FR" sz="2600" dirty="0">
                <a:solidFill>
                  <a:srgbClr val="FFFF00"/>
                </a:solidFill>
                <a:latin typeface="Tempus Sans ITC" panose="04020404030D07020202" pitchFamily="82" charset="0"/>
              </a:rPr>
              <a:t>grâce et beauté,</a:t>
            </a:r>
            <a:r>
              <a:rPr lang="fr-FR" sz="2600" dirty="0">
                <a:solidFill>
                  <a:schemeClr val="bg1"/>
                </a:solidFill>
                <a:latin typeface="Tempus Sans ITC" panose="04020404030D07020202" pitchFamily="82" charset="0"/>
              </a:rPr>
              <a:t> </a:t>
            </a:r>
            <a:r>
              <a:rPr lang="fr-FR" sz="2600" dirty="0">
                <a:solidFill>
                  <a:srgbClr val="00FF00"/>
                </a:solidFill>
                <a:latin typeface="Tempus Sans ITC" panose="04020404030D07020202" pitchFamily="82" charset="0"/>
              </a:rPr>
              <a:t>ils ne purent maîtriser leur passion. </a:t>
            </a:r>
            <a:r>
              <a:rPr lang="fr-FR" sz="2600" dirty="0" err="1">
                <a:solidFill>
                  <a:schemeClr val="bg1"/>
                </a:solidFill>
                <a:latin typeface="Tempus Sans ITC" panose="04020404030D07020202" pitchFamily="82" charset="0"/>
              </a:rPr>
              <a:t>Shemhazai</a:t>
            </a:r>
            <a:r>
              <a:rPr lang="fr-FR" sz="2600" dirty="0">
                <a:solidFill>
                  <a:schemeClr val="bg1"/>
                </a:solidFill>
                <a:latin typeface="Tempus Sans ITC" panose="04020404030D07020202" pitchFamily="82" charset="0"/>
              </a:rPr>
              <a:t> vit une jeune fille appelée</a:t>
            </a:r>
          </a:p>
          <a:p>
            <a:r>
              <a:rPr lang="fr-FR" sz="2600" dirty="0" err="1">
                <a:solidFill>
                  <a:schemeClr val="bg1"/>
                </a:solidFill>
                <a:latin typeface="Tempus Sans ITC" panose="04020404030D07020202" pitchFamily="82" charset="0"/>
              </a:rPr>
              <a:t>Istehar</a:t>
            </a:r>
            <a:r>
              <a:rPr lang="fr-FR" sz="2600" dirty="0">
                <a:solidFill>
                  <a:schemeClr val="bg1"/>
                </a:solidFill>
                <a:latin typeface="Tempus Sans ITC" panose="04020404030D07020202" pitchFamily="82" charset="0"/>
              </a:rPr>
              <a:t> et il fut pris de passion pour elle. Elle promit de se soumettre à lui si d’abord il lui</a:t>
            </a:r>
          </a:p>
          <a:p>
            <a:r>
              <a:rPr lang="fr-FR" sz="2600" dirty="0">
                <a:solidFill>
                  <a:schemeClr val="bg1"/>
                </a:solidFill>
                <a:latin typeface="Tempus Sans ITC" panose="04020404030D07020202" pitchFamily="82" charset="0"/>
              </a:rPr>
              <a:t>apprenait le Nom Ineffable grâce auquel il s’était élevé jusqu’au ciel. </a:t>
            </a:r>
            <a:r>
              <a:rPr lang="fr-FR" sz="2800" dirty="0" smtClean="0">
                <a:solidFill>
                  <a:schemeClr val="bg1"/>
                </a:solidFill>
                <a:latin typeface="Tempus Sans ITC" panose="04020404030D07020202" pitchFamily="82" charset="0"/>
              </a:rPr>
              <a:t>					</a:t>
            </a:r>
            <a:r>
              <a:rPr lang="fr-FR" sz="2000" dirty="0" smtClean="0">
                <a:solidFill>
                  <a:schemeClr val="bg1"/>
                </a:solidFill>
                <a:latin typeface="Tempus Sans ITC" panose="04020404030D07020202" pitchFamily="82" charset="0"/>
              </a:rPr>
              <a:t>(page 149)</a:t>
            </a:r>
          </a:p>
        </p:txBody>
      </p:sp>
    </p:spTree>
    <p:extLst>
      <p:ext uri="{BB962C8B-B14F-4D97-AF65-F5344CB8AC3E}">
        <p14:creationId xmlns:p14="http://schemas.microsoft.com/office/powerpoint/2010/main" val="1548487916"/>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3419872" y="355928"/>
            <a:ext cx="4032448" cy="523220"/>
          </a:xfrm>
          <a:prstGeom prst="rect">
            <a:avLst/>
          </a:prstGeom>
          <a:noFill/>
        </p:spPr>
        <p:txBody>
          <a:bodyPr wrap="square" rtlCol="0">
            <a:spAutoFit/>
          </a:bodyPr>
          <a:lstStyle/>
          <a:p>
            <a:pPr algn="ctr"/>
            <a:r>
              <a:rPr lang="fr-FR" sz="2800" u="sng" dirty="0" smtClean="0">
                <a:solidFill>
                  <a:schemeClr val="bg1"/>
                </a:solidFill>
                <a:latin typeface="Tempus Sans ITC" panose="04020404030D07020202" pitchFamily="82" charset="0"/>
              </a:rPr>
              <a:t>Talmud, Traité </a:t>
            </a:r>
            <a:r>
              <a:rPr lang="fr-FR" sz="2800" u="sng" dirty="0" err="1" smtClean="0">
                <a:solidFill>
                  <a:schemeClr val="bg1"/>
                </a:solidFill>
                <a:latin typeface="Tempus Sans ITC" panose="04020404030D07020202" pitchFamily="82" charset="0"/>
              </a:rPr>
              <a:t>Yoma</a:t>
            </a:r>
            <a:r>
              <a:rPr lang="fr-FR" sz="2800" u="sng" dirty="0" smtClean="0">
                <a:solidFill>
                  <a:schemeClr val="bg1"/>
                </a:solidFill>
                <a:latin typeface="Tempus Sans ITC" panose="04020404030D07020202" pitchFamily="82" charset="0"/>
              </a:rPr>
              <a:t> 67b</a:t>
            </a:r>
            <a:endParaRPr lang="fr-FR" sz="2800" u="sng" dirty="0">
              <a:solidFill>
                <a:schemeClr val="bg1"/>
              </a:solidFill>
              <a:latin typeface="Tempus Sans ITC" panose="04020404030D07020202" pitchFamily="82" charset="0"/>
            </a:endParaRPr>
          </a:p>
        </p:txBody>
      </p:sp>
      <p:pic>
        <p:nvPicPr>
          <p:cNvPr id="11" name="Picture 2" descr="Talmud Yerushalmi Hama&amp;#39;or 21 Volume Set"/>
          <p:cNvPicPr>
            <a:picLocks noChangeAspect="1" noChangeArrowheads="1"/>
          </p:cNvPicPr>
          <p:nvPr/>
        </p:nvPicPr>
        <p:blipFill rotWithShape="1">
          <a:blip r:embed="rId2">
            <a:extLst>
              <a:ext uri="{28A0092B-C50C-407E-A947-70E740481C1C}">
                <a14:useLocalDpi xmlns:a14="http://schemas.microsoft.com/office/drawing/2010/main" val="0"/>
              </a:ext>
            </a:extLst>
          </a:blip>
          <a:srcRect l="29257" t="4382" r="33881" b="5088"/>
          <a:stretch/>
        </p:blipFill>
        <p:spPr bwMode="auto">
          <a:xfrm>
            <a:off x="179239" y="1275606"/>
            <a:ext cx="2308225" cy="215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2547392" y="1014521"/>
            <a:ext cx="6201072" cy="2893100"/>
          </a:xfrm>
          <a:prstGeom prst="rect">
            <a:avLst/>
          </a:prstGeom>
          <a:noFill/>
        </p:spPr>
        <p:txBody>
          <a:bodyPr wrap="square" rtlCol="0">
            <a:spAutoFit/>
          </a:bodyPr>
          <a:lstStyle/>
          <a:p>
            <a:pPr algn="ctr"/>
            <a:r>
              <a:rPr lang="fr-FR" sz="2600" dirty="0">
                <a:solidFill>
                  <a:schemeClr val="bg1"/>
                </a:solidFill>
                <a:latin typeface="Tempus Sans ITC" panose="04020404030D07020202" pitchFamily="82" charset="0"/>
              </a:rPr>
              <a:t>L'école de Rabbi </a:t>
            </a:r>
            <a:r>
              <a:rPr lang="fr-FR" sz="2600" dirty="0" err="1">
                <a:solidFill>
                  <a:schemeClr val="bg1"/>
                </a:solidFill>
                <a:latin typeface="Tempus Sans ITC" panose="04020404030D07020202" pitchFamily="82" charset="0"/>
              </a:rPr>
              <a:t>Ishmaël</a:t>
            </a:r>
            <a:r>
              <a:rPr lang="fr-FR" sz="2600" dirty="0">
                <a:solidFill>
                  <a:schemeClr val="bg1"/>
                </a:solidFill>
                <a:latin typeface="Tempus Sans ITC" panose="04020404030D07020202" pitchFamily="82" charset="0"/>
              </a:rPr>
              <a:t> a enseigné: </a:t>
            </a:r>
            <a:r>
              <a:rPr lang="fr-FR" sz="2600" dirty="0" err="1">
                <a:solidFill>
                  <a:schemeClr val="bg1"/>
                </a:solidFill>
                <a:latin typeface="Tempus Sans ITC" panose="04020404030D07020202" pitchFamily="82" charset="0"/>
              </a:rPr>
              <a:t>Azazel</a:t>
            </a:r>
            <a:r>
              <a:rPr lang="fr-FR" sz="2600" dirty="0">
                <a:solidFill>
                  <a:schemeClr val="bg1"/>
                </a:solidFill>
                <a:latin typeface="Tempus Sans ITC" panose="04020404030D07020202" pitchFamily="82" charset="0"/>
              </a:rPr>
              <a:t> est ainsi appelé parce qu'il expie les </a:t>
            </a:r>
            <a:r>
              <a:rPr lang="fr-FR" sz="2600" dirty="0" smtClean="0">
                <a:solidFill>
                  <a:schemeClr val="bg1"/>
                </a:solidFill>
                <a:latin typeface="Tempus Sans ITC" panose="04020404030D07020202" pitchFamily="82" charset="0"/>
              </a:rPr>
              <a:t>péchés </a:t>
            </a:r>
            <a:r>
              <a:rPr lang="fr-FR" sz="2600" dirty="0">
                <a:solidFill>
                  <a:schemeClr val="bg1"/>
                </a:solidFill>
                <a:latin typeface="Tempus Sans ITC" panose="04020404030D07020202" pitchFamily="82" charset="0"/>
              </a:rPr>
              <a:t>de </a:t>
            </a:r>
            <a:r>
              <a:rPr lang="fr-FR" sz="2600" dirty="0" err="1">
                <a:solidFill>
                  <a:srgbClr val="FFFF00"/>
                </a:solidFill>
                <a:latin typeface="Tempus Sans ITC" panose="04020404030D07020202" pitchFamily="82" charset="0"/>
              </a:rPr>
              <a:t>Uzza</a:t>
            </a:r>
            <a:r>
              <a:rPr lang="fr-FR" sz="2600" dirty="0">
                <a:solidFill>
                  <a:srgbClr val="FFFF00"/>
                </a:solidFill>
                <a:latin typeface="Tempus Sans ITC" panose="04020404030D07020202" pitchFamily="82" charset="0"/>
              </a:rPr>
              <a:t> et </a:t>
            </a:r>
            <a:r>
              <a:rPr lang="fr-FR" sz="2600" dirty="0" err="1" smtClean="0">
                <a:solidFill>
                  <a:srgbClr val="FFFF00"/>
                </a:solidFill>
                <a:latin typeface="Tempus Sans ITC" panose="04020404030D07020202" pitchFamily="82" charset="0"/>
              </a:rPr>
              <a:t>Azaël</a:t>
            </a:r>
            <a:r>
              <a:rPr lang="fr-FR" sz="2600" dirty="0" smtClean="0">
                <a:solidFill>
                  <a:schemeClr val="bg1"/>
                </a:solidFill>
                <a:latin typeface="Tempus Sans ITC" panose="04020404030D07020202" pitchFamily="82" charset="0"/>
              </a:rPr>
              <a:t>.</a:t>
            </a:r>
          </a:p>
          <a:p>
            <a:pPr algn="ctr"/>
            <a:r>
              <a:rPr lang="fr-FR" sz="2600" dirty="0" smtClean="0">
                <a:solidFill>
                  <a:schemeClr val="bg1"/>
                </a:solidFill>
                <a:latin typeface="Tempus Sans ITC" panose="04020404030D07020202" pitchFamily="82" charset="0"/>
              </a:rPr>
              <a:t>Ce </a:t>
            </a:r>
            <a:r>
              <a:rPr lang="fr-FR" sz="2600" dirty="0">
                <a:solidFill>
                  <a:schemeClr val="bg1"/>
                </a:solidFill>
                <a:latin typeface="Tempus Sans ITC" panose="04020404030D07020202" pitchFamily="82" charset="0"/>
              </a:rPr>
              <a:t>sont les </a:t>
            </a:r>
            <a:r>
              <a:rPr lang="fr-FR" sz="2600" dirty="0">
                <a:solidFill>
                  <a:srgbClr val="00FF00"/>
                </a:solidFill>
                <a:latin typeface="Tempus Sans ITC" panose="04020404030D07020202" pitchFamily="82" charset="0"/>
              </a:rPr>
              <a:t>noms des « fils de Dieu » </a:t>
            </a:r>
            <a:r>
              <a:rPr lang="fr-FR" sz="2600" dirty="0">
                <a:solidFill>
                  <a:srgbClr val="DF57FF"/>
                </a:solidFill>
                <a:latin typeface="Tempus Sans ITC" panose="04020404030D07020202" pitchFamily="82" charset="0"/>
              </a:rPr>
              <a:t>qui ont péché avec « filles des hommes </a:t>
            </a:r>
            <a:r>
              <a:rPr lang="fr-FR" sz="2600" dirty="0" smtClean="0">
                <a:solidFill>
                  <a:srgbClr val="DF57FF"/>
                </a:solidFill>
                <a:latin typeface="Tempus Sans ITC" panose="04020404030D07020202" pitchFamily="82" charset="0"/>
              </a:rPr>
              <a:t>»</a:t>
            </a:r>
          </a:p>
          <a:p>
            <a:pPr algn="ctr"/>
            <a:r>
              <a:rPr lang="fr-FR" sz="2400" dirty="0" smtClean="0">
                <a:solidFill>
                  <a:schemeClr val="bg1"/>
                </a:solidFill>
                <a:latin typeface="Tempus Sans ITC" panose="04020404030D07020202" pitchFamily="82" charset="0"/>
              </a:rPr>
              <a:t>(Genèse </a:t>
            </a:r>
            <a:r>
              <a:rPr lang="fr-FR" sz="2400" dirty="0">
                <a:solidFill>
                  <a:schemeClr val="bg1"/>
                </a:solidFill>
                <a:latin typeface="Tempus Sans ITC" panose="04020404030D07020202" pitchFamily="82" charset="0"/>
              </a:rPr>
              <a:t>6: </a:t>
            </a:r>
            <a:r>
              <a:rPr lang="fr-FR" sz="2400" dirty="0" smtClean="0">
                <a:solidFill>
                  <a:schemeClr val="bg1"/>
                </a:solidFill>
                <a:latin typeface="Tempus Sans ITC" panose="04020404030D07020202" pitchFamily="82" charset="0"/>
              </a:rPr>
              <a:t>2) </a:t>
            </a:r>
            <a:r>
              <a:rPr lang="fr-FR" sz="2600" dirty="0">
                <a:solidFill>
                  <a:schemeClr val="bg1"/>
                </a:solidFill>
                <a:latin typeface="Tempus Sans ITC" panose="04020404030D07020202" pitchFamily="82" charset="0"/>
              </a:rPr>
              <a:t>et ainsi </a:t>
            </a:r>
            <a:r>
              <a:rPr lang="fr-FR" sz="2600" dirty="0" smtClean="0">
                <a:solidFill>
                  <a:schemeClr val="bg1"/>
                </a:solidFill>
                <a:latin typeface="Tempus Sans ITC" panose="04020404030D07020202" pitchFamily="82" charset="0"/>
              </a:rPr>
              <a:t>ont entrainé </a:t>
            </a:r>
            <a:r>
              <a:rPr lang="fr-FR" sz="2600" dirty="0">
                <a:solidFill>
                  <a:schemeClr val="bg1"/>
                </a:solidFill>
                <a:latin typeface="Tempus Sans ITC" panose="04020404030D07020202" pitchFamily="82" charset="0"/>
              </a:rPr>
              <a:t>le monde au péché lors de la génération du déluge.</a:t>
            </a:r>
          </a:p>
        </p:txBody>
      </p:sp>
    </p:spTree>
    <p:extLst>
      <p:ext uri="{BB962C8B-B14F-4D97-AF65-F5344CB8AC3E}">
        <p14:creationId xmlns:p14="http://schemas.microsoft.com/office/powerpoint/2010/main" val="2902117516"/>
      </p:ext>
    </p:extLst>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2483768" y="355928"/>
            <a:ext cx="5828456" cy="523220"/>
          </a:xfrm>
          <a:prstGeom prst="rect">
            <a:avLst/>
          </a:prstGeom>
          <a:noFill/>
        </p:spPr>
        <p:txBody>
          <a:bodyPr wrap="square" rtlCol="0">
            <a:spAutoFit/>
          </a:bodyPr>
          <a:lstStyle/>
          <a:p>
            <a:pPr algn="ctr"/>
            <a:r>
              <a:rPr lang="fr-FR" sz="2800" u="sng" dirty="0" smtClean="0">
                <a:solidFill>
                  <a:schemeClr val="bg1"/>
                </a:solidFill>
                <a:latin typeface="Tempus Sans ITC" panose="04020404030D07020202" pitchFamily="82" charset="0"/>
              </a:rPr>
              <a:t>Roman pseudo-</a:t>
            </a:r>
            <a:r>
              <a:rPr lang="fr-FR" sz="2800" u="sng" dirty="0" err="1" smtClean="0">
                <a:solidFill>
                  <a:schemeClr val="bg1"/>
                </a:solidFill>
                <a:latin typeface="Tempus Sans ITC" panose="04020404030D07020202" pitchFamily="82" charset="0"/>
              </a:rPr>
              <a:t>clémentin</a:t>
            </a:r>
            <a:r>
              <a:rPr lang="fr-FR" sz="2800" u="sng" dirty="0" smtClean="0">
                <a:solidFill>
                  <a:schemeClr val="bg1"/>
                </a:solidFill>
                <a:latin typeface="Tempus Sans ITC" panose="04020404030D07020202" pitchFamily="82" charset="0"/>
              </a:rPr>
              <a:t>, chapitre 8</a:t>
            </a:r>
            <a:endParaRPr lang="fr-FR" sz="2800" u="sng" dirty="0">
              <a:solidFill>
                <a:schemeClr val="bg1"/>
              </a:solidFill>
              <a:latin typeface="Tempus Sans ITC" panose="04020404030D07020202" pitchFamily="82" charset="0"/>
            </a:endParaRPr>
          </a:p>
        </p:txBody>
      </p:sp>
      <p:sp>
        <p:nvSpPr>
          <p:cNvPr id="13" name="ZoneTexte 12"/>
          <p:cNvSpPr txBox="1"/>
          <p:nvPr/>
        </p:nvSpPr>
        <p:spPr>
          <a:xfrm>
            <a:off x="2547392" y="1014521"/>
            <a:ext cx="6201072" cy="3539430"/>
          </a:xfrm>
          <a:prstGeom prst="rect">
            <a:avLst/>
          </a:prstGeom>
          <a:noFill/>
        </p:spPr>
        <p:txBody>
          <a:bodyPr wrap="square" rtlCol="0">
            <a:spAutoFit/>
          </a:bodyPr>
          <a:lstStyle/>
          <a:p>
            <a:pPr algn="ctr"/>
            <a:r>
              <a:rPr lang="fr-FR" sz="2600" dirty="0">
                <a:solidFill>
                  <a:schemeClr val="bg1"/>
                </a:solidFill>
                <a:latin typeface="Tempus Sans ITC" panose="04020404030D07020202" pitchFamily="82" charset="0"/>
              </a:rPr>
              <a:t>Tout ce qui concourt à l’ornement et à l’agrément féminin provient de </a:t>
            </a:r>
            <a:r>
              <a:rPr lang="fr-FR" sz="2600" dirty="0">
                <a:solidFill>
                  <a:srgbClr val="FFFF00"/>
                </a:solidFill>
                <a:latin typeface="Tempus Sans ITC" panose="04020404030D07020202" pitchFamily="82" charset="0"/>
              </a:rPr>
              <a:t>ces anges devenus des démons prisonniers de la chair.</a:t>
            </a:r>
          </a:p>
          <a:p>
            <a:pPr algn="ctr"/>
            <a:endParaRPr lang="fr-FR" sz="800" dirty="0">
              <a:solidFill>
                <a:schemeClr val="bg1"/>
              </a:solidFill>
              <a:latin typeface="Tempus Sans ITC" panose="04020404030D07020202" pitchFamily="82" charset="0"/>
            </a:endParaRPr>
          </a:p>
          <a:p>
            <a:pPr algn="ctr"/>
            <a:r>
              <a:rPr lang="fr-FR" sz="2600" dirty="0">
                <a:solidFill>
                  <a:srgbClr val="00FF00"/>
                </a:solidFill>
                <a:latin typeface="Tempus Sans ITC" panose="04020404030D07020202" pitchFamily="82" charset="0"/>
              </a:rPr>
              <a:t>De l’union des anges et des femmes, naquirent les géants, </a:t>
            </a:r>
            <a:r>
              <a:rPr lang="fr-FR" sz="2600" dirty="0">
                <a:solidFill>
                  <a:schemeClr val="bg1"/>
                </a:solidFill>
                <a:latin typeface="Tempus Sans ITC" panose="04020404030D07020202" pitchFamily="82" charset="0"/>
              </a:rPr>
              <a:t>qui ne sont pas les titans chantés par Hésiode. </a:t>
            </a:r>
            <a:endParaRPr lang="fr-FR" sz="2600" dirty="0" smtClean="0">
              <a:solidFill>
                <a:schemeClr val="bg1"/>
              </a:solidFill>
              <a:latin typeface="Tempus Sans ITC" panose="04020404030D07020202" pitchFamily="82" charset="0"/>
            </a:endParaRPr>
          </a:p>
          <a:p>
            <a:pPr algn="ctr"/>
            <a:endParaRPr lang="fr-FR" sz="800" dirty="0">
              <a:solidFill>
                <a:schemeClr val="bg1"/>
              </a:solidFill>
              <a:latin typeface="Tempus Sans ITC" panose="04020404030D07020202" pitchFamily="82" charset="0"/>
            </a:endParaRPr>
          </a:p>
          <a:p>
            <a:pPr algn="ctr"/>
            <a:r>
              <a:rPr lang="fr-FR" sz="2600" dirty="0">
                <a:solidFill>
                  <a:srgbClr val="DF57FF"/>
                </a:solidFill>
                <a:latin typeface="Tempus Sans ITC" panose="04020404030D07020202" pitchFamily="82" charset="0"/>
              </a:rPr>
              <a:t>Les âmes des géants noyés sous les eaux formèrent la race des démons.</a:t>
            </a:r>
          </a:p>
        </p:txBody>
      </p:sp>
      <p:pic>
        <p:nvPicPr>
          <p:cNvPr id="2050" name="Picture 2" descr="Accordance Bible Soft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32" y="1203598"/>
            <a:ext cx="4467225"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027504"/>
      </p:ext>
    </p:extLst>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4697760" y="165924"/>
            <a:ext cx="3456384" cy="646331"/>
          </a:xfrm>
          <a:prstGeom prst="rect">
            <a:avLst/>
          </a:prstGeom>
          <a:noFill/>
          <a:ln>
            <a:noFill/>
          </a:ln>
        </p:spPr>
        <p:txBody>
          <a:bodyPr wrap="square" rtlCol="0">
            <a:spAutoFit/>
          </a:bodyPr>
          <a:lstStyle/>
          <a:p>
            <a:pPr algn="ctr"/>
            <a:r>
              <a:rPr lang="fr-FR" sz="3600" dirty="0" smtClean="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#21 : Annexe B</a:t>
            </a:r>
            <a:endParaRPr lang="fr-FR" sz="3600" dirty="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endParaRPr>
          </a:p>
        </p:txBody>
      </p:sp>
      <p:sp>
        <p:nvSpPr>
          <p:cNvPr id="12" name="ZoneTexte 11"/>
          <p:cNvSpPr txBox="1"/>
          <p:nvPr/>
        </p:nvSpPr>
        <p:spPr>
          <a:xfrm>
            <a:off x="3995936" y="1244991"/>
            <a:ext cx="4860032" cy="1200329"/>
          </a:xfrm>
          <a:prstGeom prst="rect">
            <a:avLst/>
          </a:prstGeom>
          <a:noFill/>
          <a:ln>
            <a:noFill/>
          </a:ln>
        </p:spPr>
        <p:txBody>
          <a:bodyPr wrap="square" rtlCol="0">
            <a:spAutoFit/>
          </a:bodyPr>
          <a:lstStyle/>
          <a:p>
            <a:pPr algn="ctr"/>
            <a:r>
              <a:rPr lang="fr-FR" sz="3600" dirty="0" smtClean="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2</a:t>
            </a:r>
            <a:r>
              <a:rPr lang="fr-FR" sz="3600" baseline="30000" dirty="0" smtClean="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e</a:t>
            </a:r>
            <a:r>
              <a:rPr lang="fr-FR" sz="3600" dirty="0" smtClean="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 mythe :</a:t>
            </a:r>
          </a:p>
          <a:p>
            <a:pPr algn="ctr"/>
            <a:r>
              <a:rPr lang="fr-FR" sz="3600" dirty="0" smtClean="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 les géants »</a:t>
            </a:r>
            <a:endParaRPr lang="fr-FR" sz="3600" dirty="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175820455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539551" y="836780"/>
            <a:ext cx="8064897" cy="2554545"/>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Hébreux 1.4/6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Étant </a:t>
            </a:r>
            <a:r>
              <a:rPr lang="fr-FR" sz="2000" dirty="0">
                <a:solidFill>
                  <a:schemeClr val="bg1"/>
                </a:solidFill>
                <a:latin typeface="Spectral Light" panose="02020302060000000000" pitchFamily="18" charset="0"/>
              </a:rPr>
              <a:t>fait d’autant plus supérieur aux anges, </a:t>
            </a:r>
            <a:r>
              <a:rPr lang="fr-FR" sz="2000" dirty="0">
                <a:solidFill>
                  <a:srgbClr val="FFFF00"/>
                </a:solidFill>
                <a:latin typeface="Spectral Light" panose="02020302060000000000" pitchFamily="18" charset="0"/>
              </a:rPr>
              <a:t>puisqu’il a par héritage obtenu un nom plus excellent que le leur.</a:t>
            </a:r>
          </a:p>
          <a:p>
            <a:r>
              <a:rPr lang="fr-FR" sz="2000" dirty="0" smtClean="0">
                <a:solidFill>
                  <a:schemeClr val="bg1"/>
                </a:solidFill>
                <a:latin typeface="Spectral Light" panose="02020302060000000000" pitchFamily="18" charset="0"/>
              </a:rPr>
              <a:t>Car </a:t>
            </a:r>
            <a:r>
              <a:rPr lang="fr-FR" sz="2000" dirty="0">
                <a:solidFill>
                  <a:schemeClr val="bg1"/>
                </a:solidFill>
                <a:latin typeface="Spectral Light" panose="02020302060000000000" pitchFamily="18" charset="0"/>
              </a:rPr>
              <a:t>auquel des anges Dieu a-t-il jamais dit : Tu es mon Fils, aujourd’hui je t’ai engendré ? Et encore : </a:t>
            </a:r>
            <a:r>
              <a:rPr lang="fr-FR" sz="2000" dirty="0">
                <a:solidFill>
                  <a:srgbClr val="FFFF00"/>
                </a:solidFill>
                <a:latin typeface="Spectral Light" panose="02020302060000000000" pitchFamily="18" charset="0"/>
              </a:rPr>
              <a:t>Je lui serai un Père, </a:t>
            </a:r>
            <a:r>
              <a:rPr lang="fr-FR" sz="2000" dirty="0">
                <a:solidFill>
                  <a:schemeClr val="bg1"/>
                </a:solidFill>
                <a:latin typeface="Spectral Light" panose="02020302060000000000" pitchFamily="18" charset="0"/>
              </a:rPr>
              <a:t>et il me sera un Fils ?</a:t>
            </a:r>
          </a:p>
          <a:p>
            <a:r>
              <a:rPr lang="fr-FR" sz="2000" dirty="0" smtClean="0">
                <a:solidFill>
                  <a:schemeClr val="bg1"/>
                </a:solidFill>
                <a:latin typeface="Spectral Light" panose="02020302060000000000" pitchFamily="18" charset="0"/>
              </a:rPr>
              <a:t>Et </a:t>
            </a:r>
            <a:r>
              <a:rPr lang="fr-FR" sz="2000" dirty="0">
                <a:solidFill>
                  <a:schemeClr val="bg1"/>
                </a:solidFill>
                <a:latin typeface="Spectral Light" panose="02020302060000000000" pitchFamily="18" charset="0"/>
              </a:rPr>
              <a:t>encore, quand il introduit le premier engendré dans le monde, il dit : Et </a:t>
            </a:r>
            <a:r>
              <a:rPr lang="fr-FR" sz="2000" dirty="0">
                <a:solidFill>
                  <a:srgbClr val="FFFF00"/>
                </a:solidFill>
                <a:latin typeface="Spectral Light" panose="02020302060000000000" pitchFamily="18" charset="0"/>
              </a:rPr>
              <a:t>que tous les anges de Dieu l’adorent.</a:t>
            </a:r>
            <a:endParaRPr lang="fr-FR" sz="2000" dirty="0" smtClean="0">
              <a:solidFill>
                <a:srgbClr val="FF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18633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862322"/>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Job 38.4/7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Où </a:t>
            </a:r>
            <a:r>
              <a:rPr lang="fr-FR" sz="2000" dirty="0">
                <a:solidFill>
                  <a:schemeClr val="bg1"/>
                </a:solidFill>
                <a:latin typeface="Spectral Light" panose="02020302060000000000" pitchFamily="18" charset="0"/>
              </a:rPr>
              <a:t>étais-tu quand je posais les fondations de la terre ? </a:t>
            </a:r>
            <a:r>
              <a:rPr lang="fr-FR" sz="2000" dirty="0" smtClean="0">
                <a:solidFill>
                  <a:schemeClr val="bg1"/>
                </a:solidFill>
                <a:latin typeface="Spectral Light" panose="02020302060000000000" pitchFamily="18" charset="0"/>
              </a:rPr>
              <a:t>raconte-le</a:t>
            </a:r>
            <a:r>
              <a:rPr lang="fr-FR" sz="2000" dirty="0">
                <a:solidFill>
                  <a:schemeClr val="bg1"/>
                </a:solidFill>
                <a:latin typeface="Spectral Light" panose="02020302060000000000" pitchFamily="18" charset="0"/>
              </a:rPr>
              <a:t>, si tu as de l’intelligence.</a:t>
            </a:r>
          </a:p>
          <a:p>
            <a:r>
              <a:rPr lang="fr-FR" sz="2000" dirty="0" smtClean="0">
                <a:solidFill>
                  <a:schemeClr val="bg1"/>
                </a:solidFill>
                <a:latin typeface="Spectral Light" panose="02020302060000000000" pitchFamily="18" charset="0"/>
              </a:rPr>
              <a:t>Qui </a:t>
            </a:r>
            <a:r>
              <a:rPr lang="fr-FR" sz="2000" dirty="0">
                <a:solidFill>
                  <a:schemeClr val="bg1"/>
                </a:solidFill>
                <a:latin typeface="Spectral Light" panose="02020302060000000000" pitchFamily="18" charset="0"/>
              </a:rPr>
              <a:t>a posé ses mesures, si tu le sais ? ou qui a étendu le cordeau sur elle ?</a:t>
            </a:r>
          </a:p>
          <a:p>
            <a:r>
              <a:rPr lang="fr-FR" sz="2000" dirty="0" smtClean="0">
                <a:solidFill>
                  <a:schemeClr val="bg1"/>
                </a:solidFill>
                <a:latin typeface="Spectral Light" panose="02020302060000000000" pitchFamily="18" charset="0"/>
              </a:rPr>
              <a:t>Sur </a:t>
            </a:r>
            <a:r>
              <a:rPr lang="fr-FR" sz="2000" dirty="0">
                <a:solidFill>
                  <a:schemeClr val="bg1"/>
                </a:solidFill>
                <a:latin typeface="Spectral Light" panose="02020302060000000000" pitchFamily="18" charset="0"/>
              </a:rPr>
              <a:t>quoi ses fondations sont-elles attachées ? ou qui a posé sa pierre angulaire,</a:t>
            </a:r>
          </a:p>
          <a:p>
            <a:r>
              <a:rPr lang="fr-FR" sz="2000" dirty="0" smtClean="0">
                <a:solidFill>
                  <a:schemeClr val="tx1">
                    <a:lumMod val="75000"/>
                    <a:lumOff val="25000"/>
                  </a:schemeClr>
                </a:solidFill>
                <a:latin typeface="Spectral Light" panose="02020302060000000000" pitchFamily="18" charset="0"/>
              </a:rPr>
              <a:t>Quand </a:t>
            </a:r>
            <a:r>
              <a:rPr lang="fr-FR" sz="2000" dirty="0">
                <a:solidFill>
                  <a:schemeClr val="tx1">
                    <a:lumMod val="75000"/>
                    <a:lumOff val="25000"/>
                  </a:schemeClr>
                </a:solidFill>
                <a:latin typeface="Spectral Light" panose="02020302060000000000" pitchFamily="18" charset="0"/>
              </a:rPr>
              <a:t>les étoiles du matin chantaient ensemble, et que tous les fils de Dieu éclataient de joie ?</a:t>
            </a:r>
            <a:endParaRPr lang="fr-FR" sz="2000" dirty="0" smtClean="0">
              <a:solidFill>
                <a:schemeClr val="tx1">
                  <a:lumMod val="75000"/>
                  <a:lumOff val="25000"/>
                </a:schemeClr>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72740555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862322"/>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Job 38.4/7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Où </a:t>
            </a:r>
            <a:r>
              <a:rPr lang="fr-FR" sz="2000" dirty="0">
                <a:solidFill>
                  <a:schemeClr val="bg1"/>
                </a:solidFill>
                <a:latin typeface="Spectral Light" panose="02020302060000000000" pitchFamily="18" charset="0"/>
              </a:rPr>
              <a:t>étais-tu quand je posais les fondations de la terre ? </a:t>
            </a:r>
            <a:r>
              <a:rPr lang="fr-FR" sz="2000" dirty="0" smtClean="0">
                <a:solidFill>
                  <a:schemeClr val="bg1"/>
                </a:solidFill>
                <a:latin typeface="Spectral Light" panose="02020302060000000000" pitchFamily="18" charset="0"/>
              </a:rPr>
              <a:t>raconte-le</a:t>
            </a:r>
            <a:r>
              <a:rPr lang="fr-FR" sz="2000" dirty="0">
                <a:solidFill>
                  <a:schemeClr val="bg1"/>
                </a:solidFill>
                <a:latin typeface="Spectral Light" panose="02020302060000000000" pitchFamily="18" charset="0"/>
              </a:rPr>
              <a:t>, si tu as de l’intelligence.</a:t>
            </a:r>
          </a:p>
          <a:p>
            <a:r>
              <a:rPr lang="fr-FR" sz="2000" dirty="0" smtClean="0">
                <a:solidFill>
                  <a:schemeClr val="bg1"/>
                </a:solidFill>
                <a:latin typeface="Spectral Light" panose="02020302060000000000" pitchFamily="18" charset="0"/>
              </a:rPr>
              <a:t>Qui </a:t>
            </a:r>
            <a:r>
              <a:rPr lang="fr-FR" sz="2000" dirty="0">
                <a:solidFill>
                  <a:schemeClr val="bg1"/>
                </a:solidFill>
                <a:latin typeface="Spectral Light" panose="02020302060000000000" pitchFamily="18" charset="0"/>
              </a:rPr>
              <a:t>a posé ses mesures, si tu le sais ? ou qui a étendu le cordeau sur elle ?</a:t>
            </a:r>
          </a:p>
          <a:p>
            <a:r>
              <a:rPr lang="fr-FR" sz="2000" dirty="0" smtClean="0">
                <a:solidFill>
                  <a:schemeClr val="bg1"/>
                </a:solidFill>
                <a:latin typeface="Spectral Light" panose="02020302060000000000" pitchFamily="18" charset="0"/>
              </a:rPr>
              <a:t>Sur </a:t>
            </a:r>
            <a:r>
              <a:rPr lang="fr-FR" sz="2000" dirty="0">
                <a:solidFill>
                  <a:schemeClr val="bg1"/>
                </a:solidFill>
                <a:latin typeface="Spectral Light" panose="02020302060000000000" pitchFamily="18" charset="0"/>
              </a:rPr>
              <a:t>quoi ses fondations sont-elles attachées ? ou qui a posé sa pierre angulaire,</a:t>
            </a:r>
          </a:p>
          <a:p>
            <a:r>
              <a:rPr lang="fr-FR" sz="2000" dirty="0" smtClean="0">
                <a:solidFill>
                  <a:schemeClr val="bg1"/>
                </a:solidFill>
                <a:latin typeface="Spectral Light" panose="02020302060000000000" pitchFamily="18" charset="0"/>
              </a:rPr>
              <a:t>Quand </a:t>
            </a:r>
            <a:r>
              <a:rPr lang="fr-FR" sz="2000" dirty="0">
                <a:solidFill>
                  <a:srgbClr val="FFFF00"/>
                </a:solidFill>
                <a:latin typeface="Spectral Light" panose="02020302060000000000" pitchFamily="18" charset="0"/>
              </a:rPr>
              <a:t>les étoiles du matin </a:t>
            </a:r>
            <a:r>
              <a:rPr lang="fr-FR" sz="2000" dirty="0">
                <a:solidFill>
                  <a:schemeClr val="bg1"/>
                </a:solidFill>
                <a:latin typeface="Spectral Light" panose="02020302060000000000" pitchFamily="18" charset="0"/>
              </a:rPr>
              <a:t>chantaient ensemble, et que tous </a:t>
            </a:r>
            <a:r>
              <a:rPr lang="fr-FR" sz="2000" dirty="0">
                <a:solidFill>
                  <a:srgbClr val="00FF00"/>
                </a:solidFill>
                <a:latin typeface="Spectral Light" panose="02020302060000000000" pitchFamily="18" charset="0"/>
              </a:rPr>
              <a:t>les fils de Dieu</a:t>
            </a:r>
            <a:r>
              <a:rPr lang="fr-FR" sz="2000" dirty="0">
                <a:solidFill>
                  <a:schemeClr val="bg1"/>
                </a:solidFill>
                <a:latin typeface="Spectral Light" panose="02020302060000000000" pitchFamily="18" charset="0"/>
              </a:rPr>
              <a:t> éclataient de joie ?</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75966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Job 38.8 </a:t>
            </a:r>
            <a:r>
              <a:rPr lang="fr-FR" sz="1600" u="sng" dirty="0" smtClean="0">
                <a:solidFill>
                  <a:schemeClr val="bg1"/>
                </a:solidFill>
                <a:latin typeface="Spectral Light" panose="02020302060000000000" pitchFamily="18" charset="0"/>
              </a:rPr>
              <a:t>(King James, 1611)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a:t>
            </a:r>
            <a:r>
              <a:rPr lang="fr-FR" sz="2000" dirty="0">
                <a:solidFill>
                  <a:srgbClr val="FFFF00"/>
                </a:solidFill>
                <a:latin typeface="Spectral Light" panose="02020302060000000000" pitchFamily="18" charset="0"/>
              </a:rPr>
              <a:t>qui renferma la mer dans des portes, </a:t>
            </a:r>
            <a:r>
              <a:rPr lang="fr-FR" sz="2000" dirty="0">
                <a:solidFill>
                  <a:schemeClr val="bg1"/>
                </a:solidFill>
                <a:latin typeface="Spectral Light" panose="02020302060000000000" pitchFamily="18" charset="0"/>
              </a:rPr>
              <a:t>quand elle jaillit, comme si elle sortait de l’utérus ?</a:t>
            </a: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4859182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74616</TotalTime>
  <Words>2668</Words>
  <Application>Microsoft Office PowerPoint</Application>
  <PresentationFormat>Affichage à l'écran (16:9)</PresentationFormat>
  <Paragraphs>200</Paragraphs>
  <Slides>55</Slides>
  <Notes>0</Notes>
  <HiddenSlides>0</HiddenSlides>
  <MMClips>1</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Fawzi</dc:creator>
  <cp:lastModifiedBy>Fawzi</cp:lastModifiedBy>
  <cp:revision>2610</cp:revision>
  <dcterms:created xsi:type="dcterms:W3CDTF">2018-04-25T09:15:37Z</dcterms:created>
  <dcterms:modified xsi:type="dcterms:W3CDTF">2019-06-03T09:09:19Z</dcterms:modified>
</cp:coreProperties>
</file>