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sldIdLst>
    <p:sldId id="276" r:id="rId2"/>
    <p:sldId id="294" r:id="rId3"/>
    <p:sldId id="257" r:id="rId4"/>
    <p:sldId id="277" r:id="rId5"/>
    <p:sldId id="264" r:id="rId6"/>
    <p:sldId id="278" r:id="rId7"/>
    <p:sldId id="279" r:id="rId8"/>
    <p:sldId id="265" r:id="rId9"/>
    <p:sldId id="281" r:id="rId10"/>
    <p:sldId id="282" r:id="rId11"/>
    <p:sldId id="283" r:id="rId12"/>
    <p:sldId id="287" r:id="rId13"/>
    <p:sldId id="284" r:id="rId14"/>
    <p:sldId id="285" r:id="rId15"/>
    <p:sldId id="288" r:id="rId16"/>
    <p:sldId id="289" r:id="rId17"/>
    <p:sldId id="290" r:id="rId18"/>
    <p:sldId id="291" r:id="rId19"/>
    <p:sldId id="292" r:id="rId20"/>
    <p:sldId id="29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2A00"/>
    <a:srgbClr val="192E37"/>
    <a:srgbClr val="2E483F"/>
    <a:srgbClr val="254351"/>
    <a:srgbClr val="045872"/>
    <a:srgbClr val="336600"/>
    <a:srgbClr val="CC0066"/>
    <a:srgbClr val="FF66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55" autoAdjust="0"/>
    <p:restoredTop sz="94660"/>
  </p:normalViewPr>
  <p:slideViewPr>
    <p:cSldViewPr>
      <p:cViewPr>
        <p:scale>
          <a:sx n="75" d="100"/>
          <a:sy n="75" d="100"/>
        </p:scale>
        <p:origin x="-2304" y="-9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60823-A56F-42F7-A692-B8AEF8BEE70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3578C-062A-4B0A-AAA1-EF5A1505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6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3600" b="1"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BCA3084-959C-43E5-8E85-5591D145EFF1}" type="datetime1">
              <a:rPr lang="en-US" smtClean="0"/>
              <a:t>10/11/2020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FEFBDBC-08C4-45C0-AA19-4742F7D61ABC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EFBF1-7CB0-4FD7-AF50-670FC568D35F}" type="datetime1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BDBC-08C4-45C0-AA19-4742F7D61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0B10E-8390-4882-A31E-1D2256C2F147}" type="datetime1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BDBC-08C4-45C0-AA19-4742F7D61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b="1"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5C79-61D7-454E-8B20-CE827024BCD5}" type="datetime1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BDBC-08C4-45C0-AA19-4742F7D61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53D7-DAD8-498E-969B-94063D0A2E6D}" type="datetime1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BDBC-08C4-45C0-AA19-4742F7D61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666A-AC83-4062-AF58-F3DDC56275CD}" type="datetime1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BDBC-08C4-45C0-AA19-4742F7D61A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286001"/>
            <a:ext cx="3419856" cy="349300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286000"/>
            <a:ext cx="3419856" cy="349300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134A-8754-4F9A-9CDA-2CCAB2880E3A}" type="datetime1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BDBC-08C4-45C0-AA19-4742F7D61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AB1-3C80-48A7-87FA-C53CAF9AAE97}" type="datetime1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BDBC-08C4-45C0-AA19-4742F7D61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EC59-0152-4608-A37C-2E5ADAFAE9B5}" type="datetime1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BDBC-08C4-45C0-AA19-4742F7D61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2B74-5D82-4C1C-9D8D-C8E99C80892A}" type="datetime1">
              <a:rPr lang="en-US" smtClean="0"/>
              <a:t>10/11/2020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BDBC-08C4-45C0-AA19-4742F7D61ABC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52F18-060E-4C8E-B352-D47EE628B254}" type="datetime1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BDBC-08C4-45C0-AA19-4742F7D61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7FF84E0-2CF1-487B-8192-C4E8E73BD518}" type="datetime1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AFEFBDBC-08C4-45C0-AA19-4742F7D61A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anddate.com/calendar/varying-march-equinox-date.html" TargetMode="External"/><Relationship Id="rId2" Type="http://schemas.openxmlformats.org/officeDocument/2006/relationships/hyperlink" Target="https://www.timeanddate.com/time/aboututc.html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anddate.com/time/aboututc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438400"/>
            <a:ext cx="3313355" cy="2590800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</a:rPr>
              <a:t>2021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4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</a:rPr>
              <a:t>Covenant Calendar Workshop</a:t>
            </a:r>
            <a:endParaRPr lang="en-US" sz="4000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5105400"/>
            <a:ext cx="3309803" cy="990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 smtClean="0">
                <a:solidFill>
                  <a:srgbClr val="336600"/>
                </a:solidFill>
              </a:rPr>
              <a:t>Learn how to build the Covenant Calendar for </a:t>
            </a:r>
            <a:br>
              <a:rPr lang="en-US" b="1" dirty="0" smtClean="0">
                <a:solidFill>
                  <a:srgbClr val="336600"/>
                </a:solidFill>
              </a:rPr>
            </a:br>
            <a:r>
              <a:rPr lang="en-US" b="1" dirty="0" smtClean="0">
                <a:solidFill>
                  <a:srgbClr val="336600"/>
                </a:solidFill>
              </a:rPr>
              <a:t>your area of residence. </a:t>
            </a:r>
            <a:endParaRPr lang="en-US" b="1" dirty="0">
              <a:solidFill>
                <a:srgbClr val="3366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108966"/>
            <a:ext cx="3200400" cy="20135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Rae\Desktop\summer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489916"/>
            <a:ext cx="2619376" cy="17430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Rae\Desktop\april show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169" y="394437"/>
            <a:ext cx="2619376" cy="17430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169" y="4572000"/>
            <a:ext cx="3765550" cy="1882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e\Desktop\Best CCC Logo Clear with colors in circle SM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12" y="533400"/>
            <a:ext cx="1374333" cy="1422054"/>
          </a:xfrm>
          <a:prstGeom prst="rect">
            <a:avLst/>
          </a:prstGeom>
          <a:noFill/>
          <a:effectLst>
            <a:outerShdw blurRad="50800" dist="76200" dir="2400000" algn="t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85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399" y="381000"/>
            <a:ext cx="87630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03200">
                    <a:srgbClr val="542A00">
                      <a:alpha val="64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Feast of Unleavened Bread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203200">
                  <a:srgbClr val="542A00">
                    <a:alpha val="64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450702"/>
            <a:ext cx="1275678" cy="365125"/>
          </a:xfrm>
        </p:spPr>
        <p:txBody>
          <a:bodyPr/>
          <a:lstStyle/>
          <a:p>
            <a:fld id="{AFEFBDBC-08C4-45C0-AA19-4742F7D61ABC}" type="slidenum">
              <a:rPr lang="en-US" sz="1400" smtClean="0"/>
              <a:t>10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28257" y="1214216"/>
            <a:ext cx="8787143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571500" indent="-571500">
              <a:buFont typeface="+mj-lt"/>
              <a:buAutoNum type="romanLcPeriod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Feast of Unleavened Bread Shabbat is on the 15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day ~ 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month.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The Feast of ULB is 7 days.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Mark the last day of the feast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on the 21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day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of the 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month.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It is also a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Feast Shabbat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en-US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228600">
                  <a:srgbClr val="00B0F0">
                    <a:alpha val="4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pPr marL="457200" indent="-457200" algn="ctr">
              <a:buFont typeface="Arial" pitchFamily="34" charset="0"/>
              <a:buChar char="•"/>
            </a:pP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19258" y="3276600"/>
            <a:ext cx="4662167" cy="6609916"/>
            <a:chOff x="4319258" y="3276600"/>
            <a:chExt cx="4662167" cy="6609916"/>
          </a:xfrm>
        </p:grpSpPr>
        <p:pic>
          <p:nvPicPr>
            <p:cNvPr id="11" name="Picture 3" descr="C:\Users\Rae\Desktop\2021 calendar bordered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258" y="3276600"/>
              <a:ext cx="4662167" cy="6609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446235" y="3364637"/>
              <a:ext cx="441960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itchFamily="66" charset="0"/>
                </a:rPr>
                <a:t>Spring        Feasts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82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398" y="990600"/>
            <a:ext cx="87630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Festival of the Wavesheaf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450702"/>
            <a:ext cx="1275678" cy="365125"/>
          </a:xfrm>
        </p:spPr>
        <p:txBody>
          <a:bodyPr/>
          <a:lstStyle/>
          <a:p>
            <a:fld id="{AFEFBDBC-08C4-45C0-AA19-4742F7D61ABC}" type="slidenum">
              <a:rPr lang="en-US" sz="1400" smtClean="0"/>
              <a:t>11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2057400"/>
            <a:ext cx="7415543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The Wavesheaf is always marked as </a:t>
            </a:r>
            <a:r>
              <a:rPr lang="en-US" sz="3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the da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y </a:t>
            </a:r>
            <a:r>
              <a:rPr lang="en-US" sz="3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followin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g the weekly Shabbat “</a:t>
            </a:r>
            <a:r>
              <a:rPr lang="en-US" sz="3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within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”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the week of the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Passover Festival.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Wavesheaf is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NOT a Shabbat. 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19258" y="3276600"/>
            <a:ext cx="4662167" cy="6609916"/>
            <a:chOff x="4319258" y="3276600"/>
            <a:chExt cx="4662167" cy="6609916"/>
          </a:xfrm>
        </p:grpSpPr>
        <p:pic>
          <p:nvPicPr>
            <p:cNvPr id="11" name="Picture 3" descr="C:\Users\Rae\Desktop\2021 calendar bordered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258" y="3276600"/>
              <a:ext cx="4662167" cy="6609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446235" y="3364637"/>
              <a:ext cx="441960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itchFamily="66" charset="0"/>
                </a:rPr>
                <a:t>Spring        Feasts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971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397" y="161278"/>
            <a:ext cx="87630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Count out Months 2 &amp; 3</a:t>
            </a:r>
            <a:b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[30 days each]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450702"/>
            <a:ext cx="1275678" cy="365125"/>
          </a:xfrm>
        </p:spPr>
        <p:txBody>
          <a:bodyPr/>
          <a:lstStyle/>
          <a:p>
            <a:fld id="{AFEFBDBC-08C4-45C0-AA19-4742F7D61ABC}" type="slidenum">
              <a:rPr lang="en-US" sz="1400" smtClean="0"/>
              <a:t>12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2057400"/>
            <a:ext cx="7415543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The next festival to be marked is Shavuot / Pentecost.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endParaRPr lang="en-US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228600">
                  <a:srgbClr val="00B0F0">
                    <a:alpha val="4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Count out Months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2 and 3 first ~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beginning with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Mar 21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as the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day of the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month.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19258" y="3276600"/>
            <a:ext cx="4662167" cy="6609916"/>
            <a:chOff x="4319258" y="3276600"/>
            <a:chExt cx="4662167" cy="6609916"/>
          </a:xfrm>
        </p:grpSpPr>
        <p:pic>
          <p:nvPicPr>
            <p:cNvPr id="11" name="Picture 3" descr="C:\Users\Rae\Desktop\2021 calendar bordered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258" y="3276600"/>
              <a:ext cx="4662167" cy="6609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446235" y="3364637"/>
              <a:ext cx="441960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itchFamily="66" charset="0"/>
                </a:rPr>
                <a:t>Spring        Feasts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763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90600"/>
            <a:ext cx="426720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Feast of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228600">
                  <a:srgbClr val="002060">
                    <a:alpha val="4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450702"/>
            <a:ext cx="1275678" cy="365125"/>
          </a:xfrm>
        </p:spPr>
        <p:txBody>
          <a:bodyPr/>
          <a:lstStyle/>
          <a:p>
            <a:fld id="{AFEFBDBC-08C4-45C0-AA19-4742F7D61ABC}" type="slidenum">
              <a:rPr lang="en-US" sz="1400" smtClean="0"/>
              <a:t>13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3793" y="3124199"/>
            <a:ext cx="7415543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Shavuot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[or Pentecost]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is the 50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day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from Wavesheaf.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alpha val="53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This will be in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alpha val="53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alpha val="53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the 3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alpha val="53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rd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alpha val="53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month.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228600">
                  <a:schemeClr val="bg2">
                    <a:alpha val="53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19258" y="3276600"/>
            <a:ext cx="4662167" cy="6609916"/>
            <a:chOff x="4319258" y="3276600"/>
            <a:chExt cx="4662167" cy="6609916"/>
          </a:xfrm>
        </p:grpSpPr>
        <p:pic>
          <p:nvPicPr>
            <p:cNvPr id="11" name="Picture 3" descr="C:\Users\Rae\Desktop\2021 calendar bordered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258" y="3276600"/>
              <a:ext cx="4662167" cy="6609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446235" y="3364637"/>
              <a:ext cx="441960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itchFamily="66" charset="0"/>
                </a:rPr>
                <a:t>Spring        Feasts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538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953000" y="2895600"/>
            <a:ext cx="3800383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Count out Months: </a:t>
            </a:r>
            <a:b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4 – 5 – 6 – 7</a:t>
            </a:r>
            <a:b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[30 days each]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66"/>
              </a:solidFill>
              <a:effectLst>
                <a:glow rad="228600">
                  <a:schemeClr val="bg1">
                    <a:alpha val="58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79558"/>
            <a:ext cx="1275678" cy="365125"/>
          </a:xfrm>
        </p:spPr>
        <p:txBody>
          <a:bodyPr/>
          <a:lstStyle/>
          <a:p>
            <a:fld id="{AFEFBDBC-08C4-45C0-AA19-4742F7D61ABC}" type="slidenum">
              <a:rPr lang="en-US" sz="1400" smtClean="0"/>
              <a:t>14</a:t>
            </a:fld>
            <a:endParaRPr lang="en-US" dirty="0"/>
          </a:p>
        </p:txBody>
      </p:sp>
      <p:pic>
        <p:nvPicPr>
          <p:cNvPr id="11" name="Picture 3" descr="C:\Users\Rae\Desktop\2021 calendar border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662167" cy="660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76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79558"/>
            <a:ext cx="1275678" cy="365125"/>
          </a:xfrm>
        </p:spPr>
        <p:txBody>
          <a:bodyPr/>
          <a:lstStyle/>
          <a:p>
            <a:fld id="{AFEFBDBC-08C4-45C0-AA19-4742F7D61ABC}" type="slidenum">
              <a:rPr lang="en-US" sz="1400" smtClean="0"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65505" y="4038600"/>
            <a:ext cx="764029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Feast of Trumpets Shabbat is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on the 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day of the 7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lumMod val="50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month.</a:t>
            </a:r>
          </a:p>
          <a:p>
            <a:endParaRPr lang="en-US" sz="1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228600">
                  <a:schemeClr val="accent3">
                    <a:lumMod val="50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alpha val="53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After this, get ready to count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alpha val="53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bg2">
                      <a:alpha val="53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to 10 for the next festival.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228600">
                  <a:schemeClr val="bg2">
                    <a:alpha val="53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67200" y="-3104716"/>
            <a:ext cx="4716400" cy="6609916"/>
            <a:chOff x="236601" y="-3104716"/>
            <a:chExt cx="4716400" cy="6609916"/>
          </a:xfrm>
        </p:grpSpPr>
        <p:pic>
          <p:nvPicPr>
            <p:cNvPr id="11" name="Picture 3" descr="C:\Users\Rae\Desktop\2021 calendar bordered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01" y="-3104716"/>
              <a:ext cx="4716400" cy="6609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96217" y="-304800"/>
              <a:ext cx="436369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endParaRPr>
            </a:p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accent3">
                      <a:lumMod val="75000"/>
                    </a:schemeClr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itchFamily="66" charset="0"/>
                </a:rPr>
                <a:t>Fall Feasts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04800" y="209252"/>
            <a:ext cx="3800383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Feast of Trumpets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glow rad="228600">
                  <a:schemeClr val="bg1">
                    <a:alpha val="58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3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800" y="3658612"/>
            <a:ext cx="852478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685800" indent="-685800" algn="ctr">
              <a:buFont typeface="Wingdings" pitchFamily="2" charset="2"/>
              <a:buChar char="ü"/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The 10</a:t>
            </a:r>
            <a:r>
              <a:rPr lang="en-US" sz="36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day of the 7</a:t>
            </a:r>
            <a:r>
              <a:rPr lang="en-US" sz="36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month as Yom Kippur is the most qodesh, solemn Shabbat of the year.</a:t>
            </a:r>
          </a:p>
          <a:p>
            <a:pPr marL="685800" indent="-685800" algn="ctr">
              <a:buFont typeface="Wingdings" pitchFamily="2" charset="2"/>
              <a:buChar char="ü"/>
            </a:pP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The “affliction of one’s soul” begins at </a:t>
            </a:r>
            <a:b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ereb on the 9</a:t>
            </a:r>
            <a:r>
              <a:rPr lang="en-US" sz="28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day of this 7</a:t>
            </a:r>
            <a:r>
              <a:rPr lang="en-US" sz="28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month </a:t>
            </a:r>
            <a:b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for 24 hours to the next ereb.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58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79558"/>
            <a:ext cx="1275678" cy="365125"/>
          </a:xfrm>
        </p:spPr>
        <p:txBody>
          <a:bodyPr/>
          <a:lstStyle/>
          <a:p>
            <a:fld id="{AFEFBDBC-08C4-45C0-AA19-4742F7D61ABC}" type="slidenum">
              <a:rPr lang="en-US" sz="1400" smtClean="0">
                <a:solidFill>
                  <a:schemeClr val="accent3">
                    <a:lumMod val="50000"/>
                  </a:schemeClr>
                </a:solidFill>
              </a:rPr>
              <a:t>16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5400" y="452497"/>
            <a:ext cx="3800383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Yom Kippur </a:t>
            </a:r>
            <a:b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[Day of</a:t>
            </a:r>
            <a:b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Atonement]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601" y="-3104716"/>
            <a:ext cx="4716400" cy="6609916"/>
            <a:chOff x="236601" y="-3104716"/>
            <a:chExt cx="4716400" cy="6609916"/>
          </a:xfrm>
        </p:grpSpPr>
        <p:pic>
          <p:nvPicPr>
            <p:cNvPr id="7" name="Picture 3" descr="C:\Users\Rae\Desktop\2021 calendar bordered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01" y="-3104716"/>
              <a:ext cx="4716400" cy="6609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96217" y="-304800"/>
              <a:ext cx="436369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endParaRPr>
            </a:p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accent3">
                      <a:lumMod val="75000"/>
                    </a:schemeClr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itchFamily="66" charset="0"/>
                </a:rPr>
                <a:t>Fall Feasts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774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05400" y="152400"/>
            <a:ext cx="38003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Feast of Tabernacles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66"/>
              </a:solidFill>
              <a:effectLst>
                <a:glow rad="228600">
                  <a:schemeClr val="bg1">
                    <a:alpha val="58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79558"/>
            <a:ext cx="1275678" cy="365125"/>
          </a:xfrm>
        </p:spPr>
        <p:txBody>
          <a:bodyPr/>
          <a:lstStyle/>
          <a:p>
            <a:fld id="{AFEFBDBC-08C4-45C0-AA19-4742F7D61ABC}" type="slidenum">
              <a:rPr lang="en-US" sz="1400" smtClean="0"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220599" y="3558427"/>
            <a:ext cx="5859399" cy="28315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685800" indent="-685800" algn="ctr">
              <a:buFont typeface="Wingdings" pitchFamily="2" charset="2"/>
              <a:buChar char="ü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The 15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day of the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7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month is the 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Shabbat of this feast.</a:t>
            </a:r>
          </a:p>
          <a:p>
            <a:pPr algn="ctr"/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66"/>
              </a:solidFill>
              <a:effectLst>
                <a:glow rad="228600">
                  <a:schemeClr val="bg1">
                    <a:alpha val="58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pPr marL="685800" indent="-685800" algn="ctr">
              <a:buFont typeface="Wingdings" pitchFamily="2" charset="2"/>
              <a:buChar char="ü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Count out days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15 - 21.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6601" y="-3104716"/>
            <a:ext cx="4716400" cy="6609916"/>
            <a:chOff x="236601" y="-3104716"/>
            <a:chExt cx="4716400" cy="6609916"/>
          </a:xfrm>
        </p:grpSpPr>
        <p:pic>
          <p:nvPicPr>
            <p:cNvPr id="7" name="Picture 3" descr="C:\Users\Rae\Desktop\2021 calendar bordered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01" y="-3104716"/>
              <a:ext cx="4716400" cy="6609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96217" y="-304800"/>
              <a:ext cx="436369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endParaRPr>
            </a:p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accent3">
                      <a:lumMod val="75000"/>
                    </a:schemeClr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itchFamily="66" charset="0"/>
                </a:rPr>
                <a:t>Fall Feasts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333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76800" y="375860"/>
            <a:ext cx="38003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The Last Great Day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66"/>
              </a:solidFill>
              <a:effectLst>
                <a:glow rad="228600">
                  <a:schemeClr val="bg1">
                    <a:alpha val="58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79558"/>
            <a:ext cx="1275678" cy="365125"/>
          </a:xfrm>
        </p:spPr>
        <p:txBody>
          <a:bodyPr/>
          <a:lstStyle/>
          <a:p>
            <a:fld id="{AFEFBDBC-08C4-45C0-AA19-4742F7D61ABC}" type="slidenum">
              <a:rPr lang="en-US" sz="1400" smtClean="0"/>
              <a:t>18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20503" y="5505271"/>
            <a:ext cx="90883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685800" indent="-685800" algn="ctr">
              <a:buFont typeface="Wingdings" pitchFamily="2" charset="2"/>
              <a:buChar char="ü"/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The Last Great Day of this feast is on the 22</a:t>
            </a:r>
            <a:r>
              <a:rPr lang="en-US" sz="36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nd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day of the 7</a:t>
            </a:r>
            <a:r>
              <a:rPr lang="en-US" sz="36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month.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58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3" descr="C:\Users\Rae\Desktop\2021 calendar border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601" y="-3104716"/>
            <a:ext cx="4716400" cy="660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6217" y="-304800"/>
            <a:ext cx="436369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Fall Feasts</a:t>
            </a:r>
          </a:p>
        </p:txBody>
      </p:sp>
    </p:spTree>
    <p:extLst>
      <p:ext uri="{BB962C8B-B14F-4D97-AF65-F5344CB8AC3E}">
        <p14:creationId xmlns:p14="http://schemas.microsoft.com/office/powerpoint/2010/main" val="246756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5380" y="533400"/>
            <a:ext cx="30480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127000">
                    <a:schemeClr val="bg1">
                      <a:alpha val="86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The 2021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127000">
                    <a:schemeClr val="bg1">
                      <a:alpha val="86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Covenant Calendar Dates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66"/>
              </a:solidFill>
              <a:effectLst>
                <a:glow rad="127000">
                  <a:schemeClr val="bg1">
                    <a:alpha val="86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79558"/>
            <a:ext cx="1275678" cy="365125"/>
          </a:xfrm>
        </p:spPr>
        <p:txBody>
          <a:bodyPr/>
          <a:lstStyle/>
          <a:p>
            <a:fld id="{AFEFBDBC-08C4-45C0-AA19-4742F7D61ABC}" type="slidenum">
              <a:rPr lang="en-US" sz="1400" smtClean="0"/>
              <a:t>19</a:t>
            </a:fld>
            <a:endParaRPr lang="en-US" dirty="0"/>
          </a:p>
        </p:txBody>
      </p:sp>
      <p:pic>
        <p:nvPicPr>
          <p:cNvPr id="1027" name="Picture 3" descr="C:\Users\Rae\Desktop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4938"/>
            <a:ext cx="5108575" cy="672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41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92E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1800" y="6396335"/>
            <a:ext cx="6324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Visit:  studythecalendar.com</a:t>
            </a:r>
            <a:endParaRPr lang="en-US" sz="2000" b="1" cap="none" spc="0" dirty="0">
              <a:ln w="1905"/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599" y="71735"/>
            <a:ext cx="403860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A TEACHING FROM</a:t>
            </a:r>
            <a:endParaRPr lang="en-US" sz="2000" b="1" cap="none" spc="0" dirty="0">
              <a:ln w="1905"/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</a:endParaRPr>
          </a:p>
        </p:txBody>
      </p:sp>
      <p:pic>
        <p:nvPicPr>
          <p:cNvPr id="2050" name="Picture 2" descr="C:\Users\Rae\Desktop\Daisy CCC website\English SM YCC title slides  4-30-20\YCC sm dark te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482694"/>
            <a:ext cx="7884849" cy="591363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33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714574" y="381000"/>
            <a:ext cx="43811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The 2021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Calendar is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now counted out!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66"/>
              </a:solidFill>
              <a:effectLst>
                <a:glow rad="228600">
                  <a:schemeClr val="bg1">
                    <a:alpha val="58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79558"/>
            <a:ext cx="1275678" cy="365125"/>
          </a:xfrm>
        </p:spPr>
        <p:txBody>
          <a:bodyPr/>
          <a:lstStyle/>
          <a:p>
            <a:fld id="{AFEFBDBC-08C4-45C0-AA19-4742F7D61ABC}" type="slidenum">
              <a:rPr lang="en-US" sz="1400" smtClean="0"/>
              <a:t>20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62600" y="4658090"/>
            <a:ext cx="2667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itchFamily="66" charset="0"/>
              </a:rPr>
              <a:t>The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itchFamily="66" charset="0"/>
              </a:rPr>
              <a:t> 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itchFamily="66" charset="0"/>
              </a:rPr>
              <a:t>End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glow rad="228600">
                  <a:schemeClr val="bg1">
                    <a:alpha val="58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Edwardian Script ITC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6974" y="2357497"/>
            <a:ext cx="422873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Any necessary adjustments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will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be made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at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bg1">
                      <a:alpha val="58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tequfah!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66"/>
              </a:solidFill>
              <a:effectLst>
                <a:glow rad="228600">
                  <a:schemeClr val="bg1">
                    <a:alpha val="58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230425"/>
            <a:ext cx="8229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    </a:t>
            </a:r>
            <a:r>
              <a:rPr lang="en-US" sz="28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rgbClr val="542A00">
                      <a:alpha val="57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questions@studythecalendar.com</a:t>
            </a:r>
            <a:endParaRPr lang="en-US" sz="2400" b="1" cap="none" spc="0" dirty="0">
              <a:ln w="1905">
                <a:solidFill>
                  <a:srgbClr val="002060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139700">
                  <a:srgbClr val="542A00">
                    <a:alpha val="57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84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44924" cy="9906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2021 March Equinox in </a:t>
            </a:r>
            <a:r>
              <a:rPr lang="en-US" sz="2000" dirty="0">
                <a:hlinkClick r:id="rId2"/>
              </a:rPr>
              <a:t>Universal Coordinated Time</a:t>
            </a:r>
            <a:r>
              <a:rPr lang="en-US" sz="2800" dirty="0"/>
              <a:t> </a:t>
            </a:r>
            <a:br>
              <a:rPr lang="en-US" sz="2800" dirty="0"/>
            </a:br>
            <a:r>
              <a:rPr lang="en-US" sz="2800" dirty="0"/>
              <a:t>is on </a:t>
            </a:r>
            <a:r>
              <a:rPr lang="en-US" sz="2800" b="1" dirty="0"/>
              <a:t>Saturday, March 20 at 09:37 AM UTC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BDBC-08C4-45C0-AA19-4742F7D61ABC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85800" y="2286000"/>
            <a:ext cx="3776472" cy="4267199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en-US" b="1" dirty="0" smtClean="0"/>
              <a:t>When the </a:t>
            </a:r>
            <a:r>
              <a:rPr lang="en-US" b="1" dirty="0"/>
              <a:t>Sun Crosses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the Equator Something Special happens. </a:t>
            </a:r>
            <a:endParaRPr lang="en-US" b="1" dirty="0"/>
          </a:p>
          <a:p>
            <a:r>
              <a:rPr lang="en-US" dirty="0"/>
              <a:t>The March </a:t>
            </a:r>
            <a:r>
              <a:rPr lang="en-US" dirty="0" smtClean="0"/>
              <a:t>equinox [tequfah] </a:t>
            </a:r>
            <a:r>
              <a:rPr lang="en-US" dirty="0"/>
              <a:t>marks the </a:t>
            </a:r>
            <a:r>
              <a:rPr lang="en-US" dirty="0" smtClean="0"/>
              <a:t>moment when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the sun’s ecliptic path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crosses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celestial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equator. </a:t>
            </a:r>
            <a:r>
              <a:rPr lang="en-US" dirty="0" smtClean="0"/>
              <a:t>This is an imaginary </a:t>
            </a:r>
            <a:br>
              <a:rPr lang="en-US" dirty="0" smtClean="0"/>
            </a:br>
            <a:r>
              <a:rPr lang="en-US" dirty="0" smtClean="0"/>
              <a:t>line </a:t>
            </a:r>
            <a:r>
              <a:rPr lang="en-US" dirty="0"/>
              <a:t>in the </a:t>
            </a:r>
            <a:r>
              <a:rPr lang="en-US" dirty="0" smtClean="0"/>
              <a:t>sky </a:t>
            </a:r>
            <a:r>
              <a:rPr lang="en-US" dirty="0"/>
              <a:t>above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Earth's equator, from south </a:t>
            </a:r>
            <a:r>
              <a:rPr lang="en-US" dirty="0" smtClean="0"/>
              <a:t>to north.</a:t>
            </a:r>
          </a:p>
          <a:p>
            <a:r>
              <a:rPr lang="en-US" dirty="0" smtClean="0"/>
              <a:t>This </a:t>
            </a:r>
            <a:r>
              <a:rPr lang="en-US" dirty="0"/>
              <a:t>happens on </a:t>
            </a:r>
            <a:r>
              <a:rPr lang="en-US" dirty="0">
                <a:hlinkClick r:id="rId3"/>
              </a:rPr>
              <a:t>March 19, 20, or 21</a:t>
            </a:r>
            <a:r>
              <a:rPr lang="en-US" dirty="0"/>
              <a:t> every year.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645152" y="2286000"/>
            <a:ext cx="4041648" cy="4419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68580" indent="0">
              <a:buNone/>
            </a:pPr>
            <a:r>
              <a:rPr lang="en-US" sz="1600" dirty="0" smtClean="0"/>
              <a:t>Equinox time zones for the 2021 Covenant Calendar workshop are: </a:t>
            </a:r>
          </a:p>
          <a:p>
            <a:pPr marL="525780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1600" dirty="0" smtClean="0"/>
              <a:t>Pacific</a:t>
            </a:r>
          </a:p>
          <a:p>
            <a:pPr marL="525780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1600" dirty="0" smtClean="0"/>
              <a:t>Mountain</a:t>
            </a:r>
          </a:p>
          <a:p>
            <a:pPr marL="525780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1600" dirty="0" smtClean="0"/>
              <a:t>Central Standard Time</a:t>
            </a:r>
          </a:p>
          <a:p>
            <a:pPr marL="525780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1600" dirty="0" smtClean="0"/>
              <a:t>Central Daylight Time</a:t>
            </a:r>
          </a:p>
          <a:p>
            <a:pPr marL="525780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1600" dirty="0" smtClean="0"/>
              <a:t>Eastern</a:t>
            </a:r>
          </a:p>
          <a:p>
            <a:pPr marL="525780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1600" dirty="0" smtClean="0"/>
              <a:t>Atlantic</a:t>
            </a:r>
          </a:p>
          <a:p>
            <a:pPr marL="525780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1600" dirty="0" smtClean="0"/>
              <a:t>United Kingdom </a:t>
            </a:r>
            <a:r>
              <a:rPr lang="en-US" sz="1200" dirty="0">
                <a:solidFill>
                  <a:srgbClr val="C00000"/>
                </a:solidFill>
              </a:rPr>
              <a:t>[</a:t>
            </a:r>
            <a:r>
              <a:rPr lang="en-US" sz="1200" dirty="0" smtClean="0">
                <a:solidFill>
                  <a:srgbClr val="C00000"/>
                </a:solidFill>
              </a:rPr>
              <a:t>area of UTC Marker]</a:t>
            </a:r>
            <a:endParaRPr lang="en-US" sz="1600" dirty="0" smtClean="0">
              <a:solidFill>
                <a:srgbClr val="C00000"/>
              </a:solidFill>
            </a:endParaRPr>
          </a:p>
          <a:p>
            <a:pPr marL="525780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1600" dirty="0" smtClean="0"/>
              <a:t>Germany</a:t>
            </a:r>
          </a:p>
          <a:p>
            <a:pPr marL="525780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1600" dirty="0" smtClean="0"/>
              <a:t>Israel &amp; South Africa</a:t>
            </a:r>
          </a:p>
          <a:p>
            <a:pPr marL="525780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1600" dirty="0" smtClean="0"/>
              <a:t>India</a:t>
            </a:r>
          </a:p>
          <a:p>
            <a:pPr marL="525780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1600" dirty="0" smtClean="0"/>
              <a:t>West Australia</a:t>
            </a:r>
          </a:p>
          <a:p>
            <a:pPr marL="525780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1600" dirty="0" smtClean="0"/>
              <a:t>New Zealand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1445988" y="1676400"/>
            <a:ext cx="6252033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Note:  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UTC is always standard time.</a:t>
            </a:r>
            <a:endParaRPr lang="en-US" sz="2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197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737800" y="1"/>
            <a:ext cx="3415600" cy="589616"/>
          </a:xfrm>
        </p:spPr>
        <p:txBody>
          <a:bodyPr/>
          <a:lstStyle/>
          <a:p>
            <a:pPr marL="342900" indent="-342900">
              <a:buAutoNum type="arabicPlain" startAt="4"/>
            </a:pPr>
            <a:r>
              <a:rPr lang="en-US" dirty="0" smtClean="0"/>
              <a:t>    </a:t>
            </a:r>
            <a:r>
              <a:rPr lang="en-US" dirty="0" smtClean="0">
                <a:solidFill>
                  <a:srgbClr val="FFC000"/>
                </a:solidFill>
              </a:rPr>
              <a:t>UTC time is </a:t>
            </a:r>
            <a:r>
              <a:rPr lang="en-US" dirty="0" smtClean="0">
                <a:solidFill>
                  <a:srgbClr val="FFFF00"/>
                </a:solidFill>
              </a:rPr>
              <a:t>always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             standard time!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Rae\Desktop\3. New CCC Announcement for 24 May 19 in PPT\world time zones\world map time zones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459" y="2169112"/>
            <a:ext cx="9234770" cy="46820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501124" y="643428"/>
            <a:ext cx="8109476" cy="133777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/>
              <a:t>2021 March Equinox in </a:t>
            </a:r>
            <a:r>
              <a:rPr lang="en-US" sz="2000" dirty="0">
                <a:hlinkClick r:id="rId3"/>
              </a:rPr>
              <a:t>Universal Coordinated Time</a:t>
            </a:r>
            <a:r>
              <a:rPr lang="en-US" sz="2800" dirty="0"/>
              <a:t> </a:t>
            </a:r>
            <a:br>
              <a:rPr lang="en-US" sz="2800" dirty="0"/>
            </a:br>
            <a:r>
              <a:rPr lang="en-US" sz="2800" dirty="0"/>
              <a:t>is on </a:t>
            </a:r>
            <a:r>
              <a:rPr lang="en-US" sz="2800" b="1" dirty="0"/>
              <a:t>Saturday, March 20 at 09:37 AM UTC</a:t>
            </a:r>
            <a:endParaRPr lang="en-US" sz="2800" dirty="0"/>
          </a:p>
        </p:txBody>
      </p:sp>
      <p:sp>
        <p:nvSpPr>
          <p:cNvPr id="4" name="Notched Right Arrow 3"/>
          <p:cNvSpPr/>
          <p:nvPr/>
        </p:nvSpPr>
        <p:spPr>
          <a:xfrm rot="5400000">
            <a:off x="3883726" y="2057400"/>
            <a:ext cx="1371600" cy="304800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1524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 smtClean="0"/>
              <a:t>Time zones west of UTC are </a:t>
            </a:r>
            <a:r>
              <a:rPr lang="en-US" b="1" u="sng" dirty="0" smtClean="0">
                <a:solidFill>
                  <a:schemeClr val="accent3">
                    <a:lumMod val="75000"/>
                  </a:schemeClr>
                </a:solidFill>
              </a:rPr>
              <a:t>earlier</a:t>
            </a:r>
            <a:r>
              <a:rPr lang="en-US" dirty="0" smtClean="0"/>
              <a:t> than UTC time.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72479" y="1524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 smtClean="0"/>
              <a:t>Time zones east of UTC are </a:t>
            </a:r>
            <a:br>
              <a:rPr lang="en-US" dirty="0" smtClean="0"/>
            </a:br>
            <a:r>
              <a:rPr lang="en-US" b="1" u="sng" dirty="0" smtClean="0">
                <a:solidFill>
                  <a:srgbClr val="002060"/>
                </a:solidFill>
              </a:rPr>
              <a:t>later</a:t>
            </a:r>
            <a:r>
              <a:rPr lang="en-US" dirty="0" smtClean="0"/>
              <a:t> than UTC time.</a:t>
            </a:r>
            <a:endParaRPr lang="en-US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4158" y="4191000"/>
            <a:ext cx="1883542" cy="18236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Note: 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United Kingdom </a:t>
            </a:r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Germany &amp; </a:t>
            </a:r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Israel </a:t>
            </a:r>
            <a:b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1600" b="1" u="sng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do NOT chan</a:t>
            </a:r>
            <a:r>
              <a:rPr lang="en-US" sz="16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g</a:t>
            </a:r>
            <a:r>
              <a:rPr lang="en-US" sz="1600" b="1" u="sng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e </a:t>
            </a:r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/>
            </a:r>
            <a:b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to Daylight time until AFTER </a:t>
            </a:r>
            <a:b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equinox.</a:t>
            </a:r>
            <a:endParaRPr lang="en-US" sz="1600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0074" y="2971800"/>
            <a:ext cx="327726" cy="2743200"/>
          </a:xfrm>
          <a:prstGeom prst="rect">
            <a:avLst/>
          </a:prstGeom>
          <a:solidFill>
            <a:schemeClr val="accent1">
              <a:alpha val="4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1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e Jews not the chosen peop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152650"/>
            <a:ext cx="4572000" cy="2552700"/>
          </a:xfrm>
          <a:prstGeom prst="rect">
            <a:avLst/>
          </a:prstGeom>
        </p:spPr>
      </p:pic>
      <p:pic>
        <p:nvPicPr>
          <p:cNvPr id="10" name="The Jews not the chosen peop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152650"/>
            <a:ext cx="4572000" cy="2552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649096" y="1"/>
            <a:ext cx="3504304" cy="589616"/>
          </a:xfrm>
        </p:spPr>
        <p:txBody>
          <a:bodyPr/>
          <a:lstStyle/>
          <a:p>
            <a:fld id="{AFEFBDBC-08C4-45C0-AA19-4742F7D61ABC}" type="slidenum">
              <a:rPr lang="en-US" smtClean="0"/>
              <a:pPr/>
              <a:t>5</a:t>
            </a:fld>
            <a:r>
              <a:rPr lang="en-US" dirty="0" smtClean="0"/>
              <a:t> </a:t>
            </a:r>
            <a:r>
              <a:rPr lang="en-US" dirty="0" smtClean="0"/>
              <a:t>          </a:t>
            </a:r>
            <a:r>
              <a:rPr lang="en-US" dirty="0" smtClean="0">
                <a:solidFill>
                  <a:srgbClr val="FFC000"/>
                </a:solidFill>
              </a:rPr>
              <a:t>UTC </a:t>
            </a:r>
            <a:r>
              <a:rPr lang="en-US" dirty="0" smtClean="0">
                <a:solidFill>
                  <a:srgbClr val="FFC000"/>
                </a:solidFill>
              </a:rPr>
              <a:t>is </a:t>
            </a:r>
            <a:r>
              <a:rPr lang="en-US" u="sng" dirty="0" smtClean="0">
                <a:solidFill>
                  <a:srgbClr val="FFFF00"/>
                </a:solidFill>
              </a:rPr>
              <a:t>always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            Standard Time!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45473"/>
              </p:ext>
            </p:extLst>
          </p:nvPr>
        </p:nvGraphicFramePr>
        <p:xfrm>
          <a:off x="2438400" y="762000"/>
          <a:ext cx="60960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Place / </a:t>
                      </a:r>
                      <a:r>
                        <a:rPr lang="en-US" dirty="0" err="1" smtClean="0"/>
                        <a:t>Timezone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Web Equinox</a:t>
                      </a:r>
                      <a:r>
                        <a:rPr lang="en-US" baseline="0" dirty="0" smtClean="0"/>
                        <a:t> Estimate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 BC:</a:t>
                      </a:r>
                      <a:r>
                        <a:rPr lang="en-US" baseline="0" dirty="0" smtClean="0"/>
                        <a:t>  Pacific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Daylight time:                    </a:t>
                      </a:r>
                      <a:r>
                        <a:rPr lang="en-US" sz="1600" dirty="0" smtClean="0">
                          <a:effectLst/>
                        </a:rPr>
                        <a:t>Sat 2:37 </a:t>
                      </a:r>
                      <a:r>
                        <a:rPr lang="en-US" sz="1600" dirty="0">
                          <a:effectLst/>
                        </a:rPr>
                        <a:t>am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2. AB:  Mountain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dirty="0" smtClean="0">
                          <a:effectLst/>
                        </a:rPr>
                        <a:t>Daylight Time:                   </a:t>
                      </a:r>
                      <a:r>
                        <a:rPr lang="en-US" sz="1600" dirty="0" smtClean="0">
                          <a:effectLst/>
                        </a:rPr>
                        <a:t>Sat </a:t>
                      </a:r>
                      <a:r>
                        <a:rPr lang="en-US" sz="1600" dirty="0">
                          <a:effectLst/>
                        </a:rPr>
                        <a:t>3:37 am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 SK/AZ:  Central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Standard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Daylight Time; </a:t>
                      </a:r>
                      <a:r>
                        <a:rPr lang="en-US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-6]  </a:t>
                      </a:r>
                      <a:r>
                        <a:rPr lang="en-US" sz="1600" dirty="0" smtClean="0">
                          <a:effectLst/>
                        </a:rPr>
                        <a:t>Sat </a:t>
                      </a:r>
                      <a:r>
                        <a:rPr lang="en-US" sz="1600" dirty="0">
                          <a:effectLst/>
                        </a:rPr>
                        <a:t>3:37 </a:t>
                      </a:r>
                      <a:r>
                        <a:rPr lang="en-US" sz="1600" dirty="0" smtClean="0">
                          <a:effectLst/>
                        </a:rPr>
                        <a:t>am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4. MB:  Central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Daylight time:                  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 4:37 am</a:t>
                      </a:r>
                      <a:endParaRPr lang="en-US" sz="14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5. ON/QU:  Eastern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Daylight time:                  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 5:37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6. Maritimes:  Atlantic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Daylight time:                   </a:t>
                      </a:r>
                      <a:r>
                        <a:rPr lang="en-US" sz="1600" dirty="0" smtClean="0">
                          <a:effectLst/>
                        </a:rPr>
                        <a:t>Sat </a:t>
                      </a:r>
                      <a:r>
                        <a:rPr lang="en-US" sz="1600" dirty="0">
                          <a:effectLst/>
                        </a:rPr>
                        <a:t>6:37 am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7. United Kingdom  </a:t>
                      </a:r>
                      <a:r>
                        <a:rPr lang="en-US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glow rad="228600">
                              <a:srgbClr val="0070C0">
                                <a:alpha val="40000"/>
                              </a:srgbClr>
                            </a:glow>
                          </a:effectLst>
                        </a:rPr>
                        <a:t>[&amp; UTC]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2021 March 20</a:t>
                      </a:r>
                      <a:r>
                        <a:rPr lang="en-US" sz="1600" b="1" i="0" kern="1200" baseline="300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 </a:t>
                      </a:r>
                      <a:r>
                        <a:rPr lang="en-US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Sat 9:37 am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 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Germany:</a:t>
                      </a:r>
                      <a:r>
                        <a:rPr lang="en-US" dirty="0" smtClean="0"/>
                        <a:t>  </a:t>
                      </a:r>
                      <a:r>
                        <a:rPr lang="en-US" sz="1400" dirty="0" smtClean="0"/>
                        <a:t>CEST till Mar 29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+1]            Sat 10:37 am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9. 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Israel</a:t>
                      </a:r>
                      <a:r>
                        <a:rPr lang="en-US" dirty="0" smtClean="0"/>
                        <a:t> &amp; South Africa</a:t>
                      </a:r>
                      <a:r>
                        <a:rPr lang="en-US" sz="1400" dirty="0" smtClean="0"/>
                        <a:t> [</a:t>
                      </a: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S</a:t>
                      </a:r>
                      <a:r>
                        <a:rPr lang="en-US" sz="1400" dirty="0" smtClean="0"/>
                        <a:t>T]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+2]            Sat 11:37 am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10. India:  I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S</a:t>
                      </a:r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+5½]           Sat 3:07 pm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11.</a:t>
                      </a:r>
                      <a:r>
                        <a:rPr lang="en-US" baseline="0" dirty="0" smtClean="0"/>
                        <a:t> W Australia:  AW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S</a:t>
                      </a:r>
                      <a:r>
                        <a:rPr lang="en-US" baseline="0" dirty="0" smtClean="0"/>
                        <a:t>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[GMT +8]              </a:t>
                      </a:r>
                      <a:r>
                        <a:rPr lang="en-US" sz="1600" dirty="0" smtClean="0">
                          <a:effectLst/>
                        </a:rPr>
                        <a:t>Sat </a:t>
                      </a:r>
                      <a:r>
                        <a:rPr lang="en-US" sz="1600" dirty="0">
                          <a:effectLst/>
                        </a:rPr>
                        <a:t>5:37 pm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12. New Zealand:  NZDT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+12]          </a:t>
                      </a:r>
                      <a:r>
                        <a:rPr lang="en-US" sz="1600" dirty="0" smtClean="0"/>
                        <a:t>Sat 10:37 pm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itle 3"/>
          <p:cNvSpPr txBox="1">
            <a:spLocks/>
          </p:cNvSpPr>
          <p:nvPr/>
        </p:nvSpPr>
        <p:spPr>
          <a:xfrm>
            <a:off x="533400" y="713081"/>
            <a:ext cx="1752600" cy="5163844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 smtClean="0"/>
              <a:t>2021 March Equinox in </a:t>
            </a:r>
            <a:br>
              <a:rPr lang="en-US" sz="2000" dirty="0" smtClean="0"/>
            </a:br>
            <a:r>
              <a:rPr lang="en-US" sz="2000" dirty="0" smtClean="0"/>
              <a:t>is on </a:t>
            </a:r>
            <a:r>
              <a:rPr lang="en-US" sz="2000" b="1" dirty="0" smtClean="0"/>
              <a:t>Saturday, March 20 at 09:37 AM </a:t>
            </a:r>
            <a:r>
              <a:rPr lang="en-US" sz="2000" b="1" dirty="0" smtClean="0">
                <a:solidFill>
                  <a:srgbClr val="FFC000"/>
                </a:solidFill>
              </a:rPr>
              <a:t>UTC </a:t>
            </a:r>
            <a:endParaRPr lang="en-US" sz="1400" b="1" dirty="0" smtClean="0">
              <a:solidFill>
                <a:srgbClr val="FFC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C000"/>
                </a:solidFill>
              </a:rPr>
              <a:t>[Standard Time]</a:t>
            </a:r>
          </a:p>
          <a:p>
            <a:pPr algn="ctr"/>
            <a:endParaRPr lang="en-US" sz="1100" dirty="0" smtClean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algn="ctr"/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Note: 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United Kingdom, </a:t>
            </a:r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Germany &amp; Israel </a:t>
            </a:r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/>
            </a:r>
            <a:b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1600" b="1" u="sng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do NOT chan</a:t>
            </a:r>
            <a:r>
              <a:rPr lang="en-US" sz="16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g</a:t>
            </a:r>
            <a:r>
              <a:rPr lang="en-US" sz="1600" b="1" u="sng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e </a:t>
            </a:r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/>
            </a:r>
            <a:b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to Daylight time until AFTER </a:t>
            </a:r>
            <a:b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16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equinox.</a:t>
            </a:r>
            <a:endParaRPr lang="en-US" sz="1600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5621044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00"/>
                </a:solidFill>
                <a:latin typeface="Comic Sans MS" pitchFamily="66" charset="0"/>
              </a:rPr>
              <a:t>The trickiest part of this project is to pinpoint which “day” the </a:t>
            </a:r>
            <a:br>
              <a:rPr lang="en-US" b="1" dirty="0" smtClean="0">
                <a:solidFill>
                  <a:srgbClr val="3366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336600"/>
                </a:solidFill>
                <a:latin typeface="Comic Sans MS" pitchFamily="66" charset="0"/>
              </a:rPr>
              <a:t>shadow will be observed as a “straight line” OR “no shadow” </a:t>
            </a:r>
            <a:br>
              <a:rPr lang="en-US" b="1" dirty="0" smtClean="0">
                <a:solidFill>
                  <a:srgbClr val="3366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336600"/>
                </a:solidFill>
                <a:latin typeface="Comic Sans MS" pitchFamily="66" charset="0"/>
              </a:rPr>
              <a:t>depending on the measuring device being used. </a:t>
            </a:r>
            <a:endParaRPr lang="en-US" b="1" dirty="0">
              <a:solidFill>
                <a:srgbClr val="3366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07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e Jews not the chosen peop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152650"/>
            <a:ext cx="4572000" cy="2552700"/>
          </a:xfrm>
          <a:prstGeom prst="rect">
            <a:avLst/>
          </a:prstGeom>
        </p:spPr>
      </p:pic>
      <p:pic>
        <p:nvPicPr>
          <p:cNvPr id="10" name="The Jews not the chosen peop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152650"/>
            <a:ext cx="4572000" cy="2552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649096" y="1"/>
            <a:ext cx="3504304" cy="589616"/>
          </a:xfrm>
        </p:spPr>
        <p:txBody>
          <a:bodyPr/>
          <a:lstStyle/>
          <a:p>
            <a:fld id="{AFEFBDBC-08C4-45C0-AA19-4742F7D61ABC}" type="slidenum">
              <a:rPr lang="en-US" smtClean="0"/>
              <a:t>6</a:t>
            </a:fld>
            <a:r>
              <a:rPr lang="en-US" dirty="0" smtClean="0"/>
              <a:t>     </a:t>
            </a:r>
            <a:r>
              <a:rPr lang="en-US" dirty="0" smtClean="0">
                <a:latin typeface="Comic Sans MS" pitchFamily="66" charset="0"/>
              </a:rPr>
              <a:t>Equinox shadow example  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        using Pacific Time</a:t>
            </a:r>
            <a:endParaRPr lang="en-US" dirty="0">
              <a:latin typeface="Comic Sans MS" pitchFamily="66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670131"/>
              </p:ext>
            </p:extLst>
          </p:nvPr>
        </p:nvGraphicFramePr>
        <p:xfrm>
          <a:off x="2895600" y="762000"/>
          <a:ext cx="60960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Place / </a:t>
                      </a:r>
                      <a:r>
                        <a:rPr lang="en-US" dirty="0" err="1" smtClean="0"/>
                        <a:t>Timezone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Web Equinox</a:t>
                      </a:r>
                      <a:r>
                        <a:rPr lang="en-US" baseline="0" dirty="0" smtClean="0"/>
                        <a:t> Estimate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 BC:</a:t>
                      </a:r>
                      <a:r>
                        <a:rPr lang="en-US" baseline="0" dirty="0" smtClean="0"/>
                        <a:t>  Pacific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Daylight time:                    </a:t>
                      </a:r>
                      <a:r>
                        <a:rPr lang="en-US" sz="1600" dirty="0" smtClean="0">
                          <a:effectLst/>
                        </a:rPr>
                        <a:t>Sat 2:37 </a:t>
                      </a:r>
                      <a:r>
                        <a:rPr lang="en-US" sz="1600" dirty="0">
                          <a:effectLst/>
                        </a:rPr>
                        <a:t>am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2. AB:  Mountain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dirty="0" smtClean="0">
                          <a:effectLst/>
                        </a:rPr>
                        <a:t>Daylight Time:                   </a:t>
                      </a:r>
                      <a:r>
                        <a:rPr lang="en-US" sz="1600" dirty="0" smtClean="0">
                          <a:effectLst/>
                        </a:rPr>
                        <a:t>Sat </a:t>
                      </a:r>
                      <a:r>
                        <a:rPr lang="en-US" sz="1600" dirty="0">
                          <a:effectLst/>
                        </a:rPr>
                        <a:t>3:37 am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 SK/AZ:  Central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Standard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Daylight Time; </a:t>
                      </a:r>
                      <a:r>
                        <a:rPr lang="en-US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-6]  </a:t>
                      </a:r>
                      <a:r>
                        <a:rPr lang="en-US" sz="1600" dirty="0" smtClean="0">
                          <a:effectLst/>
                        </a:rPr>
                        <a:t>Sat </a:t>
                      </a:r>
                      <a:r>
                        <a:rPr lang="en-US" sz="1600" dirty="0">
                          <a:effectLst/>
                        </a:rPr>
                        <a:t>3:37 </a:t>
                      </a:r>
                      <a:r>
                        <a:rPr lang="en-US" sz="1600" dirty="0" smtClean="0">
                          <a:effectLst/>
                        </a:rPr>
                        <a:t>am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4. MB:  Central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Daylight time:                  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 4:37 am</a:t>
                      </a:r>
                      <a:endParaRPr lang="en-US" sz="14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5. ON/QU:  Eastern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Daylight time:                  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 5:37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6. Maritimes:  Atlantic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Daylight time:                   </a:t>
                      </a:r>
                      <a:r>
                        <a:rPr lang="en-US" sz="1600" dirty="0" smtClean="0">
                          <a:effectLst/>
                        </a:rPr>
                        <a:t>Sat </a:t>
                      </a:r>
                      <a:r>
                        <a:rPr lang="en-US" sz="1600" dirty="0">
                          <a:effectLst/>
                        </a:rPr>
                        <a:t>6:37 am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7. United Kingdom  </a:t>
                      </a:r>
                      <a:r>
                        <a:rPr lang="en-US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glow rad="228600">
                              <a:srgbClr val="0070C0">
                                <a:alpha val="40000"/>
                              </a:srgbClr>
                            </a:glow>
                          </a:effectLst>
                        </a:rPr>
                        <a:t>[&amp; UTC]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2021 March 20</a:t>
                      </a:r>
                      <a:r>
                        <a:rPr lang="en-US" sz="1600" b="1" i="0" kern="1200" baseline="300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Sat 9:37 am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 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Germany:</a:t>
                      </a:r>
                      <a:r>
                        <a:rPr lang="en-US" dirty="0" smtClean="0"/>
                        <a:t>  </a:t>
                      </a:r>
                      <a:r>
                        <a:rPr lang="en-US" sz="1400" dirty="0" smtClean="0"/>
                        <a:t>CEST till Mar 29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+1]            Sat 10:37 am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9. 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Israel</a:t>
                      </a:r>
                      <a:r>
                        <a:rPr lang="en-US" dirty="0" smtClean="0"/>
                        <a:t> &amp; South Africa</a:t>
                      </a:r>
                      <a:r>
                        <a:rPr lang="en-US" sz="1400" dirty="0" smtClean="0"/>
                        <a:t> [</a:t>
                      </a: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S</a:t>
                      </a:r>
                      <a:r>
                        <a:rPr lang="en-US" sz="1400" dirty="0" smtClean="0"/>
                        <a:t>T]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+2]            Sat 11:37 am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10. India:  I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S</a:t>
                      </a:r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+5½]           Sat 3:07 pm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11.</a:t>
                      </a:r>
                      <a:r>
                        <a:rPr lang="en-US" baseline="0" dirty="0" smtClean="0"/>
                        <a:t> W Australia:  AW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S</a:t>
                      </a:r>
                      <a:r>
                        <a:rPr lang="en-US" baseline="0" dirty="0" smtClean="0"/>
                        <a:t>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[GMT +8]              </a:t>
                      </a:r>
                      <a:r>
                        <a:rPr lang="en-US" sz="1600" dirty="0" smtClean="0">
                          <a:effectLst/>
                        </a:rPr>
                        <a:t>Sat </a:t>
                      </a:r>
                      <a:r>
                        <a:rPr lang="en-US" sz="1600" dirty="0">
                          <a:effectLst/>
                        </a:rPr>
                        <a:t>5:37 pm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12. New Zealand:  NZDT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+12]          </a:t>
                      </a:r>
                      <a:r>
                        <a:rPr lang="en-US" sz="1600" dirty="0" smtClean="0"/>
                        <a:t>Sat 10:37 pm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itle 3"/>
          <p:cNvSpPr txBox="1">
            <a:spLocks/>
          </p:cNvSpPr>
          <p:nvPr/>
        </p:nvSpPr>
        <p:spPr>
          <a:xfrm>
            <a:off x="533400" y="838200"/>
            <a:ext cx="1752600" cy="48768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910396" y="5621044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IF the shadow </a:t>
            </a:r>
            <a:r>
              <a:rPr lang="en-US" dirty="0">
                <a:solidFill>
                  <a:srgbClr val="336600"/>
                </a:solidFill>
                <a:latin typeface="Comic Sans MS" pitchFamily="66" charset="0"/>
              </a:rPr>
              <a:t>i</a:t>
            </a:r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s observed in the UK on </a:t>
            </a:r>
            <a:b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March 20</a:t>
            </a:r>
            <a:r>
              <a:rPr lang="en-US" baseline="30000" dirty="0" smtClean="0">
                <a:solidFill>
                  <a:srgbClr val="336600"/>
                </a:solidFill>
                <a:latin typeface="Comic Sans MS" pitchFamily="66" charset="0"/>
              </a:rPr>
              <a:t>th </a:t>
            </a:r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– then the Pacific time zone should also see the shadow on the Day Season of Mar 20</a:t>
            </a:r>
            <a:r>
              <a:rPr lang="en-US" baseline="30000" dirty="0" smtClean="0">
                <a:solidFill>
                  <a:srgbClr val="336600"/>
                </a:solidFill>
                <a:latin typeface="Comic Sans MS" pitchFamily="66" charset="0"/>
              </a:rPr>
              <a:t>th</a:t>
            </a:r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.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293" y="292220"/>
            <a:ext cx="2667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latin typeface="Comic Sans MS" pitchFamily="66" charset="0"/>
              </a:rPr>
              <a:t>Equinox is on Mar 20</a:t>
            </a:r>
            <a:r>
              <a:rPr lang="en-US" sz="1400" baseline="30000" dirty="0" smtClean="0">
                <a:latin typeface="Comic Sans MS" pitchFamily="66" charset="0"/>
              </a:rPr>
              <a:t>th</a:t>
            </a:r>
            <a:r>
              <a:rPr lang="en-US" sz="1400" dirty="0" smtClean="0">
                <a:latin typeface="Comic Sans MS" pitchFamily="66" charset="0"/>
              </a:rPr>
              <a:t>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@ 2:37 AM – this is the Roman “date &amp; time.”</a:t>
            </a:r>
          </a:p>
          <a:p>
            <a:pPr marL="342900" indent="-342900">
              <a:buAutoNum type="arabicPeriod"/>
            </a:pPr>
            <a:r>
              <a:rPr lang="en-US" sz="1400" b="1" u="sng" dirty="0" smtClean="0">
                <a:solidFill>
                  <a:srgbClr val="0070C0"/>
                </a:solidFill>
                <a:latin typeface="Comic Sans MS" pitchFamily="66" charset="0"/>
              </a:rPr>
              <a:t>Covenant Calendar</a:t>
            </a:r>
            <a:r>
              <a:rPr lang="en-US" sz="1400" dirty="0" smtClean="0">
                <a:solidFill>
                  <a:srgbClr val="0070C0"/>
                </a:solidFill>
                <a:latin typeface="Comic Sans MS" pitchFamily="66" charset="0"/>
              </a:rPr>
              <a:t>:  </a:t>
            </a:r>
            <a:br>
              <a:rPr lang="en-US" sz="14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Comic Sans MS" pitchFamily="66" charset="0"/>
              </a:rPr>
              <a:t>the date is still Mar 19</a:t>
            </a:r>
            <a:r>
              <a:rPr lang="en-US" sz="1400" baseline="30000" dirty="0" smtClean="0">
                <a:solidFill>
                  <a:srgbClr val="0070C0"/>
                </a:solidFill>
                <a:latin typeface="Comic Sans MS" pitchFamily="66" charset="0"/>
              </a:rPr>
              <a:t>th</a:t>
            </a:r>
            <a:r>
              <a:rPr lang="en-US" sz="1400" dirty="0" smtClean="0">
                <a:solidFill>
                  <a:srgbClr val="0070C0"/>
                </a:solidFill>
                <a:latin typeface="Comic Sans MS" pitchFamily="66" charset="0"/>
              </a:rPr>
              <a:t> UNTIL boqer twilight. 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latin typeface="Comic Sans MS" pitchFamily="66" charset="0"/>
              </a:rPr>
              <a:t>Vancouver boqer occurs at 5:26 AM – where the Covenant Calendar date then changes to Mar 20</a:t>
            </a:r>
            <a:r>
              <a:rPr lang="en-US" sz="1400" baseline="30000" dirty="0" smtClean="0">
                <a:latin typeface="Comic Sans MS" pitchFamily="66" charset="0"/>
              </a:rPr>
              <a:t>th</a:t>
            </a:r>
            <a:r>
              <a:rPr lang="en-US" sz="1400" dirty="0" smtClean="0">
                <a:latin typeface="Comic Sans MS" pitchFamily="66" charset="0"/>
              </a:rPr>
              <a:t>.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/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b="1" u="sng" dirty="0" smtClean="0">
                <a:solidFill>
                  <a:srgbClr val="336600"/>
                </a:solidFill>
                <a:latin typeface="Comic Sans MS" pitchFamily="66" charset="0"/>
              </a:rPr>
              <a:t>Question</a:t>
            </a:r>
            <a:r>
              <a:rPr lang="en-US" sz="1400" dirty="0" smtClean="0">
                <a:solidFill>
                  <a:srgbClr val="336600"/>
                </a:solidFill>
                <a:latin typeface="Comic Sans MS" pitchFamily="66" charset="0"/>
              </a:rPr>
              <a:t>: 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latin typeface="Comic Sans MS" pitchFamily="66" charset="0"/>
              </a:rPr>
              <a:t>Was the shadow seen on the Roman Calendar of Mar 19</a:t>
            </a:r>
            <a:r>
              <a:rPr lang="en-US" sz="1400" baseline="30000" dirty="0" smtClean="0">
                <a:latin typeface="Comic Sans MS" pitchFamily="66" charset="0"/>
              </a:rPr>
              <a:t>th</a:t>
            </a:r>
            <a:r>
              <a:rPr lang="en-US" sz="1400" dirty="0" smtClean="0">
                <a:latin typeface="Comic Sans MS" pitchFamily="66" charset="0"/>
              </a:rPr>
              <a:t> during the day?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/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b="1" u="sng" dirty="0" smtClean="0">
                <a:solidFill>
                  <a:srgbClr val="336600"/>
                </a:solidFill>
                <a:latin typeface="Comic Sans MS" pitchFamily="66" charset="0"/>
              </a:rPr>
              <a:t>Or</a:t>
            </a:r>
            <a:r>
              <a:rPr lang="en-US" sz="1400" dirty="0" smtClean="0">
                <a:solidFill>
                  <a:srgbClr val="336600"/>
                </a:solidFill>
                <a:latin typeface="Comic Sans MS" pitchFamily="66" charset="0"/>
              </a:rPr>
              <a:t>: 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latin typeface="Comic Sans MS" pitchFamily="66" charset="0"/>
              </a:rPr>
              <a:t>Will the shadow be seen on the Roman Calendar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of Mar 20</a:t>
            </a:r>
            <a:r>
              <a:rPr lang="en-US" sz="1400" baseline="30000" dirty="0" smtClean="0">
                <a:latin typeface="Comic Sans MS" pitchFamily="66" charset="0"/>
              </a:rPr>
              <a:t>th</a:t>
            </a:r>
            <a:r>
              <a:rPr lang="en-US" sz="1400" dirty="0" smtClean="0">
                <a:latin typeface="Comic Sans MS" pitchFamily="66" charset="0"/>
              </a:rPr>
              <a:t> in the hours </a:t>
            </a:r>
            <a:r>
              <a:rPr lang="en-US" sz="1400" b="1" u="sng" dirty="0" smtClean="0">
                <a:latin typeface="Comic Sans MS" pitchFamily="66" charset="0"/>
              </a:rPr>
              <a:t>after</a:t>
            </a:r>
            <a:r>
              <a:rPr lang="en-US" sz="1400" dirty="0" smtClean="0">
                <a:latin typeface="Comic Sans MS" pitchFamily="66" charset="0"/>
              </a:rPr>
              <a:t> boqer [that are also on Mar 20</a:t>
            </a:r>
            <a:r>
              <a:rPr lang="en-US" sz="1400" baseline="30000" dirty="0" smtClean="0">
                <a:latin typeface="Comic Sans MS" pitchFamily="66" charset="0"/>
              </a:rPr>
              <a:t>th</a:t>
            </a:r>
            <a:r>
              <a:rPr lang="en-US" sz="1400" dirty="0" smtClean="0">
                <a:latin typeface="Comic Sans MS" pitchFamily="66" charset="0"/>
              </a:rPr>
              <a:t>]?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/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b="1" u="sng" dirty="0" smtClean="0">
                <a:solidFill>
                  <a:srgbClr val="336600"/>
                </a:solidFill>
                <a:latin typeface="Comic Sans MS" pitchFamily="66" charset="0"/>
              </a:rPr>
              <a:t>Consideration</a:t>
            </a:r>
            <a:r>
              <a:rPr lang="en-US" sz="1400" dirty="0" smtClean="0">
                <a:solidFill>
                  <a:srgbClr val="336600"/>
                </a:solidFill>
                <a:latin typeface="Comic Sans MS" pitchFamily="66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latin typeface="Comic Sans MS" pitchFamily="66" charset="0"/>
              </a:rPr>
              <a:t>At this point all we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can attempt is a good “guesstimate” UNTIL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we can actually observe the shadow.</a:t>
            </a:r>
          </a:p>
          <a:p>
            <a:pPr marL="342900" indent="-342900">
              <a:buAutoNum type="arabicPeriod"/>
            </a:pPr>
            <a:endParaRPr lang="en-US" sz="1400" dirty="0"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078" y="19252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solidFill>
                  <a:srgbClr val="336600"/>
                </a:solidFill>
                <a:effectLst>
                  <a:glow rad="431800">
                    <a:schemeClr val="bg1">
                      <a:alpha val="74000"/>
                    </a:schemeClr>
                  </a:glow>
                </a:effectLst>
                <a:latin typeface="Comic Sans MS" pitchFamily="66" charset="0"/>
              </a:rPr>
              <a:t>Points to Consider:</a:t>
            </a:r>
            <a:endParaRPr lang="en-US" dirty="0">
              <a:solidFill>
                <a:srgbClr val="336600"/>
              </a:solidFill>
              <a:effectLst>
                <a:glow rad="431800">
                  <a:schemeClr val="bg1">
                    <a:alpha val="74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83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e Jews not the chosen peop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152650"/>
            <a:ext cx="4572000" cy="2552700"/>
          </a:xfrm>
          <a:prstGeom prst="rect">
            <a:avLst/>
          </a:prstGeom>
        </p:spPr>
      </p:pic>
      <p:pic>
        <p:nvPicPr>
          <p:cNvPr id="10" name="The Jews not the chosen peop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152650"/>
            <a:ext cx="4572000" cy="2552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649096" y="1"/>
            <a:ext cx="3504304" cy="589616"/>
          </a:xfrm>
        </p:spPr>
        <p:txBody>
          <a:bodyPr/>
          <a:lstStyle/>
          <a:p>
            <a:fld id="{AFEFBDBC-08C4-45C0-AA19-4742F7D61ABC}" type="slidenum">
              <a:rPr lang="en-US" smtClean="0"/>
              <a:t>7</a:t>
            </a:fld>
            <a:r>
              <a:rPr lang="en-US" dirty="0" smtClean="0"/>
              <a:t>     </a:t>
            </a:r>
            <a:r>
              <a:rPr lang="en-US" dirty="0" smtClean="0">
                <a:latin typeface="Comic Sans MS" pitchFamily="66" charset="0"/>
              </a:rPr>
              <a:t>Equinox shadow: Mar 20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   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  1</a:t>
            </a:r>
            <a:r>
              <a:rPr lang="en-US" baseline="30000" dirty="0" smtClean="0">
                <a:latin typeface="Comic Sans MS" pitchFamily="66" charset="0"/>
              </a:rPr>
              <a:t>st</a:t>
            </a:r>
            <a:r>
              <a:rPr lang="en-US" dirty="0" smtClean="0">
                <a:latin typeface="Comic Sans MS" pitchFamily="66" charset="0"/>
              </a:rPr>
              <a:t> Day of the yr. Mar 21</a:t>
            </a:r>
            <a:r>
              <a:rPr lang="en-US" baseline="30000" dirty="0" smtClean="0">
                <a:latin typeface="Comic Sans MS" pitchFamily="66" charset="0"/>
              </a:rPr>
              <a:t>st</a:t>
            </a:r>
            <a:r>
              <a:rPr lang="en-US" dirty="0" smtClean="0">
                <a:latin typeface="Comic Sans MS" pitchFamily="66" charset="0"/>
              </a:rPr>
              <a:t> </a:t>
            </a:r>
            <a:endParaRPr lang="en-US" dirty="0">
              <a:latin typeface="Comic Sans MS" pitchFamily="66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974098"/>
              </p:ext>
            </p:extLst>
          </p:nvPr>
        </p:nvGraphicFramePr>
        <p:xfrm>
          <a:off x="2787590" y="762000"/>
          <a:ext cx="60960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Place / </a:t>
                      </a:r>
                      <a:r>
                        <a:rPr lang="en-US" dirty="0" err="1" smtClean="0"/>
                        <a:t>Timezone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Web Equinox</a:t>
                      </a:r>
                      <a:r>
                        <a:rPr lang="en-US" baseline="0" dirty="0" smtClean="0"/>
                        <a:t> Estimate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 BC:</a:t>
                      </a:r>
                      <a:r>
                        <a:rPr lang="en-US" baseline="0" dirty="0" smtClean="0"/>
                        <a:t>  Pacific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Daylight time:                    </a:t>
                      </a:r>
                      <a:r>
                        <a:rPr lang="en-US" sz="1600" dirty="0" smtClean="0">
                          <a:effectLst/>
                        </a:rPr>
                        <a:t>Sat 2:37 </a:t>
                      </a:r>
                      <a:r>
                        <a:rPr lang="en-US" sz="1600" dirty="0">
                          <a:effectLst/>
                        </a:rPr>
                        <a:t>am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2. AB:  Mountain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dirty="0" smtClean="0">
                          <a:effectLst/>
                        </a:rPr>
                        <a:t>Daylight Time:                   </a:t>
                      </a:r>
                      <a:r>
                        <a:rPr lang="en-US" sz="1600" dirty="0" smtClean="0">
                          <a:effectLst/>
                        </a:rPr>
                        <a:t>Sat </a:t>
                      </a:r>
                      <a:r>
                        <a:rPr lang="en-US" sz="1600" dirty="0">
                          <a:effectLst/>
                        </a:rPr>
                        <a:t>3:37 am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 SK/AZ:  Central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Standard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Daylight Time; </a:t>
                      </a:r>
                      <a:r>
                        <a:rPr lang="en-US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-6]  </a:t>
                      </a:r>
                      <a:r>
                        <a:rPr lang="en-US" sz="1600" dirty="0" smtClean="0">
                          <a:effectLst/>
                        </a:rPr>
                        <a:t>Sat </a:t>
                      </a:r>
                      <a:r>
                        <a:rPr lang="en-US" sz="1600" dirty="0">
                          <a:effectLst/>
                        </a:rPr>
                        <a:t>3:37 </a:t>
                      </a:r>
                      <a:r>
                        <a:rPr lang="en-US" sz="1600" dirty="0" smtClean="0">
                          <a:effectLst/>
                        </a:rPr>
                        <a:t>am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4. MB:  Central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Daylight time:                  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 4:37 am</a:t>
                      </a:r>
                      <a:endParaRPr lang="en-US" sz="14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5. ON/QU:  Eastern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Daylight time:                  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 5:37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6. Maritimes:  Atlantic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Daylight time:                   </a:t>
                      </a:r>
                      <a:r>
                        <a:rPr lang="en-US" sz="1600" dirty="0" smtClean="0">
                          <a:effectLst/>
                        </a:rPr>
                        <a:t>Sat </a:t>
                      </a:r>
                      <a:r>
                        <a:rPr lang="en-US" sz="1600" dirty="0">
                          <a:effectLst/>
                        </a:rPr>
                        <a:t>6:37 am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7. United Kingdom  </a:t>
                      </a:r>
                      <a:r>
                        <a:rPr lang="en-US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glow rad="228600">
                              <a:srgbClr val="0070C0">
                                <a:alpha val="40000"/>
                              </a:srgbClr>
                            </a:glow>
                          </a:effectLst>
                        </a:rPr>
                        <a:t>[&amp; UTC]</a:t>
                      </a:r>
                      <a:endParaRPr lang="en-US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glow rad="228600">
                            <a:srgbClr val="0070C0">
                              <a:alpha val="40000"/>
                            </a:srgb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2021 March 20</a:t>
                      </a:r>
                      <a:r>
                        <a:rPr lang="en-US" sz="1600" b="1" i="0" kern="1200" baseline="300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Sat 9:37 am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 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Germany:</a:t>
                      </a:r>
                      <a:r>
                        <a:rPr lang="en-US" dirty="0" smtClean="0"/>
                        <a:t>  </a:t>
                      </a:r>
                      <a:r>
                        <a:rPr lang="en-US" sz="1400" dirty="0" smtClean="0"/>
                        <a:t>CEST till Mar 29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+1]            Sat 10:37 am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9. 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Israel</a:t>
                      </a:r>
                      <a:r>
                        <a:rPr lang="en-US" dirty="0" smtClean="0"/>
                        <a:t> &amp; South Africa</a:t>
                      </a:r>
                      <a:r>
                        <a:rPr lang="en-US" sz="1400" dirty="0" smtClean="0"/>
                        <a:t> [</a:t>
                      </a: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S</a:t>
                      </a:r>
                      <a:r>
                        <a:rPr lang="en-US" sz="1400" dirty="0" smtClean="0"/>
                        <a:t>T]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+2]            Sat 11:37 am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10. India:  I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S</a:t>
                      </a:r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+5½]           Sat 3:07 pm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11.</a:t>
                      </a:r>
                      <a:r>
                        <a:rPr lang="en-US" baseline="0" dirty="0" smtClean="0"/>
                        <a:t> W Australia:  AW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S</a:t>
                      </a:r>
                      <a:r>
                        <a:rPr lang="en-US" baseline="0" dirty="0" smtClean="0"/>
                        <a:t>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[GMT +8]              </a:t>
                      </a:r>
                      <a:r>
                        <a:rPr lang="en-US" sz="1600" dirty="0" smtClean="0">
                          <a:effectLst/>
                        </a:rPr>
                        <a:t>Sat </a:t>
                      </a:r>
                      <a:r>
                        <a:rPr lang="en-US" sz="1600" dirty="0">
                          <a:effectLst/>
                        </a:rPr>
                        <a:t>5:37 pm</a:t>
                      </a:r>
                    </a:p>
                  </a:txBody>
                  <a:tcPr marL="85725" marR="857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12. New Zealand:  NZDT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[GMT +12]          </a:t>
                      </a:r>
                      <a:r>
                        <a:rPr lang="en-US" sz="1600" dirty="0" smtClean="0"/>
                        <a:t>Sat 10:37 pm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itle 3"/>
          <p:cNvSpPr txBox="1">
            <a:spLocks/>
          </p:cNvSpPr>
          <p:nvPr/>
        </p:nvSpPr>
        <p:spPr>
          <a:xfrm>
            <a:off x="533400" y="838200"/>
            <a:ext cx="1752600" cy="48768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802386" y="5612166"/>
            <a:ext cx="5928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For the purpose of this exercise, we will </a:t>
            </a:r>
            <a:b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mark our best supposition as: </a:t>
            </a:r>
            <a:b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Mar 20</a:t>
            </a:r>
            <a:r>
              <a:rPr lang="en-US" baseline="30000" dirty="0" smtClean="0">
                <a:solidFill>
                  <a:srgbClr val="C00000"/>
                </a:solidFill>
                <a:latin typeface="Comic Sans MS" pitchFamily="66" charset="0"/>
              </a:rPr>
              <a:t>th</a:t>
            </a:r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 = “tequfah”  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Mar 21</a:t>
            </a:r>
            <a:r>
              <a:rPr lang="en-US" baseline="30000" dirty="0" smtClean="0">
                <a:solidFill>
                  <a:srgbClr val="0070C0"/>
                </a:solidFill>
                <a:latin typeface="Comic Sans MS" pitchFamily="66" charset="0"/>
              </a:rPr>
              <a:t>st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= 1</a:t>
            </a:r>
            <a:r>
              <a:rPr lang="en-US" baseline="30000" dirty="0" smtClean="0">
                <a:solidFill>
                  <a:srgbClr val="0070C0"/>
                </a:solidFill>
                <a:latin typeface="Comic Sans MS" pitchFamily="66" charset="0"/>
              </a:rPr>
              <a:t>st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day of the new yr.</a:t>
            </a:r>
            <a:endParaRPr lang="en-US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293" y="381000"/>
            <a:ext cx="2641107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latin typeface="Comic Sans MS" pitchFamily="66" charset="0"/>
              </a:rPr>
              <a:t>2021 is a very tricky year for calculating the Covenant Calendar for those in the northern hemisphere–west of the UTC /United Kingdom – because the equinox “time of occurrence” happens during the darkest period of the Night Season.</a:t>
            </a:r>
            <a:br>
              <a:rPr lang="en-US" sz="1400" dirty="0" smtClean="0">
                <a:latin typeface="Comic Sans MS" pitchFamily="66" charset="0"/>
              </a:rPr>
            </a:br>
            <a:endParaRPr lang="en-US" sz="1400" dirty="0" smtClean="0">
              <a:latin typeface="Comic Sans MS" pitchFamily="66" charset="0"/>
            </a:endParaRPr>
          </a:p>
          <a:p>
            <a:pPr marL="342900" indent="-342900">
              <a:buAutoNum type="arabicPeriod"/>
            </a:pPr>
            <a:r>
              <a:rPr lang="en-US" sz="1400" dirty="0" smtClean="0">
                <a:latin typeface="Comic Sans MS" pitchFamily="66" charset="0"/>
              </a:rPr>
              <a:t>Therefore, let’s build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the Covenant Calendar the best we can, THEN check the shadow in the spring of 2021.</a:t>
            </a:r>
            <a:br>
              <a:rPr lang="en-US" sz="1400" dirty="0" smtClean="0">
                <a:latin typeface="Comic Sans MS" pitchFamily="66" charset="0"/>
              </a:rPr>
            </a:br>
            <a:endParaRPr lang="en-US" sz="1400" dirty="0" smtClean="0">
              <a:latin typeface="Comic Sans MS" pitchFamily="66" charset="0"/>
            </a:endParaRP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rgbClr val="336600"/>
                </a:solidFill>
                <a:latin typeface="Comic Sans MS" pitchFamily="66" charset="0"/>
              </a:rPr>
              <a:t>If the shadow is seen ON Mar 20</a:t>
            </a:r>
            <a:r>
              <a:rPr lang="en-US" sz="1400" baseline="30000" dirty="0" smtClean="0">
                <a:solidFill>
                  <a:srgbClr val="336600"/>
                </a:solidFill>
                <a:latin typeface="Comic Sans MS" pitchFamily="66" charset="0"/>
              </a:rPr>
              <a:t>th</a:t>
            </a:r>
            <a:r>
              <a:rPr lang="en-US" sz="1400" dirty="0" smtClean="0">
                <a:solidFill>
                  <a:srgbClr val="336600"/>
                </a:solidFill>
                <a:latin typeface="Comic Sans MS" pitchFamily="66" charset="0"/>
              </a:rPr>
              <a:t> – THEN, Mar 21</a:t>
            </a:r>
            <a:r>
              <a:rPr lang="en-US" sz="1400" baseline="30000" dirty="0" smtClean="0">
                <a:solidFill>
                  <a:srgbClr val="336600"/>
                </a:solidFill>
                <a:latin typeface="Comic Sans MS" pitchFamily="66" charset="0"/>
              </a:rPr>
              <a:t>st</a:t>
            </a:r>
            <a:r>
              <a:rPr lang="en-US" sz="1400" dirty="0" smtClean="0">
                <a:solidFill>
                  <a:srgbClr val="336600"/>
                </a:solidFill>
                <a:latin typeface="Comic Sans MS" pitchFamily="66" charset="0"/>
              </a:rPr>
              <a:t> is the first </a:t>
            </a:r>
            <a:br>
              <a:rPr lang="en-US" sz="1400" dirty="0" smtClean="0">
                <a:solidFill>
                  <a:srgbClr val="336600"/>
                </a:solidFill>
                <a:latin typeface="Comic Sans MS" pitchFamily="66" charset="0"/>
              </a:rPr>
            </a:br>
            <a:r>
              <a:rPr lang="en-US" sz="1400" dirty="0" smtClean="0">
                <a:solidFill>
                  <a:srgbClr val="336600"/>
                </a:solidFill>
                <a:latin typeface="Comic Sans MS" pitchFamily="66" charset="0"/>
              </a:rPr>
              <a:t>day of the new year. </a:t>
            </a:r>
            <a:br>
              <a:rPr lang="en-US" sz="1400" dirty="0" smtClean="0">
                <a:solidFill>
                  <a:srgbClr val="336600"/>
                </a:solidFill>
                <a:latin typeface="Comic Sans MS" pitchFamily="66" charset="0"/>
              </a:rPr>
            </a:br>
            <a:endParaRPr lang="en-US" sz="1400" dirty="0" smtClean="0">
              <a:solidFill>
                <a:srgbClr val="336600"/>
              </a:solidFill>
              <a:latin typeface="Comic Sans MS" pitchFamily="66" charset="0"/>
            </a:endParaRPr>
          </a:p>
          <a:p>
            <a:pPr marL="342900" indent="-342900">
              <a:buAutoNum type="arabicPeriod"/>
            </a:pPr>
            <a:r>
              <a:rPr lang="en-US" sz="1400" dirty="0" smtClean="0">
                <a:latin typeface="Comic Sans MS" pitchFamily="66" charset="0"/>
              </a:rPr>
              <a:t>If the shadow is either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a day before, or day later, the Covenant Calendar will need to be adjusted accordingly.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078" y="19252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solidFill>
                  <a:srgbClr val="336600"/>
                </a:solidFill>
                <a:effectLst>
                  <a:glow rad="317500">
                    <a:schemeClr val="bg1">
                      <a:alpha val="69000"/>
                    </a:schemeClr>
                  </a:glow>
                </a:effectLst>
                <a:latin typeface="Comic Sans MS" pitchFamily="66" charset="0"/>
              </a:rPr>
              <a:t>MORE Points to Consider:</a:t>
            </a:r>
            <a:endParaRPr lang="en-US" dirty="0">
              <a:solidFill>
                <a:srgbClr val="336600"/>
              </a:solidFill>
              <a:effectLst>
                <a:glow rad="317500">
                  <a:schemeClr val="bg1">
                    <a:alpha val="69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868" y="6498286"/>
            <a:ext cx="863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00"/>
                </a:solidFill>
                <a:effectLst>
                  <a:glow rad="139700">
                    <a:schemeClr val="bg1"/>
                  </a:glow>
                </a:effectLst>
                <a:latin typeface="Comic Sans MS" pitchFamily="66" charset="0"/>
              </a:rPr>
              <a:t>Important</a:t>
            </a:r>
            <a:r>
              <a:rPr lang="en-US" dirty="0" smtClean="0">
                <a:solidFill>
                  <a:srgbClr val="336600"/>
                </a:solidFill>
                <a:effectLst>
                  <a:glow rad="139700">
                    <a:schemeClr val="bg1"/>
                  </a:glo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rgbClr val="336600"/>
                </a:solidFill>
                <a:effectLst>
                  <a:glow rad="139700">
                    <a:schemeClr val="bg1"/>
                  </a:glow>
                </a:effectLst>
                <a:latin typeface="Comic Sans MS" pitchFamily="66" charset="0"/>
              </a:rPr>
              <a:t>note:</a:t>
            </a:r>
            <a:r>
              <a:rPr lang="en-US" dirty="0" smtClean="0">
                <a:solidFill>
                  <a:srgbClr val="336600"/>
                </a:solidFill>
                <a:effectLst>
                  <a:glow rad="139700">
                    <a:schemeClr val="bg1"/>
                  </a:glow>
                </a:effectLst>
                <a:latin typeface="Comic Sans MS" pitchFamily="66" charset="0"/>
              </a:rPr>
              <a:t>  </a:t>
            </a:r>
            <a:r>
              <a:rPr lang="en-US" dirty="0" smtClean="0">
                <a:effectLst>
                  <a:glow rad="139700">
                    <a:schemeClr val="bg1"/>
                  </a:glow>
                </a:effectLst>
                <a:latin typeface="Comic Sans MS" pitchFamily="66" charset="0"/>
              </a:rPr>
              <a:t>Every time zone has the tequfah within ONE 24 hr. period.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6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48200" y="4419600"/>
            <a:ext cx="3581400" cy="4388734"/>
          </a:xfrm>
        </p:spPr>
        <p:txBody>
          <a:bodyPr/>
          <a:lstStyle/>
          <a:p>
            <a:pPr marL="68580" indent="0"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It’ time to build Yahuah’s</a:t>
            </a:r>
            <a:b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Covenant Calendar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76200"/>
            <a:ext cx="7315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It’s time to build Yahuah’s</a:t>
            </a:r>
            <a:b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Covenant Festal Calendar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154" y="6486782"/>
            <a:ext cx="1275678" cy="365125"/>
          </a:xfrm>
        </p:spPr>
        <p:txBody>
          <a:bodyPr/>
          <a:lstStyle/>
          <a:p>
            <a:fld id="{AFEFBDBC-08C4-45C0-AA19-4742F7D61ABC}" type="slidenum">
              <a:rPr lang="en-US" sz="1400" smtClean="0"/>
              <a:t>8</a:t>
            </a:fld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58379" y="4800600"/>
            <a:ext cx="41910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 algn="ctr">
              <a:buFont typeface="Arial" pitchFamily="34" charset="0"/>
              <a:buChar char="•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990099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Mark March 21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990099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990099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990099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990099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as the 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990099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990099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day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990099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990099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of the 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990099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rgbClr val="990099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month.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rgbClr val="990099">
                    <a:alpha val="4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19258" y="1630740"/>
            <a:ext cx="46202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 algn="ctr">
              <a:buFont typeface="Arial" pitchFamily="34" charset="0"/>
              <a:buChar char="•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Mark March 20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[Shabbat]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as tequfah/equinox.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319258" y="3276600"/>
            <a:ext cx="4662167" cy="6609916"/>
            <a:chOff x="4319258" y="3276600"/>
            <a:chExt cx="4662167" cy="6609916"/>
          </a:xfrm>
        </p:grpSpPr>
        <p:pic>
          <p:nvPicPr>
            <p:cNvPr id="2051" name="Picture 3" descr="C:\Users\Rae\Desktop\2021 calendar bordered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258" y="3276600"/>
              <a:ext cx="4662167" cy="6609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4446235" y="3364637"/>
              <a:ext cx="441960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itchFamily="66" charset="0"/>
                </a:rPr>
                <a:t>Spring        Feasts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049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399" y="381000"/>
            <a:ext cx="41910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Passover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450702"/>
            <a:ext cx="1275678" cy="365125"/>
          </a:xfrm>
        </p:spPr>
        <p:txBody>
          <a:bodyPr/>
          <a:lstStyle/>
          <a:p>
            <a:fld id="{AFEFBDBC-08C4-45C0-AA19-4742F7D61ABC}" type="slidenum">
              <a:rPr lang="en-US" sz="1400" smtClean="0"/>
              <a:t>9</a:t>
            </a:fld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34705" y="3886200"/>
            <a:ext cx="419100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 algn="ctr">
              <a:buFont typeface="Arial" pitchFamily="34" charset="0"/>
              <a:buChar char="•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March 21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is the 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day of the </a:t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month. 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Count 14 days to Passover. 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19258" y="3276600"/>
            <a:ext cx="4662167" cy="6609916"/>
            <a:chOff x="4319258" y="3276600"/>
            <a:chExt cx="4662167" cy="6609916"/>
          </a:xfrm>
        </p:grpSpPr>
        <p:pic>
          <p:nvPicPr>
            <p:cNvPr id="11" name="Picture 3" descr="C:\Users\Rae\Desktop\2021 calendar bordered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258" y="3276600"/>
              <a:ext cx="4662167" cy="6609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4446235" y="3364637"/>
              <a:ext cx="441960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itchFamily="66" charset="0"/>
                </a:rPr>
                <a:t>Spring        Feasts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913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2695</TotalTime>
  <Words>953</Words>
  <Application>Microsoft Office PowerPoint</Application>
  <PresentationFormat>On-screen Show (4:3)</PresentationFormat>
  <Paragraphs>199</Paragraphs>
  <Slides>20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Austin</vt:lpstr>
      <vt:lpstr>2021  Covenant Calendar Workshop</vt:lpstr>
      <vt:lpstr>PowerPoint Presentation</vt:lpstr>
      <vt:lpstr>2021 March Equinox in Universal Coordinated Time  is on Saturday, March 20 at 09:37 AM UTC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Rae</dc:creator>
  <cp:lastModifiedBy>Rae</cp:lastModifiedBy>
  <cp:revision>95</cp:revision>
  <dcterms:created xsi:type="dcterms:W3CDTF">2020-09-14T21:52:05Z</dcterms:created>
  <dcterms:modified xsi:type="dcterms:W3CDTF">2020-10-11T19:45:31Z</dcterms:modified>
</cp:coreProperties>
</file>