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9"/>
  </p:notesMasterIdLst>
  <p:sldIdLst>
    <p:sldId id="750" r:id="rId2"/>
    <p:sldId id="1150" r:id="rId3"/>
    <p:sldId id="1142" r:id="rId4"/>
    <p:sldId id="1168" r:id="rId5"/>
    <p:sldId id="1167" r:id="rId6"/>
    <p:sldId id="1145" r:id="rId7"/>
    <p:sldId id="1148" r:id="rId8"/>
    <p:sldId id="1151" r:id="rId9"/>
    <p:sldId id="1152" r:id="rId10"/>
    <p:sldId id="1154" r:id="rId11"/>
    <p:sldId id="1155" r:id="rId12"/>
    <p:sldId id="1157" r:id="rId13"/>
    <p:sldId id="1158" r:id="rId14"/>
    <p:sldId id="1160" r:id="rId15"/>
    <p:sldId id="1161" r:id="rId16"/>
    <p:sldId id="1163" r:id="rId17"/>
    <p:sldId id="1164" r:id="rId18"/>
    <p:sldId id="1166" r:id="rId19"/>
    <p:sldId id="1169" r:id="rId20"/>
    <p:sldId id="1171" r:id="rId21"/>
    <p:sldId id="1172" r:id="rId22"/>
    <p:sldId id="1173" r:id="rId23"/>
    <p:sldId id="1174" r:id="rId24"/>
    <p:sldId id="1305" r:id="rId25"/>
    <p:sldId id="1306" r:id="rId26"/>
    <p:sldId id="1308" r:id="rId27"/>
    <p:sldId id="1290" r:id="rId28"/>
    <p:sldId id="1291" r:id="rId29"/>
    <p:sldId id="1309" r:id="rId30"/>
    <p:sldId id="1188" r:id="rId31"/>
    <p:sldId id="1179" r:id="rId32"/>
    <p:sldId id="1286" r:id="rId33"/>
    <p:sldId id="1190" r:id="rId34"/>
    <p:sldId id="1191" r:id="rId35"/>
    <p:sldId id="1294" r:id="rId36"/>
    <p:sldId id="1192" r:id="rId37"/>
    <p:sldId id="1197" r:id="rId38"/>
    <p:sldId id="1298" r:id="rId39"/>
    <p:sldId id="1311" r:id="rId40"/>
    <p:sldId id="1199" r:id="rId41"/>
    <p:sldId id="1198" r:id="rId42"/>
    <p:sldId id="1296" r:id="rId43"/>
    <p:sldId id="1200" r:id="rId44"/>
    <p:sldId id="1302" r:id="rId45"/>
    <p:sldId id="1000" r:id="rId46"/>
    <p:sldId id="1218" r:id="rId47"/>
    <p:sldId id="1219" r:id="rId48"/>
    <p:sldId id="1221" r:id="rId49"/>
    <p:sldId id="1204" r:id="rId50"/>
    <p:sldId id="1208" r:id="rId51"/>
    <p:sldId id="1210" r:id="rId52"/>
    <p:sldId id="1211" r:id="rId53"/>
    <p:sldId id="1212" r:id="rId54"/>
    <p:sldId id="1213" r:id="rId55"/>
    <p:sldId id="1214" r:id="rId56"/>
    <p:sldId id="1222" r:id="rId57"/>
    <p:sldId id="1223" r:id="rId58"/>
    <p:sldId id="1227" r:id="rId59"/>
    <p:sldId id="1234" r:id="rId60"/>
    <p:sldId id="1230" r:id="rId61"/>
    <p:sldId id="1231" r:id="rId62"/>
    <p:sldId id="1232" r:id="rId63"/>
    <p:sldId id="1233" r:id="rId64"/>
    <p:sldId id="1240" r:id="rId65"/>
    <p:sldId id="1246" r:id="rId66"/>
    <p:sldId id="1247" r:id="rId67"/>
    <p:sldId id="1248" r:id="rId68"/>
    <p:sldId id="1249" r:id="rId69"/>
    <p:sldId id="1250" r:id="rId70"/>
    <p:sldId id="1259" r:id="rId71"/>
    <p:sldId id="1251" r:id="rId72"/>
    <p:sldId id="1260" r:id="rId73"/>
    <p:sldId id="1261" r:id="rId74"/>
    <p:sldId id="1262" r:id="rId75"/>
    <p:sldId id="1263" r:id="rId76"/>
    <p:sldId id="1264" r:id="rId77"/>
    <p:sldId id="1265" r:id="rId78"/>
    <p:sldId id="1266" r:id="rId79"/>
    <p:sldId id="1268" r:id="rId80"/>
    <p:sldId id="1269" r:id="rId81"/>
    <p:sldId id="1272" r:id="rId82"/>
    <p:sldId id="1273" r:id="rId83"/>
    <p:sldId id="1274" r:id="rId84"/>
    <p:sldId id="1278" r:id="rId85"/>
    <p:sldId id="1283" r:id="rId86"/>
    <p:sldId id="1280" r:id="rId87"/>
    <p:sldId id="1284" r:id="rId8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DF57FF"/>
    <a:srgbClr val="66FF33"/>
    <a:srgbClr val="FFCC66"/>
    <a:srgbClr val="33CCFF"/>
    <a:srgbClr val="FF3300"/>
    <a:srgbClr val="0A0A0A"/>
    <a:srgbClr val="66FF66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46" autoAdjust="0"/>
    <p:restoredTop sz="99467" autoAdjust="0"/>
  </p:normalViewPr>
  <p:slideViewPr>
    <p:cSldViewPr>
      <p:cViewPr varScale="1">
        <p:scale>
          <a:sx n="99" d="100"/>
          <a:sy n="99" d="100"/>
        </p:scale>
        <p:origin x="-738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AC9A5-DC44-4CC7-B042-5BD108FD9C0F}" type="datetimeFigureOut">
              <a:rPr lang="fr-FR" smtClean="0"/>
              <a:t>12/02/2019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ABF3E-8FE9-4E35-888C-15CEC1F55A3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205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8932-FF23-453F-926C-E41D6AD30B8C}" type="datetime1">
              <a:rPr lang="fr-FR" smtClean="0"/>
              <a:t>12/02/2019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57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0C46-9975-489C-8FCC-0D0DD60F488E}" type="datetime1">
              <a:rPr lang="fr-FR" smtClean="0"/>
              <a:t>12/02/2019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76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0902-08E5-4711-ACAF-1AD6E8C28AAA}" type="datetime1">
              <a:rPr lang="fr-FR" smtClean="0"/>
              <a:t>12/02/2019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254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054C-B3D9-4815-9315-E9302BB1BB83}" type="datetime1">
              <a:rPr lang="fr-FR" smtClean="0"/>
              <a:t>12/02/2019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958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EAF4-1EA7-49E6-8DF9-944A8E53CB55}" type="datetime1">
              <a:rPr lang="fr-FR" smtClean="0"/>
              <a:t>12/02/2019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577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377D-FB14-404C-BDBB-2D7715FF8B1A}" type="datetime1">
              <a:rPr lang="fr-FR" smtClean="0"/>
              <a:t>12/02/2019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815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0DCB-6FFB-474C-9302-A19BE34F8977}" type="datetime1">
              <a:rPr lang="fr-FR" smtClean="0"/>
              <a:t>12/02/2019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166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378-C874-400F-BB3E-A7886370B526}" type="datetime1">
              <a:rPr lang="fr-FR" smtClean="0"/>
              <a:t>12/02/2019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7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42DF-8BE5-483C-BD03-B4D44CD9C4D1}" type="datetime1">
              <a:rPr lang="fr-FR" smtClean="0"/>
              <a:t>12/02/2019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795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BE3-9798-4689-A1CB-E0A15C799B04}" type="datetime1">
              <a:rPr lang="fr-FR" smtClean="0"/>
              <a:t>12/02/2019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669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9B30-4E36-449E-97AD-F409A3DF5A09}" type="datetime1">
              <a:rPr lang="fr-FR" smtClean="0"/>
              <a:t>12/02/2019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785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C292F-3902-45AC-9D29-6D2AB5C415C2}" type="datetime1">
              <a:rPr lang="fr-FR" smtClean="0"/>
              <a:t>12/02/2019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164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75203" y="0"/>
            <a:ext cx="2768797" cy="515560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95" y="0"/>
            <a:ext cx="3630708" cy="515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1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8052" cy="515560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406251" y="1809150"/>
            <a:ext cx="2737749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Apple Garamond" panose="02000506080000020004" pitchFamily="2" charset="0"/>
              </a:rPr>
              <a:t>« La </a:t>
            </a:r>
            <a:r>
              <a:rPr lang="fr-FR" sz="4800" dirty="0" smtClean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Apple Garamond" panose="02000506080000020004" pitchFamily="2" charset="0"/>
              </a:rPr>
              <a:t>lune</a:t>
            </a:r>
          </a:p>
          <a:p>
            <a:pPr algn="ctr"/>
            <a:r>
              <a:rPr lang="fr-FR" sz="4800" dirty="0" smtClean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Apple Garamond" panose="02000506080000020004" pitchFamily="2" charset="0"/>
              </a:rPr>
              <a:t>sous</a:t>
            </a:r>
          </a:p>
          <a:p>
            <a:pPr algn="ctr"/>
            <a:r>
              <a:rPr lang="fr-FR" sz="4800" dirty="0" smtClean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Apple Garamond" panose="02000506080000020004" pitchFamily="2" charset="0"/>
              </a:rPr>
              <a:t>ses </a:t>
            </a:r>
            <a:r>
              <a:rPr lang="fr-FR" sz="4800" dirty="0" smtClean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Apple Garamond" panose="02000506080000020004" pitchFamily="2" charset="0"/>
              </a:rPr>
              <a:t>pieds »</a:t>
            </a:r>
            <a:endParaRPr lang="fr-FR" sz="4800" dirty="0" smtClean="0"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FFF00"/>
              </a:solidFill>
              <a:latin typeface="Apple Garamond" panose="02000506080000020004" pitchFamily="2" charset="0"/>
            </a:endParaRPr>
          </a:p>
        </p:txBody>
      </p:sp>
      <p:pic>
        <p:nvPicPr>
          <p:cNvPr id="2" name="Inception_fog_horn_3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959.7456" end="1005.88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24528" y="1518925"/>
            <a:ext cx="504056" cy="283532"/>
          </a:xfrm>
          <a:prstGeom prst="rect">
            <a:avLst/>
          </a:prstGeom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6317217" y="173554"/>
            <a:ext cx="2915815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000" dirty="0" smtClean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Apple Garamond" panose="02000506080000020004" pitchFamily="2" charset="0"/>
              </a:rPr>
              <a:t>Apocalypse</a:t>
            </a:r>
          </a:p>
          <a:p>
            <a:pPr algn="ctr"/>
            <a:r>
              <a:rPr lang="fr-FR" sz="5000" dirty="0" smtClean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Apple Garamond" panose="02000506080000020004" pitchFamily="2" charset="0"/>
              </a:rPr>
              <a:t>12.1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-119886" y="173554"/>
            <a:ext cx="2987824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Apple Garamond" panose="02000506080000020004" pitchFamily="2" charset="0"/>
              </a:rPr>
              <a:t>Le Calendrier</a:t>
            </a:r>
          </a:p>
          <a:p>
            <a:pPr algn="ctr"/>
            <a:r>
              <a:rPr lang="fr-FR" sz="4400" dirty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Apple Garamond" panose="02000506080000020004" pitchFamily="2" charset="0"/>
              </a:rPr>
              <a:t>d</a:t>
            </a:r>
            <a:r>
              <a:rPr lang="fr-FR" sz="4400" dirty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Apple Garamond" panose="02000506080000020004" pitchFamily="2" charset="0"/>
              </a:rPr>
              <a:t>e</a:t>
            </a:r>
          </a:p>
          <a:p>
            <a:pPr algn="ctr"/>
            <a:r>
              <a:rPr lang="fr-FR" sz="4400" dirty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Apple Garamond" panose="02000506080000020004" pitchFamily="2" charset="0"/>
              </a:rPr>
              <a:t>l’Alliance</a:t>
            </a:r>
          </a:p>
          <a:p>
            <a:pPr algn="ctr"/>
            <a:r>
              <a:rPr lang="fr-FR" sz="4400" dirty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Apple Garamond" panose="02000506080000020004" pitchFamily="2" charset="0"/>
              </a:rPr>
              <a:t>#20</a:t>
            </a:r>
            <a:endParaRPr lang="fr-FR" sz="4400" dirty="0"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Apple Garamond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69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2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" grpId="0"/>
      <p:bldP spid="11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10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rgbClr val="FFC000"/>
                </a:solidFill>
                <a:latin typeface="Spectral Light" panose="02020302060000000000" pitchFamily="18" charset="0"/>
              </a:rPr>
              <a:t>γυνή</a:t>
            </a:r>
            <a:r>
              <a:rPr lang="fr-FR" sz="20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</a:t>
            </a:r>
            <a:r>
              <a:rPr lang="fr-FR" sz="2000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gounay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)</a:t>
            </a:r>
          </a:p>
          <a:p>
            <a:endParaRPr lang="fr-FR" sz="1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 smtClean="0">
                <a:solidFill>
                  <a:srgbClr val="FFCC66"/>
                </a:solidFill>
                <a:latin typeface="Spectral Light" panose="02020302060000000000" pitchFamily="18" charset="0"/>
              </a:rPr>
              <a:t>1 femme</a:t>
            </a:r>
          </a:p>
          <a:p>
            <a:r>
              <a:rPr lang="fr-FR" sz="2000" dirty="0" smtClean="0">
                <a:solidFill>
                  <a:srgbClr val="FFCC66"/>
                </a:solidFill>
                <a:latin typeface="Spectral Light" panose="02020302060000000000" pitchFamily="18" charset="0"/>
              </a:rPr>
              <a:t>2 épouse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3 femelle des animaux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3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11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(S21)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Un grand signe apparut dans le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ciel :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c'était une femme </a:t>
            </a:r>
            <a:r>
              <a:rPr lang="fr-FR" sz="2000" dirty="0">
                <a:solidFill>
                  <a:srgbClr val="DF57FF"/>
                </a:solidFill>
                <a:latin typeface="Spectral Light" panose="02020302060000000000" pitchFamily="18" charset="0"/>
              </a:rPr>
              <a:t>enveloppée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du soleil, la lune sous les pieds et une couronne de douze étoiles sur la tête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un grand prodige apparut dans le ciel, une femme </a:t>
            </a:r>
            <a:r>
              <a:rPr lang="fr-FR" sz="2000" dirty="0">
                <a:solidFill>
                  <a:srgbClr val="DF57FF"/>
                </a:solidFill>
                <a:latin typeface="Spectral Light" panose="02020302060000000000" pitchFamily="18" charset="0"/>
              </a:rPr>
              <a:t>revêtue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du soleil, et la lune sous ses pieds, et sur sa tête une couronne de douze étoiles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12.1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Καὶ σημεῖον μέγα ὤφθη ἐν τῷ οὐρανῷ γυνὴ </a:t>
            </a:r>
            <a:r>
              <a:rPr lang="el-GR" sz="2000" dirty="0">
                <a:solidFill>
                  <a:srgbClr val="DF57FF"/>
                </a:solidFill>
                <a:latin typeface="Spectral Light" panose="02020302060000000000" pitchFamily="18" charset="0"/>
              </a:rPr>
              <a:t>περιβεβλημένη</a:t>
            </a:r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τὸν ἥλιον καὶ ἡ σελήνη ὑποκάτω τῶν ποδῶν αὐτῆς καὶ ἐπὶ τῆς κεφαλῆς αὐτῆς στέφανος ἀστέρων δώδεκα</a:t>
            </a:r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6921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12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rgbClr val="DF57FF"/>
                </a:solidFill>
                <a:latin typeface="Spectral Light" panose="02020302060000000000" pitchFamily="18" charset="0"/>
              </a:rPr>
              <a:t>περιβάλλω</a:t>
            </a:r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</a:t>
            </a:r>
            <a:r>
              <a:rPr lang="fr-FR" sz="2000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periballo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)</a:t>
            </a:r>
          </a:p>
          <a:p>
            <a:endParaRPr lang="fr-FR" sz="1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I Jeter autour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1 vêtir quelqu’un</a:t>
            </a: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II S’élancer autour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1 cerner, </a:t>
            </a:r>
            <a:r>
              <a:rPr lang="fr-FR" sz="2000" dirty="0" smtClean="0">
                <a:solidFill>
                  <a:srgbClr val="DF57FF"/>
                </a:solidFill>
                <a:latin typeface="Spectral Light" panose="02020302060000000000" pitchFamily="18" charset="0"/>
              </a:rPr>
              <a:t>entourer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 2 s’emparer de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3 embrasser par la pensée, considérer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6449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13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(S21)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Un grand signe apparut dans le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ciel :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c'était une femme enveloppée du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soleil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la lune sous les pieds et une couronne de douze étoiles sur la tête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un grand prodige apparut dans le ciel, une femme revêtue du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soleil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et la lune sous ses pieds, et sur sa tête une couronne de douze étoiles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12.1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Καὶ σημεῖον μέγα ὤφθη ἐν τῷ οὐρανῷ γυνὴ περιβεβλημένη τὸν </a:t>
            </a:r>
            <a:r>
              <a:rPr lang="el-G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ἥλιον</a:t>
            </a:r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καὶ ἡ σελήνη ὑποκάτω τῶν ποδῶν αὐτῆς καὶ ἐπὶ τῆς κεφαλῆς αὐτῆς στέφανος ἀστέρων δώδεκα</a:t>
            </a:r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8326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14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rgbClr val="FFFF00"/>
                </a:solidFill>
                <a:latin typeface="Spectral Light" panose="02020302060000000000" pitchFamily="18" charset="0"/>
              </a:rPr>
              <a:t>ἥλιος</a:t>
            </a:r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(hélios)</a:t>
            </a:r>
          </a:p>
          <a:p>
            <a:endParaRPr lang="fr-FR" sz="1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I Soleil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1 les rayons du soleil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</a:t>
            </a:r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2 l’éclat, la lumière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, la flamme </a:t>
            </a:r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du soleil</a:t>
            </a: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II Idée de la vie sur terre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1 l’orient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 2 la durée d’un jour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3 idée de chaleur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4 joie, bonheur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10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15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(S21)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Un grand signe apparut dans le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ciel :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c'était une femme enveloppée du soleil, la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Spectral Light" panose="02020302060000000000" pitchFamily="18" charset="0"/>
              </a:rPr>
              <a:t>lune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sous les pieds et une couronne de douze étoiles sur la tête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un grand prodige apparut dans le ciel, une femme revêtue du soleil, et la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Spectral Light" panose="02020302060000000000" pitchFamily="18" charset="0"/>
              </a:rPr>
              <a:t>lune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sous ses pieds, et sur sa tête une couronne de douze étoiles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12.1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Καὶ σημεῖον μέγα ὤφθη ἐν τῷ οὐρανῷ γυνὴ περιβεβλημένη τὸν ἥλιον καὶ ἡ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Spectral Light" panose="02020302060000000000" pitchFamily="18" charset="0"/>
              </a:rPr>
              <a:t>σελήνη</a:t>
            </a:r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ὑποκάτω τῶν ποδῶν αὐτῆς καὶ ἐπὶ τῆς κεφαλῆς αὐτῆς στέφανος ἀστέρων δώδεκα</a:t>
            </a:r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6097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16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85324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Spectral Light" panose="02020302060000000000" pitchFamily="18" charset="0"/>
              </a:rPr>
              <a:t>σελήνη</a:t>
            </a:r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</a:t>
            </a:r>
            <a:r>
              <a:rPr lang="fr-FR" sz="2000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séléné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)</a:t>
            </a:r>
          </a:p>
          <a:p>
            <a:endParaRPr lang="fr-FR" sz="1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I Lune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Spectral Light" panose="02020302060000000000" pitchFamily="18" charset="0"/>
              </a:rPr>
              <a:t>1 l’astre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2 maladie causée par l’influence de la lune, c’est-à-dire l’épilepsie</a:t>
            </a: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II Par analogie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1 gâteaux ronds en forme de lune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 2 table ronde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3 couronne que forme la partie dénudée d’une tête chauve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46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17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(S21)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Un grand signe apparut dans le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ciel :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c'était une femme enveloppée du soleil, la lune sous les pieds et une </a:t>
            </a:r>
            <a:r>
              <a:rPr lang="fr-FR" sz="2000" dirty="0">
                <a:solidFill>
                  <a:srgbClr val="FF0000"/>
                </a:solidFill>
                <a:latin typeface="Spectral Light" panose="02020302060000000000" pitchFamily="18" charset="0"/>
              </a:rPr>
              <a:t>couronne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de douze étoiles sur la tête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un grand prodige apparut dans le ciel, une femme revêtue du soleil, et la lune sous ses pieds, et sur sa tête une </a:t>
            </a:r>
            <a:r>
              <a:rPr lang="fr-FR" sz="2000" dirty="0">
                <a:solidFill>
                  <a:srgbClr val="FF0000"/>
                </a:solidFill>
                <a:latin typeface="Spectral Light" panose="02020302060000000000" pitchFamily="18" charset="0"/>
              </a:rPr>
              <a:t>couronne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de douze étoiles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12.1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Καὶ σημεῖον μέγα ὤφθη ἐν τῷ οὐρανῷ γυνὴ περιβεβλημένη τὸν ἥλιον καὶ ἡ σελήνη ὑποκάτω τῶν ποδῶν αὐτῆς καὶ ἐπὶ τῆς κεφαλῆς αὐτῆς </a:t>
            </a:r>
            <a:r>
              <a:rPr lang="el-GR" sz="2000" dirty="0">
                <a:solidFill>
                  <a:srgbClr val="FF0000"/>
                </a:solidFill>
                <a:latin typeface="Spectral Light" panose="02020302060000000000" pitchFamily="18" charset="0"/>
              </a:rPr>
              <a:t>στέφανος </a:t>
            </a:r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ἀστέρων δώδεκα</a:t>
            </a:r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1133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18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rgbClr val="FF0000"/>
                </a:solidFill>
                <a:latin typeface="Spectral Light" panose="02020302060000000000" pitchFamily="18" charset="0"/>
              </a:rPr>
              <a:t>στέφανος</a:t>
            </a:r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</a:t>
            </a:r>
            <a:r>
              <a:rPr lang="fr-FR" sz="2000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stéphanos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)</a:t>
            </a:r>
          </a:p>
          <a:p>
            <a:endParaRPr lang="fr-FR" sz="1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I Tout ce qui entoure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</a:t>
            </a:r>
            <a:r>
              <a:rPr lang="fr-FR" sz="2000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1 cercle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2 enceinte</a:t>
            </a: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II Couronne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1 pour un vainqueur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 </a:t>
            </a:r>
            <a:r>
              <a:rPr lang="fr-FR" sz="2000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2 constellation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38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19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(S21)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Un grand signe apparut dans le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ciel :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c'était une femme enveloppée du soleil, la lune sous les pieds et une couronne de douze </a:t>
            </a:r>
            <a:r>
              <a:rPr lang="fr-FR" sz="2000" dirty="0">
                <a:solidFill>
                  <a:srgbClr val="66FF33"/>
                </a:solidFill>
                <a:latin typeface="Spectral Light" panose="02020302060000000000" pitchFamily="18" charset="0"/>
              </a:rPr>
              <a:t>étoiles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sur la tête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un grand prodige apparut dans le ciel, une femme revêtue du soleil, et la lune sous ses pieds, et sur sa tête une couronne de douze </a:t>
            </a:r>
            <a:r>
              <a:rPr lang="fr-FR" sz="2000" dirty="0">
                <a:solidFill>
                  <a:srgbClr val="66FF33"/>
                </a:solidFill>
                <a:latin typeface="Spectral Light" panose="02020302060000000000" pitchFamily="18" charset="0"/>
              </a:rPr>
              <a:t>étoiles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12.1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Καὶ σημεῖον μέγα ὤφθη ἐν τῷ οὐρανῷ γυνὴ περιβεβλημένη τὸν ἥλιον καὶ ἡ σελήνη ὑποκάτω τῶν ποδῶν αὐτῆς καὶ ἐπὶ τῆς κεφαλῆς αὐτῆς στέφανος </a:t>
            </a:r>
            <a:r>
              <a:rPr lang="el-GR" sz="2000" dirty="0">
                <a:solidFill>
                  <a:srgbClr val="66FF33"/>
                </a:solidFill>
                <a:latin typeface="Spectral Light" panose="02020302060000000000" pitchFamily="18" charset="0"/>
              </a:rPr>
              <a:t>ἀστέρων</a:t>
            </a:r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δώδεκα</a:t>
            </a:r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9012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2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483768" y="1326975"/>
            <a:ext cx="4176464" cy="175432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Approche</a:t>
            </a:r>
            <a:r>
              <a:rPr lang="fr-FR" sz="5400" dirty="0">
                <a:solidFill>
                  <a:srgbClr val="00FF00"/>
                </a:solidFill>
                <a:latin typeface="Spectral Light" panose="02020302060000000000" pitchFamily="18" charset="0"/>
              </a:rPr>
              <a:t> </a:t>
            </a:r>
            <a:r>
              <a:rPr lang="fr-FR" sz="54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sémantique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59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20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rgbClr val="FF0000"/>
                </a:solidFill>
                <a:latin typeface="Spectral Light" panose="02020302060000000000" pitchFamily="18" charset="0"/>
              </a:rPr>
              <a:t> </a:t>
            </a:r>
            <a:r>
              <a:rPr lang="el-GR" sz="2800" dirty="0">
                <a:solidFill>
                  <a:srgbClr val="66FF33"/>
                </a:solidFill>
                <a:latin typeface="Spectral Light" panose="02020302060000000000" pitchFamily="18" charset="0"/>
              </a:rPr>
              <a:t>ἀστήρ</a:t>
            </a:r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(aster)</a:t>
            </a:r>
          </a:p>
          <a:p>
            <a:endParaRPr lang="fr-FR" sz="1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I </a:t>
            </a:r>
            <a:r>
              <a:rPr lang="fr-FR" sz="2000" dirty="0" smtClean="0">
                <a:solidFill>
                  <a:srgbClr val="66FF33"/>
                </a:solidFill>
                <a:latin typeface="Spectral Light" panose="02020302060000000000" pitchFamily="18" charset="0"/>
              </a:rPr>
              <a:t>Etoile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 1 étoile filante, météore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 2 flamme, </a:t>
            </a:r>
            <a:r>
              <a:rPr lang="fr-FR" sz="2000" dirty="0" smtClean="0">
                <a:solidFill>
                  <a:srgbClr val="66FF33"/>
                </a:solidFill>
                <a:latin typeface="Spectral Light" panose="02020302060000000000" pitchFamily="18" charset="0"/>
              </a:rPr>
              <a:t>lumière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3 personne remarquable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85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21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(S21)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Un grand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signe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apparut dans le </a:t>
            </a:r>
            <a:r>
              <a:rPr lang="fr-FR" sz="20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ciel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: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c'était une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Spectral Light" panose="02020302060000000000" pitchFamily="18" charset="0"/>
              </a:rPr>
              <a:t>femme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>
                <a:solidFill>
                  <a:srgbClr val="DF57FF"/>
                </a:solidFill>
                <a:latin typeface="Spectral Light" panose="02020302060000000000" pitchFamily="18" charset="0"/>
              </a:rPr>
              <a:t>enveloppée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du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soleil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la </a:t>
            </a:r>
            <a:r>
              <a:rPr lang="fr-FR" sz="2000" dirty="0">
                <a:solidFill>
                  <a:srgbClr val="FFCC66"/>
                </a:solidFill>
                <a:latin typeface="Spectral Light" panose="02020302060000000000" pitchFamily="18" charset="0"/>
              </a:rPr>
              <a:t>lune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sous les pieds et une </a:t>
            </a:r>
            <a:r>
              <a:rPr lang="fr-FR" sz="2000" dirty="0">
                <a:solidFill>
                  <a:srgbClr val="FF0000"/>
                </a:solidFill>
                <a:latin typeface="Spectral Light" panose="02020302060000000000" pitchFamily="18" charset="0"/>
              </a:rPr>
              <a:t>couronne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de douze </a:t>
            </a:r>
            <a:r>
              <a:rPr lang="fr-FR" sz="2000" dirty="0">
                <a:solidFill>
                  <a:srgbClr val="66FF33"/>
                </a:solidFill>
                <a:latin typeface="Spectral Light" panose="02020302060000000000" pitchFamily="18" charset="0"/>
              </a:rPr>
              <a:t>étoiles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sur la tête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un grand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prodige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apparut dans le </a:t>
            </a:r>
            <a:r>
              <a:rPr lang="fr-FR" sz="2000" dirty="0">
                <a:solidFill>
                  <a:srgbClr val="00B0F0"/>
                </a:solidFill>
                <a:latin typeface="Spectral Light" panose="02020302060000000000" pitchFamily="18" charset="0"/>
              </a:rPr>
              <a:t>ciel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une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Spectral Light" panose="02020302060000000000" pitchFamily="18" charset="0"/>
              </a:rPr>
              <a:t>femme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>
                <a:solidFill>
                  <a:srgbClr val="DF57FF"/>
                </a:solidFill>
                <a:latin typeface="Spectral Light" panose="02020302060000000000" pitchFamily="18" charset="0"/>
              </a:rPr>
              <a:t>revêtue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du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soleil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et la </a:t>
            </a:r>
            <a:r>
              <a:rPr lang="fr-FR" sz="2000" dirty="0">
                <a:solidFill>
                  <a:srgbClr val="FFCC66"/>
                </a:solidFill>
                <a:latin typeface="Spectral Light" panose="02020302060000000000" pitchFamily="18" charset="0"/>
              </a:rPr>
              <a:t>lune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sous ses pieds, et sur sa tête une </a:t>
            </a:r>
            <a:r>
              <a:rPr lang="fr-FR" sz="2000" dirty="0">
                <a:solidFill>
                  <a:srgbClr val="FF0000"/>
                </a:solidFill>
                <a:latin typeface="Spectral Light" panose="02020302060000000000" pitchFamily="18" charset="0"/>
              </a:rPr>
              <a:t>couronne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de douze </a:t>
            </a:r>
            <a:r>
              <a:rPr lang="fr-FR" sz="2000" dirty="0">
                <a:solidFill>
                  <a:srgbClr val="66FF33"/>
                </a:solidFill>
                <a:latin typeface="Spectral Light" panose="02020302060000000000" pitchFamily="18" charset="0"/>
              </a:rPr>
              <a:t>étoiles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. 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2179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22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5108201" cy="515560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375203" y="0"/>
            <a:ext cx="2768797" cy="515560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http://www.illustratedbible.net/woman_clothed_in_sun_be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"/>
          <a:stretch/>
        </p:blipFill>
        <p:spPr bwMode="auto">
          <a:xfrm>
            <a:off x="5108201" y="577551"/>
            <a:ext cx="3627151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5400000">
            <a:off x="5452925" y="-344719"/>
            <a:ext cx="577551" cy="126700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5400000">
            <a:off x="5452923" y="4233331"/>
            <a:ext cx="577551" cy="12670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0302" y="500310"/>
            <a:ext cx="5103258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800" dirty="0" smtClean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Apple Garamond" panose="02000506080000020004" pitchFamily="2" charset="0"/>
              </a:rPr>
              <a:t>Quoi ? Signe/Constellation</a:t>
            </a:r>
          </a:p>
          <a:p>
            <a:pPr algn="ctr"/>
            <a:r>
              <a:rPr lang="fr-FR" sz="4000" dirty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Apple Garamond" panose="02000506080000020004" pitchFamily="2" charset="0"/>
              </a:rPr>
              <a:t>Qui ? </a:t>
            </a:r>
            <a:r>
              <a:rPr lang="fr-FR" sz="4000" dirty="0" smtClean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Apple Garamond" panose="02000506080000020004" pitchFamily="2" charset="0"/>
              </a:rPr>
              <a:t>Femme</a:t>
            </a:r>
            <a:endParaRPr lang="fr-FR" sz="3800" dirty="0"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FFF00"/>
              </a:solidFill>
              <a:latin typeface="Apple Garamond" panose="02000506080000020004" pitchFamily="2" charset="0"/>
            </a:endParaRPr>
          </a:p>
          <a:p>
            <a:pPr algn="ctr"/>
            <a:r>
              <a:rPr lang="fr-FR" sz="4800" dirty="0" smtClean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Apple Garamond" panose="02000506080000020004" pitchFamily="2" charset="0"/>
              </a:rPr>
              <a:t>Où ? Ciel</a:t>
            </a:r>
          </a:p>
          <a:p>
            <a:pPr algn="ctr"/>
            <a:r>
              <a:rPr lang="fr-FR" sz="4800" dirty="0" smtClean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Apple Garamond" panose="02000506080000020004" pitchFamily="2" charset="0"/>
              </a:rPr>
              <a:t>Habit ? Soleil/Lumière</a:t>
            </a:r>
          </a:p>
          <a:p>
            <a:pPr algn="ctr"/>
            <a:r>
              <a:rPr lang="fr-FR" sz="3800" dirty="0" smtClean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Apple Garamond" panose="02000506080000020004" pitchFamily="2" charset="0"/>
              </a:rPr>
              <a:t>12 Étoiles/12 Constellations</a:t>
            </a:r>
          </a:p>
          <a:p>
            <a:pPr algn="ctr"/>
            <a:r>
              <a:rPr lang="fr-FR" sz="4400" dirty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Apple Garamond" panose="02000506080000020004" pitchFamily="2" charset="0"/>
              </a:rPr>
              <a:t>Sous ses pieds ? </a:t>
            </a:r>
            <a:r>
              <a:rPr lang="fr-FR" sz="4400" dirty="0" smtClean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Apple Garamond" panose="02000506080000020004" pitchFamily="2" charset="0"/>
              </a:rPr>
              <a:t>Lune</a:t>
            </a:r>
            <a:endParaRPr lang="fr-FR" sz="4400" dirty="0"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FFF00"/>
              </a:solidFill>
              <a:latin typeface="Apple Garamond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98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23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624471" y="1353844"/>
            <a:ext cx="5895057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Qui est la femme ?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37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24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(S21)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Un grand signe apparut dans le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ciel :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c'était une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femme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enveloppée du soleil, la lune sous les pieds et une couronne de douze étoiles sur la tête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Apocalypse </a:t>
            </a:r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12.5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(S21)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Elle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mit au monde un fils, un enfant mâle qui doit diriger toutes les nations avec un sceptre de fer, et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son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enfant fut enlevé vers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YHWH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vers son trône. 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5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25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(S21)</a:t>
            </a:r>
            <a:endParaRPr lang="fr-FR" sz="1600" u="sng" dirty="0">
              <a:solidFill>
                <a:schemeClr val="tx1">
                  <a:lumMod val="75000"/>
                  <a:lumOff val="25000"/>
                </a:schemeClr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Un grand signe apparut dans le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ciel :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c'était une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femme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enveloppée du soleil, la lune sous les pieds et une couronne de douze étoiles sur la tête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Apocalypse </a:t>
            </a:r>
            <a:r>
              <a:rPr lang="fr-FR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12.5 </a:t>
            </a:r>
            <a:r>
              <a:rPr lang="fr-FR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(S21)</a:t>
            </a:r>
            <a:endParaRPr lang="fr-FR" sz="1600" u="sng" dirty="0">
              <a:solidFill>
                <a:schemeClr val="tx1">
                  <a:lumMod val="75000"/>
                  <a:lumOff val="25000"/>
                </a:schemeClr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Elle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mit au monde </a:t>
            </a:r>
            <a:r>
              <a:rPr lang="fr-FR" sz="2000" dirty="0">
                <a:solidFill>
                  <a:srgbClr val="00B0F0"/>
                </a:solidFill>
                <a:latin typeface="Spectral Light" panose="02020302060000000000" pitchFamily="18" charset="0"/>
              </a:rPr>
              <a:t>un fils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, un enfant mâle </a:t>
            </a:r>
            <a:r>
              <a:rPr lang="fr-FR" sz="2000" dirty="0">
                <a:solidFill>
                  <a:srgbClr val="00B0F0"/>
                </a:solidFill>
                <a:latin typeface="Spectral Light" panose="02020302060000000000" pitchFamily="18" charset="0"/>
              </a:rPr>
              <a:t>qui doit diriger toutes les nations avec un sceptre de fer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, et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son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 enfant </a:t>
            </a:r>
            <a:r>
              <a:rPr lang="fr-FR" sz="2000" dirty="0">
                <a:solidFill>
                  <a:srgbClr val="00B0F0"/>
                </a:solidFill>
                <a:latin typeface="Spectral Light" panose="02020302060000000000" pitchFamily="18" charset="0"/>
              </a:rPr>
              <a:t>fut enlevé vers </a:t>
            </a:r>
            <a:r>
              <a:rPr lang="fr-FR" sz="20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YHWH </a:t>
            </a:r>
            <a:r>
              <a:rPr lang="fr-FR" sz="2000" dirty="0">
                <a:solidFill>
                  <a:srgbClr val="00B0F0"/>
                </a:solidFill>
                <a:latin typeface="Spectral Light" panose="02020302060000000000" pitchFamily="18" charset="0"/>
              </a:rPr>
              <a:t>et vers son trône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. </a:t>
            </a: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284542" y="3496687"/>
            <a:ext cx="2871634" cy="46166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Yahusha le Messie</a:t>
            </a:r>
          </a:p>
        </p:txBody>
      </p:sp>
      <p:sp>
        <p:nvSpPr>
          <p:cNvPr id="13" name="Flèche droite 12"/>
          <p:cNvSpPr/>
          <p:nvPr/>
        </p:nvSpPr>
        <p:spPr>
          <a:xfrm>
            <a:off x="2419518" y="3583502"/>
            <a:ext cx="609600" cy="288032"/>
          </a:xfrm>
          <a:prstGeom prst="rightArrow">
            <a:avLst/>
          </a:prstGeom>
          <a:noFill/>
          <a:ln w="952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02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26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222375" y="411510"/>
            <a:ext cx="69847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Indications</a:t>
            </a:r>
          </a:p>
          <a:p>
            <a:pPr algn="ctr"/>
            <a:endParaRPr lang="fr-FR" sz="1000" dirty="0" smtClean="0">
              <a:solidFill>
                <a:srgbClr val="00FF00"/>
              </a:solidFill>
              <a:latin typeface="Spectral Light" panose="02020302060000000000" pitchFamily="18" charset="0"/>
            </a:endParaRPr>
          </a:p>
          <a:p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N°1 : la mère du messie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577999" y="1259986"/>
            <a:ext cx="609600" cy="144016"/>
          </a:xfrm>
          <a:prstGeom prst="rightArrow">
            <a:avLst/>
          </a:prstGeom>
          <a:solidFill>
            <a:srgbClr val="00FF00"/>
          </a:solidFill>
          <a:ln w="19050">
            <a:solidFill>
              <a:srgbClr val="00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953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27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Genèse 3.15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(S21)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Je mettrai l'hostilité </a:t>
            </a:r>
            <a:r>
              <a:rPr lang="fr-FR" sz="1600" dirty="0">
                <a:solidFill>
                  <a:schemeClr val="bg1"/>
                </a:solidFill>
                <a:latin typeface="Spectral Light" panose="02020302060000000000" pitchFamily="18" charset="0"/>
              </a:rPr>
              <a:t>(inimitié, haine)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entre </a:t>
            </a:r>
            <a:r>
              <a:rPr lang="fr-FR" sz="2000" dirty="0">
                <a:solidFill>
                  <a:srgbClr val="FF0000"/>
                </a:solidFill>
                <a:latin typeface="Spectral Light" panose="02020302060000000000" pitchFamily="18" charset="0"/>
              </a:rPr>
              <a:t>toi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16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(le serpent)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et la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femme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entre </a:t>
            </a:r>
            <a:r>
              <a:rPr lang="fr-FR" sz="2000" dirty="0">
                <a:solidFill>
                  <a:srgbClr val="FF0000"/>
                </a:solidFill>
                <a:latin typeface="Spectral Light" panose="02020302060000000000" pitchFamily="18" charset="0"/>
              </a:rPr>
              <a:t>ta descendance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et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sa </a:t>
            </a:r>
            <a:r>
              <a:rPr lang="fr-FR" sz="20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descendance</a:t>
            </a:r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: </a:t>
            </a:r>
            <a:r>
              <a:rPr lang="fr-FR" sz="2000" dirty="0">
                <a:solidFill>
                  <a:srgbClr val="00B0F0"/>
                </a:solidFill>
                <a:latin typeface="Spectral Light" panose="02020302060000000000" pitchFamily="18" charset="0"/>
              </a:rPr>
              <a:t>celle-ci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>
                <a:solidFill>
                  <a:srgbClr val="DF57FF"/>
                </a:solidFill>
                <a:latin typeface="Spectral Light" panose="02020302060000000000" pitchFamily="18" charset="0"/>
              </a:rPr>
              <a:t>t'écrasera la tête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tu lui blesseras le talon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Apocalypse </a:t>
            </a:r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12.9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(S21)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Il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fut jeté dehors, </a:t>
            </a:r>
            <a:r>
              <a:rPr lang="fr-FR" sz="2000" dirty="0">
                <a:solidFill>
                  <a:srgbClr val="FF0000"/>
                </a:solidFill>
                <a:latin typeface="Spectral Light" panose="02020302060000000000" pitchFamily="18" charset="0"/>
              </a:rPr>
              <a:t>le grand dragon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</a:t>
            </a:r>
            <a:r>
              <a:rPr lang="fr-FR" sz="2000" dirty="0">
                <a:solidFill>
                  <a:srgbClr val="FF0000"/>
                </a:solidFill>
                <a:latin typeface="Spectral Light" panose="02020302060000000000" pitchFamily="18" charset="0"/>
              </a:rPr>
              <a:t>le serpent ancien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appelé </a:t>
            </a:r>
            <a:r>
              <a:rPr lang="fr-FR" sz="2000" dirty="0">
                <a:solidFill>
                  <a:srgbClr val="FF0000"/>
                </a:solidFill>
                <a:latin typeface="Spectral Light" panose="02020302060000000000" pitchFamily="18" charset="0"/>
              </a:rPr>
              <a:t>le diable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</a:t>
            </a:r>
            <a:r>
              <a:rPr lang="fr-FR" sz="2000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satan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celui qui égare toute la terre; il fut jeté sur la terre et ses anges furent jetés avec lui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Romains 16.20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(S21)</a:t>
            </a:r>
          </a:p>
          <a:p>
            <a:r>
              <a:rPr lang="fr-FR" sz="20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L’</a:t>
            </a:r>
            <a:r>
              <a:rPr lang="fr-FR" sz="2000" dirty="0" err="1" smtClean="0">
                <a:solidFill>
                  <a:srgbClr val="00B0F0"/>
                </a:solidFill>
                <a:latin typeface="Spectral Light" panose="02020302060000000000" pitchFamily="18" charset="0"/>
              </a:rPr>
              <a:t>Eloha</a:t>
            </a:r>
            <a:r>
              <a:rPr lang="fr-FR" sz="20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 </a:t>
            </a:r>
            <a:r>
              <a:rPr lang="fr-FR" sz="16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(ou Roi) </a:t>
            </a:r>
            <a:r>
              <a:rPr lang="fr-FR" sz="20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de </a:t>
            </a:r>
            <a:r>
              <a:rPr lang="fr-FR" sz="2000" dirty="0">
                <a:solidFill>
                  <a:srgbClr val="00B0F0"/>
                </a:solidFill>
                <a:latin typeface="Spectral Light" panose="02020302060000000000" pitchFamily="18" charset="0"/>
              </a:rPr>
              <a:t>la paix </a:t>
            </a:r>
            <a:r>
              <a:rPr lang="fr-FR" sz="2000" dirty="0">
                <a:solidFill>
                  <a:srgbClr val="DF57FF"/>
                </a:solidFill>
                <a:latin typeface="Spectral Light" panose="02020302060000000000" pitchFamily="18" charset="0"/>
              </a:rPr>
              <a:t>écrasera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bientôt </a:t>
            </a:r>
            <a:r>
              <a:rPr lang="fr-FR" sz="2000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satan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>
                <a:solidFill>
                  <a:srgbClr val="DF57FF"/>
                </a:solidFill>
                <a:latin typeface="Spectral Light" panose="02020302060000000000" pitchFamily="18" charset="0"/>
              </a:rPr>
              <a:t>sous vos pieds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. Que la grâce de notre Seigneur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Yahusha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soit avec vous!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7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28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07976" y="286703"/>
            <a:ext cx="8584504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Combat entre la </a:t>
            </a:r>
            <a:r>
              <a:rPr lang="fr-FR" sz="24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descendance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de la </a:t>
            </a:r>
            <a:r>
              <a:rPr lang="fr-FR" sz="24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femme</a:t>
            </a:r>
            <a:endParaRPr lang="fr-FR" sz="2400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et la descendance de </a:t>
            </a:r>
            <a:r>
              <a:rPr lang="fr-FR" sz="2400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satan</a:t>
            </a:r>
          </a:p>
          <a:p>
            <a:pPr algn="ctr"/>
            <a:endParaRPr lang="fr-FR" sz="105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pPr algn="ctr"/>
            <a:r>
              <a:rPr lang="fr-FR" sz="24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Descendance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de la </a:t>
            </a:r>
            <a:r>
              <a:rPr lang="fr-FR" sz="24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femme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: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Adam/Seth…Noah/</a:t>
            </a:r>
            <a:r>
              <a:rPr lang="fr-FR" sz="2400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Shem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…Abraham/Isaac/Jacob/</a:t>
            </a:r>
            <a:r>
              <a:rPr lang="fr-FR" sz="2400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Judah</a:t>
            </a:r>
            <a:endParaRPr lang="fr-FR" sz="24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Jesse/David/Salomon…Yahusha</a:t>
            </a:r>
            <a:endParaRPr lang="fr-FR" sz="2400" dirty="0">
              <a:solidFill>
                <a:srgbClr val="FF0000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62722" y="2544152"/>
            <a:ext cx="2275013" cy="2338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4531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29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222375" y="411510"/>
            <a:ext cx="69847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Indications</a:t>
            </a:r>
          </a:p>
          <a:p>
            <a:pPr algn="ctr"/>
            <a:endParaRPr lang="fr-FR" sz="1000" dirty="0" smtClean="0">
              <a:solidFill>
                <a:srgbClr val="00FF00"/>
              </a:solidFill>
              <a:latin typeface="Spectral Light" panose="02020302060000000000" pitchFamily="18" charset="0"/>
            </a:endParaRPr>
          </a:p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pectral Light" panose="02020302060000000000" pitchFamily="18" charset="0"/>
              </a:rPr>
              <a:t>N°1 </a:t>
            </a:r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Spectral Light" panose="02020302060000000000" pitchFamily="18" charset="0"/>
              </a:rPr>
              <a:t>: </a:t>
            </a:r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pectral Light" panose="02020302060000000000" pitchFamily="18" charset="0"/>
              </a:rPr>
              <a:t>la mère du messie</a:t>
            </a:r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, vit à travers :</a:t>
            </a:r>
            <a:endParaRPr lang="fr-FR" sz="3200" dirty="0">
              <a:solidFill>
                <a:srgbClr val="00FF00"/>
              </a:solidFill>
              <a:latin typeface="Spectral Light" panose="02020302060000000000" pitchFamily="18" charset="0"/>
            </a:endParaRPr>
          </a:p>
          <a:p>
            <a:endParaRPr lang="fr-FR" sz="1000" dirty="0">
              <a:solidFill>
                <a:srgbClr val="00FF00"/>
              </a:solidFill>
              <a:latin typeface="Spectral Light" panose="02020302060000000000" pitchFamily="18" charset="0"/>
            </a:endParaRPr>
          </a:p>
          <a:p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N°2 </a:t>
            </a:r>
            <a:r>
              <a:rPr lang="fr-FR" sz="3200" dirty="0">
                <a:solidFill>
                  <a:srgbClr val="00FF00"/>
                </a:solidFill>
                <a:latin typeface="Spectral Light" panose="02020302060000000000" pitchFamily="18" charset="0"/>
              </a:rPr>
              <a:t>: la descendance d’Adam jusqu’à 	 Yahusha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577999" y="1266925"/>
            <a:ext cx="609600" cy="14401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612775" y="1923678"/>
            <a:ext cx="609600" cy="144016"/>
          </a:xfrm>
          <a:prstGeom prst="rightArrow">
            <a:avLst/>
          </a:prstGeom>
          <a:solidFill>
            <a:srgbClr val="00FF00"/>
          </a:solidFill>
          <a:ln w="19050">
            <a:solidFill>
              <a:srgbClr val="00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845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3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(S21)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Un grand signe apparut dans le </a:t>
            </a:r>
            <a:r>
              <a:rPr lang="fr-FR" sz="20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ciel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: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c'était une femme enveloppée du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soleil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la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lune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sous les pieds et une couronne de douze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étoiles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sur la tête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un grand prodige apparut dans le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ciel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une femme revêtue du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soleil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et la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lune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sous ses pieds, et sur sa tête une couronne de douze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étoiles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12.1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Καὶ σημεῖον μέγα ὤφθη ἐν τῷ </a:t>
            </a:r>
            <a:r>
              <a:rPr lang="el-G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οὐρανῷ</a:t>
            </a:r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γυνὴ περιβεβλημένη τὸν </a:t>
            </a:r>
            <a:r>
              <a:rPr lang="el-G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ἥλιον</a:t>
            </a:r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καὶ ἡ </a:t>
            </a:r>
            <a:r>
              <a:rPr lang="el-G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σελήνη</a:t>
            </a:r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ὑποκάτω τῶν ποδῶν αὐτῆς καὶ ἐπὶ τῆς κεφαλῆς αὐτῆς στέφανος </a:t>
            </a:r>
            <a:r>
              <a:rPr lang="el-G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ἀστέρων</a:t>
            </a:r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δώδεκα</a:t>
            </a:r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8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30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(S21)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Un grand signe apparut dans le ciel : c'était une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femme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enveloppée du soleil, la lune sous les pieds et une couronne de douze étoiles sur la tête.</a:t>
            </a: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Apocalypse 12.17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(S21)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Furieux contre la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femme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le dragon s'en alla faire la guerre au reste de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sa </a:t>
            </a:r>
            <a:r>
              <a:rPr lang="fr-FR" sz="2000" dirty="0">
                <a:solidFill>
                  <a:srgbClr val="00B0F0"/>
                </a:solidFill>
                <a:latin typeface="Spectral Light" panose="02020302060000000000" pitchFamily="18" charset="0"/>
              </a:rPr>
              <a:t>descendance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à ceux qui respectent les commandements de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YHWH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qui gardent le témoignage de Yahusha. 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62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31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(S21)</a:t>
            </a:r>
          </a:p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Un grand signe apparut dans le ciel : c'était une femme enveloppée du soleil, la lune sous les pieds et une couronne de douze étoiles sur la tête.</a:t>
            </a:r>
          </a:p>
          <a:p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Apocalypse 12.17 </a:t>
            </a:r>
            <a:r>
              <a:rPr lang="fr-FR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(S21)</a:t>
            </a:r>
          </a:p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Furieux contre la femme, le dragon s'en alla faire la guerre au reste de sa descendance, à </a:t>
            </a:r>
            <a:r>
              <a:rPr lang="fr-FR" sz="2000" dirty="0">
                <a:solidFill>
                  <a:srgbClr val="00B0F0"/>
                </a:solidFill>
                <a:latin typeface="Spectral Light" panose="02020302060000000000" pitchFamily="18" charset="0"/>
              </a:rPr>
              <a:t>ceux qui respectent les commandements de </a:t>
            </a:r>
            <a:r>
              <a:rPr lang="fr-FR" sz="20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YHWH </a:t>
            </a:r>
            <a:r>
              <a:rPr lang="fr-FR" sz="2000" u="sng" dirty="0">
                <a:solidFill>
                  <a:srgbClr val="00B0F0"/>
                </a:solidFill>
                <a:latin typeface="Spectral Light" panose="02020302060000000000" pitchFamily="18" charset="0"/>
              </a:rPr>
              <a:t>et</a:t>
            </a:r>
            <a:r>
              <a:rPr lang="fr-FR" sz="2000" dirty="0">
                <a:solidFill>
                  <a:srgbClr val="00B0F0"/>
                </a:solidFill>
                <a:latin typeface="Spectral Light" panose="02020302060000000000" pitchFamily="18" charset="0"/>
              </a:rPr>
              <a:t> qui gardent le témoignage de Yahusha. 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928270" y="3640699"/>
            <a:ext cx="3668066" cy="46166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Les disciples de Yahusha</a:t>
            </a:r>
          </a:p>
        </p:txBody>
      </p:sp>
      <p:sp>
        <p:nvSpPr>
          <p:cNvPr id="13" name="Flèche droite 12"/>
          <p:cNvSpPr/>
          <p:nvPr/>
        </p:nvSpPr>
        <p:spPr>
          <a:xfrm>
            <a:off x="2986895" y="3727516"/>
            <a:ext cx="609600" cy="288032"/>
          </a:xfrm>
          <a:prstGeom prst="rightArrow">
            <a:avLst/>
          </a:prstGeom>
          <a:noFill/>
          <a:ln w="952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95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32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222375" y="411510"/>
            <a:ext cx="698477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Indications</a:t>
            </a:r>
          </a:p>
          <a:p>
            <a:pPr algn="ctr"/>
            <a:endParaRPr lang="fr-FR" sz="1000" dirty="0" smtClean="0">
              <a:solidFill>
                <a:srgbClr val="00FF00"/>
              </a:solidFill>
              <a:latin typeface="Spectral Light" panose="02020302060000000000" pitchFamily="18" charset="0"/>
            </a:endParaRPr>
          </a:p>
          <a:p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Spectral Light" panose="02020302060000000000" pitchFamily="18" charset="0"/>
              </a:rPr>
              <a:t>N°1 : la mère du messie, vit à travers </a:t>
            </a:r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pectral Light" panose="02020302060000000000" pitchFamily="18" charset="0"/>
              </a:rPr>
              <a:t>:</a:t>
            </a:r>
          </a:p>
          <a:p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Spectral Light" panose="02020302060000000000" pitchFamily="18" charset="0"/>
            </a:endParaRPr>
          </a:p>
          <a:p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Spectral Light" panose="02020302060000000000" pitchFamily="18" charset="0"/>
              </a:rPr>
              <a:t>N°2 : la descendance d’Adam jusqu’à 	 Yahusha</a:t>
            </a:r>
          </a:p>
          <a:p>
            <a:endParaRPr lang="fr-FR" sz="1000" dirty="0">
              <a:solidFill>
                <a:srgbClr val="00FF00"/>
              </a:solidFill>
              <a:latin typeface="Spectral Light" panose="02020302060000000000" pitchFamily="18" charset="0"/>
            </a:endParaRPr>
          </a:p>
          <a:p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N°3 : les disciples du messie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577999" y="1262957"/>
            <a:ext cx="609600" cy="14401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612775" y="1919615"/>
            <a:ext cx="609600" cy="14401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612775" y="3003798"/>
            <a:ext cx="609600" cy="144016"/>
          </a:xfrm>
          <a:prstGeom prst="rightArrow">
            <a:avLst/>
          </a:prstGeom>
          <a:solidFill>
            <a:srgbClr val="00FF00"/>
          </a:solidFill>
          <a:ln w="19050">
            <a:solidFill>
              <a:srgbClr val="00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8147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33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 descr="Virgo Constellation on a Beautiful Starry Night Backgrou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2261" y="1860737"/>
            <a:ext cx="3421841" cy="192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05/30/2013 â Ephemeris â The constellation of the harvest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3" b="20698"/>
          <a:stretch/>
        </p:blipFill>
        <p:spPr bwMode="auto">
          <a:xfrm rot="16200000">
            <a:off x="5340301" y="1796852"/>
            <a:ext cx="3541218" cy="205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140429" y="2346539"/>
            <a:ext cx="2908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Constellation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de la vierge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25444" y="231328"/>
            <a:ext cx="7138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2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(S21</a:t>
            </a:r>
            <a:r>
              <a:rPr lang="fr-FR" sz="12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)</a:t>
            </a:r>
          </a:p>
          <a:p>
            <a:pPr algn="ctr"/>
            <a:endParaRPr lang="fr-FR" sz="8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Spectral Light" panose="02020302060000000000" pitchFamily="18" charset="0"/>
              </a:rPr>
              <a:t>Un grand signe apparut dans le ciel </a:t>
            </a:r>
            <a:r>
              <a:rPr lang="fr-FR" sz="16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: c'était </a:t>
            </a:r>
            <a:r>
              <a:rPr lang="fr-FR" sz="1600" dirty="0">
                <a:solidFill>
                  <a:schemeClr val="bg1"/>
                </a:solidFill>
                <a:latin typeface="Spectral Light" panose="02020302060000000000" pitchFamily="18" charset="0"/>
              </a:rPr>
              <a:t>une </a:t>
            </a:r>
            <a:r>
              <a:rPr lang="fr-FR" sz="16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femme enveloppée </a:t>
            </a:r>
            <a:r>
              <a:rPr lang="fr-FR" sz="1600" dirty="0">
                <a:solidFill>
                  <a:schemeClr val="bg1"/>
                </a:solidFill>
                <a:latin typeface="Spectral Light" panose="02020302060000000000" pitchFamily="18" charset="0"/>
              </a:rPr>
              <a:t>du </a:t>
            </a:r>
            <a:r>
              <a:rPr lang="fr-FR" sz="16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soleil…</a:t>
            </a:r>
            <a:endParaRPr lang="fr-FR" sz="16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1360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34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917575" y="286703"/>
            <a:ext cx="740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Quelques remarques…</a:t>
            </a:r>
            <a:endParaRPr lang="fr-FR" sz="2800" dirty="0" smtClean="0">
              <a:solidFill>
                <a:srgbClr val="FF0000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2" name="Picture 4" descr="05/30/2013 â Ephemeris â The constellation of the harves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3" b="20698"/>
          <a:stretch/>
        </p:blipFill>
        <p:spPr bwMode="auto">
          <a:xfrm rot="16200000">
            <a:off x="-131093" y="1733642"/>
            <a:ext cx="3541218" cy="205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995688" y="926961"/>
            <a:ext cx="61483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Le soleil passe « dans » cette constellation du 16 septembre au 30 octobre.</a:t>
            </a:r>
          </a:p>
          <a:p>
            <a:endParaRPr lang="fr-FR" sz="1000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En 2019, cette période contiendra :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- le jour des trompettes 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(17 septembre)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,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- le jour des expiations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(26 septembre)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,</a:t>
            </a:r>
            <a:endParaRPr lang="fr-FR" sz="32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- la fête des tabernacles 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(1</a:t>
            </a:r>
            <a:r>
              <a:rPr lang="fr-FR" baseline="30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er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et 8 octobre)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Lorsque le soleil se couche (à l’ouest), la constellation de la vierge apparait à l’est, baignant dans la lumière atmosphérique résiduelle.</a:t>
            </a:r>
            <a:endParaRPr lang="fr-FR" sz="24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68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35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222375" y="411510"/>
            <a:ext cx="69847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Indications</a:t>
            </a:r>
          </a:p>
          <a:p>
            <a:pPr algn="ctr"/>
            <a:endParaRPr lang="fr-FR" sz="1000" dirty="0" smtClean="0">
              <a:solidFill>
                <a:srgbClr val="00FF00"/>
              </a:solidFill>
              <a:latin typeface="Spectral Light" panose="02020302060000000000" pitchFamily="18" charset="0"/>
            </a:endParaRPr>
          </a:p>
          <a:p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Spectral Light" panose="02020302060000000000" pitchFamily="18" charset="0"/>
              </a:rPr>
              <a:t>N°1 : la mère du messie, vit à travers :</a:t>
            </a:r>
          </a:p>
          <a:p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Spectral Light" panose="02020302060000000000" pitchFamily="18" charset="0"/>
            </a:endParaRPr>
          </a:p>
          <a:p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Spectral Light" panose="02020302060000000000" pitchFamily="18" charset="0"/>
              </a:rPr>
              <a:t>N°2 : la descendance d’Adam jusqu’à 	 Yahusha</a:t>
            </a:r>
          </a:p>
          <a:p>
            <a:endParaRPr lang="fr-FR" sz="1000" dirty="0">
              <a:solidFill>
                <a:srgbClr val="00FF00"/>
              </a:solidFill>
              <a:latin typeface="Spectral Light" panose="02020302060000000000" pitchFamily="18" charset="0"/>
            </a:endParaRPr>
          </a:p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pectral Light" panose="02020302060000000000" pitchFamily="18" charset="0"/>
              </a:rPr>
              <a:t>N°3 : les disciples du messie</a:t>
            </a:r>
          </a:p>
          <a:p>
            <a:endParaRPr lang="fr-FR" sz="1000" dirty="0">
              <a:solidFill>
                <a:srgbClr val="00FF00"/>
              </a:solidFill>
              <a:latin typeface="Spectral Light" panose="02020302060000000000" pitchFamily="18" charset="0"/>
            </a:endParaRPr>
          </a:p>
          <a:p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N°4 </a:t>
            </a:r>
            <a:r>
              <a:rPr lang="fr-FR" sz="3200" dirty="0">
                <a:solidFill>
                  <a:srgbClr val="00FF00"/>
                </a:solidFill>
                <a:latin typeface="Spectral Light" panose="02020302060000000000" pitchFamily="18" charset="0"/>
              </a:rPr>
              <a:t>: </a:t>
            </a:r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la constellation de la vierge</a:t>
            </a:r>
            <a:endParaRPr lang="fr-FR" sz="3200" dirty="0">
              <a:solidFill>
                <a:srgbClr val="00FF00"/>
              </a:solidFill>
              <a:latin typeface="Spectral Light" panose="02020302060000000000" pitchFamily="18" charset="0"/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577999" y="1262957"/>
            <a:ext cx="609600" cy="14401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612775" y="1923678"/>
            <a:ext cx="609600" cy="14401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612775" y="3052835"/>
            <a:ext cx="609600" cy="14401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612775" y="3651870"/>
            <a:ext cx="609600" cy="144016"/>
          </a:xfrm>
          <a:prstGeom prst="rightArrow">
            <a:avLst/>
          </a:prstGeom>
          <a:solidFill>
            <a:srgbClr val="00FF00"/>
          </a:solidFill>
          <a:ln w="19050">
            <a:solidFill>
              <a:srgbClr val="00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191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36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917575" y="286703"/>
            <a:ext cx="740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Avertissement !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2" name="Picture 4" descr="05/30/2013 â Ephemeris â The constellation of the harves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3" b="20698"/>
          <a:stretch/>
        </p:blipFill>
        <p:spPr bwMode="auto">
          <a:xfrm rot="16200000">
            <a:off x="-131093" y="1733642"/>
            <a:ext cx="3541218" cy="205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995688" y="1344611"/>
            <a:ext cx="596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Attention, le soleil et la constellation ne peuvent pas être vu en même temps.</a:t>
            </a:r>
          </a:p>
          <a:p>
            <a:endParaRPr lang="fr-FR" sz="1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Le soleil est visible le jour et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les constellations la nuit.</a:t>
            </a:r>
          </a:p>
          <a:p>
            <a:endParaRPr lang="fr-FR" sz="1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400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Cette vision est donc un MESSAGE.</a:t>
            </a:r>
          </a:p>
        </p:txBody>
      </p:sp>
      <p:pic>
        <p:nvPicPr>
          <p:cNvPr id="3074" name="Picture 2" descr="Sun PNG images, real sun PNG free images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898745"/>
            <a:ext cx="3723273" cy="372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4078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37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917575" y="286703"/>
            <a:ext cx="740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Quel est le message ?</a:t>
            </a:r>
            <a:endParaRPr lang="fr-FR" sz="2800" dirty="0" smtClean="0">
              <a:solidFill>
                <a:srgbClr val="FF0000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995688" y="1344611"/>
            <a:ext cx="596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La </a:t>
            </a:r>
            <a:r>
              <a:rPr lang="fr-FR" sz="2400" dirty="0" smtClean="0">
                <a:solidFill>
                  <a:srgbClr val="FFC000"/>
                </a:solidFill>
                <a:latin typeface="Spectral Light" panose="02020302060000000000" pitchFamily="18" charset="0"/>
              </a:rPr>
              <a:t>femme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représente </a:t>
            </a:r>
            <a:r>
              <a:rPr lang="fr-FR" sz="2400" dirty="0" smtClean="0">
                <a:solidFill>
                  <a:srgbClr val="FFC000"/>
                </a:solidFill>
                <a:latin typeface="Spectral Light" panose="02020302060000000000" pitchFamily="18" charset="0"/>
              </a:rPr>
              <a:t>l’épouse de 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pectral Light" panose="02020302060000000000" pitchFamily="18" charset="0"/>
              </a:rPr>
              <a:t>Yahusha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400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4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21.9 </a:t>
            </a:r>
            <a:r>
              <a:rPr lang="fr-FR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</a:p>
          <a:p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Et vint à moi l'un des sept anges, qui avaient eu les sept fioles pleines des sept dernières plaies, et il me parla, 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disant : viens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, je te montrerai </a:t>
            </a:r>
            <a:r>
              <a:rPr lang="fr-FR" sz="2400" dirty="0">
                <a:solidFill>
                  <a:srgbClr val="FFC000"/>
                </a:solidFill>
                <a:latin typeface="Spectral Light" panose="02020302060000000000" pitchFamily="18" charset="0"/>
              </a:rPr>
              <a:t>l'épouse, la femme de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Spectral Light" panose="02020302060000000000" pitchFamily="18" charset="0"/>
              </a:rPr>
              <a:t>l'Agneau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  <a:endParaRPr lang="fr-FR" sz="24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pic>
        <p:nvPicPr>
          <p:cNvPr id="13" name="Picture 4" descr="05/30/2013 â Ephemeris â The constellation of the harves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3" b="20698"/>
          <a:stretch/>
        </p:blipFill>
        <p:spPr bwMode="auto">
          <a:xfrm rot="16200000">
            <a:off x="-131093" y="1841364"/>
            <a:ext cx="3541218" cy="205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76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38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917575" y="286703"/>
            <a:ext cx="740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Quel est le message ?</a:t>
            </a:r>
            <a:endParaRPr lang="fr-FR" sz="2800" dirty="0" smtClean="0">
              <a:solidFill>
                <a:srgbClr val="FF0000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995688" y="1344611"/>
            <a:ext cx="596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La </a:t>
            </a:r>
            <a:r>
              <a:rPr lang="fr-FR" sz="2400" dirty="0" smtClean="0">
                <a:solidFill>
                  <a:srgbClr val="FFC000"/>
                </a:solidFill>
                <a:latin typeface="Spectral Light" panose="02020302060000000000" pitchFamily="18" charset="0"/>
              </a:rPr>
              <a:t>femme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représente </a:t>
            </a:r>
            <a:r>
              <a:rPr lang="fr-FR" sz="2400" dirty="0" smtClean="0">
                <a:solidFill>
                  <a:srgbClr val="FFC000"/>
                </a:solidFill>
                <a:latin typeface="Spectral Light" panose="02020302060000000000" pitchFamily="18" charset="0"/>
              </a:rPr>
              <a:t>l’épouse de 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pectral Light" panose="02020302060000000000" pitchFamily="18" charset="0"/>
              </a:rPr>
              <a:t>Yahusha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400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4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2 Corinthiens 11.2 </a:t>
            </a:r>
            <a:r>
              <a:rPr lang="fr-FR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</a:p>
          <a:p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Car je suis jaloux à votre égard d'une fervente jalousie, car </a:t>
            </a:r>
            <a:r>
              <a:rPr lang="fr-FR" sz="2400" dirty="0">
                <a:solidFill>
                  <a:srgbClr val="FFC000"/>
                </a:solidFill>
                <a:latin typeface="Spectral Light" panose="02020302060000000000" pitchFamily="18" charset="0"/>
              </a:rPr>
              <a:t>je vous ai fiancés à un seul époux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, pour que je vous présente à Christ, </a:t>
            </a:r>
            <a:r>
              <a:rPr lang="fr-FR" sz="2400" dirty="0">
                <a:solidFill>
                  <a:srgbClr val="FFC000"/>
                </a:solidFill>
                <a:latin typeface="Spectral Light" panose="02020302060000000000" pitchFamily="18" charset="0"/>
              </a:rPr>
              <a:t>comme une vierge 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chaste.</a:t>
            </a:r>
            <a:endParaRPr lang="fr-FR" sz="24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pic>
        <p:nvPicPr>
          <p:cNvPr id="13" name="Picture 4" descr="05/30/2013 â Ephemeris â The constellation of the harves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3" b="20698"/>
          <a:stretch/>
        </p:blipFill>
        <p:spPr bwMode="auto">
          <a:xfrm rot="16200000">
            <a:off x="-131093" y="1841364"/>
            <a:ext cx="3541218" cy="205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4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39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83569" y="317582"/>
            <a:ext cx="79208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La nouvelle Jérusalem, la Jérusalem céleste est aussi comparée à une </a:t>
            </a:r>
            <a:r>
              <a:rPr lang="fr-FR" sz="24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mariée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:</a:t>
            </a:r>
          </a:p>
          <a:p>
            <a:endParaRPr lang="fr-FR" sz="1000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4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Apocalypse </a:t>
            </a:r>
            <a:r>
              <a:rPr lang="fr-FR" sz="24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21.2</a:t>
            </a:r>
            <a:r>
              <a:rPr lang="fr-FR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</a:p>
          <a:p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Et moi Jean je vis la sainte ville, </a:t>
            </a:r>
            <a:r>
              <a:rPr lang="fr-FR" sz="2400" dirty="0">
                <a:solidFill>
                  <a:srgbClr val="FFFF00"/>
                </a:solidFill>
                <a:latin typeface="Spectral Light" panose="02020302060000000000" pitchFamily="18" charset="0"/>
              </a:rPr>
              <a:t>la nouvelle Jérusalem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, descendant du ciel d'auprès de 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YHWH, </a:t>
            </a:r>
            <a:r>
              <a:rPr lang="fr-FR" sz="2400" dirty="0">
                <a:solidFill>
                  <a:srgbClr val="FFFF00"/>
                </a:solidFill>
                <a:latin typeface="Spectral Light" panose="02020302060000000000" pitchFamily="18" charset="0"/>
              </a:rPr>
              <a:t>préparée comme une mariée qui s'est ornée pour son époux.</a:t>
            </a:r>
          </a:p>
        </p:txBody>
      </p:sp>
      <p:pic>
        <p:nvPicPr>
          <p:cNvPr id="1026" name="Picture 2" descr="Why Do the Prophets Speak of Multiple Jerusalem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2859782"/>
            <a:ext cx="2808312" cy="20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80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4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571006" y="399118"/>
            <a:ext cx="4001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Contexte : astronomie ?</a:t>
            </a:r>
            <a:endParaRPr lang="fr-FR" sz="2800" dirty="0">
              <a:solidFill>
                <a:srgbClr val="00FF00"/>
              </a:solidFill>
              <a:latin typeface="Spectral Light" panose="02020302060000000000" pitchFamily="18" charset="0"/>
            </a:endParaRPr>
          </a:p>
        </p:txBody>
      </p:sp>
      <p:pic>
        <p:nvPicPr>
          <p:cNvPr id="3076" name="Picture 4" descr="The Stars, the Moon and the S(Un) Align - Wealth365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059582"/>
            <a:ext cx="3714750" cy="3714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82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40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2" name="Picture 4" descr="05/30/2013 â Ephemeris â The constellation of the harves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3" b="20698"/>
          <a:stretch/>
        </p:blipFill>
        <p:spPr bwMode="auto">
          <a:xfrm rot="16200000">
            <a:off x="-131093" y="1733642"/>
            <a:ext cx="3541218" cy="205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995688" y="989773"/>
            <a:ext cx="5968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B0F0"/>
                </a:solidFill>
                <a:latin typeface="Spectral Light" panose="02020302060000000000" pitchFamily="18" charset="0"/>
              </a:rPr>
              <a:t>Yahuha</a:t>
            </a:r>
            <a:r>
              <a:rPr lang="fr-FR" sz="24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donne grâce et </a:t>
            </a:r>
            <a:r>
              <a:rPr lang="fr-FR" sz="24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gloire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à la </a:t>
            </a:r>
            <a:r>
              <a:rPr lang="fr-FR" sz="2400" dirty="0" smtClean="0">
                <a:solidFill>
                  <a:srgbClr val="FFC000"/>
                </a:solidFill>
                <a:latin typeface="Spectral Light" panose="02020302060000000000" pitchFamily="18" charset="0"/>
              </a:rPr>
              <a:t>femme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, </a:t>
            </a:r>
            <a:r>
              <a:rPr lang="fr-FR" sz="2400" dirty="0" smtClean="0">
                <a:solidFill>
                  <a:srgbClr val="FFC000"/>
                </a:solidFill>
                <a:latin typeface="Spectral Light" panose="02020302060000000000" pitchFamily="18" charset="0"/>
              </a:rPr>
              <a:t>épouse de 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pectral Light" panose="02020302060000000000" pitchFamily="18" charset="0"/>
              </a:rPr>
              <a:t>son Fils Yahusha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1000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4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Apocalypse </a:t>
            </a:r>
            <a:r>
              <a:rPr lang="fr-FR" sz="24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21.9b/11a</a:t>
            </a:r>
            <a:r>
              <a:rPr lang="fr-FR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… viens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, je te montrerai </a:t>
            </a:r>
            <a:r>
              <a:rPr lang="fr-FR" sz="2400" dirty="0">
                <a:solidFill>
                  <a:srgbClr val="FFC000"/>
                </a:solidFill>
                <a:latin typeface="Spectral Light" panose="02020302060000000000" pitchFamily="18" charset="0"/>
              </a:rPr>
              <a:t>l'épouse, la femme de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Spectral Light" panose="02020302060000000000" pitchFamily="18" charset="0"/>
              </a:rPr>
              <a:t>l'Agneau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. Et il m'emporta en l'esprit sur une grande et haute montagne, et il me montra cette grande ville, la sainte Jérusalem, descendant du ciel d'auprès de 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YHWH, </a:t>
            </a:r>
            <a:r>
              <a:rPr lang="fr-FR" sz="24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ayant </a:t>
            </a:r>
            <a:r>
              <a:rPr lang="fr-FR" sz="2400" dirty="0">
                <a:solidFill>
                  <a:srgbClr val="FFFF00"/>
                </a:solidFill>
                <a:latin typeface="Spectral Light" panose="02020302060000000000" pitchFamily="18" charset="0"/>
              </a:rPr>
              <a:t>la gloire de </a:t>
            </a:r>
            <a:r>
              <a:rPr lang="fr-FR" sz="24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YHWH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  <a:endParaRPr lang="fr-FR" sz="24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pic>
        <p:nvPicPr>
          <p:cNvPr id="3074" name="Picture 2" descr="Sun PNG images, real sun PNG free images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898745"/>
            <a:ext cx="3723273" cy="372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41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917575" y="286703"/>
            <a:ext cx="740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Quel est le message ?</a:t>
            </a:r>
            <a:endParaRPr lang="fr-FR" sz="2800" dirty="0" smtClean="0">
              <a:solidFill>
                <a:srgbClr val="FF0000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995688" y="1344611"/>
            <a:ext cx="596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Le </a:t>
            </a:r>
            <a:r>
              <a:rPr lang="fr-FR" sz="24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soleil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, ou plutôt sa lumière, représente</a:t>
            </a:r>
            <a:r>
              <a:rPr lang="fr-FR" sz="24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 la gloire de </a:t>
            </a:r>
            <a:r>
              <a:rPr lang="fr-FR" sz="24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Yahuah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400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4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Psaume 84.11 </a:t>
            </a:r>
            <a:r>
              <a:rPr lang="fr-FR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Car </a:t>
            </a:r>
            <a:r>
              <a:rPr lang="fr-FR" sz="24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YHWH Elohim 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est un </a:t>
            </a:r>
            <a:r>
              <a:rPr lang="fr-FR" sz="2400" dirty="0">
                <a:solidFill>
                  <a:srgbClr val="FFFF00"/>
                </a:solidFill>
                <a:latin typeface="Spectral Light" panose="02020302060000000000" pitchFamily="18" charset="0"/>
              </a:rPr>
              <a:t>soleil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 et un 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bouclier ; YHWH donnera 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grâce et </a:t>
            </a:r>
            <a:r>
              <a:rPr lang="fr-FR" sz="24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gloire 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; 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il ne retiendra aucun bien à ceux qui marchent dans l'intégrité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 »</a:t>
            </a:r>
          </a:p>
        </p:txBody>
      </p:sp>
      <p:pic>
        <p:nvPicPr>
          <p:cNvPr id="15" name="Picture 2" descr="Sun PNG images, real sun PNG free images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898745"/>
            <a:ext cx="3723273" cy="372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42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222375" y="411510"/>
            <a:ext cx="698477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Indications</a:t>
            </a:r>
          </a:p>
          <a:p>
            <a:pPr algn="ctr"/>
            <a:endParaRPr lang="fr-FR" sz="1000" dirty="0" smtClean="0">
              <a:solidFill>
                <a:srgbClr val="00FF00"/>
              </a:solidFill>
              <a:latin typeface="Spectral Light" panose="02020302060000000000" pitchFamily="18" charset="0"/>
            </a:endParaRPr>
          </a:p>
          <a:p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Spectral Light" panose="02020302060000000000" pitchFamily="18" charset="0"/>
              </a:rPr>
              <a:t>N°1 : la mère du messie, vit à travers :</a:t>
            </a:r>
          </a:p>
          <a:p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Spectral Light" panose="02020302060000000000" pitchFamily="18" charset="0"/>
            </a:endParaRPr>
          </a:p>
          <a:p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Spectral Light" panose="02020302060000000000" pitchFamily="18" charset="0"/>
              </a:rPr>
              <a:t>N°2 : la descendance d’Adam jusqu’à 	 Yahusha</a:t>
            </a:r>
          </a:p>
          <a:p>
            <a:endParaRPr lang="fr-FR" sz="1000" dirty="0">
              <a:solidFill>
                <a:srgbClr val="00FF00"/>
              </a:solidFill>
              <a:latin typeface="Spectral Light" panose="02020302060000000000" pitchFamily="18" charset="0"/>
            </a:endParaRPr>
          </a:p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pectral Light" panose="02020302060000000000" pitchFamily="18" charset="0"/>
              </a:rPr>
              <a:t>N°3 : les disciples du messie</a:t>
            </a:r>
          </a:p>
          <a:p>
            <a:endParaRPr lang="fr-FR" sz="1000" dirty="0">
              <a:solidFill>
                <a:srgbClr val="00FF00"/>
              </a:solidFill>
              <a:latin typeface="Spectral Light" panose="02020302060000000000" pitchFamily="18" charset="0"/>
            </a:endParaRPr>
          </a:p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pectral Light" panose="02020302060000000000" pitchFamily="18" charset="0"/>
              </a:rPr>
              <a:t>N°4 </a:t>
            </a:r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Spectral Light" panose="02020302060000000000" pitchFamily="18" charset="0"/>
              </a:rPr>
              <a:t>: </a:t>
            </a:r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pectral Light" panose="02020302060000000000" pitchFamily="18" charset="0"/>
              </a:rPr>
              <a:t>la constellation de la vierge</a:t>
            </a:r>
          </a:p>
          <a:p>
            <a:endParaRPr lang="fr-FR" sz="1000" dirty="0" smtClean="0">
              <a:solidFill>
                <a:srgbClr val="00FF00"/>
              </a:solidFill>
              <a:latin typeface="Spectral Light" panose="02020302060000000000" pitchFamily="18" charset="0"/>
            </a:endParaRPr>
          </a:p>
          <a:p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N°5 </a:t>
            </a:r>
            <a:r>
              <a:rPr lang="fr-FR" sz="3200" dirty="0">
                <a:solidFill>
                  <a:srgbClr val="00FF00"/>
                </a:solidFill>
                <a:latin typeface="Spectral Light" panose="02020302060000000000" pitchFamily="18" charset="0"/>
              </a:rPr>
              <a:t>: </a:t>
            </a:r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l’épouse de Yahusha</a:t>
            </a:r>
            <a:endParaRPr lang="fr-FR" sz="3200" dirty="0">
              <a:solidFill>
                <a:srgbClr val="00FF00"/>
              </a:solidFill>
              <a:latin typeface="Spectral Light" panose="02020302060000000000" pitchFamily="18" charset="0"/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577999" y="1262957"/>
            <a:ext cx="609600" cy="14401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612775" y="1923678"/>
            <a:ext cx="609600" cy="14401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612775" y="3052835"/>
            <a:ext cx="609600" cy="14401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612775" y="3651870"/>
            <a:ext cx="609600" cy="14401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612775" y="4299942"/>
            <a:ext cx="609600" cy="144016"/>
          </a:xfrm>
          <a:prstGeom prst="rightArrow">
            <a:avLst/>
          </a:prstGeom>
          <a:solidFill>
            <a:srgbClr val="00FF00"/>
          </a:solidFill>
          <a:ln w="19050">
            <a:solidFill>
              <a:srgbClr val="00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7606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43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995688" y="605947"/>
            <a:ext cx="5968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Les </a:t>
            </a:r>
            <a:r>
              <a:rPr lang="fr-FR" sz="2400" dirty="0" smtClean="0">
                <a:solidFill>
                  <a:srgbClr val="66FF33"/>
                </a:solidFill>
                <a:latin typeface="Spectral Light" panose="02020302060000000000" pitchFamily="18" charset="0"/>
              </a:rPr>
              <a:t>12 étoiles 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(lumière/constellations) représentent les </a:t>
            </a:r>
            <a:r>
              <a:rPr lang="fr-FR" sz="2400" dirty="0" smtClean="0">
                <a:solidFill>
                  <a:srgbClr val="66FF33"/>
                </a:solidFill>
                <a:latin typeface="Spectral Light" panose="02020302060000000000" pitchFamily="18" charset="0"/>
              </a:rPr>
              <a:t>douzes tribus d’Israël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1000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4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Apocalypse </a:t>
            </a:r>
            <a:r>
              <a:rPr lang="fr-FR" sz="24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21.11b/12</a:t>
            </a:r>
            <a:r>
              <a:rPr lang="fr-FR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</a:p>
          <a:p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Et sa lumière était semblable à une pierre très précieuse, telle qu'une pierre de jaspe, claire comme le cristal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, et 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elle avait une grande et haute muraille, et douze portes, et aux portes douze anges et des noms écrits dessus, qui étaient les noms des </a:t>
            </a:r>
            <a:r>
              <a:rPr lang="fr-FR" sz="2400" dirty="0">
                <a:solidFill>
                  <a:srgbClr val="66FF33"/>
                </a:solidFill>
                <a:latin typeface="Spectral Light" panose="02020302060000000000" pitchFamily="18" charset="0"/>
              </a:rPr>
              <a:t>douze tribus des enfants d'Israël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</p:txBody>
      </p:sp>
      <p:pic>
        <p:nvPicPr>
          <p:cNvPr id="5122" name="Picture 2" descr="http://3.bp.blogspot.com/-5EcM6gadGqM/TglPuxuDejI/AAAAAAAAAvI/97cU6I2dJmo/s1600/Ephod_Uprigh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87" y="1123155"/>
            <a:ext cx="23812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7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44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267744" y="1995686"/>
            <a:ext cx="6512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Ces </a:t>
            </a:r>
            <a:r>
              <a:rPr lang="fr-FR" sz="2400" dirty="0" smtClean="0">
                <a:solidFill>
                  <a:srgbClr val="66FF33"/>
                </a:solidFill>
                <a:latin typeface="Spectral Light" panose="02020302060000000000" pitchFamily="18" charset="0"/>
              </a:rPr>
              <a:t>12 portes 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qui entourent la Jérusalem céleste correspondent-elles dans la vision de Jean aux </a:t>
            </a:r>
            <a:r>
              <a:rPr lang="fr-FR" sz="24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12 étoiles 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qui couronnent la tête de la femme ?</a:t>
            </a:r>
            <a:endParaRPr lang="fr-FR" sz="24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pic>
        <p:nvPicPr>
          <p:cNvPr id="3074" name="Picture 2" descr="crown stars starcrown edits bts Snapchat Snapchatfilt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2987">
            <a:off x="-174897" y="222215"/>
            <a:ext cx="3888806" cy="29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45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907704" y="1779662"/>
            <a:ext cx="5328592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00FF00"/>
                </a:solidFill>
                <a:latin typeface="Spectral Light" panose="02020302060000000000" pitchFamily="18" charset="0"/>
              </a:rPr>
              <a:t>S</a:t>
            </a:r>
            <a:r>
              <a:rPr lang="fr-FR" sz="54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ous les pieds…</a:t>
            </a:r>
            <a:endParaRPr lang="fr-FR" sz="5400" dirty="0">
              <a:solidFill>
                <a:srgbClr val="00FF00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86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46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07976" y="286703"/>
            <a:ext cx="858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Attention, ne pas confondre !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07975" y="980847"/>
            <a:ext cx="39231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Être </a:t>
            </a:r>
            <a:r>
              <a:rPr lang="fr-FR" sz="24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AUX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4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pieds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de Yahusha</a:t>
            </a:r>
          </a:p>
          <a:p>
            <a:pPr algn="ctr"/>
            <a:endParaRPr lang="fr-FR" sz="24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4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Luc 7.38 </a:t>
            </a:r>
            <a:r>
              <a:rPr lang="fr-FR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</a:t>
            </a:r>
            <a:r>
              <a:rPr lang="fr-FR" u="sng" dirty="0">
                <a:solidFill>
                  <a:schemeClr val="bg1"/>
                </a:solidFill>
                <a:latin typeface="Spectral Light" panose="02020302060000000000" pitchFamily="18" charset="0"/>
              </a:rPr>
              <a:t>James, 1611)</a:t>
            </a:r>
          </a:p>
          <a:p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Et se tenant derrière, </a:t>
            </a:r>
            <a:r>
              <a:rPr lang="fr-FR" sz="2400" dirty="0">
                <a:solidFill>
                  <a:srgbClr val="FFFF00"/>
                </a:solidFill>
                <a:latin typeface="Spectral Light" panose="02020302060000000000" pitchFamily="18" charset="0"/>
              </a:rPr>
              <a:t>à ses pieds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 en pleurant, elle se mit à les laver avec ses larmes, et elle les essuyait avec les cheveux de sa tête; elle lui baisait les pieds, et les oignait avec le baume.</a:t>
            </a:r>
            <a:endParaRPr lang="fr-FR" sz="2400" dirty="0">
              <a:solidFill>
                <a:srgbClr val="FF0000"/>
              </a:solidFill>
              <a:latin typeface="Spectral Light" panose="02020302060000000000" pitchFamily="18" charset="0"/>
            </a:endParaRPr>
          </a:p>
        </p:txBody>
      </p:sp>
      <p:pic>
        <p:nvPicPr>
          <p:cNvPr id="14338" name="Picture 2" descr="Morning Prayer: 21 March â John 12:1-11 ~ the anoint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38659"/>
            <a:ext cx="3312368" cy="247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5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47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07974" y="1421556"/>
            <a:ext cx="4552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Être </a:t>
            </a:r>
            <a:r>
              <a:rPr lang="fr-FR" sz="2400" dirty="0">
                <a:solidFill>
                  <a:srgbClr val="00FF00"/>
                </a:solidFill>
                <a:latin typeface="Spectral Light" panose="02020302060000000000" pitchFamily="18" charset="0"/>
              </a:rPr>
              <a:t>SOUS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400" dirty="0">
                <a:solidFill>
                  <a:srgbClr val="00FF00"/>
                </a:solidFill>
                <a:latin typeface="Spectral Light" panose="02020302060000000000" pitchFamily="18" charset="0"/>
              </a:rPr>
              <a:t>les pieds 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de Yahusha</a:t>
            </a:r>
            <a:endParaRPr lang="fr-FR" sz="2400" dirty="0">
              <a:solidFill>
                <a:srgbClr val="FF0000"/>
              </a:solidFill>
              <a:latin typeface="Spectral Light" panose="02020302060000000000" pitchFamily="18" charset="0"/>
            </a:endParaRPr>
          </a:p>
          <a:p>
            <a:pPr algn="ctr"/>
            <a:endParaRPr lang="fr-FR" sz="24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4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Hébreux 10.13 </a:t>
            </a:r>
            <a:r>
              <a:rPr lang="fr-FR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</a:t>
            </a:r>
            <a:r>
              <a:rPr lang="fr-FR" u="sng" dirty="0">
                <a:solidFill>
                  <a:schemeClr val="bg1"/>
                </a:solidFill>
                <a:latin typeface="Spectral Light" panose="02020302060000000000" pitchFamily="18" charset="0"/>
              </a:rPr>
              <a:t>James, 1611)</a:t>
            </a:r>
          </a:p>
          <a:p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Attendant désormais jusqu'à ce que ses ennemis soient faits </a:t>
            </a:r>
            <a:r>
              <a:rPr lang="fr-FR" sz="2400" dirty="0">
                <a:solidFill>
                  <a:srgbClr val="00FF00"/>
                </a:solidFill>
                <a:latin typeface="Spectral Light" panose="02020302060000000000" pitchFamily="18" charset="0"/>
              </a:rPr>
              <a:t>son marchepied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  <a:endParaRPr lang="fr-FR" sz="2400" dirty="0">
              <a:solidFill>
                <a:srgbClr val="FF0000"/>
              </a:solidFill>
              <a:latin typeface="Spectral Light" panose="02020302060000000000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07976" y="286703"/>
            <a:ext cx="858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Attention, ne pas confondre !</a:t>
            </a:r>
          </a:p>
        </p:txBody>
      </p:sp>
      <p:pic>
        <p:nvPicPr>
          <p:cNvPr id="9220" name="Picture 4" descr="https://achristian.files.wordpress.com/2011/09/crushserp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5937" r="4822" b="11297"/>
          <a:stretch/>
        </p:blipFill>
        <p:spPr bwMode="auto">
          <a:xfrm>
            <a:off x="5243208" y="1491743"/>
            <a:ext cx="3453319" cy="216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85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48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917574" y="1236890"/>
            <a:ext cx="732683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Hébreux 10.13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James, 1611)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Attendant désormais jusqu'à ce que ses ennemis soient faits son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marchepied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9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Hébreux </a:t>
            </a:r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10.13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τὸ λοιπὸν ἐκδεχόμενος ἕως τεθῶσιν οἱ ἐχθροὶ αὐτοῦ </a:t>
            </a:r>
            <a:r>
              <a:rPr lang="el-G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ὑποπόδιον</a:t>
            </a:r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τῶν ποδῶν αὐτοῦ</a:t>
            </a:r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17575" y="286702"/>
            <a:ext cx="732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FF00"/>
                </a:solidFill>
                <a:latin typeface="Spectral Light" panose="02020302060000000000" pitchFamily="18" charset="0"/>
              </a:rPr>
              <a:t>M</a:t>
            </a:r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archepied</a:t>
            </a:r>
            <a:endParaRPr lang="fr-FR" sz="3200" dirty="0">
              <a:solidFill>
                <a:srgbClr val="FF0000"/>
              </a:solidFill>
              <a:latin typeface="Spectral Light" panose="02020302060000000000" pitchFamily="18" charset="0"/>
            </a:endParaRPr>
          </a:p>
        </p:txBody>
      </p:sp>
      <p:pic>
        <p:nvPicPr>
          <p:cNvPr id="9220" name="Picture 4" descr="https://achristian.files.wordpress.com/2011/09/crushserp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5937" r="4822" b="11297"/>
          <a:stretch/>
        </p:blipFill>
        <p:spPr bwMode="auto">
          <a:xfrm>
            <a:off x="7020272" y="14523"/>
            <a:ext cx="1921080" cy="1206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èche droite 13"/>
          <p:cNvSpPr/>
          <p:nvPr/>
        </p:nvSpPr>
        <p:spPr>
          <a:xfrm>
            <a:off x="1041019" y="3487576"/>
            <a:ext cx="609600" cy="144016"/>
          </a:xfrm>
          <a:prstGeom prst="rightArrow">
            <a:avLst/>
          </a:prstGeom>
          <a:solidFill>
            <a:srgbClr val="00FF00"/>
          </a:solidFill>
          <a:ln w="19050">
            <a:solidFill>
              <a:srgbClr val="00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708497" y="337491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FF00"/>
                </a:solidFill>
                <a:latin typeface="Spectral Light" panose="02020302060000000000" pitchFamily="18" charset="0"/>
              </a:rPr>
              <a:t>ὑποπόδιον 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</a:t>
            </a:r>
            <a:r>
              <a:rPr lang="fr-FR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hypopodion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) = </a:t>
            </a:r>
            <a:r>
              <a:rPr lang="el-GR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ὑπό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(hypo = sous) + </a:t>
            </a:r>
            <a:r>
              <a:rPr lang="el-GR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πούς</a:t>
            </a:r>
            <a:r>
              <a:rPr lang="fr-FR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</a:t>
            </a:r>
            <a:r>
              <a:rPr lang="fr-FR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pous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= pied)</a:t>
            </a:r>
          </a:p>
          <a:p>
            <a:r>
              <a:rPr lang="fr-FR" dirty="0">
                <a:solidFill>
                  <a:schemeClr val="bg1"/>
                </a:solidFill>
                <a:latin typeface="Spectral Light" panose="02020302060000000000" pitchFamily="18" charset="0"/>
              </a:rPr>
              <a:t>	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	          = </a:t>
            </a:r>
            <a:r>
              <a:rPr lang="fr-FR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sous les pieds</a:t>
            </a:r>
            <a:endParaRPr lang="fr-FR" dirty="0">
              <a:solidFill>
                <a:srgbClr val="00FF00"/>
              </a:solidFill>
              <a:latin typeface="Spectral Light" panose="02020302060000000000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708497" y="4050915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Petit escabeau, marchepied</a:t>
            </a:r>
          </a:p>
          <a:p>
            <a:pPr marL="342900" indent="-342900">
              <a:buAutoNum type="arabicPeriod"/>
            </a:pPr>
            <a:r>
              <a:rPr lang="fr-FR" dirty="0">
                <a:solidFill>
                  <a:schemeClr val="bg1"/>
                </a:solidFill>
                <a:latin typeface="Spectral Light" panose="02020302060000000000" pitchFamily="18" charset="0"/>
              </a:rPr>
              <a:t>F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aire de quelqu’un son marchepied, le soumettre à son pouvoir </a:t>
            </a:r>
            <a:endParaRPr lang="fr-FR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0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5731E-6 L -0.00156 0.12986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12986 L -0.00156 0.171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49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917575" y="1636999"/>
            <a:ext cx="488755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Marchepied</a:t>
            </a:r>
          </a:p>
          <a:p>
            <a:pPr algn="ctr"/>
            <a:endParaRPr lang="fr-FR" sz="1000" dirty="0" smtClean="0">
              <a:solidFill>
                <a:srgbClr val="00FF00"/>
              </a:solidFill>
              <a:latin typeface="Spectral Light" panose="02020302060000000000" pitchFamily="18" charset="0"/>
            </a:endParaRPr>
          </a:p>
          <a:p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 Sous les pieds</a:t>
            </a:r>
          </a:p>
          <a:p>
            <a:pPr algn="ctr"/>
            <a:endParaRPr lang="fr-FR" sz="1000" dirty="0" smtClean="0">
              <a:solidFill>
                <a:srgbClr val="00FF00"/>
              </a:solidFill>
              <a:latin typeface="Spectral Light" panose="02020302060000000000" pitchFamily="18" charset="0"/>
            </a:endParaRPr>
          </a:p>
          <a:p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 Soumettre à son pouvoir</a:t>
            </a:r>
          </a:p>
        </p:txBody>
      </p:sp>
      <p:pic>
        <p:nvPicPr>
          <p:cNvPr id="9220" name="Picture 4" descr="https://achristian.files.wordpress.com/2011/09/crushserp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5937" r="4822" b="11297"/>
          <a:stretch/>
        </p:blipFill>
        <p:spPr bwMode="auto">
          <a:xfrm>
            <a:off x="5871171" y="1491630"/>
            <a:ext cx="2867532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èche droite 17"/>
          <p:cNvSpPr/>
          <p:nvPr/>
        </p:nvSpPr>
        <p:spPr>
          <a:xfrm>
            <a:off x="307975" y="2503709"/>
            <a:ext cx="609600" cy="144016"/>
          </a:xfrm>
          <a:prstGeom prst="rightArrow">
            <a:avLst/>
          </a:prstGeom>
          <a:solidFill>
            <a:srgbClr val="00FF00"/>
          </a:solidFill>
          <a:ln w="19050">
            <a:solidFill>
              <a:srgbClr val="00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307975" y="3123003"/>
            <a:ext cx="609600" cy="144016"/>
          </a:xfrm>
          <a:prstGeom prst="rightArrow">
            <a:avLst/>
          </a:prstGeom>
          <a:solidFill>
            <a:srgbClr val="00FF00"/>
          </a:solidFill>
          <a:ln w="19050">
            <a:solidFill>
              <a:srgbClr val="00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854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5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(S21)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Un grand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signe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apparut dans le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ciel :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c'était une femme enveloppée du soleil, la lune sous les pieds et une couronne de douze étoiles sur la tête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un grand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prodige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apparut dans le ciel, une femme revêtue du soleil, et la lune sous ses pieds, et sur sa tête une couronne de douze étoiles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12.1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Καὶ </a:t>
            </a:r>
            <a:r>
              <a:rPr lang="el-G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σημεῖον</a:t>
            </a:r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μέγα ὤφθη ἐν τῷ οὐρανῷ γυνὴ περιβεβλημένη τὸν ἥλιον καὶ ἡ σελήνη ὑποκάτω τῶν ποδῶν αὐτῆς καὶ ἐπὶ τῆς κεφαλῆς αὐτῆς στέφανος ἀστέρων δώδεκα</a:t>
            </a:r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5746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50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Hébreux 10.13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Attendant désormais jusqu'à ce que ses ennemis soient faits son </a:t>
            </a:r>
            <a:r>
              <a:rPr lang="fr-FR" sz="20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marchepied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 </a:t>
            </a:r>
            <a:r>
              <a:rPr lang="fr-FR" sz="1600" dirty="0">
                <a:solidFill>
                  <a:srgbClr val="00FF00"/>
                </a:solidFill>
                <a:latin typeface="Spectral Light" panose="02020302060000000000" pitchFamily="18" charset="0"/>
              </a:rPr>
              <a:t>&lt;</a:t>
            </a:r>
            <a:r>
              <a:rPr lang="el-GR" sz="1600" dirty="0">
                <a:solidFill>
                  <a:srgbClr val="00FF00"/>
                </a:solidFill>
                <a:latin typeface="Spectral Light" panose="02020302060000000000" pitchFamily="18" charset="0"/>
              </a:rPr>
              <a:t>ὑποπόδιον</a:t>
            </a:r>
            <a:r>
              <a:rPr lang="fr-FR" sz="16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&gt;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  <a:endParaRPr lang="fr-FR" sz="2800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Hébreux </a:t>
            </a:r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1.13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Mais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auquel des anges a-t-il jamais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dit :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Assieds-toi à ma main droite, jusqu'à ce que j'aie fait de tes ennemis ton </a:t>
            </a:r>
            <a:r>
              <a:rPr lang="fr-FR" sz="20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marchepied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 </a:t>
            </a:r>
            <a:r>
              <a:rPr lang="fr-FR" sz="1600" dirty="0">
                <a:solidFill>
                  <a:srgbClr val="00FF00"/>
                </a:solidFill>
                <a:latin typeface="Spectral Light" panose="02020302060000000000" pitchFamily="18" charset="0"/>
              </a:rPr>
              <a:t>&lt;</a:t>
            </a:r>
            <a:r>
              <a:rPr lang="el-GR" sz="1600" dirty="0">
                <a:solidFill>
                  <a:srgbClr val="00FF00"/>
                </a:solidFill>
                <a:latin typeface="Spectral Light" panose="02020302060000000000" pitchFamily="18" charset="0"/>
              </a:rPr>
              <a:t>ὑποπόδιον</a:t>
            </a:r>
            <a:r>
              <a:rPr lang="fr-FR" sz="16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&gt;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? </a:t>
            </a: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Psaume 110.1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YHWH a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dit à mon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Seigneur : 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Assieds-toi à ma main droite, jusqu'à ce que je fasse de tes ennemis ton </a:t>
            </a:r>
            <a:r>
              <a:rPr lang="fr-FR" sz="20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marchepied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 </a:t>
            </a:r>
            <a:r>
              <a:rPr lang="fr-FR" sz="1600" dirty="0">
                <a:solidFill>
                  <a:srgbClr val="00FF00"/>
                </a:solidFill>
                <a:latin typeface="Spectral Light" panose="02020302060000000000" pitchFamily="18" charset="0"/>
              </a:rPr>
              <a:t>&lt;</a:t>
            </a:r>
            <a:r>
              <a:rPr lang="el-GR" sz="1600" dirty="0">
                <a:solidFill>
                  <a:srgbClr val="00FF00"/>
                </a:solidFill>
                <a:latin typeface="Spectral Light" panose="02020302060000000000" pitchFamily="18" charset="0"/>
              </a:rPr>
              <a:t>ὑποπόδιον</a:t>
            </a:r>
            <a:r>
              <a:rPr lang="fr-FR" sz="16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&gt;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05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51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016595" y="1779662"/>
            <a:ext cx="7110809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La lune : sous ses pieds</a:t>
            </a:r>
            <a:endParaRPr lang="fr-FR" sz="5400" dirty="0">
              <a:solidFill>
                <a:srgbClr val="00FF00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13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52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</a:t>
            </a:r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12.1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un grand prodige apparut dans le ciel, une femme revêtue du soleil, et </a:t>
            </a:r>
            <a:r>
              <a:rPr lang="fr-FR" sz="2000" dirty="0">
                <a:solidFill>
                  <a:srgbClr val="DF57FF"/>
                </a:solidFill>
                <a:latin typeface="Spectral Light" panose="02020302060000000000" pitchFamily="18" charset="0"/>
              </a:rPr>
              <a:t>la lune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sous ses pieds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et sur sa tête une couronne de douze étoiles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12.1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Καὶ σημεῖον μέγα ὤφθη ἐν τῷ οὐρανῷ γυνὴ περιβεβλημένη τὸν ἥλιον </a:t>
            </a:r>
            <a:r>
              <a:rPr lang="el-G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καὶ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el-GR" sz="2000" dirty="0" smtClean="0">
                <a:solidFill>
                  <a:srgbClr val="DF57FF"/>
                </a:solidFill>
                <a:latin typeface="Spectral Light" panose="02020302060000000000" pitchFamily="18" charset="0"/>
              </a:rPr>
              <a:t>ἡ </a:t>
            </a:r>
            <a:r>
              <a:rPr lang="el-GR" sz="2000" dirty="0">
                <a:solidFill>
                  <a:srgbClr val="DF57FF"/>
                </a:solidFill>
                <a:latin typeface="Spectral Light" panose="02020302060000000000" pitchFamily="18" charset="0"/>
              </a:rPr>
              <a:t>σελήνη </a:t>
            </a:r>
            <a:r>
              <a:rPr lang="el-G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ὑποκάτω τῶν ποδῶν αὐτῆς </a:t>
            </a:r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καὶ ἐπὶ τῆς κεφαλῆς αὐτῆς στέφανος ἀστέρων δώδεκα</a:t>
            </a:r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730574" y="1260252"/>
            <a:ext cx="576064" cy="30338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69356" y="2499742"/>
            <a:ext cx="1008112" cy="30338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708497" y="336383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FF00"/>
                </a:solidFill>
                <a:latin typeface="Spectral Light" panose="02020302060000000000" pitchFamily="18" charset="0"/>
              </a:rPr>
              <a:t>ὑποκάτω</a:t>
            </a:r>
            <a:r>
              <a:rPr lang="fr-FR" dirty="0">
                <a:solidFill>
                  <a:schemeClr val="bg1"/>
                </a:solidFill>
                <a:latin typeface="Spectral Light" panose="02020302060000000000" pitchFamily="18" charset="0"/>
              </a:rPr>
              <a:t> (</a:t>
            </a:r>
            <a:r>
              <a:rPr lang="fr-FR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hypokato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) = </a:t>
            </a:r>
            <a:r>
              <a:rPr lang="el-GR" dirty="0">
                <a:solidFill>
                  <a:srgbClr val="00FF00"/>
                </a:solidFill>
                <a:latin typeface="Spectral Light" panose="02020302060000000000" pitchFamily="18" charset="0"/>
              </a:rPr>
              <a:t>ὑπό</a:t>
            </a:r>
            <a:r>
              <a:rPr lang="el-GR" dirty="0">
                <a:solidFill>
                  <a:schemeClr val="bg1"/>
                </a:solidFill>
                <a:latin typeface="Spectral Light" panose="02020302060000000000" pitchFamily="18" charset="0"/>
              </a:rPr>
              <a:t> (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hypo = sous) + </a:t>
            </a:r>
            <a:r>
              <a:rPr lang="el-GR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κάτω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(</a:t>
            </a:r>
            <a:r>
              <a:rPr lang="fr-FR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kato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= en bas)</a:t>
            </a:r>
            <a:endParaRPr lang="fr-FR" dirty="0">
              <a:solidFill>
                <a:srgbClr val="00FF00"/>
              </a:solidFill>
              <a:latin typeface="Spectral Light" panose="0202030206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635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53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33474" y="1219115"/>
            <a:ext cx="4303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FF00"/>
                </a:solidFill>
                <a:latin typeface="Spectral Light" panose="02020302060000000000" pitchFamily="18" charset="0"/>
              </a:rPr>
              <a:t>ὑποκάτω</a:t>
            </a:r>
            <a:r>
              <a:rPr lang="fr-FR" dirty="0">
                <a:solidFill>
                  <a:schemeClr val="bg1"/>
                </a:solidFill>
                <a:latin typeface="Spectral Light" panose="02020302060000000000" pitchFamily="18" charset="0"/>
              </a:rPr>
              <a:t> (</a:t>
            </a:r>
            <a:r>
              <a:rPr lang="fr-FR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hypokato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)</a:t>
            </a:r>
          </a:p>
          <a:p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= </a:t>
            </a:r>
            <a:r>
              <a:rPr lang="el-GR" dirty="0">
                <a:solidFill>
                  <a:srgbClr val="00FF00"/>
                </a:solidFill>
                <a:latin typeface="Spectral Light" panose="02020302060000000000" pitchFamily="18" charset="0"/>
              </a:rPr>
              <a:t>ὑπό</a:t>
            </a:r>
            <a:r>
              <a:rPr lang="el-GR" dirty="0">
                <a:solidFill>
                  <a:schemeClr val="bg1"/>
                </a:solidFill>
                <a:latin typeface="Spectral Light" panose="02020302060000000000" pitchFamily="18" charset="0"/>
              </a:rPr>
              <a:t> (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hypo = sous) + </a:t>
            </a:r>
            <a:r>
              <a:rPr lang="el-GR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κάτω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(</a:t>
            </a:r>
            <a:r>
              <a:rPr lang="fr-FR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kato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= en bas)</a:t>
            </a:r>
          </a:p>
          <a:p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= </a:t>
            </a:r>
            <a:r>
              <a:rPr lang="fr-FR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sous </a:t>
            </a:r>
            <a:r>
              <a:rPr lang="fr-FR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(emphatique)</a:t>
            </a:r>
            <a:endParaRPr lang="fr-FR" dirty="0">
              <a:solidFill>
                <a:srgbClr val="FF0000"/>
              </a:solidFill>
              <a:latin typeface="Spectral Light" panose="02020302060000000000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1610" y="615430"/>
            <a:ext cx="3447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Sous… </a:t>
            </a:r>
            <a:r>
              <a:rPr lang="fr-FR" sz="16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(Ap 12.1)</a:t>
            </a:r>
          </a:p>
        </p:txBody>
      </p:sp>
    </p:spTree>
    <p:extLst>
      <p:ext uri="{BB962C8B-B14F-4D97-AF65-F5344CB8AC3E}">
        <p14:creationId xmlns:p14="http://schemas.microsoft.com/office/powerpoint/2010/main" val="42334193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54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</a:t>
            </a:r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12.1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un grand prodige apparut dans le ciel, une femme revêtue du soleil, et </a:t>
            </a:r>
            <a:r>
              <a:rPr lang="fr-FR" sz="2000" dirty="0">
                <a:solidFill>
                  <a:srgbClr val="DF57FF"/>
                </a:solidFill>
                <a:latin typeface="Spectral Light" panose="02020302060000000000" pitchFamily="18" charset="0"/>
              </a:rPr>
              <a:t>la lune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sous ses pieds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et sur sa tête une couronne de douze étoiles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12.1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Καὶ σημεῖον μέγα ὤφθη ἐν τῷ οὐρανῷ γυνὴ περιβεβλημένη τὸν ἥλιον </a:t>
            </a:r>
            <a:r>
              <a:rPr lang="el-G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καὶ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el-GR" sz="2000" dirty="0" smtClean="0">
                <a:solidFill>
                  <a:srgbClr val="DF57FF"/>
                </a:solidFill>
                <a:latin typeface="Spectral Light" panose="02020302060000000000" pitchFamily="18" charset="0"/>
              </a:rPr>
              <a:t>ἡ </a:t>
            </a:r>
            <a:r>
              <a:rPr lang="el-GR" sz="2000" dirty="0">
                <a:solidFill>
                  <a:srgbClr val="DF57FF"/>
                </a:solidFill>
                <a:latin typeface="Spectral Light" panose="02020302060000000000" pitchFamily="18" charset="0"/>
              </a:rPr>
              <a:t>σελήνη </a:t>
            </a:r>
            <a:r>
              <a:rPr lang="el-G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ὑποκάτω τῶν ποδῶν αὐτῆς </a:t>
            </a:r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καὶ ἐπὶ τῆς κεφαλῆς αὐτῆς στέφανος ἀστέρων δώδεκα</a:t>
            </a:r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77468" y="1271315"/>
            <a:ext cx="670396" cy="30338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131840" y="2499742"/>
            <a:ext cx="720080" cy="30338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708497" y="336383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FF00"/>
                </a:solidFill>
                <a:latin typeface="Spectral Light" panose="02020302060000000000" pitchFamily="18" charset="0"/>
              </a:rPr>
              <a:t>πούς</a:t>
            </a:r>
            <a:r>
              <a:rPr lang="fr-FR" dirty="0">
                <a:solidFill>
                  <a:srgbClr val="00FF00"/>
                </a:solidFill>
                <a:latin typeface="Spectral Light" panose="02020302060000000000" pitchFamily="18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Spectral Light" panose="02020302060000000000" pitchFamily="18" charset="0"/>
              </a:rPr>
              <a:t>(</a:t>
            </a:r>
            <a:r>
              <a:rPr lang="fr-FR" dirty="0" err="1">
                <a:solidFill>
                  <a:schemeClr val="bg1"/>
                </a:solidFill>
                <a:latin typeface="Spectral Light" panose="02020302060000000000" pitchFamily="18" charset="0"/>
              </a:rPr>
              <a:t>pous</a:t>
            </a:r>
            <a:r>
              <a:rPr lang="fr-FR" dirty="0">
                <a:solidFill>
                  <a:schemeClr val="bg1"/>
                </a:solidFill>
                <a:latin typeface="Spectral Light" panose="02020302060000000000" pitchFamily="18" charset="0"/>
              </a:rPr>
              <a:t> = pied)</a:t>
            </a:r>
          </a:p>
        </p:txBody>
      </p:sp>
    </p:spTree>
    <p:extLst>
      <p:ext uri="{BB962C8B-B14F-4D97-AF65-F5344CB8AC3E}">
        <p14:creationId xmlns:p14="http://schemas.microsoft.com/office/powerpoint/2010/main" val="42660615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55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003626" y="2314005"/>
            <a:ext cx="4049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FF00"/>
                </a:solidFill>
                <a:latin typeface="Spectral Light" panose="02020302060000000000" pitchFamily="18" charset="0"/>
              </a:rPr>
              <a:t>ὑποπόδιον 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</a:t>
            </a:r>
            <a:r>
              <a:rPr lang="fr-FR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hypopodion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)</a:t>
            </a:r>
          </a:p>
          <a:p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= </a:t>
            </a:r>
            <a:r>
              <a:rPr lang="el-GR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ὑπό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(hypo = sous) + </a:t>
            </a:r>
            <a:r>
              <a:rPr lang="el-GR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πούς</a:t>
            </a:r>
            <a:r>
              <a:rPr lang="fr-FR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</a:t>
            </a:r>
            <a:r>
              <a:rPr lang="fr-FR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pous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= pied)</a:t>
            </a:r>
          </a:p>
          <a:p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= </a:t>
            </a:r>
            <a:r>
              <a:rPr lang="fr-FR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sous les pieds</a:t>
            </a:r>
            <a:endParaRPr lang="fr-FR" dirty="0">
              <a:solidFill>
                <a:srgbClr val="00FF00"/>
              </a:solidFill>
              <a:latin typeface="Spectral Light" panose="02020302060000000000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63330" y="1589135"/>
            <a:ext cx="3529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Marchepied </a:t>
            </a:r>
            <a:r>
              <a:rPr lang="fr-FR" sz="16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(He 10.13)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1610" y="615430"/>
            <a:ext cx="3447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Sous… </a:t>
            </a:r>
            <a:r>
              <a:rPr lang="fr-FR" sz="16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(Ap 12.1)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55575" y="3384967"/>
            <a:ext cx="430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FF00"/>
                </a:solidFill>
                <a:latin typeface="Spectral Light" panose="02020302060000000000" pitchFamily="18" charset="0"/>
              </a:rPr>
              <a:t>πούς</a:t>
            </a:r>
            <a:r>
              <a:rPr lang="fr-FR" dirty="0">
                <a:solidFill>
                  <a:srgbClr val="00FF00"/>
                </a:solidFill>
                <a:latin typeface="Spectral Light" panose="02020302060000000000" pitchFamily="18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Spectral Light" panose="02020302060000000000" pitchFamily="18" charset="0"/>
              </a:rPr>
              <a:t>(</a:t>
            </a:r>
            <a:r>
              <a:rPr lang="fr-FR" dirty="0" err="1">
                <a:solidFill>
                  <a:schemeClr val="bg1"/>
                </a:solidFill>
                <a:latin typeface="Spectral Light" panose="02020302060000000000" pitchFamily="18" charset="0"/>
              </a:rPr>
              <a:t>pous</a:t>
            </a:r>
            <a:r>
              <a:rPr lang="fr-FR" dirty="0">
                <a:solidFill>
                  <a:schemeClr val="bg1"/>
                </a:solidFill>
                <a:latin typeface="Spectral Light" panose="02020302060000000000" pitchFamily="18" charset="0"/>
              </a:rPr>
              <a:t> = pied)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73722" y="2775670"/>
            <a:ext cx="3447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…les pieds </a:t>
            </a:r>
            <a:r>
              <a:rPr lang="fr-FR" sz="16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(Ap 12.1)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33474" y="1219115"/>
            <a:ext cx="4303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FF00"/>
                </a:solidFill>
                <a:latin typeface="Spectral Light" panose="02020302060000000000" pitchFamily="18" charset="0"/>
              </a:rPr>
              <a:t>ὑποκάτω</a:t>
            </a:r>
            <a:r>
              <a:rPr lang="fr-FR" dirty="0">
                <a:solidFill>
                  <a:schemeClr val="bg1"/>
                </a:solidFill>
                <a:latin typeface="Spectral Light" panose="02020302060000000000" pitchFamily="18" charset="0"/>
              </a:rPr>
              <a:t> (</a:t>
            </a:r>
            <a:r>
              <a:rPr lang="fr-FR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hypokato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)</a:t>
            </a:r>
          </a:p>
          <a:p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= </a:t>
            </a:r>
            <a:r>
              <a:rPr lang="el-GR" dirty="0">
                <a:solidFill>
                  <a:srgbClr val="00FF00"/>
                </a:solidFill>
                <a:latin typeface="Spectral Light" panose="02020302060000000000" pitchFamily="18" charset="0"/>
              </a:rPr>
              <a:t>ὑπό</a:t>
            </a:r>
            <a:r>
              <a:rPr lang="el-GR" dirty="0">
                <a:solidFill>
                  <a:schemeClr val="bg1"/>
                </a:solidFill>
                <a:latin typeface="Spectral Light" panose="02020302060000000000" pitchFamily="18" charset="0"/>
              </a:rPr>
              <a:t> (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hypo = sous) + </a:t>
            </a:r>
            <a:r>
              <a:rPr lang="el-GR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κάτω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(</a:t>
            </a:r>
            <a:r>
              <a:rPr lang="fr-FR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kato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= en bas)</a:t>
            </a:r>
          </a:p>
          <a:p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= </a:t>
            </a:r>
            <a:r>
              <a:rPr lang="fr-FR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sous </a:t>
            </a:r>
            <a:r>
              <a:rPr lang="fr-FR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(emphatique)</a:t>
            </a:r>
            <a:endParaRPr lang="fr-FR" dirty="0">
              <a:solidFill>
                <a:srgbClr val="FF0000"/>
              </a:solidFill>
              <a:latin typeface="Spectral Light" panose="02020302060000000000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4119662" y="2052536"/>
                <a:ext cx="8123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8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fr-FR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662" y="2052536"/>
                <a:ext cx="812377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7892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56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559573" y="465137"/>
            <a:ext cx="616401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La lune est sous </a:t>
            </a:r>
            <a:r>
              <a:rPr lang="fr-FR" sz="3200" dirty="0">
                <a:solidFill>
                  <a:srgbClr val="00FF00"/>
                </a:solidFill>
                <a:latin typeface="Spectral Light" panose="02020302060000000000" pitchFamily="18" charset="0"/>
              </a:rPr>
              <a:t>s</a:t>
            </a:r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es pieds</a:t>
            </a:r>
          </a:p>
          <a:p>
            <a:pPr algn="ctr"/>
            <a:endParaRPr lang="fr-FR" sz="1000" dirty="0" smtClean="0">
              <a:solidFill>
                <a:srgbClr val="00FF00"/>
              </a:solidFill>
              <a:latin typeface="Spectral Light" panose="02020302060000000000" pitchFamily="18" charset="0"/>
            </a:endParaRPr>
          </a:p>
          <a:p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Elle est son marchepied</a:t>
            </a:r>
          </a:p>
          <a:p>
            <a:pPr algn="ctr"/>
            <a:endParaRPr lang="fr-FR" sz="1000" dirty="0" smtClean="0">
              <a:solidFill>
                <a:srgbClr val="00FF00"/>
              </a:solidFill>
              <a:latin typeface="Spectral Light" panose="02020302060000000000" pitchFamily="18" charset="0"/>
            </a:endParaRPr>
          </a:p>
          <a:p>
            <a:pPr algn="ctr"/>
            <a:r>
              <a:rPr lang="fr-FR" sz="32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Elle a involontairement perdu son pouvoir et son autorité</a:t>
            </a:r>
          </a:p>
        </p:txBody>
      </p:sp>
      <p:pic>
        <p:nvPicPr>
          <p:cNvPr id="9220" name="Picture 4" descr="https://achristian.files.wordpress.com/2011/09/crushserp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5937" r="4822" b="11297"/>
          <a:stretch/>
        </p:blipFill>
        <p:spPr bwMode="auto">
          <a:xfrm>
            <a:off x="2915816" y="3003798"/>
            <a:ext cx="2867532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èche droite 17"/>
          <p:cNvSpPr/>
          <p:nvPr/>
        </p:nvSpPr>
        <p:spPr>
          <a:xfrm>
            <a:off x="734943" y="1344652"/>
            <a:ext cx="609600" cy="144016"/>
          </a:xfrm>
          <a:prstGeom prst="rightArrow">
            <a:avLst/>
          </a:prstGeom>
          <a:solidFill>
            <a:srgbClr val="00FF00"/>
          </a:solidFill>
          <a:ln w="19050">
            <a:solidFill>
              <a:srgbClr val="00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734943" y="1963946"/>
            <a:ext cx="609600" cy="144016"/>
          </a:xfrm>
          <a:prstGeom prst="rightArrow">
            <a:avLst/>
          </a:prstGeom>
          <a:solidFill>
            <a:srgbClr val="00FF00"/>
          </a:solidFill>
          <a:ln w="19050">
            <a:solidFill>
              <a:srgbClr val="00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0435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57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387003" y="1491630"/>
            <a:ext cx="4369991" cy="175432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La volonté</a:t>
            </a:r>
          </a:p>
          <a:p>
            <a:pPr algn="ctr"/>
            <a:r>
              <a:rPr lang="fr-FR" sz="54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du dragon</a:t>
            </a:r>
            <a:endParaRPr lang="fr-FR" sz="5400" dirty="0">
              <a:solidFill>
                <a:srgbClr val="00FF00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4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58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19252" y="465137"/>
            <a:ext cx="43360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Esaïe 14.13 </a:t>
            </a:r>
            <a:r>
              <a:rPr lang="fr-FR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</a:t>
            </a:r>
            <a:r>
              <a:rPr lang="fr-FR" u="sng" dirty="0">
                <a:solidFill>
                  <a:schemeClr val="bg1"/>
                </a:solidFill>
                <a:latin typeface="Spectral Light" panose="02020302060000000000" pitchFamily="18" charset="0"/>
              </a:rPr>
              <a:t>James, 1611)</a:t>
            </a:r>
          </a:p>
          <a:p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Car tu disais en ton 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cœur : 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Je monterai au ciel, j'élèverai mon trône au-dessus des étoiles de 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YHWH ; 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je m'assiérai aussi 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sur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le 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mont de la congrégation, sur les côtés du nord.</a:t>
            </a:r>
          </a:p>
        </p:txBody>
      </p:sp>
      <p:pic>
        <p:nvPicPr>
          <p:cNvPr id="1026" name="Picture 2" descr="Highest Mountain In The World | Top 10 - Mp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68952"/>
            <a:ext cx="3717706" cy="247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59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19252" y="465137"/>
            <a:ext cx="43360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Esaïe 14.13 </a:t>
            </a:r>
            <a:r>
              <a:rPr lang="fr-FR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</a:t>
            </a:r>
            <a:r>
              <a:rPr lang="fr-FR" u="sng" dirty="0">
                <a:solidFill>
                  <a:schemeClr val="bg1"/>
                </a:solidFill>
                <a:latin typeface="Spectral Light" panose="02020302060000000000" pitchFamily="18" charset="0"/>
              </a:rPr>
              <a:t>James, 1611)</a:t>
            </a:r>
          </a:p>
          <a:p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Car tu disais en ton 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cœur : 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Je monterai au ciel, j'élèverai mon trône au-dessus des étoiles de 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YHWH ; 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je m'assiérai aussi 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sur</a:t>
            </a:r>
          </a:p>
          <a:p>
            <a:r>
              <a:rPr lang="fr-FR" sz="24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le </a:t>
            </a:r>
            <a:r>
              <a:rPr lang="fr-FR" sz="2400" dirty="0">
                <a:solidFill>
                  <a:srgbClr val="FFFF00"/>
                </a:solidFill>
                <a:latin typeface="Spectral Light" panose="02020302060000000000" pitchFamily="18" charset="0"/>
              </a:rPr>
              <a:t>mont de la congrégation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, sur les côtés du nord.</a:t>
            </a:r>
            <a:endParaRPr lang="fr-FR" sz="2400" dirty="0">
              <a:solidFill>
                <a:srgbClr val="FF0000"/>
              </a:solidFill>
              <a:latin typeface="Spectral Light" panose="02020302060000000000" pitchFamily="18" charset="0"/>
            </a:endParaRPr>
          </a:p>
        </p:txBody>
      </p:sp>
      <p:pic>
        <p:nvPicPr>
          <p:cNvPr id="1026" name="Picture 2" descr="Highest Mountain In The World | Top 10 - Mp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68952"/>
            <a:ext cx="3717706" cy="247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45406" y="2366139"/>
            <a:ext cx="830250" cy="3033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222375" y="3323188"/>
            <a:ext cx="430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solidFill>
                  <a:srgbClr val="FFFF00"/>
                </a:solidFill>
                <a:latin typeface="Spectral Light" panose="02020302060000000000" pitchFamily="18" charset="0"/>
              </a:rPr>
              <a:t>הר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(</a:t>
            </a:r>
            <a:r>
              <a:rPr lang="fr-FR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har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)</a:t>
            </a:r>
            <a:r>
              <a:rPr lang="fr-FR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= </a:t>
            </a:r>
            <a:r>
              <a:rPr lang="fr-FR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montagne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432209" y="3435846"/>
            <a:ext cx="609600" cy="144016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168451" y="2366139"/>
            <a:ext cx="1800200" cy="3033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222374" y="3743424"/>
            <a:ext cx="745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solidFill>
                  <a:srgbClr val="FFFF00"/>
                </a:solidFill>
                <a:latin typeface="Spectral Light" panose="02020302060000000000" pitchFamily="18" charset="0"/>
              </a:rPr>
              <a:t>מועד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(</a:t>
            </a:r>
            <a:r>
              <a:rPr lang="fr-FR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moèd</a:t>
            </a:r>
            <a:r>
              <a:rPr lang="fr-FR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) = </a:t>
            </a:r>
            <a:r>
              <a:rPr lang="fr-FR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temps fixé, rassemblement, lieu de rassemblement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432208" y="3856082"/>
            <a:ext cx="609600" cy="144016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30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/>
      <p:bldP spid="15" grpId="0" animBg="1"/>
      <p:bldP spid="16" grpId="0" animBg="1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6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σημεῖον</a:t>
            </a:r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</a:t>
            </a:r>
            <a:r>
              <a:rPr lang="fr-FR" sz="2000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sémeion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)</a:t>
            </a:r>
          </a:p>
          <a:p>
            <a:endParaRPr lang="fr-FR" sz="1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I Signe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1 marque distinctive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2 preuve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3 signe d’en haut, prodige, présage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</a:t>
            </a:r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4 signe céleste, constellation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considérée comme signe des                      	saisons, de la température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5 signe gravé ou écrit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6 borne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          7 drapeau sur la tente d’un général, enseigne militaire</a:t>
            </a:r>
          </a:p>
          <a:p>
            <a:endParaRPr lang="fr-FR" sz="1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II Signal pour faire quelque chose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88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60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559573" y="465137"/>
            <a:ext cx="61640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La volonté du dragon</a:t>
            </a:r>
          </a:p>
          <a:p>
            <a:pPr algn="ctr"/>
            <a:endParaRPr lang="fr-FR" sz="800" dirty="0">
              <a:solidFill>
                <a:srgbClr val="FF0000"/>
              </a:solidFill>
              <a:latin typeface="Spectral Light" panose="02020302060000000000" pitchFamily="18" charset="0"/>
            </a:endParaRPr>
          </a:p>
          <a:p>
            <a:pPr algn="ctr"/>
            <a:r>
              <a:rPr lang="fr-FR" sz="3200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Usurper le culte dédié à Yahuah</a:t>
            </a:r>
          </a:p>
          <a:p>
            <a:pPr algn="ctr"/>
            <a:endParaRPr lang="fr-FR" sz="800" dirty="0">
              <a:solidFill>
                <a:srgbClr val="FF0000"/>
              </a:solidFill>
              <a:latin typeface="Spectral Light" panose="02020302060000000000" pitchFamily="18" charset="0"/>
            </a:endParaRPr>
          </a:p>
          <a:p>
            <a:pPr algn="ctr"/>
            <a:r>
              <a:rPr lang="fr-FR" sz="3200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En changeant les temps fixés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734943" y="1344652"/>
            <a:ext cx="609600" cy="144016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734943" y="1963946"/>
            <a:ext cx="609600" cy="144016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Red Mountain Christian Church | Autos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410" y="2604984"/>
            <a:ext cx="3024336" cy="2268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5602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61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895324" y="1491630"/>
            <a:ext cx="5353349" cy="175432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Restauration </a:t>
            </a:r>
          </a:p>
          <a:p>
            <a:pPr algn="ctr"/>
            <a:r>
              <a:rPr lang="fr-FR" sz="54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des temps fixés</a:t>
            </a:r>
            <a:endParaRPr lang="fr-FR" sz="5400" dirty="0">
              <a:solidFill>
                <a:srgbClr val="00FF00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71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62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2" name="Picture 4" descr="05/30/2013 â Ephemeris â The constellation of the harves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3" b="20698"/>
          <a:stretch/>
        </p:blipFill>
        <p:spPr bwMode="auto">
          <a:xfrm rot="16200000">
            <a:off x="-131093" y="1666208"/>
            <a:ext cx="3541218" cy="205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995688" y="922339"/>
            <a:ext cx="5968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Quelle image </a:t>
            </a:r>
            <a:r>
              <a:rPr lang="fr-FR" sz="24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Yahuah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utilise t’il pour représenter la </a:t>
            </a:r>
            <a:r>
              <a:rPr lang="fr-FR" sz="24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gloire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qu’il apporte à la femme d’Apocalypse 12, 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l’épouse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de son Fils Yahusha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?</a:t>
            </a:r>
          </a:p>
          <a:p>
            <a:endParaRPr lang="fr-FR" sz="1000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Alors que la lune a perdu son autorité, son influence sur l’épouse de 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Yahusha, </a:t>
            </a:r>
            <a:r>
              <a:rPr lang="fr-FR" sz="24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la lumière apportée par le soleil et les douze étoiles/constellation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est une couronne de gloire pour celle-ci.</a:t>
            </a:r>
          </a:p>
          <a:p>
            <a:endParaRPr lang="fr-FR" sz="10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pic>
        <p:nvPicPr>
          <p:cNvPr id="3074" name="Picture 2" descr="Sun PNG images, real sun PNG free images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121" y="831311"/>
            <a:ext cx="3723273" cy="372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eur droit 10"/>
          <p:cNvCxnSpPr/>
          <p:nvPr/>
        </p:nvCxnSpPr>
        <p:spPr>
          <a:xfrm>
            <a:off x="4499992" y="2917180"/>
            <a:ext cx="4104456" cy="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31840" y="3291830"/>
            <a:ext cx="4464496" cy="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862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63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12775" y="1275606"/>
            <a:ext cx="61640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La couronne de gloire</a:t>
            </a:r>
          </a:p>
          <a:p>
            <a:pPr algn="ctr"/>
            <a:endParaRPr lang="fr-FR" sz="800" dirty="0">
              <a:solidFill>
                <a:srgbClr val="FFFF00"/>
              </a:solidFill>
              <a:latin typeface="Spectral Light" panose="02020302060000000000" pitchFamily="18" charset="0"/>
            </a:endParaRPr>
          </a:p>
          <a:p>
            <a:pPr algn="ctr"/>
            <a:r>
              <a:rPr lang="fr-FR" sz="32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Lumière soleil / constellations</a:t>
            </a:r>
          </a:p>
          <a:p>
            <a:pPr algn="ctr"/>
            <a:endParaRPr lang="fr-FR" sz="800" dirty="0">
              <a:solidFill>
                <a:srgbClr val="FFFF00"/>
              </a:solidFill>
              <a:latin typeface="Spectral Light" panose="02020302060000000000" pitchFamily="18" charset="0"/>
            </a:endParaRPr>
          </a:p>
          <a:p>
            <a:pPr algn="ctr"/>
            <a:r>
              <a:rPr lang="fr-FR" sz="32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Temps fixés pour les Saintes Convocations</a:t>
            </a:r>
            <a:endParaRPr lang="fr-FR" sz="800" dirty="0">
              <a:solidFill>
                <a:srgbClr val="FFFF00"/>
              </a:solidFill>
              <a:latin typeface="Spectral Light" panose="02020302060000000000" pitchFamily="18" charset="0"/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160561" y="2083113"/>
            <a:ext cx="609600" cy="144016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160561" y="2702407"/>
            <a:ext cx="609600" cy="144016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 descr="Reloj Solar Quitsato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46" y="807419"/>
            <a:ext cx="2163131" cy="324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4463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64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Esaïe 2.2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James, 1611)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il arrivera,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dans les derniers jours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que la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montagne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de la maison </a:t>
            </a:r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de </a:t>
            </a:r>
            <a:r>
              <a:rPr lang="fr-FR" sz="20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YHWH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sera établie sur le sommet des montagnes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et sera élevée au-dessus des collines; et toutes les nations y afflueront. 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Esaïe </a:t>
            </a:r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2.3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King James, 1611)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beaucoup de peuples viendront et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diront :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Venez et montons à la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montagne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de </a:t>
            </a:r>
            <a:r>
              <a:rPr lang="fr-FR" sz="20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YHWH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,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à la maison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de l’</a:t>
            </a:r>
            <a:r>
              <a:rPr lang="fr-FR" sz="2000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Eloha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de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Jacob; </a:t>
            </a:r>
            <a: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Spectral Light" panose="02020302060000000000" pitchFamily="18" charset="0"/>
              </a:rPr>
              <a:t>il nous instruira de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>
                <a:solidFill>
                  <a:srgbClr val="00B0F0"/>
                </a:solidFill>
                <a:latin typeface="Spectral Light" panose="02020302060000000000" pitchFamily="18" charset="0"/>
              </a:rPr>
              <a:t>ses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Spectral Light" panose="02020302060000000000" pitchFamily="18" charset="0"/>
              </a:rPr>
              <a:t>chemins, et nous marcherons dans </a:t>
            </a:r>
            <a:r>
              <a:rPr lang="fr-FR" sz="2000" dirty="0">
                <a:solidFill>
                  <a:srgbClr val="00B0F0"/>
                </a:solidFill>
                <a:latin typeface="Spectral Light" panose="02020302060000000000" pitchFamily="18" charset="0"/>
              </a:rPr>
              <a:t>ses </a:t>
            </a:r>
            <a: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Spectral Light" panose="02020302060000000000" pitchFamily="18" charset="0"/>
              </a:rPr>
              <a:t>sentiers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; car la loi sortira de Sion et la parole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de YHWH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de Jérusalem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8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65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Esaïe 2.5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King James, 1611)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Ô maison de Jacob, venez et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marchons dans la lumière </a:t>
            </a:r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de </a:t>
            </a:r>
            <a:r>
              <a:rPr lang="fr-FR" sz="20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YHWH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Esaïe </a:t>
            </a:r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2.6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C'est pourquoi </a:t>
            </a:r>
            <a:r>
              <a:rPr lang="fr-FR" sz="2000" dirty="0">
                <a:solidFill>
                  <a:srgbClr val="FF0000"/>
                </a:solidFill>
                <a:latin typeface="Spectral Light" panose="02020302060000000000" pitchFamily="18" charset="0"/>
              </a:rPr>
              <a:t>tu as abandonné ton peuple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la maison de Jacob, </a:t>
            </a:r>
            <a:r>
              <a:rPr lang="fr-FR" sz="2000" dirty="0">
                <a:solidFill>
                  <a:srgbClr val="FF0000"/>
                </a:solidFill>
                <a:latin typeface="Spectral Light" panose="02020302060000000000" pitchFamily="18" charset="0"/>
              </a:rPr>
              <a:t>parce qu'ils sont remplis des pratiques de l'est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et se livrent à la divination comme les Philistins, et se plaisent en la compagnie des enfants des étrangers. 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Esaïe </a:t>
            </a:r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2.8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Leur pays est aussi </a:t>
            </a:r>
            <a:r>
              <a:rPr lang="fr-FR" sz="2000" dirty="0">
                <a:solidFill>
                  <a:srgbClr val="FF0000"/>
                </a:solidFill>
                <a:latin typeface="Spectral Light" panose="02020302060000000000" pitchFamily="18" charset="0"/>
              </a:rPr>
              <a:t>plein d'idoles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; ils adorent l'ouvrage de leurs mains, devant ce que leurs doigts ont fait. 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88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66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559572" y="465137"/>
            <a:ext cx="661282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Maison de Jacob abandonnée :</a:t>
            </a:r>
          </a:p>
          <a:p>
            <a:pPr algn="ctr"/>
            <a:endParaRPr lang="fr-FR" sz="800" dirty="0">
              <a:solidFill>
                <a:srgbClr val="FF0000"/>
              </a:solidFill>
              <a:latin typeface="Spectral Light" panose="02020302060000000000" pitchFamily="18" charset="0"/>
            </a:endParaRPr>
          </a:p>
          <a:p>
            <a:r>
              <a:rPr lang="fr-FR" sz="3200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Remplie des pratiques de l’est</a:t>
            </a:r>
          </a:p>
          <a:p>
            <a:pPr algn="ctr"/>
            <a:endParaRPr lang="fr-FR" sz="800" dirty="0">
              <a:solidFill>
                <a:srgbClr val="FF0000"/>
              </a:solidFill>
              <a:latin typeface="Spectral Light" panose="02020302060000000000" pitchFamily="18" charset="0"/>
            </a:endParaRPr>
          </a:p>
          <a:p>
            <a:r>
              <a:rPr lang="fr-FR" sz="3200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Mésopotamie : Assyrie + Babylone</a:t>
            </a:r>
          </a:p>
          <a:p>
            <a:pPr algn="ctr"/>
            <a:endParaRPr lang="fr-FR" sz="800" dirty="0">
              <a:solidFill>
                <a:srgbClr val="FF0000"/>
              </a:solidFill>
              <a:latin typeface="Spectral Light" panose="02020302060000000000" pitchFamily="18" charset="0"/>
            </a:endParaRPr>
          </a:p>
          <a:p>
            <a:r>
              <a:rPr lang="fr-FR" sz="3200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Calendrier luni-solaire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734943" y="1344652"/>
            <a:ext cx="609600" cy="144016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734943" y="1963946"/>
            <a:ext cx="609600" cy="144016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765175" y="2503710"/>
            <a:ext cx="609600" cy="144016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utoShape 4" descr="sun moon stars | Breathing Spac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198" name="Picture 6" descr="sun moon stars | Breathing 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102" y="3084411"/>
            <a:ext cx="2047795" cy="183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399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67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349559" y="312738"/>
            <a:ext cx="6263481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Esaïe exhorte tous les Israélites :</a:t>
            </a:r>
          </a:p>
          <a:p>
            <a:pPr algn="ctr"/>
            <a:endParaRPr lang="fr-FR" sz="700" dirty="0">
              <a:solidFill>
                <a:srgbClr val="FF0000"/>
              </a:solidFill>
              <a:latin typeface="Spectral Light" panose="02020302060000000000" pitchFamily="18" charset="0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À abandonner leurs pratiques païennes</a:t>
            </a:r>
          </a:p>
          <a:p>
            <a:pPr algn="ctr"/>
            <a:endParaRPr lang="fr-FR" sz="700" dirty="0">
              <a:solidFill>
                <a:srgbClr val="FF0000"/>
              </a:solidFill>
              <a:latin typeface="Spectral Light" panose="02020302060000000000" pitchFamily="18" charset="0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À marcher dans la lumière de YHWH</a:t>
            </a:r>
          </a:p>
          <a:p>
            <a:pPr algn="ctr"/>
            <a:endParaRPr lang="fr-FR" sz="700" dirty="0">
              <a:solidFill>
                <a:srgbClr val="FF0000"/>
              </a:solidFill>
              <a:latin typeface="Spectral Light" panose="02020302060000000000" pitchFamily="18" charset="0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Quitter le calendrier luni-solaire</a:t>
            </a:r>
          </a:p>
          <a:p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(utilisé pour les saintes convocations)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735977" y="1050136"/>
            <a:ext cx="486398" cy="144016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735977" y="1572126"/>
            <a:ext cx="486398" cy="144016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735977" y="2111329"/>
            <a:ext cx="486398" cy="144016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utoShape 4" descr="sun moon stars | Breathing Spac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272" name="Picture 8" descr="Let Us Walk in the Light of God | Desiring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78" y="2931790"/>
            <a:ext cx="3477642" cy="1957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9610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1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68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829505" y="1491630"/>
            <a:ext cx="5484988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La cité de la lune</a:t>
            </a:r>
            <a:endParaRPr lang="fr-FR" sz="5400" dirty="0">
              <a:solidFill>
                <a:srgbClr val="00FF00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78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69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07976" y="286703"/>
            <a:ext cx="858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Un cairn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07975" y="2002944"/>
            <a:ext cx="5939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Un cairn est un monticule artificiel de pierres ayant pour fonctions de :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marquer un lieu particulier 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commémorer un évènement particulier.</a:t>
            </a:r>
          </a:p>
        </p:txBody>
      </p:sp>
      <p:pic>
        <p:nvPicPr>
          <p:cNvPr id="1028" name="Picture 4" descr="River Stone Cairn | Tried to build this yesterday but i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02198"/>
            <a:ext cx="2520280" cy="161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rter&amp;#39;s Primary: REFLECTIONS ~ &amp;quot;A Good Friday Meditati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87774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1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7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(S21)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Un grand signe apparut dans le </a:t>
            </a:r>
            <a:r>
              <a:rPr lang="fr-FR" sz="20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ciel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: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c'était une femme enveloppée du soleil, la lune sous les pieds et une couronne de douze étoiles sur la tête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un grand prodige apparut dans le </a:t>
            </a:r>
            <a:r>
              <a:rPr lang="fr-FR" sz="2000" dirty="0">
                <a:solidFill>
                  <a:srgbClr val="00B0F0"/>
                </a:solidFill>
                <a:latin typeface="Spectral Light" panose="02020302060000000000" pitchFamily="18" charset="0"/>
              </a:rPr>
              <a:t>ciel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une femme revêtue du soleil, et la lune sous ses pieds, et sur sa tête une couronne de douze étoiles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12.1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Καὶ σημεῖον μέγα ὤφθη ἐν τῷ </a:t>
            </a:r>
            <a:r>
              <a:rPr lang="el-GR" sz="2000" dirty="0">
                <a:solidFill>
                  <a:srgbClr val="00B0F0"/>
                </a:solidFill>
                <a:latin typeface="Spectral Light" panose="02020302060000000000" pitchFamily="18" charset="0"/>
              </a:rPr>
              <a:t>οὐρανῷ</a:t>
            </a:r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γυνὴ περιβεβλημένη τὸν ἥλιον καὶ ἡ σελήνη ὑποκάτω τῶν ποδῶν αὐτῆς καὶ ἐπὶ τῆς κεφαλῆς αὐτῆς στέφανος ἀστέρων δώδεκα</a:t>
            </a:r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0223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70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529004"/>
            <a:ext cx="79208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Genèse 35.14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James, 1611)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Jacob dressa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un pilier à l'endroit où il avait parlé avec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lui,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à savoir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une colonne de pierre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et il répandit dessus une offrande de breuvage, et répandit de l'huile dessus.</a:t>
            </a:r>
          </a:p>
          <a:p>
            <a:endParaRPr lang="fr-FR" sz="2000" u="sng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Exode 24.4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King James, 1611)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Moïse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écrivit toutes les paroles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de YHWH,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il se leva de bonne heure le lendemain, et bâtit un autel au pied de la colline, et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dressa douze piliers selon les douze tribus d'Israël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. 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Josué 4.20/21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Joshua dressa à Gilgal les douze pierres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qu'ils avaient prises du Jourdain.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38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71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07976" y="286703"/>
            <a:ext cx="858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Un cairn « lunaire »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17384" y="1790888"/>
            <a:ext cx="417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L’archéologue </a:t>
            </a:r>
            <a:r>
              <a:rPr lang="fr-FR" sz="2400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Ido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Wachtel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découvre, en 2014, au nord d’Israël, un gigantesque cairn en forme de croisant lunaire.</a:t>
            </a:r>
            <a:endParaRPr lang="fr-FR" sz="2400" dirty="0">
              <a:solidFill>
                <a:srgbClr val="FF0000"/>
              </a:solidFill>
              <a:latin typeface="Spectral Light" panose="02020302060000000000" pitchFamily="18" charset="0"/>
            </a:endParaRPr>
          </a:p>
        </p:txBody>
      </p:sp>
      <p:pic>
        <p:nvPicPr>
          <p:cNvPr id="1026" name="Picture 2" descr="https://img.purch.com/h/1400/aHR0cDovL3d3dy5saXZlc2NpZW5jZS5jb20vaW1hZ2VzL2kvMDAwLzA3MC8xMDMvb3JpZ2luYWwvaXNyYWVsLXN0b25lLW1vbnVtZW50LTIuanB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9" b="14098"/>
          <a:stretch/>
        </p:blipFill>
        <p:spPr bwMode="auto">
          <a:xfrm>
            <a:off x="5259198" y="1324397"/>
            <a:ext cx="3643593" cy="251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939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72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07976" y="286703"/>
            <a:ext cx="858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Un cairn « lunaire »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55575" y="1429621"/>
            <a:ext cx="5259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Situé à 13 kilomètres au nord-ouest de la mer de Galilée, ce cairn mesure 14000 m3, pour :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- une longueur totale de 150 mètres,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- une largeur de 12 mètres à sa base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- une hauteur actuelle de 7 mètres.</a:t>
            </a:r>
            <a:endParaRPr lang="fr-FR" sz="2400" dirty="0">
              <a:solidFill>
                <a:srgbClr val="FF0000"/>
              </a:solidFill>
              <a:latin typeface="Spectral Light" panose="02020302060000000000" pitchFamily="18" charset="0"/>
            </a:endParaRPr>
          </a:p>
        </p:txBody>
      </p:sp>
      <p:pic>
        <p:nvPicPr>
          <p:cNvPr id="3074" name="Picture 2" descr="Jethro Cairn with the Tegart fort far off to the upper le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520" y="1341949"/>
            <a:ext cx="3334960" cy="250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601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73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07976" y="286703"/>
            <a:ext cx="858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Un cairn « lunaire »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55575" y="1606222"/>
            <a:ext cx="5259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Des poteries retrouvées sur le site permettent de dater le monument entre </a:t>
            </a:r>
            <a:r>
              <a:rPr lang="fr-FR" sz="24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3050 et 2650 AEC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, donc plus ancien que les pyramides du plateau de Gizeh.</a:t>
            </a:r>
            <a:endParaRPr lang="fr-FR" sz="2400" dirty="0">
              <a:solidFill>
                <a:srgbClr val="FF0000"/>
              </a:solidFill>
              <a:latin typeface="Spectral Light" panose="02020302060000000000" pitchFamily="18" charset="0"/>
            </a:endParaRPr>
          </a:p>
        </p:txBody>
      </p:sp>
      <p:pic>
        <p:nvPicPr>
          <p:cNvPr id="4098" name="Picture 2" descr="Older than Stonehenge, mysterious moon god monument fou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90" y="1528769"/>
            <a:ext cx="3323390" cy="209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436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74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07976" y="286703"/>
            <a:ext cx="858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Un cairn « lunaire »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53676" y="1052223"/>
            <a:ext cx="52591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« L’interprétation 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proposée pour le site est qu’il constituait un point de repère important dans son paysage naturel, servant à marquer la possession et à faire valoir l’autorité et les droits sur les ressources naturelles d’une population rurale ou pastorale 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locale. » </a:t>
            </a:r>
            <a:r>
              <a:rPr lang="fr-FR" sz="2400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Ido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Wachtel</a:t>
            </a:r>
            <a:endParaRPr lang="fr-FR" sz="2400" dirty="0">
              <a:solidFill>
                <a:srgbClr val="FF0000"/>
              </a:solidFill>
              <a:latin typeface="Spectral Light" panose="02020302060000000000" pitchFamily="18" charset="0"/>
            </a:endParaRPr>
          </a:p>
        </p:txBody>
      </p:sp>
      <p:pic>
        <p:nvPicPr>
          <p:cNvPr id="4098" name="Picture 2" descr="Older than Stonehenge, mysterious moon god monument fou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90" y="1528769"/>
            <a:ext cx="3323390" cy="209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812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75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07976" y="286703"/>
            <a:ext cx="858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Un cairn « lunaire »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53676" y="1596049"/>
            <a:ext cx="5259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La forme a peut-être eu une importance symbolique, car le croissant lunaire est un symbole d'un ancien </a:t>
            </a:r>
            <a:r>
              <a:rPr lang="fr-FR" sz="2400" dirty="0">
                <a:solidFill>
                  <a:srgbClr val="FFFF00"/>
                </a:solidFill>
                <a:latin typeface="Spectral Light" panose="02020302060000000000" pitchFamily="18" charset="0"/>
              </a:rPr>
              <a:t>dieu de la lune mésopotamien 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nommé </a:t>
            </a:r>
            <a:r>
              <a:rPr lang="fr-FR" sz="2400" dirty="0">
                <a:solidFill>
                  <a:srgbClr val="FFFF00"/>
                </a:solidFill>
                <a:latin typeface="Spectral Light" panose="02020302060000000000" pitchFamily="18" charset="0"/>
              </a:rPr>
              <a:t>Sin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, a déclaré </a:t>
            </a:r>
            <a:r>
              <a:rPr lang="fr-FR" sz="2400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Ido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Wachtel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  <a:endParaRPr lang="fr-FR" sz="2400" dirty="0">
              <a:solidFill>
                <a:srgbClr val="FF0000"/>
              </a:solidFill>
              <a:latin typeface="Spectral Light" panose="02020302060000000000" pitchFamily="18" charset="0"/>
            </a:endParaRPr>
          </a:p>
        </p:txBody>
      </p:sp>
      <p:pic>
        <p:nvPicPr>
          <p:cNvPr id="6146" name="Picture 2" descr="https://img.purch.com/h/1400/aHR0cDovL3d3dy5saXZlc2NpZW5jZS5jb20vaW1hZ2VzL2kvMDAwLzA3MC8xMDIvb3JpZ2luYWwvaXNyYWVsLXN0b25lLW1vbnVtZW50LTEuanB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74" y="1528769"/>
            <a:ext cx="3107366" cy="207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èche droite 13"/>
          <p:cNvSpPr/>
          <p:nvPr/>
        </p:nvSpPr>
        <p:spPr>
          <a:xfrm>
            <a:off x="5940152" y="2207466"/>
            <a:ext cx="486398" cy="144016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570566" y="1994545"/>
            <a:ext cx="809746" cy="56985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012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76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07976" y="286703"/>
            <a:ext cx="858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Spectral Light" panose="02020302060000000000" pitchFamily="18" charset="0"/>
              </a:rPr>
              <a:t>Un cairn « lunaire »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53676" y="1246122"/>
            <a:ext cx="54874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Une ancienne ville appelée </a:t>
            </a:r>
            <a:r>
              <a:rPr lang="fr-FR" sz="24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Beth </a:t>
            </a:r>
            <a:r>
              <a:rPr lang="fr-FR" sz="24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Yerah</a:t>
            </a:r>
            <a:r>
              <a:rPr lang="fr-FR" sz="2400" dirty="0">
                <a:solidFill>
                  <a:srgbClr val="FFFF00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(maison de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la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lune) 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est située à seulement 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29 kms du cairn.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En 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tant que tel, le monument peut avoir contribué à marquer les frontières de la 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ville, tout en ayant un lien avec sa communauté religieuse. </a:t>
            </a:r>
            <a:endParaRPr lang="fr-FR" sz="2400" dirty="0">
              <a:solidFill>
                <a:srgbClr val="FF0000"/>
              </a:solidFill>
              <a:latin typeface="Spectral Light" panose="02020302060000000000" pitchFamily="18" charset="0"/>
            </a:endParaRPr>
          </a:p>
        </p:txBody>
      </p:sp>
      <p:pic>
        <p:nvPicPr>
          <p:cNvPr id="5122" name="Picture 2" descr="Jerusalem - Lingering Drought Threatens Holy Land&amp;#39;s Wa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098" y="1528769"/>
            <a:ext cx="3179374" cy="211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97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77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0" y="1021446"/>
            <a:ext cx="65894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B0F0"/>
                </a:solidFill>
                <a:latin typeface="Spectral Light" panose="02020302060000000000" pitchFamily="18" charset="0"/>
              </a:rPr>
              <a:t>Pourquoi l’épouse de Yahusha place t’elle la lune </a:t>
            </a:r>
            <a:r>
              <a:rPr lang="fr-FR" sz="2800" u="sng" dirty="0">
                <a:solidFill>
                  <a:srgbClr val="00B0F0"/>
                </a:solidFill>
                <a:latin typeface="Spectral Light" panose="02020302060000000000" pitchFamily="18" charset="0"/>
              </a:rPr>
              <a:t>sous ses pieds</a:t>
            </a:r>
            <a:r>
              <a:rPr lang="fr-FR" sz="2800" dirty="0">
                <a:solidFill>
                  <a:srgbClr val="00B0F0"/>
                </a:solidFill>
                <a:latin typeface="Spectral Light" panose="02020302060000000000" pitchFamily="18" charset="0"/>
              </a:rPr>
              <a:t>, comme son époux place ses ennemis </a:t>
            </a:r>
            <a:r>
              <a:rPr lang="fr-FR" sz="2800" u="sng" dirty="0">
                <a:solidFill>
                  <a:srgbClr val="00B0F0"/>
                </a:solidFill>
                <a:latin typeface="Spectral Light" panose="02020302060000000000" pitchFamily="18" charset="0"/>
              </a:rPr>
              <a:t>sous ses pieds</a:t>
            </a:r>
            <a:r>
              <a:rPr lang="fr-FR" sz="2800" dirty="0">
                <a:solidFill>
                  <a:srgbClr val="00B0F0"/>
                </a:solidFill>
                <a:latin typeface="Spectral Light" panose="02020302060000000000" pitchFamily="18" charset="0"/>
              </a:rPr>
              <a:t> ?</a:t>
            </a:r>
            <a:endParaRPr lang="fr-FR" sz="2000" dirty="0">
              <a:solidFill>
                <a:srgbClr val="00B0F0"/>
              </a:solidFill>
              <a:latin typeface="Spectral Light" panose="02020302060000000000" pitchFamily="18" charset="0"/>
            </a:endParaRPr>
          </a:p>
          <a:p>
            <a:pPr algn="ctr"/>
            <a:endParaRPr lang="fr-FR" sz="2800" dirty="0">
              <a:solidFill>
                <a:srgbClr val="FFFF00"/>
              </a:solidFill>
              <a:latin typeface="Spectral Light" panose="02020302060000000000" pitchFamily="18" charset="0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Se </a:t>
            </a:r>
            <a:r>
              <a:rPr lang="fr-FR" sz="2800" dirty="0">
                <a:solidFill>
                  <a:srgbClr val="FFFF00"/>
                </a:solidFill>
                <a:latin typeface="Spectral Light" panose="02020302060000000000" pitchFamily="18" charset="0"/>
              </a:rPr>
              <a:t>pourrait-il </a:t>
            </a:r>
            <a:r>
              <a:rPr lang="fr-FR" sz="28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qu’elle se libère du </a:t>
            </a:r>
            <a:r>
              <a:rPr lang="fr-FR" sz="2800" dirty="0">
                <a:solidFill>
                  <a:srgbClr val="FFFF00"/>
                </a:solidFill>
                <a:latin typeface="Spectral Light" panose="02020302060000000000" pitchFamily="18" charset="0"/>
              </a:rPr>
              <a:t>faux système d'adoration </a:t>
            </a:r>
            <a:r>
              <a:rPr lang="fr-FR" sz="28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: celui du calendrier lunaire des saintes convocations ?</a:t>
            </a:r>
          </a:p>
        </p:txBody>
      </p:sp>
      <p:sp>
        <p:nvSpPr>
          <p:cNvPr id="9" name="AutoShape 4" descr="sun moon stars | Breathing Spac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Picture 4" descr="05/30/2013 â Ephemeris â The constellation of the harves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3" b="20698"/>
          <a:stretch/>
        </p:blipFill>
        <p:spPr bwMode="auto">
          <a:xfrm rot="16200000">
            <a:off x="6132008" y="1466478"/>
            <a:ext cx="3541218" cy="205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un PNG images, real sun PNG free images downloa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837" y="437936"/>
            <a:ext cx="3723273" cy="372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Moon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809">
            <a:off x="6884787" y="3107326"/>
            <a:ext cx="18573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7241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78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07976" y="286703"/>
            <a:ext cx="858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Jéricho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Joshua march through the nations | Go ye therefore, and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75" y="1491630"/>
            <a:ext cx="461405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83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79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86153" y="1975553"/>
            <a:ext cx="4912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Jéricho est une cité située à l’ouest du Jourdain, juste au nord de la mer Morte.</a:t>
            </a:r>
          </a:p>
        </p:txBody>
      </p:sp>
      <p:pic>
        <p:nvPicPr>
          <p:cNvPr id="2050" name="Picture 2" descr="Anne Fountain - What Joshua had for Breakfast | Newlife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22338"/>
            <a:ext cx="3528392" cy="34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100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8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rgbClr val="00B0F0"/>
                </a:solidFill>
                <a:latin typeface="Spectral Light" panose="02020302060000000000" pitchFamily="18" charset="0"/>
              </a:rPr>
              <a:t>οὐρανός</a:t>
            </a:r>
            <a:r>
              <a:rPr lang="fr-FR" sz="20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</a:t>
            </a:r>
            <a:r>
              <a:rPr lang="fr-FR" sz="2000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ouranos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)</a:t>
            </a:r>
          </a:p>
          <a:p>
            <a:endParaRPr lang="fr-FR" sz="1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1 la voûte du ciel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2 l’air</a:t>
            </a:r>
          </a:p>
          <a:p>
            <a:r>
              <a:rPr lang="fr-FR" sz="2000" dirty="0" smtClean="0">
                <a:solidFill>
                  <a:srgbClr val="00B0F0"/>
                </a:solidFill>
                <a:latin typeface="Spectral Light" panose="02020302060000000000" pitchFamily="18" charset="0"/>
              </a:rPr>
              <a:t>3 l’univers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4 la tente des rois de Perse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5 voile de la bouche, palais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6 dôme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24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80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4" name="Picture 2" descr="Satellite Bible Atlas, by William Schlegel - BiblePlaces.co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93" y="644361"/>
            <a:ext cx="5886214" cy="418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èche droite 13"/>
          <p:cNvSpPr/>
          <p:nvPr/>
        </p:nvSpPr>
        <p:spPr>
          <a:xfrm>
            <a:off x="4645914" y="2738908"/>
            <a:ext cx="630414" cy="288032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 rot="10800000">
            <a:off x="4067989" y="1530900"/>
            <a:ext cx="642097" cy="322577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54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81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944076" y="2575718"/>
            <a:ext cx="171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err="1" smtClean="0">
                <a:solidFill>
                  <a:schemeClr val="bg1"/>
                </a:solidFill>
                <a:latin typeface="PaleoBora" panose="00000400000000000000" pitchFamily="2" charset="0"/>
              </a:rPr>
              <a:t>w</a:t>
            </a:r>
            <a:r>
              <a:rPr lang="fr-FR" sz="4000" dirty="0" err="1" smtClean="0">
                <a:solidFill>
                  <a:srgbClr val="FFFF00"/>
                </a:solidFill>
                <a:latin typeface="PaleoBora" panose="00000400000000000000" pitchFamily="2" charset="0"/>
              </a:rPr>
              <a:t>jry</a:t>
            </a:r>
            <a:endParaRPr lang="fr-FR" sz="4000" dirty="0" smtClean="0">
              <a:solidFill>
                <a:srgbClr val="FFFF00"/>
              </a:solidFill>
              <a:latin typeface="PaleoBora" panose="00000400000000000000" pitchFamily="2" charset="0"/>
            </a:endParaRPr>
          </a:p>
        </p:txBody>
      </p:sp>
      <p:sp>
        <p:nvSpPr>
          <p:cNvPr id="9" name="AutoShape 4" descr="sun moon stars | Breathing Spac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652120" y="2576359"/>
            <a:ext cx="1422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err="1" smtClean="0">
                <a:solidFill>
                  <a:srgbClr val="FFFF00"/>
                </a:solidFill>
                <a:latin typeface="PaleoBora" panose="00000400000000000000" pitchFamily="2" charset="0"/>
              </a:rPr>
              <a:t>jry</a:t>
            </a:r>
            <a:endParaRPr lang="fr-FR" sz="4000" dirty="0" smtClean="0">
              <a:solidFill>
                <a:srgbClr val="FFFF00"/>
              </a:solidFill>
              <a:latin typeface="PaleoBora" panose="00000400000000000000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652120" y="922336"/>
            <a:ext cx="142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lune</a:t>
            </a:r>
            <a:endParaRPr lang="fr-FR" sz="36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652120" y="1693513"/>
            <a:ext cx="1422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4400" dirty="0">
                <a:solidFill>
                  <a:srgbClr val="FFFF00"/>
                </a:solidFill>
                <a:latin typeface="PaleoBora" panose="00000400000000000000" pitchFamily="2" charset="0"/>
              </a:rPr>
              <a:t>ירח</a:t>
            </a:r>
            <a:endParaRPr lang="fr-FR" sz="4400" dirty="0" smtClean="0">
              <a:solidFill>
                <a:srgbClr val="FFFF00"/>
              </a:solidFill>
              <a:latin typeface="PaleoBora" panose="00000400000000000000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979539" y="922337"/>
            <a:ext cx="172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j</a:t>
            </a:r>
            <a:r>
              <a:rPr lang="fr-FR" sz="3600" dirty="0" err="1" smtClean="0">
                <a:solidFill>
                  <a:schemeClr val="bg1"/>
                </a:solidFill>
                <a:latin typeface="Spectral Light" panose="02020302060000000000" pitchFamily="18" charset="0"/>
              </a:rPr>
              <a:t>éricho</a:t>
            </a:r>
            <a:endParaRPr lang="fr-FR" sz="36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092547" y="1693514"/>
            <a:ext cx="1422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4400" dirty="0">
                <a:solidFill>
                  <a:srgbClr val="FFFF00"/>
                </a:solidFill>
                <a:latin typeface="PaleoBora" panose="00000400000000000000" pitchFamily="2" charset="0"/>
              </a:rPr>
              <a:t>ירח</a:t>
            </a:r>
            <a:r>
              <a:rPr lang="he-IL" sz="4400" dirty="0">
                <a:solidFill>
                  <a:schemeClr val="bg1"/>
                </a:solidFill>
                <a:latin typeface="PaleoBora" panose="00000400000000000000" pitchFamily="2" charset="0"/>
              </a:rPr>
              <a:t>ו</a:t>
            </a:r>
            <a:endParaRPr lang="fr-FR" sz="4400" dirty="0" smtClean="0">
              <a:solidFill>
                <a:srgbClr val="FFFF00"/>
              </a:solidFill>
              <a:latin typeface="PaleoBora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3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1" grpId="0"/>
      <p:bldP spid="2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82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4" descr="sun moon stars | Breathing Spac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652120" y="2211709"/>
            <a:ext cx="142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C000"/>
                </a:solidFill>
                <a:latin typeface="Spectral Light" panose="02020302060000000000" pitchFamily="18" charset="0"/>
              </a:rPr>
              <a:t>lune</a:t>
            </a:r>
            <a:endParaRPr lang="fr-FR" sz="3600" dirty="0">
              <a:solidFill>
                <a:srgbClr val="FFC000"/>
              </a:solidFill>
              <a:latin typeface="Spectral Light" panose="02020302060000000000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979539" y="2211710"/>
            <a:ext cx="172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>
                <a:solidFill>
                  <a:srgbClr val="FFC000"/>
                </a:solidFill>
                <a:latin typeface="Spectral Light" panose="02020302060000000000" pitchFamily="18" charset="0"/>
              </a:rPr>
              <a:t>j</a:t>
            </a:r>
            <a:r>
              <a:rPr lang="fr-FR" sz="3600" dirty="0" err="1" smtClean="0">
                <a:solidFill>
                  <a:srgbClr val="FFC000"/>
                </a:solidFill>
                <a:latin typeface="Spectral Light" panose="02020302060000000000" pitchFamily="18" charset="0"/>
              </a:rPr>
              <a:t>éricho</a:t>
            </a:r>
            <a:endParaRPr lang="fr-FR" sz="3600" dirty="0">
              <a:solidFill>
                <a:srgbClr val="FFC000"/>
              </a:solidFill>
              <a:latin typeface="Spectral Light" panose="02020302060000000000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419872" y="2211710"/>
            <a:ext cx="263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C000"/>
                </a:solidFill>
                <a:latin typeface="Spectral Light" panose="02020302060000000000" pitchFamily="18" charset="0"/>
              </a:rPr>
              <a:t>= </a:t>
            </a:r>
            <a:r>
              <a:rPr lang="fr-FR" sz="3200" dirty="0">
                <a:solidFill>
                  <a:srgbClr val="FFC000"/>
                </a:solidFill>
                <a:latin typeface="Spectral Light" panose="02020302060000000000" pitchFamily="18" charset="0"/>
              </a:rPr>
              <a:t>c</a:t>
            </a:r>
            <a:r>
              <a:rPr lang="fr-FR" sz="3200" dirty="0" smtClean="0">
                <a:solidFill>
                  <a:srgbClr val="FFC000"/>
                </a:solidFill>
                <a:latin typeface="Spectral Light" panose="02020302060000000000" pitchFamily="18" charset="0"/>
              </a:rPr>
              <a:t>ité de la </a:t>
            </a:r>
            <a:endParaRPr lang="fr-FR" sz="3200" dirty="0">
              <a:solidFill>
                <a:srgbClr val="FFC000"/>
              </a:solidFill>
              <a:latin typeface="Spectral Light" panose="0202030206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1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83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4" descr="sun moon stars | Breathing Spac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652120" y="2211709"/>
            <a:ext cx="142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C000"/>
                </a:solidFill>
                <a:latin typeface="Spectral Light" panose="02020302060000000000" pitchFamily="18" charset="0"/>
              </a:rPr>
              <a:t>lune</a:t>
            </a:r>
            <a:endParaRPr lang="fr-FR" sz="3600" dirty="0">
              <a:solidFill>
                <a:srgbClr val="FFC000"/>
              </a:solidFill>
              <a:latin typeface="Spectral Light" panose="02020302060000000000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979539" y="2211710"/>
            <a:ext cx="172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>
                <a:solidFill>
                  <a:srgbClr val="FFC000"/>
                </a:solidFill>
                <a:latin typeface="Spectral Light" panose="02020302060000000000" pitchFamily="18" charset="0"/>
              </a:rPr>
              <a:t>j</a:t>
            </a:r>
            <a:r>
              <a:rPr lang="fr-FR" sz="3600" dirty="0" err="1" smtClean="0">
                <a:solidFill>
                  <a:srgbClr val="FFC000"/>
                </a:solidFill>
                <a:latin typeface="Spectral Light" panose="02020302060000000000" pitchFamily="18" charset="0"/>
              </a:rPr>
              <a:t>éricho</a:t>
            </a:r>
            <a:endParaRPr lang="fr-FR" sz="3600" dirty="0">
              <a:solidFill>
                <a:srgbClr val="FFC000"/>
              </a:solidFill>
              <a:latin typeface="Spectral Light" panose="02020302060000000000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419872" y="2211710"/>
            <a:ext cx="263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C000"/>
                </a:solidFill>
                <a:latin typeface="Spectral Light" panose="02020302060000000000" pitchFamily="18" charset="0"/>
              </a:rPr>
              <a:t>= </a:t>
            </a:r>
            <a:r>
              <a:rPr lang="fr-FR" sz="3200" dirty="0">
                <a:solidFill>
                  <a:srgbClr val="FFC000"/>
                </a:solidFill>
                <a:latin typeface="Spectral Light" panose="02020302060000000000" pitchFamily="18" charset="0"/>
              </a:rPr>
              <a:t>c</a:t>
            </a:r>
            <a:r>
              <a:rPr lang="fr-FR" sz="3200" dirty="0" smtClean="0">
                <a:solidFill>
                  <a:srgbClr val="FFC000"/>
                </a:solidFill>
                <a:latin typeface="Spectral Light" panose="02020302060000000000" pitchFamily="18" charset="0"/>
              </a:rPr>
              <a:t>ité de la </a:t>
            </a:r>
            <a:endParaRPr lang="fr-FR" sz="3200" dirty="0">
              <a:solidFill>
                <a:srgbClr val="FFC000"/>
              </a:solidFill>
              <a:latin typeface="Spectral Light" panose="02020302060000000000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46439" y="617538"/>
            <a:ext cx="5184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La mission de Josué ?</a:t>
            </a:r>
            <a:endParaRPr lang="fr-FR" sz="36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15" name="Flèche droite 14"/>
          <p:cNvSpPr/>
          <p:nvPr/>
        </p:nvSpPr>
        <p:spPr>
          <a:xfrm rot="5400000">
            <a:off x="4067989" y="1579382"/>
            <a:ext cx="642097" cy="322577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6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84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529004"/>
            <a:ext cx="79208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Josué 6.2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James, 1611)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YHWH dit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à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Joshua :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Regarde, j'ai livré entre tes mains </a:t>
            </a:r>
            <a:r>
              <a:rPr lang="fr-FR" sz="2000" dirty="0">
                <a:solidFill>
                  <a:srgbClr val="FFC000"/>
                </a:solidFill>
                <a:latin typeface="Spectral Light" panose="02020302060000000000" pitchFamily="18" charset="0"/>
              </a:rPr>
              <a:t>Jéricho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et son roi, et ses vaillants guerriers. 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endParaRPr lang="fr-FR" sz="2000" u="sng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Josué </a:t>
            </a:r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6.3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Vous tous donc, les hommes de guerre, </a:t>
            </a:r>
            <a:r>
              <a:rPr lang="fr-FR" sz="2000" dirty="0">
                <a:solidFill>
                  <a:srgbClr val="DF57FF"/>
                </a:solidFill>
                <a:latin typeface="Spectral Light" panose="02020302060000000000" pitchFamily="18" charset="0"/>
              </a:rPr>
              <a:t>faites le tour de la ville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en tournant une fois autour d'elle. Tu feras ainsi </a:t>
            </a:r>
            <a:r>
              <a:rPr lang="fr-FR" sz="2000" dirty="0">
                <a:solidFill>
                  <a:srgbClr val="DF57FF"/>
                </a:solidFill>
                <a:latin typeface="Spectral Light" panose="02020302060000000000" pitchFamily="18" charset="0"/>
              </a:rPr>
              <a:t>pendant six jours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;</a:t>
            </a: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Josué </a:t>
            </a:r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6.4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sept prêtres porteront sept cors de bélier devant l'arche. Mais </a:t>
            </a:r>
            <a:r>
              <a:rPr lang="fr-FR" sz="2000" dirty="0">
                <a:solidFill>
                  <a:srgbClr val="DF57FF"/>
                </a:solidFill>
                <a:latin typeface="Spectral Light" panose="02020302060000000000" pitchFamily="18" charset="0"/>
              </a:rPr>
              <a:t>le septième jour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>
                <a:solidFill>
                  <a:srgbClr val="DF57FF"/>
                </a:solidFill>
                <a:latin typeface="Spectral Light" panose="02020302060000000000" pitchFamily="18" charset="0"/>
              </a:rPr>
              <a:t>vous ferez le tour de la ville sept fois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et les prêtres sonneront des cors.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4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85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81206" y="294371"/>
            <a:ext cx="651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Au total : 6 + 7 = </a:t>
            </a:r>
            <a:r>
              <a:rPr lang="fr-FR" sz="3600" dirty="0" smtClean="0">
                <a:solidFill>
                  <a:srgbClr val="DF57FF"/>
                </a:solidFill>
                <a:latin typeface="Spectral Light" panose="02020302060000000000" pitchFamily="18" charset="0"/>
              </a:rPr>
              <a:t>13 TOURS </a:t>
            </a:r>
            <a:endParaRPr lang="fr-FR" sz="3600" dirty="0">
              <a:solidFill>
                <a:srgbClr val="DF57FF"/>
              </a:solidFill>
              <a:latin typeface="Spectral Light" panose="02020302060000000000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481206" y="1347614"/>
            <a:ext cx="651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DF57FF"/>
                </a:solidFill>
                <a:latin typeface="Spectral Light" panose="02020302060000000000" pitchFamily="18" charset="0"/>
              </a:rPr>
              <a:t>13 tours </a:t>
            </a:r>
            <a:r>
              <a:rPr lang="fr-FR" sz="36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= </a:t>
            </a:r>
            <a:r>
              <a:rPr lang="fr-FR" sz="3600" dirty="0" smtClean="0">
                <a:solidFill>
                  <a:srgbClr val="DF57FF"/>
                </a:solidFill>
                <a:latin typeface="Spectral Light" panose="02020302060000000000" pitchFamily="18" charset="0"/>
              </a:rPr>
              <a:t>13 lunaisons ?</a:t>
            </a:r>
            <a:endParaRPr lang="fr-FR" sz="3600" dirty="0">
              <a:solidFill>
                <a:srgbClr val="DF57FF"/>
              </a:solidFill>
              <a:latin typeface="Spectral Light" panose="02020302060000000000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11558" y="2355726"/>
            <a:ext cx="79208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Josué 6.20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James, 1611)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Le peuple poussa donc des cris, et l'on sonna des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cors. Dès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que le peuple entendit le son des cors, il jeta de grands cris, et </a:t>
            </a:r>
            <a:r>
              <a:rPr lang="fr-FR" sz="2000" dirty="0">
                <a:solidFill>
                  <a:srgbClr val="FF0000"/>
                </a:solidFill>
                <a:latin typeface="Spectral Light" panose="02020302060000000000" pitchFamily="18" charset="0"/>
              </a:rPr>
              <a:t>la muraille s'écroula; et le peuple monta dans la ville, chacun devant soi, et ils prirent la ville. </a:t>
            </a:r>
            <a:endParaRPr lang="fr-FR" sz="2000" u="sng" dirty="0" smtClean="0">
              <a:solidFill>
                <a:srgbClr val="FF0000"/>
              </a:solidFill>
              <a:latin typeface="Spectral Light" panose="0202030206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86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35770" y="1606222"/>
            <a:ext cx="5060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Avant d’entrer en terre promise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(Canaan)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la cité de la lune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(et son culte)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doit </a:t>
            </a:r>
            <a:r>
              <a:rPr lang="fr-FR" sz="2400" dirty="0">
                <a:solidFill>
                  <a:schemeClr val="bg1"/>
                </a:solidFill>
                <a:latin typeface="Spectral Light" panose="02020302060000000000" pitchFamily="18" charset="0"/>
              </a:rPr>
              <a:t>être détruite pour être littéralement 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placée </a:t>
            </a:r>
            <a:r>
              <a:rPr lang="fr-FR" sz="2400" dirty="0">
                <a:solidFill>
                  <a:srgbClr val="FFFF00"/>
                </a:solidFill>
                <a:latin typeface="Spectral Light" panose="02020302060000000000" pitchFamily="18" charset="0"/>
              </a:rPr>
              <a:t>s</a:t>
            </a:r>
            <a:r>
              <a:rPr lang="fr-FR" sz="24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ous </a:t>
            </a:r>
            <a:r>
              <a:rPr lang="fr-FR" sz="2400" dirty="0">
                <a:solidFill>
                  <a:srgbClr val="FFFF00"/>
                </a:solidFill>
                <a:latin typeface="Spectral Light" panose="02020302060000000000" pitchFamily="18" charset="0"/>
              </a:rPr>
              <a:t>les </a:t>
            </a:r>
            <a:r>
              <a:rPr lang="fr-FR" sz="24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pieds </a:t>
            </a:r>
            <a:r>
              <a:rPr lang="fr-FR" sz="24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du peuple de Yahuah.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8" name="Picture 2" descr="http://www.ainitpz.cn/uploads/userup/0902/03221233J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6" b="5732"/>
          <a:stretch/>
        </p:blipFill>
        <p:spPr bwMode="auto">
          <a:xfrm>
            <a:off x="5076056" y="1264434"/>
            <a:ext cx="3960440" cy="262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652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87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8" name="Picture 2" descr="http://www.ainitpz.cn/uploads/userup/0902/03221233J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6" b="5732"/>
          <a:stretch/>
        </p:blipFill>
        <p:spPr bwMode="auto">
          <a:xfrm>
            <a:off x="5076056" y="1264433"/>
            <a:ext cx="3960440" cy="262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5116"/>
            <a:ext cx="2986764" cy="424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0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54843E-6 L -0.5 -0.000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>
                <a:solidFill>
                  <a:schemeClr val="bg1">
                    <a:lumMod val="75000"/>
                  </a:schemeClr>
                </a:solidFill>
              </a:rPr>
              <a:pPr/>
              <a:t>9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617537"/>
            <a:ext cx="79208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(S21)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Un grand signe apparut dans le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ciel :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c'était une </a:t>
            </a:r>
            <a:r>
              <a:rPr lang="fr-FR" sz="2000" dirty="0">
                <a:solidFill>
                  <a:srgbClr val="FFC000"/>
                </a:solidFill>
                <a:latin typeface="Spectral Light" panose="02020302060000000000" pitchFamily="18" charset="0"/>
              </a:rPr>
              <a:t>femme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enveloppée du soleil, la lune sous les pieds et une couronne de douze étoiles sur la tête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Apocalypse 12.1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un grand prodige apparut dans le ciel, une </a:t>
            </a:r>
            <a:r>
              <a:rPr lang="fr-FR" sz="2000" dirty="0">
                <a:solidFill>
                  <a:srgbClr val="FFC000"/>
                </a:solidFill>
                <a:latin typeface="Spectral Light" panose="02020302060000000000" pitchFamily="18" charset="0"/>
              </a:rPr>
              <a:t>femme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revêtue du soleil, et la lune sous ses pieds, et sur sa tête une couronne de douze étoiles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Apocalypse 12.1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Καὶ σημεῖον μέγα ὤφθη ἐν τῷ οὐρανῷ </a:t>
            </a:r>
            <a:r>
              <a:rPr lang="el-GR" sz="2000" dirty="0">
                <a:solidFill>
                  <a:srgbClr val="FFC000"/>
                </a:solidFill>
                <a:latin typeface="Spectral Light" panose="02020302060000000000" pitchFamily="18" charset="0"/>
              </a:rPr>
              <a:t>γυνὴ</a:t>
            </a:r>
            <a:r>
              <a:rPr lang="el-G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περιβεβλημένη τὸν ἥλιον καὶ ἡ σελήνη ὑποκάτω τῶν ποδῶν αὐτῆς καὶ ἐπὶ τῆς κεφαλῆς αὐτῆς στέφανος ἀστέρων δώδεκα</a:t>
            </a:r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6540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80943</TotalTime>
  <Words>4011</Words>
  <Application>Microsoft Office PowerPoint</Application>
  <PresentationFormat>Affichage à l'écran (16:9)</PresentationFormat>
  <Paragraphs>554</Paragraphs>
  <Slides>87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87</vt:i4>
      </vt:variant>
    </vt:vector>
  </HeadingPairs>
  <TitlesOfParts>
    <vt:vector size="8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Fawzi</dc:creator>
  <cp:lastModifiedBy>Fawzi</cp:lastModifiedBy>
  <cp:revision>2577</cp:revision>
  <dcterms:created xsi:type="dcterms:W3CDTF">2018-04-25T09:15:37Z</dcterms:created>
  <dcterms:modified xsi:type="dcterms:W3CDTF">2019-02-12T19:19:24Z</dcterms:modified>
</cp:coreProperties>
</file>