
<file path=[Content_Types].xml><?xml version="1.0" encoding="utf-8"?>
<Types xmlns="http://schemas.openxmlformats.org/package/2006/content-types">
  <Default Extension="mpe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8" r:id="rId3"/>
    <p:sldId id="256" r:id="rId4"/>
    <p:sldId id="259" r:id="rId5"/>
    <p:sldId id="261" r:id="rId6"/>
    <p:sldId id="257" r:id="rId7"/>
    <p:sldId id="264" r:id="rId8"/>
    <p:sldId id="267" r:id="rId9"/>
    <p:sldId id="265" r:id="rId10"/>
    <p:sldId id="266" r:id="rId11"/>
    <p:sldId id="280" r:id="rId12"/>
    <p:sldId id="260" r:id="rId13"/>
    <p:sldId id="262" r:id="rId14"/>
    <p:sldId id="269" r:id="rId15"/>
    <p:sldId id="263" r:id="rId16"/>
    <p:sldId id="270" r:id="rId17"/>
    <p:sldId id="271" r:id="rId18"/>
    <p:sldId id="272" r:id="rId19"/>
    <p:sldId id="268" r:id="rId20"/>
    <p:sldId id="274" r:id="rId21"/>
    <p:sldId id="273" r:id="rId22"/>
    <p:sldId id="275" r:id="rId23"/>
    <p:sldId id="276" r:id="rId24"/>
    <p:sldId id="279" r:id="rId25"/>
    <p:sldId id="277" r:id="rId26"/>
    <p:sldId id="278" r:id="rId27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3300"/>
    <a:srgbClr val="DC44CA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13" autoAdjust="0"/>
    <p:restoredTop sz="94660"/>
  </p:normalViewPr>
  <p:slideViewPr>
    <p:cSldViewPr>
      <p:cViewPr>
        <p:scale>
          <a:sx n="75" d="100"/>
          <a:sy n="75" d="100"/>
        </p:scale>
        <p:origin x="-1470" y="-4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AC9A5-DC44-4CC7-B042-5BD108FD9C0F}" type="datetimeFigureOut">
              <a:rPr lang="fr-FR" smtClean="0"/>
              <a:t>29/05/2018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BF3E-8FE9-4E35-888C-15CEC1F55A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205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1FFC-EBB6-4389-AA51-3752A1088C0A}" type="datetime1">
              <a:rPr lang="fr-FR" smtClean="0"/>
              <a:t>29/05/2018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323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D28ED-AD06-4391-91DE-0071FB16AC66}" type="datetime1">
              <a:rPr lang="fr-FR" smtClean="0"/>
              <a:t>29/05/2018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6824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38C08-7C7F-4D70-A2B0-993A5570BF2E}" type="datetime1">
              <a:rPr lang="fr-FR" smtClean="0"/>
              <a:t>29/05/2018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5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51435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95250" y="2571750"/>
            <a:ext cx="51435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400050"/>
            <a:ext cx="5105400" cy="2151126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2654898"/>
            <a:ext cx="5114778" cy="825936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4918459"/>
            <a:ext cx="2002464" cy="170177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8EF7BDE-C301-4281-90C7-220EE2BD4571}" type="datetime1">
              <a:rPr lang="fr-FR"/>
              <a:pPr/>
              <a:t>29/05/2018</a:t>
            </a:fld>
            <a:endParaRPr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4918460"/>
            <a:ext cx="2927722" cy="17145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4917186"/>
            <a:ext cx="588336" cy="17145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716C96D-555A-4066-BF29-32A5BE0CACF3}" type="slidenum">
              <a:rPr/>
              <a:pPr/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8239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316CFA-211D-49C3-A4E8-1C2F0EAAA845}" type="datetime1">
              <a:rPr lang="en-US" smtClean="0">
                <a:solidFill>
                  <a:srgbClr val="B13F9A"/>
                </a:solidFill>
              </a:rPr>
              <a:pPr/>
              <a:t>5/29/2018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57750"/>
            <a:ext cx="588336" cy="1714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fld id="{F716C96D-555A-4066-BF29-32A5BE0CACF3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5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16378"/>
            <a:ext cx="6255488" cy="1021556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428751"/>
            <a:ext cx="6255488" cy="55763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4917607"/>
            <a:ext cx="2002464" cy="170177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401ADE2-A856-475E-A555-D1FC1FBC6EFF}" type="datetime1">
              <a:rPr lang="en-US" smtClean="0">
                <a:solidFill>
                  <a:srgbClr val="B13F9A"/>
                </a:solidFill>
              </a:rPr>
              <a:pPr/>
              <a:t>5/29/2018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4917608"/>
            <a:ext cx="2895600" cy="17145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4916334"/>
            <a:ext cx="588336" cy="171450"/>
          </a:xfrm>
        </p:spPr>
        <p:txBody>
          <a:bodyPr/>
          <a:lstStyle>
            <a:extLst/>
          </a:lstStyle>
          <a:p>
            <a:fld id="{F716C96D-555A-4066-BF29-32A5BE0CACF3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 dirty="0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15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030"/>
            <a:ext cx="7242048" cy="857250"/>
          </a:xfrm>
        </p:spPr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520440" cy="3394472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200151"/>
            <a:ext cx="3520440" cy="3394472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7847F-31DD-4979-8397-44FFC43C159A}" type="datetime1">
              <a:rPr lang="en-US" smtClean="0">
                <a:solidFill>
                  <a:srgbClr val="B13F9A"/>
                </a:solidFill>
              </a:rPr>
              <a:pPr/>
              <a:t>5/29/2018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6C96D-555A-4066-BF29-32A5BE0CACF3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 dirty="0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82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030"/>
            <a:ext cx="7242048" cy="85725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400550"/>
            <a:ext cx="3520440" cy="3429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4400550"/>
            <a:ext cx="3520440" cy="3429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283880"/>
            <a:ext cx="3520440" cy="308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283880"/>
            <a:ext cx="3520440" cy="308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1096BC-1B10-47EF-B694-04EF2E55DEF6}" type="datetime1">
              <a:rPr lang="en-US" smtClean="0">
                <a:solidFill>
                  <a:srgbClr val="B13F9A"/>
                </a:solidFill>
              </a:rPr>
              <a:pPr/>
              <a:t>5/29/2018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16C96D-555A-4066-BF29-32A5BE0CACF3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 dirty="0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030"/>
            <a:ext cx="7242048" cy="85725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498D1A-CFCF-439C-A2A0-296BC05C6787}" type="datetime1">
              <a:rPr lang="en-US" smtClean="0">
                <a:solidFill>
                  <a:srgbClr val="B13F9A"/>
                </a:solidFill>
              </a:rPr>
              <a:pPr/>
              <a:t>5/29/2018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16C96D-555A-4066-BF29-32A5BE0CACF3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 dirty="0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0FC7E3C-73E8-4A16-B25E-5C659A19DE39}" type="datetime1">
              <a:rPr lang="en-US" smtClean="0">
                <a:solidFill>
                  <a:srgbClr val="B13F9A"/>
                </a:solidFill>
              </a:rPr>
              <a:pPr/>
              <a:t>5/29/2018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16C96D-555A-4066-BF29-32A5BE0CACF3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 dirty="0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5897880" cy="88011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23062"/>
            <a:ext cx="5897880" cy="451884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239000" cy="32788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0C6E27-3779-4440-B190-FB39BC9C8949}" type="datetime1">
              <a:rPr lang="en-US" smtClean="0">
                <a:solidFill>
                  <a:srgbClr val="B13F9A"/>
                </a:solidFill>
              </a:rPr>
              <a:pPr/>
              <a:t>5/29/2018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3264" y="4917186"/>
            <a:ext cx="588336" cy="1714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fld id="{F716C96D-555A-4066-BF29-32A5BE0CACF3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7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7D04-22BE-43C6-9D5F-FD4387049913}" type="datetime1">
              <a:rPr lang="fr-FR" smtClean="0"/>
              <a:t>29/05/2018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6070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9" y="753501"/>
            <a:ext cx="4319527" cy="323443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420000">
            <a:off x="596707" y="749112"/>
            <a:ext cx="4319527" cy="323443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857250"/>
            <a:ext cx="3429000" cy="154305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2462726"/>
            <a:ext cx="3429000" cy="144018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93E466-0677-4085-806E-6FEA19A3920D}" type="datetime1">
              <a:rPr lang="en-US" smtClean="0">
                <a:solidFill>
                  <a:srgbClr val="F4E7ED"/>
                </a:solidFill>
              </a:rPr>
              <a:pPr/>
              <a:t>5/29/2018</a:t>
            </a:fld>
            <a:endParaRPr lang="en-US" dirty="0">
              <a:solidFill>
                <a:srgbClr val="F4E7E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F4E7E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3264" y="4917186"/>
            <a:ext cx="588336" cy="17145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extLst/>
          </a:lstStyle>
          <a:p>
            <a:fld id="{F716C96D-555A-4066-BF29-32A5BE0CACF3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780752"/>
            <a:ext cx="4206240" cy="315468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04877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F58A00-152B-4F15-AB53-0D44662101D1}" type="datetime1">
              <a:rPr lang="en-US" smtClean="0">
                <a:solidFill>
                  <a:srgbClr val="B13F9A"/>
                </a:solidFill>
              </a:rPr>
              <a:pPr/>
              <a:t>5/29/2018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16C96D-555A-4066-BF29-32A5BE0CACF3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 dirty="0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06217"/>
            <a:ext cx="1524000" cy="4388644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4918459"/>
            <a:ext cx="2002464" cy="170177"/>
          </a:xfrm>
        </p:spPr>
        <p:txBody>
          <a:bodyPr/>
          <a:lstStyle>
            <a:extLst/>
          </a:lstStyle>
          <a:p>
            <a:fld id="{0D854CA9-497E-4805-B22B-95D970A9683C}" type="datetime1">
              <a:rPr lang="en-US" smtClean="0">
                <a:solidFill>
                  <a:srgbClr val="B13F9A"/>
                </a:solidFill>
              </a:rPr>
              <a:pPr/>
              <a:t>5/29/2018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917186"/>
            <a:ext cx="3657600" cy="171450"/>
          </a:xfrm>
        </p:spPr>
        <p:txBody>
          <a:bodyPr/>
          <a:lstStyle>
            <a:extLst/>
          </a:lstStyle>
          <a:p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4914900"/>
            <a:ext cx="588336" cy="1714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716C96D-555A-4066-BF29-32A5BE0CACF3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 dirty="0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52C7-FE70-4C85-BA0A-6F9414D26D17}" type="datetime1">
              <a:rPr lang="fr-FR" smtClean="0"/>
              <a:t>29/05/2018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5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677B-03CA-467B-A747-2D3BBF2D6B2F}" type="datetime1">
              <a:rPr lang="fr-FR" smtClean="0"/>
              <a:t>29/05/2018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3409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F8F2-02A7-4EC5-9832-950E171A50EE}" type="datetime1">
              <a:rPr lang="fr-FR" smtClean="0"/>
              <a:t>29/05/2018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220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10AB-9CF9-4742-BB42-1B6F9F4102CA}" type="datetime1">
              <a:rPr lang="fr-FR" smtClean="0"/>
              <a:t>29/05/2018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975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C8C71-D5BD-4870-ADC1-DD31AE132A93}" type="datetime1">
              <a:rPr lang="fr-FR" smtClean="0"/>
              <a:t>29/05/2018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981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0151-8B4D-4D4D-9832-5E9BB7A87503}" type="datetime1">
              <a:rPr lang="fr-FR" smtClean="0"/>
              <a:t>29/05/2018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2015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71EB-3CA6-486B-9E34-33CD65C3E234}" type="datetime1">
              <a:rPr lang="fr-FR" smtClean="0"/>
              <a:t>29/05/2018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541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D9A5B-FDC4-41BB-9A62-F2EE437A6FDF}" type="datetime1">
              <a:rPr lang="fr-FR" smtClean="0"/>
              <a:t>29/05/2018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064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51435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240030"/>
            <a:ext cx="7239000" cy="85725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207062"/>
            <a:ext cx="7239000" cy="363474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4918459"/>
            <a:ext cx="2002464" cy="170177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1EB8693-32F2-49AC-839B-67CC2227AB7C}" type="datetime1">
              <a:rPr lang="en-US" smtClean="0">
                <a:solidFill>
                  <a:srgbClr val="B13F9A"/>
                </a:solidFill>
              </a:rPr>
              <a:pPr/>
              <a:t>5/29/2018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4918460"/>
            <a:ext cx="3657600" cy="17145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4917186"/>
            <a:ext cx="588336" cy="1714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716C96D-555A-4066-BF29-32A5BE0CACF3}" type="slidenum">
              <a:rPr lang="en-US" smtClean="0">
                <a:solidFill>
                  <a:srgbClr val="B13F9A"/>
                </a:solidFill>
              </a:rPr>
              <a:pPr/>
              <a:t>‹N°›</a:t>
            </a:fld>
            <a:endParaRPr lang="en-US" dirty="0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8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st Backround Video - Moving Vintage Light Bulbs VIDEO BACKGROUN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03340" y="915566"/>
            <a:ext cx="49373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Le Calendrier</a:t>
            </a:r>
          </a:p>
          <a:p>
            <a:pPr algn="ctr"/>
            <a:r>
              <a:rPr lang="fr-FR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De</a:t>
            </a:r>
          </a:p>
          <a:p>
            <a:pPr algn="ctr"/>
            <a:r>
              <a:rPr lang="fr-FR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l’Alliance</a:t>
            </a:r>
          </a:p>
          <a:p>
            <a:pPr algn="ctr"/>
            <a:r>
              <a:rPr lang="fr-FR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#2</a:t>
            </a:r>
            <a:endParaRPr lang="fr-FR" sz="4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ueno" pitchFamily="50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355017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1253344" y="195486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rPr>
              <a:t>MAIS D’OÙ VIENT CE CONCEPT ?</a:t>
            </a:r>
          </a:p>
        </p:txBody>
      </p:sp>
      <p:sp>
        <p:nvSpPr>
          <p:cNvPr id="31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10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278673" y="1087021"/>
            <a:ext cx="27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solidFill>
                  <a:srgbClr val="FFFF66"/>
                </a:solidFill>
                <a:latin typeface="High Tower Text" panose="02040502050506030303" pitchFamily="18" charset="0"/>
                <a:cs typeface="Arial" panose="020B0604020202020204" pitchFamily="34" charset="0"/>
              </a:rPr>
              <a:t>TALMUD</a:t>
            </a:r>
          </a:p>
          <a:p>
            <a:pPr algn="ctr"/>
            <a:r>
              <a:rPr lang="fr-FR" b="1" dirty="0" smtClean="0">
                <a:solidFill>
                  <a:srgbClr val="FFFF66"/>
                </a:solidFill>
                <a:latin typeface="High Tower Text" panose="02040502050506030303" pitchFamily="18" charset="0"/>
                <a:cs typeface="Arial" panose="020B0604020202020204" pitchFamily="34" charset="0"/>
              </a:rPr>
              <a:t>PESAHIM  58.a</a:t>
            </a:r>
            <a:endParaRPr lang="fr-FR" b="1" dirty="0">
              <a:solidFill>
                <a:srgbClr val="FFFF66"/>
              </a:solidFill>
              <a:latin typeface="High Tower Text" panose="02040502050506030303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82" y="1548070"/>
            <a:ext cx="2666627" cy="1945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239750" y="2570265"/>
            <a:ext cx="5484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Dans l'après-midi [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ha'arbayim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], ce que nous entendons par le temps où le soleil commence à descendre vers l'ouest [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ma'arav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]. »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239378" y="1075735"/>
            <a:ext cx="5484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Dans ce contexte,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 (l’expression « 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ha'arbayim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») se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réfère à la période qui commence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lorsque le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commence à progresser vers le soir, juste après midi, jusqu'au coucher du soleil. »</a:t>
            </a:r>
          </a:p>
        </p:txBody>
      </p:sp>
    </p:spTree>
    <p:extLst>
      <p:ext uri="{BB962C8B-B14F-4D97-AF65-F5344CB8AC3E}">
        <p14:creationId xmlns:p14="http://schemas.microsoft.com/office/powerpoint/2010/main" val="238609845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7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11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8602" y="10462"/>
            <a:ext cx="9144000" cy="547082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b="0" i="1" cap="none" spc="150" dirty="0" err="1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Lexique</a:t>
            </a:r>
            <a:r>
              <a:rPr lang="en-US" sz="2800" b="0" i="1" cap="none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Strong (1890) </a:t>
            </a:r>
            <a:r>
              <a:rPr lang="en-US" sz="2800" b="0" cap="none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&lt;</a:t>
            </a:r>
            <a:r>
              <a:rPr lang="en-US" sz="2800" b="0" cap="none" spc="1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erev</a:t>
            </a:r>
            <a:r>
              <a:rPr lang="en-US" sz="2800" b="0" cap="none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&gt;  </a:t>
            </a:r>
            <a:r>
              <a:rPr lang="he-IL" sz="2800" b="0" cap="none" spc="1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ערב</a:t>
            </a:r>
            <a:endParaRPr lang="en-US" sz="2800" b="0" cap="none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987574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6150 : Devenir sombre, se faire tard dans la soirée</a:t>
            </a:r>
            <a:endParaRPr lang="fr-FR" sz="1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1534548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6151 :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Mêler</a:t>
            </a:r>
            <a:r>
              <a:rPr lang="fr-FR" sz="2000" dirty="0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joindre ensemble</a:t>
            </a:r>
            <a:endParaRPr lang="fr-FR" sz="1400" dirty="0">
              <a:solidFill>
                <a:srgbClr val="DC44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2123895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6153 : Soir(</a:t>
            </a:r>
            <a:r>
              <a:rPr lang="fr-FR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ée</a:t>
            </a:r>
            <a:r>
              <a:rPr lang="fr-FR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nuit, coucher de soleil</a:t>
            </a:r>
            <a:endParaRPr lang="fr-FR" sz="1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6560" y="2715766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6154 : Trame (fils tricotés d’un vêtement),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</a:t>
            </a:r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peuple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mêlé</a:t>
            </a:r>
            <a:endParaRPr lang="fr-FR" sz="1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82372" y="3363838"/>
            <a:ext cx="3377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Thème central</a:t>
            </a:r>
          </a:p>
          <a:p>
            <a:pPr lvl="0" algn="ctr"/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lvl="0" algn="ctr"/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</a:t>
            </a:r>
            <a:endParaRPr lang="fr-FR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0597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12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0"/>
            <a:ext cx="9144000" cy="843558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b="0" i="1" cap="none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Dictionnaire</a:t>
            </a:r>
            <a:r>
              <a:rPr lang="en-US" sz="2800" b="0" i="1" cap="none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b="0" i="1" cap="none" spc="150" dirty="0" err="1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étymologique</a:t>
            </a:r>
            <a:r>
              <a:rPr lang="en-US" sz="2800" b="0" i="1" cap="none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b="0" i="1" cap="none" spc="150" dirty="0" err="1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d’hébreu</a:t>
            </a:r>
            <a:r>
              <a:rPr lang="en-US" sz="2800" b="0" i="1" cap="none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(1987)</a:t>
            </a:r>
            <a:endParaRPr lang="en-US" sz="2800" b="0" i="1" cap="none" spc="150" dirty="0">
              <a:ln w="11430"/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algn="ctr"/>
            <a:r>
              <a:rPr lang="en-US" sz="2800" b="0" cap="none" spc="1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&lt;</a:t>
            </a:r>
            <a:r>
              <a:rPr lang="en-US" sz="2800" b="0" cap="none" spc="1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erev</a:t>
            </a:r>
            <a:r>
              <a:rPr lang="en-US" sz="2800" b="0" cap="none" spc="1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&gt;  </a:t>
            </a:r>
            <a:r>
              <a:rPr lang="he-IL" sz="2800" b="0" cap="none" spc="1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ערב</a:t>
            </a:r>
            <a:endParaRPr lang="en-US" sz="2800" b="0" cap="none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810" y="1128799"/>
            <a:ext cx="87966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coucher (en particulier pour le soleil), entrer, descendre.</a:t>
            </a:r>
          </a:p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soir est arrivé, coucher de soleil,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 été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mélangé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trame.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3661" y="2144462"/>
            <a:ext cx="4398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qu’est-ce qu’une trame 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372" y="2543953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«Ensemble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 fils tendus sur le métier à tisser et passant transversalement entre les fils de la chaîne, pour constituer un tissu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 » (Larousse)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82372" y="3363838"/>
            <a:ext cx="3377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Thème central</a:t>
            </a:r>
          </a:p>
          <a:p>
            <a:pPr lvl="0" algn="ctr"/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lvl="0" algn="ctr"/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</a:t>
            </a:r>
            <a:endParaRPr lang="fr-FR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8080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4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13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0"/>
            <a:ext cx="9144000" cy="843558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b="0" i="1" cap="none" spc="150" dirty="0" err="1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Lexique</a:t>
            </a:r>
            <a:r>
              <a:rPr lang="en-US" sz="2800" b="0" i="1" cap="none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de </a:t>
            </a:r>
            <a:r>
              <a:rPr lang="en-US" sz="2800" b="0" i="1" cap="none" spc="150" dirty="0" err="1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l’Ancien</a:t>
            </a:r>
            <a:r>
              <a:rPr lang="en-US" sz="2800" b="0" i="1" cap="none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Testament (1906)</a:t>
            </a:r>
            <a:endParaRPr lang="en-US" sz="2800" b="0" i="1" cap="none" spc="150" dirty="0">
              <a:ln w="11430"/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  <a:p>
            <a:pPr algn="ctr"/>
            <a:r>
              <a:rPr lang="en-US" sz="2800" b="0" cap="none" spc="1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&lt;</a:t>
            </a:r>
            <a:r>
              <a:rPr lang="en-US" sz="2800" b="0" cap="none" spc="1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erev</a:t>
            </a:r>
            <a:r>
              <a:rPr lang="en-US" sz="2800" b="0" cap="none" spc="1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&gt;  </a:t>
            </a:r>
            <a:r>
              <a:rPr lang="he-IL" sz="2800" b="0" cap="none" spc="1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ערב</a:t>
            </a:r>
            <a:endParaRPr lang="en-US" sz="2800" b="0" cap="none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372" y="1059582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peuple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mêlé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entrelacé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9857" y="1466077"/>
            <a:ext cx="8796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gage, se porter caution.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9856" y="1866187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Dans l’expression « entre les deux soirs » : probablement entre le coucher de soleil et les ténèbres.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9856" y="2608373"/>
            <a:ext cx="8976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Quand associé à </a:t>
            </a:r>
            <a:r>
              <a:rPr lang="fr-FR" sz="2000" dirty="0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sz="2000" dirty="0" err="1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boqer</a:t>
            </a:r>
            <a:r>
              <a:rPr lang="fr-FR" sz="2000" dirty="0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(aube) : faire soir, faire sombre.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373" y="3075806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Encore une fois, l’accent est mis sur un 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 de lumière et de </a:t>
            </a:r>
            <a:r>
              <a:rPr lang="fr-FR" sz="2000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ténèbre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pendant la période comprise entre le coucher de soleil et la nuit.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9858" y="3850616"/>
            <a:ext cx="8796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Existe-t-il un mélange de lumière et de </a:t>
            </a:r>
            <a:r>
              <a:rPr lang="fr-F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ténèbre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avant le coucher de soleil 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7963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8" grpId="0"/>
      <p:bldP spid="9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14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661" y="915566"/>
            <a:ext cx="87966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D’après toutes ces définitions de différentes sources, ce n’est que dans ces deux portions (les crépuscules) du cycle de 24 heures, (l’aube </a:t>
            </a:r>
            <a:r>
              <a:rPr lang="fr-FR" sz="2000" dirty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sz="2000" dirty="0" err="1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boqer</a:t>
            </a:r>
            <a:r>
              <a:rPr lang="fr-FR" sz="2000" dirty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le soir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que lumière et ténèbres se mélangent, et que le mot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peut s’appliquer.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09427" y="123478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Commentaires</a:t>
            </a:r>
            <a:endParaRPr lang="fr-FR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661" y="2355726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Yahuah a décomposé le cycle de 24 heures en </a:t>
            </a:r>
            <a:r>
              <a:rPr lang="fr-FR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segments séparés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afin que nous puissions mener nos vies en conséquence.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373" y="3177254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Examinons d'abord un graphique linéaire puis un graphique circulaire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schématiser ces notions.</a:t>
            </a:r>
          </a:p>
        </p:txBody>
      </p:sp>
    </p:spTree>
    <p:extLst>
      <p:ext uri="{BB962C8B-B14F-4D97-AF65-F5344CB8AC3E}">
        <p14:creationId xmlns:p14="http://schemas.microsoft.com/office/powerpoint/2010/main" val="28322627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257176" y="32577"/>
            <a:ext cx="8453907" cy="275124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Wingdings 2"/>
              <a:buNone/>
            </a:pP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4290" y="106252"/>
            <a:ext cx="9052560" cy="74295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Lumière, </a:t>
            </a:r>
            <a:r>
              <a:rPr lang="en-US" sz="2800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Ténèbres</a:t>
            </a:r>
            <a:r>
              <a:rPr lang="en-US" sz="2800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, </a:t>
            </a:r>
            <a:r>
              <a:rPr lang="en-US" sz="2800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Soir</a:t>
            </a:r>
            <a:r>
              <a:rPr lang="en-US" sz="2800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&amp; </a:t>
            </a:r>
            <a:r>
              <a:rPr lang="en-US" sz="2800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Matin</a:t>
            </a:r>
            <a:endParaRPr lang="en-US" sz="2800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  <a:p>
            <a:pPr algn="ctr"/>
            <a:r>
              <a:rPr lang="en-US" sz="2800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Selon</a:t>
            </a:r>
            <a:r>
              <a:rPr lang="en-US" sz="2800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Genèse</a:t>
            </a:r>
            <a:r>
              <a:rPr lang="en-US" sz="2800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1</a:t>
            </a:r>
            <a:endParaRPr lang="en-US" sz="2800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6745" y="849202"/>
            <a:ext cx="7867650" cy="682395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FFFF00"/>
                </a:solidFill>
              </a:rPr>
              <a:t>La plupart d'entre nous </a:t>
            </a:r>
            <a:r>
              <a:rPr lang="fr-FR" sz="2400" b="1" dirty="0" smtClean="0">
                <a:solidFill>
                  <a:srgbClr val="FFFF00"/>
                </a:solidFill>
              </a:rPr>
              <a:t>avons une compréhension linéaire « grec », ce </a:t>
            </a:r>
            <a:r>
              <a:rPr lang="fr-FR" sz="2400" b="1" dirty="0">
                <a:solidFill>
                  <a:srgbClr val="FFFF00"/>
                </a:solidFill>
              </a:rPr>
              <a:t>graphique devrait être facile à comprendre.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13" name="Group 24"/>
          <p:cNvGrpSpPr/>
          <p:nvPr/>
        </p:nvGrpSpPr>
        <p:grpSpPr>
          <a:xfrm>
            <a:off x="259354" y="1598896"/>
            <a:ext cx="8529229" cy="3241782"/>
            <a:chOff x="251903" y="94690"/>
            <a:chExt cx="11797050" cy="6503832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251903" y="94690"/>
              <a:ext cx="11797050" cy="6503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>
              <a:sp3d extrusionH="57150">
                <a:bevelT w="38100" h="38100"/>
              </a:sp3d>
            </a:bodyPr>
            <a:lstStyle>
              <a:lvl1pPr marL="22860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864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96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728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rgbClr val="0070C0"/>
                </a:buClr>
                <a:buSzPct val="10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64208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6596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87752" indent="-18288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Char char="*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 algn="ctr">
                <a:buFont typeface="Georgia" pitchFamily="18" charset="0"/>
                <a:buNone/>
              </a:pPr>
              <a:endParaRPr lang="en-US" sz="2800" dirty="0" smtClean="0">
                <a:effectLst>
                  <a:glow rad="127000">
                    <a:srgbClr val="00FF00"/>
                  </a:glow>
                </a:effectLst>
              </a:endParaRPr>
            </a:p>
            <a:p>
              <a:pPr marL="0" indent="0">
                <a:buNone/>
              </a:pPr>
              <a:r>
                <a:rPr lang="en-US" sz="4000" dirty="0"/>
                <a:t> </a:t>
              </a:r>
              <a:r>
                <a:rPr lang="en-US" sz="4000" dirty="0" smtClean="0"/>
                <a:t> 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Matin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>
                  <a:solidFill>
                    <a:srgbClr val="FF0000"/>
                  </a:solidFill>
                </a:rPr>
                <a:t>(A</a:t>
              </a:r>
              <a:r>
                <a:rPr lang="en-US" b="1" dirty="0" smtClean="0">
                  <a:solidFill>
                    <a:srgbClr val="FF0000"/>
                  </a:solidFill>
                </a:rPr>
                <a:t>ube)</a:t>
              </a:r>
              <a:r>
                <a:rPr lang="en-US" dirty="0" smtClean="0"/>
                <a:t>     </a:t>
              </a:r>
              <a:r>
                <a:rPr lang="en-US" b="1" dirty="0" smtClean="0">
                  <a:solidFill>
                    <a:srgbClr val="F725E8"/>
                  </a:solidFill>
                </a:rPr>
                <a:t>Lever du </a:t>
              </a:r>
              <a:r>
                <a:rPr lang="en-US" b="1" dirty="0" err="1" smtClean="0">
                  <a:solidFill>
                    <a:srgbClr val="F725E8"/>
                  </a:solidFill>
                </a:rPr>
                <a:t>soleil</a:t>
              </a:r>
              <a:r>
                <a:rPr lang="en-US" sz="2000" dirty="0"/>
                <a:t> </a:t>
              </a:r>
              <a:r>
                <a:rPr lang="en-US" sz="2000" dirty="0" smtClean="0"/>
                <a:t>      </a:t>
              </a:r>
              <a:r>
                <a:rPr lang="en-US" b="1" dirty="0" err="1" smtClean="0">
                  <a:solidFill>
                    <a:srgbClr val="FFC000"/>
                  </a:solidFill>
                </a:rPr>
                <a:t>Coucher</a:t>
              </a:r>
              <a:r>
                <a:rPr lang="en-US" b="1" dirty="0" smtClean="0">
                  <a:solidFill>
                    <a:srgbClr val="FFC000"/>
                  </a:solidFill>
                </a:rPr>
                <a:t> de </a:t>
              </a:r>
              <a:r>
                <a:rPr lang="en-US" b="1" dirty="0" err="1" smtClean="0">
                  <a:solidFill>
                    <a:srgbClr val="FFC000"/>
                  </a:solidFill>
                </a:rPr>
                <a:t>soleil</a:t>
              </a:r>
              <a:r>
                <a:rPr lang="en-US" b="1" dirty="0" smtClean="0">
                  <a:solidFill>
                    <a:srgbClr val="FFC000"/>
                  </a:solidFill>
                </a:rPr>
                <a:t>      </a:t>
              </a:r>
              <a:r>
                <a:rPr lang="en-US" b="1" dirty="0" err="1" smtClean="0">
                  <a:solidFill>
                    <a:schemeClr val="bg1">
                      <a:lumMod val="50000"/>
                    </a:schemeClr>
                  </a:solidFill>
                </a:rPr>
                <a:t>Soir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0" indent="0">
                <a:buFont typeface="Georgia" pitchFamily="18" charset="0"/>
                <a:buNone/>
              </a:pPr>
              <a:r>
                <a:rPr lang="en-US" b="1" dirty="0" smtClean="0">
                  <a:solidFill>
                    <a:srgbClr val="FFC000"/>
                  </a:solidFill>
                </a:rPr>
                <a:t> </a:t>
              </a:r>
              <a:endParaRPr lang="en-US" sz="2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6057" y="1036088"/>
              <a:ext cx="5141361" cy="2044569"/>
            </a:xfrm>
            <a:prstGeom prst="rect">
              <a:avLst/>
            </a:prstGeom>
            <a:noFill/>
            <a:ln w="57150">
              <a:solidFill>
                <a:srgbClr val="F725E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1600" b="1" dirty="0" err="1" smtClean="0">
                  <a:solidFill>
                    <a:srgbClr val="CC9900"/>
                  </a:solidFill>
                </a:rPr>
                <a:t>Matin</a:t>
              </a:r>
              <a:r>
                <a:rPr lang="en-CA" sz="1600" b="1" dirty="0" smtClean="0">
                  <a:solidFill>
                    <a:srgbClr val="CC9900"/>
                  </a:solidFill>
                </a:rPr>
                <a:t> (</a:t>
              </a:r>
              <a:r>
                <a:rPr lang="en-CA" sz="1600" b="1" dirty="0" err="1" smtClean="0">
                  <a:solidFill>
                    <a:srgbClr val="CC9900"/>
                  </a:solidFill>
                </a:rPr>
                <a:t>aube</a:t>
              </a:r>
              <a:r>
                <a:rPr lang="en-CA" sz="1600" b="1" dirty="0" smtClean="0">
                  <a:solidFill>
                    <a:srgbClr val="CC9900"/>
                  </a:solidFill>
                </a:rPr>
                <a:t>) “</a:t>
              </a:r>
              <a:r>
                <a:rPr lang="en-CA" sz="1600" b="1" dirty="0" err="1" smtClean="0">
                  <a:solidFill>
                    <a:srgbClr val="CC9900"/>
                  </a:solidFill>
                </a:rPr>
                <a:t>erev</a:t>
              </a:r>
              <a:r>
                <a:rPr lang="en-CA" sz="1600" b="1" dirty="0" smtClean="0">
                  <a:solidFill>
                    <a:srgbClr val="CC9900"/>
                  </a:solidFill>
                </a:rPr>
                <a:t>”</a:t>
              </a:r>
              <a:r>
                <a:rPr lang="en-CA" sz="1600" dirty="0" smtClean="0">
                  <a:solidFill>
                    <a:srgbClr val="CC9900"/>
                  </a:solidFill>
                </a:rPr>
                <a:t> </a:t>
              </a:r>
              <a:r>
                <a:rPr lang="en-CA" sz="1600" dirty="0" smtClean="0">
                  <a:solidFill>
                    <a:srgbClr val="00B050"/>
                  </a:solidFill>
                </a:rPr>
                <a:t/>
              </a:r>
              <a:br>
                <a:rPr lang="en-CA" sz="1600" dirty="0" smtClean="0">
                  <a:solidFill>
                    <a:srgbClr val="00B050"/>
                  </a:solidFill>
                </a:rPr>
              </a:br>
              <a:r>
                <a:rPr lang="en-CA" sz="1600" dirty="0" smtClean="0">
                  <a:solidFill>
                    <a:schemeClr val="tx1"/>
                  </a:solidFill>
                </a:rPr>
                <a:t>mélange lumière </a:t>
              </a:r>
              <a:r>
                <a:rPr lang="en-CA" sz="1600" dirty="0" err="1" smtClean="0">
                  <a:solidFill>
                    <a:schemeClr val="tx1"/>
                  </a:solidFill>
                </a:rPr>
                <a:t>indirecte</a:t>
              </a:r>
              <a:r>
                <a:rPr lang="en-CA" sz="1600" dirty="0" smtClean="0">
                  <a:solidFill>
                    <a:schemeClr val="tx1"/>
                  </a:solidFill>
                </a:rPr>
                <a:t> + </a:t>
              </a:r>
              <a:r>
                <a:rPr lang="en-CA" sz="1600" dirty="0" err="1" smtClean="0">
                  <a:solidFill>
                    <a:schemeClr val="tx1"/>
                  </a:solidFill>
                </a:rPr>
                <a:t>ténèbre</a:t>
              </a:r>
              <a:endParaRPr lang="en-CA" sz="1600" dirty="0" smtClean="0">
                <a:solidFill>
                  <a:schemeClr val="tx1"/>
                </a:solidFill>
              </a:endParaRPr>
            </a:p>
            <a:p>
              <a:pPr algn="ctr"/>
              <a:endParaRPr lang="en-CA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CA" sz="2000" b="1" dirty="0" smtClean="0">
                  <a:ln>
                    <a:solidFill>
                      <a:srgbClr val="FF9900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00FF00"/>
                    </a:glow>
                  </a:effectLst>
                  <a:latin typeface="Arial Black" pitchFamily="34" charset="0"/>
                </a:rPr>
                <a:t>Avant le lever du </a:t>
              </a:r>
              <a:r>
                <a:rPr lang="en-CA" sz="2000" b="1" dirty="0" err="1" smtClean="0">
                  <a:ln>
                    <a:solidFill>
                      <a:srgbClr val="FF9900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00FF00"/>
                    </a:glow>
                  </a:effectLst>
                  <a:latin typeface="Arial Black" pitchFamily="34" charset="0"/>
                </a:rPr>
                <a:t>soleil</a:t>
              </a:r>
              <a:r>
                <a:rPr lang="en-CA" sz="2000" dirty="0" smtClean="0">
                  <a:solidFill>
                    <a:schemeClr val="tx1"/>
                  </a:solidFill>
                </a:rPr>
                <a:t> </a:t>
              </a:r>
              <a:endParaRPr lang="en-CA" sz="20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39786" y="1036088"/>
              <a:ext cx="5275407" cy="2044569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1600" b="1" dirty="0" err="1" smtClean="0">
                  <a:solidFill>
                    <a:srgbClr val="CC9900"/>
                  </a:solidFill>
                </a:rPr>
                <a:t>Soir</a:t>
              </a:r>
              <a:r>
                <a:rPr lang="en-CA" sz="1600" b="1" dirty="0" smtClean="0">
                  <a:solidFill>
                    <a:srgbClr val="CC9900"/>
                  </a:solidFill>
                </a:rPr>
                <a:t> “</a:t>
              </a:r>
              <a:r>
                <a:rPr lang="en-CA" sz="1600" b="1" dirty="0" err="1" smtClean="0">
                  <a:solidFill>
                    <a:srgbClr val="CC9900"/>
                  </a:solidFill>
                </a:rPr>
                <a:t>erev</a:t>
              </a:r>
              <a:r>
                <a:rPr lang="en-CA" sz="1600" b="1" dirty="0" smtClean="0">
                  <a:solidFill>
                    <a:srgbClr val="CC9900"/>
                  </a:solidFill>
                </a:rPr>
                <a:t>”</a:t>
              </a:r>
              <a:r>
                <a:rPr lang="en-CA" sz="1600" dirty="0" smtClean="0">
                  <a:solidFill>
                    <a:srgbClr val="CC9900"/>
                  </a:solidFill>
                </a:rPr>
                <a:t> </a:t>
              </a:r>
              <a:r>
                <a:rPr lang="en-CA" sz="1600" dirty="0">
                  <a:solidFill>
                    <a:srgbClr val="00B050"/>
                  </a:solidFill>
                </a:rPr>
                <a:t/>
              </a:r>
              <a:br>
                <a:rPr lang="en-CA" sz="1600" dirty="0">
                  <a:solidFill>
                    <a:srgbClr val="00B050"/>
                  </a:solidFill>
                </a:rPr>
              </a:br>
              <a:r>
                <a:rPr lang="en-CA" sz="1600" dirty="0">
                  <a:solidFill>
                    <a:schemeClr val="tx1"/>
                  </a:solidFill>
                </a:rPr>
                <a:t>mélange lumière </a:t>
              </a:r>
              <a:r>
                <a:rPr lang="en-CA" sz="1600" dirty="0" err="1">
                  <a:solidFill>
                    <a:schemeClr val="tx1"/>
                  </a:solidFill>
                </a:rPr>
                <a:t>indirecte</a:t>
              </a:r>
              <a:r>
                <a:rPr lang="en-CA" sz="1600" dirty="0">
                  <a:solidFill>
                    <a:schemeClr val="tx1"/>
                  </a:solidFill>
                </a:rPr>
                <a:t> +</a:t>
              </a:r>
              <a:r>
                <a:rPr lang="en-CA" sz="1600" dirty="0" smtClean="0">
                  <a:solidFill>
                    <a:schemeClr val="tx1"/>
                  </a:solidFill>
                </a:rPr>
                <a:t> </a:t>
              </a:r>
              <a:r>
                <a:rPr lang="en-CA" sz="1600" dirty="0" err="1">
                  <a:solidFill>
                    <a:schemeClr val="tx1"/>
                  </a:solidFill>
                </a:rPr>
                <a:t>ténèbre</a:t>
              </a:r>
              <a:endParaRPr lang="en-CA" sz="1600" dirty="0">
                <a:solidFill>
                  <a:schemeClr val="tx1"/>
                </a:solidFill>
              </a:endParaRPr>
            </a:p>
            <a:p>
              <a:pPr algn="ctr"/>
              <a:r>
                <a:rPr lang="en-CA" sz="1600" dirty="0" smtClean="0">
                  <a:solidFill>
                    <a:schemeClr val="bg1"/>
                  </a:solidFill>
                </a:rPr>
                <a:t>.</a:t>
              </a:r>
              <a:r>
                <a:rPr lang="en-CA" sz="1600" dirty="0" smtClean="0">
                  <a:solidFill>
                    <a:schemeClr val="tx1"/>
                  </a:solidFill>
                </a:rPr>
                <a:t/>
              </a:r>
              <a:br>
                <a:rPr lang="en-CA" sz="1600" dirty="0" smtClean="0">
                  <a:solidFill>
                    <a:schemeClr val="tx1"/>
                  </a:solidFill>
                </a:rPr>
              </a:br>
              <a:r>
                <a:rPr lang="en-CA" sz="2000" dirty="0" smtClean="0">
                  <a:ln>
                    <a:solidFill>
                      <a:srgbClr val="F725E8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FFC000"/>
                    </a:glow>
                  </a:effectLst>
                  <a:latin typeface="Arial Black" pitchFamily="34" charset="0"/>
                </a:rPr>
                <a:t>Après le </a:t>
              </a:r>
              <a:r>
                <a:rPr lang="en-CA" sz="2000" dirty="0" err="1" smtClean="0">
                  <a:ln>
                    <a:solidFill>
                      <a:srgbClr val="F725E8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FFC000"/>
                    </a:glow>
                  </a:effectLst>
                  <a:latin typeface="Arial Black" pitchFamily="34" charset="0"/>
                </a:rPr>
                <a:t>coucher</a:t>
              </a:r>
              <a:r>
                <a:rPr lang="en-CA" sz="2000" dirty="0" smtClean="0">
                  <a:ln>
                    <a:solidFill>
                      <a:srgbClr val="F725E8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FFC000"/>
                    </a:glow>
                  </a:effectLst>
                  <a:latin typeface="Arial Black" pitchFamily="34" charset="0"/>
                </a:rPr>
                <a:t> de </a:t>
              </a:r>
              <a:r>
                <a:rPr lang="en-CA" sz="2000" dirty="0" err="1" smtClean="0">
                  <a:ln>
                    <a:solidFill>
                      <a:srgbClr val="F725E8"/>
                    </a:solidFill>
                  </a:ln>
                  <a:solidFill>
                    <a:schemeClr val="tx1"/>
                  </a:solidFill>
                  <a:effectLst>
                    <a:glow rad="127000">
                      <a:srgbClr val="FFC000"/>
                    </a:glow>
                  </a:effectLst>
                  <a:latin typeface="Arial Black" pitchFamily="34" charset="0"/>
                </a:rPr>
                <a:t>soleil</a:t>
              </a:r>
              <a:endParaRPr lang="en-CA" sz="2000" dirty="0">
                <a:ln>
                  <a:solidFill>
                    <a:srgbClr val="F725E8"/>
                  </a:solidFill>
                </a:ln>
                <a:solidFill>
                  <a:schemeClr val="tx1"/>
                </a:solidFill>
                <a:effectLst>
                  <a:glow rad="127000">
                    <a:srgbClr val="FFC000"/>
                  </a:glow>
                </a:effectLst>
                <a:latin typeface="Arial Black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72544" y="5178702"/>
              <a:ext cx="5355771" cy="914400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r>
                <a:rPr lang="en-CA" sz="2400" b="1" dirty="0" err="1" smtClean="0">
                  <a:solidFill>
                    <a:srgbClr val="9933FF"/>
                  </a:solidFill>
                </a:rPr>
                <a:t>Rayons</a:t>
              </a:r>
              <a:r>
                <a:rPr lang="en-CA" sz="2400" b="1" dirty="0" smtClean="0">
                  <a:solidFill>
                    <a:srgbClr val="9933FF"/>
                  </a:solidFill>
                </a:rPr>
                <a:t> directs du </a:t>
              </a:r>
              <a:r>
                <a:rPr lang="en-CA" sz="2400" b="1" dirty="0" err="1" smtClean="0">
                  <a:solidFill>
                    <a:srgbClr val="9933FF"/>
                  </a:solidFill>
                </a:rPr>
                <a:t>soleil</a:t>
              </a:r>
              <a:endParaRPr lang="en-CA" sz="2400" b="1" dirty="0">
                <a:solidFill>
                  <a:srgbClr val="9933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514600" y="5197952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871857" y="5197952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0" name="Straight Connector 16"/>
            <p:cNvCxnSpPr/>
            <p:nvPr/>
          </p:nvCxnSpPr>
          <p:spPr>
            <a:xfrm flipV="1">
              <a:off x="3472544" y="4853159"/>
              <a:ext cx="0" cy="1279071"/>
            </a:xfrm>
            <a:prstGeom prst="line">
              <a:avLst/>
            </a:prstGeom>
            <a:ln w="76200">
              <a:solidFill>
                <a:srgbClr val="F725E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"/>
            <p:cNvCxnSpPr/>
            <p:nvPr/>
          </p:nvCxnSpPr>
          <p:spPr>
            <a:xfrm flipV="1">
              <a:off x="8838254" y="4853159"/>
              <a:ext cx="0" cy="1279071"/>
            </a:xfrm>
            <a:prstGeom prst="line">
              <a:avLst/>
            </a:prstGeom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8"/>
            <p:cNvCxnSpPr/>
            <p:nvPr/>
          </p:nvCxnSpPr>
          <p:spPr>
            <a:xfrm flipV="1">
              <a:off x="2480995" y="4833281"/>
              <a:ext cx="0" cy="1279072"/>
            </a:xfrm>
            <a:prstGeom prst="line">
              <a:avLst/>
            </a:prstGeom>
            <a:ln w="762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19"/>
            <p:cNvCxnSpPr/>
            <p:nvPr/>
          </p:nvCxnSpPr>
          <p:spPr>
            <a:xfrm>
              <a:off x="3177946" y="3080657"/>
              <a:ext cx="0" cy="2392160"/>
            </a:xfrm>
            <a:prstGeom prst="straightConnector1">
              <a:avLst/>
            </a:prstGeom>
            <a:ln w="76200">
              <a:solidFill>
                <a:srgbClr val="F725E8"/>
              </a:solidFill>
              <a:tailEnd type="arrow"/>
            </a:ln>
            <a:effectLst>
              <a:glow rad="127000">
                <a:srgbClr val="00FF00"/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0"/>
            <p:cNvCxnSpPr/>
            <p:nvPr/>
          </p:nvCxnSpPr>
          <p:spPr>
            <a:xfrm flipH="1">
              <a:off x="9274699" y="3080657"/>
              <a:ext cx="1" cy="2392159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  <a:effectLst>
              <a:glow rad="127000">
                <a:srgbClr val="663300"/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9840686" y="5197951"/>
              <a:ext cx="2112952" cy="914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CA" sz="3200" b="1" dirty="0" smtClean="0"/>
                <a:t>Nuit</a:t>
              </a:r>
              <a:endParaRPr lang="en-CA" sz="3200" b="1" dirty="0"/>
            </a:p>
          </p:txBody>
        </p:sp>
        <p:cxnSp>
          <p:nvCxnSpPr>
            <p:cNvPr id="26" name="Straight Connector 22"/>
            <p:cNvCxnSpPr/>
            <p:nvPr/>
          </p:nvCxnSpPr>
          <p:spPr>
            <a:xfrm flipV="1">
              <a:off x="9827907" y="4833281"/>
              <a:ext cx="0" cy="1279071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lide Number Placeholder 1"/>
          <p:cNvSpPr txBox="1">
            <a:spLocks/>
          </p:cNvSpPr>
          <p:nvPr/>
        </p:nvSpPr>
        <p:spPr>
          <a:xfrm>
            <a:off x="8634597" y="4840678"/>
            <a:ext cx="4320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D682D65-884C-47A2-8FBD-AC59C0AFCE73}" type="slidenum">
              <a:rPr lang="es-ES" smtClean="0">
                <a:solidFill>
                  <a:schemeClr val="bg1"/>
                </a:solidFill>
              </a:rPr>
              <a:pPr/>
              <a:t>15</a:t>
            </a:fld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2054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4290" y="106252"/>
            <a:ext cx="9052560" cy="74295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Lumière, </a:t>
            </a:r>
            <a:r>
              <a:rPr lang="en-US" sz="2800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Ténèbres</a:t>
            </a:r>
            <a:r>
              <a:rPr lang="en-US" sz="2800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, </a:t>
            </a:r>
            <a:r>
              <a:rPr lang="en-US" sz="2800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Soir</a:t>
            </a:r>
            <a:r>
              <a:rPr lang="en-US" sz="2800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&amp; </a:t>
            </a:r>
            <a:r>
              <a:rPr lang="en-US" sz="2800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Matin</a:t>
            </a:r>
            <a:endParaRPr lang="en-US" sz="2800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  <a:p>
            <a:pPr algn="ctr"/>
            <a:r>
              <a:rPr lang="en-US" sz="2800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Selon</a:t>
            </a:r>
            <a:r>
              <a:rPr lang="en-US" sz="2800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Genèse</a:t>
            </a:r>
            <a:r>
              <a:rPr lang="en-US" sz="2800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1</a:t>
            </a:r>
            <a:endParaRPr lang="en-US" sz="2800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82861" y="865361"/>
            <a:ext cx="1496983" cy="57042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fr-F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Remarques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lide Number Placeholder 1"/>
          <p:cNvSpPr txBox="1">
            <a:spLocks/>
          </p:cNvSpPr>
          <p:nvPr/>
        </p:nvSpPr>
        <p:spPr>
          <a:xfrm>
            <a:off x="8634597" y="4840678"/>
            <a:ext cx="4320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D682D65-884C-47A2-8FBD-AC59C0AFCE73}" type="slidenum">
              <a:rPr lang="es-ES" smtClean="0">
                <a:solidFill>
                  <a:schemeClr val="bg1"/>
                </a:solidFill>
              </a:rPr>
              <a:pPr/>
              <a:t>16</a:t>
            </a:fld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770" y="1347614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cases grises sont les périodes pendant lesquelles la lumière (rayons indirects du soleil) et les ténèbres se mélangent.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2861" y="2055500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Ces périodes sont en accord complet avec les définitions hébraïques vues précédemment.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8973" y="2773882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crépuscule du soir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 peut pas être trouvé avant le coucher de soleil.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2861" y="3475064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 plus que le crépuscule du matin </a:t>
            </a:r>
            <a:r>
              <a:rPr lang="fr-FR" sz="2000" dirty="0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sz="2000" dirty="0" err="1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boqer</a:t>
            </a:r>
            <a:r>
              <a:rPr lang="fr-FR" sz="2000" dirty="0" smtClean="0">
                <a:solidFill>
                  <a:srgbClr val="DC44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 peut être trouvé après le lever du soleil.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8973" y="4183609"/>
            <a:ext cx="8796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lumière directe du soleil ne permet aucune action de mélange.</a:t>
            </a:r>
          </a:p>
        </p:txBody>
      </p:sp>
    </p:spTree>
    <p:extLst>
      <p:ext uri="{BB962C8B-B14F-4D97-AF65-F5344CB8AC3E}">
        <p14:creationId xmlns:p14="http://schemas.microsoft.com/office/powerpoint/2010/main" val="16264331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  <p:bldP spid="30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6C96D-555A-4066-BF29-32A5BE0CACF3}" type="slidenum">
              <a:rPr lang="en-US" smtClean="0">
                <a:solidFill>
                  <a:srgbClr val="B13F9A"/>
                </a:solidFill>
              </a:rPr>
              <a:pPr/>
              <a:t>17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4290" y="1"/>
            <a:ext cx="9052560" cy="477727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Alignement</a:t>
            </a:r>
            <a:r>
              <a:rPr lang="en-US" sz="2800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avec </a:t>
            </a:r>
            <a:r>
              <a:rPr lang="en-US" sz="2800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Genèse</a:t>
            </a:r>
            <a:r>
              <a:rPr lang="en-US" sz="2800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</a:rPr>
              <a:t> 1.5</a:t>
            </a:r>
            <a:endParaRPr lang="en-US" sz="2800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5864" y="654518"/>
            <a:ext cx="6973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Yahuah </a:t>
            </a:r>
            <a:r>
              <a:rPr lang="en-US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amène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d’abord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b="1" dirty="0">
                <a:ln w="11430">
                  <a:solidFill>
                    <a:srgbClr val="00B0F0"/>
                  </a:solidFill>
                </a:ln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lumière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b="1" dirty="0" err="1" smtClean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puis</a:t>
            </a:r>
            <a:r>
              <a:rPr lang="en-US" b="1" dirty="0" smtClean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le </a:t>
            </a:r>
            <a:r>
              <a:rPr lang="en-US" b="1" dirty="0" err="1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crépuscule</a:t>
            </a:r>
            <a:r>
              <a:rPr lang="en-US" b="1" dirty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du </a:t>
            </a:r>
            <a:r>
              <a:rPr lang="en-US" b="1" dirty="0" err="1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soir</a:t>
            </a:r>
            <a:r>
              <a:rPr lang="en-US" b="1" dirty="0" smtClean="0">
                <a:ln w="1905"/>
                <a:gradFill>
                  <a:gsLst>
                    <a:gs pos="0">
                      <a:srgbClr val="FA8D3D">
                        <a:shade val="20000"/>
                        <a:satMod val="200000"/>
                      </a:srgbClr>
                    </a:gs>
                    <a:gs pos="78000">
                      <a:srgbClr val="FA8D3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A8D3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 </a:t>
            </a:r>
            <a:br>
              <a:rPr lang="en-US" b="1" dirty="0" smtClean="0">
                <a:ln w="1905"/>
                <a:gradFill>
                  <a:gsLst>
                    <a:gs pos="0">
                      <a:srgbClr val="FA8D3D">
                        <a:shade val="20000"/>
                        <a:satMod val="200000"/>
                      </a:srgbClr>
                    </a:gs>
                    <a:gs pos="78000">
                      <a:srgbClr val="FA8D3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A8D3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err="1" smtClean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puis</a:t>
            </a:r>
            <a:r>
              <a:rPr lang="en-US" b="1" dirty="0" smtClean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Segoe Print" pitchFamily="2" charset="0"/>
              </a:rPr>
              <a:t>la </a:t>
            </a:r>
            <a:r>
              <a:rPr lang="en-US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Segoe Print" pitchFamily="2" charset="0"/>
              </a:rPr>
              <a:t>nuit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Segoe Print" pitchFamily="2" charset="0"/>
              </a:rPr>
              <a:t>, </a:t>
            </a:r>
            <a:r>
              <a:rPr lang="en-US" b="1" dirty="0" err="1" smtClean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enfin</a:t>
            </a:r>
            <a:r>
              <a:rPr lang="en-US" b="1" dirty="0" smtClean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l’aube</a:t>
            </a:r>
            <a:r>
              <a:rPr lang="en-US" b="1" dirty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arrive… </a:t>
            </a:r>
            <a:r>
              <a:rPr lang="en-US" b="1" dirty="0" smtClean="0">
                <a:ln w="1905"/>
                <a:solidFill>
                  <a:srgbClr val="66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et </a:t>
            </a:r>
            <a:r>
              <a:rPr lang="en-US" b="1" dirty="0" err="1" smtClean="0">
                <a:ln w="1905"/>
                <a:solidFill>
                  <a:srgbClr val="66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ainsi</a:t>
            </a:r>
            <a:r>
              <a:rPr lang="en-US" b="1" dirty="0" smtClean="0">
                <a:ln w="1905"/>
                <a:solidFill>
                  <a:srgbClr val="66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 suite.</a:t>
            </a:r>
            <a:endParaRPr lang="en-US" b="1" dirty="0">
              <a:ln w="1905"/>
              <a:solidFill>
                <a:srgbClr val="66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8458200" y="4917186"/>
            <a:ext cx="588336" cy="171450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16C96D-555A-4066-BF29-32A5BE0CACF3}" type="slidenum">
              <a:rPr lang="en-US" smtClean="0">
                <a:solidFill>
                  <a:srgbClr val="F4E7ED"/>
                </a:solidFill>
              </a:rPr>
              <a:pPr/>
              <a:t>17</a:t>
            </a:fld>
            <a:endParaRPr lang="en-US" dirty="0">
              <a:solidFill>
                <a:srgbClr val="F4E7ED"/>
              </a:solidFill>
            </a:endParaRPr>
          </a:p>
        </p:txBody>
      </p:sp>
      <p:sp>
        <p:nvSpPr>
          <p:cNvPr id="19" name="Oval 7"/>
          <p:cNvSpPr/>
          <p:nvPr/>
        </p:nvSpPr>
        <p:spPr>
          <a:xfrm>
            <a:off x="2950761" y="1373172"/>
            <a:ext cx="3135295" cy="3017490"/>
          </a:xfrm>
          <a:prstGeom prst="ellipse">
            <a:avLst/>
          </a:prstGeom>
          <a:gradFill flip="none" rotWithShape="1">
            <a:gsLst>
              <a:gs pos="48000">
                <a:srgbClr val="ABE9FF"/>
              </a:gs>
              <a:gs pos="99000">
                <a:srgbClr val="002060"/>
              </a:gs>
              <a:gs pos="51000">
                <a:srgbClr val="002060"/>
              </a:gs>
            </a:gsLst>
            <a:lin ang="5400000" scaled="1"/>
            <a:tileRect/>
          </a:gradFill>
          <a:ln w="25400" cap="flat" cmpd="sng" algn="ctr">
            <a:solidFill>
              <a:srgbClr val="0070C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Triangle 9"/>
          <p:cNvSpPr/>
          <p:nvPr/>
        </p:nvSpPr>
        <p:spPr>
          <a:xfrm>
            <a:off x="2535983" y="2538898"/>
            <a:ext cx="1972506" cy="328658"/>
          </a:xfrm>
          <a:prstGeom prst="rtTriangle">
            <a:avLst/>
          </a:prstGeom>
          <a:solidFill>
            <a:srgbClr val="1F497D">
              <a:lumMod val="20000"/>
              <a:lumOff val="80000"/>
            </a:srgbClr>
          </a:solidFill>
          <a:ln w="952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ight Triangle 12"/>
          <p:cNvSpPr/>
          <p:nvPr/>
        </p:nvSpPr>
        <p:spPr>
          <a:xfrm flipH="1">
            <a:off x="4514704" y="2538898"/>
            <a:ext cx="1990508" cy="328658"/>
          </a:xfrm>
          <a:prstGeom prst="rtTriangl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37639" y="2287728"/>
            <a:ext cx="27573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400" b="1" dirty="0" err="1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Crépuscule</a:t>
            </a:r>
            <a:r>
              <a:rPr lang="en-US" sz="2400" b="1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du </a:t>
            </a:r>
            <a:r>
              <a:rPr lang="en-US" sz="2400" b="1" dirty="0" err="1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soir</a:t>
            </a:r>
            <a:endParaRPr lang="en-US" sz="2400" b="1" dirty="0">
              <a:ln w="11430"/>
              <a:solidFill>
                <a:srgbClr val="F79646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-31984" y="2287728"/>
            <a:ext cx="246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Crépuscule du matin</a:t>
            </a:r>
            <a:endParaRPr lang="fr-FR" sz="2400" b="1" dirty="0"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351161" y="1831012"/>
            <a:ext cx="22884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2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La lumière est appelée : Jour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341644" y="3263383"/>
            <a:ext cx="24216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2000" b="1" dirty="0">
                <a:ln w="11430"/>
                <a:solidFill>
                  <a:srgbClr val="EEECE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Les ténèbres sont appelées : Nuit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509197" y="248732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omic Sans MS" panose="030F0702030302020204" pitchFamily="66" charset="0"/>
              </a:rPr>
              <a:t>4</a:t>
            </a:r>
            <a:endParaRPr lang="fr-FR" sz="28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4279353" y="136161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omic Sans MS" panose="030F0702030302020204" pitchFamily="66" charset="0"/>
              </a:rPr>
              <a:t>1</a:t>
            </a:r>
            <a:endParaRPr lang="fr-FR" sz="28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077731" y="244161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omic Sans MS" panose="030F0702030302020204" pitchFamily="66" charset="0"/>
              </a:rPr>
              <a:t>2</a:t>
            </a:r>
            <a:endParaRPr lang="fr-FR" sz="28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4311767" y="390106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300" dirty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omic Sans MS" panose="030F0702030302020204" pitchFamily="66" charset="0"/>
              </a:rPr>
              <a:t>3</a:t>
            </a:r>
            <a:endParaRPr lang="fr-FR" sz="2800" b="1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Pensées 42"/>
          <p:cNvSpPr/>
          <p:nvPr/>
        </p:nvSpPr>
        <p:spPr>
          <a:xfrm flipH="1">
            <a:off x="257061" y="3229469"/>
            <a:ext cx="2088232" cy="1866405"/>
          </a:xfrm>
          <a:prstGeom prst="cloudCallout">
            <a:avLst>
              <a:gd name="adj1" fmla="val -79064"/>
              <a:gd name="adj2" fmla="val -68576"/>
            </a:avLst>
          </a:prstGeom>
          <a:solidFill>
            <a:srgbClr val="4F81B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617101" y="3484618"/>
            <a:ext cx="1368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 du cycle 1 /</a:t>
            </a:r>
          </a:p>
          <a:p>
            <a:pPr algn="ctr"/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Début du cycle 2</a:t>
            </a:r>
            <a:endParaRPr lang="fr-F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47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18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8576" y="1028793"/>
            <a:ext cx="53252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premier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nous trouvons la pleine lumière.</a:t>
            </a:r>
          </a:p>
          <a:p>
            <a:pPr lvl="0" algn="ctr"/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Puis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apparait le mélange lumière / ténèbres.</a:t>
            </a:r>
          </a:p>
          <a:p>
            <a:pPr lvl="0" algn="ctr"/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Enfin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nous nous retrouvons avec la nuit.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6409" y="123478"/>
            <a:ext cx="8349579" cy="84229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Yahuah appela la lumière Jour, et les ténèbres Nuit.</a:t>
            </a:r>
          </a:p>
          <a:p>
            <a:pPr marL="0" indent="0" algn="ctr">
              <a:buNone/>
            </a:pPr>
            <a:r>
              <a:rPr lang="fr-FR" sz="20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soir vint</a:t>
            </a:r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puis le matin : ce fut le premier jour. »  </a:t>
            </a:r>
            <a:r>
              <a:rPr lang="fr-FR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 1.5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ie 3"/>
          <p:cNvSpPr/>
          <p:nvPr/>
        </p:nvSpPr>
        <p:spPr>
          <a:xfrm rot="5400000">
            <a:off x="2296751" y="2574219"/>
            <a:ext cx="3927229" cy="3857627"/>
          </a:xfrm>
          <a:prstGeom prst="pie">
            <a:avLst>
              <a:gd name="adj1" fmla="val 5400004"/>
              <a:gd name="adj2" fmla="val 16183832"/>
            </a:avLst>
          </a:prstGeom>
          <a:solidFill>
            <a:srgbClr val="CCECF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" name="Pie 4"/>
          <p:cNvSpPr/>
          <p:nvPr/>
        </p:nvSpPr>
        <p:spPr>
          <a:xfrm rot="5400000">
            <a:off x="2705592" y="2553898"/>
            <a:ext cx="3109545" cy="3857627"/>
          </a:xfrm>
          <a:prstGeom prst="pie">
            <a:avLst>
              <a:gd name="adj1" fmla="val 15624230"/>
              <a:gd name="adj2" fmla="val 16200000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cxnSp>
        <p:nvCxnSpPr>
          <p:cNvPr id="8" name="Straight Arrow Connector 5"/>
          <p:cNvCxnSpPr/>
          <p:nvPr/>
        </p:nvCxnSpPr>
        <p:spPr>
          <a:xfrm flipH="1">
            <a:off x="6189180" y="2691818"/>
            <a:ext cx="1183297" cy="1524000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7"/>
          <p:cNvSpPr/>
          <p:nvPr/>
        </p:nvSpPr>
        <p:spPr>
          <a:xfrm>
            <a:off x="6189180" y="2224553"/>
            <a:ext cx="2590800" cy="1406771"/>
          </a:xfrm>
          <a:prstGeom prst="ellipse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Le </a:t>
            </a:r>
            <a:r>
              <a:rPr lang="en-CA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soir</a:t>
            </a:r>
            <a:r>
              <a:rPr lang="en-CA" sz="2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 (</a:t>
            </a:r>
            <a:r>
              <a:rPr lang="en-CA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erev</a:t>
            </a:r>
            <a:r>
              <a:rPr lang="en-CA" sz="2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) </a:t>
            </a:r>
            <a:r>
              <a:rPr lang="en-CA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vint</a:t>
            </a:r>
            <a:r>
              <a:rPr lang="en-CA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 </a:t>
            </a:r>
            <a:endParaRPr lang="en-CA" sz="2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25688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19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Pie 3"/>
          <p:cNvSpPr/>
          <p:nvPr/>
        </p:nvSpPr>
        <p:spPr>
          <a:xfrm rot="5400000">
            <a:off x="2886532" y="1244880"/>
            <a:ext cx="3694229" cy="3635659"/>
          </a:xfrm>
          <a:prstGeom prst="pie">
            <a:avLst>
              <a:gd name="adj1" fmla="val 5400004"/>
              <a:gd name="adj2" fmla="val 16183832"/>
            </a:avLst>
          </a:prstGeom>
          <a:solidFill>
            <a:srgbClr val="CCECFF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5" name="Pie 4"/>
          <p:cNvSpPr/>
          <p:nvPr/>
        </p:nvSpPr>
        <p:spPr>
          <a:xfrm rot="16200000">
            <a:off x="3043927" y="1205914"/>
            <a:ext cx="3369179" cy="3625401"/>
          </a:xfrm>
          <a:prstGeom prst="pie">
            <a:avLst>
              <a:gd name="adj1" fmla="val 5367691"/>
              <a:gd name="adj2" fmla="val 1620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Pie 5"/>
          <p:cNvSpPr/>
          <p:nvPr/>
        </p:nvSpPr>
        <p:spPr>
          <a:xfrm rot="5400000">
            <a:off x="3084003" y="1024066"/>
            <a:ext cx="3109545" cy="3989097"/>
          </a:xfrm>
          <a:prstGeom prst="pie">
            <a:avLst>
              <a:gd name="adj1" fmla="val 15624230"/>
              <a:gd name="adj2" fmla="val 16200000"/>
            </a:avLst>
          </a:prstGeom>
          <a:solidFill>
            <a:schemeClr val="bg1">
              <a:lumMod val="65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" name="Pie 7"/>
          <p:cNvSpPr/>
          <p:nvPr/>
        </p:nvSpPr>
        <p:spPr>
          <a:xfrm rot="16742375">
            <a:off x="3316306" y="914369"/>
            <a:ext cx="3126374" cy="4208491"/>
          </a:xfrm>
          <a:prstGeom prst="pie">
            <a:avLst>
              <a:gd name="adj1" fmla="val 15624230"/>
              <a:gd name="adj2" fmla="val 16237640"/>
            </a:avLst>
          </a:prstGeom>
          <a:solidFill>
            <a:srgbClr val="FFFF00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8" name="Curved Down Arrow 8"/>
          <p:cNvSpPr/>
          <p:nvPr/>
        </p:nvSpPr>
        <p:spPr>
          <a:xfrm>
            <a:off x="2671136" y="1065180"/>
            <a:ext cx="4532070" cy="1874385"/>
          </a:xfrm>
          <a:prstGeom prst="curvedDownArrow">
            <a:avLst>
              <a:gd name="adj1" fmla="val 10910"/>
              <a:gd name="adj2" fmla="val 50000"/>
              <a:gd name="adj3" fmla="val 42838"/>
            </a:avLst>
          </a:prstGeom>
          <a:solidFill>
            <a:srgbClr val="00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9" name="Curved Up Arrow 9"/>
          <p:cNvSpPr/>
          <p:nvPr/>
        </p:nvSpPr>
        <p:spPr>
          <a:xfrm flipH="1">
            <a:off x="2420958" y="3018614"/>
            <a:ext cx="4320479" cy="1756996"/>
          </a:xfrm>
          <a:prstGeom prst="curvedUpArrow">
            <a:avLst>
              <a:gd name="adj1" fmla="val 11895"/>
              <a:gd name="adj2" fmla="val 50000"/>
              <a:gd name="adj3" fmla="val 25000"/>
            </a:avLst>
          </a:prstGeom>
          <a:solidFill>
            <a:schemeClr val="tx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06409" y="123478"/>
            <a:ext cx="8349579" cy="84229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Yahuah appela la lumière Jour, et les ténèbres Nuit.</a:t>
            </a:r>
          </a:p>
          <a:p>
            <a:pPr marL="0" indent="0" algn="ctr">
              <a:buNone/>
            </a:pPr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soir vint, puis le matin : ce fut le premier jour. »  </a:t>
            </a:r>
            <a:r>
              <a:rPr lang="fr-FR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 1.5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4379" y="3066882"/>
            <a:ext cx="24482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Après le </a:t>
            </a:r>
            <a:r>
              <a:rPr lang="en-CA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soir</a:t>
            </a:r>
            <a:r>
              <a:rPr lang="en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les </a:t>
            </a:r>
            <a:r>
              <a:rPr lang="en-CA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ténèbres</a:t>
            </a:r>
            <a:r>
              <a:rPr lang="en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apparaissent</a:t>
            </a:r>
            <a:r>
              <a:rPr lang="en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CA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l’obscurité</a:t>
            </a:r>
            <a:r>
              <a:rPr lang="en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CA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r>
              <a:rPr lang="en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CA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tombe</a:t>
            </a:r>
            <a:r>
              <a:rPr lang="en-C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C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82" y="2326117"/>
            <a:ext cx="26500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 smtClean="0">
                <a:effectLst>
                  <a:glow rad="127000">
                    <a:srgbClr val="FFFF00"/>
                  </a:glow>
                </a:effectLst>
              </a:rPr>
              <a:t>&lt;</a:t>
            </a:r>
            <a:r>
              <a:rPr lang="en-CA" b="1" dirty="0" err="1" smtClean="0">
                <a:effectLst>
                  <a:glow rad="127000">
                    <a:srgbClr val="FFFF00"/>
                  </a:glow>
                </a:effectLst>
              </a:rPr>
              <a:t>boqer</a:t>
            </a:r>
            <a:r>
              <a:rPr lang="en-CA" b="1" dirty="0" smtClean="0">
                <a:effectLst>
                  <a:glow rad="127000">
                    <a:srgbClr val="FFFF00"/>
                  </a:glow>
                </a:effectLst>
              </a:rPr>
              <a:t>&gt; (</a:t>
            </a:r>
            <a:r>
              <a:rPr lang="en-CA" b="1" dirty="0" err="1">
                <a:effectLst>
                  <a:glow rad="127000">
                    <a:srgbClr val="FFFF00"/>
                  </a:glow>
                </a:effectLst>
              </a:rPr>
              <a:t>aube</a:t>
            </a:r>
            <a:r>
              <a:rPr lang="en-CA" b="1" dirty="0">
                <a:effectLst>
                  <a:glow rad="127000">
                    <a:srgbClr val="FFFF00"/>
                  </a:glow>
                </a:effectLst>
              </a:rPr>
              <a:t> / </a:t>
            </a:r>
            <a:r>
              <a:rPr lang="en-CA" b="1" dirty="0" err="1">
                <a:effectLst>
                  <a:glow rad="127000">
                    <a:srgbClr val="FFFF00"/>
                  </a:glow>
                </a:effectLst>
              </a:rPr>
              <a:t>matin</a:t>
            </a:r>
            <a:r>
              <a:rPr lang="en-CA" b="1" dirty="0">
                <a:effectLst>
                  <a:glow rad="127000">
                    <a:srgbClr val="FFFF00"/>
                  </a:glow>
                </a:effectLst>
              </a:rPr>
              <a:t>) </a:t>
            </a:r>
            <a:r>
              <a:rPr lang="en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avec </a:t>
            </a:r>
            <a:r>
              <a:rPr lang="en-CA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lumière qui </a:t>
            </a:r>
            <a:r>
              <a:rPr lang="en-CA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déclenche</a:t>
            </a:r>
            <a:r>
              <a:rPr lang="en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 fin du cycle </a:t>
            </a:r>
            <a:r>
              <a:rPr lang="en-CA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précédent</a:t>
            </a:r>
            <a:r>
              <a:rPr lang="en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le début du </a:t>
            </a:r>
            <a:r>
              <a:rPr lang="en-CA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suivant</a:t>
            </a:r>
            <a:r>
              <a:rPr lang="en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7926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636" y="987574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Etude </a:t>
            </a:r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scripturaire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 de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“</a:t>
            </a:r>
            <a:r>
              <a:rPr lang="en-US" sz="4000" dirty="0" err="1">
                <a:solidFill>
                  <a:srgbClr val="FFFF00"/>
                </a:solidFill>
                <a:latin typeface="Rockwell" pitchFamily="18" charset="0"/>
              </a:rPr>
              <a:t>S</a:t>
            </a:r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oir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 </a:t>
            </a:r>
            <a:r>
              <a:rPr lang="he-IL" sz="4000" dirty="0">
                <a:solidFill>
                  <a:srgbClr val="FFFF00"/>
                </a:solidFill>
                <a:latin typeface="Rockwell" pitchFamily="18" charset="0"/>
              </a:rPr>
              <a:t>ערב</a:t>
            </a:r>
            <a:r>
              <a:rPr lang="fr-FR" sz="4000" dirty="0" smtClean="0">
                <a:solidFill>
                  <a:srgbClr val="FFFF00"/>
                </a:solidFill>
                <a:latin typeface="Rockwell" pitchFamily="18" charset="0"/>
              </a:rPr>
              <a:t> &lt;</a:t>
            </a:r>
            <a:r>
              <a:rPr lang="fr-FR" sz="4000" dirty="0" err="1" smtClean="0">
                <a:solidFill>
                  <a:srgbClr val="FFFF00"/>
                </a:solidFill>
                <a:latin typeface="Rockwell" pitchFamily="18" charset="0"/>
              </a:rPr>
              <a:t>erev</a:t>
            </a:r>
            <a:r>
              <a:rPr lang="fr-FR" sz="4000" dirty="0">
                <a:solidFill>
                  <a:srgbClr val="FFFF00"/>
                </a:solidFill>
                <a:latin typeface="Rockwell" pitchFamily="18" charset="0"/>
              </a:rPr>
              <a:t>&gt;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”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90500" y="3579862"/>
            <a:ext cx="8763000" cy="533400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 fontScale="250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/>
            </a:r>
            <a:b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12300" dirty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… </a:t>
            </a:r>
            <a:r>
              <a:rPr lang="en-US" sz="12300" dirty="0" err="1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selon</a:t>
            </a:r>
            <a:r>
              <a:rPr lang="en-US" sz="12300" dirty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 les </a:t>
            </a:r>
            <a:r>
              <a:rPr lang="en-US" sz="12300" dirty="0" err="1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définitions</a:t>
            </a:r>
            <a:r>
              <a:rPr lang="en-US" sz="12300" dirty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 </a:t>
            </a:r>
            <a:r>
              <a:rPr lang="en-US" sz="12300" dirty="0" err="1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dans</a:t>
            </a:r>
            <a:r>
              <a:rPr lang="en-US" sz="12300" dirty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 </a:t>
            </a:r>
            <a:r>
              <a:rPr lang="en-US" sz="12300" dirty="0" err="1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l’hébreu</a:t>
            </a:r>
            <a:endParaRPr lang="en-US" sz="12300" dirty="0">
              <a:solidFill>
                <a:srgbClr val="FFFF00"/>
              </a:solidFill>
              <a:effectLst>
                <a:reflection blurRad="6350" stA="50000" endA="300" endPos="50000" dist="60007" dir="5400000" sy="-100000" algn="bl" rotWithShape="0"/>
              </a:effectLst>
              <a:latin typeface="Rockwell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2</a:t>
            </a:fld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93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20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17014" y="123479"/>
            <a:ext cx="4897396" cy="57606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fr-F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Le cycle de Yahuah »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3"/>
          <p:cNvGrpSpPr/>
          <p:nvPr/>
        </p:nvGrpSpPr>
        <p:grpSpPr>
          <a:xfrm>
            <a:off x="2625542" y="918387"/>
            <a:ext cx="3880340" cy="3927229"/>
            <a:chOff x="3849932" y="2806209"/>
            <a:chExt cx="3880340" cy="3927229"/>
          </a:xfrm>
        </p:grpSpPr>
        <p:sp>
          <p:nvSpPr>
            <p:cNvPr id="6" name="Pie 4"/>
            <p:cNvSpPr/>
            <p:nvPr/>
          </p:nvSpPr>
          <p:spPr>
            <a:xfrm rot="5400000">
              <a:off x="3837844" y="2841010"/>
              <a:ext cx="3927229" cy="3857627"/>
            </a:xfrm>
            <a:prstGeom prst="pie">
              <a:avLst>
                <a:gd name="adj1" fmla="val 5400004"/>
                <a:gd name="adj2" fmla="val 16183832"/>
              </a:avLst>
            </a:prstGeom>
            <a:solidFill>
              <a:srgbClr val="CCECFF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7" name="Pie 5"/>
            <p:cNvSpPr/>
            <p:nvPr/>
          </p:nvSpPr>
          <p:spPr>
            <a:xfrm rot="16200000">
              <a:off x="4034205" y="2867392"/>
              <a:ext cx="3513990" cy="3857626"/>
            </a:xfrm>
            <a:prstGeom prst="pie">
              <a:avLst>
                <a:gd name="adj1" fmla="val 5367691"/>
                <a:gd name="adj2" fmla="val 16200000"/>
              </a:avLst>
            </a:prstGeom>
            <a:solidFill>
              <a:schemeClr val="tx1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tx1"/>
                </a:solidFill>
              </a:endParaRPr>
            </a:p>
          </p:txBody>
        </p:sp>
        <p:sp>
          <p:nvSpPr>
            <p:cNvPr id="8" name="Pie 6"/>
            <p:cNvSpPr/>
            <p:nvPr/>
          </p:nvSpPr>
          <p:spPr>
            <a:xfrm rot="5400000">
              <a:off x="4223973" y="2841009"/>
              <a:ext cx="3109545" cy="3857627"/>
            </a:xfrm>
            <a:prstGeom prst="pie">
              <a:avLst>
                <a:gd name="adj1" fmla="val 15624230"/>
                <a:gd name="adj2" fmla="val 16200000"/>
              </a:avLst>
            </a:prstGeom>
            <a:solidFill>
              <a:schemeClr val="bg1">
                <a:lumMod val="65000"/>
              </a:schemeClr>
            </a:solidFill>
            <a:ln w="57150">
              <a:solidFill>
                <a:schemeClr val="accent6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  <p:sp>
        <p:nvSpPr>
          <p:cNvPr id="9" name="Pie 8"/>
          <p:cNvSpPr/>
          <p:nvPr/>
        </p:nvSpPr>
        <p:spPr>
          <a:xfrm rot="16742375">
            <a:off x="3096698" y="578170"/>
            <a:ext cx="3222231" cy="4734131"/>
          </a:xfrm>
          <a:prstGeom prst="pie">
            <a:avLst>
              <a:gd name="adj1" fmla="val 15624230"/>
              <a:gd name="adj2" fmla="val 16200000"/>
            </a:avLst>
          </a:prstGeom>
          <a:solidFill>
            <a:srgbClr val="FFFF00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2262635" y="774784"/>
            <a:ext cx="5035979" cy="2133599"/>
          </a:xfrm>
          <a:prstGeom prst="curvedDownArrow">
            <a:avLst>
              <a:gd name="adj1" fmla="val 9856"/>
              <a:gd name="adj2" fmla="val 50000"/>
              <a:gd name="adj3" fmla="val 38462"/>
            </a:avLst>
          </a:prstGeom>
          <a:solidFill>
            <a:srgbClr val="00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1" name="Curved Up Arrow 10"/>
          <p:cNvSpPr/>
          <p:nvPr/>
        </p:nvSpPr>
        <p:spPr>
          <a:xfrm flipH="1">
            <a:off x="1965005" y="2904530"/>
            <a:ext cx="4863243" cy="1937234"/>
          </a:xfrm>
          <a:prstGeom prst="curvedUpArrow">
            <a:avLst>
              <a:gd name="adj1" fmla="val 11895"/>
              <a:gd name="adj2" fmla="val 50000"/>
              <a:gd name="adj3" fmla="val 25000"/>
            </a:avLst>
          </a:prstGeom>
          <a:solidFill>
            <a:schemeClr val="tx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107504" y="1081449"/>
            <a:ext cx="1650954" cy="665279"/>
          </a:xfrm>
          <a:prstGeom prst="wedgeRoundRectCallout">
            <a:avLst>
              <a:gd name="adj1" fmla="val 82321"/>
              <a:gd name="adj2" fmla="val 193822"/>
              <a:gd name="adj3" fmla="val 1666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2000">
                <a:schemeClr val="accent1">
                  <a:tint val="44500"/>
                  <a:satMod val="160000"/>
                </a:schemeClr>
              </a:gs>
              <a:gs pos="60000">
                <a:schemeClr val="bg1">
                  <a:lumMod val="50000"/>
                </a:schemeClr>
              </a:gs>
            </a:gsLst>
            <a:lin ang="5400000" scaled="0"/>
          </a:gradFill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600" dirty="0" smtClean="0">
                <a:solidFill>
                  <a:srgbClr val="00FF00"/>
                </a:solidFill>
                <a:latin typeface="Comic Sans MS" pitchFamily="66" charset="0"/>
              </a:rPr>
              <a:t>Aube </a:t>
            </a:r>
            <a:endParaRPr lang="en-CA" sz="3600" dirty="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4028" y="2494957"/>
            <a:ext cx="761706" cy="774088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600" dirty="0" smtClean="0">
                <a:solidFill>
                  <a:srgbClr val="66FFFF"/>
                </a:solidFill>
              </a:rPr>
              <a:t>à</a:t>
            </a:r>
            <a:endParaRPr lang="en-CA" sz="3600" dirty="0">
              <a:solidFill>
                <a:srgbClr val="66FFFF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145604" y="3935034"/>
            <a:ext cx="1574754" cy="769870"/>
          </a:xfrm>
          <a:prstGeom prst="wedgeRoundRectCallout">
            <a:avLst>
              <a:gd name="adj1" fmla="val 82933"/>
              <a:gd name="adj2" fmla="val -188234"/>
              <a:gd name="adj3" fmla="val 16667"/>
            </a:avLst>
          </a:prstGeom>
          <a:gradFill>
            <a:gsLst>
              <a:gs pos="36000">
                <a:schemeClr val="bg1">
                  <a:lumMod val="50000"/>
                </a:schemeClr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3600" dirty="0" smtClean="0">
                <a:solidFill>
                  <a:srgbClr val="00FF00"/>
                </a:solidFill>
                <a:latin typeface="Comic Sans MS" pitchFamily="66" charset="0"/>
              </a:rPr>
              <a:t>Aube </a:t>
            </a:r>
            <a:endParaRPr lang="en-CA" sz="3600" dirty="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83195" y="2183420"/>
            <a:ext cx="1587745" cy="1480038"/>
          </a:xfrm>
          <a:prstGeom prst="ellipse">
            <a:avLst/>
          </a:prstGeom>
          <a:solidFill>
            <a:srgbClr val="66FFFF"/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600" dirty="0" smtClean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glow rad="127000">
                    <a:srgbClr val="FFFF00"/>
                  </a:glow>
                </a:effectLst>
                <a:sym typeface="Wingdings" pitchFamily="2" charset="2"/>
              </a:rPr>
              <a:t></a:t>
            </a:r>
            <a:endParaRPr lang="en-CA" sz="9600" dirty="0">
              <a:ln>
                <a:solidFill>
                  <a:schemeClr val="tx1"/>
                </a:solidFill>
              </a:ln>
              <a:solidFill>
                <a:srgbClr val="FF0066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98334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21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7744" y="51470"/>
            <a:ext cx="4583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Rockwell" pitchFamily="18" charset="0"/>
              </a:rPr>
              <a:t>Conclusions</a:t>
            </a:r>
            <a:endParaRPr lang="en-US" sz="3200" dirty="0">
              <a:solidFill>
                <a:srgbClr val="FFFF00"/>
              </a:solidFill>
              <a:latin typeface="Rockwell" pitchFamily="18" charset="0"/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  <a:latin typeface="Rockwell" pitchFamily="18" charset="0"/>
              </a:rPr>
              <a:t>“ </a:t>
            </a:r>
            <a:r>
              <a:rPr lang="en-US" sz="3200" dirty="0" err="1" smtClean="0">
                <a:solidFill>
                  <a:srgbClr val="FFFF00"/>
                </a:solidFill>
                <a:latin typeface="Rockwell" pitchFamily="18" charset="0"/>
              </a:rPr>
              <a:t>Soir</a:t>
            </a:r>
            <a:r>
              <a:rPr lang="en-US" sz="3200" dirty="0" smtClean="0">
                <a:solidFill>
                  <a:srgbClr val="FFFF00"/>
                </a:solidFill>
                <a:latin typeface="Rockwell" pitchFamily="18" charset="0"/>
              </a:rPr>
              <a:t> </a:t>
            </a:r>
            <a:r>
              <a:rPr lang="he-IL" sz="3200" dirty="0" smtClean="0">
                <a:solidFill>
                  <a:srgbClr val="FFFF00"/>
                </a:solidFill>
                <a:latin typeface="Rockwell" pitchFamily="18" charset="0"/>
              </a:rPr>
              <a:t>ערב</a:t>
            </a:r>
            <a:r>
              <a:rPr lang="fr-FR" sz="3200" dirty="0" smtClean="0">
                <a:solidFill>
                  <a:srgbClr val="FFFF00"/>
                </a:solidFill>
                <a:latin typeface="Rockwell" pitchFamily="18" charset="0"/>
              </a:rPr>
              <a:t> </a:t>
            </a:r>
            <a:r>
              <a:rPr lang="fr-FR" sz="3200" dirty="0">
                <a:solidFill>
                  <a:srgbClr val="FFFF00"/>
                </a:solidFill>
                <a:latin typeface="Rockwell" pitchFamily="18" charset="0"/>
              </a:rPr>
              <a:t>&lt;</a:t>
            </a:r>
            <a:r>
              <a:rPr lang="fr-FR" sz="3200" dirty="0" err="1">
                <a:solidFill>
                  <a:srgbClr val="FFFF00"/>
                </a:solidFill>
                <a:latin typeface="Rockwell" pitchFamily="18" charset="0"/>
              </a:rPr>
              <a:t>erev</a:t>
            </a:r>
            <a:r>
              <a:rPr lang="fr-FR" sz="3200" dirty="0" smtClean="0">
                <a:solidFill>
                  <a:srgbClr val="FFFF00"/>
                </a:solidFill>
                <a:latin typeface="Rockwell" pitchFamily="18" charset="0"/>
              </a:rPr>
              <a:t>&gt; </a:t>
            </a:r>
            <a:r>
              <a:rPr lang="en-US" sz="3200" dirty="0" smtClean="0">
                <a:solidFill>
                  <a:srgbClr val="FFFF00"/>
                </a:solidFill>
                <a:latin typeface="Rockwell" pitchFamily="18" charset="0"/>
              </a:rPr>
              <a:t>”</a:t>
            </a:r>
            <a:endParaRPr lang="en-US" sz="3200" dirty="0">
              <a:solidFill>
                <a:srgbClr val="FFFF00"/>
              </a:solidFill>
              <a:latin typeface="Rockwell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770" y="1347614"/>
            <a:ext cx="87966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cycle de 24 heures ne peut pas commencer le soir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 le soir contient de la </a:t>
            </a:r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lumière »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Cette lumière provient de la période </a:t>
            </a:r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jour »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607" y="2499742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soir ne peut pas commencer un « nouveau cycle » car la </a:t>
            </a:r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lumière »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doit être présente 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d’abord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769" y="3346117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soir a toujours appartenu à la période « jour » car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 un 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 de lumière et d’obscurité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4061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22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7744" y="51470"/>
            <a:ext cx="4583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Rockwell" pitchFamily="18" charset="0"/>
              </a:rPr>
              <a:t>Conclusions</a:t>
            </a:r>
            <a:endParaRPr lang="en-US" sz="3200" dirty="0">
              <a:solidFill>
                <a:srgbClr val="FFFF00"/>
              </a:solidFill>
              <a:latin typeface="Rockwell" pitchFamily="18" charset="0"/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  <a:latin typeface="Rockwell" pitchFamily="18" charset="0"/>
              </a:rPr>
              <a:t>“ </a:t>
            </a:r>
            <a:r>
              <a:rPr lang="en-US" sz="3200" dirty="0" err="1">
                <a:solidFill>
                  <a:srgbClr val="FFFF00"/>
                </a:solidFill>
                <a:latin typeface="Rockwell" pitchFamily="18" charset="0"/>
              </a:rPr>
              <a:t>S</a:t>
            </a:r>
            <a:r>
              <a:rPr lang="en-US" sz="3200" dirty="0" err="1" smtClean="0">
                <a:solidFill>
                  <a:srgbClr val="FFFF00"/>
                </a:solidFill>
                <a:latin typeface="Rockwell" pitchFamily="18" charset="0"/>
              </a:rPr>
              <a:t>oir</a:t>
            </a:r>
            <a:r>
              <a:rPr lang="en-US" sz="3200" dirty="0" smtClean="0">
                <a:solidFill>
                  <a:srgbClr val="FFFF00"/>
                </a:solidFill>
                <a:latin typeface="Rockwell" pitchFamily="18" charset="0"/>
              </a:rPr>
              <a:t> </a:t>
            </a:r>
            <a:r>
              <a:rPr lang="he-IL" sz="3200" dirty="0" smtClean="0">
                <a:solidFill>
                  <a:srgbClr val="FFFF00"/>
                </a:solidFill>
                <a:latin typeface="Rockwell" pitchFamily="18" charset="0"/>
              </a:rPr>
              <a:t>ערב</a:t>
            </a:r>
            <a:r>
              <a:rPr lang="fr-FR" sz="3200" dirty="0" smtClean="0">
                <a:solidFill>
                  <a:srgbClr val="FFFF00"/>
                </a:solidFill>
                <a:latin typeface="Rockwell" pitchFamily="18" charset="0"/>
              </a:rPr>
              <a:t> &lt;</a:t>
            </a:r>
            <a:r>
              <a:rPr lang="fr-FR" sz="3200" dirty="0" err="1" smtClean="0">
                <a:solidFill>
                  <a:srgbClr val="FFFF00"/>
                </a:solidFill>
                <a:latin typeface="Rockwell" pitchFamily="18" charset="0"/>
              </a:rPr>
              <a:t>erev</a:t>
            </a:r>
            <a:r>
              <a:rPr lang="fr-FR" sz="3200" dirty="0" smtClean="0">
                <a:solidFill>
                  <a:srgbClr val="FFFF00"/>
                </a:solidFill>
                <a:latin typeface="Rockwell" pitchFamily="18" charset="0"/>
              </a:rPr>
              <a:t>&gt; </a:t>
            </a:r>
            <a:r>
              <a:rPr lang="en-US" sz="3200" dirty="0" smtClean="0">
                <a:solidFill>
                  <a:srgbClr val="FFFF00"/>
                </a:solidFill>
                <a:latin typeface="Rockwell" pitchFamily="18" charset="0"/>
              </a:rPr>
              <a:t>”</a:t>
            </a:r>
            <a:endParaRPr lang="en-US" sz="3200" dirty="0">
              <a:solidFill>
                <a:srgbClr val="FFFF00"/>
              </a:solidFill>
              <a:latin typeface="Rockwell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770" y="1347614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Yahuah ne mentionne pas le soleil au premier cycle, ni dans son lever ni dans son coucher. Pourquoi 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732" y="2204248"/>
            <a:ext cx="87966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système des crépuscules, ces </a:t>
            </a:r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rubans de lumière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disposés après la disparition du soleil et avant son apparition, nous protègent-ils d’un culte des astres 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1930" y="3435846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6888" lvl="1" algn="ctr"/>
            <a:r>
              <a:rPr lang="en-US" sz="2200" b="1" dirty="0" err="1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2286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Cherchons</a:t>
            </a:r>
            <a:r>
              <a:rPr lang="en-US" sz="2200" b="1" dirty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2286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 la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FA8D3D">
                    <a:lumMod val="60000"/>
                    <a:lumOff val="40000"/>
                  </a:srgbClr>
                </a:solidFill>
                <a:effectLst>
                  <a:glow rad="127000">
                    <a:srgbClr val="66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“lumière” </a:t>
            </a:r>
            <a:r>
              <a:rPr lang="en-US" sz="2200" b="1" dirty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au </a:t>
            </a:r>
            <a:r>
              <a:rPr lang="en-US" sz="2200" b="1" dirty="0" err="1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départ</a:t>
            </a:r>
            <a:r>
              <a:rPr lang="en-US" sz="2200" b="1" dirty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 de </a:t>
            </a:r>
            <a:r>
              <a:rPr lang="en-US" sz="2200" b="1" dirty="0" err="1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chaque</a:t>
            </a:r>
            <a:r>
              <a:rPr lang="en-US" sz="2200" b="1" dirty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 </a:t>
            </a:r>
            <a:r>
              <a:rPr lang="en-US" sz="2200" b="1" dirty="0" smtClean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cycle,</a:t>
            </a:r>
          </a:p>
          <a:p>
            <a:pPr marL="246888" lvl="1" algn="ctr"/>
            <a:r>
              <a:rPr lang="en-US" sz="2200" b="1" dirty="0" smtClean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la </a:t>
            </a:r>
            <a:r>
              <a:rPr lang="en-US" sz="2200" b="1" dirty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1</a:t>
            </a:r>
            <a:r>
              <a:rPr lang="en-US" sz="2200" b="1" baseline="30000" dirty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ère</a:t>
            </a:r>
            <a:r>
              <a:rPr lang="en-US" sz="2200" b="1" dirty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FA8D3D">
                    <a:lumMod val="60000"/>
                    <a:lumOff val="40000"/>
                  </a:srgbClr>
                </a:solidFill>
                <a:effectLst>
                  <a:glow rad="127000">
                    <a:srgbClr val="66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“lumière” </a:t>
            </a:r>
            <a:r>
              <a:rPr lang="en-US" sz="2200" b="1" dirty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qui </a:t>
            </a:r>
            <a:r>
              <a:rPr lang="en-US" sz="2200" b="1" dirty="0" err="1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inaugure</a:t>
            </a:r>
            <a:r>
              <a:rPr lang="en-US" sz="2200" b="1" dirty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 le </a:t>
            </a:r>
            <a:r>
              <a:rPr lang="en-US" sz="2200" b="1" dirty="0" smtClean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jour,</a:t>
            </a:r>
          </a:p>
          <a:p>
            <a:pPr marL="246888" lvl="1" algn="ctr"/>
            <a:r>
              <a:rPr lang="en-US" sz="2200" b="1" dirty="0" err="1" smtClean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avant</a:t>
            </a:r>
            <a:r>
              <a:rPr lang="en-US" sz="2200" b="1" dirty="0" smtClean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 </a:t>
            </a:r>
            <a:r>
              <a:rPr lang="en-US" sz="2200" b="1" dirty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que le </a:t>
            </a:r>
            <a:r>
              <a:rPr lang="en-US" sz="2200" b="1" dirty="0" err="1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soleil</a:t>
            </a:r>
            <a:r>
              <a:rPr lang="en-US" sz="2200" b="1" dirty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 ne </a:t>
            </a:r>
            <a:r>
              <a:rPr lang="en-US" sz="2200" b="1" dirty="0" err="1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fasse</a:t>
            </a:r>
            <a:r>
              <a:rPr lang="en-US" sz="2200" b="1" dirty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 son apparition au-</a:t>
            </a:r>
            <a:r>
              <a:rPr lang="en-US" sz="2200" b="1" dirty="0" err="1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dessus</a:t>
            </a:r>
            <a:r>
              <a:rPr lang="en-US" sz="2200" b="1" dirty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 de </a:t>
            </a:r>
            <a:r>
              <a:rPr lang="en-US" sz="2200" b="1" dirty="0" err="1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l’horizon</a:t>
            </a:r>
            <a:r>
              <a:rPr lang="en-US" sz="2200" b="1" dirty="0">
                <a:ln>
                  <a:solidFill>
                    <a:srgbClr val="B83D68"/>
                  </a:solidFill>
                </a:ln>
                <a:solidFill>
                  <a:srgbClr val="F9B639">
                    <a:lumMod val="20000"/>
                    <a:lumOff val="80000"/>
                  </a:srgbClr>
                </a:solidFill>
                <a:effectLst>
                  <a:glow rad="139700">
                    <a:srgbClr val="B83D6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98918532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23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9123" y="51611"/>
            <a:ext cx="4583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solidFill>
                  <a:srgbClr val="FFFF00"/>
                </a:solidFill>
                <a:latin typeface="Rockwell" pitchFamily="18" charset="0"/>
              </a:rPr>
              <a:t>Avertissements</a:t>
            </a:r>
            <a:endParaRPr lang="en-US" sz="3200" dirty="0">
              <a:solidFill>
                <a:srgbClr val="FFFF00"/>
              </a:solidFill>
              <a:latin typeface="Rockwell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248" y="891780"/>
            <a:ext cx="87966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 N'allez 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lever les yeux vers le ciel et regarder </a:t>
            </a:r>
            <a:r>
              <a:rPr lang="fr-FR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soleil, la lune, les étoiles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tous les astres du ciel, pour vous laisser entraîner à vous prosterner devant eux et leur rendre un culte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 » 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4.19a 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769" y="1995686"/>
            <a:ext cx="87966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Il se peut que vous trouviez parmi vous, dans l'une des villes que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votre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Elohim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 vous donner, un homme ou une femme qui fasse ce que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votre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Elohim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considère comme 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mal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qui 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transgresse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son alliance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allant rendre un culte à d'autres dieux et se prosterner devant eux, devant </a:t>
            </a:r>
            <a:r>
              <a:rPr lang="fr-FR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soleil, la lune ou toute la multitude des étoiles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contrairement à ce que j'ai ordonné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 » 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17.2/3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247" y="3723878"/>
            <a:ext cx="7308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Pourquoi ces deux commandements n’apparaissent-ils pas</a:t>
            </a:r>
          </a:p>
          <a:p>
            <a:pPr lvl="0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dans la liste des « 613 commandements » du judaïsme ? 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number 6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94" y="3503447"/>
            <a:ext cx="1368152" cy="89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79744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-42860"/>
            <a:ext cx="9165704" cy="518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24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771" y="1159533"/>
            <a:ext cx="2979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D’abord elle est </a:t>
            </a:r>
            <a:r>
              <a:rPr lang="fr-FR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ridicule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5736" y="1707654"/>
            <a:ext cx="3926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Puis on s’y </a:t>
            </a:r>
            <a:r>
              <a:rPr lang="fr-FR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oppose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violemment.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1287" y="2342942"/>
            <a:ext cx="5332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Enfin elle est acceptée comme une </a:t>
            </a:r>
            <a:r>
              <a:rPr lang="fr-FR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évidence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10670" y="3409953"/>
            <a:ext cx="2808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Arthur Schopenhauer</a:t>
            </a:r>
            <a:endParaRPr lang="fr-FR" sz="1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9772" y="373926"/>
            <a:ext cx="7262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ckwell" pitchFamily="18" charset="0"/>
              </a:rPr>
              <a:t>Toute </a:t>
            </a:r>
            <a:r>
              <a:rPr lang="fr-FR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vérité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ckwell" pitchFamily="18" charset="0"/>
              </a:rPr>
              <a:t> passe par trois étapes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Rockwell" pitchFamily="18" charset="0"/>
            </a:endParaRP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54" y="2558191"/>
            <a:ext cx="1645518" cy="21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75643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E HD video backgrounds – abstract animated white silver backgroun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8979" y="3605920"/>
            <a:ext cx="76089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calendrier.alliance@gmail.com</a:t>
            </a:r>
            <a:endParaRPr lang="en-US" sz="36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19" y="1413910"/>
            <a:ext cx="8640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Vous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pouvez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nous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adresser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vos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questions/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commentaires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à: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9" y="3400797"/>
            <a:ext cx="1176041" cy="8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35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15716" y="259864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Quand se situe le soir ?</a:t>
            </a:r>
            <a:endParaRPr lang="fr-FR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76645" y="1971585"/>
            <a:ext cx="6390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Pour comprendre le mot &lt;</a:t>
            </a:r>
            <a:r>
              <a:rPr lang="fr-FR" sz="2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fr-FR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ou « </a:t>
            </a:r>
            <a:r>
              <a:rPr lang="fr-FR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soir</a:t>
            </a:r>
            <a:r>
              <a:rPr lang="fr-FR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»,</a:t>
            </a:r>
          </a:p>
          <a:p>
            <a:pPr algn="ctr"/>
            <a:r>
              <a:rPr lang="fr-FR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Nous allons aborder sa définition au travers de plusieurs lexiques et dictionnaires.</a:t>
            </a:r>
            <a:endParaRPr lang="fr-FR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81690" y="1059582"/>
            <a:ext cx="5580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Dans cette étude, nous resterons dans le contexte du Cycle 1 de la Création.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3232254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Lexique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Parkhurst (1762)</a:t>
            </a:r>
            <a:endParaRPr lang="en-US" sz="2400" b="1" baseline="30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8024" y="3232255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Lexique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Barker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1776)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4947" y="3693920"/>
            <a:ext cx="38870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Lexique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Gesenius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(1810)</a:t>
            </a:r>
            <a:endParaRPr lang="en-US" sz="2400" b="1" baseline="30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88024" y="3693920"/>
            <a:ext cx="4283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Concordance Strong (1890)</a:t>
            </a:r>
            <a:endParaRPr lang="en-US" sz="2400" b="1" baseline="30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95636" y="4155585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Dictionnaire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étymologique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d’hébreu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(1987)</a:t>
            </a:r>
            <a:endParaRPr lang="en-US" sz="2400" b="1" baseline="30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45554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10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1059582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Et </a:t>
            </a:r>
            <a:r>
              <a:rPr lang="fr-FR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YHWH nomma la </a:t>
            </a:r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fr-FR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lumière</a:t>
            </a:r>
            <a:r>
              <a:rPr lang="fr-FR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fr-FR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r>
              <a:rPr lang="fr-FR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et il nomma les </a:t>
            </a:r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lang="fr-FR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ténèbres</a:t>
            </a:r>
            <a:r>
              <a:rPr lang="fr-FR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(4) </a:t>
            </a:r>
            <a:r>
              <a:rPr lang="fr-FR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ctr"/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y eut un </a:t>
            </a:r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(5) </a:t>
            </a:r>
            <a:r>
              <a:rPr lang="fr-FR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soir</a:t>
            </a:r>
            <a:r>
              <a:rPr lang="fr-FR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et il y eut un </a:t>
            </a:r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(6) </a:t>
            </a:r>
            <a:r>
              <a:rPr lang="fr-FR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ce fut le premier jour</a:t>
            </a:r>
            <a:r>
              <a:rPr lang="fr-F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 » </a:t>
            </a:r>
            <a:r>
              <a:rPr lang="fr-FR" sz="1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 1.5</a:t>
            </a:r>
            <a:endParaRPr lang="fr-FR" sz="14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3410" y="1992642"/>
            <a:ext cx="7668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1</a:t>
            </a:r>
            <a:r>
              <a:rPr lang="fr-FR" b="1" baseline="30000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er</a:t>
            </a:r>
            <a:r>
              <a:rPr lang="fr-FR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b="1" dirty="0" smtClean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cycle </a:t>
            </a:r>
            <a:r>
              <a:rPr lang="fr-FR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 la Création contient </a:t>
            </a:r>
            <a:r>
              <a:rPr lang="fr-FR" b="1" dirty="0" smtClean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6 </a:t>
            </a:r>
            <a:r>
              <a:rPr lang="fr-FR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"unités" </a:t>
            </a:r>
            <a:r>
              <a:rPr lang="fr-FR" b="1" dirty="0" smtClean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séparées :</a:t>
            </a:r>
            <a:endParaRPr lang="fr-FR" b="1" dirty="0">
              <a:solidFill>
                <a:prstClr val="white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81790" y="270346"/>
            <a:ext cx="3780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Cycle 1 : 6 unités</a:t>
            </a:r>
            <a:endParaRPr lang="fr-F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67744" y="2626344"/>
            <a:ext cx="17784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lumière</a:t>
            </a:r>
            <a:r>
              <a:rPr lang="en-US" sz="26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74382" y="2626344"/>
            <a:ext cx="135790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jour</a:t>
            </a:r>
            <a:r>
              <a:rPr lang="en-US" sz="26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3117</a:t>
            </a:r>
            <a:endParaRPr lang="en-US" sz="2600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67744" y="3197873"/>
            <a:ext cx="23762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ténèbres</a:t>
            </a:r>
            <a:r>
              <a:rPr lang="en-US" sz="26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2822</a:t>
            </a:r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74382" y="3197874"/>
            <a:ext cx="157879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nuit</a:t>
            </a:r>
            <a:r>
              <a:rPr lang="en-US" sz="26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3915</a:t>
            </a:r>
            <a:endParaRPr lang="en-US" sz="2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7744" y="3795886"/>
            <a:ext cx="16561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soir</a:t>
            </a:r>
            <a:r>
              <a:rPr lang="en-US" sz="26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6153</a:t>
            </a:r>
            <a:endParaRPr lang="en-US" sz="2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74382" y="3795886"/>
            <a:ext cx="17784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matin</a:t>
            </a:r>
            <a:r>
              <a:rPr lang="en-US" sz="26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1242</a:t>
            </a:r>
            <a:endParaRPr lang="en-US" sz="2600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582575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3858" y="123478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Dans la première partie de Ge 1.5, la période </a:t>
            </a:r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lumière »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 est appelée </a:t>
            </a:r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jour »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correspond à la </a:t>
            </a:r>
            <a:r>
              <a:rPr lang="fr-FR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lumière directe du soleil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lorsque celui-ci est au-dessus de l’horizon. 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250" y="104559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« nuit » est l’absence totale de lumière, c’est-à-dire pas de lumière directe du soleil.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6153" y="3795886"/>
            <a:ext cx="6331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Examinons maintenant quelques définitions dans l’hébreu.</a:t>
            </a:r>
          </a:p>
        </p:txBody>
      </p:sp>
      <p:pic>
        <p:nvPicPr>
          <p:cNvPr id="1026" name="Picture 2" descr="Image result for image du sole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34083"/>
            <a:ext cx="1077224" cy="107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oins 1"/>
          <p:cNvSpPr/>
          <p:nvPr/>
        </p:nvSpPr>
        <p:spPr>
          <a:xfrm>
            <a:off x="420184" y="2587951"/>
            <a:ext cx="2324071" cy="540996"/>
          </a:xfrm>
          <a:prstGeom prst="mathMin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25811"/>
            <a:ext cx="1073666" cy="53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Moins 13"/>
          <p:cNvSpPr/>
          <p:nvPr/>
        </p:nvSpPr>
        <p:spPr>
          <a:xfrm>
            <a:off x="3226717" y="2587951"/>
            <a:ext cx="2324071" cy="540996"/>
          </a:xfrm>
          <a:prstGeom prst="mathMin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Moins 14"/>
          <p:cNvSpPr/>
          <p:nvPr/>
        </p:nvSpPr>
        <p:spPr>
          <a:xfrm>
            <a:off x="6084168" y="2587951"/>
            <a:ext cx="2324071" cy="540996"/>
          </a:xfrm>
          <a:prstGeom prst="mathMin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2" descr="Image result for image du soleil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591" y="2903677"/>
            <a:ext cx="1077224" cy="107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749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6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12576" y="-27117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b="0" i="1" cap="none" spc="150" dirty="0" err="1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Lexique</a:t>
            </a:r>
            <a:r>
              <a:rPr lang="en-US" sz="2800" b="0" i="1" cap="none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John Parkhurst (1762)</a:t>
            </a:r>
            <a:r>
              <a:rPr lang="en-US" sz="2800" b="0" i="1" cap="none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b="0" cap="none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&lt;</a:t>
            </a:r>
            <a:r>
              <a:rPr lang="en-US" sz="2800" b="0" cap="none" spc="1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erev</a:t>
            </a:r>
            <a:r>
              <a:rPr lang="en-US" sz="2800" b="0" cap="none" spc="1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&gt;  </a:t>
            </a:r>
            <a:r>
              <a:rPr lang="he-IL" sz="2800" b="0" cap="none" spc="1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ערב</a:t>
            </a:r>
            <a:endParaRPr lang="en-US" sz="2800" b="0" cap="none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810" y="1128799"/>
            <a:ext cx="87966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mêler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être mêlé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un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peuple mêlé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la lumière et de l’esprit, les cieux (ou fluides célestes) sont composés de ce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être obscurci, obscurci par le crépuscule, entre les soirs ou plus littéralement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les mélanges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au couché du soleil.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306" y="2558191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L’air du soir, de la région occidentale, commence à se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avec celui du jour, jusqu’à la nuit.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2372" y="3291830"/>
            <a:ext cx="3377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Thème central</a:t>
            </a:r>
          </a:p>
          <a:p>
            <a:pPr lvl="0" algn="ctr"/>
            <a:r>
              <a:rPr lang="fr-F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lvl="0" algn="ctr"/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</a:t>
            </a:r>
            <a:endParaRPr lang="fr-FR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6159700" y="1707654"/>
            <a:ext cx="1868684" cy="5040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691680" y="2001832"/>
            <a:ext cx="2232248" cy="5040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5327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8" grpId="0"/>
      <p:bldP spid="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7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-37114"/>
            <a:ext cx="9144000" cy="64807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b="0" i="1" cap="none" spc="150" dirty="0" err="1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Lexique</a:t>
            </a:r>
            <a:r>
              <a:rPr lang="en-US" sz="2800" b="0" i="1" cap="none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Barker (1776)</a:t>
            </a:r>
            <a:r>
              <a:rPr lang="en-US" sz="2800" b="0" i="1" cap="none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b="0" cap="none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&lt;</a:t>
            </a:r>
            <a:r>
              <a:rPr lang="en-US" sz="2800" b="0" cap="none" spc="1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erev</a:t>
            </a:r>
            <a:r>
              <a:rPr lang="en-US" sz="2800" b="0" cap="none" spc="1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&gt;  </a:t>
            </a:r>
            <a:r>
              <a:rPr lang="he-IL" sz="2800" b="0" cap="none" spc="1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ערב</a:t>
            </a:r>
            <a:endParaRPr lang="en-US" sz="2800" b="0" cap="none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810" y="1128799"/>
            <a:ext cx="897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le soir, lorsque les ténèbres se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mélangent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à la lumière, s’obscurcir.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3661" y="1635646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Trame,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entremêlé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dans la chaine, un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personnes, échanger les marchandises, trafiquer.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697" y="2350582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mettre à la place d’un autre pour cautionner, être garant, répondant soit de la vie, soit des dettes d’un autre.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2494" y="3147814"/>
            <a:ext cx="32343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Etre doux et agréable.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2494" y="3652194"/>
            <a:ext cx="8796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désert dans lequel les légumes sont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mélangés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confus.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048" y="2704525"/>
            <a:ext cx="3377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Thème central</a:t>
            </a:r>
          </a:p>
          <a:p>
            <a:pPr algn="ctr"/>
            <a:r>
              <a:rPr lang="fr-F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r>
              <a:rPr lang="fr-F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MÉLANGE</a:t>
            </a:r>
          </a:p>
        </p:txBody>
      </p:sp>
    </p:spTree>
    <p:extLst>
      <p:ext uri="{BB962C8B-B14F-4D97-AF65-F5344CB8AC3E}">
        <p14:creationId xmlns:p14="http://schemas.microsoft.com/office/powerpoint/2010/main" val="41110198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8" grpId="0"/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8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20193" y="-27117"/>
            <a:ext cx="9144000" cy="576064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b="0" i="1" cap="none" spc="150" dirty="0" err="1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Lexique</a:t>
            </a:r>
            <a:r>
              <a:rPr lang="en-US" sz="2800" b="0" i="1" cap="none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b="0" i="1" cap="none" spc="150" dirty="0" err="1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Gesenius</a:t>
            </a:r>
            <a:r>
              <a:rPr lang="en-US" sz="2800" b="0" i="1" cap="none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(1810)</a:t>
            </a:r>
            <a:r>
              <a:rPr lang="en-US" sz="2800" b="0" i="1" cap="none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800" b="0" cap="none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&lt;</a:t>
            </a:r>
            <a:r>
              <a:rPr lang="en-US" sz="2800" b="0" cap="none" spc="1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erev</a:t>
            </a:r>
            <a:r>
              <a:rPr lang="en-US" sz="2800" b="0" cap="none" spc="1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&gt;  </a:t>
            </a:r>
            <a:r>
              <a:rPr lang="he-IL" sz="2800" b="0" cap="none" spc="1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ערב</a:t>
            </a:r>
            <a:endParaRPr lang="en-US" sz="2800" b="0" cap="none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914" y="915566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Selon l’opinion des Karaïtes et des Samaritains,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correspond à la période située entre le coucher du soleil et les ténèbres.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2046" y="1634683"/>
            <a:ext cx="87966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Cependant, les </a:t>
            </a:r>
            <a:r>
              <a:rPr lang="fr-FR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pharisiens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les </a:t>
            </a:r>
            <a:r>
              <a:rPr lang="fr-FR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rabbins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appellent :</a:t>
            </a:r>
          </a:p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le </a:t>
            </a:r>
            <a:r>
              <a:rPr lang="fr-FR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 premier soir »</a:t>
            </a:r>
            <a:r>
              <a:rPr lang="fr-FR" sz="2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fr-FR" sz="2000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moment où le soleil commence sa descente (après midi), et</a:t>
            </a:r>
          </a:p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le </a:t>
            </a:r>
            <a:r>
              <a:rPr lang="fr-FR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 deuxième soir »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le moment du coucher du soleil.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914" y="2938053"/>
            <a:ext cx="8796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concept rabbinique du soir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commence à midi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373" y="3723878"/>
            <a:ext cx="87966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Faisons un schéma pour comprendre s’il est possible qu’au moment où le soleil commence sa déclinaison, les ténèbres puissent arriver pour se mélanger avec la lumière du jour.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Résultat de recherche d'images pour &quot;emoticon thinking fac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08" y="2779539"/>
            <a:ext cx="717137" cy="71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5997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-27117"/>
            <a:ext cx="9156576" cy="51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40745" y="2358127"/>
            <a:ext cx="10668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Mélange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en-US" dirty="0" err="1" smtClean="0">
                <a:solidFill>
                  <a:schemeClr val="tx1"/>
                </a:solidFill>
              </a:rPr>
              <a:t>boqer</a:t>
            </a:r>
            <a:r>
              <a:rPr lang="en-US" dirty="0">
                <a:solidFill>
                  <a:schemeClr val="tx1"/>
                </a:solidFill>
              </a:rPr>
              <a:t>&gt;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30991" y="2358127"/>
            <a:ext cx="6301154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Période</a:t>
            </a:r>
            <a:r>
              <a:rPr lang="en-US" sz="4000" dirty="0" smtClean="0">
                <a:solidFill>
                  <a:schemeClr val="tx1"/>
                </a:solidFill>
              </a:rPr>
              <a:t> du jour</a:t>
            </a:r>
            <a:endParaRPr lang="en-CA" sz="40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32145" y="2358127"/>
            <a:ext cx="11430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Mélange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en-US" dirty="0" err="1" smtClean="0">
                <a:solidFill>
                  <a:schemeClr val="tx1"/>
                </a:solidFill>
              </a:rPr>
              <a:t>erev</a:t>
            </a:r>
            <a:r>
              <a:rPr lang="en-US" dirty="0" smtClean="0">
                <a:solidFill>
                  <a:schemeClr val="tx1"/>
                </a:solidFill>
              </a:rPr>
              <a:t>&gt;</a:t>
            </a:r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40745" y="2015226"/>
            <a:ext cx="0" cy="1028701"/>
          </a:xfrm>
          <a:prstGeom prst="line">
            <a:avLst/>
          </a:prstGeom>
          <a:ln w="762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407545" y="2015226"/>
            <a:ext cx="0" cy="1028701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875145" y="2015226"/>
            <a:ext cx="0" cy="1028701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Brace 33"/>
          <p:cNvSpPr/>
          <p:nvPr/>
        </p:nvSpPr>
        <p:spPr>
          <a:xfrm rot="16200000">
            <a:off x="5991664" y="603400"/>
            <a:ext cx="342900" cy="3124199"/>
          </a:xfrm>
          <a:prstGeom prst="rightBrace">
            <a:avLst>
              <a:gd name="adj1" fmla="val 64504"/>
              <a:gd name="adj2" fmla="val 50369"/>
            </a:avLst>
          </a:prstGeom>
          <a:solidFill>
            <a:srgbClr val="3BE54B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607946" y="1473446"/>
            <a:ext cx="19342" cy="570356"/>
          </a:xfrm>
          <a:prstGeom prst="straightConnector1">
            <a:avLst/>
          </a:prstGeom>
          <a:ln w="76200">
            <a:solidFill>
              <a:schemeClr val="bg2">
                <a:lumMod val="25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Callout 34"/>
          <p:cNvSpPr/>
          <p:nvPr/>
        </p:nvSpPr>
        <p:spPr>
          <a:xfrm>
            <a:off x="4912745" y="730493"/>
            <a:ext cx="2285999" cy="886969"/>
          </a:xfrm>
          <a:prstGeom prst="wedgeEllipseCallout">
            <a:avLst>
              <a:gd name="adj1" fmla="val 4752"/>
              <a:gd name="adj2" fmla="val 75932"/>
            </a:avLst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92637" y="730495"/>
            <a:ext cx="3944659" cy="74295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000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601888" y="2015226"/>
            <a:ext cx="0" cy="1028701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732146" y="2015226"/>
            <a:ext cx="1" cy="1028701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9935" y="3435846"/>
            <a:ext cx="8722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pharisiens et les rabbins nous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disent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qu’au moment où le soleil commence sa descente (à partir de midi), nous sommes au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soir 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période des deux heures et demi précédent le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coucher de soleil correspond au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soir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1138" y="1707775"/>
            <a:ext cx="6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Aube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51461" y="1707775"/>
            <a:ext cx="1512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Lever du </a:t>
            </a:r>
            <a:r>
              <a:rPr lang="en-US" sz="17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soleil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824613" y="1676997"/>
            <a:ext cx="756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1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Midi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338297" y="1651163"/>
            <a:ext cx="172089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Coucher</a:t>
            </a:r>
            <a:r>
              <a:rPr lang="en-US" sz="1700" dirty="0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700" dirty="0" err="1"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soleil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231982" y="1651162"/>
            <a:ext cx="10365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7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Ténèbre</a:t>
            </a:r>
            <a:r>
              <a:rPr lang="en-US" sz="1700" dirty="0" err="1">
                <a:solidFill>
                  <a:prstClr val="black"/>
                </a:solidFill>
              </a:rPr>
              <a:t>s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2630" y="778803"/>
            <a:ext cx="391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D’où viennent les ténèbres pour se mêler à la pleine lumière du jour ?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016192" y="959284"/>
            <a:ext cx="207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les 2 soirs !</a:t>
            </a:r>
          </a:p>
        </p:txBody>
      </p:sp>
      <p:sp>
        <p:nvSpPr>
          <p:cNvPr id="31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/>
                </a:solidFill>
              </a:rPr>
              <a:t>9</a:t>
            </a:fld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1384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34" grpId="0" animBg="1"/>
      <p:bldP spid="35" grpId="0" animBg="1"/>
      <p:bldP spid="36" grpId="0" animBg="1"/>
      <p:bldP spid="6" grpId="0"/>
      <p:bldP spid="7" grpId="0"/>
      <p:bldP spid="20" grpId="0"/>
      <p:bldP spid="22" grpId="0"/>
      <p:bldP spid="24" grpId="0"/>
      <p:bldP spid="26" grpId="0"/>
      <p:bldP spid="8" grpId="0"/>
      <p:bldP spid="9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1349</Words>
  <Application>Microsoft Office PowerPoint</Application>
  <PresentationFormat>Affichage à l'écran (16:9)</PresentationFormat>
  <Paragraphs>204</Paragraphs>
  <Slides>25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27" baseType="lpstr">
      <vt:lpstr>Thème Office</vt:lpstr>
      <vt:lpstr>Opulent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Fawzi</dc:creator>
  <cp:lastModifiedBy>Fawzi</cp:lastModifiedBy>
  <cp:revision>81</cp:revision>
  <dcterms:created xsi:type="dcterms:W3CDTF">2018-04-25T09:15:37Z</dcterms:created>
  <dcterms:modified xsi:type="dcterms:W3CDTF">2018-05-29T12:20:20Z</dcterms:modified>
</cp:coreProperties>
</file>