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87"/>
  </p:notesMasterIdLst>
  <p:handoutMasterIdLst>
    <p:handoutMasterId r:id="rId88"/>
  </p:handoutMasterIdLst>
  <p:sldIdLst>
    <p:sldId id="34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346"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336" r:id="rId34"/>
    <p:sldId id="286" r:id="rId35"/>
    <p:sldId id="330" r:id="rId36"/>
    <p:sldId id="288" r:id="rId37"/>
    <p:sldId id="331" r:id="rId38"/>
    <p:sldId id="289" r:id="rId39"/>
    <p:sldId id="332" r:id="rId40"/>
    <p:sldId id="290" r:id="rId41"/>
    <p:sldId id="291" r:id="rId42"/>
    <p:sldId id="333" r:id="rId43"/>
    <p:sldId id="292" r:id="rId44"/>
    <p:sldId id="334" r:id="rId45"/>
    <p:sldId id="293" r:id="rId46"/>
    <p:sldId id="294" r:id="rId47"/>
    <p:sldId id="335" r:id="rId48"/>
    <p:sldId id="296" r:id="rId49"/>
    <p:sldId id="298" r:id="rId50"/>
    <p:sldId id="299" r:id="rId51"/>
    <p:sldId id="300" r:id="rId52"/>
    <p:sldId id="301" r:id="rId53"/>
    <p:sldId id="302" r:id="rId54"/>
    <p:sldId id="303" r:id="rId55"/>
    <p:sldId id="347" r:id="rId56"/>
    <p:sldId id="304" r:id="rId57"/>
    <p:sldId id="337" r:id="rId58"/>
    <p:sldId id="305" r:id="rId59"/>
    <p:sldId id="307" r:id="rId60"/>
    <p:sldId id="338" r:id="rId61"/>
    <p:sldId id="308" r:id="rId62"/>
    <p:sldId id="309" r:id="rId63"/>
    <p:sldId id="339" r:id="rId64"/>
    <p:sldId id="310" r:id="rId65"/>
    <p:sldId id="311" r:id="rId66"/>
    <p:sldId id="341" r:id="rId67"/>
    <p:sldId id="312" r:id="rId68"/>
    <p:sldId id="316" r:id="rId69"/>
    <p:sldId id="313" r:id="rId70"/>
    <p:sldId id="315" r:id="rId71"/>
    <p:sldId id="318" r:id="rId72"/>
    <p:sldId id="320" r:id="rId73"/>
    <p:sldId id="321" r:id="rId74"/>
    <p:sldId id="342" r:id="rId75"/>
    <p:sldId id="322" r:id="rId76"/>
    <p:sldId id="323" r:id="rId77"/>
    <p:sldId id="324" r:id="rId78"/>
    <p:sldId id="319" r:id="rId79"/>
    <p:sldId id="326" r:id="rId80"/>
    <p:sldId id="328" r:id="rId81"/>
    <p:sldId id="329" r:id="rId82"/>
    <p:sldId id="327" r:id="rId83"/>
    <p:sldId id="325" r:id="rId84"/>
    <p:sldId id="343" r:id="rId85"/>
    <p:sldId id="344" r:id="rId8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39" clrIdx="0"/>
  <p:cmAuthor id="1" name="timothy Astleford" initials="tA" lastIdx="6" clrIdx="1">
    <p:extLst>
      <p:ext uri="{19B8F6BF-5375-455C-9EA6-DF929625EA0E}">
        <p15:presenceInfo xmlns:p15="http://schemas.microsoft.com/office/powerpoint/2012/main" xmlns="" userId="6f70958e306951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2626"/>
    <a:srgbClr val="00FF99"/>
    <a:srgbClr val="0000FF"/>
    <a:srgbClr val="A74343"/>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58" autoAdjust="0"/>
    <p:restoredTop sz="94660"/>
  </p:normalViewPr>
  <p:slideViewPr>
    <p:cSldViewPr snapToGrid="0" showGuides="1">
      <p:cViewPr>
        <p:scale>
          <a:sx n="67" d="100"/>
          <a:sy n="67" d="100"/>
        </p:scale>
        <p:origin x="-1027" y="-480"/>
      </p:cViewPr>
      <p:guideLst>
        <p:guide orient="horz" pos="2160"/>
        <p:guide pos="3840"/>
      </p:guideLst>
    </p:cSldViewPr>
  </p:slideViewPr>
  <p:notesTextViewPr>
    <p:cViewPr>
      <p:scale>
        <a:sx n="1" d="1"/>
        <a:sy n="1" d="1"/>
      </p:scale>
      <p:origin x="0" y="0"/>
    </p:cViewPr>
  </p:notesTextViewPr>
  <p:sorterViewPr>
    <p:cViewPr>
      <p:scale>
        <a:sx n="200" d="100"/>
        <a:sy n="200" d="100"/>
      </p:scale>
      <p:origin x="0" y="460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3191F26-77A5-4F27-A318-BF433F6EDB7B}" type="datetimeFigureOut">
              <a:rPr lang="en-US" smtClean="0"/>
              <a:t>11/7/2019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93B8E1D-4A29-4735-A95C-C632BB76236F}" type="slidenum">
              <a:rPr lang="en-US" smtClean="0"/>
              <a:t>‹#›</a:t>
            </a:fld>
            <a:endParaRPr lang="en-US"/>
          </a:p>
        </p:txBody>
      </p:sp>
    </p:spTree>
    <p:extLst>
      <p:ext uri="{BB962C8B-B14F-4D97-AF65-F5344CB8AC3E}">
        <p14:creationId xmlns:p14="http://schemas.microsoft.com/office/powerpoint/2010/main" val="2523949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286A912-9907-46E7-9B99-35519114DC2A}" type="datetimeFigureOut">
              <a:rPr lang="en-US" smtClean="0"/>
              <a:t>11/7/2019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902C77-6048-4EE8-AC7C-690D5E2AE677}" type="slidenum">
              <a:rPr lang="en-US" smtClean="0"/>
              <a:t>‹#›</a:t>
            </a:fld>
            <a:endParaRPr lang="en-US"/>
          </a:p>
        </p:txBody>
      </p:sp>
    </p:spTree>
    <p:extLst>
      <p:ext uri="{BB962C8B-B14F-4D97-AF65-F5344CB8AC3E}">
        <p14:creationId xmlns:p14="http://schemas.microsoft.com/office/powerpoint/2010/main" val="9876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09D0342-B454-4F1C-9C2A-B94951B038F8}" type="datetime1">
              <a:rPr lang="en-US" smtClean="0"/>
              <a:t>11/7/2019</a:t>
            </a:fld>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93421BA-B695-4FA0-B12F-070AD3B5B52D}" type="datetime1">
              <a:rPr lang="en-US" smtClean="0"/>
              <a:t>11/7/2019</a:t>
            </a:fld>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234838A-716D-4317-B6B0-26A50E298288}" type="datetime1">
              <a:rPr lang="en-US" smtClean="0"/>
              <a:t>11/7/2019</a:t>
            </a:fld>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solidFill>
              </a:defRPr>
            </a:lvl1pPr>
          </a:lstStyle>
          <a:p>
            <a:pPr marL="0" lvl="0" indent="0">
              <a:buNone/>
            </a:pPr>
            <a:r>
              <a:rPr lang="en-US" dirty="0" smtClean="0"/>
              <a:t>Click to edit Master text styles</a:t>
            </a:r>
          </a:p>
        </p:txBody>
      </p:sp>
      <p:sp>
        <p:nvSpPr>
          <p:cNvPr id="5" name="Date Placeholder 4"/>
          <p:cNvSpPr>
            <a:spLocks noGrp="1"/>
          </p:cNvSpPr>
          <p:nvPr>
            <p:ph type="dt" sz="half" idx="10"/>
          </p:nvPr>
        </p:nvSpPr>
        <p:spPr/>
        <p:txBody>
          <a:bodyPr/>
          <a:lstStyle/>
          <a:p>
            <a:fld id="{C7FEA664-EDDD-46F6-8EE8-BBC9C80AFBD9}" type="datetime1">
              <a:rPr lang="en-US" smtClean="0"/>
              <a:t>11/7/2019</a:t>
            </a:fld>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solidFill>
              </a:defRPr>
            </a:lvl1pPr>
          </a:lstStyle>
          <a:p>
            <a:pPr marL="0" lvl="0" indent="0">
              <a:buNone/>
            </a:pPr>
            <a:r>
              <a:rPr lang="en-US" dirty="0" smtClean="0"/>
              <a:t>Click to edit Master text styles</a:t>
            </a:r>
          </a:p>
        </p:txBody>
      </p:sp>
      <p:sp>
        <p:nvSpPr>
          <p:cNvPr id="5" name="Date Placeholder 4"/>
          <p:cNvSpPr>
            <a:spLocks noGrp="1"/>
          </p:cNvSpPr>
          <p:nvPr>
            <p:ph type="dt" sz="half" idx="10"/>
          </p:nvPr>
        </p:nvSpPr>
        <p:spPr/>
        <p:txBody>
          <a:bodyPr/>
          <a:lstStyle/>
          <a:p>
            <a:fld id="{807AF728-5DE5-4A2A-B45C-64F85325ECB2}" type="datetime1">
              <a:rPr lang="en-US" smtClean="0"/>
              <a:t>11/7/2019</a:t>
            </a:fld>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solidFill>
              </a:defRPr>
            </a:lvl1pPr>
          </a:lstStyle>
          <a:p>
            <a:pPr marL="0" lvl="0" indent="0">
              <a:buNone/>
            </a:pPr>
            <a:r>
              <a:rPr lang="en-US" dirty="0" smtClean="0"/>
              <a:t>Click to edit Master text styles</a:t>
            </a:r>
          </a:p>
        </p:txBody>
      </p:sp>
      <p:sp>
        <p:nvSpPr>
          <p:cNvPr id="5" name="Date Placeholder 4"/>
          <p:cNvSpPr>
            <a:spLocks noGrp="1"/>
          </p:cNvSpPr>
          <p:nvPr>
            <p:ph type="dt" sz="half" idx="10"/>
          </p:nvPr>
        </p:nvSpPr>
        <p:spPr/>
        <p:txBody>
          <a:bodyPr/>
          <a:lstStyle/>
          <a:p>
            <a:fld id="{37D8FE5C-2B15-4A1F-9C0B-217D1AC99BCA}" type="datetime1">
              <a:rPr lang="en-US" smtClean="0"/>
              <a:t>11/7/2019</a:t>
            </a:fld>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AED988-8FB2-4902-8860-4543F22952C9}" type="datetime1">
              <a:rPr lang="en-US" smtClean="0"/>
              <a:t>11/7/2019</a:t>
            </a:fld>
            <a:endParaRPr lang="en-US" dirty="0"/>
          </a:p>
        </p:txBody>
      </p:sp>
      <p:sp>
        <p:nvSpPr>
          <p:cNvPr id="5" name="Footer Placeholder 4"/>
          <p:cNvSpPr>
            <a:spLocks noGrp="1"/>
          </p:cNvSpPr>
          <p:nvPr>
            <p:ph type="ftr" sz="quarter" idx="11"/>
          </p:nvPr>
        </p:nvSpPr>
        <p:spPr>
          <a:xfrm>
            <a:off x="2589212" y="6135808"/>
            <a:ext cx="7619999" cy="365125"/>
          </a:xfrm>
          <a:prstGeom prst="rect">
            <a:avLst/>
          </a:prstGeom>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0A2A1-8EF1-4F8E-89FA-2022148A765F}" type="datetime1">
              <a:rPr lang="en-US" smtClean="0"/>
              <a:t>11/7/2019</a:t>
            </a:fld>
            <a:endParaRPr lang="en-US" dirty="0"/>
          </a:p>
        </p:txBody>
      </p:sp>
      <p:sp>
        <p:nvSpPr>
          <p:cNvPr id="5" name="Footer Placeholder 4"/>
          <p:cNvSpPr>
            <a:spLocks noGrp="1"/>
          </p:cNvSpPr>
          <p:nvPr>
            <p:ph type="ftr" sz="quarter" idx="11"/>
          </p:nvPr>
        </p:nvSpPr>
        <p:spPr>
          <a:xfrm>
            <a:off x="2589212" y="6135808"/>
            <a:ext cx="7619999" cy="365125"/>
          </a:xfrm>
          <a:prstGeom prst="rect">
            <a:avLst/>
          </a:prstGeom>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44C6783-6B64-42E7-BD3C-7723720147EC}" type="datetime1">
              <a:rPr lang="en-US" smtClean="0"/>
              <a:t>11/7/2019</a:t>
            </a:fld>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605166D-D01D-40FA-9B36-391898F9C64D}" type="datetime1">
              <a:rPr lang="en-US" smtClean="0"/>
              <a:t>11/7/2019</a:t>
            </a:fld>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FA4DCE-C83A-439C-A55A-BF68686445B1}" type="datetime1">
              <a:rPr lang="en-US" smtClean="0"/>
              <a:t>11/7/2019</a:t>
            </a:fld>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C5D1AD-A6D8-48F2-A354-05E1842705E2}" type="datetime1">
              <a:rPr lang="en-US" smtClean="0"/>
              <a:t>11/7/2019</a:t>
            </a:fld>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86DDE7-3D16-4A12-BE03-A08022BEDB77}" type="datetime1">
              <a:rPr lang="en-US" smtClean="0"/>
              <a:t>11/7/2019</a:t>
            </a:fld>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4F8FE-8C2B-4460-9FB9-CAECC11A4AB8}" type="datetime1">
              <a:rPr lang="en-US" smtClean="0"/>
              <a:t>11/7/2019</a:t>
            </a:fld>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8E07F-A60F-429B-9BAB-A2B2A9C51D4F}" type="datetime1">
              <a:rPr lang="en-US" smtClean="0"/>
              <a:t>11/7/2019</a:t>
            </a:fld>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72CF37-4D79-4E19-B66B-49D51C4DF798}" type="datetime1">
              <a:rPr lang="en-US" smtClean="0"/>
              <a:t>11/7/2019</a:t>
            </a:fld>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8754F95-0950-4FDE-9CEB-96715DF57C33}" type="datetime1">
              <a:rPr lang="en-US" smtClean="0"/>
              <a:t>11/7/2019</a:t>
            </a:fld>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ransition spd="slow">
    <p:split orient="vert"/>
  </p:transition>
  <p:hf hd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0.xml"/><Relationship Id="rId5" Type="http://schemas.microsoft.com/office/2007/relationships/hdphoto" Target="../media/hdphoto2.wdp"/><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e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5.jpg"/><Relationship Id="rId1" Type="http://schemas.openxmlformats.org/officeDocument/2006/relationships/slideLayout" Target="../slideLayouts/slideLayout10.xml"/><Relationship Id="rId5" Type="http://schemas.microsoft.com/office/2007/relationships/hdphoto" Target="../media/hdphoto4.wdp"/><Relationship Id="rId4" Type="http://schemas.openxmlformats.org/officeDocument/2006/relationships/image" Target="../media/image57.png"/></Relationships>
</file>

<file path=ppt/slides/_rels/slide6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6.jpeg"/><Relationship Id="rId1" Type="http://schemas.openxmlformats.org/officeDocument/2006/relationships/slideLayout" Target="../slideLayouts/slideLayout10.xml"/><Relationship Id="rId5" Type="http://schemas.microsoft.com/office/2007/relationships/hdphoto" Target="../media/hdphoto5.wdp"/><Relationship Id="rId4" Type="http://schemas.openxmlformats.org/officeDocument/2006/relationships/image" Target="../media/image61.jpeg"/></Relationships>
</file>

<file path=ppt/slides/_rels/slide6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8.jp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7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7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5.jp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83.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g"/><Relationship Id="rId1" Type="http://schemas.openxmlformats.org/officeDocument/2006/relationships/slideLayout" Target="../slideLayouts/slideLayout8.xml"/><Relationship Id="rId5" Type="http://schemas.microsoft.com/office/2007/relationships/hdphoto" Target="../media/hdphoto6.wdp"/><Relationship Id="rId4" Type="http://schemas.openxmlformats.org/officeDocument/2006/relationships/image" Target="../media/image86.jpeg"/></Relationships>
</file>

<file path=ppt/slides/_rels/slide85.xml.rels><?xml version="1.0" encoding="UTF-8" standalone="yes"?>
<Relationships xmlns="http://schemas.openxmlformats.org/package/2006/relationships"><Relationship Id="rId3" Type="http://schemas.openxmlformats.org/officeDocument/2006/relationships/hyperlink" Target="mailto:tim@studythecalendar.com" TargetMode="External"/><Relationship Id="rId2" Type="http://schemas.openxmlformats.org/officeDocument/2006/relationships/image" Target="../media/image84.jpg"/><Relationship Id="rId1" Type="http://schemas.openxmlformats.org/officeDocument/2006/relationships/slideLayout" Target="../slideLayouts/slideLayout8.xml"/><Relationship Id="rId5" Type="http://schemas.openxmlformats.org/officeDocument/2006/relationships/image" Target="../media/image87.png"/><Relationship Id="rId4" Type="http://schemas.openxmlformats.org/officeDocument/2006/relationships/hyperlink" Target="mailto:charlene@studythecalendar.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0" y="5069840"/>
            <a:ext cx="12192000" cy="178816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76200">
            <a:solidFill>
              <a:srgbClr val="002060"/>
            </a:solidFill>
          </a:ln>
          <a:scene3d>
            <a:camera prst="orthographicFront"/>
            <a:lightRig rig="flat" dir="tl">
              <a:rot lat="0" lon="0" rev="6600000"/>
            </a:lightRig>
          </a:scene3d>
          <a:sp3d>
            <a:bevelT w="152400" h="50800" prst="softRound"/>
          </a:sp3d>
        </p:spPr>
        <p:txBody>
          <a:bodyPr>
            <a:normAutofit fontScale="97500"/>
            <a:sp3d extrusionH="25400" contourW="8890">
              <a:bevelT w="38100" h="31750"/>
              <a:contourClr>
                <a:schemeClr val="accent2">
                  <a:shade val="75000"/>
                </a:schemeClr>
              </a:contourClr>
            </a:sp3d>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5400" b="1" i="1" dirty="0" smtClean="0">
                <a:ln w="11430"/>
                <a:solidFill>
                  <a:srgbClr val="002060"/>
                </a:solidFill>
                <a:effectLst>
                  <a:outerShdw blurRad="50800" dist="39000" dir="5460000" algn="tl">
                    <a:srgbClr val="000000">
                      <a:alpha val="38000"/>
                    </a:srgbClr>
                  </a:outerShdw>
                </a:effectLst>
                <a:latin typeface="Rockwell" pitchFamily="18" charset="0"/>
              </a:rPr>
              <a:t>Secular Historical Quotes for the</a:t>
            </a:r>
            <a:br>
              <a:rPr lang="en-CA" sz="5400" b="1" i="1" dirty="0" smtClean="0">
                <a:ln w="11430"/>
                <a:solidFill>
                  <a:srgbClr val="002060"/>
                </a:solidFill>
                <a:effectLst>
                  <a:outerShdw blurRad="50800" dist="39000" dir="5460000" algn="tl">
                    <a:srgbClr val="000000">
                      <a:alpha val="38000"/>
                    </a:srgbClr>
                  </a:outerShdw>
                </a:effectLst>
                <a:latin typeface="Rockwell" pitchFamily="18" charset="0"/>
              </a:rPr>
            </a:br>
            <a:r>
              <a:rPr lang="en-CA" sz="5400" b="1" i="1" dirty="0" smtClean="0">
                <a:ln w="11430"/>
                <a:solidFill>
                  <a:srgbClr val="002060"/>
                </a:solidFill>
                <a:effectLst>
                  <a:outerShdw blurRad="50800" dist="39000" dir="5460000" algn="tl">
                    <a:srgbClr val="000000">
                      <a:alpha val="38000"/>
                    </a:srgbClr>
                  </a:outerShdw>
                </a:effectLst>
                <a:latin typeface="Rockwell" pitchFamily="18" charset="0"/>
              </a:rPr>
              <a:t>Day Commencement in the Morning</a:t>
            </a:r>
            <a:endParaRPr lang="en-CA" sz="5400" b="1" dirty="0">
              <a:ln w="11430"/>
              <a:solidFill>
                <a:srgbClr val="002060"/>
              </a:solidFill>
              <a:effectLst>
                <a:outerShdw blurRad="50800" dist="39000" dir="5460000" algn="tl">
                  <a:srgbClr val="000000">
                    <a:alpha val="38000"/>
                  </a:srgbClr>
                </a:outerShdw>
              </a:effectLst>
              <a:latin typeface="Rockwell" pitchFamily="18" charset="0"/>
            </a:endParaRPr>
          </a:p>
        </p:txBody>
      </p:sp>
    </p:spTree>
    <p:extLst>
      <p:ext uri="{BB962C8B-B14F-4D97-AF65-F5344CB8AC3E}">
        <p14:creationId xmlns:p14="http://schemas.microsoft.com/office/powerpoint/2010/main" val="1144084102"/>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scene3d>
              <a:camera prst="orthographicFront"/>
              <a:lightRig rig="threePt" dir="t"/>
            </a:scene3d>
            <a:sp3d extrusionH="57150">
              <a:bevelT w="38100" h="38100"/>
            </a:sp3d>
          </a:bodyPr>
          <a:lstStyle/>
          <a:p>
            <a:pPr>
              <a:lnSpc>
                <a:spcPct val="115000"/>
              </a:lnSpc>
            </a:pPr>
            <a:r>
              <a:rPr lang="en-CA" sz="2600" dirty="0">
                <a:solidFill>
                  <a:schemeClr val="tx1"/>
                </a:solidFill>
                <a:ea typeface="Times New Roman" panose="02020603050405020304" pitchFamily="18" charset="0"/>
                <a:cs typeface="Times New Roman" panose="02020603050405020304" pitchFamily="18" charset="0"/>
              </a:rPr>
              <a:t>21. Elohim created the great water animals mentioned in the prophets and Job -- Leviathan, the Straight Snake, and the Crooked Snake -- and all the creeping animals which the water had swarmed, each according to its kind, as well as the birds, each according to its kind. Elohim looked at the water animals and the birds and saw that they were beautiful. </a:t>
            </a:r>
            <a:endParaRPr lang="en-CA" sz="2600" dirty="0">
              <a:solidFill>
                <a:schemeClr val="tx1"/>
              </a:solidFill>
              <a:ea typeface="Calibri" panose="020F0502020204030204" pitchFamily="34" charset="0"/>
              <a:cs typeface="Times New Roman" panose="02020603050405020304" pitchFamily="18" charset="0"/>
            </a:endParaRPr>
          </a:p>
          <a:p>
            <a:pPr>
              <a:lnSpc>
                <a:spcPct val="115000"/>
              </a:lnSpc>
            </a:pPr>
            <a:r>
              <a:rPr lang="en-CA" sz="2600" dirty="0">
                <a:solidFill>
                  <a:schemeClr val="tx1"/>
                </a:solidFill>
                <a:ea typeface="Times New Roman" panose="02020603050405020304" pitchFamily="18" charset="0"/>
                <a:cs typeface="Times New Roman" panose="02020603050405020304" pitchFamily="18" charset="0"/>
              </a:rPr>
              <a:t>22. Elohim blessed them, as Elohim blessed all animals, saying, "Be fruitful and multiply. Fill the water in the seas and let the birds multiply on the land." </a:t>
            </a:r>
            <a:endParaRPr lang="en-CA" sz="2600" dirty="0">
              <a:solidFill>
                <a:schemeClr val="tx1"/>
              </a:solidFill>
              <a:ea typeface="Calibri" panose="020F0502020204030204" pitchFamily="34" charset="0"/>
              <a:cs typeface="Times New Roman" panose="02020603050405020304" pitchFamily="18" charset="0"/>
            </a:endParaRPr>
          </a:p>
          <a:p>
            <a:pPr>
              <a:lnSpc>
                <a:spcPct val="115000"/>
              </a:lnSpc>
            </a:pPr>
            <a:r>
              <a:rPr lang="en-CA" sz="2600" dirty="0">
                <a:solidFill>
                  <a:schemeClr val="tx1"/>
                </a:solidFill>
                <a:ea typeface="Times New Roman" panose="02020603050405020304" pitchFamily="18" charset="0"/>
                <a:cs typeface="Times New Roman" panose="02020603050405020304" pitchFamily="18" charset="0"/>
              </a:rPr>
              <a:t>23.</a:t>
            </a:r>
            <a:r>
              <a:rPr lang="en-CA" sz="2600" dirty="0">
                <a:ea typeface="Times New Roman" panose="02020603050405020304" pitchFamily="18" charset="0"/>
                <a:cs typeface="Times New Roman" panose="02020603050405020304" pitchFamily="18" charset="0"/>
              </a:rPr>
              <a:t> </a:t>
            </a:r>
            <a:r>
              <a:rPr lang="en-CA" sz="2600" b="1" dirty="0">
                <a:solidFill>
                  <a:schemeClr val="accent5">
                    <a:lumMod val="75000"/>
                  </a:schemeClr>
                </a:solidFill>
                <a:ea typeface="Times New Roman" panose="02020603050405020304" pitchFamily="18" charset="0"/>
                <a:cs typeface="Times New Roman" panose="02020603050405020304" pitchFamily="18" charset="0"/>
              </a:rPr>
              <a:t>Daylight turned to evening as its light faded; then, morning broke as the morning star signaled the end of night. </a:t>
            </a:r>
            <a:r>
              <a:rPr lang="en-CA" sz="2600" b="1" dirty="0" smtClean="0">
                <a:solidFill>
                  <a:schemeClr val="accent5">
                    <a:lumMod val="75000"/>
                  </a:schemeClr>
                </a:solidFill>
                <a:ea typeface="Times New Roman" panose="02020603050405020304" pitchFamily="18" charset="0"/>
                <a:cs typeface="Times New Roman" panose="02020603050405020304" pitchFamily="18" charset="0"/>
              </a:rPr>
              <a:t> The </a:t>
            </a:r>
            <a:r>
              <a:rPr lang="en-CA" sz="2600" b="1" dirty="0">
                <a:solidFill>
                  <a:schemeClr val="accent5">
                    <a:lumMod val="75000"/>
                  </a:schemeClr>
                </a:solidFill>
                <a:ea typeface="Times New Roman" panose="02020603050405020304" pitchFamily="18" charset="0"/>
                <a:cs typeface="Times New Roman" panose="02020603050405020304" pitchFamily="18" charset="0"/>
              </a:rPr>
              <a:t>fifth of the six days of creation </a:t>
            </a:r>
            <a:r>
              <a:rPr lang="en-CA" sz="2600" dirty="0">
                <a:solidFill>
                  <a:srgbClr val="7030A0"/>
                </a:solidFill>
                <a:ea typeface="Times New Roman" panose="02020603050405020304" pitchFamily="18" charset="0"/>
                <a:cs typeface="Times New Roman" panose="02020603050405020304" pitchFamily="18" charset="0"/>
              </a:rPr>
              <a:t>referred to in the Ten Commandments </a:t>
            </a:r>
            <a:r>
              <a:rPr lang="en-CA" sz="2600" b="1" dirty="0" smtClean="0">
                <a:solidFill>
                  <a:schemeClr val="accent5">
                    <a:lumMod val="75000"/>
                  </a:schemeClr>
                </a:solidFill>
                <a:ea typeface="Times New Roman" panose="02020603050405020304" pitchFamily="18" charset="0"/>
                <a:cs typeface="Times New Roman" panose="02020603050405020304" pitchFamily="18" charset="0"/>
              </a:rPr>
              <a:t>was, thus</a:t>
            </a:r>
            <a:r>
              <a:rPr lang="en-CA" sz="2600" b="1" dirty="0">
                <a:solidFill>
                  <a:schemeClr val="accent5">
                    <a:lumMod val="75000"/>
                  </a:schemeClr>
                </a:solidFill>
                <a:ea typeface="Times New Roman" panose="02020603050405020304" pitchFamily="18" charset="0"/>
                <a:cs typeface="Times New Roman" panose="02020603050405020304" pitchFamily="18" charset="0"/>
              </a:rPr>
              <a:t>, completed and the sixth day began. </a:t>
            </a:r>
            <a:endParaRPr lang="en-CA" sz="2600" dirty="0">
              <a:solidFill>
                <a:schemeClr val="accent5">
                  <a:lumMod val="75000"/>
                </a:schemeClr>
              </a:solidFill>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156300"/>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bodyPr>
          <a:lstStyle/>
          <a:p>
            <a:r>
              <a:rPr lang="en-CA" sz="2600" dirty="0">
                <a:solidFill>
                  <a:schemeClr val="tx1"/>
                </a:solidFill>
              </a:rPr>
              <a:t>24. Elohim said, "Let the earth bring forth living beings according to their kinds -- domestic animals, creeping things, and wild animals, each according to its kind"; and it has been so ever since. </a:t>
            </a:r>
          </a:p>
          <a:p>
            <a:r>
              <a:rPr lang="en-CA" sz="2600" dirty="0">
                <a:solidFill>
                  <a:schemeClr val="tx1"/>
                </a:solidFill>
              </a:rPr>
              <a:t>25. Elohim made the wild animals of the land according to their kinds, the domesticated animals according to their kinds, and the creeping things of the land according to their kinds. Elohim looked at the land animals and saw that they were beautiful. </a:t>
            </a:r>
          </a:p>
          <a:p>
            <a:r>
              <a:rPr lang="en-CA" sz="2600" dirty="0">
                <a:solidFill>
                  <a:schemeClr val="tx1"/>
                </a:solidFill>
              </a:rPr>
              <a:t>26. Elohim addressed the angels whose creation, together with that of hell and the heavenly chariot, was not described, for Moses wanted to speak only of matters of this world at the giving of the Ten Commandments. Elohim said, "Let us make humanity in our angelic image, like us in wisdom. The humans shall rule the fish of the sea, the birds of the heaven, the domestic animals, and all the earth, as well as the creeping things which creep over the earth."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0695"/>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bodyPr>
          <a:lstStyle/>
          <a:p>
            <a:r>
              <a:rPr lang="en-CA" sz="2800" dirty="0">
                <a:solidFill>
                  <a:schemeClr val="tx1"/>
                </a:solidFill>
              </a:rPr>
              <a:t>27. Elohim created humanity in the angelic image; in the image of the angels, Elohim created humanity; Elohim included the woman in the man and separated them later.</a:t>
            </a:r>
          </a:p>
          <a:p>
            <a:r>
              <a:rPr lang="en-CA" sz="2800" dirty="0">
                <a:solidFill>
                  <a:schemeClr val="tx1"/>
                </a:solidFill>
              </a:rPr>
              <a:t>28. Elohim blessed them and Elohim said to them, "Be fruitful and multiply. Fill the earth and conquer it. Rule over the fish of the sea, the birds of the heaven, and over all creeping animals of the earth." </a:t>
            </a:r>
          </a:p>
          <a:p>
            <a:r>
              <a:rPr lang="en-CA" sz="2800" dirty="0">
                <a:solidFill>
                  <a:schemeClr val="tx1"/>
                </a:solidFill>
              </a:rPr>
              <a:t>29. Elohim said, "I give you all seed-bearing plants which are on the earth, and all trees that have seed-bearing fruits shall be food for you </a:t>
            </a:r>
          </a:p>
          <a:p>
            <a:r>
              <a:rPr lang="en-CA" sz="2800" dirty="0">
                <a:solidFill>
                  <a:schemeClr val="tx1"/>
                </a:solidFill>
              </a:rPr>
              <a:t>30. and for all the wild animals of the earth, and for all the birds of the heaven, and for all the creeping things which are alive -- all green plants as food"; and it was so, until the flood of Noah.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341238"/>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scene3d>
              <a:camera prst="orthographicFront"/>
              <a:lightRig rig="threePt" dir="t"/>
            </a:scene3d>
            <a:sp3d extrusionH="57150">
              <a:bevelT w="38100" h="38100"/>
            </a:sp3d>
          </a:bodyPr>
          <a:lstStyle/>
          <a:p>
            <a:r>
              <a:rPr lang="en-CA" sz="2800" dirty="0">
                <a:solidFill>
                  <a:schemeClr val="tx1"/>
                </a:solidFill>
              </a:rPr>
              <a:t>31. Elohim looked at each of Elohim's works and actions to see if there was something that needed correction but Elohim saw that they were all beautiful and proper. </a:t>
            </a:r>
            <a:r>
              <a:rPr lang="en-CA" sz="2800" b="1" dirty="0">
                <a:solidFill>
                  <a:schemeClr val="accent5">
                    <a:lumMod val="75000"/>
                  </a:schemeClr>
                </a:solidFill>
              </a:rPr>
              <a:t>Daylight turned to evening as its light faded; then, morning broke as the morning star signaled the end of night. </a:t>
            </a:r>
            <a:r>
              <a:rPr lang="en-CA" sz="2800" b="1" dirty="0" smtClean="0">
                <a:solidFill>
                  <a:schemeClr val="accent5">
                    <a:lumMod val="75000"/>
                  </a:schemeClr>
                </a:solidFill>
              </a:rPr>
              <a:t/>
            </a:r>
            <a:br>
              <a:rPr lang="en-CA" sz="2800" b="1" dirty="0" smtClean="0">
                <a:solidFill>
                  <a:schemeClr val="accent5">
                    <a:lumMod val="75000"/>
                  </a:schemeClr>
                </a:solidFill>
              </a:rPr>
            </a:br>
            <a:r>
              <a:rPr lang="en-CA" sz="2800" b="1" dirty="0" smtClean="0">
                <a:solidFill>
                  <a:schemeClr val="accent5">
                    <a:lumMod val="75000"/>
                  </a:schemeClr>
                </a:solidFill>
              </a:rPr>
              <a:t>The </a:t>
            </a:r>
            <a:r>
              <a:rPr lang="en-CA" sz="2800" b="1" dirty="0">
                <a:solidFill>
                  <a:schemeClr val="accent5">
                    <a:lumMod val="75000"/>
                  </a:schemeClr>
                </a:solidFill>
              </a:rPr>
              <a:t>sixth of the six days of creation </a:t>
            </a:r>
            <a:r>
              <a:rPr lang="en-CA" sz="2800" dirty="0">
                <a:solidFill>
                  <a:schemeClr val="tx1"/>
                </a:solidFill>
              </a:rPr>
              <a:t>referred to in the Ten Commandments </a:t>
            </a:r>
            <a:r>
              <a:rPr lang="en-CA" sz="2800" b="1" dirty="0">
                <a:solidFill>
                  <a:schemeClr val="accent5">
                    <a:lumMod val="75000"/>
                  </a:schemeClr>
                </a:solidFill>
              </a:rPr>
              <a:t>was, thus, completed </a:t>
            </a:r>
            <a:r>
              <a:rPr lang="en-CA" sz="2800" b="1" u="sng" dirty="0">
                <a:solidFill>
                  <a:schemeClr val="accent5">
                    <a:lumMod val="75000"/>
                  </a:schemeClr>
                </a:solidFill>
              </a:rPr>
              <a:t>and the seventh day began</a:t>
            </a:r>
            <a:r>
              <a:rPr lang="en-CA" sz="2800" dirty="0">
                <a:solidFill>
                  <a:schemeClr val="accent5">
                    <a:lumMod val="75000"/>
                  </a:schemeClr>
                </a:solidFill>
              </a:rPr>
              <a:t>. </a:t>
            </a:r>
          </a:p>
          <a:p>
            <a:r>
              <a:rPr lang="en-CA" sz="2800" dirty="0">
                <a:solidFill>
                  <a:schemeClr val="tx1"/>
                </a:solidFill>
              </a:rPr>
              <a:t>1. The heavens and the earth, and all that was created with them, were finished. </a:t>
            </a:r>
          </a:p>
          <a:p>
            <a:r>
              <a:rPr lang="en-CA" sz="2800" dirty="0">
                <a:solidFill>
                  <a:schemeClr val="tx1"/>
                </a:solidFill>
              </a:rPr>
              <a:t>2. On the seventh day, Elohim finished the work Elohim had done. Elohim rested on the seventh day from all the work which Elohim had done.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0485744"/>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8247883" cy="6546078"/>
          </a:xfrm>
        </p:spPr>
        <p:txBody>
          <a:bodyPr>
            <a:noAutofit/>
            <a:scene3d>
              <a:camera prst="orthographicFront"/>
              <a:lightRig rig="threePt" dir="t"/>
            </a:scene3d>
            <a:sp3d extrusionH="57150">
              <a:bevelT w="38100" h="38100"/>
            </a:sp3d>
          </a:bodyPr>
          <a:lstStyle/>
          <a:p>
            <a:r>
              <a:rPr lang="en-CA" sz="2800" dirty="0" smtClean="0">
                <a:solidFill>
                  <a:schemeClr val="tx1"/>
                </a:solidFill>
              </a:rPr>
              <a:t>3</a:t>
            </a:r>
            <a:r>
              <a:rPr lang="en-CA" sz="2800" dirty="0">
                <a:solidFill>
                  <a:schemeClr val="tx1"/>
                </a:solidFill>
              </a:rPr>
              <a:t>. The Shabbat was blessed with all goodness because Elohim had provided for the needs and sustenance of all Elohim's creatures. </a:t>
            </a:r>
            <a:r>
              <a:rPr lang="en-CA" sz="2800" b="1" dirty="0">
                <a:solidFill>
                  <a:srgbClr val="0000FF"/>
                </a:solidFill>
              </a:rPr>
              <a:t>Elohim sanctified the seventh day because, </a:t>
            </a:r>
            <a:r>
              <a:rPr lang="en-CA" sz="2800" b="1" dirty="0" smtClean="0">
                <a:solidFill>
                  <a:srgbClr val="0000FF"/>
                </a:solidFill>
              </a:rPr>
              <a:t/>
            </a:r>
            <a:br>
              <a:rPr lang="en-CA" sz="2800" b="1" dirty="0" smtClean="0">
                <a:solidFill>
                  <a:srgbClr val="0000FF"/>
                </a:solidFill>
              </a:rPr>
            </a:br>
            <a:r>
              <a:rPr lang="en-CA" sz="2800" b="1" dirty="0" smtClean="0">
                <a:solidFill>
                  <a:srgbClr val="0000FF"/>
                </a:solidFill>
              </a:rPr>
              <a:t>on </a:t>
            </a:r>
            <a:r>
              <a:rPr lang="en-CA" sz="2800" b="1" dirty="0">
                <a:solidFill>
                  <a:srgbClr val="0000FF"/>
                </a:solidFill>
              </a:rPr>
              <a:t>it, Elohim rested from all the work which </a:t>
            </a:r>
            <a:r>
              <a:rPr lang="en-CA" sz="2800" b="1" dirty="0" smtClean="0">
                <a:solidFill>
                  <a:srgbClr val="0000FF"/>
                </a:solidFill>
              </a:rPr>
              <a:t/>
            </a:r>
            <a:br>
              <a:rPr lang="en-CA" sz="2800" b="1" dirty="0" smtClean="0">
                <a:solidFill>
                  <a:srgbClr val="0000FF"/>
                </a:solidFill>
              </a:rPr>
            </a:br>
            <a:r>
              <a:rPr lang="en-CA" sz="2800" b="1" dirty="0" smtClean="0">
                <a:solidFill>
                  <a:srgbClr val="0000FF"/>
                </a:solidFill>
              </a:rPr>
              <a:t>Elohim </a:t>
            </a:r>
            <a:r>
              <a:rPr lang="en-CA" sz="2800" b="1" dirty="0">
                <a:solidFill>
                  <a:srgbClr val="0000FF"/>
                </a:solidFill>
              </a:rPr>
              <a:t>had created and done</a:t>
            </a:r>
            <a:r>
              <a:rPr lang="en-CA" sz="2800" b="1" dirty="0" smtClean="0">
                <a:solidFill>
                  <a:srgbClr val="0000FF"/>
                </a:solidFill>
              </a:rPr>
              <a:t>.</a:t>
            </a:r>
          </a:p>
          <a:p>
            <a:endParaRPr lang="en-CA" sz="2800" b="1" dirty="0">
              <a:solidFill>
                <a:schemeClr val="tx1"/>
              </a:solidFill>
            </a:endParaRPr>
          </a:p>
          <a:p>
            <a:r>
              <a:rPr lang="en-CA" sz="28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Rounded MT Bold" pitchFamily="34" charset="0"/>
              </a:rPr>
              <a:t>CONCLUSION:</a:t>
            </a:r>
            <a:endParaRPr lang="en-CA" sz="2800" b="1" dirty="0" smtClean="0">
              <a:solidFill>
                <a:srgbClr val="0070C0"/>
              </a:solidFill>
              <a:latin typeface="Arial Rounded MT Bold" pitchFamily="34" charset="0"/>
            </a:endParaRPr>
          </a:p>
          <a:p>
            <a:r>
              <a:rPr lang="en-CA" sz="2800" b="1" dirty="0" err="1">
                <a:solidFill>
                  <a:srgbClr val="602626"/>
                </a:solidFill>
              </a:rPr>
              <a:t>Rashbam</a:t>
            </a:r>
            <a:r>
              <a:rPr lang="en-CA" sz="2800" b="1" dirty="0">
                <a:solidFill>
                  <a:schemeClr val="tx1"/>
                </a:solidFill>
              </a:rPr>
              <a:t> </a:t>
            </a:r>
            <a:r>
              <a:rPr lang="en-CA" sz="2800" b="1" dirty="0">
                <a:solidFill>
                  <a:srgbClr val="A50021"/>
                </a:solidFill>
              </a:rPr>
              <a:t>is, thus, of the </a:t>
            </a:r>
            <a:r>
              <a:rPr lang="en-CA" sz="2800" b="1" dirty="0" smtClean="0">
                <a:solidFill>
                  <a:srgbClr val="A50021"/>
                </a:solidFill>
              </a:rPr>
              <a:t/>
            </a:r>
            <a:br>
              <a:rPr lang="en-CA" sz="2800" b="1" dirty="0" smtClean="0">
                <a:solidFill>
                  <a:srgbClr val="A50021"/>
                </a:solidFill>
              </a:rPr>
            </a:br>
            <a:r>
              <a:rPr lang="en-CA" sz="2800" b="1" dirty="0" smtClean="0">
                <a:solidFill>
                  <a:srgbClr val="A50021"/>
                </a:solidFill>
              </a:rPr>
              <a:t>opinion </a:t>
            </a:r>
            <a:r>
              <a:rPr lang="en-CA" sz="2800" b="1" dirty="0">
                <a:solidFill>
                  <a:srgbClr val="A50021"/>
                </a:solidFill>
              </a:rPr>
              <a:t>that the day begins </a:t>
            </a:r>
            <a:r>
              <a:rPr lang="en-CA" sz="2800" b="1" dirty="0" smtClean="0">
                <a:solidFill>
                  <a:srgbClr val="A50021"/>
                </a:solidFill>
              </a:rPr>
              <a:t/>
            </a:r>
            <a:br>
              <a:rPr lang="en-CA" sz="2800" b="1" dirty="0" smtClean="0">
                <a:solidFill>
                  <a:srgbClr val="A50021"/>
                </a:solidFill>
              </a:rPr>
            </a:br>
            <a:r>
              <a:rPr lang="en-CA" sz="2800" b="1" dirty="0" smtClean="0">
                <a:solidFill>
                  <a:srgbClr val="A50021"/>
                </a:solidFill>
              </a:rPr>
              <a:t>and </a:t>
            </a:r>
            <a:r>
              <a:rPr lang="en-CA" sz="2800" b="1" dirty="0">
                <a:solidFill>
                  <a:srgbClr val="A50021"/>
                </a:solidFill>
              </a:rPr>
              <a:t>ends in the </a:t>
            </a:r>
            <a:r>
              <a:rPr lang="en-CA" sz="2800" b="1" dirty="0" smtClean="0">
                <a:solidFill>
                  <a:srgbClr val="A50021"/>
                </a:solidFill>
              </a:rPr>
              <a:t>morning.</a:t>
            </a:r>
          </a:p>
          <a:p>
            <a:r>
              <a:rPr lang="en-CA" sz="3600" b="1" dirty="0" smtClean="0">
                <a:solidFill>
                  <a:srgbClr val="0070C0"/>
                </a:solidFill>
                <a:latin typeface="Comic Sans MS" pitchFamily="66" charset="0"/>
              </a:rPr>
              <a:t>This is over 860 years ago!</a:t>
            </a:r>
            <a:endParaRPr lang="en-CA" sz="3600" dirty="0">
              <a:solidFill>
                <a:srgbClr val="0070C0"/>
              </a:solidFill>
              <a:latin typeface="Comic Sans MS" pitchFamily="66" charset="0"/>
            </a:endParaRPr>
          </a:p>
          <a:p>
            <a:endParaRPr lang="en-CA" sz="2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3076" name="Picture 4" descr="C:\Users\Rae\Desktop\rashbam samuel meir painting 590  1080-11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9394" y="2768518"/>
            <a:ext cx="3043290" cy="3640237"/>
          </a:xfrm>
          <a:prstGeom prst="ellipse">
            <a:avLst/>
          </a:prstGeom>
          <a:ln w="190500" cap="rnd">
            <a:solidFill>
              <a:srgbClr val="602626"/>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3653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1500"/>
                                        <p:tgtEl>
                                          <p:spTgt spid="3">
                                            <p:txEl>
                                              <p:pRg st="3" end="3"/>
                                            </p:txEl>
                                          </p:spTgt>
                                        </p:tgtEl>
                                      </p:cBhvr>
                                    </p:animEffect>
                                  </p:childTnLst>
                                </p:cTn>
                              </p:par>
                            </p:childTnLst>
                          </p:cTn>
                        </p:par>
                        <p:par>
                          <p:cTn id="11" fill="hold">
                            <p:stCondLst>
                              <p:cond delay="1500"/>
                            </p:stCondLst>
                            <p:childTnLst>
                              <p:par>
                                <p:cTn id="12" presetID="22" presetClass="entr" presetSubtype="8" fill="hold" nodeType="afterEffect">
                                  <p:stCondLst>
                                    <p:cond delay="200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00400" y="381964"/>
            <a:ext cx="8789349" cy="6343575"/>
          </a:xfrm>
        </p:spPr>
        <p:txBody>
          <a:bodyPr>
            <a:noAutofit/>
            <a:scene3d>
              <a:camera prst="orthographicFront"/>
              <a:lightRig rig="threePt" dir="t"/>
            </a:scene3d>
            <a:sp3d extrusionH="57150">
              <a:bevelT w="38100" h="38100"/>
            </a:sp3d>
          </a:bodyPr>
          <a:lstStyle/>
          <a:p>
            <a:r>
              <a:rPr lang="en-CA" sz="2700" b="1" dirty="0">
                <a:solidFill>
                  <a:srgbClr val="602626"/>
                </a:solidFill>
              </a:rPr>
              <a:t>Ibn Ezra's </a:t>
            </a:r>
            <a:r>
              <a:rPr lang="en-CA" sz="2700" b="1" dirty="0" smtClean="0">
                <a:solidFill>
                  <a:srgbClr val="602626"/>
                </a:solidFill>
              </a:rPr>
              <a:t>Comments on Genesis </a:t>
            </a:r>
            <a:endParaRPr lang="en-CA" sz="2700" dirty="0">
              <a:solidFill>
                <a:srgbClr val="602626"/>
              </a:solidFill>
            </a:endParaRPr>
          </a:p>
          <a:p>
            <a:r>
              <a:rPr lang="en-CA" sz="2700" dirty="0">
                <a:solidFill>
                  <a:schemeClr val="tx1"/>
                </a:solidFill>
              </a:rPr>
              <a:t>1:5.</a:t>
            </a:r>
            <a:r>
              <a:rPr lang="en-CA" sz="2700" dirty="0"/>
              <a:t> </a:t>
            </a:r>
            <a:r>
              <a:rPr lang="en-CA" sz="2700" dirty="0">
                <a:solidFill>
                  <a:schemeClr val="accent5">
                    <a:lumMod val="75000"/>
                  </a:schemeClr>
                </a:solidFill>
              </a:rPr>
              <a:t>B</a:t>
            </a:r>
            <a:r>
              <a:rPr lang="en-CA" sz="2700" dirty="0" smtClean="0">
                <a:solidFill>
                  <a:schemeClr val="accent5">
                    <a:lumMod val="75000"/>
                  </a:schemeClr>
                </a:solidFill>
              </a:rPr>
              <a:t>y </a:t>
            </a:r>
            <a:r>
              <a:rPr lang="en-CA" sz="2700" dirty="0">
                <a:solidFill>
                  <a:schemeClr val="accent5">
                    <a:lumMod val="75000"/>
                  </a:schemeClr>
                </a:solidFill>
              </a:rPr>
              <a:t>naming the light "day" and the darkness "night." </a:t>
            </a:r>
            <a:r>
              <a:rPr lang="en-CA" sz="2700" dirty="0" smtClean="0">
                <a:solidFill>
                  <a:schemeClr val="accent5">
                    <a:lumMod val="75000"/>
                  </a:schemeClr>
                </a:solidFill>
              </a:rPr>
              <a:t/>
            </a:r>
            <a:br>
              <a:rPr lang="en-CA" sz="2700" dirty="0" smtClean="0">
                <a:solidFill>
                  <a:schemeClr val="accent5">
                    <a:lumMod val="75000"/>
                  </a:schemeClr>
                </a:solidFill>
              </a:rPr>
            </a:br>
            <a:r>
              <a:rPr lang="en-CA" sz="2700" dirty="0" smtClean="0">
                <a:solidFill>
                  <a:schemeClr val="accent5">
                    <a:lumMod val="75000"/>
                  </a:schemeClr>
                </a:solidFill>
              </a:rPr>
              <a:t>The </a:t>
            </a:r>
            <a:r>
              <a:rPr lang="en-CA" sz="2700" dirty="0">
                <a:solidFill>
                  <a:schemeClr val="accent5">
                    <a:lumMod val="75000"/>
                  </a:schemeClr>
                </a:solidFill>
              </a:rPr>
              <a:t>diurnal sphere revolved once, </a:t>
            </a:r>
            <a:r>
              <a:rPr lang="en-CA" sz="2700" b="1" dirty="0">
                <a:solidFill>
                  <a:schemeClr val="accent5">
                    <a:lumMod val="75000"/>
                  </a:schemeClr>
                </a:solidFill>
              </a:rPr>
              <a:t>day blended into evening and night blended into dawn, day one. </a:t>
            </a:r>
            <a:r>
              <a:rPr lang="en-CA" sz="2700" b="1" dirty="0" smtClean="0">
                <a:solidFill>
                  <a:schemeClr val="accent5">
                    <a:lumMod val="75000"/>
                  </a:schemeClr>
                </a:solidFill>
              </a:rPr>
              <a:t/>
            </a:r>
            <a:br>
              <a:rPr lang="en-CA" sz="2700" b="1" dirty="0" smtClean="0">
                <a:solidFill>
                  <a:schemeClr val="accent5">
                    <a:lumMod val="75000"/>
                  </a:schemeClr>
                </a:solidFill>
              </a:rPr>
            </a:br>
            <a:r>
              <a:rPr lang="en-CA" sz="2700" dirty="0" smtClean="0">
                <a:solidFill>
                  <a:schemeClr val="tx1"/>
                </a:solidFill>
              </a:rPr>
              <a:t>1:31</a:t>
            </a:r>
            <a:r>
              <a:rPr lang="en-CA" sz="2700" dirty="0">
                <a:solidFill>
                  <a:schemeClr val="tx1"/>
                </a:solidFill>
              </a:rPr>
              <a:t>. Elohim understood that all that Elohim had created was </a:t>
            </a:r>
            <a:r>
              <a:rPr lang="en-CA" sz="2700" dirty="0" smtClean="0">
                <a:solidFill>
                  <a:schemeClr val="tx1"/>
                </a:solidFill>
              </a:rPr>
              <a:t>very </a:t>
            </a:r>
            <a:r>
              <a:rPr lang="en-CA" sz="2700" dirty="0">
                <a:solidFill>
                  <a:schemeClr val="tx1"/>
                </a:solidFill>
              </a:rPr>
              <a:t>good. The diurnal sphere revolved once, </a:t>
            </a:r>
            <a:r>
              <a:rPr lang="en-CA" sz="2700" b="1" dirty="0">
                <a:solidFill>
                  <a:schemeClr val="accent5">
                    <a:lumMod val="75000"/>
                  </a:schemeClr>
                </a:solidFill>
              </a:rPr>
              <a:t>day blended into evening and night blended into dawn, the sixth day from day one. </a:t>
            </a:r>
            <a:endParaRPr lang="en-CA" sz="2700" dirty="0">
              <a:solidFill>
                <a:schemeClr val="accent5">
                  <a:lumMod val="75000"/>
                </a:schemeClr>
              </a:solidFill>
            </a:endParaRPr>
          </a:p>
          <a:p>
            <a:r>
              <a:rPr lang="en-CA" sz="2700" b="1" dirty="0">
                <a:solidFill>
                  <a:schemeClr val="tx1"/>
                </a:solidFill>
              </a:rPr>
              <a:t>[9] </a:t>
            </a:r>
            <a:r>
              <a:rPr lang="en-CA" sz="2700" b="1" dirty="0">
                <a:solidFill>
                  <a:schemeClr val="accent5">
                    <a:lumMod val="75000"/>
                  </a:schemeClr>
                </a:solidFill>
              </a:rPr>
              <a:t>The days of creation thus begin and end at daybreak, not at evening.</a:t>
            </a:r>
            <a:endParaRPr lang="en-CA" sz="2700" dirty="0">
              <a:solidFill>
                <a:schemeClr val="accent5">
                  <a:lumMod val="75000"/>
                </a:schemeClr>
              </a:solidFill>
            </a:endParaRPr>
          </a:p>
          <a:p>
            <a:r>
              <a:rPr lang="en-CA" sz="2700" b="1" dirty="0">
                <a:solidFill>
                  <a:schemeClr val="tx1"/>
                </a:solidFill>
              </a:rPr>
              <a:t>[10]</a:t>
            </a:r>
            <a:r>
              <a:rPr lang="en-CA" sz="2700" dirty="0">
                <a:solidFill>
                  <a:schemeClr val="tx1"/>
                </a:solidFill>
              </a:rPr>
              <a:t> </a:t>
            </a:r>
            <a:r>
              <a:rPr lang="en-CA" sz="2700" b="1" dirty="0">
                <a:solidFill>
                  <a:schemeClr val="accent5">
                    <a:lumMod val="75000"/>
                  </a:schemeClr>
                </a:solidFill>
              </a:rPr>
              <a:t>At the end of the day, there was an evening and then a morning, day one</a:t>
            </a:r>
            <a:r>
              <a:rPr lang="en-CA" sz="2700" dirty="0">
                <a:solidFill>
                  <a:schemeClr val="accent5">
                    <a:lumMod val="75000"/>
                  </a:schemeClr>
                </a:solidFill>
              </a:rPr>
              <a:t>. </a:t>
            </a:r>
          </a:p>
          <a:p>
            <a:endParaRPr lang="en-CA" sz="2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2051" name="Picture 3" descr="C:\Users\Rae\Desktop\ibe ezra gene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68" y="290732"/>
            <a:ext cx="1844402" cy="268587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Users\Rae\Desktop\Ibe Ezra.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719194" y="3880706"/>
            <a:ext cx="2068989" cy="2598666"/>
          </a:xfrm>
          <a:prstGeom prst="roundRect">
            <a:avLst>
              <a:gd name="adj" fmla="val 11111"/>
            </a:avLst>
          </a:prstGeom>
          <a:ln w="190500" cap="rnd">
            <a:solidFill>
              <a:srgbClr val="602626"/>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softRound"/>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942129"/>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837557" y="189132"/>
            <a:ext cx="8667055" cy="143132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900" b="1" dirty="0" smtClean="0">
                <a:ln w="11430"/>
                <a:solidFill>
                  <a:srgbClr val="602626"/>
                </a:solidFill>
                <a:effectLst>
                  <a:outerShdw blurRad="50800" dist="39000" dir="5460000" algn="tl">
                    <a:srgbClr val="000000">
                      <a:alpha val="38000"/>
                    </a:srgbClr>
                  </a:outerShdw>
                </a:effectLst>
                <a:latin typeface="Comic Sans MS" pitchFamily="66" charset="0"/>
              </a:rPr>
              <a:t>Who Is </a:t>
            </a:r>
            <a:r>
              <a:rPr lang="en-US" sz="4900" b="1" dirty="0" err="1" smtClean="0">
                <a:ln w="11430"/>
                <a:solidFill>
                  <a:srgbClr val="602626"/>
                </a:solidFill>
                <a:effectLst>
                  <a:outerShdw blurRad="50800" dist="39000" dir="5460000" algn="tl">
                    <a:srgbClr val="000000">
                      <a:alpha val="38000"/>
                    </a:srgbClr>
                  </a:outerShdw>
                </a:effectLst>
                <a:latin typeface="Comic Sans MS" pitchFamily="66" charset="0"/>
              </a:rPr>
              <a:t>Ibn</a:t>
            </a:r>
            <a:r>
              <a:rPr lang="en-US" sz="4900" b="1" dirty="0" smtClean="0">
                <a:ln w="11430"/>
                <a:solidFill>
                  <a:srgbClr val="602626"/>
                </a:solidFill>
                <a:effectLst>
                  <a:outerShdw blurRad="50800" dist="39000" dir="5460000" algn="tl">
                    <a:srgbClr val="000000">
                      <a:alpha val="38000"/>
                    </a:srgbClr>
                  </a:outerShdw>
                </a:effectLst>
                <a:latin typeface="Comic Sans MS" pitchFamily="66" charset="0"/>
              </a:rPr>
              <a:t> Ezra?  </a:t>
            </a:r>
            <a:r>
              <a:rPr lang="en-US" b="1" dirty="0" smtClean="0">
                <a:ln w="11430"/>
                <a:solidFill>
                  <a:srgbClr val="602626"/>
                </a:solidFill>
                <a:effectLst>
                  <a:outerShdw blurRad="50800" dist="39000" dir="5460000" algn="tl">
                    <a:srgbClr val="000000">
                      <a:alpha val="38000"/>
                    </a:srgbClr>
                  </a:outerShdw>
                </a:effectLst>
              </a:rPr>
              <a:t/>
            </a:r>
            <a:br>
              <a:rPr lang="en-US" b="1" dirty="0" smtClean="0">
                <a:ln w="11430"/>
                <a:solidFill>
                  <a:srgbClr val="602626"/>
                </a:solidFill>
                <a:effectLst>
                  <a:outerShdw blurRad="50800" dist="39000" dir="5460000" algn="tl">
                    <a:srgbClr val="000000">
                      <a:alpha val="38000"/>
                    </a:srgbClr>
                  </a:outerShdw>
                </a:effectLst>
              </a:rPr>
            </a:br>
            <a:r>
              <a:rPr lang="en-US" sz="3200" b="1" dirty="0" smtClean="0">
                <a:ln w="11430"/>
                <a:solidFill>
                  <a:srgbClr val="602626"/>
                </a:solidFill>
                <a:effectLst>
                  <a:outerShdw blurRad="50800" dist="39000" dir="5460000" algn="tl">
                    <a:srgbClr val="000000">
                      <a:alpha val="38000"/>
                    </a:srgbClr>
                  </a:outerShdw>
                </a:effectLst>
              </a:rPr>
              <a:t>(1092-1176 AD)</a:t>
            </a:r>
            <a:endParaRPr lang="en-US" sz="3200" b="1" dirty="0">
              <a:ln w="11430"/>
              <a:solidFill>
                <a:srgbClr val="602626"/>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2971176" y="1716911"/>
            <a:ext cx="8915400" cy="5007980"/>
          </a:xfrm>
        </p:spPr>
        <p:txBody>
          <a:bodyPr>
            <a:noAutofit/>
            <a:scene3d>
              <a:camera prst="orthographicFront"/>
              <a:lightRig rig="threePt" dir="t"/>
            </a:scene3d>
            <a:sp3d extrusionH="57150">
              <a:bevelT w="38100" h="38100"/>
            </a:sp3d>
          </a:bodyPr>
          <a:lstStyle/>
          <a:p>
            <a:r>
              <a:rPr lang="en-US" sz="2800" dirty="0" err="1" smtClean="0"/>
              <a:t>Ibn</a:t>
            </a:r>
            <a:r>
              <a:rPr lang="en-US" sz="2800" dirty="0" smtClean="0"/>
              <a:t> </a:t>
            </a:r>
            <a:r>
              <a:rPr lang="en-US" sz="2800" dirty="0"/>
              <a:t>Ezra occupies a unique role among medieval commentators in that his commentary has been cited by mainstream Orthodoxy, but </a:t>
            </a:r>
            <a:r>
              <a:rPr lang="en-US" sz="2800" b="1" dirty="0">
                <a:ln w="1905"/>
                <a:solidFill>
                  <a:srgbClr val="602626"/>
                </a:solidFill>
                <a:effectLst>
                  <a:innerShdw blurRad="69850" dist="43180" dir="5400000">
                    <a:srgbClr val="000000">
                      <a:alpha val="65000"/>
                    </a:srgbClr>
                  </a:innerShdw>
                </a:effectLst>
              </a:rPr>
              <a:t>his works exhibit a reluctance to reconcile Biblical passages through </a:t>
            </a:r>
            <a:r>
              <a:rPr lang="en-US" sz="2800" b="1" dirty="0" err="1">
                <a:ln w="1905"/>
                <a:solidFill>
                  <a:srgbClr val="602626"/>
                </a:solidFill>
                <a:effectLst>
                  <a:innerShdw blurRad="69850" dist="43180" dir="5400000">
                    <a:srgbClr val="000000">
                      <a:alpha val="65000"/>
                    </a:srgbClr>
                  </a:innerShdw>
                </a:effectLst>
              </a:rPr>
              <a:t>midrashic</a:t>
            </a:r>
            <a:r>
              <a:rPr lang="en-US" sz="2800" b="1" dirty="0">
                <a:ln w="1905"/>
                <a:solidFill>
                  <a:srgbClr val="602626"/>
                </a:solidFill>
                <a:effectLst>
                  <a:innerShdw blurRad="69850" dist="43180" dir="5400000">
                    <a:srgbClr val="000000">
                      <a:alpha val="65000"/>
                    </a:srgbClr>
                  </a:innerShdw>
                </a:effectLst>
              </a:rPr>
              <a:t> exegesis</a:t>
            </a:r>
            <a:r>
              <a:rPr lang="en-US" sz="2800" dirty="0"/>
              <a:t>.  Thus, in his commentary </a:t>
            </a:r>
            <a:r>
              <a:rPr lang="en-US" sz="2800" b="1" dirty="0" err="1">
                <a:ln w="1905"/>
                <a:solidFill>
                  <a:srgbClr val="0070C0"/>
                </a:solidFill>
                <a:effectLst>
                  <a:innerShdw blurRad="69850" dist="43180" dir="5400000">
                    <a:srgbClr val="000000">
                      <a:alpha val="65000"/>
                    </a:srgbClr>
                  </a:innerShdw>
                </a:effectLst>
              </a:rPr>
              <a:t>Ibn</a:t>
            </a:r>
            <a:r>
              <a:rPr lang="en-US" sz="2800" b="1" dirty="0">
                <a:ln w="1905"/>
                <a:solidFill>
                  <a:srgbClr val="0070C0"/>
                </a:solidFill>
                <a:effectLst>
                  <a:innerShdw blurRad="69850" dist="43180" dir="5400000">
                    <a:srgbClr val="000000">
                      <a:alpha val="65000"/>
                    </a:srgbClr>
                  </a:innerShdw>
                </a:effectLst>
              </a:rPr>
              <a:t> Ezra adhered to </a:t>
            </a:r>
            <a:r>
              <a:rPr lang="en-US" sz="2800" b="1" dirty="0" smtClean="0">
                <a:ln w="1905"/>
                <a:solidFill>
                  <a:srgbClr val="0070C0"/>
                </a:solidFill>
                <a:effectLst>
                  <a:innerShdw blurRad="69850" dist="43180" dir="5400000">
                    <a:srgbClr val="000000">
                      <a:alpha val="65000"/>
                    </a:srgbClr>
                  </a:innerShdw>
                </a:effectLst>
              </a:rPr>
              <a:t/>
            </a:r>
            <a:br>
              <a:rPr lang="en-US" sz="2800" b="1" dirty="0" smtClean="0">
                <a:ln w="1905"/>
                <a:solidFill>
                  <a:srgbClr val="0070C0"/>
                </a:solidFill>
                <a:effectLst>
                  <a:innerShdw blurRad="69850" dist="43180" dir="5400000">
                    <a:srgbClr val="000000">
                      <a:alpha val="65000"/>
                    </a:srgbClr>
                  </a:innerShdw>
                </a:effectLst>
              </a:rPr>
            </a:br>
            <a:r>
              <a:rPr lang="en-US" sz="2800" b="1" dirty="0" smtClean="0">
                <a:ln w="1905"/>
                <a:solidFill>
                  <a:srgbClr val="0070C0"/>
                </a:solidFill>
                <a:effectLst>
                  <a:innerShdw blurRad="69850" dist="43180" dir="5400000">
                    <a:srgbClr val="000000">
                      <a:alpha val="65000"/>
                    </a:srgbClr>
                  </a:innerShdw>
                </a:effectLst>
              </a:rPr>
              <a:t>the </a:t>
            </a:r>
            <a:r>
              <a:rPr lang="en-US" sz="2800" b="1" dirty="0">
                <a:ln w="1905"/>
                <a:solidFill>
                  <a:srgbClr val="0070C0"/>
                </a:solidFill>
                <a:effectLst>
                  <a:innerShdw blurRad="69850" dist="43180" dir="5400000">
                    <a:srgbClr val="000000">
                      <a:alpha val="65000"/>
                    </a:srgbClr>
                  </a:innerShdw>
                </a:effectLst>
              </a:rPr>
              <a:t>literal sense of the texts,</a:t>
            </a:r>
            <a:r>
              <a:rPr lang="en-US" sz="2800" b="1" dirty="0">
                <a:ln w="1905"/>
                <a:solidFill>
                  <a:srgbClr val="602626"/>
                </a:solidFill>
                <a:effectLst>
                  <a:innerShdw blurRad="69850" dist="43180" dir="5400000">
                    <a:srgbClr val="000000">
                      <a:alpha val="65000"/>
                    </a:srgbClr>
                  </a:innerShdw>
                </a:effectLst>
              </a:rPr>
              <a:t> </a:t>
            </a:r>
            <a:r>
              <a:rPr lang="en-US" sz="2800" b="1" u="sng" dirty="0">
                <a:ln w="1905"/>
                <a:solidFill>
                  <a:srgbClr val="C00000"/>
                </a:solidFill>
                <a:effectLst>
                  <a:innerShdw blurRad="69850" dist="43180" dir="5400000">
                    <a:srgbClr val="000000">
                      <a:alpha val="65000"/>
                    </a:srgbClr>
                  </a:innerShdw>
                </a:effectLst>
              </a:rPr>
              <a:t>avoiding</a:t>
            </a:r>
            <a:r>
              <a:rPr lang="en-US" sz="2800" b="1" dirty="0">
                <a:ln w="1905"/>
                <a:solidFill>
                  <a:srgbClr val="C00000"/>
                </a:solidFill>
                <a:effectLst>
                  <a:innerShdw blurRad="69850" dist="43180" dir="5400000">
                    <a:srgbClr val="000000">
                      <a:alpha val="65000"/>
                    </a:srgbClr>
                  </a:innerShdw>
                </a:effectLst>
              </a:rPr>
              <a:t> Rabbinic allegory and Kabbalistic interpretation. </a:t>
            </a:r>
          </a:p>
          <a:p>
            <a:r>
              <a:rPr lang="en-US" sz="2800" dirty="0"/>
              <a:t>Indeed, </a:t>
            </a:r>
            <a:r>
              <a:rPr lang="en-US" sz="2800" dirty="0" err="1"/>
              <a:t>Ibn</a:t>
            </a:r>
            <a:r>
              <a:rPr lang="en-US" sz="2800" dirty="0"/>
              <a:t> Ezra is claimed by proponents </a:t>
            </a:r>
            <a:r>
              <a:rPr lang="en-US" sz="2800" dirty="0" smtClean="0"/>
              <a:t/>
            </a:r>
            <a:br>
              <a:rPr lang="en-US" sz="2800" dirty="0" smtClean="0"/>
            </a:br>
            <a:r>
              <a:rPr lang="en-US" sz="2800" dirty="0" smtClean="0"/>
              <a:t>of </a:t>
            </a:r>
            <a:r>
              <a:rPr lang="en-US" sz="2800" dirty="0"/>
              <a:t>the higher biblical criticism of the Torah </a:t>
            </a:r>
            <a:r>
              <a:rPr lang="en-US" sz="2800" dirty="0" smtClean="0"/>
              <a:t/>
            </a:r>
            <a:br>
              <a:rPr lang="en-US" sz="2800" dirty="0" smtClean="0"/>
            </a:br>
            <a:r>
              <a:rPr lang="en-US" sz="2800" dirty="0" smtClean="0"/>
              <a:t>as </a:t>
            </a:r>
            <a:r>
              <a:rPr lang="en-US" sz="2800" dirty="0"/>
              <a:t>one of its earliest pioneers. </a:t>
            </a:r>
          </a:p>
          <a:p>
            <a:endParaRPr lang="en-CA" sz="2700" dirty="0">
              <a:solidFill>
                <a:srgbClr val="602626"/>
              </a:solidFill>
            </a:endParaRPr>
          </a:p>
          <a:p>
            <a:endParaRPr lang="en-CA" sz="2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2050" name="Picture 2" descr="C:\Users\Rae\Desktop\Ibe Ezra.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630248" y="1479382"/>
            <a:ext cx="2224509" cy="2794000"/>
          </a:xfrm>
          <a:prstGeom prst="roundRect">
            <a:avLst>
              <a:gd name="adj" fmla="val 11111"/>
            </a:avLst>
          </a:prstGeom>
          <a:ln w="190500" cap="rnd">
            <a:solidFill>
              <a:srgbClr val="602626"/>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softRound"/>
            <a:extrusionClr>
              <a:srgbClr val="FFFFFF"/>
            </a:extrusionClr>
          </a:sp3d>
          <a:extLst>
            <a:ext uri="{909E8E84-426E-40DD-AFC4-6F175D3DCCD1}">
              <a14:hiddenFill xmlns:a14="http://schemas.microsoft.com/office/drawing/2010/main">
                <a:solidFill>
                  <a:srgbClr val="FFFFFF"/>
                </a:solidFill>
              </a14:hiddenFill>
            </a:ext>
          </a:extLst>
        </p:spPr>
      </p:pic>
      <p:sp>
        <p:nvSpPr>
          <p:cNvPr id="6" name="Sun 5"/>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31187" y="4513064"/>
            <a:ext cx="2374949" cy="1804749"/>
          </a:xfrm>
          <a:prstGeom prst="roundRect">
            <a:avLst/>
          </a:prstGeom>
          <a:blipFill>
            <a:blip r:embed="rId5"/>
            <a:tile tx="0" ty="0" sx="100000" sy="100000" flip="none" algn="tl"/>
          </a:blipFill>
          <a:ln w="76200">
            <a:solidFill>
              <a:srgbClr val="602626"/>
            </a:solidFill>
          </a:ln>
          <a:scene3d>
            <a:camera prst="orthographicFront"/>
            <a:lightRig rig="threePt" dir="t"/>
          </a:scene3d>
          <a:sp3d>
            <a:bevelT w="152400" h="50800" prst="softRound"/>
          </a:sp3d>
        </p:spPr>
        <p:txBody>
          <a:bodyPr wrap="square">
            <a:spAutoFit/>
            <a:sp3d extrusionH="57150">
              <a:bevelT w="38100" h="38100"/>
            </a:sp3d>
          </a:bodyPr>
          <a:lstStyle/>
          <a:p>
            <a:pPr algn="ctr"/>
            <a:r>
              <a:rPr lang="en-CA" sz="2000" b="1" dirty="0" smtClean="0">
                <a:solidFill>
                  <a:srgbClr val="0070C0"/>
                </a:solidFill>
                <a:latin typeface="Comic Sans MS" pitchFamily="66" charset="0"/>
              </a:rPr>
              <a:t>Over 840 </a:t>
            </a:r>
            <a:r>
              <a:rPr lang="en-CA" sz="2000" b="1" dirty="0">
                <a:solidFill>
                  <a:srgbClr val="0070C0"/>
                </a:solidFill>
                <a:latin typeface="Comic Sans MS" pitchFamily="66" charset="0"/>
              </a:rPr>
              <a:t>years </a:t>
            </a:r>
            <a:r>
              <a:rPr lang="en-CA" sz="2000" b="1" dirty="0" smtClean="0">
                <a:solidFill>
                  <a:srgbClr val="0070C0"/>
                </a:solidFill>
                <a:latin typeface="Comic Sans MS" pitchFamily="66" charset="0"/>
              </a:rPr>
              <a:t>ago </a:t>
            </a:r>
            <a:r>
              <a:rPr lang="en-CA" sz="2000" b="1" dirty="0" err="1" smtClean="0">
                <a:solidFill>
                  <a:srgbClr val="0070C0"/>
                </a:solidFill>
                <a:latin typeface="Comic Sans MS" pitchFamily="66" charset="0"/>
              </a:rPr>
              <a:t>Ibn</a:t>
            </a:r>
            <a:r>
              <a:rPr lang="en-CA" sz="2000" b="1" dirty="0" smtClean="0">
                <a:solidFill>
                  <a:srgbClr val="0070C0"/>
                </a:solidFill>
                <a:latin typeface="Comic Sans MS" pitchFamily="66" charset="0"/>
              </a:rPr>
              <a:t> Ezra tried to restore Creation’s </a:t>
            </a:r>
            <a:br>
              <a:rPr lang="en-CA" sz="2000" b="1" dirty="0" smtClean="0">
                <a:solidFill>
                  <a:srgbClr val="0070C0"/>
                </a:solidFill>
                <a:latin typeface="Comic Sans MS" pitchFamily="66" charset="0"/>
              </a:rPr>
            </a:br>
            <a:r>
              <a:rPr lang="en-CA" sz="2000" b="1" dirty="0" smtClean="0">
                <a:solidFill>
                  <a:srgbClr val="0070C0"/>
                </a:solidFill>
                <a:latin typeface="Comic Sans MS" pitchFamily="66" charset="0"/>
              </a:rPr>
              <a:t>day-start!</a:t>
            </a:r>
            <a:endParaRPr lang="en-CA" sz="2000" dirty="0">
              <a:solidFill>
                <a:srgbClr val="0070C0"/>
              </a:solidFill>
              <a:latin typeface="Comic Sans MS" pitchFamily="66" charset="0"/>
            </a:endParaRPr>
          </a:p>
        </p:txBody>
      </p:sp>
    </p:spTree>
    <p:extLst>
      <p:ext uri="{BB962C8B-B14F-4D97-AF65-F5344CB8AC3E}">
        <p14:creationId xmlns:p14="http://schemas.microsoft.com/office/powerpoint/2010/main" val="39323350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20994" y="127318"/>
            <a:ext cx="8021256" cy="2048721"/>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dirty="0">
                <a:ln w="11430"/>
                <a:solidFill>
                  <a:schemeClr val="accent3"/>
                </a:solidFill>
              </a:rPr>
              <a:t>RABBINICAL ESSAYS </a:t>
            </a:r>
            <a:r>
              <a:rPr lang="en-CA" sz="4400" b="1" dirty="0" smtClean="0">
                <a:ln w="11430"/>
                <a:solidFill>
                  <a:schemeClr val="accent3"/>
                </a:solidFill>
              </a:rPr>
              <a:t/>
            </a:r>
            <a:br>
              <a:rPr lang="en-CA" sz="4400" b="1" dirty="0" smtClean="0">
                <a:ln w="11430"/>
                <a:solidFill>
                  <a:schemeClr val="accent3"/>
                </a:solidFill>
              </a:rPr>
            </a:br>
            <a:r>
              <a:rPr lang="en-CA" sz="4400" b="1" dirty="0" smtClean="0">
                <a:ln w="11430"/>
                <a:solidFill>
                  <a:schemeClr val="accent3"/>
                </a:solidFill>
              </a:rPr>
              <a:t>BY </a:t>
            </a:r>
            <a:r>
              <a:rPr lang="en-CA" sz="4400" b="1" dirty="0">
                <a:ln w="11430"/>
                <a:solidFill>
                  <a:schemeClr val="accent3"/>
                </a:solidFill>
              </a:rPr>
              <a:t>JACOB Z. LAUTERBACH </a:t>
            </a:r>
            <a:r>
              <a:rPr lang="en-CA" b="1" dirty="0">
                <a:ln w="11430"/>
                <a:solidFill>
                  <a:schemeClr val="accent3"/>
                </a:solidFill>
              </a:rPr>
              <a:t/>
            </a:r>
            <a:br>
              <a:rPr lang="en-CA" b="1" dirty="0">
                <a:ln w="11430"/>
                <a:solidFill>
                  <a:schemeClr val="accent3"/>
                </a:solidFill>
              </a:rPr>
            </a:br>
            <a:r>
              <a:rPr lang="en-CA" sz="2700" b="1" dirty="0">
                <a:ln w="11430"/>
                <a:solidFill>
                  <a:schemeClr val="accent3"/>
                </a:solidFill>
              </a:rPr>
              <a:t>HEBREW UNION COLLEGE </a:t>
            </a:r>
            <a:r>
              <a:rPr lang="en-CA" sz="2700" b="1" dirty="0" smtClean="0">
                <a:ln w="11430"/>
                <a:solidFill>
                  <a:schemeClr val="accent3"/>
                </a:solidFill>
              </a:rPr>
              <a:t>PRESS, CINCINNAT, 1951.    </a:t>
            </a:r>
            <a:br>
              <a:rPr lang="en-CA" sz="2700" b="1" dirty="0" smtClean="0">
                <a:ln w="11430"/>
                <a:solidFill>
                  <a:schemeClr val="accent3"/>
                </a:solidFill>
              </a:rPr>
            </a:br>
            <a:r>
              <a:rPr lang="en-CA" sz="2700" b="1" dirty="0" smtClean="0">
                <a:ln w="11430"/>
                <a:solidFill>
                  <a:schemeClr val="accent3"/>
                </a:solidFill>
              </a:rPr>
              <a:t>pp.</a:t>
            </a:r>
            <a:r>
              <a:rPr lang="en-CA" sz="2800" b="1" dirty="0" smtClean="0">
                <a:ln w="11430"/>
                <a:solidFill>
                  <a:schemeClr val="accent3"/>
                </a:solidFill>
              </a:rPr>
              <a:t> </a:t>
            </a:r>
            <a:r>
              <a:rPr lang="en-CA" sz="2800" b="1" dirty="0">
                <a:ln w="11430"/>
                <a:solidFill>
                  <a:schemeClr val="accent3"/>
                </a:solidFill>
              </a:rPr>
              <a:t>446 - 451 </a:t>
            </a:r>
            <a:r>
              <a:rPr lang="en-CA" sz="2800" b="1" dirty="0" smtClean="0">
                <a:ln w="11430"/>
                <a:solidFill>
                  <a:schemeClr val="accent3"/>
                </a:solidFill>
              </a:rPr>
              <a:t>[with notes</a:t>
            </a:r>
            <a:r>
              <a:rPr lang="en-CA" sz="2800" b="1" dirty="0">
                <a:ln w="11430"/>
                <a:solidFill>
                  <a:schemeClr val="accent3"/>
                </a:solidFill>
              </a:rPr>
              <a:t>]</a:t>
            </a:r>
            <a:r>
              <a:rPr lang="en-CA" b="1" dirty="0">
                <a:ln w="11430"/>
                <a:solidFill>
                  <a:schemeClr val="accent3"/>
                </a:solidFill>
              </a:rPr>
              <a:t/>
            </a:r>
            <a:br>
              <a:rPr lang="en-CA" b="1" dirty="0">
                <a:ln w="11430"/>
                <a:solidFill>
                  <a:schemeClr val="accent3"/>
                </a:solidFill>
              </a:rPr>
            </a:br>
            <a:endParaRPr lang="en-US" b="1" dirty="0">
              <a:ln w="11430"/>
              <a:solidFill>
                <a:schemeClr val="accent3"/>
              </a:solidFill>
            </a:endParaRPr>
          </a:p>
        </p:txBody>
      </p:sp>
      <p:sp>
        <p:nvSpPr>
          <p:cNvPr id="3" name="Text Placeholder 2"/>
          <p:cNvSpPr>
            <a:spLocks noGrp="1"/>
          </p:cNvSpPr>
          <p:nvPr>
            <p:ph idx="1"/>
          </p:nvPr>
        </p:nvSpPr>
        <p:spPr>
          <a:xfrm>
            <a:off x="2118167" y="2133600"/>
            <a:ext cx="9861629" cy="4724400"/>
          </a:xfrm>
        </p:spPr>
        <p:txBody>
          <a:bodyPr>
            <a:noAutofit/>
            <a:scene3d>
              <a:camera prst="orthographicFront"/>
              <a:lightRig rig="threePt" dir="t"/>
            </a:scene3d>
            <a:sp3d extrusionH="57150">
              <a:bevelT w="38100" h="38100"/>
            </a:sp3d>
          </a:bodyPr>
          <a:lstStyle/>
          <a:p>
            <a:r>
              <a:rPr lang="en-CA" sz="2500" dirty="0" smtClean="0"/>
              <a:t>Before </a:t>
            </a:r>
            <a:r>
              <a:rPr lang="en-CA" sz="2500" dirty="0"/>
              <a:t>we proceed to describe the ceremonies of </a:t>
            </a:r>
            <a:r>
              <a:rPr lang="en-CA" sz="2500" b="1" u="sng" dirty="0">
                <a:solidFill>
                  <a:schemeClr val="accent3"/>
                </a:solidFill>
              </a:rPr>
              <a:t>the entrance of the Sabbath we must ascertain the exact time of her appearance</a:t>
            </a:r>
            <a:r>
              <a:rPr lang="en-CA" sz="2500" b="1" dirty="0">
                <a:solidFill>
                  <a:schemeClr val="accent3"/>
                </a:solidFill>
              </a:rPr>
              <a:t>, </a:t>
            </a:r>
            <a:r>
              <a:rPr lang="en-CA" sz="2500" b="1" u="sng" dirty="0">
                <a:solidFill>
                  <a:schemeClr val="accent3"/>
                </a:solidFill>
              </a:rPr>
              <a:t>that is</a:t>
            </a:r>
            <a:r>
              <a:rPr lang="en-CA" sz="2500" b="1" dirty="0">
                <a:solidFill>
                  <a:schemeClr val="accent3"/>
                </a:solidFill>
              </a:rPr>
              <a:t>, </a:t>
            </a:r>
            <a:r>
              <a:rPr lang="en-CA" sz="2500" b="1" u="sng" dirty="0">
                <a:solidFill>
                  <a:schemeClr val="accent3"/>
                </a:solidFill>
              </a:rPr>
              <a:t>at what time of the day the arrival of the Princess Sabbath was expected</a:t>
            </a:r>
            <a:r>
              <a:rPr lang="en-CA" sz="2500" dirty="0" smtClean="0">
                <a:solidFill>
                  <a:schemeClr val="accent3"/>
                </a:solidFill>
              </a:rPr>
              <a:t>.  </a:t>
            </a:r>
            <a:br>
              <a:rPr lang="en-CA" sz="2500" dirty="0" smtClean="0">
                <a:solidFill>
                  <a:schemeClr val="accent3"/>
                </a:solidFill>
              </a:rPr>
            </a:br>
            <a:r>
              <a:rPr lang="en-CA" sz="2500" dirty="0" smtClean="0"/>
              <a:t>This </a:t>
            </a:r>
            <a:r>
              <a:rPr lang="en-CA" sz="2500" dirty="0"/>
              <a:t>will help us to understand better certain features in the arrangements for welcoming her. </a:t>
            </a:r>
            <a:r>
              <a:rPr lang="en-CA" sz="2500" dirty="0" smtClean="0"/>
              <a:t> As </a:t>
            </a:r>
            <a:r>
              <a:rPr lang="en-CA" sz="2500" dirty="0"/>
              <a:t>the Sabbath is the seventh day of the week </a:t>
            </a:r>
            <a:r>
              <a:rPr lang="en-CA" sz="2500" b="1" u="sng" dirty="0"/>
              <a:t>and extends over one whole day</a:t>
            </a:r>
            <a:r>
              <a:rPr lang="en-CA" sz="2500" dirty="0"/>
              <a:t>, a brief discussion of </a:t>
            </a:r>
            <a:r>
              <a:rPr lang="en-CA" sz="2500" b="1" u="sng" dirty="0" smtClean="0"/>
              <a:t>the </a:t>
            </a:r>
            <a:r>
              <a:rPr lang="en-CA" sz="2500" b="1" u="sng" dirty="0"/>
              <a:t>development of the Jewish system of reckoning the day is necessary to determine the time of the coming in and the going out of the</a:t>
            </a:r>
            <a:r>
              <a:rPr lang="en-CA" sz="2500" dirty="0"/>
              <a:t> </a:t>
            </a:r>
            <a:r>
              <a:rPr lang="en-CA" sz="2500" b="1" u="sng" dirty="0"/>
              <a:t>Sabbath</a:t>
            </a:r>
            <a:r>
              <a:rPr lang="en-CA" sz="2500" dirty="0" smtClean="0"/>
              <a:t>.  </a:t>
            </a:r>
            <a:r>
              <a:rPr lang="en-CA" sz="2500" b="1" u="sng" dirty="0">
                <a:solidFill>
                  <a:schemeClr val="accent5">
                    <a:lumMod val="75000"/>
                  </a:schemeClr>
                </a:solidFill>
              </a:rPr>
              <a:t>There can be no doubt that in pre-exilic times the Israelites reckoned the day from morning to morning</a:t>
            </a:r>
            <a:r>
              <a:rPr lang="en-CA" sz="2500" b="1" dirty="0">
                <a:solidFill>
                  <a:schemeClr val="accent5">
                    <a:lumMod val="75000"/>
                  </a:schemeClr>
                </a:solidFill>
              </a:rPr>
              <a:t>.</a:t>
            </a:r>
            <a:r>
              <a:rPr lang="en-CA" sz="2500" dirty="0">
                <a:solidFill>
                  <a:schemeClr val="accent5">
                    <a:lumMod val="75000"/>
                  </a:schemeClr>
                </a:solidFill>
              </a:rPr>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4098" name="Picture 2" descr="C:\Users\Rae\Desktop\Jacob_Zallel_Lauterb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82" y="2349661"/>
            <a:ext cx="2034805" cy="26452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624439"/>
      </p:ext>
    </p:extLst>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scene3d>
              <a:camera prst="orthographicFront"/>
              <a:lightRig rig="threePt" dir="t"/>
            </a:scene3d>
            <a:sp3d extrusionH="57150">
              <a:bevelT w="38100" h="38100"/>
            </a:sp3d>
          </a:bodyPr>
          <a:lstStyle/>
          <a:p>
            <a:r>
              <a:rPr lang="en-CA" sz="2700" b="1" dirty="0">
                <a:solidFill>
                  <a:schemeClr val="accent3"/>
                </a:solidFill>
              </a:rPr>
              <a:t>The day began with the dawn and closed with the end of the night following it</a:t>
            </a:r>
            <a:r>
              <a:rPr lang="en-CA" sz="2700" dirty="0"/>
              <a:t>, </a:t>
            </a:r>
            <a:r>
              <a:rPr lang="en-CA" sz="2700" dirty="0" err="1"/>
              <a:t>i.e</a:t>
            </a:r>
            <a:r>
              <a:rPr lang="en-CA" sz="2700" dirty="0"/>
              <a:t>, </a:t>
            </a:r>
            <a:r>
              <a:rPr lang="en-CA" sz="2700" b="1" dirty="0">
                <a:solidFill>
                  <a:schemeClr val="accent3"/>
                </a:solidFill>
              </a:rPr>
              <a:t>with the last moment before the dawn of the next morning.</a:t>
            </a:r>
            <a:r>
              <a:rPr lang="en-CA" sz="2700" dirty="0"/>
              <a:t> </a:t>
            </a:r>
            <a:r>
              <a:rPr lang="en-CA" sz="2700" dirty="0" smtClean="0"/>
              <a:t> </a:t>
            </a:r>
            <a:r>
              <a:rPr lang="en-CA" sz="2400" dirty="0" smtClean="0"/>
              <a:t>The </a:t>
            </a:r>
            <a:r>
              <a:rPr lang="en-CA" sz="2400" dirty="0"/>
              <a:t>very description of the extent of the day in the biblical account of creation as given in Gen </a:t>
            </a:r>
            <a:r>
              <a:rPr lang="en-CA" sz="2400" dirty="0" smtClean="0"/>
              <a:t>1:5 </a:t>
            </a:r>
            <a:r>
              <a:rPr lang="en-CA" sz="2400" dirty="0"/>
              <a:t>presupposes such a system of reckoning the day, for it says</a:t>
            </a:r>
            <a:r>
              <a:rPr lang="en-CA" sz="2400" dirty="0" smtClean="0">
                <a:effectLst/>
              </a:rPr>
              <a:t>:</a:t>
            </a:r>
            <a:r>
              <a:rPr lang="en-CA" sz="2400" dirty="0" smtClean="0">
                <a:effectLst>
                  <a:glow rad="127000">
                    <a:srgbClr val="00FF99"/>
                  </a:glow>
                </a:effectLst>
              </a:rPr>
              <a:t>  </a:t>
            </a:r>
            <a:r>
              <a:rPr lang="en-CA" sz="2700" b="1" dirty="0">
                <a:solidFill>
                  <a:schemeClr val="accent5">
                    <a:lumMod val="75000"/>
                  </a:schemeClr>
                </a:solidFill>
                <a:effectLst>
                  <a:glow rad="127000">
                    <a:srgbClr val="00FF99"/>
                  </a:glow>
                </a:effectLst>
              </a:rPr>
              <a:t>"And it was evening and it was morning, one day." </a:t>
            </a:r>
            <a:r>
              <a:rPr lang="en-CA" sz="2700" b="1" dirty="0" smtClean="0">
                <a:solidFill>
                  <a:schemeClr val="accent5">
                    <a:lumMod val="75000"/>
                  </a:schemeClr>
                </a:solidFill>
                <a:effectLst>
                  <a:glow rad="127000">
                    <a:srgbClr val="00FF99"/>
                  </a:glow>
                </a:effectLst>
              </a:rPr>
              <a:t>  </a:t>
            </a:r>
            <a:r>
              <a:rPr lang="en-CA" sz="2700" b="1" dirty="0" smtClean="0">
                <a:solidFill>
                  <a:srgbClr val="A50021"/>
                </a:solidFill>
                <a:effectLst>
                  <a:glow rad="127000">
                    <a:srgbClr val="00FF99"/>
                  </a:glow>
                </a:effectLst>
              </a:rPr>
              <a:t>This </a:t>
            </a:r>
            <a:r>
              <a:rPr lang="en-CA" sz="2700" b="1" dirty="0">
                <a:solidFill>
                  <a:srgbClr val="A50021"/>
                </a:solidFill>
                <a:effectLst>
                  <a:glow rad="127000">
                    <a:srgbClr val="00FF99"/>
                  </a:glow>
                </a:effectLst>
              </a:rPr>
              <a:t>passage </a:t>
            </a:r>
            <a:r>
              <a:rPr lang="en-CA" sz="2700" b="1" u="sng" dirty="0">
                <a:solidFill>
                  <a:srgbClr val="A50021"/>
                </a:solidFill>
                <a:effectLst>
                  <a:glow rad="127000">
                    <a:srgbClr val="00FF99"/>
                  </a:glow>
                </a:effectLst>
              </a:rPr>
              <a:t>was misunderstood b</a:t>
            </a:r>
            <a:r>
              <a:rPr lang="en-CA" sz="2700" b="1" dirty="0">
                <a:solidFill>
                  <a:srgbClr val="A50021"/>
                </a:solidFill>
                <a:effectLst>
                  <a:glow rad="127000">
                    <a:srgbClr val="00FF99"/>
                  </a:glow>
                </a:effectLst>
              </a:rPr>
              <a:t>y</a:t>
            </a:r>
            <a:r>
              <a:rPr lang="en-CA" sz="2700" b="1" u="sng" dirty="0">
                <a:solidFill>
                  <a:srgbClr val="A50021"/>
                </a:solidFill>
                <a:effectLst>
                  <a:glow rad="127000">
                    <a:srgbClr val="00FF99"/>
                  </a:glow>
                </a:effectLst>
              </a:rPr>
              <a:t> the Talmud</a:t>
            </a:r>
            <a:r>
              <a:rPr lang="en-CA" sz="2700" b="1" dirty="0">
                <a:solidFill>
                  <a:srgbClr val="A50021"/>
                </a:solidFill>
                <a:effectLst>
                  <a:glow rad="127000">
                    <a:srgbClr val="00FF99"/>
                  </a:glow>
                </a:effectLst>
              </a:rPr>
              <a:t>,</a:t>
            </a:r>
            <a:r>
              <a:rPr lang="en-CA" sz="2700" b="1" dirty="0">
                <a:solidFill>
                  <a:schemeClr val="accent5">
                    <a:lumMod val="75000"/>
                  </a:schemeClr>
                </a:solidFill>
              </a:rPr>
              <a:t> </a:t>
            </a:r>
            <a:r>
              <a:rPr lang="en-CA" sz="2700" dirty="0">
                <a:solidFill>
                  <a:schemeClr val="accent5">
                    <a:lumMod val="75000"/>
                  </a:schemeClr>
                </a:solidFill>
              </a:rPr>
              <a:t>though significantly </a:t>
            </a:r>
            <a:r>
              <a:rPr lang="en-CA" sz="2700" b="1" dirty="0">
                <a:solidFill>
                  <a:schemeClr val="accent5">
                    <a:lumMod val="75000"/>
                  </a:schemeClr>
                </a:solidFill>
              </a:rPr>
              <a:t>enough</a:t>
            </a:r>
            <a:r>
              <a:rPr lang="en-CA" sz="2700" dirty="0">
                <a:solidFill>
                  <a:schemeClr val="accent5">
                    <a:lumMod val="75000"/>
                  </a:schemeClr>
                </a:solidFill>
              </a:rPr>
              <a:t> when the </a:t>
            </a:r>
            <a:r>
              <a:rPr lang="en-CA" sz="2700" dirty="0" err="1">
                <a:solidFill>
                  <a:schemeClr val="accent5">
                    <a:lumMod val="75000"/>
                  </a:schemeClr>
                </a:solidFill>
              </a:rPr>
              <a:t>Tosefta</a:t>
            </a:r>
            <a:r>
              <a:rPr lang="en-CA" sz="2700" dirty="0">
                <a:solidFill>
                  <a:schemeClr val="accent5">
                    <a:lumMod val="75000"/>
                  </a:schemeClr>
                </a:solidFill>
              </a:rPr>
              <a:t> cites in proof Esth. </a:t>
            </a:r>
            <a:r>
              <a:rPr lang="en-CA" sz="2700" dirty="0" smtClean="0">
                <a:solidFill>
                  <a:schemeClr val="accent5">
                    <a:lumMod val="75000"/>
                  </a:schemeClr>
                </a:solidFill>
              </a:rPr>
              <a:t>4:16 </a:t>
            </a:r>
            <a:r>
              <a:rPr lang="en-CA" sz="2700" dirty="0">
                <a:solidFill>
                  <a:schemeClr val="accent5">
                    <a:lumMod val="75000"/>
                  </a:schemeClr>
                </a:solidFill>
              </a:rPr>
              <a:t>where the order occurs, but does not cite the passage in </a:t>
            </a:r>
            <a:r>
              <a:rPr lang="en-CA" sz="2700" dirty="0" smtClean="0">
                <a:solidFill>
                  <a:schemeClr val="accent5">
                    <a:lumMod val="75000"/>
                  </a:schemeClr>
                </a:solidFill>
              </a:rPr>
              <a:t>Genesis or </a:t>
            </a:r>
            <a:r>
              <a:rPr lang="en-CA" sz="2700" b="1" u="sng" dirty="0" smtClean="0">
                <a:solidFill>
                  <a:srgbClr val="A50021"/>
                </a:solidFill>
              </a:rPr>
              <a:t>was </a:t>
            </a:r>
            <a:r>
              <a:rPr lang="en-CA" sz="2700" b="1" u="sng" dirty="0">
                <a:solidFill>
                  <a:srgbClr val="A50021"/>
                </a:solidFill>
              </a:rPr>
              <a:t>reinterpreted to suit the later practice of a different system</a:t>
            </a:r>
            <a:r>
              <a:rPr lang="en-CA" sz="2700" b="1" dirty="0">
                <a:solidFill>
                  <a:srgbClr val="A50021"/>
                </a:solidFill>
              </a:rPr>
              <a:t>.</a:t>
            </a:r>
            <a:r>
              <a:rPr lang="en-CA" sz="2700" dirty="0">
                <a:solidFill>
                  <a:srgbClr val="A50021"/>
                </a:solidFill>
              </a:rPr>
              <a:t> </a:t>
            </a:r>
            <a:r>
              <a:rPr lang="en-CA" sz="2700" dirty="0" smtClean="0">
                <a:solidFill>
                  <a:srgbClr val="A50021"/>
                </a:solidFill>
              </a:rPr>
              <a:t> </a:t>
            </a:r>
            <a:r>
              <a:rPr lang="en-CA" sz="2700" dirty="0" smtClean="0">
                <a:solidFill>
                  <a:schemeClr val="accent5">
                    <a:lumMod val="75000"/>
                  </a:schemeClr>
                </a:solidFill>
              </a:rPr>
              <a:t>But </a:t>
            </a:r>
            <a:r>
              <a:rPr lang="en-CA" sz="2700" dirty="0">
                <a:solidFill>
                  <a:schemeClr val="accent5">
                    <a:lumMod val="75000"/>
                  </a:schemeClr>
                </a:solidFill>
              </a:rPr>
              <a:t>it was correctly interpreted by R. Samuel b. Meir (1100-1160) when he </a:t>
            </a:r>
            <a:r>
              <a:rPr lang="en-CA" sz="2700" dirty="0" smtClean="0">
                <a:solidFill>
                  <a:schemeClr val="accent5">
                    <a:lumMod val="75000"/>
                  </a:schemeClr>
                </a:solidFill>
              </a:rPr>
              <a:t>remarked, </a:t>
            </a:r>
            <a:r>
              <a:rPr lang="en-CA" sz="2700" dirty="0">
                <a:solidFill>
                  <a:schemeClr val="accent5">
                    <a:lumMod val="75000"/>
                  </a:schemeClr>
                </a:solidFill>
              </a:rPr>
              <a:t>"It does not say that it was night time and it was day time which made one day; but it says </a:t>
            </a:r>
            <a:r>
              <a:rPr lang="en-CA" sz="2700" dirty="0" smtClean="0">
                <a:solidFill>
                  <a:schemeClr val="accent5">
                    <a:lumMod val="75000"/>
                  </a:schemeClr>
                </a:solidFill>
              </a:rPr>
              <a:t/>
            </a:r>
            <a:br>
              <a:rPr lang="en-CA" sz="2700" dirty="0" smtClean="0">
                <a:solidFill>
                  <a:schemeClr val="accent5">
                    <a:lumMod val="75000"/>
                  </a:schemeClr>
                </a:solidFill>
              </a:rPr>
            </a:br>
            <a:r>
              <a:rPr lang="en-CA" sz="2700" b="1" dirty="0" smtClean="0">
                <a:solidFill>
                  <a:srgbClr val="0070C0"/>
                </a:solidFill>
              </a:rPr>
              <a:t>'it </a:t>
            </a:r>
            <a:r>
              <a:rPr lang="en-CA" sz="2700" b="1" dirty="0">
                <a:solidFill>
                  <a:srgbClr val="0070C0"/>
                </a:solidFill>
              </a:rPr>
              <a:t>was evening,' which means that the period of the day time came to an end and the light disappeared. </a:t>
            </a:r>
            <a:r>
              <a:rPr lang="en-CA" sz="2700" b="1" dirty="0" smtClean="0">
                <a:solidFill>
                  <a:srgbClr val="0070C0"/>
                </a:solidFill>
              </a:rPr>
              <a:t> </a:t>
            </a:r>
            <a:r>
              <a:rPr lang="en-CA" sz="2000" dirty="0" smtClean="0"/>
              <a:t>(</a:t>
            </a:r>
            <a:r>
              <a:rPr lang="en-CA" sz="2000" dirty="0"/>
              <a:t>con.t)</a:t>
            </a:r>
            <a:r>
              <a:rPr lang="en-CA" sz="2800" u="sng" dirty="0"/>
              <a:t> </a:t>
            </a:r>
            <a:endParaRPr lang="en-CA" sz="2700" b="1" dirty="0">
              <a:solidFill>
                <a:srgbClr val="0070C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5" name="Picture 2" descr="C:\Users\Rae\Desktop\Jacob_Zallel_Lauterb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4" y="361502"/>
            <a:ext cx="1401252" cy="18216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765441"/>
      </p:ext>
    </p:extLst>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scene3d>
              <a:camera prst="orthographicFront"/>
              <a:lightRig rig="threePt" dir="t"/>
            </a:scene3d>
            <a:sp3d extrusionH="57150">
              <a:bevelT w="38100" h="38100"/>
            </a:sp3d>
          </a:bodyPr>
          <a:lstStyle/>
          <a:p>
            <a:r>
              <a:rPr lang="en-CA" sz="2800" b="1" dirty="0" smtClean="0">
                <a:solidFill>
                  <a:srgbClr val="0070C0"/>
                </a:solidFill>
              </a:rPr>
              <a:t>And </a:t>
            </a:r>
            <a:r>
              <a:rPr lang="en-CA" sz="2800" b="1" dirty="0">
                <a:solidFill>
                  <a:srgbClr val="0070C0"/>
                </a:solidFill>
              </a:rPr>
              <a:t>when it says 'it was morning,' it means that the period of the night time came to an end and the </a:t>
            </a:r>
            <a:r>
              <a:rPr lang="en-CA" sz="2800" b="1" u="sng" dirty="0">
                <a:solidFill>
                  <a:srgbClr val="0070C0"/>
                </a:solidFill>
              </a:rPr>
              <a:t>morning dawned</a:t>
            </a:r>
            <a:r>
              <a:rPr lang="en-CA" sz="2800" b="1" dirty="0">
                <a:solidFill>
                  <a:srgbClr val="0070C0"/>
                </a:solidFill>
              </a:rPr>
              <a:t>. </a:t>
            </a:r>
            <a:r>
              <a:rPr lang="en-CA" sz="2800" b="1" dirty="0">
                <a:ln>
                  <a:solidFill>
                    <a:srgbClr val="0000FF"/>
                  </a:solidFill>
                </a:ln>
                <a:solidFill>
                  <a:srgbClr val="0070C0"/>
                </a:solidFill>
                <a:effectLst>
                  <a:glow rad="127000">
                    <a:srgbClr val="FFFF00"/>
                  </a:glow>
                </a:effectLst>
              </a:rPr>
              <a:t>Then one whole day was completed</a:t>
            </a:r>
            <a:r>
              <a:rPr lang="en-CA" sz="2800" b="1" dirty="0" smtClean="0">
                <a:ln>
                  <a:solidFill>
                    <a:srgbClr val="0000FF"/>
                  </a:solidFill>
                </a:ln>
                <a:solidFill>
                  <a:srgbClr val="0070C0"/>
                </a:solidFill>
                <a:effectLst>
                  <a:glow rad="127000">
                    <a:srgbClr val="FFFF00"/>
                  </a:glow>
                </a:effectLst>
              </a:rPr>
              <a:t>. </a:t>
            </a:r>
            <a:r>
              <a:rPr lang="en-CA" sz="2800" b="1" u="sng" dirty="0">
                <a:solidFill>
                  <a:schemeClr val="accent5">
                    <a:lumMod val="75000"/>
                  </a:schemeClr>
                </a:solidFill>
              </a:rPr>
              <a:t>There are many more indications in the Pentateuch pointing directly or indirectly to the mode of reckoning the day from morning to morning</a:t>
            </a:r>
            <a:r>
              <a:rPr lang="en-CA" sz="2800" b="1" dirty="0">
                <a:solidFill>
                  <a:schemeClr val="accent5">
                    <a:lumMod val="75000"/>
                  </a:schemeClr>
                </a:solidFill>
              </a:rPr>
              <a:t>. </a:t>
            </a:r>
            <a:r>
              <a:rPr lang="en-CA" sz="2800" b="1" dirty="0" smtClean="0">
                <a:solidFill>
                  <a:schemeClr val="accent5">
                    <a:lumMod val="75000"/>
                  </a:schemeClr>
                </a:solidFill>
              </a:rPr>
              <a:t> </a:t>
            </a:r>
            <a:r>
              <a:rPr lang="en-CA" sz="2800" dirty="0" smtClean="0">
                <a:solidFill>
                  <a:schemeClr val="accent5">
                    <a:lumMod val="75000"/>
                  </a:schemeClr>
                </a:solidFill>
              </a:rPr>
              <a:t>To </a:t>
            </a:r>
            <a:r>
              <a:rPr lang="en-CA" sz="2800" dirty="0">
                <a:solidFill>
                  <a:schemeClr val="accent5">
                    <a:lumMod val="75000"/>
                  </a:schemeClr>
                </a:solidFill>
              </a:rPr>
              <a:t>mention but a few such indications; </a:t>
            </a:r>
            <a:r>
              <a:rPr lang="en-CA" sz="2800" b="1" dirty="0">
                <a:solidFill>
                  <a:srgbClr val="0070C0"/>
                </a:solidFill>
              </a:rPr>
              <a:t>when prescribing that a Thanksgiving offering must be consumed on the very same day on which the sacrifice is slaughtered, the Law states "on the same day it shall be eaten, ye shall leave none of it till the morning"</a:t>
            </a:r>
            <a:r>
              <a:rPr lang="en-CA" sz="2800" dirty="0">
                <a:solidFill>
                  <a:schemeClr val="accent5">
                    <a:lumMod val="75000"/>
                  </a:schemeClr>
                </a:solidFill>
              </a:rPr>
              <a:t> </a:t>
            </a:r>
            <a:r>
              <a:rPr lang="en-CA" sz="2000" dirty="0"/>
              <a:t>[52] </a:t>
            </a:r>
            <a:r>
              <a:rPr lang="en-CA" sz="2800" b="1" dirty="0">
                <a:solidFill>
                  <a:srgbClr val="0070C0"/>
                </a:solidFill>
              </a:rPr>
              <a:t>which directly indicates that the day comes to an end on the next morning</a:t>
            </a:r>
            <a:r>
              <a:rPr lang="en-CA" sz="2800" b="1" dirty="0" smtClean="0">
                <a:solidFill>
                  <a:srgbClr val="0070C0"/>
                </a:solidFill>
              </a:rPr>
              <a:t>. </a:t>
            </a:r>
            <a:r>
              <a:rPr lang="en-CA" sz="2000" dirty="0" smtClean="0"/>
              <a:t>[</a:t>
            </a:r>
            <a:r>
              <a:rPr lang="en-CA" sz="2000" dirty="0"/>
              <a:t>53] </a:t>
            </a:r>
            <a:r>
              <a:rPr lang="en-CA" sz="2000" dirty="0" smtClean="0"/>
              <a:t> </a:t>
            </a:r>
            <a:br>
              <a:rPr lang="en-CA" sz="2000" dirty="0" smtClean="0"/>
            </a:br>
            <a:r>
              <a:rPr lang="en-CA" sz="2800" dirty="0" smtClean="0">
                <a:solidFill>
                  <a:schemeClr val="accent5">
                    <a:lumMod val="75000"/>
                  </a:schemeClr>
                </a:solidFill>
              </a:rPr>
              <a:t>And </a:t>
            </a:r>
            <a:r>
              <a:rPr lang="en-CA" sz="2800" dirty="0">
                <a:solidFill>
                  <a:schemeClr val="accent5">
                    <a:lumMod val="75000"/>
                  </a:schemeClr>
                </a:solidFill>
              </a:rPr>
              <a:t>when in </a:t>
            </a:r>
            <a:r>
              <a:rPr lang="en-CA" sz="2800" b="1" dirty="0">
                <a:solidFill>
                  <a:schemeClr val="accent5">
                    <a:lumMod val="75000"/>
                  </a:schemeClr>
                </a:solidFill>
              </a:rPr>
              <a:t>special case</a:t>
            </a:r>
            <a:r>
              <a:rPr lang="en-CA" sz="2800" dirty="0">
                <a:solidFill>
                  <a:schemeClr val="accent5">
                    <a:lumMod val="75000"/>
                  </a:schemeClr>
                </a:solidFill>
              </a:rPr>
              <a:t>, as </a:t>
            </a:r>
            <a:r>
              <a:rPr lang="en-CA" sz="2800" dirty="0" smtClean="0">
                <a:solidFill>
                  <a:schemeClr val="accent5">
                    <a:lumMod val="75000"/>
                  </a:schemeClr>
                </a:solidFill>
              </a:rPr>
              <a:t>e.g</a:t>
            </a:r>
            <a:r>
              <a:rPr lang="en-CA" sz="2800" dirty="0">
                <a:solidFill>
                  <a:schemeClr val="accent5">
                    <a:lumMod val="75000"/>
                  </a:schemeClr>
                </a:solidFill>
              </a:rPr>
              <a:t>., in regard to the Day of Atonement, where the Law wishes to make </a:t>
            </a:r>
            <a:r>
              <a:rPr lang="en-CA" sz="2800" b="1" dirty="0">
                <a:solidFill>
                  <a:schemeClr val="accent5">
                    <a:lumMod val="75000"/>
                  </a:schemeClr>
                </a:solidFill>
              </a:rPr>
              <a:t>the fasting</a:t>
            </a:r>
            <a:r>
              <a:rPr lang="en-CA" sz="2800" dirty="0">
                <a:solidFill>
                  <a:schemeClr val="accent5">
                    <a:lumMod val="75000"/>
                  </a:schemeClr>
                </a:solidFill>
              </a:rPr>
              <a:t> on it stricter than on any other fast day so as to include also the </a:t>
            </a:r>
            <a:r>
              <a:rPr lang="en-CA" sz="2800" b="1" u="sng" dirty="0">
                <a:solidFill>
                  <a:schemeClr val="accent5">
                    <a:lumMod val="75000"/>
                  </a:schemeClr>
                </a:solidFill>
              </a:rPr>
              <a:t>preceding night</a:t>
            </a:r>
            <a:r>
              <a:rPr lang="en-CA" sz="2800" b="1" dirty="0" smtClean="0">
                <a:solidFill>
                  <a:schemeClr val="accent5">
                    <a:lumMod val="75000"/>
                  </a:schemeClr>
                </a:solidFill>
              </a:rPr>
              <a:t>, </a:t>
            </a:r>
            <a:r>
              <a:rPr lang="en-CA" sz="2000" dirty="0" smtClean="0"/>
              <a:t>(con.t)</a:t>
            </a:r>
            <a:r>
              <a:rPr lang="en-CA" sz="2800" u="sng" dirty="0" smtClean="0"/>
              <a:t> </a:t>
            </a:r>
            <a:endParaRPr lang="en-CA" sz="2800" u="sng"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5" name="Picture 2" descr="C:\Users\Rae\Desktop\Jacob_Zallel_Lauterb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4" y="315782"/>
            <a:ext cx="1401252" cy="18216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046814"/>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7992" y="252866"/>
            <a:ext cx="8915399" cy="3381586"/>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b="1" i="1" dirty="0">
                <a:ln w="11430"/>
                <a:solidFill>
                  <a:srgbClr val="002060"/>
                </a:solidFill>
                <a:effectLst>
                  <a:outerShdw blurRad="50800" dist="39000" dir="5460000" algn="tl">
                    <a:srgbClr val="000000">
                      <a:alpha val="38000"/>
                    </a:srgbClr>
                  </a:outerShdw>
                </a:effectLst>
              </a:rPr>
              <a:t>Secular Historical Quotes R</a:t>
            </a:r>
            <a:r>
              <a:rPr lang="en-CA" b="1" i="1" dirty="0" smtClean="0">
                <a:ln w="11430"/>
                <a:solidFill>
                  <a:srgbClr val="002060"/>
                </a:solidFill>
                <a:effectLst>
                  <a:outerShdw blurRad="50800" dist="39000" dir="5460000" algn="tl">
                    <a:srgbClr val="000000">
                      <a:alpha val="38000"/>
                    </a:srgbClr>
                  </a:outerShdw>
                </a:effectLst>
              </a:rPr>
              <a:t>egarding the Commencement </a:t>
            </a:r>
            <a:r>
              <a:rPr lang="en-CA" b="1" i="1" dirty="0">
                <a:ln w="11430"/>
                <a:solidFill>
                  <a:srgbClr val="002060"/>
                </a:solidFill>
                <a:effectLst>
                  <a:outerShdw blurRad="50800" dist="39000" dir="5460000" algn="tl">
                    <a:srgbClr val="000000">
                      <a:alpha val="38000"/>
                    </a:srgbClr>
                  </a:outerShdw>
                </a:effectLst>
              </a:rPr>
              <a:t>of Yahuah’s </a:t>
            </a:r>
            <a:r>
              <a:rPr lang="en-CA" b="1" i="1" dirty="0" smtClean="0">
                <a:ln w="11430"/>
                <a:solidFill>
                  <a:srgbClr val="002060"/>
                </a:solidFill>
                <a:effectLst>
                  <a:outerShdw blurRad="50800" dist="39000" dir="5460000" algn="tl">
                    <a:srgbClr val="000000">
                      <a:alpha val="38000"/>
                    </a:srgbClr>
                  </a:outerShdw>
                </a:effectLst>
              </a:rPr>
              <a:t>days/Sabbaths</a:t>
            </a:r>
            <a:endParaRPr lang="en-CA" b="1" dirty="0">
              <a:ln w="11430"/>
              <a:solidFill>
                <a:srgbClr val="002060"/>
              </a:solidFill>
              <a:effectLst>
                <a:outerShdw blurRad="50800" dist="39000" dir="5460000" algn="tl">
                  <a:srgbClr val="000000">
                    <a:alpha val="38000"/>
                  </a:srgbClr>
                </a:outerShdw>
              </a:effectLst>
            </a:endParaRPr>
          </a:p>
        </p:txBody>
      </p:sp>
      <p:sp>
        <p:nvSpPr>
          <p:cNvPr id="3" name="Subtitle 2"/>
          <p:cNvSpPr>
            <a:spLocks noGrp="1"/>
          </p:cNvSpPr>
          <p:nvPr>
            <p:ph type="subTitle" idx="1"/>
          </p:nvPr>
        </p:nvSpPr>
        <p:spPr>
          <a:xfrm>
            <a:off x="2442259" y="3946962"/>
            <a:ext cx="9499234" cy="2662185"/>
          </a:xfrm>
        </p:spPr>
        <p:txBody>
          <a:bodyPr>
            <a:noAutofit/>
            <a:scene3d>
              <a:camera prst="orthographicFront"/>
              <a:lightRig rig="threePt" dir="t"/>
            </a:scene3d>
            <a:sp3d extrusionH="57150">
              <a:bevelT h="25400" prst="softRound"/>
            </a:sp3d>
          </a:bodyPr>
          <a:lstStyle/>
          <a:p>
            <a:pPr algn="ctr"/>
            <a:r>
              <a:rPr lang="en-CA" sz="4400" b="1" spc="300" dirty="0" smtClean="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innerShdw blurRad="69850" dist="43180" dir="5400000">
                    <a:srgbClr val="000000">
                      <a:alpha val="65000"/>
                    </a:srgbClr>
                  </a:innerShdw>
                </a:effectLst>
                <a:latin typeface="Rockwell" pitchFamily="18" charset="0"/>
              </a:rPr>
              <a:t>What do some well-known Commentators Understand </a:t>
            </a:r>
            <a:br>
              <a:rPr lang="en-CA" sz="4400" b="1" spc="300" dirty="0" smtClean="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innerShdw blurRad="69850" dist="43180" dir="5400000">
                    <a:srgbClr val="000000">
                      <a:alpha val="65000"/>
                    </a:srgbClr>
                  </a:innerShdw>
                </a:effectLst>
                <a:latin typeface="Rockwell" pitchFamily="18" charset="0"/>
              </a:rPr>
            </a:br>
            <a:r>
              <a:rPr lang="en-CA" sz="4400" b="1" spc="300" dirty="0" smtClean="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innerShdw blurRad="69850" dist="43180" dir="5400000">
                    <a:srgbClr val="000000">
                      <a:alpha val="65000"/>
                    </a:srgbClr>
                  </a:innerShdw>
                </a:effectLst>
                <a:latin typeface="Rockwell" pitchFamily="18" charset="0"/>
              </a:rPr>
              <a:t>about the Morning Day-start?</a:t>
            </a:r>
            <a:endParaRPr lang="en-CA" sz="4400" b="1" spc="300"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innerShdw blurRad="69850" dist="43180" dir="5400000">
                  <a:srgbClr val="000000">
                    <a:alpha val="65000"/>
                  </a:srgbClr>
                </a:innerShdw>
              </a:effectLst>
              <a:latin typeface="Rockwell" pitchFamily="18" charset="0"/>
            </a:endParaRPr>
          </a:p>
        </p:txBody>
      </p:sp>
      <p:pic>
        <p:nvPicPr>
          <p:cNvPr id="5" name="Picture 3" descr="C:\Users\Rae\Desktop\bible_study_boo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87" y="1102678"/>
            <a:ext cx="2644776" cy="1981200"/>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403307" y="45518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12"/>
          </p:nvPr>
        </p:nvSpPr>
        <p:spPr>
          <a:xfrm>
            <a:off x="646112" y="4525392"/>
            <a:ext cx="779767" cy="365125"/>
          </a:xfrm>
        </p:spPr>
        <p:txBody>
          <a:bodyPr/>
          <a:lstStyle/>
          <a:p>
            <a:fld id="{D57F1E4F-1CFF-5643-939E-217C01CDF565}" type="slidenum">
              <a:rPr lang="en-US" smtClean="0"/>
              <a:pPr/>
              <a:t>2</a:t>
            </a:fld>
            <a:endParaRPr lang="en-US" dirty="0"/>
          </a:p>
        </p:txBody>
      </p:sp>
      <p:sp>
        <p:nvSpPr>
          <p:cNvPr id="8" name="Sun 7"/>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n 12"/>
          <p:cNvSpPr/>
          <p:nvPr/>
        </p:nvSpPr>
        <p:spPr>
          <a:xfrm>
            <a:off x="-1446382" y="-39149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n 13"/>
          <p:cNvSpPr/>
          <p:nvPr/>
        </p:nvSpPr>
        <p:spPr>
          <a:xfrm>
            <a:off x="-1446382" y="-805"/>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n 14"/>
          <p:cNvSpPr/>
          <p:nvPr/>
        </p:nvSpPr>
        <p:spPr>
          <a:xfrm>
            <a:off x="-1446382" y="390188"/>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1439868" y="836612"/>
            <a:ext cx="335280" cy="266066"/>
          </a:xfrm>
          <a:prstGeom prst="sun">
            <a:avLst/>
          </a:prstGeom>
          <a:solidFill>
            <a:srgbClr val="00B05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588" y="-67827"/>
            <a:ext cx="877163" cy="400110"/>
          </a:xfrm>
          <a:prstGeom prst="rect">
            <a:avLst/>
          </a:prstGeom>
          <a:noFill/>
        </p:spPr>
        <p:txBody>
          <a:bodyPr wrap="none" lIns="91440" tIns="45720" rIns="91440" bIns="45720">
            <a:spAutoFit/>
          </a:bodyPr>
          <a:lstStyle/>
          <a:p>
            <a:pPr algn="ct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Stacy</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Rectangle 16"/>
          <p:cNvSpPr/>
          <p:nvPr/>
        </p:nvSpPr>
        <p:spPr>
          <a:xfrm>
            <a:off x="-1124766" y="769590"/>
            <a:ext cx="747320" cy="400110"/>
          </a:xfrm>
          <a:prstGeom prst="rect">
            <a:avLst/>
          </a:prstGeom>
          <a:noFill/>
        </p:spPr>
        <p:txBody>
          <a:bodyPr wrap="none" lIns="91440" tIns="45720" rIns="91440" bIns="45720">
            <a:spAutoFit/>
          </a:bodyPr>
          <a:lstStyle/>
          <a:p>
            <a:pPr algn="ctr"/>
            <a:r>
              <a:rPr lang="en-US" sz="2000" b="1" cap="none" spc="0" dirty="0" smtClean="0">
                <a:ln w="1905"/>
                <a:solidFill>
                  <a:srgbClr val="006600"/>
                </a:solidFill>
                <a:effectLst>
                  <a:innerShdw blurRad="69850" dist="43180" dir="5400000">
                    <a:srgbClr val="000000">
                      <a:alpha val="65000"/>
                    </a:srgbClr>
                  </a:innerShdw>
                </a:effectLst>
              </a:rPr>
              <a:t>April</a:t>
            </a:r>
            <a:endParaRPr lang="en-US" sz="2000" b="1" cap="none" spc="0" dirty="0">
              <a:ln w="1905"/>
              <a:solidFill>
                <a:srgbClr val="006600"/>
              </a:solidFill>
              <a:effectLst>
                <a:innerShdw blurRad="69850" dist="43180" dir="5400000">
                  <a:srgbClr val="000000">
                    <a:alpha val="65000"/>
                  </a:srgbClr>
                </a:innerShdw>
              </a:effectLst>
            </a:endParaRPr>
          </a:p>
        </p:txBody>
      </p:sp>
      <p:sp>
        <p:nvSpPr>
          <p:cNvPr id="18" name="Rectangle 17"/>
          <p:cNvSpPr/>
          <p:nvPr/>
        </p:nvSpPr>
        <p:spPr>
          <a:xfrm>
            <a:off x="-1193221" y="323166"/>
            <a:ext cx="1285929" cy="400110"/>
          </a:xfrm>
          <a:prstGeom prst="rect">
            <a:avLst/>
          </a:prstGeom>
          <a:noFill/>
        </p:spPr>
        <p:txBody>
          <a:bodyPr wrap="none" lIns="91440" tIns="45720" rIns="91440" bIns="45720">
            <a:spAutoFit/>
          </a:bodyPr>
          <a:lstStyle/>
          <a:p>
            <a:pPr algn="ctr"/>
            <a:r>
              <a:rPr lang="en-US" sz="2000" b="1" cap="none" spc="0" dirty="0" smtClean="0">
                <a:ln w="1905"/>
                <a:solidFill>
                  <a:srgbClr val="0070C0"/>
                </a:solidFill>
                <a:effectLst>
                  <a:innerShdw blurRad="69850" dist="43180" dir="5400000">
                    <a:srgbClr val="000000">
                      <a:alpha val="65000"/>
                    </a:srgbClr>
                  </a:innerShdw>
                </a:effectLst>
              </a:rPr>
              <a:t>Benedict</a:t>
            </a:r>
            <a:endParaRPr lang="en-US" sz="2000" b="1" cap="none" spc="0" dirty="0">
              <a:ln w="1905"/>
              <a:solidFill>
                <a:srgbClr val="0070C0"/>
              </a:solidFill>
              <a:effectLst>
                <a:innerShdw blurRad="69850" dist="43180" dir="5400000">
                  <a:srgbClr val="000000">
                    <a:alpha val="65000"/>
                  </a:srgbClr>
                </a:innerShdw>
              </a:effectLst>
            </a:endParaRPr>
          </a:p>
        </p:txBody>
      </p:sp>
      <p:sp>
        <p:nvSpPr>
          <p:cNvPr id="19" name="Rectangle 18"/>
          <p:cNvSpPr/>
          <p:nvPr/>
        </p:nvSpPr>
        <p:spPr>
          <a:xfrm>
            <a:off x="-986676" y="-463422"/>
            <a:ext cx="595036" cy="400110"/>
          </a:xfrm>
          <a:prstGeom prst="rect">
            <a:avLst/>
          </a:prstGeom>
          <a:solidFill>
            <a:schemeClr val="accent5">
              <a:lumMod val="50000"/>
            </a:schemeClr>
          </a:solidFill>
        </p:spPr>
        <p:txBody>
          <a:bodyPr wrap="none" lIns="91440" tIns="45720" rIns="91440" bIns="45720">
            <a:spAutoFit/>
          </a:bodyPr>
          <a:lstStyle/>
          <a:p>
            <a:pPr algn="ctr"/>
            <a:r>
              <a:rPr lang="en-US" sz="2000" b="1" dirty="0" smtClean="0">
                <a:ln w="1905"/>
                <a:solidFill>
                  <a:srgbClr val="FFFF00"/>
                </a:solidFill>
                <a:effectLst>
                  <a:innerShdw blurRad="69850" dist="43180" dir="5400000">
                    <a:srgbClr val="000000">
                      <a:alpha val="65000"/>
                    </a:srgbClr>
                  </a:innerShdw>
                </a:effectLst>
              </a:rPr>
              <a:t>TIM</a:t>
            </a:r>
            <a:endParaRPr lang="en-US" sz="2000" b="1" cap="none" spc="0" dirty="0">
              <a:ln w="1905"/>
              <a:solidFill>
                <a:srgbClr val="FFFF00"/>
              </a:solidFill>
              <a:effectLst>
                <a:innerShdw blurRad="69850" dist="43180" dir="5400000">
                  <a:srgbClr val="000000">
                    <a:alpha val="65000"/>
                  </a:srgbClr>
                </a:innerShdw>
              </a:effectLst>
            </a:endParaRPr>
          </a:p>
        </p:txBody>
      </p:sp>
      <p:sp>
        <p:nvSpPr>
          <p:cNvPr id="21" name="Rectangle 20"/>
          <p:cNvSpPr/>
          <p:nvPr/>
        </p:nvSpPr>
        <p:spPr>
          <a:xfrm>
            <a:off x="-1579068" y="-1020837"/>
            <a:ext cx="3967938" cy="400110"/>
          </a:xfrm>
          <a:prstGeom prst="rect">
            <a:avLst/>
          </a:prstGeom>
          <a:noFill/>
        </p:spPr>
        <p:txBody>
          <a:bodyPr wrap="square" lIns="91440" tIns="45720" rIns="91440" bIns="45720">
            <a:spAutoFit/>
          </a:bodyPr>
          <a:lstStyle/>
          <a:p>
            <a:pPr algn="ctr"/>
            <a:r>
              <a:rPr lang="en-US" sz="2000" b="1" cap="none" spc="0" dirty="0" smtClean="0">
                <a:ln w="1905"/>
                <a:solidFill>
                  <a:srgbClr val="A74343"/>
                </a:solidFill>
                <a:effectLst>
                  <a:innerShdw blurRad="69850" dist="43180" dir="5400000">
                    <a:srgbClr val="000000">
                      <a:alpha val="65000"/>
                    </a:srgbClr>
                  </a:innerShdw>
                </a:effectLst>
              </a:rPr>
              <a:t>Color Code for Tim &amp; readers</a:t>
            </a:r>
            <a:endParaRPr lang="en-US" sz="2000" b="1" cap="none" spc="0" dirty="0">
              <a:ln w="1905"/>
              <a:solidFill>
                <a:srgbClr val="A74343"/>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390649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49" y="17412"/>
            <a:ext cx="10852187" cy="6927394"/>
          </a:xfrm>
        </p:spPr>
        <p:txBody>
          <a:bodyPr>
            <a:noAutofit/>
            <a:scene3d>
              <a:camera prst="orthographicFront"/>
              <a:lightRig rig="threePt" dir="t"/>
            </a:scene3d>
            <a:sp3d extrusionH="57150">
              <a:bevelT w="38100" h="38100"/>
            </a:sp3d>
          </a:bodyPr>
          <a:lstStyle/>
          <a:p>
            <a:r>
              <a:rPr lang="en-CA" sz="2800" dirty="0">
                <a:solidFill>
                  <a:schemeClr val="accent5">
                    <a:lumMod val="75000"/>
                  </a:schemeClr>
                </a:solidFill>
              </a:rPr>
              <a:t>the Law specifically states that it should begin with part of </a:t>
            </a:r>
            <a:r>
              <a:rPr lang="en-CA" sz="2800" dirty="0" smtClean="0">
                <a:solidFill>
                  <a:schemeClr val="accent5">
                    <a:lumMod val="75000"/>
                  </a:schemeClr>
                </a:solidFill>
              </a:rPr>
              <a:t/>
            </a:r>
            <a:br>
              <a:rPr lang="en-CA" sz="2800" dirty="0" smtClean="0">
                <a:solidFill>
                  <a:schemeClr val="accent5">
                    <a:lumMod val="75000"/>
                  </a:schemeClr>
                </a:solidFill>
              </a:rPr>
            </a:br>
            <a:r>
              <a:rPr lang="en-CA" sz="2800" dirty="0" smtClean="0">
                <a:solidFill>
                  <a:schemeClr val="accent5">
                    <a:lumMod val="75000"/>
                  </a:schemeClr>
                </a:solidFill>
              </a:rPr>
              <a:t>the </a:t>
            </a:r>
            <a:r>
              <a:rPr lang="en-CA" sz="2800" b="1" u="sng" dirty="0">
                <a:solidFill>
                  <a:schemeClr val="accent5">
                    <a:lumMod val="75000"/>
                  </a:schemeClr>
                </a:solidFill>
              </a:rPr>
              <a:t>preceding day</a:t>
            </a:r>
            <a:r>
              <a:rPr lang="en-CA" sz="2800" dirty="0">
                <a:solidFill>
                  <a:schemeClr val="accent5">
                    <a:lumMod val="75000"/>
                  </a:schemeClr>
                </a:solidFill>
              </a:rPr>
              <a:t> and therefore expressly says:</a:t>
            </a:r>
          </a:p>
          <a:p>
            <a:r>
              <a:rPr lang="en-CA" sz="2800" dirty="0" smtClean="0">
                <a:solidFill>
                  <a:schemeClr val="accent5">
                    <a:lumMod val="75000"/>
                  </a:schemeClr>
                </a:solidFill>
              </a:rPr>
              <a:t>"</a:t>
            </a:r>
            <a:r>
              <a:rPr lang="en-CA" sz="2800" dirty="0">
                <a:solidFill>
                  <a:schemeClr val="accent5">
                    <a:lumMod val="75000"/>
                  </a:schemeClr>
                </a:solidFill>
              </a:rPr>
              <a:t>And ye shall afflict your souls in the ninth day of the month </a:t>
            </a:r>
            <a:r>
              <a:rPr lang="en-CA" sz="2800" dirty="0" smtClean="0">
                <a:solidFill>
                  <a:schemeClr val="accent5">
                    <a:lumMod val="75000"/>
                  </a:schemeClr>
                </a:solidFill>
              </a:rPr>
              <a:t/>
            </a:r>
            <a:br>
              <a:rPr lang="en-CA" sz="2800" dirty="0" smtClean="0">
                <a:solidFill>
                  <a:schemeClr val="accent5">
                    <a:lumMod val="75000"/>
                  </a:schemeClr>
                </a:solidFill>
              </a:rPr>
            </a:br>
            <a:r>
              <a:rPr lang="en-CA" sz="2800" dirty="0" smtClean="0"/>
              <a:t>at </a:t>
            </a:r>
            <a:r>
              <a:rPr lang="en-CA" sz="2800" dirty="0"/>
              <a:t>even, from even to even shall ye keep your </a:t>
            </a:r>
            <a:r>
              <a:rPr lang="en-CA" sz="2800" dirty="0" smtClean="0"/>
              <a:t>Sabbath.</a:t>
            </a:r>
            <a:r>
              <a:rPr lang="en-CA" sz="2800" dirty="0" smtClean="0">
                <a:solidFill>
                  <a:schemeClr val="accent5">
                    <a:lumMod val="75000"/>
                  </a:schemeClr>
                </a:solidFill>
              </a:rPr>
              <a:t>”</a:t>
            </a:r>
            <a:r>
              <a:rPr lang="en-CA" sz="2800" dirty="0" smtClean="0"/>
              <a:t> </a:t>
            </a:r>
            <a:br>
              <a:rPr lang="en-CA" sz="2800" dirty="0" smtClean="0"/>
            </a:br>
            <a:r>
              <a:rPr lang="en-CA" sz="2800" b="1" u="sng" dirty="0" smtClean="0">
                <a:solidFill>
                  <a:srgbClr val="0070C0"/>
                </a:solidFill>
              </a:rPr>
              <a:t>This </a:t>
            </a:r>
            <a:r>
              <a:rPr lang="en-CA" sz="2800" b="1" u="sng" dirty="0">
                <a:solidFill>
                  <a:srgbClr val="0070C0"/>
                </a:solidFill>
              </a:rPr>
              <a:t>indirectly but unmistakably points to a mode of </a:t>
            </a:r>
            <a:r>
              <a:rPr lang="en-CA" sz="2800" b="1" u="sng" dirty="0" smtClean="0">
                <a:solidFill>
                  <a:srgbClr val="0070C0"/>
                </a:solidFill>
              </a:rPr>
              <a:t/>
            </a:r>
            <a:br>
              <a:rPr lang="en-CA" sz="2800" b="1" u="sng" dirty="0" smtClean="0">
                <a:solidFill>
                  <a:srgbClr val="0070C0"/>
                </a:solidFill>
              </a:rPr>
            </a:br>
            <a:r>
              <a:rPr lang="en-CA" sz="2800" b="1" u="sng" dirty="0" smtClean="0">
                <a:solidFill>
                  <a:srgbClr val="0070C0"/>
                </a:solidFill>
              </a:rPr>
              <a:t>reckoning </a:t>
            </a:r>
            <a:r>
              <a:rPr lang="en-CA" sz="2800" b="1" u="sng" dirty="0">
                <a:solidFill>
                  <a:srgbClr val="0070C0"/>
                </a:solidFill>
              </a:rPr>
              <a:t>the day from morning to </a:t>
            </a:r>
            <a:r>
              <a:rPr lang="en-CA" sz="2800" b="1" u="sng" dirty="0" smtClean="0">
                <a:solidFill>
                  <a:srgbClr val="0070C0"/>
                </a:solidFill>
              </a:rPr>
              <a:t>morning</a:t>
            </a:r>
            <a:r>
              <a:rPr lang="en-CA" sz="2800" dirty="0" smtClean="0">
                <a:solidFill>
                  <a:srgbClr val="0070C0"/>
                </a:solidFill>
              </a:rPr>
              <a:t>.  </a:t>
            </a:r>
            <a:r>
              <a:rPr lang="en-CA" sz="2800" b="1" dirty="0" smtClean="0">
                <a:solidFill>
                  <a:srgbClr val="C00000"/>
                </a:solidFill>
              </a:rPr>
              <a:t>In </a:t>
            </a:r>
            <a:r>
              <a:rPr lang="en-CA" sz="2800" b="1" dirty="0">
                <a:solidFill>
                  <a:srgbClr val="C00000"/>
                </a:solidFill>
              </a:rPr>
              <a:t>post-exilic times, however, probably not later than the beginning of the Greek period, </a:t>
            </a:r>
            <a:r>
              <a:rPr lang="en-CA" sz="2800" b="1" u="sng" dirty="0" smtClean="0">
                <a:solidFill>
                  <a:srgbClr val="C00000"/>
                </a:solidFill>
              </a:rPr>
              <a:t>a </a:t>
            </a:r>
            <a:r>
              <a:rPr lang="en-CA" sz="2800" b="1" u="sng" dirty="0">
                <a:solidFill>
                  <a:srgbClr val="C00000"/>
                </a:solidFill>
              </a:rPr>
              <a:t>change in the system of reckoning the day was made</a:t>
            </a:r>
            <a:r>
              <a:rPr lang="en-CA" sz="2800" b="1" dirty="0">
                <a:solidFill>
                  <a:srgbClr val="C00000"/>
                </a:solidFill>
              </a:rPr>
              <a:t>, and the </a:t>
            </a:r>
            <a:r>
              <a:rPr lang="en-CA" sz="2800" b="1" u="sng" dirty="0">
                <a:solidFill>
                  <a:srgbClr val="C00000"/>
                </a:solidFill>
              </a:rPr>
              <a:t>day was reckoned as extending from </a:t>
            </a:r>
            <a:r>
              <a:rPr lang="en-CA" sz="2800" b="1" u="sng" dirty="0" smtClean="0">
                <a:solidFill>
                  <a:srgbClr val="C00000"/>
                </a:solidFill>
              </a:rPr>
              <a:t/>
            </a:r>
            <a:br>
              <a:rPr lang="en-CA" sz="2800" b="1" u="sng" dirty="0" smtClean="0">
                <a:solidFill>
                  <a:srgbClr val="C00000"/>
                </a:solidFill>
              </a:rPr>
            </a:br>
            <a:r>
              <a:rPr lang="en-CA" sz="2800" b="1" u="sng" dirty="0" smtClean="0">
                <a:solidFill>
                  <a:srgbClr val="C00000"/>
                </a:solidFill>
              </a:rPr>
              <a:t>the </a:t>
            </a:r>
            <a:r>
              <a:rPr lang="en-CA" sz="2800" b="1" u="sng" dirty="0">
                <a:solidFill>
                  <a:srgbClr val="C00000"/>
                </a:solidFill>
              </a:rPr>
              <a:t>preceding to the following evening</a:t>
            </a:r>
            <a:r>
              <a:rPr lang="en-CA" sz="2800" b="1" dirty="0">
                <a:solidFill>
                  <a:srgbClr val="C00000"/>
                </a:solidFill>
              </a:rPr>
              <a:t>. </a:t>
            </a:r>
            <a:r>
              <a:rPr lang="en-CA" sz="2800" b="1" dirty="0" smtClean="0">
                <a:solidFill>
                  <a:srgbClr val="C00000"/>
                </a:solidFill>
              </a:rPr>
              <a:t> </a:t>
            </a:r>
            <a:r>
              <a:rPr lang="en-CA" sz="2800" dirty="0" smtClean="0">
                <a:solidFill>
                  <a:schemeClr val="accent5">
                    <a:lumMod val="75000"/>
                  </a:schemeClr>
                </a:solidFill>
              </a:rPr>
              <a:t>As </a:t>
            </a:r>
            <a:r>
              <a:rPr lang="en-CA" sz="2800" dirty="0">
                <a:solidFill>
                  <a:schemeClr val="accent5">
                    <a:lumMod val="75000"/>
                  </a:schemeClr>
                </a:solidFill>
              </a:rPr>
              <a:t>might be expected, such a radical innovation was not immediately generally </a:t>
            </a:r>
            <a:r>
              <a:rPr lang="en-CA" sz="2800" dirty="0" smtClean="0">
                <a:solidFill>
                  <a:schemeClr val="accent5">
                    <a:lumMod val="75000"/>
                  </a:schemeClr>
                </a:solidFill>
              </a:rPr>
              <a:t>accepted.  </a:t>
            </a:r>
            <a:r>
              <a:rPr lang="en-CA" sz="2800" dirty="0">
                <a:solidFill>
                  <a:srgbClr val="C00000"/>
                </a:solidFill>
              </a:rPr>
              <a:t>It took some time before it entirely </a:t>
            </a:r>
            <a:r>
              <a:rPr lang="en-CA" sz="2800" b="1" u="sng" dirty="0">
                <a:solidFill>
                  <a:srgbClr val="C00000"/>
                </a:solidFill>
              </a:rPr>
              <a:t>supplanted</a:t>
            </a:r>
            <a:r>
              <a:rPr lang="en-CA" sz="2800" b="1" dirty="0">
                <a:solidFill>
                  <a:srgbClr val="C00000"/>
                </a:solidFill>
              </a:rPr>
              <a:t> </a:t>
            </a:r>
            <a:r>
              <a:rPr lang="en-CA" sz="2800" dirty="0">
                <a:solidFill>
                  <a:srgbClr val="C00000"/>
                </a:solidFill>
              </a:rPr>
              <a:t>the older system. </a:t>
            </a:r>
            <a:r>
              <a:rPr lang="en-CA" sz="2800" dirty="0" smtClean="0">
                <a:solidFill>
                  <a:srgbClr val="C00000"/>
                </a:solidFill>
              </a:rPr>
              <a:t> </a:t>
            </a:r>
            <a:r>
              <a:rPr lang="en-CA" sz="2800" dirty="0" smtClean="0"/>
              <a:t>In </a:t>
            </a:r>
            <a:r>
              <a:rPr lang="en-CA" sz="2800" dirty="0"/>
              <a:t>certain spheres of the population </a:t>
            </a:r>
            <a:r>
              <a:rPr lang="en-CA" sz="2800" b="1" dirty="0">
                <a:solidFill>
                  <a:srgbClr val="C00000"/>
                </a:solidFill>
              </a:rPr>
              <a:t>the older system continued to be in use, </a:t>
            </a:r>
            <a:r>
              <a:rPr lang="en-CA" sz="2800" b="1" dirty="0" smtClean="0">
                <a:solidFill>
                  <a:srgbClr val="C00000"/>
                </a:solidFill>
              </a:rPr>
              <a:t>either </a:t>
            </a:r>
            <a:r>
              <a:rPr lang="en-CA" sz="2800" b="1" dirty="0">
                <a:solidFill>
                  <a:srgbClr val="C00000"/>
                </a:solidFill>
              </a:rPr>
              <a:t>exclusively or side by side with the newer system</a:t>
            </a:r>
            <a:r>
              <a:rPr lang="en-CA" sz="2800" b="1" dirty="0" smtClean="0">
                <a:solidFill>
                  <a:srgbClr val="C00000"/>
                </a:solidFill>
              </a:rPr>
              <a:t>. </a:t>
            </a:r>
            <a:r>
              <a:rPr lang="en-CA" sz="2000" dirty="0" smtClean="0"/>
              <a:t>(</a:t>
            </a:r>
            <a:r>
              <a:rPr lang="en-CA" sz="2000" dirty="0" err="1" smtClean="0"/>
              <a:t>con’t</a:t>
            </a:r>
            <a:r>
              <a:rPr lang="en-CA" sz="2000" dirty="0"/>
              <a:t>)</a:t>
            </a:r>
            <a:r>
              <a:rPr lang="en-CA" sz="2000" b="1" dirty="0" smtClean="0">
                <a:solidFill>
                  <a:srgbClr val="C00000"/>
                </a:solidFill>
              </a:rPr>
              <a:t> </a:t>
            </a:r>
            <a:endParaRPr lang="en-CA" sz="2800" b="1" dirty="0">
              <a:solidFill>
                <a:srgbClr val="C0000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5" name="Picture 2" descr="C:\Users\Rae\Desktop\Jacob_Zallel_Lauterb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4" y="270062"/>
            <a:ext cx="1401252" cy="18216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029207"/>
      </p:ext>
    </p:extLst>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2175" y="179462"/>
            <a:ext cx="10468599" cy="6546078"/>
          </a:xfrm>
        </p:spPr>
        <p:txBody>
          <a:bodyPr>
            <a:noAutofit/>
            <a:scene3d>
              <a:camera prst="orthographicFront"/>
              <a:lightRig rig="threePt" dir="t"/>
            </a:scene3d>
            <a:sp3d extrusionH="57150">
              <a:bevelT w="38100" h="38100"/>
            </a:sp3d>
          </a:bodyPr>
          <a:lstStyle/>
          <a:p>
            <a:r>
              <a:rPr lang="en-CA" sz="2800" dirty="0">
                <a:solidFill>
                  <a:srgbClr val="0070C0"/>
                </a:solidFill>
              </a:rPr>
              <a:t>Thus in the Temple service </a:t>
            </a:r>
            <a:r>
              <a:rPr lang="en-CA" sz="2800" b="1" u="sng" dirty="0">
                <a:solidFill>
                  <a:srgbClr val="0070C0"/>
                </a:solidFill>
              </a:rPr>
              <a:t>the older system continued all through the time of the existence of the second Temple</a:t>
            </a:r>
            <a:r>
              <a:rPr lang="en-CA" sz="2800" b="1" dirty="0">
                <a:solidFill>
                  <a:srgbClr val="0070C0"/>
                </a:solidFill>
              </a:rPr>
              <a:t>,</a:t>
            </a:r>
            <a:r>
              <a:rPr lang="en-CA" sz="2800" b="1" u="sng" dirty="0">
                <a:solidFill>
                  <a:srgbClr val="0070C0"/>
                </a:solidFill>
              </a:rPr>
              <a:t> and there the day was reckoned from morning to morning</a:t>
            </a:r>
            <a:r>
              <a:rPr lang="en-CA" sz="2800" b="1" dirty="0">
                <a:solidFill>
                  <a:srgbClr val="0070C0"/>
                </a:solidFill>
              </a:rPr>
              <a:t>,</a:t>
            </a:r>
            <a:r>
              <a:rPr lang="en-CA" sz="2800" dirty="0">
                <a:solidFill>
                  <a:srgbClr val="0070C0"/>
                </a:solidFill>
              </a:rPr>
              <a:t> </a:t>
            </a:r>
            <a:r>
              <a:rPr lang="en-CA" sz="2800" dirty="0">
                <a:solidFill>
                  <a:schemeClr val="accent5">
                    <a:lumMod val="75000"/>
                  </a:schemeClr>
                </a:solidFill>
              </a:rPr>
              <a:t>or </a:t>
            </a:r>
            <a:r>
              <a:rPr lang="en-CA" sz="2800" b="1" dirty="0">
                <a:solidFill>
                  <a:srgbClr val="A50021"/>
                </a:solidFill>
              </a:rPr>
              <a:t>as the </a:t>
            </a:r>
            <a:r>
              <a:rPr lang="en-CA" sz="2800" b="1" dirty="0" smtClean="0">
                <a:solidFill>
                  <a:srgbClr val="A50021"/>
                </a:solidFill>
              </a:rPr>
              <a:t>Talmud </a:t>
            </a:r>
            <a:r>
              <a:rPr lang="en-CA" sz="2000" dirty="0" smtClean="0"/>
              <a:t>[</a:t>
            </a:r>
            <a:r>
              <a:rPr lang="en-CA" sz="2000" dirty="0"/>
              <a:t>57] </a:t>
            </a:r>
            <a:r>
              <a:rPr lang="en-CA" sz="2800" b="1" dirty="0">
                <a:solidFill>
                  <a:srgbClr val="A50021"/>
                </a:solidFill>
              </a:rPr>
              <a:t>puts </a:t>
            </a:r>
            <a:r>
              <a:rPr lang="en-CA" sz="2800" b="1" dirty="0" smtClean="0">
                <a:solidFill>
                  <a:srgbClr val="A50021"/>
                </a:solidFill>
              </a:rPr>
              <a:t>it </a:t>
            </a:r>
            <a:r>
              <a:rPr lang="en-CA" sz="2000" dirty="0" smtClean="0"/>
              <a:t>[</a:t>
            </a:r>
            <a:r>
              <a:rPr lang="en-CA" sz="2000" dirty="0"/>
              <a:t>Hebrew quoted</a:t>
            </a:r>
            <a:r>
              <a:rPr lang="en-CA" sz="2000" dirty="0">
                <a:solidFill>
                  <a:srgbClr val="A50021"/>
                </a:solidFill>
              </a:rPr>
              <a:t>] </a:t>
            </a:r>
            <a:r>
              <a:rPr lang="en-CA" sz="2800" b="1" dirty="0">
                <a:solidFill>
                  <a:srgbClr val="A50021"/>
                </a:solidFill>
              </a:rPr>
              <a:t>"In sacrificial matters the night follows rather than precedes the day."</a:t>
            </a:r>
            <a:r>
              <a:rPr lang="en-CA" sz="2800" dirty="0">
                <a:solidFill>
                  <a:srgbClr val="A50021"/>
                </a:solidFill>
              </a:rPr>
              <a:t> </a:t>
            </a:r>
            <a:r>
              <a:rPr lang="en-CA" sz="2000" dirty="0"/>
              <a:t>[58] </a:t>
            </a:r>
            <a:r>
              <a:rPr lang="en-CA" sz="2800" dirty="0" smtClean="0">
                <a:solidFill>
                  <a:schemeClr val="accent5">
                    <a:lumMod val="75000"/>
                  </a:schemeClr>
                </a:solidFill>
              </a:rPr>
              <a:t> </a:t>
            </a:r>
            <a:r>
              <a:rPr lang="en-CA" sz="2800" b="1" dirty="0">
                <a:solidFill>
                  <a:srgbClr val="A50021"/>
                </a:solidFill>
              </a:rPr>
              <a:t>In some </a:t>
            </a:r>
            <a:r>
              <a:rPr lang="en-CA" sz="2800" b="1" dirty="0" smtClean="0">
                <a:solidFill>
                  <a:srgbClr val="A50021"/>
                </a:solidFill>
              </a:rPr>
              <a:t>circles </a:t>
            </a:r>
            <a:r>
              <a:rPr lang="en-CA" sz="2000" dirty="0" smtClean="0"/>
              <a:t>[</a:t>
            </a:r>
            <a:r>
              <a:rPr lang="en-CA" sz="2000" dirty="0"/>
              <a:t>59] </a:t>
            </a:r>
            <a:r>
              <a:rPr lang="en-CA" sz="2800" b="1" dirty="0">
                <a:solidFill>
                  <a:srgbClr val="A50021"/>
                </a:solidFill>
              </a:rPr>
              <a:t>or among some Jewish </a:t>
            </a:r>
            <a:r>
              <a:rPr lang="en-CA" sz="2800" b="1" dirty="0" smtClean="0">
                <a:solidFill>
                  <a:srgbClr val="A50021"/>
                </a:solidFill>
              </a:rPr>
              <a:t>sects </a:t>
            </a:r>
            <a:r>
              <a:rPr lang="en-CA" sz="2000" dirty="0" smtClean="0">
                <a:solidFill>
                  <a:srgbClr val="A50021"/>
                </a:solidFill>
              </a:rPr>
              <a:t> </a:t>
            </a:r>
            <a:r>
              <a:rPr lang="en-CA" sz="2000" dirty="0"/>
              <a:t>[60</a:t>
            </a:r>
            <a:r>
              <a:rPr lang="en-CA" sz="2000" dirty="0" smtClean="0"/>
              <a:t>]  </a:t>
            </a:r>
            <a:r>
              <a:rPr lang="en-CA" sz="2800" b="1" u="sng" dirty="0">
                <a:solidFill>
                  <a:srgbClr val="0070C0"/>
                </a:solidFill>
              </a:rPr>
              <a:t>the older system continued and the Sabbath was observed </a:t>
            </a:r>
            <a:r>
              <a:rPr lang="en-CA" sz="2800" b="1" u="sng" dirty="0" smtClean="0">
                <a:solidFill>
                  <a:srgbClr val="0070C0"/>
                </a:solidFill>
              </a:rPr>
              <a:t>from</a:t>
            </a:r>
            <a:r>
              <a:rPr lang="en-CA" sz="2800" b="1" dirty="0" smtClean="0">
                <a:solidFill>
                  <a:srgbClr val="0070C0"/>
                </a:solidFill>
              </a:rPr>
              <a:t> </a:t>
            </a:r>
            <a:r>
              <a:rPr lang="en-CA" sz="2800" b="1" dirty="0" smtClean="0">
                <a:ln>
                  <a:solidFill>
                    <a:srgbClr val="002060"/>
                  </a:solidFill>
                </a:ln>
                <a:solidFill>
                  <a:srgbClr val="0070C0"/>
                </a:solidFill>
              </a:rPr>
              <a:t>Saturday </a:t>
            </a:r>
            <a:r>
              <a:rPr lang="en-CA" sz="2800" b="1" dirty="0">
                <a:ln>
                  <a:solidFill>
                    <a:srgbClr val="002060"/>
                  </a:solidFill>
                </a:ln>
                <a:solidFill>
                  <a:srgbClr val="0070C0"/>
                </a:solidFill>
              </a:rPr>
              <a:t>morning to Sunday </a:t>
            </a:r>
            <a:r>
              <a:rPr lang="en-CA" sz="2800" b="1" dirty="0" smtClean="0">
                <a:ln>
                  <a:solidFill>
                    <a:srgbClr val="002060"/>
                  </a:solidFill>
                </a:ln>
                <a:solidFill>
                  <a:srgbClr val="0070C0"/>
                </a:solidFill>
              </a:rPr>
              <a:t>morning </a:t>
            </a:r>
            <a:r>
              <a:rPr lang="en-CA" sz="2800" b="1" dirty="0" smtClean="0">
                <a:solidFill>
                  <a:srgbClr val="0070C0"/>
                </a:solidFill>
              </a:rPr>
              <a:t>for</a:t>
            </a:r>
            <a:r>
              <a:rPr lang="en-CA" sz="2800" dirty="0" smtClean="0">
                <a:solidFill>
                  <a:srgbClr val="0070C0"/>
                </a:solidFill>
              </a:rPr>
              <a:t> </a:t>
            </a:r>
            <a:r>
              <a:rPr lang="en-CA" sz="2800" b="1" dirty="0">
                <a:solidFill>
                  <a:srgbClr val="0070C0"/>
                </a:solidFill>
              </a:rPr>
              <a:t>those groups, </a:t>
            </a:r>
            <a:r>
              <a:rPr lang="en-CA" sz="2800" b="1" dirty="0">
                <a:solidFill>
                  <a:schemeClr val="accent5">
                    <a:lumMod val="75000"/>
                  </a:schemeClr>
                </a:solidFill>
              </a:rPr>
              <a:t>as for the people of the time prior to the introduction of the new system, the night following the Sabbath and not the night preceding it formed part of the Sabbath, and </a:t>
            </a:r>
            <a:r>
              <a:rPr lang="en-CA" sz="2800" b="1" dirty="0">
                <a:ln>
                  <a:solidFill>
                    <a:srgbClr val="002060"/>
                  </a:solidFill>
                </a:ln>
                <a:solidFill>
                  <a:srgbClr val="0070C0"/>
                </a:solidFill>
              </a:rPr>
              <a:t>the morning of Saturday</a:t>
            </a:r>
            <a:r>
              <a:rPr lang="en-CA" sz="2800" b="1" dirty="0">
                <a:solidFill>
                  <a:schemeClr val="accent5">
                    <a:lumMod val="75000"/>
                  </a:schemeClr>
                </a:solidFill>
              </a:rPr>
              <a:t> </a:t>
            </a:r>
            <a:r>
              <a:rPr lang="en-CA" sz="2800" b="1" dirty="0"/>
              <a:t>-- </a:t>
            </a:r>
            <a:r>
              <a:rPr lang="en-CA" sz="2800" b="1" u="sng" dirty="0"/>
              <a:t>not Friday evening</a:t>
            </a:r>
            <a:r>
              <a:rPr lang="en-CA" sz="2800" b="1" dirty="0"/>
              <a:t> -- </a:t>
            </a:r>
            <a:r>
              <a:rPr lang="en-CA" sz="2800" b="1" dirty="0">
                <a:ln>
                  <a:solidFill>
                    <a:srgbClr val="002060"/>
                  </a:solidFill>
                </a:ln>
                <a:solidFill>
                  <a:srgbClr val="0070C0"/>
                </a:solidFill>
              </a:rPr>
              <a:t>marked the entrance of the Sabbath</a:t>
            </a:r>
            <a:r>
              <a:rPr lang="en-CA" sz="2800" b="1" dirty="0" smtClean="0">
                <a:ln>
                  <a:solidFill>
                    <a:srgbClr val="002060"/>
                  </a:solidFill>
                </a:ln>
                <a:solidFill>
                  <a:srgbClr val="0070C0"/>
                </a:solidFill>
              </a:rPr>
              <a:t>. </a:t>
            </a:r>
            <a:r>
              <a:rPr lang="en-CA" sz="2000" dirty="0"/>
              <a:t>(</a:t>
            </a:r>
            <a:r>
              <a:rPr lang="en-CA" sz="2000" dirty="0" err="1" smtClean="0"/>
              <a:t>con’t</a:t>
            </a:r>
            <a:r>
              <a:rPr lang="en-CA" sz="2000" dirty="0"/>
              <a:t>)</a:t>
            </a:r>
            <a:r>
              <a:rPr lang="en-CA" sz="2800" dirty="0"/>
              <a:t> </a:t>
            </a:r>
            <a:endParaRPr lang="en-CA" sz="2800" dirty="0">
              <a:solidFill>
                <a:srgbClr val="0070C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5" name="Picture 2" descr="C:\Users\Rae\Desktop\Jacob_Zallel_Lauterb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4" y="297852"/>
            <a:ext cx="1401252" cy="18216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260937"/>
      </p:ext>
    </p:extLst>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36900" y="179462"/>
            <a:ext cx="10468599" cy="6546078"/>
          </a:xfrm>
        </p:spPr>
        <p:txBody>
          <a:bodyPr>
            <a:noAutofit/>
            <a:scene3d>
              <a:camera prst="orthographicFront"/>
              <a:lightRig rig="threePt" dir="t"/>
            </a:scene3d>
            <a:sp3d extrusionH="57150">
              <a:bevelT w="38100" h="38100"/>
            </a:sp3d>
          </a:bodyPr>
          <a:lstStyle/>
          <a:p>
            <a:r>
              <a:rPr lang="en-CA" sz="2800" b="1" dirty="0">
                <a:solidFill>
                  <a:schemeClr val="accent5">
                    <a:lumMod val="75000"/>
                  </a:schemeClr>
                </a:solidFill>
              </a:rPr>
              <a:t>But the </a:t>
            </a:r>
            <a:r>
              <a:rPr lang="en-CA" sz="2800" b="1" dirty="0">
                <a:solidFill>
                  <a:srgbClr val="C00000"/>
                </a:solidFill>
              </a:rPr>
              <a:t>majority of the people, following the teachings of the </a:t>
            </a:r>
            <a:r>
              <a:rPr lang="en-CA" sz="2800" b="1" dirty="0" smtClean="0">
                <a:solidFill>
                  <a:srgbClr val="C00000"/>
                </a:solidFill>
              </a:rPr>
              <a:t>Halakah</a:t>
            </a:r>
            <a:r>
              <a:rPr lang="en-CA" sz="2800" b="1" dirty="0" smtClean="0">
                <a:solidFill>
                  <a:schemeClr val="accent5">
                    <a:lumMod val="75000"/>
                  </a:schemeClr>
                </a:solidFill>
              </a:rPr>
              <a:t> </a:t>
            </a:r>
            <a:r>
              <a:rPr lang="en-CA" sz="2000" dirty="0" smtClean="0"/>
              <a:t>[</a:t>
            </a:r>
            <a:r>
              <a:rPr lang="en-CA" sz="2000" dirty="0"/>
              <a:t>61]</a:t>
            </a:r>
            <a:r>
              <a:rPr lang="en-CA" sz="2800" dirty="0"/>
              <a:t> </a:t>
            </a:r>
            <a:r>
              <a:rPr lang="en-CA" sz="2800" b="1" dirty="0">
                <a:solidFill>
                  <a:srgbClr val="C00000"/>
                </a:solidFill>
              </a:rPr>
              <a:t>reckoned the day from evening to evening and </a:t>
            </a:r>
            <a:r>
              <a:rPr lang="en-CA" sz="2800" b="1" u="sng" dirty="0">
                <a:ln>
                  <a:solidFill>
                    <a:srgbClr val="002060"/>
                  </a:solidFill>
                </a:ln>
                <a:solidFill>
                  <a:srgbClr val="C00000"/>
                </a:solidFill>
              </a:rPr>
              <a:t>the entrance of the Sabbath for them came after the sunset of Friday</a:t>
            </a:r>
            <a:r>
              <a:rPr lang="en-CA" sz="2800" b="1" u="sng" dirty="0">
                <a:ln>
                  <a:solidFill>
                    <a:srgbClr val="002060"/>
                  </a:solidFill>
                </a:ln>
                <a:solidFill>
                  <a:schemeClr val="accent5">
                    <a:lumMod val="75000"/>
                  </a:schemeClr>
                </a:solidFill>
              </a:rPr>
              <a:t> or on Friday evening</a:t>
            </a:r>
            <a:r>
              <a:rPr lang="en-CA" sz="2800" b="1" dirty="0">
                <a:ln>
                  <a:solidFill>
                    <a:srgbClr val="002060"/>
                  </a:solidFill>
                </a:ln>
                <a:solidFill>
                  <a:schemeClr val="accent5">
                    <a:lumMod val="75000"/>
                  </a:schemeClr>
                </a:solidFill>
              </a:rPr>
              <a:t>.</a:t>
            </a:r>
            <a:r>
              <a:rPr lang="en-CA" sz="2800" dirty="0">
                <a:ln>
                  <a:solidFill>
                    <a:srgbClr val="002060"/>
                  </a:solidFill>
                </a:ln>
                <a:solidFill>
                  <a:schemeClr val="accent5">
                    <a:lumMod val="75000"/>
                  </a:schemeClr>
                </a:solidFill>
              </a:rPr>
              <a:t> </a:t>
            </a:r>
            <a:r>
              <a:rPr lang="en-CA" sz="2800" dirty="0" smtClean="0">
                <a:ln>
                  <a:solidFill>
                    <a:srgbClr val="002060"/>
                  </a:solidFill>
                </a:ln>
                <a:solidFill>
                  <a:schemeClr val="accent5">
                    <a:lumMod val="75000"/>
                  </a:schemeClr>
                </a:solidFill>
              </a:rPr>
              <a:t> </a:t>
            </a:r>
            <a:r>
              <a:rPr lang="en-CA" sz="2800" dirty="0" smtClean="0"/>
              <a:t>All </a:t>
            </a:r>
            <a:r>
              <a:rPr lang="en-CA" sz="2800" dirty="0"/>
              <a:t>the arrangements for welcoming the Sabbath and the ceremonies connected with it </a:t>
            </a:r>
            <a:r>
              <a:rPr lang="en-CA" sz="2800" b="1" dirty="0">
                <a:solidFill>
                  <a:schemeClr val="accent5">
                    <a:lumMod val="75000"/>
                  </a:schemeClr>
                </a:solidFill>
              </a:rPr>
              <a:t>were set </a:t>
            </a:r>
            <a:r>
              <a:rPr lang="en-CA" sz="2800" dirty="0"/>
              <a:t>for Friday evening. </a:t>
            </a:r>
          </a:p>
          <a:p>
            <a:r>
              <a:rPr lang="en-CA" sz="2000" dirty="0"/>
              <a:t>NOTES ON THE ABOVE TEXT on pages 447 </a:t>
            </a:r>
            <a:r>
              <a:rPr lang="en-CA" sz="2000" dirty="0" smtClean="0"/>
              <a:t>– 451. </a:t>
            </a:r>
            <a:endParaRPr lang="en-CA" sz="2000" dirty="0"/>
          </a:p>
          <a:p>
            <a:r>
              <a:rPr lang="en-CA" sz="2000" dirty="0"/>
              <a:t>[52] </a:t>
            </a:r>
            <a:r>
              <a:rPr lang="en-CA" sz="2000" dirty="0" smtClean="0"/>
              <a:t> </a:t>
            </a:r>
            <a:r>
              <a:rPr lang="en-CA" sz="2800" dirty="0" smtClean="0"/>
              <a:t>Lev</a:t>
            </a:r>
            <a:r>
              <a:rPr lang="en-CA" sz="2800" dirty="0"/>
              <a:t>. 22.30; see also Lev. 7.15. </a:t>
            </a:r>
          </a:p>
          <a:p>
            <a:r>
              <a:rPr lang="en-CA" sz="2000" dirty="0"/>
              <a:t>[53] </a:t>
            </a:r>
            <a:r>
              <a:rPr lang="en-CA" sz="2000" dirty="0" smtClean="0"/>
              <a:t> </a:t>
            </a:r>
            <a:r>
              <a:rPr lang="en-CA" sz="2800" dirty="0" smtClean="0">
                <a:solidFill>
                  <a:schemeClr val="accent5">
                    <a:lumMod val="75000"/>
                  </a:schemeClr>
                </a:solidFill>
              </a:rPr>
              <a:t>For </a:t>
            </a:r>
            <a:r>
              <a:rPr lang="en-CA" sz="2800" dirty="0">
                <a:solidFill>
                  <a:schemeClr val="accent5">
                    <a:lumMod val="75000"/>
                  </a:schemeClr>
                </a:solidFill>
              </a:rPr>
              <a:t>further proofs see Morgenstern, </a:t>
            </a:r>
            <a:r>
              <a:rPr lang="en-CA" sz="2800" dirty="0" err="1">
                <a:solidFill>
                  <a:schemeClr val="accent5">
                    <a:lumMod val="75000"/>
                  </a:schemeClr>
                </a:solidFill>
              </a:rPr>
              <a:t>loc</a:t>
            </a:r>
            <a:r>
              <a:rPr lang="en-CA" sz="2800" dirty="0">
                <a:solidFill>
                  <a:schemeClr val="accent5">
                    <a:lumMod val="75000"/>
                  </a:schemeClr>
                </a:solidFill>
              </a:rPr>
              <a:t>, cit., to which I will add one point from the Passover legislation in Ex.12 which is not pointed out there</a:t>
            </a:r>
            <a:r>
              <a:rPr lang="en-CA" sz="2800" dirty="0" smtClean="0">
                <a:solidFill>
                  <a:schemeClr val="accent5">
                    <a:lumMod val="75000"/>
                  </a:schemeClr>
                </a:solidFill>
              </a:rPr>
              <a:t>.  </a:t>
            </a:r>
            <a:r>
              <a:rPr lang="en-CA" sz="2800" dirty="0">
                <a:solidFill>
                  <a:schemeClr val="accent5">
                    <a:lumMod val="75000"/>
                  </a:schemeClr>
                </a:solidFill>
              </a:rPr>
              <a:t>The law in Ex. 12 prescribes that the Paschal lamb be slaughtered on the fourteenth day of the month and eaten at the following night and that nothing be left till the next morning</a:t>
            </a:r>
            <a:r>
              <a:rPr lang="en-CA" sz="2800" dirty="0"/>
              <a:t> </a:t>
            </a:r>
            <a:r>
              <a:rPr lang="en-CA" sz="2000" dirty="0"/>
              <a:t>(verses 6-I0). (</a:t>
            </a:r>
            <a:r>
              <a:rPr lang="en-CA" sz="2000" dirty="0" err="1" smtClean="0"/>
              <a:t>con’t</a:t>
            </a:r>
            <a:r>
              <a:rPr lang="en-CA" sz="2000" dirty="0"/>
              <a:t>)</a:t>
            </a:r>
            <a:r>
              <a:rPr lang="en-CA" sz="2800" u="sng" dirty="0"/>
              <a:t> </a:t>
            </a:r>
            <a:endParaRPr lang="en-CA" sz="28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5" name="Picture 2" descr="C:\Users\Rae\Desktop\Jacob_Zallel_Lauterb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4" y="327212"/>
            <a:ext cx="1401252" cy="18216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638456"/>
      </p:ext>
    </p:extLst>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scene3d>
              <a:camera prst="orthographicFront"/>
              <a:lightRig rig="threePt" dir="t"/>
            </a:scene3d>
            <a:sp3d extrusionH="57150">
              <a:bevelT w="38100" h="38100"/>
            </a:sp3d>
          </a:bodyPr>
          <a:lstStyle/>
          <a:p>
            <a:r>
              <a:rPr lang="en-CA" sz="2800" dirty="0"/>
              <a:t>The Rabbis of the Talmud who </a:t>
            </a:r>
            <a:r>
              <a:rPr lang="en-CA" sz="2800" dirty="0">
                <a:solidFill>
                  <a:schemeClr val="accent5">
                    <a:lumMod val="75000"/>
                  </a:schemeClr>
                </a:solidFill>
              </a:rPr>
              <a:t>nowhere allude to and probably </a:t>
            </a:r>
            <a:r>
              <a:rPr lang="en-CA" sz="2800" dirty="0"/>
              <a:t>no longer knew of the </a:t>
            </a:r>
            <a:r>
              <a:rPr lang="en-CA" sz="2800" b="1" u="sng" dirty="0">
                <a:solidFill>
                  <a:schemeClr val="accent5">
                    <a:lumMod val="75000"/>
                  </a:schemeClr>
                </a:solidFill>
              </a:rPr>
              <a:t>earlier mode of reckoning the day</a:t>
            </a:r>
            <a:r>
              <a:rPr lang="en-CA" sz="2800" dirty="0">
                <a:solidFill>
                  <a:schemeClr val="accent5">
                    <a:lumMod val="75000"/>
                  </a:schemeClr>
                </a:solidFill>
              </a:rPr>
              <a:t> </a:t>
            </a:r>
            <a:r>
              <a:rPr lang="en-CA" sz="2800" b="1" dirty="0">
                <a:solidFill>
                  <a:srgbClr val="C00000"/>
                </a:solidFill>
              </a:rPr>
              <a:t>felt the </a:t>
            </a:r>
            <a:r>
              <a:rPr lang="en-CA" sz="2800" b="1" dirty="0">
                <a:ln>
                  <a:solidFill>
                    <a:srgbClr val="002060"/>
                  </a:solidFill>
                </a:ln>
                <a:solidFill>
                  <a:srgbClr val="C00000"/>
                </a:solidFill>
              </a:rPr>
              <a:t>difficulty in the phrase: </a:t>
            </a:r>
            <a:r>
              <a:rPr lang="en-CA" sz="2800" b="1" dirty="0" smtClean="0">
                <a:ln>
                  <a:solidFill>
                    <a:srgbClr val="002060"/>
                  </a:solidFill>
                </a:ln>
                <a:solidFill>
                  <a:srgbClr val="C00000"/>
                </a:solidFill>
              </a:rPr>
              <a:t> </a:t>
            </a:r>
            <a:r>
              <a:rPr lang="en-CA" sz="2800" b="1" dirty="0" smtClean="0">
                <a:solidFill>
                  <a:srgbClr val="0070C0"/>
                </a:solidFill>
              </a:rPr>
              <a:t>"</a:t>
            </a:r>
            <a:r>
              <a:rPr lang="en-CA" sz="2800" b="1" dirty="0">
                <a:solidFill>
                  <a:srgbClr val="0070C0"/>
                </a:solidFill>
              </a:rPr>
              <a:t>Ye shall afflict your souls on the ninth day," </a:t>
            </a:r>
            <a:r>
              <a:rPr lang="en-CA" sz="2800" dirty="0">
                <a:solidFill>
                  <a:schemeClr val="accent5">
                    <a:lumMod val="75000"/>
                  </a:schemeClr>
                </a:solidFill>
              </a:rPr>
              <a:t>and when commenting on it they say: </a:t>
            </a:r>
            <a:r>
              <a:rPr lang="en-CA" sz="2800" dirty="0" smtClean="0">
                <a:solidFill>
                  <a:schemeClr val="accent5">
                    <a:lumMod val="75000"/>
                  </a:schemeClr>
                </a:solidFill>
              </a:rPr>
              <a:t> "</a:t>
            </a:r>
            <a:r>
              <a:rPr lang="en-CA" sz="2800" dirty="0">
                <a:solidFill>
                  <a:schemeClr val="accent5">
                    <a:lumMod val="75000"/>
                  </a:schemeClr>
                </a:solidFill>
              </a:rPr>
              <a:t>But are we to fast on the ninth day?" </a:t>
            </a:r>
            <a:r>
              <a:rPr lang="en-CA" sz="2000" dirty="0"/>
              <a:t>(</a:t>
            </a:r>
            <a:r>
              <a:rPr lang="en-CA" sz="2000" dirty="0" err="1"/>
              <a:t>Yoma</a:t>
            </a:r>
            <a:r>
              <a:rPr lang="en-CA" sz="2000" dirty="0"/>
              <a:t> 81b, R. H. 9a, b).</a:t>
            </a:r>
            <a:r>
              <a:rPr lang="en-CA" sz="2800" dirty="0">
                <a:solidFill>
                  <a:schemeClr val="accent5">
                    <a:lumMod val="75000"/>
                  </a:schemeClr>
                </a:solidFill>
              </a:rPr>
              <a:t> </a:t>
            </a:r>
            <a:r>
              <a:rPr lang="en-CA" sz="2800" dirty="0" smtClean="0">
                <a:solidFill>
                  <a:schemeClr val="accent5">
                    <a:lumMod val="75000"/>
                  </a:schemeClr>
                </a:solidFill>
              </a:rPr>
              <a:t> A </a:t>
            </a:r>
            <a:r>
              <a:rPr lang="en-CA" sz="2800" dirty="0">
                <a:solidFill>
                  <a:schemeClr val="accent5">
                    <a:lumMod val="75000"/>
                  </a:schemeClr>
                </a:solidFill>
              </a:rPr>
              <a:t>very sound objection indeed. </a:t>
            </a:r>
            <a:r>
              <a:rPr lang="en-CA" sz="2800" dirty="0" smtClean="0">
                <a:solidFill>
                  <a:schemeClr val="accent5">
                    <a:lumMod val="75000"/>
                  </a:schemeClr>
                </a:solidFill>
              </a:rPr>
              <a:t> </a:t>
            </a:r>
            <a:r>
              <a:rPr lang="en-CA" sz="2800" dirty="0" smtClean="0">
                <a:solidFill>
                  <a:sysClr val="windowText" lastClr="000000"/>
                </a:solidFill>
              </a:rPr>
              <a:t>For </a:t>
            </a:r>
            <a:r>
              <a:rPr lang="en-CA" sz="2800" dirty="0">
                <a:solidFill>
                  <a:sysClr val="windowText" lastClr="000000"/>
                </a:solidFill>
              </a:rPr>
              <a:t>if the day had in Bible times been reckoned from evening to evening, as it was in Talmudic times, </a:t>
            </a:r>
            <a:r>
              <a:rPr lang="en-CA" sz="2800" b="1" dirty="0">
                <a:ln>
                  <a:solidFill>
                    <a:srgbClr val="FF0000"/>
                  </a:solidFill>
                </a:ln>
                <a:solidFill>
                  <a:sysClr val="windowText" lastClr="000000"/>
                </a:solidFill>
              </a:rPr>
              <a:t>then the phrase:</a:t>
            </a:r>
            <a:r>
              <a:rPr lang="en-CA" sz="2800" b="1" dirty="0">
                <a:ln>
                  <a:solidFill>
                    <a:srgbClr val="FF0000"/>
                  </a:solidFill>
                </a:ln>
                <a:solidFill>
                  <a:schemeClr val="accent5">
                    <a:lumMod val="75000"/>
                  </a:schemeClr>
                </a:solidFill>
              </a:rPr>
              <a:t> </a:t>
            </a:r>
            <a:r>
              <a:rPr lang="en-CA" sz="2800" b="1" dirty="0" smtClean="0">
                <a:ln>
                  <a:solidFill>
                    <a:srgbClr val="FF0000"/>
                  </a:solidFill>
                </a:ln>
                <a:solidFill>
                  <a:schemeClr val="accent5">
                    <a:lumMod val="75000"/>
                  </a:schemeClr>
                </a:solidFill>
              </a:rPr>
              <a:t> </a:t>
            </a:r>
            <a:r>
              <a:rPr lang="en-CA" sz="2800" dirty="0" smtClean="0">
                <a:solidFill>
                  <a:schemeClr val="accent5">
                    <a:lumMod val="75000"/>
                  </a:schemeClr>
                </a:solidFill>
              </a:rPr>
              <a:t>"</a:t>
            </a:r>
            <a:r>
              <a:rPr lang="en-CA" sz="2800" dirty="0">
                <a:solidFill>
                  <a:schemeClr val="accent5">
                    <a:lumMod val="75000"/>
                  </a:schemeClr>
                </a:solidFill>
              </a:rPr>
              <a:t>In the ninth day of the month at evening" </a:t>
            </a:r>
            <a:r>
              <a:rPr lang="en-CA" sz="2800" b="1" dirty="0">
                <a:ln>
                  <a:solidFill>
                    <a:srgbClr val="FF0000"/>
                  </a:solidFill>
                </a:ln>
                <a:solidFill>
                  <a:sysClr val="windowText" lastClr="000000"/>
                </a:solidFill>
              </a:rPr>
              <a:t>contains a contradiction in terms, for </a:t>
            </a:r>
            <a:r>
              <a:rPr lang="en-CA" sz="2800" b="1" dirty="0" smtClean="0">
                <a:ln>
                  <a:solidFill>
                    <a:srgbClr val="FF0000"/>
                  </a:solidFill>
                </a:ln>
                <a:solidFill>
                  <a:sysClr val="windowText" lastClr="000000"/>
                </a:solidFill>
              </a:rPr>
              <a:t/>
            </a:r>
            <a:br>
              <a:rPr lang="en-CA" sz="2800" b="1" dirty="0" smtClean="0">
                <a:ln>
                  <a:solidFill>
                    <a:srgbClr val="FF0000"/>
                  </a:solidFill>
                </a:ln>
                <a:solidFill>
                  <a:sysClr val="windowText" lastClr="000000"/>
                </a:solidFill>
              </a:rPr>
            </a:br>
            <a:r>
              <a:rPr lang="en-CA" sz="2800" b="1" dirty="0" smtClean="0">
                <a:ln>
                  <a:solidFill>
                    <a:srgbClr val="FF0000"/>
                  </a:solidFill>
                </a:ln>
                <a:solidFill>
                  <a:sysClr val="windowText" lastClr="000000"/>
                </a:solidFill>
              </a:rPr>
              <a:t>the </a:t>
            </a:r>
            <a:r>
              <a:rPr lang="en-CA" sz="2800" b="1" dirty="0">
                <a:ln>
                  <a:solidFill>
                    <a:srgbClr val="FF0000"/>
                  </a:solidFill>
                </a:ln>
                <a:solidFill>
                  <a:sysClr val="windowText" lastClr="000000"/>
                </a:solidFill>
              </a:rPr>
              <a:t>evening is already part of the tenth day. </a:t>
            </a:r>
            <a:r>
              <a:rPr lang="en-CA" sz="2800" b="1" dirty="0" smtClean="0">
                <a:ln>
                  <a:solidFill>
                    <a:srgbClr val="FF0000"/>
                  </a:solidFill>
                </a:ln>
                <a:solidFill>
                  <a:sysClr val="windowText" lastClr="000000"/>
                </a:solidFill>
              </a:rPr>
              <a:t> </a:t>
            </a:r>
            <a:r>
              <a:rPr lang="en-CA" sz="2800" dirty="0" smtClean="0">
                <a:solidFill>
                  <a:schemeClr val="accent5">
                    <a:lumMod val="75000"/>
                  </a:schemeClr>
                </a:solidFill>
              </a:rPr>
              <a:t>Besides </a:t>
            </a:r>
            <a:r>
              <a:rPr lang="en-CA" sz="2800" dirty="0">
                <a:solidFill>
                  <a:sysClr val="windowText" lastClr="000000"/>
                </a:solidFill>
              </a:rPr>
              <a:t>the special injunction</a:t>
            </a:r>
            <a:r>
              <a:rPr lang="en-CA" sz="2800" dirty="0">
                <a:solidFill>
                  <a:schemeClr val="accent5">
                    <a:lumMod val="75000"/>
                  </a:schemeClr>
                </a:solidFill>
              </a:rPr>
              <a:t> </a:t>
            </a:r>
            <a:r>
              <a:rPr lang="en-CA" sz="2800" b="1" dirty="0">
                <a:solidFill>
                  <a:srgbClr val="0070C0"/>
                </a:solidFill>
              </a:rPr>
              <a:t>"from even unto even shall ye keep your Sabbath"</a:t>
            </a:r>
            <a:r>
              <a:rPr lang="en-CA" sz="2800" dirty="0">
                <a:solidFill>
                  <a:schemeClr val="accent5">
                    <a:lumMod val="75000"/>
                  </a:schemeClr>
                </a:solidFill>
              </a:rPr>
              <a:t> </a:t>
            </a:r>
            <a:r>
              <a:rPr lang="en-CA" sz="2800" b="1" dirty="0">
                <a:ln>
                  <a:solidFill>
                    <a:srgbClr val="FF0000"/>
                  </a:solidFill>
                </a:ln>
                <a:solidFill>
                  <a:sysClr val="windowText" lastClr="000000"/>
                </a:solidFill>
              </a:rPr>
              <a:t>would be entirely superfluous</a:t>
            </a:r>
            <a:r>
              <a:rPr lang="en-CA" sz="2800" dirty="0">
                <a:solidFill>
                  <a:sysClr val="windowText" lastClr="000000"/>
                </a:solidFill>
              </a:rPr>
              <a:t>, </a:t>
            </a:r>
            <a:r>
              <a:rPr lang="en-CA" sz="2800" dirty="0">
                <a:solidFill>
                  <a:schemeClr val="accent5">
                    <a:lumMod val="75000"/>
                  </a:schemeClr>
                </a:solidFill>
              </a:rPr>
              <a:t>for any other day also extends from evening to evening</a:t>
            </a:r>
            <a:r>
              <a:rPr lang="en-CA" sz="2800" dirty="0" smtClean="0">
                <a:solidFill>
                  <a:schemeClr val="accent5">
                    <a:lumMod val="75000"/>
                  </a:schemeClr>
                </a:solidFill>
              </a:rPr>
              <a:t>.  </a:t>
            </a:r>
            <a:r>
              <a:rPr lang="en-CA" sz="2000" dirty="0" smtClean="0"/>
              <a:t>(</a:t>
            </a:r>
            <a:r>
              <a:rPr lang="en-CA" sz="2000" dirty="0" err="1" smtClean="0"/>
              <a:t>con’t</a:t>
            </a:r>
            <a:r>
              <a:rPr lang="en-CA" sz="2000" dirty="0"/>
              <a:t>)</a:t>
            </a:r>
            <a:r>
              <a:rPr lang="en-CA" sz="2800" u="sng" dirty="0"/>
              <a:t> </a:t>
            </a:r>
            <a:endParaRPr lang="en-CA" sz="28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5" name="Picture 2" descr="C:\Users\Rae\Desktop\Jacob_Zallel_Lauterb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4" y="635822"/>
            <a:ext cx="1401252" cy="18216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59481"/>
      </p:ext>
    </p:extLst>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13995" y="179462"/>
            <a:ext cx="9977377" cy="6546078"/>
          </a:xfrm>
        </p:spPr>
        <p:txBody>
          <a:bodyPr>
            <a:noAutofit/>
            <a:scene3d>
              <a:camera prst="orthographicFront"/>
              <a:lightRig rig="threePt" dir="t"/>
            </a:scene3d>
            <a:sp3d extrusionH="57150">
              <a:bevelT w="38100" h="38100"/>
            </a:sp3d>
          </a:bodyPr>
          <a:lstStyle/>
          <a:p>
            <a:pPr>
              <a:lnSpc>
                <a:spcPct val="150000"/>
              </a:lnSpc>
            </a:pPr>
            <a:r>
              <a:rPr lang="en-CA" sz="2800" dirty="0"/>
              <a:t>And we are told that on </a:t>
            </a:r>
            <a:r>
              <a:rPr lang="en-CA" sz="2800" b="1" u="sng" dirty="0">
                <a:solidFill>
                  <a:schemeClr val="accent5">
                    <a:lumMod val="75000"/>
                  </a:schemeClr>
                </a:solidFill>
              </a:rPr>
              <a:t>the very same </a:t>
            </a:r>
            <a:r>
              <a:rPr lang="en-CA" sz="2800" b="1" u="sng" dirty="0" smtClean="0">
                <a:solidFill>
                  <a:schemeClr val="accent5">
                    <a:lumMod val="75000"/>
                  </a:schemeClr>
                </a:solidFill>
              </a:rPr>
              <a:t>day</a:t>
            </a:r>
            <a:r>
              <a:rPr lang="en-CA" sz="2800" dirty="0" smtClean="0">
                <a:solidFill>
                  <a:schemeClr val="accent5">
                    <a:lumMod val="75000"/>
                  </a:schemeClr>
                </a:solidFill>
              </a:rPr>
              <a:t>,</a:t>
            </a:r>
            <a:r>
              <a:rPr lang="en-CA" sz="2800" dirty="0" smtClean="0"/>
              <a:t> </a:t>
            </a:r>
            <a:r>
              <a:rPr lang="en-CA" sz="2800" dirty="0"/>
              <a:t>i.e., the fourteenth of the month God brought out the children of Israel from the land of Egypt </a:t>
            </a:r>
            <a:r>
              <a:rPr lang="en-CA" sz="2000" dirty="0" smtClean="0"/>
              <a:t>(ibid</a:t>
            </a:r>
            <a:r>
              <a:rPr lang="en-CA" sz="2000" dirty="0"/>
              <a:t>., verse 5I </a:t>
            </a:r>
            <a:r>
              <a:rPr lang="en-CA" sz="2000" dirty="0" smtClean="0"/>
              <a:t>).   </a:t>
            </a:r>
            <a:r>
              <a:rPr lang="en-CA" sz="2800" dirty="0"/>
              <a:t>And in verse 42 </a:t>
            </a:r>
            <a:r>
              <a:rPr lang="en-CA" sz="2800" dirty="0" smtClean="0"/>
              <a:t>of </a:t>
            </a:r>
            <a:r>
              <a:rPr lang="en-CA" sz="2800" dirty="0"/>
              <a:t>the same chapter we read as follows</a:t>
            </a:r>
            <a:r>
              <a:rPr lang="en-CA" sz="2800" dirty="0" smtClean="0"/>
              <a:t>:  </a:t>
            </a:r>
            <a:r>
              <a:rPr lang="en-CA" sz="2800" dirty="0"/>
              <a:t>"It is a night of watching unto the Lord for bringing them out of Egypt</a:t>
            </a:r>
            <a:r>
              <a:rPr lang="en-CA" sz="2800" dirty="0" smtClean="0"/>
              <a:t>.”  </a:t>
            </a:r>
            <a:r>
              <a:rPr lang="en-CA" sz="2800" b="1" u="sng" dirty="0">
                <a:solidFill>
                  <a:schemeClr val="accent5">
                    <a:lumMod val="75000"/>
                  </a:schemeClr>
                </a:solidFill>
              </a:rPr>
              <a:t>Now then</a:t>
            </a:r>
            <a:r>
              <a:rPr lang="en-CA" sz="2800" b="1" dirty="0">
                <a:solidFill>
                  <a:schemeClr val="accent5">
                    <a:lumMod val="75000"/>
                  </a:schemeClr>
                </a:solidFill>
              </a:rPr>
              <a:t>, </a:t>
            </a:r>
            <a:r>
              <a:rPr lang="en-CA" sz="2800" b="1" u="sng" dirty="0">
                <a:solidFill>
                  <a:schemeClr val="accent5">
                    <a:lumMod val="75000"/>
                  </a:schemeClr>
                </a:solidFill>
              </a:rPr>
              <a:t>if they came out at night that is</a:t>
            </a:r>
            <a:r>
              <a:rPr lang="en-CA" sz="2800" b="1" dirty="0">
                <a:solidFill>
                  <a:schemeClr val="accent5">
                    <a:lumMod val="75000"/>
                  </a:schemeClr>
                </a:solidFill>
              </a:rPr>
              <a:t>, </a:t>
            </a:r>
            <a:r>
              <a:rPr lang="en-CA" sz="2800" b="1" u="sng" dirty="0">
                <a:solidFill>
                  <a:schemeClr val="accent5">
                    <a:lumMod val="75000"/>
                  </a:schemeClr>
                </a:solidFill>
              </a:rPr>
              <a:t>in the night following the fourteenth day</a:t>
            </a:r>
            <a:r>
              <a:rPr lang="en-CA" sz="2800" b="1" dirty="0">
                <a:solidFill>
                  <a:schemeClr val="accent5">
                    <a:lumMod val="75000"/>
                  </a:schemeClr>
                </a:solidFill>
              </a:rPr>
              <a:t>, </a:t>
            </a:r>
            <a:r>
              <a:rPr lang="en-CA" sz="2800" b="1" u="sng" dirty="0">
                <a:solidFill>
                  <a:schemeClr val="accent5">
                    <a:lumMod val="75000"/>
                  </a:schemeClr>
                </a:solidFill>
              </a:rPr>
              <a:t>and it is said</a:t>
            </a:r>
            <a:r>
              <a:rPr lang="en-CA" sz="2800" b="1" dirty="0">
                <a:solidFill>
                  <a:schemeClr val="accent5">
                    <a:lumMod val="75000"/>
                  </a:schemeClr>
                </a:solidFill>
              </a:rPr>
              <a:t> </a:t>
            </a:r>
            <a:r>
              <a:rPr lang="en-CA" sz="2800" b="1" u="sng" dirty="0">
                <a:ln>
                  <a:solidFill>
                    <a:srgbClr val="002060"/>
                  </a:solidFill>
                </a:ln>
                <a:solidFill>
                  <a:srgbClr val="0070C0"/>
                </a:solidFill>
              </a:rPr>
              <a:t>on the very same day</a:t>
            </a:r>
            <a:r>
              <a:rPr lang="en-CA" sz="2800" b="1" dirty="0">
                <a:solidFill>
                  <a:srgbClr val="0070C0"/>
                </a:solidFill>
              </a:rPr>
              <a:t>, </a:t>
            </a:r>
            <a:r>
              <a:rPr lang="en-CA" sz="2800" b="1" u="sng" dirty="0">
                <a:solidFill>
                  <a:schemeClr val="accent5">
                    <a:lumMod val="75000"/>
                  </a:schemeClr>
                </a:solidFill>
              </a:rPr>
              <a:t>that is on the fourteenth day</a:t>
            </a:r>
            <a:r>
              <a:rPr lang="en-CA" sz="2800" b="1" dirty="0">
                <a:solidFill>
                  <a:schemeClr val="accent5">
                    <a:lumMod val="75000"/>
                  </a:schemeClr>
                </a:solidFill>
              </a:rPr>
              <a:t>, </a:t>
            </a:r>
            <a:r>
              <a:rPr lang="en-CA" sz="2800" b="1" u="sng" dirty="0">
                <a:solidFill>
                  <a:srgbClr val="0070C0"/>
                </a:solidFill>
              </a:rPr>
              <a:t>they were brought out</a:t>
            </a:r>
            <a:r>
              <a:rPr lang="en-CA" sz="2800" b="1" dirty="0">
                <a:solidFill>
                  <a:srgbClr val="0070C0"/>
                </a:solidFill>
              </a:rPr>
              <a:t>, </a:t>
            </a:r>
            <a:r>
              <a:rPr lang="en-CA" sz="2800" b="1" u="sng" dirty="0" smtClean="0">
                <a:ln>
                  <a:solidFill>
                    <a:srgbClr val="002060"/>
                  </a:solidFill>
                </a:ln>
                <a:solidFill>
                  <a:schemeClr val="accent5">
                    <a:lumMod val="75000"/>
                  </a:schemeClr>
                </a:solidFill>
              </a:rPr>
              <a:t>it </a:t>
            </a:r>
            <a:r>
              <a:rPr lang="en-CA" sz="2800" b="1" u="sng" dirty="0">
                <a:ln>
                  <a:solidFill>
                    <a:srgbClr val="002060"/>
                  </a:solidFill>
                </a:ln>
                <a:solidFill>
                  <a:srgbClr val="0070C0"/>
                </a:solidFill>
              </a:rPr>
              <a:t>clearly indicates that the night following the fourteenth day is still part of that day</a:t>
            </a:r>
            <a:r>
              <a:rPr lang="en-CA" sz="2800" b="1" dirty="0">
                <a:ln>
                  <a:solidFill>
                    <a:srgbClr val="002060"/>
                  </a:solidFill>
                </a:ln>
                <a:solidFill>
                  <a:srgbClr val="0070C0"/>
                </a:solidFill>
              </a:rPr>
              <a:t>.</a:t>
            </a:r>
            <a:r>
              <a:rPr lang="en-CA" sz="2800" b="1" u="sng" dirty="0">
                <a:ln>
                  <a:solidFill>
                    <a:srgbClr val="002060"/>
                  </a:solidFill>
                </a:ln>
                <a:solidFill>
                  <a:srgbClr val="0070C0"/>
                </a:solidFill>
              </a:rPr>
              <a:t> </a:t>
            </a:r>
            <a:endParaRPr lang="en-CA" sz="2800" dirty="0">
              <a:ln>
                <a:solidFill>
                  <a:srgbClr val="002060"/>
                </a:solidFill>
              </a:ln>
              <a:solidFill>
                <a:srgbClr val="0070C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5" name="Picture 2" descr="C:\Users\Rae\Desktop\Jacob_Zallel_Lauterb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3" y="311788"/>
            <a:ext cx="1834702" cy="23851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917674"/>
      </p:ext>
    </p:extLst>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71866" y="179462"/>
            <a:ext cx="9813708" cy="6546078"/>
          </a:xfrm>
        </p:spPr>
        <p:txBody>
          <a:bodyPr>
            <a:noAutofit/>
            <a:scene3d>
              <a:camera prst="orthographicFront"/>
              <a:lightRig rig="threePt" dir="t"/>
            </a:scene3d>
            <a:sp3d extrusionH="57150">
              <a:bevelT w="38100" h="38100"/>
            </a:sp3d>
          </a:bodyPr>
          <a:lstStyle/>
          <a:p>
            <a:r>
              <a:rPr lang="en-CA" sz="2400" dirty="0"/>
              <a:t>The Talmudic explanation that the meaning of the passage: "Ye shall afflict your souls on the ninth day" is to say who eats on the ninth day performs a Jewish religious duty and it is accounted to him as if he had fasted both on the ninth and tenth days (ibid., loc. cit.) is, of course, a homiletical subterfuge</a:t>
            </a:r>
            <a:r>
              <a:rPr lang="en-CA" sz="2400" dirty="0" smtClean="0"/>
              <a:t>.  </a:t>
            </a:r>
            <a:r>
              <a:rPr lang="en-CA" sz="2800" b="1" u="sng" dirty="0">
                <a:solidFill>
                  <a:srgbClr val="C00000"/>
                </a:solidFill>
              </a:rPr>
              <a:t>The fact is that the Rabbis of the Talmud no longer knew or would not acknowledge that in ancient times there was another mode of reckoning the day according to which the evening preceding the tenth day still belongs to the ninth day</a:t>
            </a:r>
            <a:r>
              <a:rPr lang="en-CA" sz="2800" dirty="0">
                <a:solidFill>
                  <a:srgbClr val="C00000"/>
                </a:solidFill>
              </a:rPr>
              <a:t>. </a:t>
            </a:r>
            <a:r>
              <a:rPr lang="en-CA" sz="2400" dirty="0"/>
              <a:t>In the case of the Day of Atonement the Law especially prescribes that the fast be observed in a new manner, covering part of the ninth and part of the tenth days. </a:t>
            </a:r>
          </a:p>
          <a:p>
            <a:r>
              <a:rPr lang="en-CA" sz="2000" dirty="0"/>
              <a:t>[55] 'See also H. J. Bornstein in Ha </a:t>
            </a:r>
            <a:r>
              <a:rPr lang="en-CA" sz="2000" dirty="0" err="1"/>
              <a:t>Tekufah</a:t>
            </a:r>
            <a:r>
              <a:rPr lang="en-CA" sz="2000" dirty="0"/>
              <a:t> V1, 254 and 303 </a:t>
            </a:r>
            <a:r>
              <a:rPr lang="en-CA" sz="2000" dirty="0" err="1"/>
              <a:t>ff</a:t>
            </a:r>
            <a:r>
              <a:rPr lang="en-CA" sz="2000" dirty="0"/>
              <a:t>, and especially 313.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5" name="Picture 2" descr="C:\Users\Rae\Desktop\Jacob_Zallel_Lauterb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16" y="712070"/>
            <a:ext cx="1626357" cy="21142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785257" y="2159726"/>
            <a:ext cx="10173454" cy="2594066"/>
          </a:xfrm>
          <a:prstGeom prst="rect">
            <a:avLst/>
          </a:prstGeom>
          <a:noFill/>
          <a:ln w="5715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06114641"/>
      </p:ext>
    </p:extLst>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75099" y="179462"/>
            <a:ext cx="10114650" cy="6546078"/>
          </a:xfrm>
        </p:spPr>
        <p:txBody>
          <a:bodyPr>
            <a:noAutofit/>
            <a:scene3d>
              <a:camera prst="orthographicFront"/>
              <a:lightRig rig="threePt" dir="t"/>
            </a:scene3d>
            <a:sp3d extrusionH="57150">
              <a:bevelT w="38100" h="38100"/>
            </a:sp3d>
          </a:bodyPr>
          <a:lstStyle/>
          <a:p>
            <a:r>
              <a:rPr lang="en-CA" sz="2000" dirty="0" smtClean="0"/>
              <a:t>From </a:t>
            </a:r>
            <a:r>
              <a:rPr lang="en-CA" sz="2000" dirty="0"/>
              <a:t>Morgenstern, </a:t>
            </a:r>
            <a:r>
              <a:rPr lang="en-CA" sz="2000" dirty="0" err="1"/>
              <a:t>op.cit</a:t>
            </a:r>
            <a:r>
              <a:rPr lang="en-CA" sz="2000" dirty="0"/>
              <a:t>,. p. 179, note</a:t>
            </a:r>
            <a:r>
              <a:rPr lang="en-CA" sz="2000" dirty="0" smtClean="0"/>
              <a:t>.  </a:t>
            </a:r>
            <a:r>
              <a:rPr lang="en-CA" sz="2000" dirty="0"/>
              <a:t>Also "Three Calendars of Ancient Israel," in Hebrew Union College Annual X (Cincinnati, </a:t>
            </a:r>
            <a:r>
              <a:rPr lang="en-CA" sz="2000" dirty="0" smtClean="0"/>
              <a:t>1935); </a:t>
            </a:r>
            <a:r>
              <a:rPr lang="en-CA" sz="2000" dirty="0"/>
              <a:t>146, note 236. </a:t>
            </a:r>
            <a:endParaRPr lang="en-CA" sz="2000" dirty="0" smtClean="0"/>
          </a:p>
          <a:p>
            <a:r>
              <a:rPr lang="en-CA" sz="2800" b="1" dirty="0" smtClean="0">
                <a:solidFill>
                  <a:srgbClr val="FF0000"/>
                </a:solidFill>
              </a:rPr>
              <a:t>The </a:t>
            </a:r>
            <a:r>
              <a:rPr lang="en-CA" sz="2800" b="1" dirty="0">
                <a:solidFill>
                  <a:srgbClr val="FF0000"/>
                </a:solidFill>
              </a:rPr>
              <a:t>fact that the Samaritans also reckon the day from evening to evening </a:t>
            </a:r>
            <a:r>
              <a:rPr lang="en-CA" sz="2800" dirty="0"/>
              <a:t>would not be any argument against the fixing of this period for the innovation. </a:t>
            </a:r>
            <a:r>
              <a:rPr lang="en-CA" sz="2800" dirty="0" smtClean="0"/>
              <a:t> </a:t>
            </a:r>
            <a:r>
              <a:rPr lang="en-CA" sz="2800" b="1" dirty="0" smtClean="0">
                <a:solidFill>
                  <a:srgbClr val="A50021"/>
                </a:solidFill>
              </a:rPr>
              <a:t>For</a:t>
            </a:r>
            <a:r>
              <a:rPr lang="en-CA" sz="2800" b="1" dirty="0">
                <a:solidFill>
                  <a:srgbClr val="A50021"/>
                </a:solidFill>
              </a:rPr>
              <a:t>, in the first place we do not know the exact date the Samaritans finally and absolutely separated from the Jews. </a:t>
            </a:r>
            <a:r>
              <a:rPr lang="en-CA" sz="2800" b="1" dirty="0" smtClean="0">
                <a:solidFill>
                  <a:srgbClr val="A50021"/>
                </a:solidFill>
              </a:rPr>
              <a:t> </a:t>
            </a:r>
            <a:r>
              <a:rPr lang="en-CA" sz="2800" dirty="0" smtClean="0"/>
              <a:t>Furthermore they </a:t>
            </a:r>
            <a:r>
              <a:rPr lang="en-CA" sz="2800" dirty="0"/>
              <a:t>may have accepted Jewish practices even after the separation, may independently of the Jews, have interpreted the passage in Lev. </a:t>
            </a:r>
            <a:r>
              <a:rPr lang="en-CA" sz="2800" dirty="0" smtClean="0"/>
              <a:t>23.32  </a:t>
            </a:r>
            <a:r>
              <a:rPr lang="en-CA" sz="2800" b="1" dirty="0">
                <a:solidFill>
                  <a:srgbClr val="0070C0"/>
                </a:solidFill>
              </a:rPr>
              <a:t>"From even to even shall you keep your Sabbath"</a:t>
            </a:r>
            <a:r>
              <a:rPr lang="en-CA" sz="2800" dirty="0"/>
              <a:t> </a:t>
            </a:r>
            <a:r>
              <a:rPr lang="en-CA" sz="2800" dirty="0">
                <a:solidFill>
                  <a:srgbClr val="FF0000"/>
                </a:solidFill>
              </a:rPr>
              <a:t>to apply to every Sabbath and Holiday </a:t>
            </a:r>
            <a:r>
              <a:rPr lang="en-CA" sz="2800" b="1" u="sng" dirty="0">
                <a:solidFill>
                  <a:srgbClr val="FF0000"/>
                </a:solidFill>
              </a:rPr>
              <a:t>and not only to the Day of Atonement</a:t>
            </a:r>
            <a:r>
              <a:rPr lang="en-CA" sz="2800" b="1" dirty="0">
                <a:solidFill>
                  <a:srgbClr val="FF0000"/>
                </a:solidFill>
              </a:rPr>
              <a:t>.</a:t>
            </a:r>
            <a:r>
              <a:rPr lang="en-CA" sz="2800" dirty="0">
                <a:solidFill>
                  <a:srgbClr val="FF0000"/>
                </a:solidFill>
              </a:rPr>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5" name="Picture 2" descr="C:\Users\Rae\Desktop\Jacob_Zallel_Lauterb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16" y="712070"/>
            <a:ext cx="1626357" cy="21142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038803"/>
      </p:ext>
    </p:extLst>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86673" y="179462"/>
            <a:ext cx="10103076" cy="6546078"/>
          </a:xfrm>
        </p:spPr>
        <p:txBody>
          <a:bodyPr>
            <a:noAutofit/>
            <a:scene3d>
              <a:camera prst="orthographicFront"/>
              <a:lightRig rig="threePt" dir="t"/>
            </a:scene3d>
            <a:sp3d extrusionH="57150">
              <a:bevelT w="38100" h="38100"/>
            </a:sp3d>
          </a:bodyPr>
          <a:lstStyle/>
          <a:p>
            <a:r>
              <a:rPr lang="en-CA" sz="3200" dirty="0" smtClean="0">
                <a:solidFill>
                  <a:schemeClr val="accent5">
                    <a:lumMod val="75000"/>
                  </a:schemeClr>
                </a:solidFill>
              </a:rPr>
              <a:t>In </a:t>
            </a:r>
            <a:r>
              <a:rPr lang="en-CA" sz="3200" dirty="0">
                <a:solidFill>
                  <a:schemeClr val="accent5">
                    <a:lumMod val="75000"/>
                  </a:schemeClr>
                </a:solidFill>
              </a:rPr>
              <a:t>my paper referred to above </a:t>
            </a:r>
            <a:r>
              <a:rPr lang="en-CA" sz="2400" dirty="0"/>
              <a:t>(note 47) </a:t>
            </a:r>
            <a:r>
              <a:rPr lang="en-CA" sz="3200" dirty="0">
                <a:solidFill>
                  <a:schemeClr val="accent5">
                    <a:lumMod val="75000"/>
                  </a:schemeClr>
                </a:solidFill>
              </a:rPr>
              <a:t>I expressed the idea, which was accepted by Morgenstern </a:t>
            </a:r>
            <a:r>
              <a:rPr lang="en-CA" sz="2400" dirty="0"/>
              <a:t>("The Sources of the Creation Story" op. cit., p. 179, note)</a:t>
            </a:r>
            <a:r>
              <a:rPr lang="en-CA" sz="3200" dirty="0">
                <a:solidFill>
                  <a:schemeClr val="accent5">
                    <a:lumMod val="75000"/>
                  </a:schemeClr>
                </a:solidFill>
              </a:rPr>
              <a:t> that the statement in the Talmud </a:t>
            </a:r>
            <a:r>
              <a:rPr lang="en-CA" sz="2400" dirty="0"/>
              <a:t>(b. </a:t>
            </a:r>
            <a:r>
              <a:rPr lang="en-CA" sz="2400" dirty="0" err="1"/>
              <a:t>Ber</a:t>
            </a:r>
            <a:r>
              <a:rPr lang="en-CA" sz="2400" dirty="0"/>
              <a:t>. 33a) </a:t>
            </a:r>
            <a:r>
              <a:rPr lang="en-CA" sz="3200" dirty="0">
                <a:solidFill>
                  <a:schemeClr val="accent5">
                    <a:lumMod val="75000"/>
                  </a:schemeClr>
                </a:solidFill>
              </a:rPr>
              <a:t>that the men of the Great Synagogue instituted the ritual of Kiddush and Habdalah, also </a:t>
            </a:r>
            <a:r>
              <a:rPr lang="en-CA" sz="3200" b="1" dirty="0">
                <a:ln>
                  <a:solidFill>
                    <a:srgbClr val="002060"/>
                  </a:solidFill>
                </a:ln>
                <a:solidFill>
                  <a:srgbClr val="A50021"/>
                </a:solidFill>
              </a:rPr>
              <a:t>points to the time of the beginning of the Greek period for the innovation of the system of reckoning the day from evening to </a:t>
            </a:r>
            <a:r>
              <a:rPr lang="en-CA" sz="3200" b="1" dirty="0" smtClean="0">
                <a:ln>
                  <a:solidFill>
                    <a:srgbClr val="002060"/>
                  </a:solidFill>
                </a:ln>
                <a:solidFill>
                  <a:srgbClr val="A50021"/>
                </a:solidFill>
              </a:rPr>
              <a:t>evening</a:t>
            </a:r>
            <a:r>
              <a:rPr lang="en-CA" sz="3200" dirty="0" smtClean="0">
                <a:solidFill>
                  <a:srgbClr val="A50021"/>
                </a:solidFill>
              </a:rPr>
              <a:t>,</a:t>
            </a:r>
            <a:r>
              <a:rPr lang="en-CA" sz="3200" dirty="0" smtClean="0">
                <a:solidFill>
                  <a:schemeClr val="accent5">
                    <a:lumMod val="75000"/>
                  </a:schemeClr>
                </a:solidFill>
              </a:rPr>
              <a:t> </a:t>
            </a:r>
            <a:r>
              <a:rPr lang="en-CA" sz="3200" dirty="0">
                <a:solidFill>
                  <a:schemeClr val="accent5">
                    <a:lumMod val="75000"/>
                  </a:schemeClr>
                </a:solidFill>
              </a:rPr>
              <a:t>since the ceremonies of Kiddush and Habdalah are now observed on Friday evening and Saturday night respectively. </a:t>
            </a:r>
            <a:r>
              <a:rPr lang="en-CA" sz="3200" dirty="0" smtClean="0">
                <a:solidFill>
                  <a:schemeClr val="accent5">
                    <a:lumMod val="75000"/>
                  </a:schemeClr>
                </a:solidFill>
              </a:rPr>
              <a:t/>
            </a:r>
            <a:br>
              <a:rPr lang="en-CA" sz="3200" dirty="0" smtClean="0">
                <a:solidFill>
                  <a:schemeClr val="accent5">
                    <a:lumMod val="75000"/>
                  </a:schemeClr>
                </a:solidFill>
              </a:rPr>
            </a:br>
            <a:r>
              <a:rPr lang="en-CA" sz="2400" dirty="0"/>
              <a:t>(</a:t>
            </a:r>
            <a:r>
              <a:rPr lang="en-CA" sz="2400" dirty="0" err="1" smtClean="0"/>
              <a:t>con’t</a:t>
            </a:r>
            <a:r>
              <a:rPr lang="en-CA" sz="2400" dirty="0"/>
              <a:t>)</a:t>
            </a:r>
            <a:endParaRPr lang="en-CA" sz="24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5" name="Picture 2" descr="C:\Users\Rae\Desktop\Jacob_Zallel_Lauterb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19" y="411128"/>
            <a:ext cx="1568482" cy="20390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933683"/>
      </p:ext>
    </p:extLst>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scene3d>
              <a:camera prst="orthographicFront"/>
              <a:lightRig rig="threePt" dir="t"/>
            </a:scene3d>
            <a:sp3d extrusionH="57150">
              <a:bevelT w="38100" h="38100"/>
            </a:sp3d>
          </a:bodyPr>
          <a:lstStyle/>
          <a:p>
            <a:r>
              <a:rPr lang="en-CA" sz="2800" dirty="0"/>
              <a:t>I would, however; now qualify this idea somewhat to the extent </a:t>
            </a:r>
            <a:r>
              <a:rPr lang="en-CA" sz="2800" b="1" dirty="0" smtClean="0">
                <a:ln w="1905"/>
                <a:solidFill>
                  <a:srgbClr val="A50021"/>
                </a:solidFill>
                <a:effectLst>
                  <a:innerShdw blurRad="69850" dist="43180" dir="5400000">
                    <a:srgbClr val="000000">
                      <a:alpha val="65000"/>
                    </a:srgbClr>
                  </a:innerShdw>
                </a:effectLst>
              </a:rPr>
              <a:t>we </a:t>
            </a:r>
            <a:r>
              <a:rPr lang="en-CA" sz="2800" b="1" dirty="0">
                <a:ln w="1905"/>
                <a:solidFill>
                  <a:srgbClr val="A50021"/>
                </a:solidFill>
                <a:effectLst>
                  <a:innerShdw blurRad="69850" dist="43180" dir="5400000">
                    <a:srgbClr val="000000">
                      <a:alpha val="65000"/>
                    </a:srgbClr>
                  </a:innerShdw>
                </a:effectLst>
              </a:rPr>
              <a:t>must understand the Talmudic statement to refer to the last generation of the men of the Great Synagogue, who lived after the beginning of the Greek period</a:t>
            </a:r>
            <a:r>
              <a:rPr lang="en-CA" sz="2800" b="1" dirty="0" smtClean="0">
                <a:ln w="1905"/>
                <a:solidFill>
                  <a:srgbClr val="A50021"/>
                </a:solidFill>
                <a:effectLst>
                  <a:innerShdw blurRad="69850" dist="43180" dir="5400000">
                    <a:srgbClr val="000000">
                      <a:alpha val="65000"/>
                    </a:srgbClr>
                  </a:innerShdw>
                </a:effectLst>
              </a:rPr>
              <a:t>.  </a:t>
            </a:r>
            <a:br>
              <a:rPr lang="en-CA" sz="2800" b="1" dirty="0" smtClean="0">
                <a:ln w="1905"/>
                <a:solidFill>
                  <a:srgbClr val="A50021"/>
                </a:solidFill>
                <a:effectLst>
                  <a:innerShdw blurRad="69850" dist="43180" dir="5400000">
                    <a:srgbClr val="000000">
                      <a:alpha val="65000"/>
                    </a:srgbClr>
                  </a:innerShdw>
                </a:effectLst>
              </a:rPr>
            </a:br>
            <a:r>
              <a:rPr lang="en-CA" sz="2400" dirty="0" smtClean="0"/>
              <a:t>It </a:t>
            </a:r>
            <a:r>
              <a:rPr lang="en-CA" sz="2400" dirty="0"/>
              <a:t>is however, possible that the reference is to the earlier Men of the Great Synagogue </a:t>
            </a:r>
            <a:r>
              <a:rPr lang="en-CA" sz="2400" dirty="0" smtClean="0"/>
              <a:t>yet </a:t>
            </a:r>
            <a:r>
              <a:rPr lang="en-CA" sz="2400" dirty="0"/>
              <a:t>this </a:t>
            </a:r>
            <a:r>
              <a:rPr lang="en-CA" sz="2400" dirty="0" smtClean="0"/>
              <a:t>would </a:t>
            </a:r>
            <a:r>
              <a:rPr lang="en-CA" sz="2400" dirty="0"/>
              <a:t>not necessitate the fixing </a:t>
            </a:r>
            <a:r>
              <a:rPr lang="en-CA" sz="2400" dirty="0" smtClean="0"/>
              <a:t>of the </a:t>
            </a:r>
            <a:r>
              <a:rPr lang="en-CA" sz="2400" dirty="0"/>
              <a:t>date for the innovation of </a:t>
            </a:r>
            <a:r>
              <a:rPr lang="en-CA" sz="2400" dirty="0" smtClean="0"/>
              <a:t>the </a:t>
            </a:r>
            <a:r>
              <a:rPr lang="en-CA" sz="2400" dirty="0"/>
              <a:t>system in reckoning the day before the Greek period</a:t>
            </a:r>
            <a:r>
              <a:rPr lang="en-CA" sz="2400" dirty="0" smtClean="0"/>
              <a:t>.  </a:t>
            </a:r>
            <a:r>
              <a:rPr lang="en-CA" sz="2800" b="1" dirty="0" smtClean="0">
                <a:ln w="1905"/>
                <a:solidFill>
                  <a:srgbClr val="A50021"/>
                </a:solidFill>
                <a:effectLst>
                  <a:innerShdw blurRad="69850" dist="43180" dir="5400000">
                    <a:srgbClr val="000000">
                      <a:alpha val="65000"/>
                    </a:srgbClr>
                  </a:innerShdw>
                </a:effectLst>
              </a:rPr>
              <a:t>For the </a:t>
            </a:r>
            <a:r>
              <a:rPr lang="en-CA" sz="2800" b="1" dirty="0">
                <a:ln w="1905"/>
                <a:solidFill>
                  <a:srgbClr val="A50021"/>
                </a:solidFill>
                <a:effectLst>
                  <a:innerShdw blurRad="69850" dist="43180" dir="5400000">
                    <a:srgbClr val="000000">
                      <a:alpha val="65000"/>
                    </a:srgbClr>
                  </a:innerShdw>
                </a:effectLst>
              </a:rPr>
              <a:t>Talmudic statement only says that </a:t>
            </a:r>
            <a:r>
              <a:rPr lang="en-CA" sz="2800" b="1" dirty="0" smtClean="0">
                <a:ln w="1905"/>
                <a:solidFill>
                  <a:srgbClr val="A50021"/>
                </a:solidFill>
                <a:effectLst>
                  <a:innerShdw blurRad="69850" dist="43180" dir="5400000">
                    <a:srgbClr val="000000">
                      <a:alpha val="65000"/>
                    </a:srgbClr>
                  </a:innerShdw>
                </a:effectLst>
              </a:rPr>
              <a:t/>
            </a:r>
            <a:br>
              <a:rPr lang="en-CA" sz="2800" b="1" dirty="0" smtClean="0">
                <a:ln w="1905"/>
                <a:solidFill>
                  <a:srgbClr val="A50021"/>
                </a:solidFill>
                <a:effectLst>
                  <a:innerShdw blurRad="69850" dist="43180" dir="5400000">
                    <a:srgbClr val="000000">
                      <a:alpha val="65000"/>
                    </a:srgbClr>
                  </a:innerShdw>
                </a:effectLst>
              </a:rPr>
            </a:br>
            <a:r>
              <a:rPr lang="en-CA" sz="2800" b="1" dirty="0" smtClean="0">
                <a:ln w="1905"/>
                <a:solidFill>
                  <a:srgbClr val="A50021"/>
                </a:solidFill>
                <a:effectLst>
                  <a:innerShdw blurRad="69850" dist="43180" dir="5400000">
                    <a:srgbClr val="000000">
                      <a:alpha val="65000"/>
                    </a:srgbClr>
                  </a:innerShdw>
                </a:effectLst>
              </a:rPr>
              <a:t>they </a:t>
            </a:r>
            <a:r>
              <a:rPr lang="en-CA" sz="2800" b="1" dirty="0">
                <a:ln w="1905"/>
                <a:solidFill>
                  <a:srgbClr val="A50021"/>
                </a:solidFill>
                <a:effectLst>
                  <a:innerShdw blurRad="69850" dist="43180" dir="5400000">
                    <a:srgbClr val="000000">
                      <a:alpha val="65000"/>
                    </a:srgbClr>
                  </a:innerShdw>
                </a:effectLst>
              </a:rPr>
              <a:t>instituted a ritual for consecrating the Sabbath at its entrance</a:t>
            </a:r>
            <a:r>
              <a:rPr lang="en-CA" sz="2800" dirty="0"/>
              <a:t> </a:t>
            </a:r>
            <a:r>
              <a:rPr lang="en-CA" sz="2000" dirty="0"/>
              <a:t>and for marking its distinction from the week days at its going out but does not say </a:t>
            </a:r>
            <a:r>
              <a:rPr lang="en-CA" sz="2000" dirty="0" smtClean="0"/>
              <a:t>when </a:t>
            </a:r>
            <a:r>
              <a:rPr lang="en-CA" sz="2000" dirty="0"/>
              <a:t>the coming in and going out of the Sabbath at the time </a:t>
            </a:r>
            <a:r>
              <a:rPr lang="en-CA" sz="2000" dirty="0" smtClean="0"/>
              <a:t>when </a:t>
            </a:r>
            <a:r>
              <a:rPr lang="en-CA" sz="2000" dirty="0"/>
              <a:t>these rituals were first introduced, took place. </a:t>
            </a:r>
            <a:r>
              <a:rPr lang="en-CA" sz="2000" dirty="0" smtClean="0"/>
              <a:t> According </a:t>
            </a:r>
            <a:r>
              <a:rPr lang="en-CA" sz="2000" dirty="0"/>
              <a:t>to the Talmud (ibid., </a:t>
            </a:r>
            <a:r>
              <a:rPr lang="en-CA" sz="2000" dirty="0" err="1"/>
              <a:t>loc</a:t>
            </a:r>
            <a:r>
              <a:rPr lang="en-CA" sz="2000" dirty="0"/>
              <a:t> cit.) some changes as to when or where the ritual of the Habdalah should be recited were made even during the period of the Men of the Great Synagogue</a:t>
            </a:r>
            <a:r>
              <a:rPr lang="en-CA" sz="2000" dirty="0" smtClean="0"/>
              <a:t>.  </a:t>
            </a:r>
            <a:br>
              <a:rPr lang="en-CA" sz="2000" dirty="0" smtClean="0"/>
            </a:br>
            <a:r>
              <a:rPr lang="en-CA" sz="2000" dirty="0" smtClean="0"/>
              <a:t>It </a:t>
            </a:r>
            <a:r>
              <a:rPr lang="en-CA" sz="2000" dirty="0"/>
              <a:t>is therefore not impossible that another change in the time for reciting these rituals also took place during the period of the Men of the Great Synagogue</a:t>
            </a:r>
            <a:r>
              <a:rPr lang="en-CA" sz="2000" dirty="0" smtClean="0"/>
              <a:t>. </a:t>
            </a:r>
            <a:r>
              <a:rPr lang="en-CA" sz="1600" dirty="0" smtClean="0"/>
              <a:t>(</a:t>
            </a:r>
            <a:r>
              <a:rPr lang="en-CA" sz="1600" dirty="0" err="1" smtClean="0"/>
              <a:t>con’t</a:t>
            </a:r>
            <a:r>
              <a:rPr lang="en-CA" sz="1600" dirty="0" smtClean="0"/>
              <a:t>)</a:t>
            </a:r>
            <a:r>
              <a:rPr lang="en-CA" sz="2000" u="sng" dirty="0" smtClean="0"/>
              <a:t> </a:t>
            </a:r>
            <a:endParaRPr lang="en-CA" sz="20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5" name="Picture 2" descr="C:\Users\Rae\Desktop\Jacob_Zallel_Lauterb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4" y="353262"/>
            <a:ext cx="1401252" cy="18216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80451" y="3326674"/>
            <a:ext cx="10389331" cy="1280160"/>
          </a:xfrm>
          <a:prstGeom prst="rect">
            <a:avLst/>
          </a:prstGeom>
          <a:noFill/>
          <a:ln w="5715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1480450" y="370680"/>
            <a:ext cx="10389331" cy="1821628"/>
          </a:xfrm>
          <a:prstGeom prst="rect">
            <a:avLst/>
          </a:prstGeom>
          <a:noFill/>
          <a:ln w="5715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2162162"/>
      </p:ext>
    </p:extLst>
  </p:cSld>
  <p:clrMapOvr>
    <a:masterClrMapping/>
  </p:clrMapOvr>
  <p:transition spd="slow">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0050" y="179462"/>
            <a:ext cx="10468599" cy="6546078"/>
          </a:xfrm>
        </p:spPr>
        <p:txBody>
          <a:bodyPr>
            <a:noAutofit/>
            <a:scene3d>
              <a:camera prst="orthographicFront"/>
              <a:lightRig rig="threePt" dir="t"/>
            </a:scene3d>
            <a:sp3d extrusionH="57150">
              <a:bevelT w="38100" h="38100"/>
            </a:sp3d>
          </a:bodyPr>
          <a:lstStyle/>
          <a:p>
            <a:r>
              <a:rPr lang="en-CA" sz="2400" dirty="0"/>
              <a:t>When the older generation of that period first instituted these rituals they may have been recited at Sabbath morning and at Sunday morning respectively</a:t>
            </a:r>
            <a:r>
              <a:rPr lang="en-CA" sz="2400" dirty="0" smtClean="0"/>
              <a:t>.  </a:t>
            </a:r>
            <a:r>
              <a:rPr lang="en-CA" sz="2400" b="1" u="sng" dirty="0">
                <a:ln w="1905"/>
                <a:solidFill>
                  <a:srgbClr val="A50021"/>
                </a:solidFill>
                <a:effectLst>
                  <a:innerShdw blurRad="69850" dist="43180" dir="5400000">
                    <a:srgbClr val="000000">
                      <a:alpha val="65000"/>
                    </a:srgbClr>
                  </a:innerShdw>
                </a:effectLst>
              </a:rPr>
              <a:t>Then, when the reckoning of the day was changed the times for reciting these rituals were correspondingly shifted to Friday and Saturday night respectively</a:t>
            </a:r>
            <a:r>
              <a:rPr lang="en-CA" sz="2400" b="1" dirty="0">
                <a:ln w="1905"/>
                <a:solidFill>
                  <a:srgbClr val="A50021"/>
                </a:solidFill>
                <a:effectLst>
                  <a:innerShdw blurRad="69850" dist="43180" dir="5400000">
                    <a:srgbClr val="000000">
                      <a:alpha val="65000"/>
                    </a:srgbClr>
                  </a:innerShdw>
                </a:effectLst>
              </a:rPr>
              <a:t>. </a:t>
            </a:r>
            <a:r>
              <a:rPr lang="en-CA" dirty="0"/>
              <a:t>(See below note 58</a:t>
            </a:r>
            <a:r>
              <a:rPr lang="en-CA" dirty="0" smtClean="0"/>
              <a:t>.)</a:t>
            </a:r>
            <a:r>
              <a:rPr lang="en-CA" sz="2400" dirty="0" smtClean="0"/>
              <a:t>  </a:t>
            </a:r>
            <a:r>
              <a:rPr lang="en-CA" sz="2400" dirty="0"/>
              <a:t>Sabbath as </a:t>
            </a:r>
            <a:r>
              <a:rPr lang="en-CA" sz="2400" b="1" u="sng" dirty="0">
                <a:solidFill>
                  <a:schemeClr val="accent5">
                    <a:lumMod val="75000"/>
                  </a:schemeClr>
                </a:solidFill>
              </a:rPr>
              <a:t>t</a:t>
            </a:r>
            <a:r>
              <a:rPr lang="en-CA" sz="2400" b="1" u="sng" dirty="0" smtClean="0">
                <a:solidFill>
                  <a:schemeClr val="accent5">
                    <a:lumMod val="75000"/>
                  </a:schemeClr>
                </a:solidFill>
              </a:rPr>
              <a:t>he </a:t>
            </a:r>
            <a:r>
              <a:rPr lang="en-CA" sz="2400" b="1" u="sng" dirty="0">
                <a:solidFill>
                  <a:schemeClr val="accent5">
                    <a:lumMod val="75000"/>
                  </a:schemeClr>
                </a:solidFill>
              </a:rPr>
              <a:t>passage in Neh. 13:19-21 does not necessarily prove that already at the time of Nehemiah, the night preceding the Sabbath was part of the Sabbath as assumed by Bornstein</a:t>
            </a:r>
            <a:r>
              <a:rPr lang="en-CA" sz="2400" dirty="0">
                <a:solidFill>
                  <a:schemeClr val="accent5">
                    <a:lumMod val="75000"/>
                  </a:schemeClr>
                </a:solidFill>
              </a:rPr>
              <a:t> </a:t>
            </a:r>
            <a:r>
              <a:rPr lang="en-CA" dirty="0"/>
              <a:t>(op. cit., p 305</a:t>
            </a:r>
            <a:r>
              <a:rPr lang="en-CA" dirty="0" smtClean="0"/>
              <a:t>).  </a:t>
            </a:r>
            <a:r>
              <a:rPr lang="en-CA" dirty="0"/>
              <a:t>See Morgenstern, "Three Calendars of Ancient Israel," op. cit., P 22, note 36. </a:t>
            </a:r>
          </a:p>
          <a:p>
            <a:r>
              <a:rPr lang="en-CA" dirty="0"/>
              <a:t>[57] </a:t>
            </a:r>
            <a:r>
              <a:rPr lang="en-CA" sz="2400" dirty="0" err="1"/>
              <a:t>Hul</a:t>
            </a:r>
            <a:r>
              <a:rPr lang="en-CA" sz="2400" dirty="0"/>
              <a:t>. 83a. </a:t>
            </a:r>
          </a:p>
          <a:p>
            <a:r>
              <a:rPr lang="en-CA" dirty="0"/>
              <a:t>[58</a:t>
            </a:r>
            <a:r>
              <a:rPr lang="en-CA" dirty="0" smtClean="0"/>
              <a:t>]  </a:t>
            </a:r>
            <a:r>
              <a:rPr lang="en-CA" sz="2400" b="1" u="sng" dirty="0">
                <a:solidFill>
                  <a:srgbClr val="0070C0"/>
                </a:solidFill>
              </a:rPr>
              <a:t>This simply means that in the sanctuary the conservative priests persistently held on to the older practice though in all other spheres of life it had been abolished or </a:t>
            </a:r>
            <a:r>
              <a:rPr lang="en-CA" sz="2400" b="1" u="sng" dirty="0" smtClean="0">
                <a:solidFill>
                  <a:srgbClr val="0070C0"/>
                </a:solidFill>
              </a:rPr>
              <a:t>changed</a:t>
            </a:r>
            <a:r>
              <a:rPr lang="en-CA" sz="2400" b="1" dirty="0" smtClean="0">
                <a:solidFill>
                  <a:srgbClr val="0070C0"/>
                </a:solidFill>
              </a:rPr>
              <a:t>. </a:t>
            </a:r>
            <a:r>
              <a:rPr lang="en-CA" sz="2400" dirty="0" smtClean="0">
                <a:solidFill>
                  <a:srgbClr val="0070C0"/>
                </a:solidFill>
              </a:rPr>
              <a:t> </a:t>
            </a:r>
            <a:r>
              <a:rPr lang="en-CA" sz="2400" b="1" u="sng" dirty="0">
                <a:solidFill>
                  <a:schemeClr val="accent5">
                    <a:lumMod val="75000"/>
                  </a:schemeClr>
                </a:solidFill>
              </a:rPr>
              <a:t>The fact that in the Temple service the night followed the day is another support for the theory </a:t>
            </a:r>
            <a:r>
              <a:rPr lang="en-CA" sz="2400" b="1" u="sng" dirty="0" smtClean="0">
                <a:solidFill>
                  <a:schemeClr val="accent5">
                    <a:lumMod val="75000"/>
                  </a:schemeClr>
                </a:solidFill>
              </a:rPr>
              <a:t>that</a:t>
            </a:r>
            <a:r>
              <a:rPr lang="en-CA" sz="2400" b="1" dirty="0" smtClean="0">
                <a:solidFill>
                  <a:schemeClr val="accent5">
                    <a:lumMod val="75000"/>
                  </a:schemeClr>
                </a:solidFill>
              </a:rPr>
              <a:t> </a:t>
            </a:r>
            <a:r>
              <a:rPr lang="en-CA" sz="2400" b="1" u="sng" dirty="0" smtClean="0">
                <a:ln w="1905"/>
                <a:solidFill>
                  <a:srgbClr val="A50021"/>
                </a:solidFill>
                <a:effectLst>
                  <a:innerShdw blurRad="69850" dist="43180" dir="5400000">
                    <a:srgbClr val="000000">
                      <a:alpha val="65000"/>
                    </a:srgbClr>
                  </a:innerShdw>
                </a:effectLst>
              </a:rPr>
              <a:t>the </a:t>
            </a:r>
            <a:r>
              <a:rPr lang="en-CA" sz="2400" b="1" u="sng" dirty="0">
                <a:ln w="1905"/>
                <a:solidFill>
                  <a:srgbClr val="A50021"/>
                </a:solidFill>
                <a:effectLst>
                  <a:innerShdw blurRad="69850" dist="43180" dir="5400000">
                    <a:srgbClr val="000000">
                      <a:alpha val="65000"/>
                    </a:srgbClr>
                  </a:innerShdw>
                </a:effectLst>
              </a:rPr>
              <a:t>innovation was </a:t>
            </a:r>
            <a:r>
              <a:rPr lang="en-CA" sz="2400" b="1" u="sng" dirty="0" smtClean="0">
                <a:ln w="1905"/>
                <a:solidFill>
                  <a:srgbClr val="A50021"/>
                </a:solidFill>
                <a:effectLst>
                  <a:innerShdw blurRad="69850" dist="43180" dir="5400000">
                    <a:srgbClr val="000000">
                      <a:alpha val="65000"/>
                    </a:srgbClr>
                  </a:innerShdw>
                </a:effectLst>
              </a:rPr>
              <a:t>introduced</a:t>
            </a:r>
            <a:r>
              <a:rPr lang="en-CA" sz="2400" b="1" dirty="0" smtClean="0">
                <a:ln w="1905"/>
                <a:solidFill>
                  <a:srgbClr val="A50021"/>
                </a:solidFill>
                <a:effectLst>
                  <a:innerShdw blurRad="69850" dist="43180" dir="5400000">
                    <a:srgbClr val="000000">
                      <a:alpha val="65000"/>
                    </a:srgbClr>
                  </a:innerShdw>
                </a:effectLst>
              </a:rPr>
              <a:t> </a:t>
            </a:r>
            <a:r>
              <a:rPr lang="en-CA" sz="2400" b="1" u="sng" dirty="0" smtClean="0">
                <a:solidFill>
                  <a:schemeClr val="accent5">
                    <a:lumMod val="75000"/>
                  </a:schemeClr>
                </a:solidFill>
              </a:rPr>
              <a:t>in </a:t>
            </a:r>
            <a:r>
              <a:rPr lang="en-CA" sz="2400" b="1" u="sng" dirty="0">
                <a:solidFill>
                  <a:schemeClr val="accent5">
                    <a:lumMod val="75000"/>
                  </a:schemeClr>
                </a:solidFill>
              </a:rPr>
              <a:t>the period of the Men of the Great Synagogue</a:t>
            </a:r>
            <a:r>
              <a:rPr lang="en-CA" sz="2400" dirty="0">
                <a:solidFill>
                  <a:schemeClr val="accent5">
                    <a:lumMod val="75000"/>
                  </a:schemeClr>
                </a:solidFill>
              </a:rPr>
              <a:t> </a:t>
            </a:r>
            <a:r>
              <a:rPr lang="en-CA" dirty="0"/>
              <a:t>(see note 56). (</a:t>
            </a:r>
            <a:r>
              <a:rPr lang="en-CA" dirty="0" err="1" smtClean="0"/>
              <a:t>con’t</a:t>
            </a:r>
            <a:r>
              <a:rPr lang="en-CA" dirty="0"/>
              <a:t>)</a:t>
            </a:r>
            <a:r>
              <a:rPr lang="en-CA" sz="2400" u="sng" dirty="0"/>
              <a:t> </a:t>
            </a:r>
            <a:endParaRPr lang="en-CA"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5" name="Picture 2" descr="C:\Users\Rae\Desktop\Jacob_Zallel_Lauterb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4" y="457437"/>
            <a:ext cx="1401252" cy="18216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314644"/>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349" y="171866"/>
            <a:ext cx="9774424" cy="784370"/>
          </a:xfrm>
        </p:spPr>
        <p:txBody>
          <a:bodyPr>
            <a:no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CA" sz="5400" b="1" i="1" dirty="0" smtClean="0">
                <a:ln w="11430"/>
                <a:solidFill>
                  <a:srgbClr val="002060"/>
                </a:solidFill>
                <a:effectLst>
                  <a:outerShdw blurRad="50800" dist="39000" dir="5460000" algn="tl">
                    <a:srgbClr val="000000">
                      <a:alpha val="38000"/>
                    </a:srgbClr>
                  </a:outerShdw>
                </a:effectLst>
                <a:latin typeface="Rockwell" pitchFamily="18" charset="0"/>
              </a:rPr>
              <a:t>INTRODUCTION</a:t>
            </a:r>
            <a:endParaRPr lang="en-CA" sz="5400" b="1" i="1" dirty="0">
              <a:ln w="11430"/>
              <a:solidFill>
                <a:srgbClr val="002060"/>
              </a:solidFill>
              <a:effectLst>
                <a:outerShdw blurRad="50800" dist="39000" dir="5460000" algn="tl">
                  <a:srgbClr val="000000">
                    <a:alpha val="38000"/>
                  </a:srgbClr>
                </a:outerShdw>
              </a:effectLst>
              <a:latin typeface="Rockwell" pitchFamily="18" charset="0"/>
            </a:endParaRPr>
          </a:p>
        </p:txBody>
      </p:sp>
      <p:sp>
        <p:nvSpPr>
          <p:cNvPr id="3" name="Content Placeholder 2"/>
          <p:cNvSpPr>
            <a:spLocks noGrp="1"/>
          </p:cNvSpPr>
          <p:nvPr>
            <p:ph idx="1"/>
          </p:nvPr>
        </p:nvSpPr>
        <p:spPr>
          <a:xfrm>
            <a:off x="2824480" y="1147900"/>
            <a:ext cx="9264725" cy="5638980"/>
          </a:xfrm>
        </p:spPr>
        <p:txBody>
          <a:bodyPr>
            <a:normAutofit fontScale="85000" lnSpcReduction="10000"/>
            <a:scene3d>
              <a:camera prst="orthographicFront"/>
              <a:lightRig rig="threePt" dir="t"/>
            </a:scene3d>
            <a:sp3d extrusionH="57150">
              <a:bevelT w="38100" h="38100"/>
            </a:sp3d>
          </a:bodyPr>
          <a:lstStyle/>
          <a:p>
            <a:pPr>
              <a:buClr>
                <a:schemeClr val="accent3"/>
              </a:buClr>
            </a:pPr>
            <a:r>
              <a:rPr lang="en-CA" sz="2400" b="1" dirty="0" smtClean="0">
                <a:solidFill>
                  <a:schemeClr val="accent3"/>
                </a:solidFill>
              </a:rPr>
              <a:t>All emphasis has been supplied for the purpose of learning.    </a:t>
            </a:r>
          </a:p>
          <a:p>
            <a:pPr>
              <a:buClr>
                <a:schemeClr val="accent3"/>
              </a:buClr>
            </a:pPr>
            <a:r>
              <a:rPr lang="en-CA" sz="2400" b="1" u="sng" dirty="0" smtClean="0">
                <a:solidFill>
                  <a:schemeClr val="accent3"/>
                </a:solidFill>
              </a:rPr>
              <a:t>Note</a:t>
            </a:r>
            <a:r>
              <a:rPr lang="en-CA" sz="2400" dirty="0" smtClean="0">
                <a:solidFill>
                  <a:schemeClr val="accent3"/>
                </a:solidFill>
              </a:rPr>
              <a:t>:  </a:t>
            </a:r>
            <a:r>
              <a:rPr lang="en-CA" sz="2400" dirty="0" smtClean="0"/>
              <a:t>Thus far the Scriptures have been thoroughly examined from which should come all understanding on Yahuah’s commencement of His day.  It is always best to trust in the plethora of Scriptural evidence.  </a:t>
            </a:r>
          </a:p>
          <a:p>
            <a:pPr>
              <a:lnSpc>
                <a:spcPct val="120000"/>
              </a:lnSpc>
              <a:buClr>
                <a:schemeClr val="accent3"/>
              </a:buClr>
            </a:pPr>
            <a:r>
              <a:rPr lang="en-CA" sz="2400" dirty="0" smtClean="0"/>
              <a:t>However for those that are interested in outside thoughts </a:t>
            </a:r>
            <a:r>
              <a:rPr lang="en-CA" sz="2400" b="1" u="sng" dirty="0" smtClean="0">
                <a:solidFill>
                  <a:schemeClr val="accent3"/>
                </a:solidFill>
              </a:rPr>
              <a:t>on how, when and why this change of the order of the day came about</a:t>
            </a:r>
            <a:r>
              <a:rPr lang="en-CA" sz="2400" b="1" dirty="0" smtClean="0">
                <a:solidFill>
                  <a:schemeClr val="accent3"/>
                </a:solidFill>
              </a:rPr>
              <a:t>,</a:t>
            </a:r>
            <a:r>
              <a:rPr lang="en-CA" sz="2400" dirty="0" smtClean="0">
                <a:solidFill>
                  <a:schemeClr val="accent3"/>
                </a:solidFill>
              </a:rPr>
              <a:t> </a:t>
            </a:r>
            <a:r>
              <a:rPr lang="en-CA" sz="2400" dirty="0" smtClean="0"/>
              <a:t/>
            </a:r>
            <a:br>
              <a:rPr lang="en-CA" sz="2400" dirty="0" smtClean="0"/>
            </a:br>
            <a:r>
              <a:rPr lang="en-CA" sz="2400" dirty="0" smtClean="0"/>
              <a:t>please read the following with caution, as it is difficult to truly document the validity of any of these writings.  It is interesting that although these comments come from a wide variety of commentators who may not agree on many points of doctrine, </a:t>
            </a:r>
            <a:r>
              <a:rPr lang="en-CA" sz="2400" b="1" u="sng" dirty="0" smtClean="0">
                <a:solidFill>
                  <a:schemeClr val="accent3"/>
                </a:solidFill>
              </a:rPr>
              <a:t>they do agree that the Scriptural day begins at first light in the morning</a:t>
            </a:r>
            <a:r>
              <a:rPr lang="en-CA" sz="2400" b="1" dirty="0" smtClean="0">
                <a:solidFill>
                  <a:schemeClr val="accent3"/>
                </a:solidFill>
              </a:rPr>
              <a:t>.</a:t>
            </a:r>
            <a:r>
              <a:rPr lang="en-CA" sz="2400" dirty="0" smtClean="0">
                <a:solidFill>
                  <a:schemeClr val="accent3"/>
                </a:solidFill>
              </a:rPr>
              <a:t> </a:t>
            </a:r>
            <a:r>
              <a:rPr lang="en-CA" sz="2400" dirty="0">
                <a:solidFill>
                  <a:schemeClr val="accent3"/>
                </a:solidFill>
              </a:rPr>
              <a:t> </a:t>
            </a:r>
            <a:r>
              <a:rPr lang="en-CA" sz="2400" dirty="0" smtClean="0"/>
              <a:t>Even though hundreds of pages from commentaries could be supplied from either viewpoint – each one would have to be tested by the Scriptures and not man's tradition, Talmud or any other historical source. </a:t>
            </a:r>
          </a:p>
          <a:p>
            <a:pPr>
              <a:buClr>
                <a:schemeClr val="accent3"/>
              </a:buClr>
            </a:pPr>
            <a:r>
              <a:rPr lang="en-CA" sz="2400" b="1" u="sng" dirty="0" smtClean="0">
                <a:solidFill>
                  <a:schemeClr val="accent3"/>
                </a:solidFill>
                <a:latin typeface="Comic Sans MS" pitchFamily="66" charset="0"/>
              </a:rPr>
              <a:t>Caution</a:t>
            </a:r>
            <a:r>
              <a:rPr lang="en-CA" sz="2400" dirty="0" smtClean="0">
                <a:solidFill>
                  <a:schemeClr val="accent3"/>
                </a:solidFill>
                <a:latin typeface="Comic Sans MS" pitchFamily="66" charset="0"/>
              </a:rPr>
              <a:t>:</a:t>
            </a:r>
            <a:r>
              <a:rPr lang="en-CA" sz="2400" dirty="0" smtClean="0">
                <a:latin typeface="Comic Sans MS" pitchFamily="66" charset="0"/>
              </a:rPr>
              <a:t>  </a:t>
            </a:r>
            <a:r>
              <a:rPr lang="en-CA" sz="2400" b="1" dirty="0" smtClean="0">
                <a:solidFill>
                  <a:srgbClr val="A50021"/>
                </a:solidFill>
                <a:latin typeface="Comic Sans MS" pitchFamily="66" charset="0"/>
              </a:rPr>
              <a:t>Many commentators use the term “sunrise” rather than morning twilight – which is constantly an ever confusing issue.</a:t>
            </a:r>
          </a:p>
          <a:p>
            <a:endParaRPr lang="en-CA"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4100" name="Picture 4" descr="C:\Users\Rae\Desktop\research 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1588551"/>
            <a:ext cx="3361760" cy="4546213"/>
          </a:xfrm>
          <a:prstGeom prst="rect">
            <a:avLst/>
          </a:prstGeom>
          <a:noFill/>
          <a:effectLst>
            <a:glow>
              <a:schemeClr val="bg1"/>
            </a:glow>
            <a:reflection endPos="0" dist="50800" dir="5400000" sy="-100000" algn="bl" rotWithShape="0"/>
            <a:softEdge rad="5334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3032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3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02420" y="179462"/>
            <a:ext cx="9987329" cy="6546078"/>
          </a:xfrm>
        </p:spPr>
        <p:txBody>
          <a:bodyPr>
            <a:noAutofit/>
            <a:scene3d>
              <a:camera prst="orthographicFront"/>
              <a:lightRig rig="threePt" dir="t"/>
            </a:scene3d>
            <a:sp3d extrusionH="57150">
              <a:bevelT w="38100" h="38100"/>
            </a:sp3d>
          </a:bodyPr>
          <a:lstStyle/>
          <a:p>
            <a:r>
              <a:rPr lang="en-CA" sz="2800" b="1" dirty="0">
                <a:ln w="1905"/>
                <a:solidFill>
                  <a:srgbClr val="0070C0"/>
                </a:solidFill>
                <a:effectLst>
                  <a:innerShdw blurRad="69850" dist="43180" dir="5400000">
                    <a:srgbClr val="000000">
                      <a:alpha val="65000"/>
                    </a:srgbClr>
                  </a:innerShdw>
                </a:effectLst>
              </a:rPr>
              <a:t>For had </a:t>
            </a:r>
            <a:r>
              <a:rPr lang="en-CA" sz="2800" b="1" dirty="0" smtClean="0">
                <a:ln w="1905"/>
                <a:solidFill>
                  <a:srgbClr val="0070C0"/>
                </a:solidFill>
                <a:effectLst>
                  <a:innerShdw blurRad="69850" dist="43180" dir="5400000">
                    <a:srgbClr val="000000">
                      <a:alpha val="65000"/>
                    </a:srgbClr>
                  </a:innerShdw>
                </a:effectLst>
              </a:rPr>
              <a:t>it </a:t>
            </a:r>
            <a:r>
              <a:rPr lang="en-CA" sz="2000" dirty="0" smtClean="0"/>
              <a:t>[sunset day]</a:t>
            </a:r>
            <a:r>
              <a:rPr lang="en-CA" sz="2800" dirty="0" smtClean="0"/>
              <a:t> </a:t>
            </a:r>
            <a:r>
              <a:rPr lang="en-CA" sz="2800" b="1" dirty="0">
                <a:ln w="1905"/>
                <a:solidFill>
                  <a:srgbClr val="0070C0"/>
                </a:solidFill>
                <a:effectLst>
                  <a:innerShdw blurRad="69850" dist="43180" dir="5400000">
                    <a:srgbClr val="000000">
                      <a:alpha val="65000"/>
                    </a:srgbClr>
                  </a:innerShdw>
                </a:effectLst>
              </a:rPr>
              <a:t>been introduced earlier in that period in the time of Ezra and Nehemiah, before </a:t>
            </a:r>
            <a:r>
              <a:rPr lang="en-CA" sz="2800" b="1" dirty="0" smtClean="0">
                <a:ln w="1905"/>
                <a:solidFill>
                  <a:srgbClr val="0070C0"/>
                </a:solidFill>
                <a:effectLst>
                  <a:innerShdw blurRad="69850" dist="43180" dir="5400000">
                    <a:srgbClr val="000000">
                      <a:alpha val="65000"/>
                    </a:srgbClr>
                  </a:innerShdw>
                </a:effectLst>
              </a:rPr>
              <a:t>the </a:t>
            </a:r>
            <a:r>
              <a:rPr lang="en-CA" sz="2800" b="1" dirty="0">
                <a:ln w="1905"/>
                <a:solidFill>
                  <a:srgbClr val="0070C0"/>
                </a:solidFill>
                <a:effectLst>
                  <a:innerShdw blurRad="69850" dist="43180" dir="5400000">
                    <a:srgbClr val="000000">
                      <a:alpha val="65000"/>
                    </a:srgbClr>
                  </a:innerShdw>
                </a:effectLst>
              </a:rPr>
              <a:t>Temple was rebuilt and the sacrificial cult </a:t>
            </a:r>
            <a:r>
              <a:rPr lang="en-CA" sz="2800" b="1" dirty="0" smtClean="0">
                <a:ln w="1905"/>
                <a:solidFill>
                  <a:srgbClr val="0070C0"/>
                </a:solidFill>
                <a:effectLst>
                  <a:innerShdw blurRad="69850" dist="43180" dir="5400000">
                    <a:srgbClr val="000000">
                      <a:alpha val="65000"/>
                    </a:srgbClr>
                  </a:innerShdw>
                </a:effectLst>
              </a:rPr>
              <a:t>restored, </a:t>
            </a:r>
            <a:r>
              <a:rPr lang="en-CA" sz="2800" b="1" dirty="0">
                <a:ln w="1905"/>
                <a:solidFill>
                  <a:srgbClr val="0070C0"/>
                </a:solidFill>
                <a:effectLst>
                  <a:innerShdw blurRad="69850" dist="43180" dir="5400000">
                    <a:srgbClr val="000000">
                      <a:alpha val="65000"/>
                    </a:srgbClr>
                  </a:innerShdw>
                </a:effectLst>
              </a:rPr>
              <a:t>it would have been introduced into the Temple service also</a:t>
            </a:r>
            <a:r>
              <a:rPr lang="en-CA" sz="2800" b="1" dirty="0" smtClean="0">
                <a:ln w="1905"/>
                <a:solidFill>
                  <a:srgbClr val="0070C0"/>
                </a:solidFill>
                <a:effectLst>
                  <a:innerShdw blurRad="69850" dist="43180" dir="5400000">
                    <a:srgbClr val="000000">
                      <a:alpha val="65000"/>
                    </a:srgbClr>
                  </a:innerShdw>
                </a:effectLst>
              </a:rPr>
              <a:t>.  </a:t>
            </a:r>
            <a:r>
              <a:rPr lang="en-CA" sz="2000" dirty="0"/>
              <a:t>The Temple may have been slow in admitting changes in practices that were continuously observed but when the service was instituted anew and everything reorganized there would have been no reason to go back to a practice which had been observed in pre-exilic times, but discontinued for a time and </a:t>
            </a:r>
            <a:r>
              <a:rPr lang="en-CA" sz="2000" dirty="0" smtClean="0"/>
              <a:t>changed. [59]  </a:t>
            </a:r>
            <a:r>
              <a:rPr lang="en-CA" sz="2800" dirty="0" smtClean="0"/>
              <a:t>According </a:t>
            </a:r>
            <a:r>
              <a:rPr lang="en-CA" sz="2800" dirty="0"/>
              <a:t>to the Talmud </a:t>
            </a:r>
            <a:r>
              <a:rPr lang="en-CA" sz="2000" dirty="0"/>
              <a:t>(p. Ned. 8.1 [40d])</a:t>
            </a:r>
            <a:r>
              <a:rPr lang="en-CA" sz="2800" dirty="0"/>
              <a:t> </a:t>
            </a:r>
            <a:r>
              <a:rPr lang="en-CA" sz="2800" b="1" u="sng" dirty="0">
                <a:solidFill>
                  <a:srgbClr val="0070C0"/>
                </a:solidFill>
              </a:rPr>
              <a:t>even among the common people the older system continued and in the popular </a:t>
            </a:r>
            <a:r>
              <a:rPr lang="en-CA" sz="2800" b="1" u="sng" dirty="0" smtClean="0">
                <a:solidFill>
                  <a:srgbClr val="0070C0"/>
                </a:solidFill>
              </a:rPr>
              <a:t>language</a:t>
            </a:r>
            <a:r>
              <a:rPr lang="en-CA" sz="2800" b="1" dirty="0" smtClean="0">
                <a:solidFill>
                  <a:srgbClr val="0070C0"/>
                </a:solidFill>
              </a:rPr>
              <a:t> </a:t>
            </a:r>
            <a:r>
              <a:rPr lang="en-CA" sz="2000" dirty="0" smtClean="0"/>
              <a:t>[~</a:t>
            </a:r>
            <a:r>
              <a:rPr lang="en-CA" sz="2000" dirty="0"/>
              <a:t>Hebrew </a:t>
            </a:r>
            <a:r>
              <a:rPr lang="en-CA" sz="2000" dirty="0" smtClean="0"/>
              <a:t>quoted~]</a:t>
            </a:r>
            <a:r>
              <a:rPr lang="en-CA" sz="2800" b="1" dirty="0" smtClean="0">
                <a:solidFill>
                  <a:schemeClr val="accent5">
                    <a:lumMod val="75000"/>
                  </a:schemeClr>
                </a:solidFill>
              </a:rPr>
              <a:t> </a:t>
            </a:r>
            <a:r>
              <a:rPr lang="en-CA" sz="2800" b="1" u="sng" dirty="0" smtClean="0">
                <a:solidFill>
                  <a:srgbClr val="0070C0"/>
                </a:solidFill>
              </a:rPr>
              <a:t>the </a:t>
            </a:r>
            <a:r>
              <a:rPr lang="en-CA" sz="2800" b="1" u="sng" dirty="0">
                <a:solidFill>
                  <a:srgbClr val="0070C0"/>
                </a:solidFill>
              </a:rPr>
              <a:t>day included the following and not the preceding night</a:t>
            </a:r>
            <a:r>
              <a:rPr lang="en-CA" sz="2800" dirty="0">
                <a:solidFill>
                  <a:srgbClr val="0070C0"/>
                </a:solidFill>
              </a:rPr>
              <a:t>. </a:t>
            </a:r>
            <a:r>
              <a:rPr lang="en-CA" sz="2800" dirty="0" smtClean="0">
                <a:solidFill>
                  <a:srgbClr val="0070C0"/>
                </a:solidFill>
              </a:rPr>
              <a:t> </a:t>
            </a:r>
            <a:br>
              <a:rPr lang="en-CA" sz="2800" dirty="0" smtClean="0">
                <a:solidFill>
                  <a:srgbClr val="0070C0"/>
                </a:solidFill>
              </a:rPr>
            </a:br>
            <a:r>
              <a:rPr lang="en-CA" sz="2000" dirty="0" smtClean="0"/>
              <a:t>See </a:t>
            </a:r>
            <a:r>
              <a:rPr lang="en-CA" sz="2000" dirty="0"/>
              <a:t>commentary </a:t>
            </a:r>
            <a:r>
              <a:rPr lang="en-CA" sz="1600" dirty="0" smtClean="0"/>
              <a:t>[Hebrew]  </a:t>
            </a:r>
            <a:r>
              <a:rPr lang="en-CA" sz="2000" dirty="0"/>
              <a:t>ad loc. and cf</a:t>
            </a:r>
            <a:r>
              <a:rPr lang="en-CA" sz="2000" dirty="0" smtClean="0"/>
              <a:t>. </a:t>
            </a:r>
            <a:r>
              <a:rPr lang="en-CA" sz="2000" dirty="0"/>
              <a:t>also Bornstein</a:t>
            </a:r>
            <a:r>
              <a:rPr lang="en-CA" sz="2000" dirty="0" smtClean="0"/>
              <a:t>, </a:t>
            </a:r>
            <a:r>
              <a:rPr lang="en-CA" sz="2000" dirty="0"/>
              <a:t>op. </a:t>
            </a:r>
            <a:r>
              <a:rPr lang="en-CA" sz="2000" dirty="0" err="1" smtClean="0"/>
              <a:t>cit</a:t>
            </a:r>
            <a:r>
              <a:rPr lang="en-CA" sz="2000" dirty="0" smtClean="0"/>
              <a:t>, </a:t>
            </a:r>
            <a:r>
              <a:rPr lang="en-CA" sz="2000" dirty="0"/>
              <a:t>P 311. (</a:t>
            </a:r>
            <a:r>
              <a:rPr lang="en-CA" sz="2000" dirty="0" err="1" smtClean="0"/>
              <a:t>con’t</a:t>
            </a:r>
            <a:r>
              <a:rPr lang="en-CA" sz="2000" dirty="0"/>
              <a:t>) </a:t>
            </a:r>
            <a:endParaRPr lang="en-CA" sz="28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5" name="Picture 2" descr="C:\Users\Rae\Desktop\Jacob_Zallel_Lauterb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19" y="340091"/>
            <a:ext cx="1777316" cy="23105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469836"/>
      </p:ext>
    </p:extLst>
  </p:cSld>
  <p:clrMapOvr>
    <a:masterClrMapping/>
  </p:clrMapOvr>
  <p:transition spd="slow">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40375" y="179462"/>
            <a:ext cx="10149374" cy="6546078"/>
          </a:xfrm>
        </p:spPr>
        <p:txBody>
          <a:bodyPr>
            <a:noAutofit/>
            <a:scene3d>
              <a:camera prst="orthographicFront"/>
              <a:lightRig rig="threePt" dir="t"/>
            </a:scene3d>
            <a:sp3d extrusionH="57150">
              <a:bevelT w="38100" h="38100"/>
            </a:sp3d>
          </a:bodyPr>
          <a:lstStyle/>
          <a:p>
            <a:r>
              <a:rPr lang="en-CA" sz="2400" b="1" dirty="0" smtClean="0">
                <a:solidFill>
                  <a:schemeClr val="accent5">
                    <a:lumMod val="75000"/>
                  </a:schemeClr>
                </a:solidFill>
              </a:rPr>
              <a:t>Likewise </a:t>
            </a:r>
            <a:r>
              <a:rPr lang="en-CA" sz="2400" b="1" u="sng" dirty="0">
                <a:solidFill>
                  <a:srgbClr val="0070C0"/>
                </a:solidFill>
              </a:rPr>
              <a:t>the author </a:t>
            </a:r>
            <a:r>
              <a:rPr lang="en-CA" sz="2400" b="1" u="sng" dirty="0" smtClean="0">
                <a:solidFill>
                  <a:srgbClr val="0070C0"/>
                </a:solidFill>
              </a:rPr>
              <a:t>of</a:t>
            </a:r>
            <a:r>
              <a:rPr lang="en-CA" sz="2400" b="1" dirty="0" smtClean="0">
                <a:solidFill>
                  <a:srgbClr val="0070C0"/>
                </a:solidFill>
              </a:rPr>
              <a:t> the </a:t>
            </a:r>
            <a:r>
              <a:rPr lang="en-CA" sz="2400" b="1" dirty="0">
                <a:solidFill>
                  <a:srgbClr val="0070C0"/>
                </a:solidFill>
              </a:rPr>
              <a:t>Gospel according to </a:t>
            </a:r>
            <a:r>
              <a:rPr lang="en-CA" sz="2400" b="1" u="sng" dirty="0">
                <a:solidFill>
                  <a:srgbClr val="0070C0"/>
                </a:solidFill>
              </a:rPr>
              <a:t>Matthew has preserved the older system</a:t>
            </a:r>
            <a:r>
              <a:rPr lang="en-CA" sz="2400" b="1" dirty="0">
                <a:solidFill>
                  <a:srgbClr val="0070C0"/>
                </a:solidFill>
              </a:rPr>
              <a:t>, </a:t>
            </a:r>
            <a:r>
              <a:rPr lang="en-CA" sz="2400" b="1" dirty="0">
                <a:solidFill>
                  <a:schemeClr val="accent5">
                    <a:lumMod val="75000"/>
                  </a:schemeClr>
                </a:solidFill>
              </a:rPr>
              <a:t>for we read there </a:t>
            </a:r>
            <a:r>
              <a:rPr lang="en-CA" sz="2400" b="1" dirty="0" smtClean="0">
                <a:solidFill>
                  <a:schemeClr val="accent5">
                    <a:lumMod val="75000"/>
                  </a:schemeClr>
                </a:solidFill>
              </a:rPr>
              <a:t>28.1</a:t>
            </a:r>
            <a:r>
              <a:rPr lang="en-CA" sz="2400" b="1" dirty="0">
                <a:solidFill>
                  <a:schemeClr val="accent5">
                    <a:lumMod val="75000"/>
                  </a:schemeClr>
                </a:solidFill>
              </a:rPr>
              <a:t> </a:t>
            </a:r>
            <a:r>
              <a:rPr lang="en-CA" sz="2400" b="1" dirty="0" smtClean="0">
                <a:solidFill>
                  <a:schemeClr val="accent5">
                    <a:lumMod val="75000"/>
                  </a:schemeClr>
                </a:solidFill>
              </a:rPr>
              <a:t>- </a:t>
            </a:r>
            <a:r>
              <a:rPr lang="en-CA" sz="2400" b="1" dirty="0">
                <a:ln w="1905">
                  <a:solidFill>
                    <a:srgbClr val="602626"/>
                  </a:solidFill>
                </a:ln>
                <a:solidFill>
                  <a:srgbClr val="FFC000"/>
                </a:solidFill>
                <a:effectLst>
                  <a:innerShdw blurRad="69850" dist="43180" dir="5400000">
                    <a:srgbClr val="000000">
                      <a:alpha val="65000"/>
                    </a:srgbClr>
                  </a:innerShdw>
                </a:effectLst>
              </a:rPr>
              <a:t>"In the end of the Sabbath, as it began to dawn towards the first day of the week." </a:t>
            </a:r>
            <a:r>
              <a:rPr lang="en-CA" sz="2400" b="1" dirty="0">
                <a:solidFill>
                  <a:srgbClr val="0070C0"/>
                </a:solidFill>
              </a:rPr>
              <a:t>So according to him </a:t>
            </a:r>
            <a:r>
              <a:rPr lang="en-CA" sz="2400" b="1" dirty="0">
                <a:ln w="1905">
                  <a:solidFill>
                    <a:srgbClr val="002060"/>
                  </a:solidFill>
                </a:ln>
                <a:solidFill>
                  <a:srgbClr val="FFC000"/>
                </a:solidFill>
                <a:effectLst>
                  <a:innerShdw blurRad="69850" dist="43180" dir="5400000">
                    <a:srgbClr val="000000">
                      <a:alpha val="65000"/>
                    </a:srgbClr>
                  </a:innerShdw>
                </a:effectLst>
              </a:rPr>
              <a:t>the Sabbath extended towards the </a:t>
            </a:r>
            <a:r>
              <a:rPr lang="en-CA" sz="2400" b="1" u="sng" dirty="0">
                <a:ln w="1905">
                  <a:solidFill>
                    <a:srgbClr val="002060"/>
                  </a:solidFill>
                </a:ln>
                <a:solidFill>
                  <a:srgbClr val="FFC000"/>
                </a:solidFill>
                <a:effectLst>
                  <a:innerShdw blurRad="69850" dist="43180" dir="5400000">
                    <a:srgbClr val="000000">
                      <a:alpha val="65000"/>
                    </a:srgbClr>
                  </a:innerShdw>
                </a:effectLst>
              </a:rPr>
              <a:t>dawn</a:t>
            </a:r>
            <a:r>
              <a:rPr lang="en-CA" sz="2400" b="1" dirty="0">
                <a:ln w="1905">
                  <a:solidFill>
                    <a:srgbClr val="002060"/>
                  </a:solidFill>
                </a:ln>
                <a:solidFill>
                  <a:srgbClr val="FFC000"/>
                </a:solidFill>
                <a:effectLst>
                  <a:innerShdw blurRad="69850" dist="43180" dir="5400000">
                    <a:srgbClr val="000000">
                      <a:alpha val="65000"/>
                    </a:srgbClr>
                  </a:innerShdw>
                </a:effectLst>
              </a:rPr>
              <a:t> of Sunday morning. </a:t>
            </a:r>
          </a:p>
          <a:p>
            <a:r>
              <a:rPr lang="en-CA" dirty="0"/>
              <a:t>[60</a:t>
            </a:r>
            <a:r>
              <a:rPr lang="en-CA" dirty="0" smtClean="0"/>
              <a:t>]  </a:t>
            </a:r>
            <a:r>
              <a:rPr lang="en-CA" sz="2400" b="1" u="sng" dirty="0">
                <a:solidFill>
                  <a:schemeClr val="accent5">
                    <a:lumMod val="75000"/>
                  </a:schemeClr>
                </a:solidFill>
              </a:rPr>
              <a:t>Benjamin of </a:t>
            </a:r>
            <a:r>
              <a:rPr lang="en-CA" sz="2400" b="1" u="sng" dirty="0" err="1" smtClean="0">
                <a:solidFill>
                  <a:schemeClr val="accent5">
                    <a:lumMod val="75000"/>
                  </a:schemeClr>
                </a:solidFill>
              </a:rPr>
              <a:t>Tudela</a:t>
            </a:r>
            <a:r>
              <a:rPr lang="en-CA" sz="2400" b="1" dirty="0" smtClean="0">
                <a:solidFill>
                  <a:schemeClr val="accent5">
                    <a:lumMod val="75000"/>
                  </a:schemeClr>
                </a:solidFill>
              </a:rPr>
              <a:t> </a:t>
            </a:r>
            <a:r>
              <a:rPr lang="en-CA" dirty="0" smtClean="0"/>
              <a:t>(</a:t>
            </a:r>
            <a:r>
              <a:rPr lang="en-CA" dirty="0"/>
              <a:t>second half of the twelfth century</a:t>
            </a:r>
            <a:r>
              <a:rPr lang="en-CA" dirty="0" smtClean="0"/>
              <a:t>) </a:t>
            </a:r>
            <a:r>
              <a:rPr lang="en-CA" sz="2400" b="1" u="sng" dirty="0" smtClean="0">
                <a:solidFill>
                  <a:schemeClr val="accent5">
                    <a:lumMod val="75000"/>
                  </a:schemeClr>
                </a:solidFill>
              </a:rPr>
              <a:t>reports </a:t>
            </a:r>
            <a:r>
              <a:rPr lang="en-CA" sz="2400" b="1" u="sng" dirty="0">
                <a:solidFill>
                  <a:schemeClr val="accent5">
                    <a:lumMod val="75000"/>
                  </a:schemeClr>
                </a:solidFill>
              </a:rPr>
              <a:t>about </a:t>
            </a:r>
            <a:r>
              <a:rPr lang="en-CA" sz="2400" b="1" u="sng" dirty="0" smtClean="0">
                <a:solidFill>
                  <a:schemeClr val="accent5">
                    <a:lumMod val="75000"/>
                  </a:schemeClr>
                </a:solidFill>
              </a:rPr>
              <a:t/>
            </a:r>
            <a:br>
              <a:rPr lang="en-CA" sz="2400" b="1" u="sng" dirty="0" smtClean="0">
                <a:solidFill>
                  <a:schemeClr val="accent5">
                    <a:lumMod val="75000"/>
                  </a:schemeClr>
                </a:solidFill>
              </a:rPr>
            </a:br>
            <a:r>
              <a:rPr lang="en-CA" sz="2400" b="1" u="sng" dirty="0" smtClean="0">
                <a:solidFill>
                  <a:srgbClr val="0070C0"/>
                </a:solidFill>
              </a:rPr>
              <a:t>a </a:t>
            </a:r>
            <a:r>
              <a:rPr lang="en-CA" sz="2400" b="1" u="sng" dirty="0">
                <a:solidFill>
                  <a:srgbClr val="0070C0"/>
                </a:solidFill>
              </a:rPr>
              <a:t>certain Jewish sect on the island of Cyprus whose members observed the Sabbath from Saturday morning to Sunday morning</a:t>
            </a:r>
            <a:r>
              <a:rPr lang="en-CA" sz="2400" b="1" dirty="0">
                <a:solidFill>
                  <a:srgbClr val="0070C0"/>
                </a:solidFill>
              </a:rPr>
              <a:t>,</a:t>
            </a:r>
            <a:r>
              <a:rPr lang="en-CA" sz="2400" b="1" dirty="0">
                <a:solidFill>
                  <a:schemeClr val="accent5">
                    <a:lumMod val="75000"/>
                  </a:schemeClr>
                </a:solidFill>
              </a:rPr>
              <a:t> </a:t>
            </a:r>
            <a:r>
              <a:rPr lang="en-CA" sz="2400" b="1" u="sng" dirty="0">
                <a:solidFill>
                  <a:schemeClr val="accent5">
                    <a:lumMod val="75000"/>
                  </a:schemeClr>
                </a:solidFill>
              </a:rPr>
              <a:t>or as he puts it</a:t>
            </a:r>
            <a:r>
              <a:rPr lang="en-CA" sz="2400" b="1" dirty="0">
                <a:solidFill>
                  <a:schemeClr val="accent5">
                    <a:lumMod val="75000"/>
                  </a:schemeClr>
                </a:solidFill>
              </a:rPr>
              <a:t>, </a:t>
            </a:r>
            <a:r>
              <a:rPr lang="en-CA" sz="2400" b="1" u="sng" dirty="0">
                <a:solidFill>
                  <a:schemeClr val="accent5">
                    <a:lumMod val="75000"/>
                  </a:schemeClr>
                </a:solidFill>
              </a:rPr>
              <a:t>who desecrated the night preceding but kept holy the night following the Sabbath day</a:t>
            </a:r>
            <a:r>
              <a:rPr lang="en-CA" sz="2400" dirty="0">
                <a:solidFill>
                  <a:schemeClr val="accent5">
                    <a:lumMod val="75000"/>
                  </a:schemeClr>
                </a:solidFill>
              </a:rPr>
              <a:t>. </a:t>
            </a:r>
            <a:r>
              <a:rPr lang="en-CA" dirty="0"/>
              <a:t>See </a:t>
            </a:r>
            <a:r>
              <a:rPr lang="en-CA" sz="1400" dirty="0" smtClean="0"/>
              <a:t>[Hebrew Quoted] </a:t>
            </a:r>
            <a:r>
              <a:rPr lang="en-CA" dirty="0"/>
              <a:t>L. </a:t>
            </a:r>
            <a:r>
              <a:rPr lang="en-CA" dirty="0" err="1"/>
              <a:t>Griinhut</a:t>
            </a:r>
            <a:r>
              <a:rPr lang="en-CA" dirty="0"/>
              <a:t>, I (Frankfurt a. M., 1904) p. 23. </a:t>
            </a:r>
            <a:r>
              <a:rPr lang="en-CA" dirty="0" smtClean="0"/>
              <a:t> According </a:t>
            </a:r>
            <a:r>
              <a:rPr lang="en-CA" dirty="0"/>
              <a:t>to S. A, </a:t>
            </a:r>
            <a:r>
              <a:rPr lang="en-CA" dirty="0" err="1"/>
              <a:t>Poznanski</a:t>
            </a:r>
            <a:r>
              <a:rPr lang="en-CA" dirty="0"/>
              <a:t> in his introduction to Eliezer of </a:t>
            </a:r>
            <a:r>
              <a:rPr lang="en-CA" dirty="0" err="1"/>
              <a:t>Beaugency's</a:t>
            </a:r>
            <a:r>
              <a:rPr lang="en-CA" dirty="0"/>
              <a:t> commentary to Ezekiel and the twelve minor </a:t>
            </a:r>
            <a:r>
              <a:rPr lang="en-CA" dirty="0" smtClean="0"/>
              <a:t>prophets" </a:t>
            </a:r>
            <a:r>
              <a:rPr lang="en-CA" dirty="0"/>
              <a:t>(</a:t>
            </a:r>
            <a:r>
              <a:rPr lang="en-CA" dirty="0" err="1"/>
              <a:t>Waraw</a:t>
            </a:r>
            <a:r>
              <a:rPr lang="en-CA" dirty="0"/>
              <a:t>, 1913), P </a:t>
            </a:r>
            <a:r>
              <a:rPr lang="en-CA" dirty="0" smtClean="0"/>
              <a:t>43. </a:t>
            </a:r>
            <a:r>
              <a:rPr lang="en-CA" sz="2400" dirty="0" smtClean="0"/>
              <a:t> </a:t>
            </a:r>
            <a:r>
              <a:rPr lang="en-CA" sz="2400" b="1" dirty="0">
                <a:solidFill>
                  <a:srgbClr val="602626"/>
                </a:solidFill>
              </a:rPr>
              <a:t>Ibn Ezra's attack </a:t>
            </a:r>
            <a:r>
              <a:rPr lang="en-CA" sz="2400" dirty="0">
                <a:solidFill>
                  <a:schemeClr val="accent5">
                    <a:lumMod val="75000"/>
                  </a:schemeClr>
                </a:solidFill>
              </a:rPr>
              <a:t>in his </a:t>
            </a:r>
            <a:r>
              <a:rPr lang="en-CA" dirty="0"/>
              <a:t>[Hebrew] (</a:t>
            </a:r>
            <a:r>
              <a:rPr lang="en-CA" dirty="0" err="1"/>
              <a:t>Kerem</a:t>
            </a:r>
            <a:r>
              <a:rPr lang="en-CA" dirty="0"/>
              <a:t> </a:t>
            </a:r>
            <a:r>
              <a:rPr lang="en-CA" dirty="0" err="1"/>
              <a:t>Hemed</a:t>
            </a:r>
            <a:r>
              <a:rPr lang="en-CA" dirty="0"/>
              <a:t> V [Prague 1839], 115 ff.) </a:t>
            </a:r>
            <a:r>
              <a:rPr lang="en-CA" sz="2400" dirty="0">
                <a:solidFill>
                  <a:schemeClr val="accent5">
                    <a:lumMod val="75000"/>
                  </a:schemeClr>
                </a:solidFill>
              </a:rPr>
              <a:t>was directed not against </a:t>
            </a:r>
            <a:r>
              <a:rPr lang="en-CA" sz="2400" dirty="0" smtClean="0">
                <a:solidFill>
                  <a:schemeClr val="accent5">
                    <a:lumMod val="75000"/>
                  </a:schemeClr>
                </a:solidFill>
              </a:rPr>
              <a:t>R</a:t>
            </a:r>
            <a:r>
              <a:rPr lang="en-CA" sz="2400" dirty="0">
                <a:solidFill>
                  <a:schemeClr val="accent5">
                    <a:lumMod val="75000"/>
                  </a:schemeClr>
                </a:solidFill>
              </a:rPr>
              <a:t>. Samuel b. Meir and his interpretation of </a:t>
            </a:r>
            <a:r>
              <a:rPr lang="en-CA" sz="2400" dirty="0" smtClean="0">
                <a:solidFill>
                  <a:schemeClr val="accent5">
                    <a:lumMod val="75000"/>
                  </a:schemeClr>
                </a:solidFill>
              </a:rPr>
              <a:t>Gen. 1:5</a:t>
            </a:r>
            <a:r>
              <a:rPr lang="en-CA" sz="2400" dirty="0">
                <a:solidFill>
                  <a:schemeClr val="accent5">
                    <a:lumMod val="75000"/>
                  </a:schemeClr>
                </a:solidFill>
              </a:rPr>
              <a:t>, </a:t>
            </a:r>
            <a:r>
              <a:rPr lang="en-CA" sz="2400" b="1" u="sng" dirty="0">
                <a:solidFill>
                  <a:srgbClr val="0070C0"/>
                </a:solidFill>
              </a:rPr>
              <a:t>but against </a:t>
            </a:r>
            <a:r>
              <a:rPr lang="en-CA" sz="2400" b="1" u="sng" dirty="0" smtClean="0">
                <a:solidFill>
                  <a:srgbClr val="0070C0"/>
                </a:solidFill>
              </a:rPr>
              <a:t>those </a:t>
            </a:r>
            <a:r>
              <a:rPr lang="en-CA" sz="2400" b="1" u="sng" dirty="0">
                <a:solidFill>
                  <a:srgbClr val="0070C0"/>
                </a:solidFill>
              </a:rPr>
              <a:t>heretical sects who drew practical conclusions from this interpretation and observed the Sabbath from morning to morning</a:t>
            </a:r>
            <a:r>
              <a:rPr lang="en-CA" sz="2400" b="1" dirty="0">
                <a:solidFill>
                  <a:srgbClr val="0070C0"/>
                </a:solidFill>
              </a:rPr>
              <a:t>.</a:t>
            </a:r>
            <a:r>
              <a:rPr lang="en-CA" sz="2400" dirty="0"/>
              <a:t> </a:t>
            </a:r>
            <a:r>
              <a:rPr lang="en-CA" dirty="0" err="1" smtClean="0"/>
              <a:t>cf</a:t>
            </a:r>
            <a:r>
              <a:rPr lang="en-CA" dirty="0"/>
              <a:t>, also Bornstein, op cit., 304. </a:t>
            </a:r>
            <a:r>
              <a:rPr lang="en-CA" dirty="0" smtClean="0"/>
              <a:t> (</a:t>
            </a:r>
            <a:r>
              <a:rPr lang="en-CA" dirty="0" err="1" smtClean="0"/>
              <a:t>con’t</a:t>
            </a:r>
            <a:r>
              <a:rPr lang="en-CA" dirty="0"/>
              <a:t>)</a:t>
            </a:r>
            <a:r>
              <a:rPr lang="en-CA" sz="2400" u="sng" dirty="0"/>
              <a:t> </a:t>
            </a:r>
            <a:endParaRPr lang="en-CA"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5" name="Picture 2" descr="C:\Users\Rae\Desktop\Jacob_Zallel_Lauterb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4" y="376404"/>
            <a:ext cx="1642540" cy="21353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838591"/>
      </p:ext>
    </p:extLst>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2213292" y="629920"/>
            <a:ext cx="7812653" cy="5701432"/>
          </a:xfrm>
        </p:spPr>
        <p:txBody>
          <a:bodyPr>
            <a:noAutofit/>
            <a:scene3d>
              <a:camera prst="orthographicFront"/>
              <a:lightRig rig="threePt" dir="t"/>
            </a:scene3d>
            <a:sp3d extrusionH="57150">
              <a:bevelT w="38100" h="38100"/>
            </a:sp3d>
          </a:bodyPr>
          <a:lstStyle/>
          <a:p>
            <a:r>
              <a:rPr lang="en-CA" sz="2400" dirty="0" smtClean="0">
                <a:solidFill>
                  <a:schemeClr val="accent5">
                    <a:lumMod val="75000"/>
                  </a:schemeClr>
                </a:solidFill>
              </a:rPr>
              <a:t>But </a:t>
            </a:r>
            <a:r>
              <a:rPr lang="en-CA" sz="2400" dirty="0">
                <a:solidFill>
                  <a:schemeClr val="accent5">
                    <a:lumMod val="75000"/>
                  </a:schemeClr>
                </a:solidFill>
              </a:rPr>
              <a:t>even among those who followed the Halakah allusion to the continuance of the </a:t>
            </a:r>
            <a:r>
              <a:rPr lang="en-CA" sz="2400" dirty="0" smtClean="0">
                <a:solidFill>
                  <a:schemeClr val="accent5">
                    <a:lumMod val="75000"/>
                  </a:schemeClr>
                </a:solidFill>
              </a:rPr>
              <a:t/>
            </a:r>
            <a:br>
              <a:rPr lang="en-CA" sz="2400" dirty="0" smtClean="0">
                <a:solidFill>
                  <a:schemeClr val="accent5">
                    <a:lumMod val="75000"/>
                  </a:schemeClr>
                </a:solidFill>
              </a:rPr>
            </a:br>
            <a:r>
              <a:rPr lang="en-CA" sz="2400" dirty="0" smtClean="0">
                <a:solidFill>
                  <a:schemeClr val="accent5">
                    <a:lumMod val="75000"/>
                  </a:schemeClr>
                </a:solidFill>
              </a:rPr>
              <a:t>older </a:t>
            </a:r>
            <a:r>
              <a:rPr lang="en-CA" sz="2400" dirty="0">
                <a:solidFill>
                  <a:schemeClr val="accent5">
                    <a:lumMod val="75000"/>
                  </a:schemeClr>
                </a:solidFill>
              </a:rPr>
              <a:t>system and traces of an extension of </a:t>
            </a:r>
            <a:r>
              <a:rPr lang="en-CA" sz="2400" dirty="0" smtClean="0">
                <a:solidFill>
                  <a:schemeClr val="accent5">
                    <a:lumMod val="75000"/>
                  </a:schemeClr>
                </a:solidFill>
              </a:rPr>
              <a:t/>
            </a:r>
            <a:br>
              <a:rPr lang="en-CA" sz="2400" dirty="0" smtClean="0">
                <a:solidFill>
                  <a:schemeClr val="accent5">
                    <a:lumMod val="75000"/>
                  </a:schemeClr>
                </a:solidFill>
              </a:rPr>
            </a:br>
            <a:r>
              <a:rPr lang="en-CA" sz="2400" dirty="0" smtClean="0">
                <a:solidFill>
                  <a:schemeClr val="accent5">
                    <a:lumMod val="75000"/>
                  </a:schemeClr>
                </a:solidFill>
              </a:rPr>
              <a:t>the </a:t>
            </a:r>
            <a:r>
              <a:rPr lang="en-CA" sz="2400" dirty="0">
                <a:solidFill>
                  <a:schemeClr val="accent5">
                    <a:lumMod val="75000"/>
                  </a:schemeClr>
                </a:solidFill>
              </a:rPr>
              <a:t>Sabbath rest to the night following </a:t>
            </a:r>
            <a:r>
              <a:rPr lang="en-CA" sz="2400" dirty="0" smtClean="0">
                <a:solidFill>
                  <a:schemeClr val="accent5">
                    <a:lumMod val="75000"/>
                  </a:schemeClr>
                </a:solidFill>
              </a:rPr>
              <a:t/>
            </a:r>
            <a:br>
              <a:rPr lang="en-CA" sz="2400" dirty="0" smtClean="0">
                <a:solidFill>
                  <a:schemeClr val="accent5">
                    <a:lumMod val="75000"/>
                  </a:schemeClr>
                </a:solidFill>
              </a:rPr>
            </a:br>
            <a:r>
              <a:rPr lang="en-CA" sz="2400" dirty="0" smtClean="0">
                <a:solidFill>
                  <a:schemeClr val="accent5">
                    <a:lumMod val="75000"/>
                  </a:schemeClr>
                </a:solidFill>
              </a:rPr>
              <a:t>Saturday are </a:t>
            </a:r>
            <a:r>
              <a:rPr lang="en-CA" sz="2400" dirty="0">
                <a:solidFill>
                  <a:schemeClr val="accent5">
                    <a:lumMod val="75000"/>
                  </a:schemeClr>
                </a:solidFill>
              </a:rPr>
              <a:t>to be found. </a:t>
            </a:r>
            <a:endParaRPr lang="en-CA" sz="2400" dirty="0" smtClean="0">
              <a:solidFill>
                <a:schemeClr val="accent5">
                  <a:lumMod val="75000"/>
                </a:schemeClr>
              </a:solidFill>
            </a:endParaRPr>
          </a:p>
          <a:p>
            <a:r>
              <a:rPr lang="en-CA" sz="2400" dirty="0" smtClean="0">
                <a:solidFill>
                  <a:schemeClr val="accent5">
                    <a:lumMod val="75000"/>
                  </a:schemeClr>
                </a:solidFill>
              </a:rPr>
              <a:t> </a:t>
            </a:r>
            <a:br>
              <a:rPr lang="en-CA" sz="2400" dirty="0" smtClean="0">
                <a:solidFill>
                  <a:schemeClr val="accent5">
                    <a:lumMod val="75000"/>
                  </a:schemeClr>
                </a:solidFill>
              </a:rPr>
            </a:br>
            <a:r>
              <a:rPr lang="en-CA" sz="2400" dirty="0" smtClean="0"/>
              <a:t>Thus </a:t>
            </a:r>
            <a:r>
              <a:rPr lang="en-CA" sz="2400" dirty="0"/>
              <a:t>in commenting on the different expressions </a:t>
            </a:r>
            <a:r>
              <a:rPr lang="en-CA" dirty="0"/>
              <a:t>[Hebrew] </a:t>
            </a:r>
            <a:r>
              <a:rPr lang="en-CA" sz="2400" dirty="0"/>
              <a:t>used respectively in connection with the </a:t>
            </a:r>
            <a:r>
              <a:rPr lang="en-CA" sz="2400" dirty="0" smtClean="0"/>
              <a:t>commandments </a:t>
            </a:r>
            <a:r>
              <a:rPr lang="en-CA" sz="2400" dirty="0"/>
              <a:t>about the Sabbath in the two versions of the Decalogue </a:t>
            </a:r>
            <a:r>
              <a:rPr lang="en-CA" sz="2000" dirty="0"/>
              <a:t>(Ex</a:t>
            </a:r>
            <a:r>
              <a:rPr lang="en-CA" sz="2000" dirty="0" smtClean="0"/>
              <a:t>. 20:8 </a:t>
            </a:r>
            <a:r>
              <a:rPr lang="en-CA" sz="2000" dirty="0"/>
              <a:t>and Deut. </a:t>
            </a:r>
            <a:r>
              <a:rPr lang="en-CA" sz="2000" dirty="0" smtClean="0"/>
              <a:t>5:12) </a:t>
            </a:r>
            <a:r>
              <a:rPr lang="en-CA" sz="2400" dirty="0" smtClean="0"/>
              <a:t>the </a:t>
            </a:r>
            <a:r>
              <a:rPr lang="en-CA" sz="2400" dirty="0" err="1"/>
              <a:t>Mekilta</a:t>
            </a:r>
            <a:r>
              <a:rPr lang="en-CA" sz="2400" dirty="0"/>
              <a:t> says: " '</a:t>
            </a:r>
            <a:r>
              <a:rPr lang="en-CA" sz="2400" u="sng" dirty="0"/>
              <a:t>Remember' and 'Observe</a:t>
            </a:r>
            <a:r>
              <a:rPr lang="en-CA" sz="2400" dirty="0"/>
              <a:t>.' </a:t>
            </a:r>
            <a:r>
              <a:rPr lang="en-CA" sz="2400" dirty="0" smtClean="0"/>
              <a:t> Remember </a:t>
            </a:r>
            <a:r>
              <a:rPr lang="en-CA" sz="2400" dirty="0"/>
              <a:t>it before it comes and observe it after it has </a:t>
            </a:r>
            <a:r>
              <a:rPr lang="en-CA" sz="2400" dirty="0" smtClean="0"/>
              <a:t>gone." </a:t>
            </a:r>
            <a:br>
              <a:rPr lang="en-CA" sz="2400" dirty="0" smtClean="0"/>
            </a:br>
            <a:r>
              <a:rPr lang="en-CA" dirty="0" smtClean="0"/>
              <a:t>(</a:t>
            </a:r>
            <a:r>
              <a:rPr lang="en-CA" dirty="0" err="1"/>
              <a:t>Mekilta</a:t>
            </a:r>
            <a:r>
              <a:rPr lang="en-CA" dirty="0"/>
              <a:t> </a:t>
            </a:r>
            <a:r>
              <a:rPr lang="en-CA" dirty="0" smtClean="0"/>
              <a:t>de R</a:t>
            </a:r>
            <a:r>
              <a:rPr lang="en-CA" dirty="0"/>
              <a:t>. Ishmael </a:t>
            </a:r>
            <a:r>
              <a:rPr lang="en-CA" dirty="0" err="1"/>
              <a:t>Bahodesh</a:t>
            </a:r>
            <a:r>
              <a:rPr lang="en-CA" dirty="0"/>
              <a:t> VII [ed. Lauterbach, II, </a:t>
            </a:r>
            <a:r>
              <a:rPr lang="en-CA" dirty="0" smtClean="0"/>
              <a:t>252</a:t>
            </a:r>
            <a:r>
              <a:rPr lang="en-CA" dirty="0"/>
              <a:t>.) </a:t>
            </a:r>
            <a:r>
              <a:rPr lang="en-CA" dirty="0" smtClean="0"/>
              <a:t>  (</a:t>
            </a:r>
            <a:r>
              <a:rPr lang="en-CA" dirty="0" err="1" smtClean="0"/>
              <a:t>con’t</a:t>
            </a:r>
            <a:r>
              <a:rPr lang="en-CA" dirty="0"/>
              <a:t>)</a:t>
            </a:r>
            <a:r>
              <a:rPr lang="en-CA" sz="2400" u="sng" dirty="0"/>
              <a:t> </a:t>
            </a:r>
            <a:endParaRPr lang="en-CA" sz="24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5" name="Picture 2" descr="C:\Users\Rae\Desktop\Jacob_Zallel_Lauterb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74" y="1439732"/>
            <a:ext cx="2055906" cy="26726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C:\Users\Rae\Desktop\Mekhilta Rabbi Ishma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6736" y="392292"/>
            <a:ext cx="2591604" cy="20948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Rae\Desktop\Mekhilta Rabbi Ishmael b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5945" y="3086126"/>
            <a:ext cx="1715105" cy="251713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Sun 6"/>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332223"/>
      </p:ext>
    </p:extLst>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2983928" y="764958"/>
            <a:ext cx="8694922" cy="5586102"/>
          </a:xfrm>
        </p:spPr>
        <p:txBody>
          <a:bodyPr>
            <a:noAutofit/>
            <a:scene3d>
              <a:camera prst="orthographicFront"/>
              <a:lightRig rig="threePt" dir="t"/>
            </a:scene3d>
            <a:sp3d extrusionH="57150">
              <a:bevelT w="38100" h="38100"/>
            </a:sp3d>
          </a:bodyPr>
          <a:lstStyle/>
          <a:p>
            <a:r>
              <a:rPr lang="en-CA" sz="2400" dirty="0" smtClean="0">
                <a:solidFill>
                  <a:schemeClr val="accent5">
                    <a:lumMod val="75000"/>
                  </a:schemeClr>
                </a:solidFill>
              </a:rPr>
              <a:t>How </a:t>
            </a:r>
            <a:r>
              <a:rPr lang="en-CA" sz="2400" dirty="0">
                <a:solidFill>
                  <a:schemeClr val="accent5">
                    <a:lumMod val="75000"/>
                  </a:schemeClr>
                </a:solidFill>
              </a:rPr>
              <a:t>to remember the Sabbath before it comes is well illustrated there </a:t>
            </a:r>
            <a:r>
              <a:rPr lang="en-CA" dirty="0"/>
              <a:t>(ibid., P 253), </a:t>
            </a:r>
            <a:r>
              <a:rPr lang="en-CA" sz="2400" dirty="0">
                <a:solidFill>
                  <a:schemeClr val="accent5">
                    <a:lumMod val="75000"/>
                  </a:schemeClr>
                </a:solidFill>
              </a:rPr>
              <a:t>but </a:t>
            </a:r>
            <a:r>
              <a:rPr lang="en-CA" sz="2400" dirty="0"/>
              <a:t>no illustration is given as to how the Sabbath is to be observed after it is gone. </a:t>
            </a:r>
            <a:r>
              <a:rPr lang="en-CA" sz="2400" dirty="0" smtClean="0"/>
              <a:t> </a:t>
            </a:r>
            <a:r>
              <a:rPr lang="en-CA" sz="2400" b="1" u="sng" dirty="0" smtClean="0">
                <a:solidFill>
                  <a:schemeClr val="accent5">
                    <a:lumMod val="75000"/>
                  </a:schemeClr>
                </a:solidFill>
              </a:rPr>
              <a:t>Instead </a:t>
            </a:r>
            <a:r>
              <a:rPr lang="en-CA" sz="2400" b="1" u="sng" dirty="0">
                <a:solidFill>
                  <a:schemeClr val="accent5">
                    <a:lumMod val="75000"/>
                  </a:schemeClr>
                </a:solidFill>
              </a:rPr>
              <a:t>of such an illustration there is added the remark about the conclusions which the teachers </a:t>
            </a:r>
            <a:r>
              <a:rPr lang="en-CA" sz="2400" b="1" u="sng" dirty="0" smtClean="0">
                <a:solidFill>
                  <a:schemeClr val="accent5">
                    <a:lumMod val="75000"/>
                  </a:schemeClr>
                </a:solidFill>
              </a:rPr>
              <a:t/>
            </a:r>
            <a:br>
              <a:rPr lang="en-CA" sz="2400" b="1" u="sng" dirty="0" smtClean="0">
                <a:solidFill>
                  <a:schemeClr val="accent5">
                    <a:lumMod val="75000"/>
                  </a:schemeClr>
                </a:solidFill>
              </a:rPr>
            </a:br>
            <a:r>
              <a:rPr lang="en-CA" sz="2400" b="1" u="sng" dirty="0" smtClean="0">
                <a:solidFill>
                  <a:schemeClr val="accent5">
                    <a:lumMod val="75000"/>
                  </a:schemeClr>
                </a:solidFill>
              </a:rPr>
              <a:t>drew </a:t>
            </a:r>
            <a:r>
              <a:rPr lang="en-CA" sz="2400" b="1" u="sng" dirty="0">
                <a:solidFill>
                  <a:schemeClr val="accent5">
                    <a:lumMod val="75000"/>
                  </a:schemeClr>
                </a:solidFill>
              </a:rPr>
              <a:t>from the interpretation of the word "observe" as meaning "observe it after it has </a:t>
            </a:r>
            <a:r>
              <a:rPr lang="en-CA" sz="2400" b="1" u="sng" dirty="0" smtClean="0">
                <a:solidFill>
                  <a:schemeClr val="accent5">
                    <a:lumMod val="75000"/>
                  </a:schemeClr>
                </a:solidFill>
              </a:rPr>
              <a:t>gone</a:t>
            </a:r>
            <a:r>
              <a:rPr lang="en-CA" sz="2400" b="1" dirty="0" smtClean="0">
                <a:solidFill>
                  <a:schemeClr val="accent5">
                    <a:lumMod val="75000"/>
                  </a:schemeClr>
                </a:solidFill>
              </a:rPr>
              <a:t>.”  </a:t>
            </a:r>
            <a:r>
              <a:rPr lang="en-CA" sz="2400" b="1" u="sng" dirty="0" smtClean="0">
                <a:solidFill>
                  <a:schemeClr val="accent5">
                    <a:lumMod val="75000"/>
                  </a:schemeClr>
                </a:solidFill>
              </a:rPr>
              <a:t>This </a:t>
            </a:r>
            <a:r>
              <a:rPr lang="en-CA" sz="2400" b="1" u="sng" dirty="0">
                <a:solidFill>
                  <a:schemeClr val="accent5">
                    <a:lumMod val="75000"/>
                  </a:schemeClr>
                </a:solidFill>
              </a:rPr>
              <a:t>remark reads</a:t>
            </a:r>
            <a:r>
              <a:rPr lang="en-CA" sz="2400" b="1" dirty="0">
                <a:solidFill>
                  <a:schemeClr val="accent5">
                    <a:lumMod val="75000"/>
                  </a:schemeClr>
                </a:solidFill>
              </a:rPr>
              <a:t>: </a:t>
            </a:r>
            <a:r>
              <a:rPr lang="en-CA" dirty="0"/>
              <a:t>[Hebrew quoted] </a:t>
            </a:r>
            <a:r>
              <a:rPr lang="en-CA" sz="2400" b="1" u="sng" dirty="0">
                <a:solidFill>
                  <a:srgbClr val="FF0000"/>
                </a:solidFill>
              </a:rPr>
              <a:t>h</a:t>
            </a:r>
            <a:r>
              <a:rPr lang="en-CA" sz="2400" b="1" u="sng" dirty="0" smtClean="0">
                <a:solidFill>
                  <a:srgbClr val="FF0000"/>
                </a:solidFill>
              </a:rPr>
              <a:t>ence </a:t>
            </a:r>
            <a:r>
              <a:rPr lang="en-CA" sz="2400" b="1" u="sng" dirty="0">
                <a:solidFill>
                  <a:srgbClr val="FF0000"/>
                </a:solidFill>
              </a:rPr>
              <a:t>the teachers said</a:t>
            </a:r>
            <a:r>
              <a:rPr lang="en-CA" sz="2400" b="1" dirty="0">
                <a:solidFill>
                  <a:srgbClr val="FF0000"/>
                </a:solidFill>
              </a:rPr>
              <a:t>: </a:t>
            </a:r>
            <a:r>
              <a:rPr lang="en-CA" sz="2400" b="1" dirty="0" smtClean="0">
                <a:solidFill>
                  <a:srgbClr val="FF0000"/>
                </a:solidFill>
              </a:rPr>
              <a:t/>
            </a:r>
            <a:br>
              <a:rPr lang="en-CA" sz="2400" b="1" dirty="0" smtClean="0">
                <a:solidFill>
                  <a:srgbClr val="FF0000"/>
                </a:solidFill>
              </a:rPr>
            </a:br>
            <a:r>
              <a:rPr lang="en-CA" sz="2400" b="1" dirty="0" smtClean="0">
                <a:solidFill>
                  <a:srgbClr val="FF0000"/>
                </a:solidFill>
                <a:effectLst>
                  <a:glow rad="127000">
                    <a:srgbClr val="00FF99"/>
                  </a:glow>
                </a:effectLst>
              </a:rPr>
              <a:t>"</a:t>
            </a:r>
            <a:r>
              <a:rPr lang="en-CA" sz="2400" b="1" u="sng" dirty="0">
                <a:solidFill>
                  <a:srgbClr val="FF0000"/>
                </a:solidFill>
                <a:effectLst>
                  <a:glow rad="127000">
                    <a:srgbClr val="00FF99"/>
                  </a:glow>
                </a:effectLst>
              </a:rPr>
              <a:t>We</a:t>
            </a:r>
            <a:r>
              <a:rPr lang="en-CA" sz="2400" b="1" dirty="0">
                <a:solidFill>
                  <a:srgbClr val="FF0000"/>
                </a:solidFill>
                <a:effectLst>
                  <a:glow rad="127000">
                    <a:srgbClr val="00FF99"/>
                  </a:glow>
                </a:effectLst>
              </a:rPr>
              <a:t> </a:t>
            </a:r>
            <a:r>
              <a:rPr lang="en-CA" sz="2400" b="1" u="sng" dirty="0">
                <a:solidFill>
                  <a:srgbClr val="FF0000"/>
                </a:solidFill>
              </a:rPr>
              <a:t>should always increase what is holy by </a:t>
            </a:r>
            <a:r>
              <a:rPr lang="en-CA" sz="2400" b="1" u="sng" dirty="0" smtClean="0">
                <a:solidFill>
                  <a:srgbClr val="FF0000"/>
                </a:solidFill>
              </a:rPr>
              <a:t/>
            </a:r>
            <a:br>
              <a:rPr lang="en-CA" sz="2400" b="1" u="sng" dirty="0" smtClean="0">
                <a:solidFill>
                  <a:srgbClr val="FF0000"/>
                </a:solidFill>
              </a:rPr>
            </a:br>
            <a:r>
              <a:rPr lang="en-CA" sz="3200" b="1" u="sng" dirty="0" smtClean="0">
                <a:ln>
                  <a:solidFill>
                    <a:srgbClr val="002060"/>
                  </a:solidFill>
                </a:ln>
                <a:solidFill>
                  <a:srgbClr val="FF0000"/>
                </a:solidFill>
                <a:latin typeface="Cooper Black" pitchFamily="18" charset="0"/>
              </a:rPr>
              <a:t>adding</a:t>
            </a:r>
            <a:r>
              <a:rPr lang="en-CA" sz="2400" b="1" u="sng" dirty="0" smtClean="0">
                <a:solidFill>
                  <a:srgbClr val="FF0000"/>
                </a:solidFill>
              </a:rPr>
              <a:t> </a:t>
            </a:r>
            <a:r>
              <a:rPr lang="en-CA" sz="2400" b="1" u="sng" dirty="0">
                <a:solidFill>
                  <a:srgbClr val="FF0000"/>
                </a:solidFill>
              </a:rPr>
              <a:t>to it some of the non-holy</a:t>
            </a:r>
            <a:r>
              <a:rPr lang="en-CA" sz="2400" b="1" dirty="0">
                <a:solidFill>
                  <a:srgbClr val="FF0000"/>
                </a:solidFill>
              </a:rPr>
              <a:t>.</a:t>
            </a:r>
            <a:r>
              <a:rPr lang="en-CA" sz="2400" dirty="0">
                <a:solidFill>
                  <a:srgbClr val="FF0000"/>
                </a:solidFill>
              </a:rPr>
              <a:t>" </a:t>
            </a:r>
            <a:r>
              <a:rPr lang="en-CA" sz="2400" dirty="0" smtClean="0">
                <a:solidFill>
                  <a:srgbClr val="FF0000"/>
                </a:solidFill>
              </a:rPr>
              <a:t> </a:t>
            </a:r>
            <a:br>
              <a:rPr lang="en-CA" sz="2400" dirty="0" smtClean="0">
                <a:solidFill>
                  <a:srgbClr val="FF0000"/>
                </a:solidFill>
              </a:rPr>
            </a:br>
            <a:r>
              <a:rPr lang="en-CA" sz="2400" dirty="0" smtClean="0"/>
              <a:t>But </a:t>
            </a:r>
            <a:r>
              <a:rPr lang="en-CA" sz="2400" dirty="0"/>
              <a:t>no illustration of the observance of </a:t>
            </a:r>
            <a:r>
              <a:rPr lang="en-CA" sz="2400" dirty="0" smtClean="0"/>
              <a:t/>
            </a:r>
            <a:br>
              <a:rPr lang="en-CA" sz="2400" dirty="0" smtClean="0"/>
            </a:br>
            <a:r>
              <a:rPr lang="en-CA" sz="2400" dirty="0" smtClean="0"/>
              <a:t>the </a:t>
            </a:r>
            <a:r>
              <a:rPr lang="en-CA" sz="2400" dirty="0"/>
              <a:t>Sabbath after it has gone is </a:t>
            </a:r>
            <a:r>
              <a:rPr lang="en-CA" sz="2400" dirty="0" smtClean="0"/>
              <a:t/>
            </a:r>
            <a:br>
              <a:rPr lang="en-CA" sz="2400" dirty="0" smtClean="0"/>
            </a:br>
            <a:r>
              <a:rPr lang="en-CA" sz="2400" dirty="0" smtClean="0"/>
              <a:t>given </a:t>
            </a:r>
            <a:r>
              <a:rPr lang="en-CA" sz="2400" dirty="0"/>
              <a:t>in the </a:t>
            </a:r>
            <a:r>
              <a:rPr lang="en-CA" sz="2400" dirty="0" err="1"/>
              <a:t>Mekilta</a:t>
            </a:r>
            <a:r>
              <a:rPr lang="en-CA" sz="2400" dirty="0"/>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5" name="Picture 2" descr="C:\Users\Rae\Desktop\Jacob_Zallel_Lauterb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43" y="1295818"/>
            <a:ext cx="2527955" cy="32863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Rae\Desktop\Mekhilta Rabbi Ishmael b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3559" y="3993262"/>
            <a:ext cx="1782066" cy="2615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3953084" y="92600"/>
            <a:ext cx="662392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000" b="1" dirty="0" smtClean="0">
                <a:ln w="11430"/>
                <a:solidFill>
                  <a:schemeClr val="accent3"/>
                </a:solidFill>
                <a:effectLst>
                  <a:outerShdw blurRad="50800" dist="39000" dir="5460000" algn="tl">
                    <a:srgbClr val="000000">
                      <a:alpha val="38000"/>
                    </a:srgbClr>
                  </a:outerShdw>
                </a:effectLst>
              </a:rPr>
              <a:t>LAUTERBACH’s Conclusion</a:t>
            </a:r>
            <a:endParaRPr lang="en-US" sz="4000" b="1" dirty="0">
              <a:ln w="11430"/>
              <a:solidFill>
                <a:schemeClr val="accent3"/>
              </a:solidFill>
              <a:effectLst>
                <a:outerShdw blurRad="50800" dist="39000" dir="5460000" algn="tl">
                  <a:srgbClr val="000000">
                    <a:alpha val="38000"/>
                  </a:srgbClr>
                </a:outerShdw>
              </a:effectLst>
            </a:endParaRPr>
          </a:p>
        </p:txBody>
      </p:sp>
      <p:sp>
        <p:nvSpPr>
          <p:cNvPr id="6" name="Notched Right Arrow 5"/>
          <p:cNvSpPr/>
          <p:nvPr/>
        </p:nvSpPr>
        <p:spPr>
          <a:xfrm rot="20305028">
            <a:off x="780454" y="4657759"/>
            <a:ext cx="2570665" cy="704379"/>
          </a:xfrm>
          <a:prstGeom prst="notchedRightArrow">
            <a:avLst>
              <a:gd name="adj1" fmla="val 50000"/>
              <a:gd name="adj2" fmla="val 94425"/>
            </a:avLst>
          </a:prstGeom>
          <a:ln w="76200">
            <a:solidFill>
              <a:schemeClr val="accent6">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un 7"/>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652412"/>
      </p:ext>
    </p:extLst>
  </p:cSld>
  <p:clrMapOvr>
    <a:masterClrMapping/>
  </p:clrMapOvr>
  <p:transition spd="slow">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816353" y="176054"/>
            <a:ext cx="9300908" cy="78348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CA" b="1" dirty="0" err="1">
                <a:ln w="11430">
                  <a:solidFill>
                    <a:srgbClr val="C00000"/>
                  </a:solidFill>
                </a:ln>
                <a:solidFill>
                  <a:srgbClr val="C00000"/>
                </a:solidFill>
                <a:effectLst>
                  <a:outerShdw blurRad="50800" dist="39000" dir="5460000" algn="tl">
                    <a:srgbClr val="000000">
                      <a:alpha val="38000"/>
                    </a:srgbClr>
                  </a:outerShdw>
                </a:effectLst>
              </a:rPr>
              <a:t>Encyclopedic</a:t>
            </a:r>
            <a:r>
              <a:rPr lang="en-CA" b="1" dirty="0">
                <a:ln w="11430">
                  <a:solidFill>
                    <a:srgbClr val="C00000"/>
                  </a:solidFill>
                </a:ln>
                <a:solidFill>
                  <a:srgbClr val="C00000"/>
                </a:solidFill>
                <a:effectLst>
                  <a:outerShdw blurRad="50800" dist="39000" dir="5460000" algn="tl">
                    <a:srgbClr val="000000">
                      <a:alpha val="38000"/>
                    </a:srgbClr>
                  </a:outerShdw>
                </a:effectLst>
              </a:rPr>
              <a:t> Dictionary of the </a:t>
            </a:r>
            <a:r>
              <a:rPr lang="en-CA" b="1" dirty="0" smtClean="0">
                <a:ln w="11430">
                  <a:solidFill>
                    <a:srgbClr val="C00000"/>
                  </a:solidFill>
                </a:ln>
                <a:solidFill>
                  <a:srgbClr val="C00000"/>
                </a:solidFill>
                <a:effectLst>
                  <a:outerShdw blurRad="50800" dist="39000" dir="5460000" algn="tl">
                    <a:srgbClr val="000000">
                      <a:alpha val="38000"/>
                    </a:srgbClr>
                  </a:outerShdw>
                </a:effectLst>
              </a:rPr>
              <a:t>Bible, </a:t>
            </a:r>
            <a:r>
              <a:rPr lang="en-CA" b="1" dirty="0">
                <a:ln w="11430">
                  <a:solidFill>
                    <a:srgbClr val="C00000"/>
                  </a:solidFill>
                </a:ln>
                <a:solidFill>
                  <a:srgbClr val="C00000"/>
                </a:solidFill>
                <a:effectLst>
                  <a:outerShdw blurRad="50800" dist="39000" dir="5460000" algn="tl">
                    <a:srgbClr val="000000">
                      <a:alpha val="38000"/>
                    </a:srgbClr>
                  </a:outerShdw>
                </a:effectLst>
              </a:rPr>
              <a:t>p</a:t>
            </a:r>
            <a:r>
              <a:rPr lang="en-CA" b="1" dirty="0" smtClean="0">
                <a:ln w="11430">
                  <a:solidFill>
                    <a:srgbClr val="C00000"/>
                  </a:solidFill>
                </a:ln>
                <a:solidFill>
                  <a:srgbClr val="C00000"/>
                </a:solidFill>
                <a:effectLst>
                  <a:outerShdw blurRad="50800" dist="39000" dir="5460000" algn="tl">
                    <a:srgbClr val="000000">
                      <a:alpha val="38000"/>
                    </a:srgbClr>
                  </a:outerShdw>
                </a:effectLst>
              </a:rPr>
              <a:t>. 497.</a:t>
            </a:r>
            <a:endParaRPr lang="en-US" b="1" dirty="0">
              <a:ln w="11430">
                <a:solidFill>
                  <a:srgbClr val="C00000"/>
                </a:solidFill>
              </a:ln>
              <a:solidFill>
                <a:srgbClr val="C00000"/>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2394267" y="786563"/>
            <a:ext cx="9611267" cy="5757672"/>
          </a:xfrm>
        </p:spPr>
        <p:txBody>
          <a:bodyPr>
            <a:noAutofit/>
            <a:scene3d>
              <a:camera prst="orthographicFront"/>
              <a:lightRig rig="threePt" dir="t"/>
            </a:scene3d>
            <a:sp3d extrusionH="57150">
              <a:bevelT w="38100" h="38100"/>
            </a:sp3d>
          </a:bodyPr>
          <a:lstStyle/>
          <a:p>
            <a:r>
              <a:rPr lang="en-CA" sz="2600" b="1" dirty="0" smtClean="0"/>
              <a:t>"...</a:t>
            </a:r>
            <a:r>
              <a:rPr lang="en-CA" sz="2600" b="1" u="sng" dirty="0"/>
              <a:t>The night time is considered as belonging to the preceding period of daylight</a:t>
            </a:r>
            <a:r>
              <a:rPr lang="en-CA" sz="2600" b="1" dirty="0" smtClean="0"/>
              <a:t>.  </a:t>
            </a:r>
            <a:r>
              <a:rPr lang="en-CA" sz="2600" b="1" dirty="0">
                <a:solidFill>
                  <a:srgbClr val="0070C0"/>
                </a:solidFill>
              </a:rPr>
              <a:t>F</a:t>
            </a:r>
            <a:r>
              <a:rPr lang="en-CA" sz="2600" b="1" dirty="0" smtClean="0">
                <a:solidFill>
                  <a:srgbClr val="0070C0"/>
                </a:solidFill>
              </a:rPr>
              <a:t>rom </a:t>
            </a:r>
            <a:r>
              <a:rPr lang="en-CA" sz="2600" b="1" dirty="0">
                <a:solidFill>
                  <a:srgbClr val="0070C0"/>
                </a:solidFill>
              </a:rPr>
              <a:t>this there developed the meaning of "day" in the sense of the cycle made up of one period of daylight and one period of darkness, </a:t>
            </a:r>
            <a:r>
              <a:rPr lang="en-CA" sz="2600" b="1" dirty="0" smtClean="0">
                <a:solidFill>
                  <a:srgbClr val="0070C0"/>
                </a:solidFill>
              </a:rPr>
              <a:t/>
            </a:r>
            <a:br>
              <a:rPr lang="en-CA" sz="2600" b="1" dirty="0" smtClean="0">
                <a:solidFill>
                  <a:srgbClr val="0070C0"/>
                </a:solidFill>
              </a:rPr>
            </a:br>
            <a:r>
              <a:rPr lang="en-CA" sz="2600" b="1" dirty="0" smtClean="0"/>
              <a:t>or </a:t>
            </a:r>
            <a:r>
              <a:rPr lang="en-CA" sz="2600" b="1" dirty="0"/>
              <a:t>according to our modern reckoning, twenty-four </a:t>
            </a:r>
            <a:r>
              <a:rPr lang="en-CA" sz="2600" b="1" dirty="0" smtClean="0"/>
              <a:t>hours ... from </a:t>
            </a:r>
            <a:r>
              <a:rPr lang="en-CA" sz="2600" b="1" dirty="0"/>
              <a:t>the natural viewpoint the twenty-four hour day begins at sunrise ... </a:t>
            </a:r>
            <a:r>
              <a:rPr lang="en-CA" sz="2600" b="1" dirty="0">
                <a:solidFill>
                  <a:srgbClr val="FF0000"/>
                </a:solidFill>
              </a:rPr>
              <a:t>however, beside this conception there arose another idea of the twenty-four hour day</a:t>
            </a:r>
            <a:r>
              <a:rPr lang="en-CA" sz="2600" b="1" dirty="0" smtClean="0">
                <a:solidFill>
                  <a:srgbClr val="FF0000"/>
                </a:solidFill>
              </a:rPr>
              <a:t>, </a:t>
            </a:r>
            <a:r>
              <a:rPr lang="en-CA" sz="2600" b="1" dirty="0">
                <a:solidFill>
                  <a:srgbClr val="FF0000"/>
                </a:solidFill>
              </a:rPr>
              <a:t>according to which </a:t>
            </a:r>
            <a:r>
              <a:rPr lang="en-CA" sz="2600" b="1" dirty="0">
                <a:ln>
                  <a:solidFill>
                    <a:srgbClr val="002060"/>
                  </a:solidFill>
                </a:ln>
                <a:solidFill>
                  <a:srgbClr val="FF0000"/>
                </a:solidFill>
              </a:rPr>
              <a:t>this daily period began at </a:t>
            </a:r>
            <a:r>
              <a:rPr lang="en-CA" sz="2600" b="1" i="1" dirty="0">
                <a:ln>
                  <a:solidFill>
                    <a:srgbClr val="002060"/>
                  </a:solidFill>
                </a:ln>
                <a:solidFill>
                  <a:srgbClr val="FF0000"/>
                </a:solidFill>
              </a:rPr>
              <a:t>sunset</a:t>
            </a:r>
            <a:r>
              <a:rPr lang="en-CA" sz="2600" b="1" dirty="0" smtClean="0">
                <a:ln>
                  <a:solidFill>
                    <a:srgbClr val="002060"/>
                  </a:solidFill>
                </a:ln>
                <a:solidFill>
                  <a:srgbClr val="FF0000"/>
                </a:solidFill>
              </a:rPr>
              <a:t>.  </a:t>
            </a:r>
            <a:r>
              <a:rPr lang="en-CA" sz="2600" b="1" dirty="0" smtClean="0">
                <a:solidFill>
                  <a:srgbClr val="FF0000"/>
                </a:solidFill>
              </a:rPr>
              <a:t/>
            </a:r>
            <a:br>
              <a:rPr lang="en-CA" sz="2600" b="1" dirty="0" smtClean="0">
                <a:solidFill>
                  <a:srgbClr val="FF0000"/>
                </a:solidFill>
              </a:rPr>
            </a:br>
            <a:r>
              <a:rPr lang="en-CA" sz="2600" b="1" dirty="0" smtClean="0">
                <a:solidFill>
                  <a:srgbClr val="006600"/>
                </a:solidFill>
              </a:rPr>
              <a:t>It </a:t>
            </a:r>
            <a:r>
              <a:rPr lang="en-CA" sz="2600" b="1" dirty="0">
                <a:solidFill>
                  <a:srgbClr val="006600"/>
                </a:solidFill>
              </a:rPr>
              <a:t>was no doubt the lunar calendar of the Jews which gave rise to this </a:t>
            </a:r>
            <a:r>
              <a:rPr lang="en-CA" sz="2600" b="1" dirty="0" smtClean="0">
                <a:solidFill>
                  <a:srgbClr val="006600"/>
                </a:solidFill>
              </a:rPr>
              <a:t>viewpoint ... </a:t>
            </a:r>
            <a:r>
              <a:rPr lang="en-CA" sz="2600" b="1" dirty="0">
                <a:solidFill>
                  <a:srgbClr val="0070C0"/>
                </a:solidFill>
              </a:rPr>
              <a:t>although the </a:t>
            </a:r>
            <a:r>
              <a:rPr lang="en-CA" sz="2600" b="1" i="1" dirty="0">
                <a:solidFill>
                  <a:srgbClr val="0070C0"/>
                </a:solidFill>
              </a:rPr>
              <a:t>earlier computation</a:t>
            </a:r>
            <a:r>
              <a:rPr lang="en-CA" sz="2600" b="1" dirty="0">
                <a:solidFill>
                  <a:srgbClr val="0070C0"/>
                </a:solidFill>
              </a:rPr>
              <a:t> did not die out completely, </a:t>
            </a:r>
            <a:r>
              <a:rPr lang="en-CA" sz="2600" b="1" u="sng" dirty="0">
                <a:solidFill>
                  <a:srgbClr val="FF0000"/>
                </a:solidFill>
              </a:rPr>
              <a:t>the custom </a:t>
            </a:r>
            <a:r>
              <a:rPr lang="en-CA" sz="2600" b="1" u="sng" dirty="0" smtClean="0">
                <a:solidFill>
                  <a:srgbClr val="FF0000"/>
                </a:solidFill>
              </a:rPr>
              <a:t/>
            </a:r>
            <a:br>
              <a:rPr lang="en-CA" sz="2600" b="1" u="sng" dirty="0" smtClean="0">
                <a:solidFill>
                  <a:srgbClr val="FF0000"/>
                </a:solidFill>
              </a:rPr>
            </a:br>
            <a:r>
              <a:rPr lang="en-CA" sz="2600" b="1" u="sng" dirty="0" smtClean="0">
                <a:solidFill>
                  <a:srgbClr val="FF0000"/>
                </a:solidFill>
              </a:rPr>
              <a:t>of </a:t>
            </a:r>
            <a:r>
              <a:rPr lang="en-CA" sz="2600" b="1" u="sng" dirty="0">
                <a:solidFill>
                  <a:srgbClr val="FF0000"/>
                </a:solidFill>
              </a:rPr>
              <a:t>considering the day as beginning at sunset became general in</a:t>
            </a:r>
            <a:r>
              <a:rPr lang="en-CA" sz="2600" b="1" dirty="0">
                <a:solidFill>
                  <a:srgbClr val="FF0000"/>
                </a:solidFill>
              </a:rPr>
              <a:t> </a:t>
            </a:r>
            <a:r>
              <a:rPr lang="en-CA" sz="3200" b="1" u="sng" dirty="0" smtClean="0">
                <a:ln>
                  <a:solidFill>
                    <a:srgbClr val="FF0000"/>
                  </a:solidFill>
                </a:ln>
                <a:solidFill>
                  <a:schemeClr val="tx1">
                    <a:lumMod val="65000"/>
                    <a:lumOff val="35000"/>
                  </a:schemeClr>
                </a:solidFill>
                <a:latin typeface="Cooper Black" pitchFamily="18" charset="0"/>
              </a:rPr>
              <a:t>later</a:t>
            </a:r>
            <a:r>
              <a:rPr lang="en-CA" sz="2600" b="1" dirty="0" smtClean="0">
                <a:latin typeface="Cooper Black" pitchFamily="18" charset="0"/>
              </a:rPr>
              <a:t> </a:t>
            </a:r>
            <a:r>
              <a:rPr lang="en-CA" sz="2600" b="1" u="sng" dirty="0" smtClean="0">
                <a:solidFill>
                  <a:srgbClr val="FF0000"/>
                </a:solidFill>
              </a:rPr>
              <a:t>Jewish times</a:t>
            </a:r>
            <a:r>
              <a:rPr lang="en-CA" sz="2600" b="1" dirty="0" smtClean="0">
                <a:solidFill>
                  <a:srgbClr val="FF0000"/>
                </a:solidFill>
              </a:rPr>
              <a:t> ..."</a:t>
            </a:r>
            <a:r>
              <a:rPr lang="en-CA" sz="2600" dirty="0" smtClean="0"/>
              <a:t> </a:t>
            </a: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2050" name="Picture 2" descr="C:\Users\Rae\Desktop\encyclopedic dict of the b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49" y="1575260"/>
            <a:ext cx="2190459" cy="2510604"/>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552699" y="4027395"/>
            <a:ext cx="9210675" cy="2561665"/>
          </a:xfrm>
          <a:prstGeom prst="rect">
            <a:avLst/>
          </a:prstGeom>
          <a:noFill/>
          <a:ln w="76200">
            <a:solidFill>
              <a:schemeClr val="accent6">
                <a:lumMod val="60000"/>
                <a:lumOff val="4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Sun 6"/>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1065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4000" fill="hold" grpId="0" nodeType="with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340505" y="230571"/>
            <a:ext cx="7279853" cy="1598229"/>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spc="300" dirty="0" err="1">
                <a:ln w="11430">
                  <a:solidFill>
                    <a:srgbClr val="C00000"/>
                  </a:solidFill>
                </a:ln>
                <a:solidFill>
                  <a:srgbClr val="602626"/>
                </a:solidFill>
                <a:effectLst>
                  <a:outerShdw blurRad="50800" dist="39000" dir="5460000" algn="tl">
                    <a:srgbClr val="000000">
                      <a:alpha val="38000"/>
                    </a:srgbClr>
                  </a:outerShdw>
                </a:effectLst>
                <a:latin typeface="Cooper Black" pitchFamily="18" charset="0"/>
              </a:rPr>
              <a:t>Peake's</a:t>
            </a:r>
            <a:r>
              <a:rPr lang="en-CA" sz="4400" b="1" spc="300" dirty="0">
                <a:ln w="11430">
                  <a:solidFill>
                    <a:srgbClr val="C00000"/>
                  </a:solidFill>
                </a:ln>
                <a:solidFill>
                  <a:srgbClr val="602626"/>
                </a:solidFill>
                <a:effectLst>
                  <a:outerShdw blurRad="50800" dist="39000" dir="5460000" algn="tl">
                    <a:srgbClr val="000000">
                      <a:alpha val="38000"/>
                    </a:srgbClr>
                  </a:outerShdw>
                </a:effectLst>
                <a:latin typeface="Cooper Black" pitchFamily="18" charset="0"/>
              </a:rPr>
              <a:t> Commentary </a:t>
            </a:r>
            <a:r>
              <a:rPr lang="en-CA" sz="4400" b="1" spc="300" dirty="0" smtClean="0">
                <a:ln w="11430">
                  <a:solidFill>
                    <a:srgbClr val="C00000"/>
                  </a:solidFill>
                </a:ln>
                <a:solidFill>
                  <a:srgbClr val="602626"/>
                </a:solidFill>
                <a:effectLst>
                  <a:outerShdw blurRad="50800" dist="39000" dir="5460000" algn="tl">
                    <a:srgbClr val="000000">
                      <a:alpha val="38000"/>
                    </a:srgbClr>
                  </a:outerShdw>
                </a:effectLst>
                <a:latin typeface="Cooper Black" pitchFamily="18" charset="0"/>
              </a:rPr>
              <a:t/>
            </a:r>
            <a:br>
              <a:rPr lang="en-CA" sz="4400" b="1" spc="300" dirty="0" smtClean="0">
                <a:ln w="11430">
                  <a:solidFill>
                    <a:srgbClr val="C00000"/>
                  </a:solidFill>
                </a:ln>
                <a:solidFill>
                  <a:srgbClr val="602626"/>
                </a:solidFill>
                <a:effectLst>
                  <a:outerShdw blurRad="50800" dist="39000" dir="5460000" algn="tl">
                    <a:srgbClr val="000000">
                      <a:alpha val="38000"/>
                    </a:srgbClr>
                  </a:outerShdw>
                </a:effectLst>
                <a:latin typeface="Cooper Black" pitchFamily="18" charset="0"/>
              </a:rPr>
            </a:br>
            <a:r>
              <a:rPr lang="en-CA" sz="4400" b="1" spc="300" dirty="0" smtClean="0">
                <a:ln w="11430">
                  <a:solidFill>
                    <a:srgbClr val="C00000"/>
                  </a:solidFill>
                </a:ln>
                <a:solidFill>
                  <a:srgbClr val="602626"/>
                </a:solidFill>
                <a:effectLst>
                  <a:outerShdw blurRad="50800" dist="39000" dir="5460000" algn="tl">
                    <a:srgbClr val="000000">
                      <a:alpha val="38000"/>
                    </a:srgbClr>
                  </a:outerShdw>
                </a:effectLst>
                <a:latin typeface="Cooper Black" pitchFamily="18" charset="0"/>
              </a:rPr>
              <a:t>on the </a:t>
            </a:r>
            <a:r>
              <a:rPr lang="en-CA" sz="4400" b="1" spc="300" dirty="0">
                <a:ln w="11430">
                  <a:solidFill>
                    <a:srgbClr val="C00000"/>
                  </a:solidFill>
                </a:ln>
                <a:solidFill>
                  <a:srgbClr val="602626"/>
                </a:solidFill>
                <a:effectLst>
                  <a:outerShdw blurRad="50800" dist="39000" dir="5460000" algn="tl">
                    <a:srgbClr val="000000">
                      <a:alpha val="38000"/>
                    </a:srgbClr>
                  </a:outerShdw>
                </a:effectLst>
                <a:latin typeface="Cooper Black" pitchFamily="18" charset="0"/>
              </a:rPr>
              <a:t>Bible, </a:t>
            </a:r>
            <a:r>
              <a:rPr lang="en-CA" sz="4400" b="1" spc="300" dirty="0" smtClean="0">
                <a:ln w="11430">
                  <a:solidFill>
                    <a:srgbClr val="C00000"/>
                  </a:solidFill>
                </a:ln>
                <a:solidFill>
                  <a:srgbClr val="602626"/>
                </a:solidFill>
                <a:effectLst>
                  <a:outerShdw blurRad="50800" dist="39000" dir="5460000" algn="tl">
                    <a:srgbClr val="000000">
                      <a:alpha val="38000"/>
                    </a:srgbClr>
                  </a:outerShdw>
                </a:effectLst>
                <a:latin typeface="Cooper Black" pitchFamily="18" charset="0"/>
              </a:rPr>
              <a:t>p. 136.</a:t>
            </a:r>
            <a:endParaRPr lang="en-US" sz="4400" b="1" spc="300" dirty="0">
              <a:ln w="11430">
                <a:solidFill>
                  <a:srgbClr val="C00000"/>
                </a:solidFill>
              </a:ln>
              <a:solidFill>
                <a:srgbClr val="602626"/>
              </a:solidFill>
              <a:effectLst>
                <a:outerShdw blurRad="50800" dist="39000" dir="5460000" algn="tl">
                  <a:srgbClr val="000000">
                    <a:alpha val="38000"/>
                  </a:srgbClr>
                </a:outerShdw>
              </a:effectLst>
              <a:latin typeface="Cooper Black" pitchFamily="18" charset="0"/>
            </a:endParaRPr>
          </a:p>
        </p:txBody>
      </p:sp>
      <p:sp>
        <p:nvSpPr>
          <p:cNvPr id="3" name="Text Placeholder 2"/>
          <p:cNvSpPr>
            <a:spLocks noGrp="1"/>
          </p:cNvSpPr>
          <p:nvPr>
            <p:ph idx="1"/>
          </p:nvPr>
        </p:nvSpPr>
        <p:spPr>
          <a:xfrm>
            <a:off x="4132157" y="1794070"/>
            <a:ext cx="7731265" cy="4247909"/>
          </a:xfrm>
        </p:spPr>
        <p:txBody>
          <a:bodyPr>
            <a:noAutofit/>
            <a:scene3d>
              <a:camera prst="orthographicFront"/>
              <a:lightRig rig="threePt" dir="t"/>
            </a:scene3d>
            <a:sp3d extrusionH="57150">
              <a:bevelT w="38100" h="38100"/>
            </a:sp3d>
          </a:bodyPr>
          <a:lstStyle/>
          <a:p>
            <a:r>
              <a:rPr lang="en-CA" sz="2800" dirty="0" smtClean="0"/>
              <a:t>"...</a:t>
            </a:r>
            <a:r>
              <a:rPr lang="en-CA" sz="2800" b="1" dirty="0"/>
              <a:t>To the Light He gives the name Day, </a:t>
            </a:r>
            <a:r>
              <a:rPr lang="en-CA" sz="2800" b="1" dirty="0" smtClean="0"/>
              <a:t/>
            </a:r>
            <a:br>
              <a:rPr lang="en-CA" sz="2800" b="1" dirty="0" smtClean="0"/>
            </a:br>
            <a:r>
              <a:rPr lang="en-CA" sz="2800" b="1" dirty="0" smtClean="0"/>
              <a:t>to </a:t>
            </a:r>
            <a:r>
              <a:rPr lang="en-CA" sz="2800" b="1" dirty="0"/>
              <a:t>the Darkness the name Night</a:t>
            </a:r>
            <a:r>
              <a:rPr lang="en-CA" sz="2800" b="1" dirty="0" smtClean="0"/>
              <a:t>...</a:t>
            </a:r>
            <a:br>
              <a:rPr lang="en-CA" sz="2800" b="1" dirty="0" smtClean="0"/>
            </a:br>
            <a:r>
              <a:rPr lang="en-CA" sz="2800" b="1" dirty="0" smtClean="0"/>
              <a:t>Thus </a:t>
            </a:r>
            <a:r>
              <a:rPr lang="en-CA" sz="2800" b="1" dirty="0"/>
              <a:t>the work of the first day, </a:t>
            </a:r>
            <a:r>
              <a:rPr lang="en-CA" sz="2800" b="1" i="1" dirty="0">
                <a:solidFill>
                  <a:srgbClr val="0070C0"/>
                </a:solidFill>
              </a:rPr>
              <a:t>reckoned probably from</a:t>
            </a:r>
            <a:r>
              <a:rPr lang="en-CA" sz="2800" b="1" dirty="0">
                <a:solidFill>
                  <a:srgbClr val="0070C0"/>
                </a:solidFill>
              </a:rPr>
              <a:t> </a:t>
            </a:r>
            <a:r>
              <a:rPr lang="en-CA" sz="2800" b="1" i="1" dirty="0">
                <a:solidFill>
                  <a:srgbClr val="0070C0"/>
                </a:solidFill>
              </a:rPr>
              <a:t>morning to morning</a:t>
            </a:r>
            <a:r>
              <a:rPr lang="en-CA" sz="2800" b="1" dirty="0">
                <a:solidFill>
                  <a:srgbClr val="0070C0"/>
                </a:solidFill>
              </a:rPr>
              <a:t>, is accomplished</a:t>
            </a:r>
            <a:r>
              <a:rPr lang="en-CA" sz="2800" b="1" dirty="0" smtClean="0">
                <a:solidFill>
                  <a:srgbClr val="0070C0"/>
                </a:solidFill>
              </a:rPr>
              <a:t>.  </a:t>
            </a:r>
            <a:r>
              <a:rPr lang="en-CA" sz="2800" b="1" dirty="0"/>
              <a:t>The period of </a:t>
            </a:r>
            <a:r>
              <a:rPr lang="en-CA" sz="2800" b="1" i="1" dirty="0"/>
              <a:t>Light is followed by Evening and Darkness</a:t>
            </a:r>
            <a:r>
              <a:rPr lang="en-CA" sz="2800" b="1" dirty="0"/>
              <a:t>, </a:t>
            </a:r>
            <a:r>
              <a:rPr lang="en-CA" sz="2800" b="1" dirty="0" smtClean="0"/>
              <a:t/>
            </a:r>
            <a:br>
              <a:rPr lang="en-CA" sz="2800" b="1" dirty="0" smtClean="0"/>
            </a:br>
            <a:r>
              <a:rPr lang="en-CA" sz="2800" b="1" dirty="0" smtClean="0">
                <a:solidFill>
                  <a:srgbClr val="602626"/>
                </a:solidFill>
              </a:rPr>
              <a:t>which </a:t>
            </a:r>
            <a:r>
              <a:rPr lang="en-CA" sz="2800" b="1" dirty="0">
                <a:solidFill>
                  <a:srgbClr val="602626"/>
                </a:solidFill>
              </a:rPr>
              <a:t>comes to an </a:t>
            </a:r>
            <a:r>
              <a:rPr lang="en-CA" sz="2800" b="1" i="1" dirty="0">
                <a:solidFill>
                  <a:srgbClr val="602626"/>
                </a:solidFill>
              </a:rPr>
              <a:t>end with the next morning</a:t>
            </a:r>
            <a:r>
              <a:rPr lang="en-CA" sz="2800" b="1" dirty="0">
                <a:solidFill>
                  <a:srgbClr val="602626"/>
                </a:solidFill>
              </a:rPr>
              <a:t> when the </a:t>
            </a:r>
            <a:r>
              <a:rPr lang="en-CA" sz="2800" b="1" i="1" dirty="0">
                <a:solidFill>
                  <a:srgbClr val="602626"/>
                </a:solidFill>
              </a:rPr>
              <a:t>second day begins</a:t>
            </a:r>
            <a:r>
              <a:rPr lang="en-CA" sz="2800" dirty="0">
                <a:solidFill>
                  <a:srgbClr val="602626"/>
                </a:solidFill>
              </a:rPr>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5122" name="Picture 2" descr="C:\Users\Rae\Desktop\Peakes Commentary on the B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34" y="1949068"/>
            <a:ext cx="2252137" cy="338435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9" name="Picture 3" descr="C:\Users\Rae\Desktop\Art on Desktop\white man clip art\3d white people\3d quiz right 2.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265644" y="5258124"/>
            <a:ext cx="2436360" cy="15998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Sun 9"/>
          <p:cNvSpPr/>
          <p:nvPr/>
        </p:nvSpPr>
        <p:spPr>
          <a:xfrm>
            <a:off x="303694" y="118704"/>
            <a:ext cx="335280" cy="266066"/>
          </a:xfrm>
          <a:prstGeom prst="sun">
            <a:avLst/>
          </a:prstGeom>
          <a:solidFill>
            <a:srgbClr val="00B05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6375977"/>
      </p:ext>
    </p:extLst>
  </p:cSld>
  <p:clrMapOvr>
    <a:masterClrMapping/>
  </p:clrMapOvr>
  <p:transition spd="slow">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82493" y="334746"/>
            <a:ext cx="9826283" cy="128089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000" b="1" dirty="0">
                <a:ln w="11430"/>
                <a:solidFill>
                  <a:srgbClr val="7030A0"/>
                </a:solidFill>
                <a:effectLst>
                  <a:outerShdw blurRad="50800" dist="39000" dir="5460000" algn="tl">
                    <a:srgbClr val="000000">
                      <a:alpha val="38000"/>
                    </a:srgbClr>
                  </a:outerShdw>
                </a:effectLst>
              </a:rPr>
              <a:t>The Handbook of Biblical Chronology, Jack </a:t>
            </a:r>
            <a:r>
              <a:rPr lang="en-CA" sz="4000" b="1" dirty="0" err="1">
                <a:ln w="11430"/>
                <a:solidFill>
                  <a:srgbClr val="7030A0"/>
                </a:solidFill>
                <a:effectLst>
                  <a:outerShdw blurRad="50800" dist="39000" dir="5460000" algn="tl">
                    <a:srgbClr val="000000">
                      <a:alpha val="38000"/>
                    </a:srgbClr>
                  </a:outerShdw>
                </a:effectLst>
              </a:rPr>
              <a:t>Finegan</a:t>
            </a:r>
            <a:r>
              <a:rPr lang="en-CA" sz="4000" b="1" dirty="0">
                <a:ln w="11430"/>
                <a:solidFill>
                  <a:srgbClr val="7030A0"/>
                </a:solidFill>
                <a:effectLst>
                  <a:outerShdw blurRad="50800" dist="39000" dir="5460000" algn="tl">
                    <a:srgbClr val="000000">
                      <a:alpha val="38000"/>
                    </a:srgbClr>
                  </a:outerShdw>
                </a:effectLst>
              </a:rPr>
              <a:t>, </a:t>
            </a:r>
            <a:r>
              <a:rPr lang="en-CA" sz="3200" b="1" dirty="0" smtClean="0">
                <a:ln w="11430"/>
                <a:solidFill>
                  <a:srgbClr val="7030A0"/>
                </a:solidFill>
                <a:effectLst>
                  <a:outerShdw blurRad="50800" dist="39000" dir="5460000" algn="tl">
                    <a:srgbClr val="000000">
                      <a:alpha val="38000"/>
                    </a:srgbClr>
                  </a:outerShdw>
                </a:effectLst>
              </a:rPr>
              <a:t>pp. 7-8.</a:t>
            </a:r>
            <a:endParaRPr lang="en-US" sz="3200" b="1" dirty="0">
              <a:ln w="11430"/>
              <a:solidFill>
                <a:srgbClr val="7030A0"/>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3646025" y="1763211"/>
            <a:ext cx="8160152" cy="3777622"/>
          </a:xfrm>
        </p:spPr>
        <p:txBody>
          <a:bodyPr>
            <a:noAutofit/>
            <a:scene3d>
              <a:camera prst="orthographicFront"/>
              <a:lightRig rig="threePt" dir="t"/>
            </a:scene3d>
            <a:sp3d extrusionH="57150">
              <a:bevelT w="38100" h="38100"/>
            </a:sp3d>
          </a:bodyPr>
          <a:lstStyle/>
          <a:p>
            <a:r>
              <a:rPr lang="en-CA" sz="3200" dirty="0" smtClean="0"/>
              <a:t>"</a:t>
            </a:r>
            <a:r>
              <a:rPr lang="en-CA" sz="3200" b="1" dirty="0"/>
              <a:t>In the Old Testament the </a:t>
            </a:r>
            <a:r>
              <a:rPr lang="en-CA" sz="3200" b="1" i="1" dirty="0"/>
              <a:t>earlier practice</a:t>
            </a:r>
            <a:r>
              <a:rPr lang="en-CA" sz="3200" b="1" dirty="0"/>
              <a:t> seems to have been to consider that </a:t>
            </a:r>
            <a:r>
              <a:rPr lang="en-CA" sz="3200" b="1" i="1" dirty="0">
                <a:solidFill>
                  <a:srgbClr val="0070C0"/>
                </a:solidFill>
              </a:rPr>
              <a:t>the day began in the morning</a:t>
            </a:r>
            <a:r>
              <a:rPr lang="en-CA" sz="3200" b="1" dirty="0">
                <a:solidFill>
                  <a:srgbClr val="0070C0"/>
                </a:solidFill>
              </a:rPr>
              <a:t>. </a:t>
            </a:r>
            <a:r>
              <a:rPr lang="en-CA" sz="3200" b="1" dirty="0" smtClean="0">
                <a:solidFill>
                  <a:srgbClr val="0070C0"/>
                </a:solidFill>
              </a:rPr>
              <a:t> </a:t>
            </a:r>
            <a:r>
              <a:rPr lang="en-CA" sz="3200" b="1" dirty="0" smtClean="0"/>
              <a:t>In </a:t>
            </a:r>
            <a:r>
              <a:rPr lang="en-CA" sz="3200" b="1" dirty="0"/>
              <a:t>Gen. 19:34, for example, the "morrow" </a:t>
            </a:r>
            <a:r>
              <a:rPr lang="en-CA" sz="2400" dirty="0"/>
              <a:t>(ASV)</a:t>
            </a:r>
            <a:r>
              <a:rPr lang="en-CA" sz="3200" b="1" dirty="0"/>
              <a:t> or "Next Day" </a:t>
            </a:r>
            <a:r>
              <a:rPr lang="en-CA" sz="2400" dirty="0"/>
              <a:t>(RSV)</a:t>
            </a:r>
            <a:r>
              <a:rPr lang="en-CA" sz="3200" b="1" dirty="0"/>
              <a:t> clearly </a:t>
            </a:r>
            <a:r>
              <a:rPr lang="en-CA" sz="3200" b="1" i="1" dirty="0">
                <a:solidFill>
                  <a:srgbClr val="0070C0"/>
                </a:solidFill>
              </a:rPr>
              <a:t>begins with the morning after the preceding night</a:t>
            </a:r>
            <a:r>
              <a:rPr lang="en-CA" sz="3200" b="1" dirty="0" smtClean="0">
                <a:solidFill>
                  <a:srgbClr val="0070C0"/>
                </a:solidFill>
              </a:rPr>
              <a:t>...</a:t>
            </a:r>
            <a:r>
              <a:rPr lang="en-CA" sz="3200" b="1" dirty="0" smtClean="0"/>
              <a:t>"</a:t>
            </a:r>
            <a:r>
              <a:rPr lang="en-CA" sz="2800" dirty="0"/>
              <a:t/>
            </a:r>
            <a:br>
              <a:rPr lang="en-CA" sz="2800" dirty="0"/>
            </a:br>
            <a:endParaRPr lang="en-CA" sz="2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6146" name="Picture 2" descr="C:\Users\Rae\Desktop\Finegan Handbk of Biblical Chronolo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592" y="1770926"/>
            <a:ext cx="2273857" cy="34107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18704"/>
            <a:ext cx="335280" cy="266066"/>
          </a:xfrm>
          <a:prstGeom prst="sun">
            <a:avLst/>
          </a:prstGeom>
          <a:solidFill>
            <a:srgbClr val="00B05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677899"/>
      </p:ext>
    </p:extLst>
  </p:cSld>
  <p:clrMapOvr>
    <a:masterClrMapping/>
  </p:clrMapOvr>
  <p:transition spd="slow">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252484" y="346318"/>
            <a:ext cx="8437945" cy="12808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000" b="1" dirty="0">
                <a:ln w="11430"/>
                <a:solidFill>
                  <a:schemeClr val="accent2">
                    <a:lumMod val="50000"/>
                  </a:schemeClr>
                </a:solidFill>
                <a:effectLst>
                  <a:outerShdw blurRad="50800" dist="39000" dir="5460000" algn="tl">
                    <a:srgbClr val="000000">
                      <a:alpha val="38000"/>
                    </a:srgbClr>
                  </a:outerShdw>
                </a:effectLst>
              </a:rPr>
              <a:t>Oxford Companion to the </a:t>
            </a:r>
            <a:r>
              <a:rPr lang="en-CA" sz="4000" b="1" dirty="0" smtClean="0">
                <a:ln w="11430"/>
                <a:solidFill>
                  <a:schemeClr val="accent2">
                    <a:lumMod val="50000"/>
                  </a:schemeClr>
                </a:solidFill>
                <a:effectLst>
                  <a:outerShdw blurRad="50800" dist="39000" dir="5460000" algn="tl">
                    <a:srgbClr val="000000">
                      <a:alpha val="38000"/>
                    </a:srgbClr>
                  </a:outerShdw>
                </a:effectLst>
              </a:rPr>
              <a:t>Bible </a:t>
            </a:r>
            <a:r>
              <a:rPr lang="en-CA" b="1" dirty="0" smtClean="0">
                <a:ln w="11430"/>
                <a:solidFill>
                  <a:schemeClr val="accent2">
                    <a:lumMod val="50000"/>
                  </a:schemeClr>
                </a:solidFill>
                <a:effectLst>
                  <a:outerShdw blurRad="50800" dist="39000" dir="5460000" algn="tl">
                    <a:srgbClr val="000000">
                      <a:alpha val="38000"/>
                    </a:srgbClr>
                  </a:outerShdw>
                </a:effectLst>
              </a:rPr>
              <a:t/>
            </a:r>
            <a:br>
              <a:rPr lang="en-CA" b="1" dirty="0" smtClean="0">
                <a:ln w="11430"/>
                <a:solidFill>
                  <a:schemeClr val="accent2">
                    <a:lumMod val="50000"/>
                  </a:schemeClr>
                </a:solidFill>
                <a:effectLst>
                  <a:outerShdw blurRad="50800" dist="39000" dir="5460000" algn="tl">
                    <a:srgbClr val="000000">
                      <a:alpha val="38000"/>
                    </a:srgbClr>
                  </a:outerShdw>
                </a:effectLst>
              </a:rPr>
            </a:br>
            <a:r>
              <a:rPr lang="en-CA" sz="2800" b="1" dirty="0" smtClean="0">
                <a:ln w="11430"/>
                <a:solidFill>
                  <a:schemeClr val="accent2">
                    <a:lumMod val="50000"/>
                  </a:schemeClr>
                </a:solidFill>
                <a:effectLst>
                  <a:outerShdw blurRad="50800" dist="39000" dir="5460000" algn="tl">
                    <a:srgbClr val="000000">
                      <a:alpha val="38000"/>
                    </a:srgbClr>
                  </a:outerShdw>
                </a:effectLst>
              </a:rPr>
              <a:t>p. 744</a:t>
            </a:r>
            <a:endParaRPr lang="en-US" sz="2800" b="1" dirty="0">
              <a:ln w="11430"/>
              <a:solidFill>
                <a:schemeClr val="accent2">
                  <a:lumMod val="50000"/>
                </a:schemeClr>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3808071" y="1724653"/>
            <a:ext cx="7858586" cy="3777622"/>
          </a:xfrm>
        </p:spPr>
        <p:txBody>
          <a:bodyPr>
            <a:noAutofit/>
            <a:scene3d>
              <a:camera prst="orthographicFront"/>
              <a:lightRig rig="threePt" dir="t"/>
            </a:scene3d>
            <a:sp3d extrusionH="57150">
              <a:bevelT w="38100" h="38100"/>
            </a:sp3d>
          </a:bodyPr>
          <a:lstStyle/>
          <a:p>
            <a:r>
              <a:rPr lang="en-CA" sz="2800" b="1" dirty="0" smtClean="0"/>
              <a:t>"...</a:t>
            </a:r>
            <a:r>
              <a:rPr lang="en-CA" sz="2800" b="1" i="1" dirty="0">
                <a:solidFill>
                  <a:schemeClr val="accent5">
                    <a:lumMod val="75000"/>
                  </a:schemeClr>
                </a:solidFill>
              </a:rPr>
              <a:t>In earlier traditions a day apparently began at sunrise</a:t>
            </a:r>
            <a:r>
              <a:rPr lang="en-CA" sz="2800" b="1" dirty="0">
                <a:solidFill>
                  <a:schemeClr val="accent5">
                    <a:lumMod val="75000"/>
                  </a:schemeClr>
                </a:solidFill>
              </a:rPr>
              <a:t> </a:t>
            </a:r>
            <a:r>
              <a:rPr lang="en-CA" sz="2000" dirty="0"/>
              <a:t>(e.g., Lev. 7:15-17; Judg. 19:4-19)</a:t>
            </a:r>
            <a:r>
              <a:rPr lang="en-CA" sz="2400" dirty="0"/>
              <a:t>... </a:t>
            </a:r>
            <a:r>
              <a:rPr lang="en-CA" sz="2800" b="1" i="1" dirty="0">
                <a:solidFill>
                  <a:srgbClr val="FF0000"/>
                </a:solidFill>
              </a:rPr>
              <a:t>later its beginning was at sunset and its end at the following sunset</a:t>
            </a:r>
            <a:r>
              <a:rPr lang="en-CA" sz="2800" b="1" dirty="0">
                <a:solidFill>
                  <a:srgbClr val="FF0000"/>
                </a:solidFill>
              </a:rPr>
              <a:t>...this system became normative...and is still observed in </a:t>
            </a:r>
            <a:r>
              <a:rPr lang="en-CA" sz="2800" b="1" i="1" dirty="0">
                <a:solidFill>
                  <a:srgbClr val="FF0000"/>
                </a:solidFill>
              </a:rPr>
              <a:t>Jewish tradition</a:t>
            </a:r>
            <a:r>
              <a:rPr lang="en-CA" sz="2800" b="1" dirty="0">
                <a:solidFill>
                  <a:srgbClr val="FF0000"/>
                </a:solidFill>
              </a:rPr>
              <a:t>, where for </a:t>
            </a:r>
            <a:r>
              <a:rPr lang="en-CA" sz="2800" b="1" dirty="0" smtClean="0">
                <a:solidFill>
                  <a:srgbClr val="FF0000"/>
                </a:solidFill>
              </a:rPr>
              <a:t>example, </a:t>
            </a:r>
            <a:br>
              <a:rPr lang="en-CA" sz="2800" b="1" dirty="0" smtClean="0">
                <a:solidFill>
                  <a:srgbClr val="FF0000"/>
                </a:solidFill>
              </a:rPr>
            </a:br>
            <a:r>
              <a:rPr lang="en-CA" sz="2800" b="1" dirty="0" smtClean="0">
                <a:solidFill>
                  <a:srgbClr val="FF0000"/>
                </a:solidFill>
              </a:rPr>
              <a:t>the </a:t>
            </a:r>
            <a:r>
              <a:rPr lang="en-CA" sz="2800" b="1" dirty="0" err="1">
                <a:solidFill>
                  <a:srgbClr val="FF0000"/>
                </a:solidFill>
              </a:rPr>
              <a:t>sabbath</a:t>
            </a:r>
            <a:r>
              <a:rPr lang="en-CA" sz="2800" b="1" dirty="0">
                <a:solidFill>
                  <a:srgbClr val="FF0000"/>
                </a:solidFill>
              </a:rPr>
              <a:t> begins on Friday evening at sunset and ends Saturday at sunset</a:t>
            </a:r>
            <a:r>
              <a:rPr lang="en-CA" sz="2800" dirty="0">
                <a:solidFill>
                  <a:srgbClr val="FF0000"/>
                </a:solidFill>
              </a:rPr>
              <a:t>..." </a:t>
            </a:r>
            <a:r>
              <a:rPr lang="en-CA" sz="2800" dirty="0" smtClean="0"/>
              <a:t> </a:t>
            </a:r>
            <a:endParaRPr lang="en-CA" sz="2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6147" name="Picture 3" descr="C:\Users\Rae\Desktop\Oxford Companion to the B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440" y="1932128"/>
            <a:ext cx="2286000" cy="32512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150893"/>
      </p:ext>
    </p:extLst>
  </p:cSld>
  <p:clrMapOvr>
    <a:masterClrMapping/>
  </p:clrMapOvr>
  <p:transition spd="slow">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31605" y="438143"/>
            <a:ext cx="7372451" cy="128089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000" b="1" dirty="0">
                <a:ln w="11430"/>
                <a:solidFill>
                  <a:schemeClr val="bg2">
                    <a:lumMod val="10000"/>
                  </a:schemeClr>
                </a:solidFill>
                <a:effectLst>
                  <a:outerShdw blurRad="50800" dist="39000" dir="5460000" algn="tl">
                    <a:srgbClr val="000000">
                      <a:alpha val="38000"/>
                    </a:srgbClr>
                  </a:outerShdw>
                </a:effectLst>
                <a:ea typeface="Times New Roman" panose="02020603050405020304" pitchFamily="18" charset="0"/>
              </a:rPr>
              <a:t>International Standard </a:t>
            </a:r>
            <a:r>
              <a:rPr lang="en-CA" sz="4000" b="1" dirty="0" smtClean="0">
                <a:ln w="11430"/>
                <a:solidFill>
                  <a:schemeClr val="bg2">
                    <a:lumMod val="10000"/>
                  </a:schemeClr>
                </a:solidFill>
                <a:effectLst>
                  <a:outerShdw blurRad="50800" dist="39000" dir="5460000" algn="tl">
                    <a:srgbClr val="000000">
                      <a:alpha val="38000"/>
                    </a:srgbClr>
                  </a:outerShdw>
                </a:effectLst>
                <a:ea typeface="Times New Roman" panose="02020603050405020304" pitchFamily="18" charset="0"/>
              </a:rPr>
              <a:t/>
            </a:r>
            <a:br>
              <a:rPr lang="en-CA" sz="4000" b="1" dirty="0" smtClean="0">
                <a:ln w="11430"/>
                <a:solidFill>
                  <a:schemeClr val="bg2">
                    <a:lumMod val="10000"/>
                  </a:schemeClr>
                </a:solidFill>
                <a:effectLst>
                  <a:outerShdw blurRad="50800" dist="39000" dir="5460000" algn="tl">
                    <a:srgbClr val="000000">
                      <a:alpha val="38000"/>
                    </a:srgbClr>
                  </a:outerShdw>
                </a:effectLst>
                <a:ea typeface="Times New Roman" panose="02020603050405020304" pitchFamily="18" charset="0"/>
              </a:rPr>
            </a:br>
            <a:r>
              <a:rPr lang="en-CA" sz="4000" b="1" dirty="0" smtClean="0">
                <a:ln w="11430"/>
                <a:solidFill>
                  <a:schemeClr val="bg2">
                    <a:lumMod val="10000"/>
                  </a:schemeClr>
                </a:solidFill>
                <a:effectLst>
                  <a:outerShdw blurRad="50800" dist="39000" dir="5460000" algn="tl">
                    <a:srgbClr val="000000">
                      <a:alpha val="38000"/>
                    </a:srgbClr>
                  </a:outerShdw>
                </a:effectLst>
                <a:ea typeface="Times New Roman" panose="02020603050405020304" pitchFamily="18" charset="0"/>
              </a:rPr>
              <a:t>Bible </a:t>
            </a:r>
            <a:r>
              <a:rPr lang="en-CA" sz="4000" b="1" dirty="0">
                <a:ln w="11430"/>
                <a:solidFill>
                  <a:schemeClr val="bg2">
                    <a:lumMod val="10000"/>
                  </a:schemeClr>
                </a:solidFill>
                <a:effectLst>
                  <a:outerShdw blurRad="50800" dist="39000" dir="5460000" algn="tl">
                    <a:srgbClr val="000000">
                      <a:alpha val="38000"/>
                    </a:srgbClr>
                  </a:outerShdw>
                </a:effectLst>
                <a:ea typeface="Times New Roman" panose="02020603050405020304" pitchFamily="18" charset="0"/>
              </a:rPr>
              <a:t>Encyclopedia</a:t>
            </a:r>
            <a:endParaRPr lang="en-US" sz="4000" b="1" dirty="0">
              <a:ln w="11430"/>
              <a:solidFill>
                <a:schemeClr val="bg2">
                  <a:lumMod val="10000"/>
                </a:schemeClr>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3533174" y="1707583"/>
            <a:ext cx="7790146" cy="4658489"/>
          </a:xfrm>
        </p:spPr>
        <p:txBody>
          <a:bodyPr>
            <a:noAutofit/>
            <a:scene3d>
              <a:camera prst="orthographicFront"/>
              <a:lightRig rig="threePt" dir="t"/>
            </a:scene3d>
            <a:sp3d extrusionH="57150">
              <a:bevelT w="38100" h="38100"/>
            </a:sp3d>
          </a:bodyPr>
          <a:lstStyle/>
          <a:p>
            <a:pPr marL="342900" lvl="1" indent="-342900"/>
            <a:r>
              <a:rPr lang="en-CA" sz="2800" dirty="0">
                <a:ea typeface="Times New Roman" panose="02020603050405020304" pitchFamily="18" charset="0"/>
              </a:rPr>
              <a:t>"That </a:t>
            </a:r>
            <a:r>
              <a:rPr lang="en-CA" sz="2800" b="1" dirty="0">
                <a:ln>
                  <a:solidFill>
                    <a:srgbClr val="C00000"/>
                  </a:solidFill>
                </a:ln>
                <a:ea typeface="Times New Roman" panose="02020603050405020304" pitchFamily="18" charset="0"/>
              </a:rPr>
              <a:t>the custom of reckoning the day as beginning in the evening and lasting until the following evening </a:t>
            </a:r>
            <a:r>
              <a:rPr lang="en-CA" sz="2800" dirty="0">
                <a:ea typeface="Times New Roman" panose="02020603050405020304" pitchFamily="18" charset="0"/>
              </a:rPr>
              <a:t>was probably </a:t>
            </a:r>
            <a:r>
              <a:rPr lang="en-CA" sz="2800" b="1" dirty="0">
                <a:solidFill>
                  <a:srgbClr val="FF0000"/>
                </a:solidFill>
                <a:ea typeface="Times New Roman" panose="02020603050405020304" pitchFamily="18" charset="0"/>
              </a:rPr>
              <a:t>of late origin</a:t>
            </a:r>
            <a:r>
              <a:rPr lang="en-CA" sz="2800" dirty="0">
                <a:ea typeface="Times New Roman" panose="02020603050405020304" pitchFamily="18" charset="0"/>
              </a:rPr>
              <a:t> is shown by the phrase "tarry all night" (</a:t>
            </a:r>
            <a:r>
              <a:rPr lang="en-CA" sz="2800" dirty="0" err="1">
                <a:ea typeface="Times New Roman" panose="02020603050405020304" pitchFamily="18" charset="0"/>
              </a:rPr>
              <a:t>Jdg</a:t>
            </a:r>
            <a:r>
              <a:rPr lang="en-CA" sz="2800" dirty="0">
                <a:ea typeface="Times New Roman" panose="02020603050405020304" pitchFamily="18" charset="0"/>
              </a:rPr>
              <a:t> 19:6-9); </a:t>
            </a:r>
            <a:r>
              <a:rPr lang="en-CA" sz="2800" b="1" dirty="0">
                <a:ln w="1905"/>
                <a:solidFill>
                  <a:srgbClr val="0070C0"/>
                </a:solidFill>
                <a:effectLst>
                  <a:innerShdw blurRad="69850" dist="43180" dir="5400000">
                    <a:srgbClr val="000000">
                      <a:alpha val="65000"/>
                    </a:srgbClr>
                  </a:innerShdw>
                </a:effectLst>
                <a:ea typeface="Times New Roman" panose="02020603050405020304" pitchFamily="18" charset="0"/>
              </a:rPr>
              <a:t>the context shows that the day is regarded as beginning in the morning;</a:t>
            </a:r>
            <a:r>
              <a:rPr lang="en-CA" sz="2800" dirty="0">
                <a:ea typeface="Times New Roman" panose="02020603050405020304" pitchFamily="18" charset="0"/>
              </a:rPr>
              <a:t> in the evening the day "declined," and until the new day (morning) arrived it was necessary to "tarry all night" </a:t>
            </a:r>
            <a:r>
              <a:rPr lang="en-CA" sz="2400" dirty="0">
                <a:solidFill>
                  <a:srgbClr val="00B050"/>
                </a:solidFill>
                <a:ea typeface="Times New Roman" panose="02020603050405020304" pitchFamily="18" charset="0"/>
              </a:rPr>
              <a:t>(compare also Num 11:32</a:t>
            </a:r>
            <a:r>
              <a:rPr lang="en-CA" sz="2400" dirty="0" smtClean="0">
                <a:solidFill>
                  <a:srgbClr val="00B050"/>
                </a:solidFill>
                <a:ea typeface="Times New Roman" panose="02020603050405020304" pitchFamily="18" charset="0"/>
              </a:rPr>
              <a:t>).</a:t>
            </a:r>
            <a:r>
              <a:rPr lang="en-CA" sz="2400" dirty="0" smtClean="0">
                <a:solidFill>
                  <a:srgbClr val="000000"/>
                </a:solidFill>
                <a:ea typeface="Times New Roman" panose="02020603050405020304" pitchFamily="18" charset="0"/>
              </a:rPr>
              <a:t> </a:t>
            </a:r>
            <a:r>
              <a:rPr lang="en-CA" sz="2400" dirty="0" smtClean="0"/>
              <a:t> </a:t>
            </a:r>
            <a:endParaRPr lang="en-CA" sz="2800"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7170" name="Picture 2" descr="C:\Users\Rae\Desktop\International Standard Bible Ency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52" y="1886673"/>
            <a:ext cx="2728355" cy="377038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Sun 6"/>
          <p:cNvSpPr/>
          <p:nvPr/>
        </p:nvSpPr>
        <p:spPr>
          <a:xfrm>
            <a:off x="252894" y="91588"/>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55560"/>
      </p:ext>
    </p:extLst>
  </p:cSld>
  <p:clrMapOvr>
    <a:masterClrMapping/>
  </p:clrMapOvr>
  <p:transition spd="slow">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940175" y="230568"/>
            <a:ext cx="8911687" cy="12808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b="1" dirty="0">
                <a:ln w="11430"/>
                <a:solidFill>
                  <a:schemeClr val="bg2">
                    <a:lumMod val="25000"/>
                  </a:schemeClr>
                </a:solidFill>
                <a:effectLst>
                  <a:outerShdw blurRad="50800" dist="39000" dir="5460000" algn="tl">
                    <a:srgbClr val="000000">
                      <a:alpha val="38000"/>
                    </a:srgbClr>
                  </a:outerShdw>
                </a:effectLst>
              </a:rPr>
              <a:t>The Itinerary of R. Benjamin of </a:t>
            </a:r>
            <a:r>
              <a:rPr lang="en-CA" b="1" dirty="0" err="1">
                <a:ln w="11430"/>
                <a:solidFill>
                  <a:schemeClr val="bg2">
                    <a:lumMod val="25000"/>
                  </a:schemeClr>
                </a:solidFill>
                <a:effectLst>
                  <a:outerShdw blurRad="50800" dist="39000" dir="5460000" algn="tl">
                    <a:srgbClr val="000000">
                      <a:alpha val="38000"/>
                    </a:srgbClr>
                  </a:outerShdw>
                </a:effectLst>
              </a:rPr>
              <a:t>Tudela</a:t>
            </a:r>
            <a:r>
              <a:rPr lang="en-CA" b="1" dirty="0">
                <a:ln w="11430"/>
                <a:solidFill>
                  <a:schemeClr val="bg2">
                    <a:lumMod val="25000"/>
                  </a:schemeClr>
                </a:solidFill>
                <a:effectLst>
                  <a:outerShdw blurRad="50800" dist="39000" dir="5460000" algn="tl">
                    <a:srgbClr val="000000">
                      <a:alpha val="38000"/>
                    </a:srgbClr>
                  </a:outerShdw>
                </a:effectLst>
              </a:rPr>
              <a:t>, </a:t>
            </a:r>
            <a:r>
              <a:rPr lang="en-CA" sz="2800" b="1" dirty="0">
                <a:ln w="11430"/>
                <a:solidFill>
                  <a:schemeClr val="bg2">
                    <a:lumMod val="25000"/>
                  </a:schemeClr>
                </a:solidFill>
                <a:effectLst>
                  <a:outerShdw blurRad="50800" dist="39000" dir="5460000" algn="tl">
                    <a:srgbClr val="000000">
                      <a:alpha val="38000"/>
                    </a:srgbClr>
                  </a:outerShdw>
                </a:effectLst>
              </a:rPr>
              <a:t>ix, 5-8, ed. </a:t>
            </a:r>
            <a:r>
              <a:rPr lang="en-CA" sz="2800" b="1" dirty="0" err="1">
                <a:ln w="11430"/>
                <a:solidFill>
                  <a:schemeClr val="bg2">
                    <a:lumMod val="25000"/>
                  </a:schemeClr>
                </a:solidFill>
                <a:effectLst>
                  <a:outerShdw blurRad="50800" dist="39000" dir="5460000" algn="tl">
                    <a:srgbClr val="000000">
                      <a:alpha val="38000"/>
                    </a:srgbClr>
                  </a:outerShdw>
                </a:effectLst>
              </a:rPr>
              <a:t>Gruhut</a:t>
            </a:r>
            <a:r>
              <a:rPr lang="en-CA" sz="2800" b="1" dirty="0">
                <a:ln w="11430"/>
                <a:solidFill>
                  <a:schemeClr val="bg2">
                    <a:lumMod val="25000"/>
                  </a:schemeClr>
                </a:solidFill>
                <a:effectLst>
                  <a:outerShdw blurRad="50800" dist="39000" dir="5460000" algn="tl">
                    <a:srgbClr val="000000">
                      <a:alpha val="38000"/>
                    </a:srgbClr>
                  </a:outerShdw>
                </a:effectLst>
              </a:rPr>
              <a:t>-Adler, (1904), p. </a:t>
            </a:r>
            <a:r>
              <a:rPr lang="en-CA" sz="2800" b="1" dirty="0" smtClean="0">
                <a:ln w="11430"/>
                <a:solidFill>
                  <a:schemeClr val="bg2">
                    <a:lumMod val="25000"/>
                  </a:schemeClr>
                </a:solidFill>
                <a:effectLst>
                  <a:outerShdw blurRad="50800" dist="39000" dir="5460000" algn="tl">
                    <a:srgbClr val="000000">
                      <a:alpha val="38000"/>
                    </a:srgbClr>
                  </a:outerShdw>
                </a:effectLst>
              </a:rPr>
              <a:t>23.</a:t>
            </a:r>
            <a:endParaRPr lang="en-US" sz="2800" b="1" dirty="0">
              <a:ln w="11430"/>
              <a:solidFill>
                <a:schemeClr val="bg2">
                  <a:lumMod val="25000"/>
                </a:schemeClr>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3298784" y="1543288"/>
            <a:ext cx="8344723" cy="2774066"/>
          </a:xfrm>
        </p:spPr>
        <p:txBody>
          <a:bodyPr>
            <a:noAutofit/>
            <a:scene3d>
              <a:camera prst="orthographicFront"/>
              <a:lightRig rig="threePt" dir="t"/>
            </a:scene3d>
            <a:sp3d extrusionH="57150">
              <a:bevelT w="38100" h="38100"/>
            </a:sp3d>
          </a:bodyPr>
          <a:lstStyle/>
          <a:p>
            <a:r>
              <a:rPr lang="en-CA" sz="2600" dirty="0" smtClean="0"/>
              <a:t> </a:t>
            </a:r>
            <a:r>
              <a:rPr lang="en-CA" sz="2600" dirty="0">
                <a:solidFill>
                  <a:schemeClr val="accent5">
                    <a:lumMod val="75000"/>
                  </a:schemeClr>
                </a:solidFill>
              </a:rPr>
              <a:t>"...It is also interesting that according to the Karaite historian Al-</a:t>
            </a:r>
            <a:r>
              <a:rPr lang="en-CA" sz="2600" dirty="0" err="1">
                <a:solidFill>
                  <a:schemeClr val="accent5">
                    <a:lumMod val="75000"/>
                  </a:schemeClr>
                </a:solidFill>
              </a:rPr>
              <a:t>QirqisanI</a:t>
            </a:r>
            <a:r>
              <a:rPr lang="en-CA" sz="2600" dirty="0">
                <a:solidFill>
                  <a:schemeClr val="accent5">
                    <a:lumMod val="75000"/>
                  </a:schemeClr>
                </a:solidFill>
              </a:rPr>
              <a:t> </a:t>
            </a:r>
            <a:r>
              <a:rPr lang="en-CA" sz="2000" dirty="0">
                <a:solidFill>
                  <a:schemeClr val="tx1">
                    <a:lumMod val="65000"/>
                    <a:lumOff val="35000"/>
                  </a:schemeClr>
                </a:solidFill>
              </a:rPr>
              <a:t>(ca. 975 CE), </a:t>
            </a:r>
            <a:r>
              <a:rPr lang="en-CA" sz="2600" dirty="0">
                <a:solidFill>
                  <a:schemeClr val="accent5">
                    <a:lumMod val="75000"/>
                  </a:schemeClr>
                </a:solidFill>
              </a:rPr>
              <a:t>the dissident </a:t>
            </a:r>
            <a:r>
              <a:rPr lang="en-CA" sz="2600" dirty="0" err="1">
                <a:solidFill>
                  <a:schemeClr val="accent5">
                    <a:lumMod val="75000"/>
                  </a:schemeClr>
                </a:solidFill>
              </a:rPr>
              <a:t>Meswi</a:t>
            </a:r>
            <a:r>
              <a:rPr lang="en-CA" sz="2600" dirty="0">
                <a:solidFill>
                  <a:schemeClr val="accent5">
                    <a:lumMod val="75000"/>
                  </a:schemeClr>
                </a:solidFill>
              </a:rPr>
              <a:t> al-</a:t>
            </a:r>
            <a:r>
              <a:rPr lang="en-CA" sz="2600" dirty="0" err="1">
                <a:solidFill>
                  <a:schemeClr val="accent5">
                    <a:lumMod val="75000"/>
                  </a:schemeClr>
                </a:solidFill>
              </a:rPr>
              <a:t>Okbari</a:t>
            </a:r>
            <a:r>
              <a:rPr lang="en-CA" sz="2600" dirty="0">
                <a:solidFill>
                  <a:schemeClr val="accent5">
                    <a:lumMod val="75000"/>
                  </a:schemeClr>
                </a:solidFill>
              </a:rPr>
              <a:t> </a:t>
            </a:r>
            <a:r>
              <a:rPr lang="en-CA" sz="2000" dirty="0">
                <a:solidFill>
                  <a:schemeClr val="tx1">
                    <a:lumMod val="65000"/>
                    <a:lumOff val="35000"/>
                  </a:schemeClr>
                </a:solidFill>
              </a:rPr>
              <a:t>(ca</a:t>
            </a:r>
            <a:r>
              <a:rPr lang="en-CA" sz="2000" dirty="0" smtClean="0">
                <a:solidFill>
                  <a:schemeClr val="tx1">
                    <a:lumMod val="65000"/>
                    <a:lumOff val="35000"/>
                  </a:schemeClr>
                </a:solidFill>
              </a:rPr>
              <a:t>. 850 </a:t>
            </a:r>
            <a:r>
              <a:rPr lang="en-CA" sz="2000" dirty="0">
                <a:solidFill>
                  <a:schemeClr val="tx1">
                    <a:lumMod val="65000"/>
                    <a:lumOff val="35000"/>
                  </a:schemeClr>
                </a:solidFill>
              </a:rPr>
              <a:t>CE) </a:t>
            </a:r>
            <a:r>
              <a:rPr lang="en-CA" sz="2600" b="1" i="1" dirty="0">
                <a:solidFill>
                  <a:schemeClr val="accent5">
                    <a:lumMod val="75000"/>
                  </a:schemeClr>
                </a:solidFill>
              </a:rPr>
              <a:t>broke from </a:t>
            </a:r>
            <a:r>
              <a:rPr lang="en-CA" sz="2600" b="1" i="1" u="sng" dirty="0">
                <a:solidFill>
                  <a:schemeClr val="accent5">
                    <a:lumMod val="75000"/>
                  </a:schemeClr>
                </a:solidFill>
              </a:rPr>
              <a:t>traditional</a:t>
            </a:r>
            <a:r>
              <a:rPr lang="en-CA" sz="2600" b="1" i="1" dirty="0">
                <a:solidFill>
                  <a:schemeClr val="accent5">
                    <a:lumMod val="75000"/>
                  </a:schemeClr>
                </a:solidFill>
              </a:rPr>
              <a:t> Rabbinical Judaism</a:t>
            </a:r>
            <a:r>
              <a:rPr lang="en-CA" sz="2600" dirty="0">
                <a:solidFill>
                  <a:schemeClr val="accent5">
                    <a:lumMod val="75000"/>
                  </a:schemeClr>
                </a:solidFill>
              </a:rPr>
              <a:t> in an attempt to get back to the </a:t>
            </a:r>
            <a:r>
              <a:rPr lang="en-CA" sz="2600" b="1" i="1" u="sng" dirty="0">
                <a:solidFill>
                  <a:schemeClr val="accent5">
                    <a:lumMod val="75000"/>
                  </a:schemeClr>
                </a:solidFill>
              </a:rPr>
              <a:t>original</a:t>
            </a:r>
            <a:r>
              <a:rPr lang="en-CA" sz="2600" dirty="0">
                <a:solidFill>
                  <a:schemeClr val="accent5">
                    <a:lumMod val="75000"/>
                  </a:schemeClr>
                </a:solidFill>
              </a:rPr>
              <a:t> religion and began the </a:t>
            </a:r>
            <a:r>
              <a:rPr lang="en-CA" sz="2600" b="1" i="1" dirty="0">
                <a:solidFill>
                  <a:schemeClr val="accent5">
                    <a:lumMod val="75000"/>
                  </a:schemeClr>
                </a:solidFill>
              </a:rPr>
              <a:t>reckoning of the day from </a:t>
            </a:r>
            <a:r>
              <a:rPr lang="en-CA" sz="2600" b="1" i="1" u="sng" dirty="0">
                <a:solidFill>
                  <a:schemeClr val="accent5">
                    <a:lumMod val="75000"/>
                  </a:schemeClr>
                </a:solidFill>
              </a:rPr>
              <a:t>sunrise</a:t>
            </a:r>
            <a:r>
              <a:rPr lang="en-CA" sz="2600" dirty="0">
                <a:solidFill>
                  <a:schemeClr val="accent5">
                    <a:lumMod val="75000"/>
                  </a:schemeClr>
                </a:solidFill>
              </a:rPr>
              <a:t>.</a:t>
            </a:r>
            <a:r>
              <a:rPr lang="en-CA" sz="2600" dirty="0"/>
              <a:t> </a:t>
            </a:r>
            <a:r>
              <a:rPr lang="en-CA" sz="2600" i="1" dirty="0" smtClean="0"/>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8194" name="Picture 2" descr="C:\Users\Rae\Desktop\Itinerary of Ben of Tude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620" y="1644589"/>
            <a:ext cx="1905000" cy="304800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9" name="Text Placeholder 2"/>
          <p:cNvSpPr txBox="1">
            <a:spLocks/>
          </p:cNvSpPr>
          <p:nvPr/>
        </p:nvSpPr>
        <p:spPr>
          <a:xfrm>
            <a:off x="3449596" y="5353288"/>
            <a:ext cx="8344723" cy="1240807"/>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CA" sz="2600" dirty="0" smtClean="0">
                <a:solidFill>
                  <a:srgbClr val="FF0000"/>
                </a:solidFill>
              </a:rPr>
              <a:t>"Among the </a:t>
            </a:r>
            <a:r>
              <a:rPr lang="en-CA" sz="2600" b="1" i="1" u="sng" dirty="0" smtClean="0">
                <a:solidFill>
                  <a:srgbClr val="FF0000"/>
                </a:solidFill>
              </a:rPr>
              <a:t>Greeks</a:t>
            </a:r>
            <a:r>
              <a:rPr lang="en-CA" sz="2600" dirty="0" smtClean="0">
                <a:solidFill>
                  <a:srgbClr val="FF0000"/>
                </a:solidFill>
              </a:rPr>
              <a:t> the day was reckoned </a:t>
            </a:r>
            <a:br>
              <a:rPr lang="en-CA" sz="2600" dirty="0" smtClean="0">
                <a:solidFill>
                  <a:srgbClr val="FF0000"/>
                </a:solidFill>
              </a:rPr>
            </a:br>
            <a:r>
              <a:rPr lang="en-CA" sz="2600" dirty="0" smtClean="0">
                <a:solidFill>
                  <a:srgbClr val="FF0000"/>
                </a:solidFill>
              </a:rPr>
              <a:t>from </a:t>
            </a:r>
            <a:r>
              <a:rPr lang="en-CA" sz="2600" b="1" i="1" dirty="0" smtClean="0">
                <a:solidFill>
                  <a:srgbClr val="FF0000"/>
                </a:solidFill>
              </a:rPr>
              <a:t>sunset to sunset</a:t>
            </a:r>
            <a:r>
              <a:rPr lang="en-CA" sz="2600" dirty="0" smtClean="0">
                <a:solidFill>
                  <a:srgbClr val="FF0000"/>
                </a:solidFill>
              </a:rPr>
              <a:t>..." </a:t>
            </a:r>
            <a:r>
              <a:rPr lang="en-CA" sz="2600" dirty="0" smtClean="0"/>
              <a:t/>
            </a:r>
            <a:br>
              <a:rPr lang="en-CA" sz="2600" dirty="0" smtClean="0"/>
            </a:br>
            <a:endParaRPr lang="en-CA" sz="2600" dirty="0"/>
          </a:p>
        </p:txBody>
      </p:sp>
      <p:sp>
        <p:nvSpPr>
          <p:cNvPr id="10" name="Title 4"/>
          <p:cNvSpPr txBox="1">
            <a:spLocks/>
          </p:cNvSpPr>
          <p:nvPr/>
        </p:nvSpPr>
        <p:spPr>
          <a:xfrm>
            <a:off x="3576577" y="4153423"/>
            <a:ext cx="8103585" cy="1078334"/>
          </a:xfrm>
          <a:prstGeom prst="rect">
            <a:avLst/>
          </a:prstGeom>
        </p:spPr>
        <p:txBody>
          <a:bodyPr vert="horz" lIns="91440" tIns="45720" rIns="91440" bIns="45720" rtlCol="0"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b="1" dirty="0" smtClean="0">
                <a:ln w="11430"/>
                <a:solidFill>
                  <a:srgbClr val="FF0000"/>
                </a:solidFill>
                <a:effectLst>
                  <a:outerShdw blurRad="50800" dist="39000" dir="5460000" algn="tl">
                    <a:srgbClr val="000000">
                      <a:alpha val="38000"/>
                    </a:srgbClr>
                  </a:outerShdw>
                </a:effectLst>
              </a:rPr>
              <a:t>Handbook </a:t>
            </a:r>
            <a:r>
              <a:rPr lang="en-CA" b="1" dirty="0">
                <a:ln w="11430"/>
                <a:solidFill>
                  <a:srgbClr val="FF0000"/>
                </a:solidFill>
                <a:effectLst>
                  <a:outerShdw blurRad="50800" dist="39000" dir="5460000" algn="tl">
                    <a:srgbClr val="000000">
                      <a:alpha val="38000"/>
                    </a:srgbClr>
                  </a:outerShdw>
                </a:effectLst>
              </a:rPr>
              <a:t>of Chronology, </a:t>
            </a:r>
            <a:r>
              <a:rPr lang="en-CA" b="1" dirty="0" smtClean="0">
                <a:ln w="11430"/>
                <a:solidFill>
                  <a:srgbClr val="FF0000"/>
                </a:solidFill>
                <a:effectLst>
                  <a:outerShdw blurRad="50800" dist="39000" dir="5460000" algn="tl">
                    <a:srgbClr val="000000">
                      <a:alpha val="38000"/>
                    </a:srgbClr>
                  </a:outerShdw>
                </a:effectLst>
              </a:rPr>
              <a:t/>
            </a:r>
            <a:br>
              <a:rPr lang="en-CA" b="1" dirty="0" smtClean="0">
                <a:ln w="11430"/>
                <a:solidFill>
                  <a:srgbClr val="FF0000"/>
                </a:solidFill>
                <a:effectLst>
                  <a:outerShdw blurRad="50800" dist="39000" dir="5460000" algn="tl">
                    <a:srgbClr val="000000">
                      <a:alpha val="38000"/>
                    </a:srgbClr>
                  </a:outerShdw>
                </a:effectLst>
              </a:rPr>
            </a:br>
            <a:r>
              <a:rPr lang="en-CA" sz="2800" b="1" dirty="0" err="1" smtClean="0">
                <a:ln w="11430"/>
                <a:solidFill>
                  <a:srgbClr val="FF0000"/>
                </a:solidFill>
                <a:effectLst>
                  <a:outerShdw blurRad="50800" dist="39000" dir="5460000" algn="tl">
                    <a:srgbClr val="000000">
                      <a:alpha val="38000"/>
                    </a:srgbClr>
                  </a:outerShdw>
                </a:effectLst>
              </a:rPr>
              <a:t>op.cit</a:t>
            </a:r>
            <a:r>
              <a:rPr lang="en-CA" sz="2800" b="1" dirty="0">
                <a:ln w="11430"/>
                <a:solidFill>
                  <a:srgbClr val="FF0000"/>
                </a:solidFill>
                <a:effectLst>
                  <a:outerShdw blurRad="50800" dist="39000" dir="5460000" algn="tl">
                    <a:srgbClr val="000000">
                      <a:alpha val="38000"/>
                    </a:srgbClr>
                  </a:outerShdw>
                </a:effectLst>
              </a:rPr>
              <a:t>., </a:t>
            </a:r>
            <a:r>
              <a:rPr lang="en-CA" sz="2800" b="1" dirty="0" smtClean="0">
                <a:ln w="11430"/>
                <a:solidFill>
                  <a:srgbClr val="FF0000"/>
                </a:solidFill>
                <a:effectLst>
                  <a:outerShdw blurRad="50800" dist="39000" dir="5460000" algn="tl">
                    <a:srgbClr val="000000">
                      <a:alpha val="38000"/>
                    </a:srgbClr>
                  </a:outerShdw>
                </a:effectLst>
              </a:rPr>
              <a:t>p. 8.</a:t>
            </a:r>
            <a:endParaRPr lang="en-US" sz="2000" b="1" dirty="0">
              <a:ln w="11430"/>
              <a:solidFill>
                <a:srgbClr val="FF0000"/>
              </a:solidFill>
              <a:effectLst>
                <a:outerShdw blurRad="50800" dist="39000" dir="5460000" algn="tl">
                  <a:srgbClr val="000000">
                    <a:alpha val="38000"/>
                  </a:srgbClr>
                </a:outerShdw>
              </a:effectLst>
            </a:endParaRPr>
          </a:p>
        </p:txBody>
      </p:sp>
      <p:sp>
        <p:nvSpPr>
          <p:cNvPr id="8" name="Sun 7"/>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2916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52474" y="3810000"/>
            <a:ext cx="10627115" cy="2753590"/>
          </a:xfrm>
        </p:spPr>
        <p:txBody>
          <a:bodyPr>
            <a:normAutofit fontScale="92500"/>
            <a:scene3d>
              <a:camera prst="orthographicFront"/>
              <a:lightRig rig="threePt" dir="t"/>
            </a:scene3d>
            <a:sp3d extrusionH="57150">
              <a:bevelT w="38100" h="38100"/>
            </a:sp3d>
          </a:bodyPr>
          <a:lstStyle/>
          <a:p>
            <a:r>
              <a:rPr lang="en-CA" sz="2800" b="1" dirty="0" err="1" smtClean="0">
                <a:solidFill>
                  <a:srgbClr val="602626"/>
                </a:solidFill>
              </a:rPr>
              <a:t>Rashbam's</a:t>
            </a:r>
            <a:r>
              <a:rPr lang="en-CA" sz="2800" b="1" dirty="0" smtClean="0">
                <a:solidFill>
                  <a:srgbClr val="602626"/>
                </a:solidFill>
              </a:rPr>
              <a:t> Genesis</a:t>
            </a:r>
            <a:r>
              <a:rPr lang="en-CA" sz="2800" b="1" dirty="0" smtClean="0">
                <a:solidFill>
                  <a:schemeClr val="tx1"/>
                </a:solidFill>
              </a:rPr>
              <a:t> </a:t>
            </a:r>
            <a:r>
              <a:rPr lang="en-CA" sz="2800" dirty="0" smtClean="0">
                <a:solidFill>
                  <a:schemeClr val="tx1"/>
                </a:solidFill>
              </a:rPr>
              <a:t>(</a:t>
            </a:r>
            <a:r>
              <a:rPr lang="en-CA" sz="2800" dirty="0"/>
              <a:t>commentary on Genesis 1:1-2:3</a:t>
            </a:r>
            <a:r>
              <a:rPr lang="en-CA" sz="2800" dirty="0" smtClean="0">
                <a:solidFill>
                  <a:schemeClr val="tx1"/>
                </a:solidFill>
              </a:rPr>
              <a:t>)</a:t>
            </a:r>
            <a:endParaRPr lang="en-CA" sz="2800" dirty="0">
              <a:solidFill>
                <a:schemeClr val="tx1"/>
              </a:solidFill>
            </a:endParaRPr>
          </a:p>
          <a:p>
            <a:pPr marL="514350" indent="-514350">
              <a:buAutoNum type="arabicPeriod"/>
            </a:pPr>
            <a:r>
              <a:rPr lang="en-CA" sz="2800" dirty="0" smtClean="0">
                <a:solidFill>
                  <a:schemeClr val="tx1"/>
                </a:solidFill>
              </a:rPr>
              <a:t>To </a:t>
            </a:r>
            <a:r>
              <a:rPr lang="en-CA" sz="2800" dirty="0">
                <a:solidFill>
                  <a:schemeClr val="tx1"/>
                </a:solidFill>
              </a:rPr>
              <a:t>remind the Jewish people of the reason for the observance of the Shabbat as described in the Ten Commandments, Moses told the story of creation: </a:t>
            </a:r>
            <a:r>
              <a:rPr lang="en-CA" sz="2800" dirty="0" smtClean="0">
                <a:solidFill>
                  <a:schemeClr val="tx1"/>
                </a:solidFill>
              </a:rPr>
              <a:t> At </a:t>
            </a:r>
            <a:r>
              <a:rPr lang="en-CA" sz="2800" dirty="0">
                <a:solidFill>
                  <a:schemeClr val="tx1"/>
                </a:solidFill>
              </a:rPr>
              <a:t>the time when the upper heavens and the earth had already been created, </a:t>
            </a:r>
            <a:r>
              <a:rPr lang="en-CA" sz="2800" dirty="0">
                <a:solidFill>
                  <a:srgbClr val="FF0000"/>
                </a:solidFill>
              </a:rPr>
              <a:t>a long or a short time before the acts related in Genesis, </a:t>
            </a:r>
          </a:p>
          <a:p>
            <a:endParaRPr lang="en-CA"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3074" name="Picture 2" descr="C:\Users\Rae\Desktop\Rashb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1485" y="365587"/>
            <a:ext cx="2075497" cy="2641600"/>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2712720" y="50800"/>
            <a:ext cx="9347200" cy="362712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r>
              <a:rPr lang="en-CA" sz="2800" b="1" u="sng" dirty="0" smtClean="0">
                <a:solidFill>
                  <a:srgbClr val="602626"/>
                </a:solidFill>
              </a:rPr>
              <a:t>Rabbinical Commentaries</a:t>
            </a:r>
            <a:endParaRPr lang="en-CA" sz="2800" dirty="0" smtClean="0">
              <a:solidFill>
                <a:srgbClr val="602626"/>
              </a:solidFill>
            </a:endParaRPr>
          </a:p>
          <a:p>
            <a:pPr>
              <a:lnSpc>
                <a:spcPct val="120000"/>
              </a:lnSpc>
            </a:pPr>
            <a:r>
              <a:rPr lang="en-CA" sz="2800" b="1" dirty="0" err="1" smtClean="0">
                <a:solidFill>
                  <a:srgbClr val="602626"/>
                </a:solidFill>
              </a:rPr>
              <a:t>Shmuel</a:t>
            </a:r>
            <a:r>
              <a:rPr lang="en-CA" sz="2800" b="1" dirty="0" smtClean="0">
                <a:solidFill>
                  <a:srgbClr val="602626"/>
                </a:solidFill>
              </a:rPr>
              <a:t> ben Meir</a:t>
            </a:r>
            <a:r>
              <a:rPr lang="en-CA" sz="2800" dirty="0" smtClean="0">
                <a:solidFill>
                  <a:srgbClr val="602626"/>
                </a:solidFill>
              </a:rPr>
              <a:t> </a:t>
            </a:r>
            <a:r>
              <a:rPr lang="en-CA" sz="2000" dirty="0" smtClean="0"/>
              <a:t>(c.1085 - c.1158)</a:t>
            </a:r>
            <a:r>
              <a:rPr lang="en-CA" sz="2800" dirty="0" smtClean="0"/>
              <a:t>, also known as </a:t>
            </a:r>
            <a:r>
              <a:rPr lang="en-CA" sz="2800" b="1" dirty="0" err="1" smtClean="0">
                <a:solidFill>
                  <a:srgbClr val="602626"/>
                </a:solidFill>
              </a:rPr>
              <a:t>Rashbam</a:t>
            </a:r>
            <a:r>
              <a:rPr lang="en-CA" sz="2800" dirty="0" smtClean="0"/>
              <a:t> learned from his grandfather </a:t>
            </a:r>
            <a:r>
              <a:rPr lang="en-CA" sz="2800" dirty="0" err="1" smtClean="0"/>
              <a:t>Rashi</a:t>
            </a:r>
            <a:r>
              <a:rPr lang="en-CA" sz="2800" dirty="0" smtClean="0"/>
              <a:t>.  </a:t>
            </a:r>
            <a:r>
              <a:rPr lang="en-CA" sz="2800" dirty="0" err="1" smtClean="0"/>
              <a:t>Rashbam</a:t>
            </a:r>
            <a:r>
              <a:rPr lang="en-CA" sz="2800" dirty="0" smtClean="0"/>
              <a:t> was a biblical commentator and Talmudist with his commentary on the Torah renowned for its stress on the plain meaning </a:t>
            </a:r>
            <a:r>
              <a:rPr lang="en-CA" sz="2400" i="1" dirty="0" smtClean="0"/>
              <a:t>(</a:t>
            </a:r>
            <a:r>
              <a:rPr lang="en-CA" sz="2400" i="1" dirty="0" err="1" smtClean="0"/>
              <a:t>peshat</a:t>
            </a:r>
            <a:r>
              <a:rPr lang="en-CA" sz="2400" i="1" dirty="0" smtClean="0"/>
              <a:t>) </a:t>
            </a:r>
            <a:r>
              <a:rPr lang="en-CA" sz="2800" dirty="0" smtClean="0"/>
              <a:t>of the text. </a:t>
            </a:r>
          </a:p>
        </p:txBody>
      </p:sp>
      <p:sp>
        <p:nvSpPr>
          <p:cNvPr id="7" name="Sun 6"/>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849157"/>
      </p:ext>
    </p:extLst>
  </p:cSld>
  <p:clrMapOvr>
    <a:masterClrMapping/>
  </p:clrMapOvr>
  <p:transition spd="slow">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599726" y="450682"/>
            <a:ext cx="8345347" cy="1505631"/>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dirty="0" err="1">
                <a:ln w="11430"/>
                <a:solidFill>
                  <a:srgbClr val="602626"/>
                </a:solidFill>
                <a:effectLst>
                  <a:outerShdw blurRad="50800" dist="39000" dir="5460000" algn="tl">
                    <a:srgbClr val="000000">
                      <a:alpha val="38000"/>
                    </a:srgbClr>
                  </a:outerShdw>
                </a:effectLst>
              </a:rPr>
              <a:t>Delitzsch</a:t>
            </a:r>
            <a:r>
              <a:rPr lang="en-CA" sz="4400" b="1" dirty="0">
                <a:ln w="11430"/>
                <a:solidFill>
                  <a:srgbClr val="602626"/>
                </a:solidFill>
                <a:effectLst>
                  <a:outerShdw blurRad="50800" dist="39000" dir="5460000" algn="tl">
                    <a:srgbClr val="000000">
                      <a:alpha val="38000"/>
                    </a:srgbClr>
                  </a:outerShdw>
                </a:effectLst>
              </a:rPr>
              <a:t> in </a:t>
            </a:r>
            <a:r>
              <a:rPr lang="en-CA" sz="4400" b="1" dirty="0" err="1">
                <a:ln w="11430"/>
                <a:solidFill>
                  <a:srgbClr val="602626"/>
                </a:solidFill>
                <a:effectLst>
                  <a:outerShdw blurRad="50800" dist="39000" dir="5460000" algn="tl">
                    <a:srgbClr val="000000">
                      <a:alpha val="38000"/>
                    </a:srgbClr>
                  </a:outerShdw>
                </a:effectLst>
              </a:rPr>
              <a:t>Dillmann's</a:t>
            </a:r>
            <a:r>
              <a:rPr lang="en-CA" sz="4400" b="1" dirty="0">
                <a:ln w="11430"/>
                <a:solidFill>
                  <a:srgbClr val="602626"/>
                </a:solidFill>
                <a:effectLst>
                  <a:outerShdw blurRad="50800" dist="39000" dir="5460000" algn="tl">
                    <a:srgbClr val="000000">
                      <a:alpha val="38000"/>
                    </a:srgbClr>
                  </a:outerShdw>
                </a:effectLst>
              </a:rPr>
              <a:t> </a:t>
            </a:r>
            <a:r>
              <a:rPr lang="en-CA" sz="4400" b="1" dirty="0" smtClean="0">
                <a:ln w="11430"/>
                <a:solidFill>
                  <a:srgbClr val="602626"/>
                </a:solidFill>
                <a:effectLst>
                  <a:outerShdw blurRad="50800" dist="39000" dir="5460000" algn="tl">
                    <a:srgbClr val="000000">
                      <a:alpha val="38000"/>
                    </a:srgbClr>
                  </a:outerShdw>
                </a:effectLst>
              </a:rPr>
              <a:t/>
            </a:r>
            <a:br>
              <a:rPr lang="en-CA" sz="4400" b="1" dirty="0" smtClean="0">
                <a:ln w="11430"/>
                <a:solidFill>
                  <a:srgbClr val="602626"/>
                </a:solidFill>
                <a:effectLst>
                  <a:outerShdw blurRad="50800" dist="39000" dir="5460000" algn="tl">
                    <a:srgbClr val="000000">
                      <a:alpha val="38000"/>
                    </a:srgbClr>
                  </a:outerShdw>
                </a:effectLst>
              </a:rPr>
            </a:br>
            <a:r>
              <a:rPr lang="en-CA" sz="4400" b="1" dirty="0" smtClean="0">
                <a:ln w="11430"/>
                <a:solidFill>
                  <a:srgbClr val="602626"/>
                </a:solidFill>
                <a:effectLst>
                  <a:outerShdw blurRad="50800" dist="39000" dir="5460000" algn="tl">
                    <a:srgbClr val="000000">
                      <a:alpha val="38000"/>
                    </a:srgbClr>
                  </a:outerShdw>
                </a:effectLst>
              </a:rPr>
              <a:t>Commentary on Gen 1:5</a:t>
            </a:r>
            <a:endParaRPr lang="en-US" sz="4400" b="1" dirty="0">
              <a:ln w="11430"/>
              <a:solidFill>
                <a:srgbClr val="602626"/>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4409954" y="2016595"/>
            <a:ext cx="6886937" cy="3777622"/>
          </a:xfrm>
        </p:spPr>
        <p:txBody>
          <a:bodyPr>
            <a:noAutofit/>
            <a:scene3d>
              <a:camera prst="orthographicFront"/>
              <a:lightRig rig="threePt" dir="t"/>
            </a:scene3d>
            <a:sp3d extrusionH="57150">
              <a:bevelT w="38100" h="38100"/>
            </a:sp3d>
          </a:bodyPr>
          <a:lstStyle/>
          <a:p>
            <a:r>
              <a:rPr lang="en-CA" sz="2600" dirty="0" smtClean="0">
                <a:solidFill>
                  <a:schemeClr val="accent5">
                    <a:lumMod val="75000"/>
                  </a:schemeClr>
                </a:solidFill>
              </a:rPr>
              <a:t>"</a:t>
            </a:r>
            <a:r>
              <a:rPr lang="en-CA" sz="2600" dirty="0">
                <a:solidFill>
                  <a:schemeClr val="accent5">
                    <a:lumMod val="75000"/>
                  </a:schemeClr>
                </a:solidFill>
              </a:rPr>
              <a:t>Among the ancient Israelites, as among the </a:t>
            </a:r>
            <a:r>
              <a:rPr lang="en-CA" sz="2600" b="1" i="1" dirty="0">
                <a:solidFill>
                  <a:schemeClr val="accent5">
                    <a:lumMod val="75000"/>
                  </a:schemeClr>
                </a:solidFill>
              </a:rPr>
              <a:t>Greeks</a:t>
            </a:r>
            <a:r>
              <a:rPr lang="en-CA" sz="2600" dirty="0">
                <a:solidFill>
                  <a:schemeClr val="accent5">
                    <a:lumMod val="75000"/>
                  </a:schemeClr>
                </a:solidFill>
              </a:rPr>
              <a:t>, </a:t>
            </a:r>
            <a:r>
              <a:rPr lang="en-CA" sz="2600" dirty="0">
                <a:solidFill>
                  <a:srgbClr val="C00000"/>
                </a:solidFill>
              </a:rPr>
              <a:t>the day was reckoned from </a:t>
            </a:r>
            <a:r>
              <a:rPr lang="en-CA" sz="2600" b="1" i="1" dirty="0">
                <a:solidFill>
                  <a:srgbClr val="C00000"/>
                </a:solidFill>
              </a:rPr>
              <a:t>sunset to sunset</a:t>
            </a:r>
            <a:r>
              <a:rPr lang="en-CA" sz="2600" dirty="0">
                <a:solidFill>
                  <a:srgbClr val="C00000"/>
                </a:solidFill>
              </a:rPr>
              <a:t>. </a:t>
            </a:r>
            <a:r>
              <a:rPr lang="en-CA" sz="2600" dirty="0" smtClean="0">
                <a:solidFill>
                  <a:srgbClr val="C00000"/>
                </a:solidFill>
              </a:rPr>
              <a:t> </a:t>
            </a:r>
            <a:br>
              <a:rPr lang="en-CA" sz="2600" dirty="0" smtClean="0">
                <a:solidFill>
                  <a:srgbClr val="C00000"/>
                </a:solidFill>
              </a:rPr>
            </a:br>
            <a:r>
              <a:rPr lang="en-CA" sz="2600" dirty="0" smtClean="0">
                <a:solidFill>
                  <a:schemeClr val="accent5">
                    <a:lumMod val="75000"/>
                  </a:schemeClr>
                </a:solidFill>
              </a:rPr>
              <a:t>This </a:t>
            </a:r>
            <a:r>
              <a:rPr lang="en-CA" sz="2600" dirty="0">
                <a:solidFill>
                  <a:schemeClr val="accent5">
                    <a:lumMod val="75000"/>
                  </a:schemeClr>
                </a:solidFill>
              </a:rPr>
              <a:t>was the </a:t>
            </a:r>
            <a:r>
              <a:rPr lang="en-CA" sz="2600" b="1" i="1" dirty="0">
                <a:solidFill>
                  <a:schemeClr val="accent5">
                    <a:lumMod val="75000"/>
                  </a:schemeClr>
                </a:solidFill>
              </a:rPr>
              <a:t>custom</a:t>
            </a:r>
            <a:r>
              <a:rPr lang="en-CA" sz="2600" dirty="0">
                <a:solidFill>
                  <a:schemeClr val="accent5">
                    <a:lumMod val="75000"/>
                  </a:schemeClr>
                </a:solidFill>
              </a:rPr>
              <a:t> also of the </a:t>
            </a:r>
            <a:r>
              <a:rPr lang="en-CA" sz="2600" b="1" i="1" dirty="0" err="1">
                <a:solidFill>
                  <a:schemeClr val="accent5">
                    <a:lumMod val="75000"/>
                  </a:schemeClr>
                </a:solidFill>
              </a:rPr>
              <a:t>Gauls</a:t>
            </a:r>
            <a:r>
              <a:rPr lang="en-CA" sz="2600" dirty="0">
                <a:solidFill>
                  <a:schemeClr val="accent5">
                    <a:lumMod val="75000"/>
                  </a:schemeClr>
                </a:solidFill>
              </a:rPr>
              <a:t> and ancient </a:t>
            </a:r>
            <a:r>
              <a:rPr lang="en-CA" sz="2600" b="1" i="1" dirty="0">
                <a:solidFill>
                  <a:schemeClr val="accent5">
                    <a:lumMod val="75000"/>
                  </a:schemeClr>
                </a:solidFill>
              </a:rPr>
              <a:t>Germans</a:t>
            </a:r>
            <a:r>
              <a:rPr lang="en-CA" sz="2600" dirty="0">
                <a:solidFill>
                  <a:schemeClr val="accent5">
                    <a:lumMod val="75000"/>
                  </a:schemeClr>
                </a:solidFill>
              </a:rPr>
              <a:t>, and was </a:t>
            </a:r>
            <a:r>
              <a:rPr lang="en-CA" sz="2600" b="1" i="1" dirty="0">
                <a:solidFill>
                  <a:srgbClr val="C00000"/>
                </a:solidFill>
              </a:rPr>
              <a:t>probably connected originally with </a:t>
            </a:r>
            <a:r>
              <a:rPr lang="en-CA" sz="2600" b="1" i="1" dirty="0" smtClean="0">
                <a:solidFill>
                  <a:srgbClr val="C00000"/>
                </a:solidFill>
              </a:rPr>
              <a:t/>
            </a:r>
            <a:br>
              <a:rPr lang="en-CA" sz="2600" b="1" i="1" dirty="0" smtClean="0">
                <a:solidFill>
                  <a:srgbClr val="C00000"/>
                </a:solidFill>
              </a:rPr>
            </a:br>
            <a:r>
              <a:rPr lang="en-CA" sz="2600" b="1" i="1" dirty="0" smtClean="0">
                <a:solidFill>
                  <a:srgbClr val="C00000"/>
                </a:solidFill>
              </a:rPr>
              <a:t>the </a:t>
            </a:r>
            <a:r>
              <a:rPr lang="en-CA" sz="2600" b="1" i="1" dirty="0">
                <a:solidFill>
                  <a:srgbClr val="C00000"/>
                </a:solidFill>
              </a:rPr>
              <a:t>cult of the moon</a:t>
            </a:r>
            <a:r>
              <a:rPr lang="en-CA" sz="2600" dirty="0">
                <a:solidFill>
                  <a:srgbClr val="C00000"/>
                </a:solidFill>
              </a:rPr>
              <a:t>. </a:t>
            </a:r>
            <a:r>
              <a:rPr lang="en-CA" sz="2600" dirty="0" smtClean="0">
                <a:solidFill>
                  <a:srgbClr val="C00000"/>
                </a:solidFill>
              </a:rPr>
              <a:t> </a:t>
            </a:r>
            <a:r>
              <a:rPr lang="en-CA" sz="2600" b="1" i="1" dirty="0" smtClean="0">
                <a:solidFill>
                  <a:schemeClr val="accent5">
                    <a:lumMod val="75000"/>
                  </a:schemeClr>
                </a:solidFill>
              </a:rPr>
              <a:t>There </a:t>
            </a:r>
            <a:r>
              <a:rPr lang="en-CA" sz="2600" b="1" i="1" dirty="0">
                <a:solidFill>
                  <a:schemeClr val="accent5">
                    <a:lumMod val="75000"/>
                  </a:schemeClr>
                </a:solidFill>
              </a:rPr>
              <a:t>is, however, evidence that this was </a:t>
            </a:r>
            <a:r>
              <a:rPr lang="en-CA" sz="2600" b="1" i="1" u="sng" dirty="0">
                <a:solidFill>
                  <a:schemeClr val="accent5">
                    <a:lumMod val="75000"/>
                  </a:schemeClr>
                </a:solidFill>
              </a:rPr>
              <a:t>not the custom at all times</a:t>
            </a:r>
            <a:r>
              <a:rPr lang="en-CA" sz="2600" dirty="0" smtClean="0">
                <a:solidFill>
                  <a:schemeClr val="accent5">
                    <a:lumMod val="75000"/>
                  </a:schemeClr>
                </a:solidFill>
              </a:rPr>
              <a:t>..."</a:t>
            </a: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8196" name="Picture 4" descr="C:\Users\Rae\Desktop\Delitzsch commentary 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958" y="1648869"/>
            <a:ext cx="2357513" cy="35327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8195" name="Picture 3" descr="C:\Users\Rae\Desktop\FranzDelitzs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36435" y="4016415"/>
            <a:ext cx="2089294" cy="2687396"/>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Sun 6"/>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980151"/>
      </p:ext>
    </p:extLst>
  </p:cSld>
  <p:clrMapOvr>
    <a:masterClrMapping/>
  </p:clrMapOvr>
  <p:transition spd="slow">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143877" y="265295"/>
            <a:ext cx="9800580" cy="128089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dirty="0" smtClean="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outerShdw blurRad="50800" dist="39000" dir="5460000" algn="tl">
                    <a:srgbClr val="000000">
                      <a:alpha val="38000"/>
                    </a:srgbClr>
                  </a:outerShdw>
                </a:effectLst>
              </a:rPr>
              <a:t>The Lion </a:t>
            </a:r>
            <a:r>
              <a:rPr lang="en-CA" sz="4400" b="1"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outerShdw blurRad="50800" dist="39000" dir="5460000" algn="tl">
                    <a:srgbClr val="000000">
                      <a:alpha val="38000"/>
                    </a:srgbClr>
                  </a:outerShdw>
                </a:effectLst>
              </a:rPr>
              <a:t>Encyclopedia of the </a:t>
            </a:r>
            <a:r>
              <a:rPr lang="en-CA" sz="4400" b="1" dirty="0" smtClean="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outerShdw blurRad="50800" dist="39000" dir="5460000" algn="tl">
                    <a:srgbClr val="000000">
                      <a:alpha val="38000"/>
                    </a:srgbClr>
                  </a:outerShdw>
                </a:effectLst>
              </a:rPr>
              <a:t>Bible</a:t>
            </a:r>
            <a:br>
              <a:rPr lang="en-CA" sz="4400" b="1" dirty="0" smtClean="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outerShdw blurRad="50800" dist="39000" dir="5460000" algn="tl">
                    <a:srgbClr val="000000">
                      <a:alpha val="38000"/>
                    </a:srgbClr>
                  </a:outerShdw>
                </a:effectLst>
              </a:rPr>
            </a:br>
            <a:r>
              <a:rPr lang="en-CA" sz="2800" b="1" dirty="0" smtClean="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outerShdw blurRad="50800" dist="39000" dir="5460000" algn="tl">
                    <a:srgbClr val="000000">
                      <a:alpha val="38000"/>
                    </a:srgbClr>
                  </a:outerShdw>
                </a:effectLst>
              </a:rPr>
              <a:t>p. 163</a:t>
            </a:r>
            <a:endParaRPr lang="en-US" sz="2800" b="1"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3298784" y="1676714"/>
            <a:ext cx="8275275" cy="3777622"/>
          </a:xfrm>
        </p:spPr>
        <p:txBody>
          <a:bodyPr>
            <a:noAutofit/>
            <a:scene3d>
              <a:camera prst="orthographicFront"/>
              <a:lightRig rig="threePt" dir="t"/>
            </a:scene3d>
            <a:sp3d extrusionH="57150">
              <a:bevelT w="38100" h="38100"/>
            </a:sp3d>
          </a:bodyPr>
          <a:lstStyle/>
          <a:p>
            <a:r>
              <a:rPr lang="en-CA" sz="2600" dirty="0" smtClean="0"/>
              <a:t> </a:t>
            </a:r>
            <a:r>
              <a:rPr lang="en-CA" sz="2800" i="1" dirty="0">
                <a:solidFill>
                  <a:schemeClr val="accent5">
                    <a:lumMod val="75000"/>
                  </a:schemeClr>
                </a:solidFill>
              </a:rPr>
              <a:t>"</a:t>
            </a:r>
            <a:r>
              <a:rPr lang="en-CA" sz="2800" dirty="0">
                <a:solidFill>
                  <a:schemeClr val="accent5">
                    <a:lumMod val="75000"/>
                  </a:schemeClr>
                </a:solidFill>
              </a:rPr>
              <a:t>...</a:t>
            </a:r>
            <a:r>
              <a:rPr lang="en-CA" sz="2800" b="1" i="1" u="sng" dirty="0">
                <a:solidFill>
                  <a:schemeClr val="accent5">
                    <a:lumMod val="75000"/>
                  </a:schemeClr>
                </a:solidFill>
              </a:rPr>
              <a:t>Early</a:t>
            </a:r>
            <a:r>
              <a:rPr lang="en-CA" sz="2800" b="1" i="1" dirty="0">
                <a:solidFill>
                  <a:schemeClr val="accent5">
                    <a:lumMod val="75000"/>
                  </a:schemeClr>
                </a:solidFill>
              </a:rPr>
              <a:t> in the old testament period</a:t>
            </a:r>
            <a:r>
              <a:rPr lang="en-CA" sz="2800" dirty="0">
                <a:solidFill>
                  <a:schemeClr val="accent5">
                    <a:lumMod val="75000"/>
                  </a:schemeClr>
                </a:solidFill>
              </a:rPr>
              <a:t>, when Canaan was under Egypt's influence, </a:t>
            </a:r>
            <a:r>
              <a:rPr lang="en-CA" sz="2800" b="1" i="1" dirty="0">
                <a:solidFill>
                  <a:schemeClr val="accent5">
                    <a:lumMod val="75000"/>
                  </a:schemeClr>
                </a:solidFill>
              </a:rPr>
              <a:t>the day started at </a:t>
            </a:r>
            <a:r>
              <a:rPr lang="en-CA" sz="2800" b="1" i="1" u="sng" dirty="0">
                <a:solidFill>
                  <a:schemeClr val="accent5">
                    <a:lumMod val="75000"/>
                  </a:schemeClr>
                </a:solidFill>
              </a:rPr>
              <a:t>sunrise</a:t>
            </a:r>
            <a:r>
              <a:rPr lang="en-CA" sz="2800" dirty="0" smtClean="0">
                <a:solidFill>
                  <a:schemeClr val="accent5">
                    <a:lumMod val="75000"/>
                  </a:schemeClr>
                </a:solidFill>
              </a:rPr>
              <a:t>... </a:t>
            </a:r>
            <a:r>
              <a:rPr lang="en-CA" sz="2800" b="1" i="1" u="sng" dirty="0" smtClean="0">
                <a:solidFill>
                  <a:srgbClr val="FF0000"/>
                </a:solidFill>
              </a:rPr>
              <a:t>later</a:t>
            </a:r>
            <a:r>
              <a:rPr lang="en-CA" sz="2800" b="1" i="1" dirty="0">
                <a:solidFill>
                  <a:srgbClr val="FF0000"/>
                </a:solidFill>
              </a:rPr>
              <a:t>, perhaps under </a:t>
            </a:r>
            <a:r>
              <a:rPr lang="en-CA" sz="2800" b="1" i="1" u="sng" dirty="0">
                <a:solidFill>
                  <a:srgbClr val="FF0000"/>
                </a:solidFill>
              </a:rPr>
              <a:t>Babylonian influence</a:t>
            </a:r>
            <a:r>
              <a:rPr lang="en-CA" sz="2800" b="1" i="1" dirty="0">
                <a:solidFill>
                  <a:srgbClr val="FF0000"/>
                </a:solidFill>
              </a:rPr>
              <a:t>, the calendar seems to have </a:t>
            </a:r>
            <a:r>
              <a:rPr lang="en-CA" sz="2800" b="1" i="1" u="sng" dirty="0">
                <a:solidFill>
                  <a:srgbClr val="FF0000"/>
                </a:solidFill>
              </a:rPr>
              <a:t>changed</a:t>
            </a:r>
            <a:r>
              <a:rPr lang="en-CA" sz="2800" dirty="0">
                <a:solidFill>
                  <a:srgbClr val="FF0000"/>
                </a:solidFill>
              </a:rPr>
              <a:t>. </a:t>
            </a:r>
            <a:r>
              <a:rPr lang="en-CA" sz="2800" dirty="0" smtClean="0">
                <a:solidFill>
                  <a:schemeClr val="accent5">
                    <a:lumMod val="75000"/>
                  </a:schemeClr>
                </a:solidFill>
              </a:rPr>
              <a:t> </a:t>
            </a:r>
            <a:r>
              <a:rPr lang="en-CA" sz="2800" dirty="0" smtClean="0">
                <a:solidFill>
                  <a:srgbClr val="C00000"/>
                </a:solidFill>
              </a:rPr>
              <a:t>The </a:t>
            </a:r>
            <a:r>
              <a:rPr lang="en-CA" sz="2800" dirty="0">
                <a:solidFill>
                  <a:srgbClr val="C00000"/>
                </a:solidFill>
              </a:rPr>
              <a:t>day began at </a:t>
            </a:r>
            <a:r>
              <a:rPr lang="en-CA" sz="2800" b="1" i="1" u="sng" dirty="0">
                <a:solidFill>
                  <a:srgbClr val="C00000"/>
                </a:solidFill>
              </a:rPr>
              <a:t>moonrise</a:t>
            </a:r>
            <a:r>
              <a:rPr lang="en-CA" sz="2800" dirty="0">
                <a:solidFill>
                  <a:srgbClr val="C00000"/>
                </a:solidFill>
              </a:rPr>
              <a:t> (1800 hrs) and a whole day became an evening and a morning</a:t>
            </a:r>
            <a:r>
              <a:rPr lang="en-CA" sz="2800" dirty="0" smtClean="0">
                <a:solidFill>
                  <a:srgbClr val="C00000"/>
                </a:solidFill>
              </a:rPr>
              <a:t>..."</a:t>
            </a:r>
            <a:r>
              <a:rPr lang="en-CA" sz="2800" dirty="0">
                <a:solidFill>
                  <a:srgbClr val="C00000"/>
                </a:solidFill>
              </a:rPr>
              <a:t/>
            </a:r>
            <a:br>
              <a:rPr lang="en-CA" sz="2800" dirty="0">
                <a:solidFill>
                  <a:srgbClr val="C00000"/>
                </a:solidFill>
              </a:rPr>
            </a:br>
            <a:r>
              <a:rPr lang="en-CA" sz="2800" dirty="0"/>
              <a:t/>
            </a:r>
            <a:br>
              <a:rPr lang="en-CA" sz="2800" dirty="0"/>
            </a:b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41</a:t>
            </a:fld>
            <a:endParaRPr lang="en-US" dirty="0"/>
          </a:p>
        </p:txBody>
      </p:sp>
      <p:pic>
        <p:nvPicPr>
          <p:cNvPr id="9218" name="Picture 2" descr="C:\Users\Rae\Desktop\Lion Ency of the B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07" y="1666311"/>
            <a:ext cx="2435788" cy="37210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18704"/>
            <a:ext cx="335280" cy="266066"/>
          </a:xfrm>
          <a:prstGeom prst="sun">
            <a:avLst/>
          </a:prstGeom>
          <a:solidFill>
            <a:srgbClr val="00B05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226278"/>
      </p:ext>
    </p:extLst>
  </p:cSld>
  <p:clrMapOvr>
    <a:masterClrMapping/>
  </p:clrMapOvr>
  <p:transition spd="slow">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716877" y="791363"/>
            <a:ext cx="6666394" cy="1621379"/>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6000" b="1" dirty="0">
                <a:ln w="11430"/>
                <a:solidFill>
                  <a:schemeClr val="accent3"/>
                </a:solidFill>
                <a:effectLst>
                  <a:outerShdw blurRad="50800" dist="39000" dir="5460000" algn="tl">
                    <a:srgbClr val="000000">
                      <a:alpha val="38000"/>
                    </a:srgbClr>
                  </a:outerShdw>
                </a:effectLst>
              </a:rPr>
              <a:t>NIV Study </a:t>
            </a:r>
            <a:r>
              <a:rPr lang="en-CA" sz="6000" b="1" dirty="0" smtClean="0">
                <a:ln w="11430"/>
                <a:solidFill>
                  <a:schemeClr val="accent3"/>
                </a:solidFill>
                <a:effectLst>
                  <a:outerShdw blurRad="50800" dist="39000" dir="5460000" algn="tl">
                    <a:srgbClr val="000000">
                      <a:alpha val="38000"/>
                    </a:srgbClr>
                  </a:outerShdw>
                </a:effectLst>
              </a:rPr>
              <a:t>Bible</a:t>
            </a:r>
            <a:br>
              <a:rPr lang="en-CA" sz="6000" b="1" dirty="0" smtClean="0">
                <a:ln w="11430"/>
                <a:solidFill>
                  <a:schemeClr val="accent3"/>
                </a:solidFill>
                <a:effectLst>
                  <a:outerShdw blurRad="50800" dist="39000" dir="5460000" algn="tl">
                    <a:srgbClr val="000000">
                      <a:alpha val="38000"/>
                    </a:srgbClr>
                  </a:outerShdw>
                </a:effectLst>
              </a:rPr>
            </a:br>
            <a:r>
              <a:rPr lang="en-CA" b="1" dirty="0" smtClean="0">
                <a:ln w="11430"/>
                <a:solidFill>
                  <a:schemeClr val="accent3"/>
                </a:solidFill>
                <a:effectLst>
                  <a:outerShdw blurRad="50800" dist="39000" dir="5460000" algn="tl">
                    <a:srgbClr val="000000">
                      <a:alpha val="38000"/>
                    </a:srgbClr>
                  </a:outerShdw>
                </a:effectLst>
              </a:rPr>
              <a:t>p. 707</a:t>
            </a:r>
            <a:endParaRPr lang="en-US" b="1" dirty="0">
              <a:ln w="11430"/>
              <a:solidFill>
                <a:schemeClr val="accent3"/>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5405184" y="2575560"/>
            <a:ext cx="5809868" cy="3777622"/>
          </a:xfrm>
        </p:spPr>
        <p:txBody>
          <a:bodyPr>
            <a:noAutofit/>
            <a:scene3d>
              <a:camera prst="orthographicFront"/>
              <a:lightRig rig="threePt" dir="t"/>
            </a:scene3d>
            <a:sp3d extrusionH="57150">
              <a:bevelT w="38100" h="38100"/>
            </a:sp3d>
          </a:bodyPr>
          <a:lstStyle/>
          <a:p>
            <a:r>
              <a:rPr lang="en-CA" sz="2800" dirty="0" smtClean="0"/>
              <a:t> </a:t>
            </a:r>
            <a:r>
              <a:rPr lang="en-CA" sz="3200" dirty="0" smtClean="0">
                <a:solidFill>
                  <a:schemeClr val="accent5">
                    <a:lumMod val="75000"/>
                  </a:schemeClr>
                </a:solidFill>
              </a:rPr>
              <a:t>"...</a:t>
            </a:r>
            <a:r>
              <a:rPr lang="en-CA" sz="3200" dirty="0">
                <a:solidFill>
                  <a:schemeClr val="accent5">
                    <a:lumMod val="75000"/>
                  </a:schemeClr>
                </a:solidFill>
              </a:rPr>
              <a:t>The Israelites, like the </a:t>
            </a:r>
            <a:r>
              <a:rPr lang="en-CA" sz="3200" b="1" i="1" u="sng" dirty="0">
                <a:solidFill>
                  <a:srgbClr val="C00000"/>
                </a:solidFill>
              </a:rPr>
              <a:t>Babylonians</a:t>
            </a:r>
            <a:r>
              <a:rPr lang="en-CA" sz="3200" dirty="0">
                <a:solidFill>
                  <a:srgbClr val="C00000"/>
                </a:solidFill>
              </a:rPr>
              <a:t>,</a:t>
            </a:r>
            <a:r>
              <a:rPr lang="en-CA" sz="3200" dirty="0">
                <a:solidFill>
                  <a:schemeClr val="accent5">
                    <a:lumMod val="75000"/>
                  </a:schemeClr>
                </a:solidFill>
              </a:rPr>
              <a:t> counted their </a:t>
            </a:r>
            <a:r>
              <a:rPr lang="en-CA" sz="3200" dirty="0" smtClean="0">
                <a:solidFill>
                  <a:schemeClr val="accent5">
                    <a:lumMod val="75000"/>
                  </a:schemeClr>
                </a:solidFill>
              </a:rPr>
              <a:t>days </a:t>
            </a:r>
            <a:r>
              <a:rPr lang="en-CA" sz="3200" dirty="0">
                <a:solidFill>
                  <a:schemeClr val="accent5">
                    <a:lumMod val="75000"/>
                  </a:schemeClr>
                </a:solidFill>
              </a:rPr>
              <a:t>from </a:t>
            </a:r>
            <a:r>
              <a:rPr lang="en-CA" sz="3200" b="1" i="1" u="sng" dirty="0">
                <a:solidFill>
                  <a:srgbClr val="C00000"/>
                </a:solidFill>
              </a:rPr>
              <a:t>sunset </a:t>
            </a:r>
            <a:r>
              <a:rPr lang="en-CA" sz="3200" b="1" i="1" u="sng" dirty="0" smtClean="0">
                <a:solidFill>
                  <a:srgbClr val="C00000"/>
                </a:solidFill>
              </a:rPr>
              <a:t/>
            </a:r>
            <a:br>
              <a:rPr lang="en-CA" sz="3200" b="1" i="1" u="sng" dirty="0" smtClean="0">
                <a:solidFill>
                  <a:srgbClr val="C00000"/>
                </a:solidFill>
              </a:rPr>
            </a:br>
            <a:r>
              <a:rPr lang="en-CA" sz="3200" b="1" i="1" u="sng" dirty="0" smtClean="0">
                <a:solidFill>
                  <a:srgbClr val="C00000"/>
                </a:solidFill>
              </a:rPr>
              <a:t>to </a:t>
            </a:r>
            <a:r>
              <a:rPr lang="en-CA" sz="3200" b="1" i="1" u="sng" dirty="0">
                <a:solidFill>
                  <a:srgbClr val="C00000"/>
                </a:solidFill>
              </a:rPr>
              <a:t>sunset</a:t>
            </a:r>
            <a:r>
              <a:rPr lang="en-CA" sz="3200" dirty="0">
                <a:solidFill>
                  <a:srgbClr val="C00000"/>
                </a:solidFill>
              </a:rPr>
              <a:t>..." </a:t>
            </a:r>
            <a:r>
              <a:rPr lang="en-CA" sz="2800" dirty="0">
                <a:solidFill>
                  <a:srgbClr val="C00000"/>
                </a:solidFill>
              </a:rPr>
              <a:t/>
            </a:r>
            <a:br>
              <a:rPr lang="en-CA" sz="2800" dirty="0">
                <a:solidFill>
                  <a:srgbClr val="C00000"/>
                </a:solidFill>
              </a:rPr>
            </a:br>
            <a:r>
              <a:rPr lang="en-CA" sz="2800" dirty="0">
                <a:solidFill>
                  <a:srgbClr val="C00000"/>
                </a:solidFill>
              </a:rPr>
              <a:t/>
            </a:r>
            <a:br>
              <a:rPr lang="en-CA" sz="2800" dirty="0">
                <a:solidFill>
                  <a:srgbClr val="C00000"/>
                </a:solidFill>
              </a:rPr>
            </a:br>
            <a:endParaRPr lang="en-CA" sz="2600" dirty="0">
              <a:solidFill>
                <a:srgbClr val="C0000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42</a:t>
            </a:fld>
            <a:endParaRPr lang="en-US" dirty="0"/>
          </a:p>
        </p:txBody>
      </p:sp>
      <p:pic>
        <p:nvPicPr>
          <p:cNvPr id="9219" name="Picture 3" descr="C:\Users\Rae\Desktop\NIV study B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937" y="1871924"/>
            <a:ext cx="2615524" cy="386911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18704"/>
            <a:ext cx="335280" cy="266066"/>
          </a:xfrm>
          <a:prstGeom prst="sun">
            <a:avLst/>
          </a:prstGeom>
          <a:solidFill>
            <a:srgbClr val="00B05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805554"/>
      </p:ext>
    </p:extLst>
  </p:cSld>
  <p:clrMapOvr>
    <a:masterClrMapping/>
  </p:clrMapOvr>
  <p:transition spd="slow">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77522" y="243068"/>
            <a:ext cx="7731265" cy="166193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5400" b="1" dirty="0" err="1">
                <a:ln w="57150">
                  <a:solidFill>
                    <a:srgbClr val="C00000"/>
                  </a:solidFill>
                </a:ln>
                <a:solidFill>
                  <a:srgbClr val="FFC000"/>
                </a:solidFill>
                <a:effectLst>
                  <a:outerShdw blurRad="50800" dist="39000" dir="5460000" algn="tl">
                    <a:srgbClr val="000000">
                      <a:alpha val="38000"/>
                    </a:srgbClr>
                  </a:outerShdw>
                </a:effectLst>
              </a:rPr>
              <a:t>Eerdman's</a:t>
            </a:r>
            <a:r>
              <a:rPr lang="en-CA" sz="5400" b="1" dirty="0">
                <a:ln w="57150">
                  <a:solidFill>
                    <a:srgbClr val="C00000"/>
                  </a:solidFill>
                </a:ln>
                <a:solidFill>
                  <a:srgbClr val="FFC000"/>
                </a:solidFill>
                <a:effectLst>
                  <a:outerShdw blurRad="50800" dist="39000" dir="5460000" algn="tl">
                    <a:srgbClr val="000000">
                      <a:alpha val="38000"/>
                    </a:srgbClr>
                  </a:outerShdw>
                </a:effectLst>
              </a:rPr>
              <a:t> Handbook </a:t>
            </a:r>
            <a:r>
              <a:rPr lang="en-CA" sz="5400" b="1" dirty="0" smtClean="0">
                <a:ln w="57150">
                  <a:solidFill>
                    <a:srgbClr val="C00000"/>
                  </a:solidFill>
                </a:ln>
                <a:solidFill>
                  <a:srgbClr val="FFC000"/>
                </a:solidFill>
                <a:effectLst>
                  <a:outerShdw blurRad="50800" dist="39000" dir="5460000" algn="tl">
                    <a:srgbClr val="000000">
                      <a:alpha val="38000"/>
                    </a:srgbClr>
                  </a:outerShdw>
                </a:effectLst>
              </a:rPr>
              <a:t/>
            </a:r>
            <a:br>
              <a:rPr lang="en-CA" sz="5400" b="1" dirty="0" smtClean="0">
                <a:ln w="57150">
                  <a:solidFill>
                    <a:srgbClr val="C00000"/>
                  </a:solidFill>
                </a:ln>
                <a:solidFill>
                  <a:srgbClr val="FFC000"/>
                </a:solidFill>
                <a:effectLst>
                  <a:outerShdw blurRad="50800" dist="39000" dir="5460000" algn="tl">
                    <a:srgbClr val="000000">
                      <a:alpha val="38000"/>
                    </a:srgbClr>
                  </a:outerShdw>
                </a:effectLst>
              </a:rPr>
            </a:br>
            <a:r>
              <a:rPr lang="en-CA" sz="5400" b="1" dirty="0" smtClean="0">
                <a:ln w="57150">
                  <a:solidFill>
                    <a:srgbClr val="C00000"/>
                  </a:solidFill>
                </a:ln>
                <a:solidFill>
                  <a:srgbClr val="FFC000"/>
                </a:solidFill>
                <a:effectLst>
                  <a:outerShdw blurRad="50800" dist="39000" dir="5460000" algn="tl">
                    <a:srgbClr val="000000">
                      <a:alpha val="38000"/>
                    </a:srgbClr>
                  </a:outerShdw>
                </a:effectLst>
              </a:rPr>
              <a:t>to </a:t>
            </a:r>
            <a:r>
              <a:rPr lang="en-CA" sz="5400" b="1" dirty="0">
                <a:ln w="57150">
                  <a:solidFill>
                    <a:srgbClr val="C00000"/>
                  </a:solidFill>
                </a:ln>
                <a:solidFill>
                  <a:srgbClr val="FFC000"/>
                </a:solidFill>
                <a:effectLst>
                  <a:outerShdw blurRad="50800" dist="39000" dir="5460000" algn="tl">
                    <a:srgbClr val="000000">
                      <a:alpha val="38000"/>
                    </a:srgbClr>
                  </a:outerShdw>
                </a:effectLst>
              </a:rPr>
              <a:t>the Bible</a:t>
            </a:r>
            <a:endParaRPr lang="en-US" sz="5400" b="1" dirty="0">
              <a:ln w="57150">
                <a:solidFill>
                  <a:srgbClr val="C00000"/>
                </a:solidFill>
              </a:ln>
              <a:solidFill>
                <a:srgbClr val="FFC000"/>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4178462" y="2133600"/>
            <a:ext cx="7418749" cy="3777622"/>
          </a:xfrm>
        </p:spPr>
        <p:txBody>
          <a:bodyPr>
            <a:noAutofit/>
            <a:scene3d>
              <a:camera prst="orthographicFront"/>
              <a:lightRig rig="threePt" dir="t"/>
            </a:scene3d>
            <a:sp3d extrusionH="57150">
              <a:bevelT w="38100" h="38100"/>
            </a:sp3d>
          </a:bodyPr>
          <a:lstStyle/>
          <a:p>
            <a:r>
              <a:rPr lang="en-CA" sz="2600" dirty="0" smtClean="0"/>
              <a:t> </a:t>
            </a:r>
            <a:r>
              <a:rPr lang="en-CA" sz="2800" dirty="0">
                <a:solidFill>
                  <a:srgbClr val="C00000"/>
                </a:solidFill>
              </a:rPr>
              <a:t>“</a:t>
            </a:r>
            <a:r>
              <a:rPr lang="en-CA" sz="2800" b="1" i="1" dirty="0">
                <a:solidFill>
                  <a:srgbClr val="C00000"/>
                </a:solidFill>
              </a:rPr>
              <a:t>We know little about the </a:t>
            </a:r>
            <a:r>
              <a:rPr lang="en-CA" sz="2800" b="1" i="1" u="sng" dirty="0">
                <a:solidFill>
                  <a:srgbClr val="C00000"/>
                </a:solidFill>
              </a:rPr>
              <a:t>old</a:t>
            </a:r>
            <a:r>
              <a:rPr lang="en-CA" sz="2800" b="1" i="1" dirty="0">
                <a:solidFill>
                  <a:srgbClr val="C00000"/>
                </a:solidFill>
              </a:rPr>
              <a:t> Israelite calendar</a:t>
            </a:r>
            <a:r>
              <a:rPr lang="en-CA" sz="2800" dirty="0">
                <a:solidFill>
                  <a:srgbClr val="C00000"/>
                </a:solidFill>
              </a:rPr>
              <a:t>, apart from </a:t>
            </a:r>
            <a:r>
              <a:rPr lang="en-CA" sz="2800" dirty="0">
                <a:solidFill>
                  <a:schemeClr val="tx1">
                    <a:lumMod val="65000"/>
                    <a:lumOff val="35000"/>
                  </a:schemeClr>
                </a:solidFill>
              </a:rPr>
              <a:t>the laws of the festivals. </a:t>
            </a:r>
            <a:r>
              <a:rPr lang="en-CA" sz="2800" dirty="0" smtClean="0">
                <a:solidFill>
                  <a:schemeClr val="tx1">
                    <a:lumMod val="65000"/>
                    <a:lumOff val="35000"/>
                  </a:schemeClr>
                </a:solidFill>
              </a:rPr>
              <a:t> But </a:t>
            </a:r>
            <a:r>
              <a:rPr lang="en-CA" sz="2800" dirty="0">
                <a:solidFill>
                  <a:srgbClr val="C00000"/>
                </a:solidFill>
              </a:rPr>
              <a:t>the </a:t>
            </a:r>
            <a:r>
              <a:rPr lang="en-CA" sz="2800" b="1" i="1" u="sng" dirty="0">
                <a:solidFill>
                  <a:srgbClr val="C00000"/>
                </a:solidFill>
              </a:rPr>
              <a:t>Mishnah</a:t>
            </a:r>
            <a:r>
              <a:rPr lang="en-CA" sz="2800" dirty="0">
                <a:solidFill>
                  <a:srgbClr val="C00000"/>
                </a:solidFill>
              </a:rPr>
              <a:t> </a:t>
            </a:r>
            <a:r>
              <a:rPr lang="en-CA" sz="2800" dirty="0">
                <a:solidFill>
                  <a:schemeClr val="tx1">
                    <a:lumMod val="65000"/>
                    <a:lumOff val="35000"/>
                  </a:schemeClr>
                </a:solidFill>
              </a:rPr>
              <a:t>(the collection of Jewish law made at </a:t>
            </a:r>
            <a:r>
              <a:rPr lang="en-CA" sz="2800" dirty="0" smtClean="0">
                <a:solidFill>
                  <a:schemeClr val="tx1">
                    <a:lumMod val="65000"/>
                    <a:lumOff val="35000"/>
                  </a:schemeClr>
                </a:solidFill>
              </a:rPr>
              <a:t/>
            </a:r>
            <a:br>
              <a:rPr lang="en-CA" sz="2800" dirty="0" smtClean="0">
                <a:solidFill>
                  <a:schemeClr val="tx1">
                    <a:lumMod val="65000"/>
                    <a:lumOff val="35000"/>
                  </a:schemeClr>
                </a:solidFill>
              </a:rPr>
            </a:br>
            <a:r>
              <a:rPr lang="en-CA" sz="2800" dirty="0" smtClean="0">
                <a:solidFill>
                  <a:schemeClr val="tx1">
                    <a:lumMod val="65000"/>
                    <a:lumOff val="35000"/>
                  </a:schemeClr>
                </a:solidFill>
              </a:rPr>
              <a:t>the </a:t>
            </a:r>
            <a:r>
              <a:rPr lang="en-CA" sz="2800" b="1" i="1" dirty="0">
                <a:solidFill>
                  <a:schemeClr val="tx1">
                    <a:lumMod val="65000"/>
                    <a:lumOff val="35000"/>
                  </a:schemeClr>
                </a:solidFill>
              </a:rPr>
              <a:t>end of the 2nd century AD</a:t>
            </a:r>
            <a:r>
              <a:rPr lang="en-CA" sz="2800" dirty="0">
                <a:solidFill>
                  <a:schemeClr val="tx1">
                    <a:lumMod val="65000"/>
                    <a:lumOff val="35000"/>
                  </a:schemeClr>
                </a:solidFill>
              </a:rPr>
              <a:t>) fully describes the system which </a:t>
            </a:r>
            <a:r>
              <a:rPr lang="en-CA" sz="2800" b="1" dirty="0">
                <a:ln w="1905"/>
                <a:solidFill>
                  <a:srgbClr val="C00000"/>
                </a:solidFill>
                <a:effectLst>
                  <a:innerShdw blurRad="69850" dist="43180" dir="5400000">
                    <a:srgbClr val="000000">
                      <a:alpha val="65000"/>
                    </a:srgbClr>
                  </a:innerShdw>
                </a:effectLst>
              </a:rPr>
              <a:t>the Jews </a:t>
            </a:r>
            <a:r>
              <a:rPr lang="en-CA" sz="2800" dirty="0">
                <a:solidFill>
                  <a:schemeClr val="tx1">
                    <a:lumMod val="65000"/>
                    <a:lumOff val="35000"/>
                  </a:schemeClr>
                </a:solidFill>
              </a:rPr>
              <a:t>had worked out </a:t>
            </a:r>
            <a:r>
              <a:rPr lang="en-CA" sz="2800" b="1" i="1" dirty="0">
                <a:solidFill>
                  <a:srgbClr val="C00000"/>
                </a:solidFill>
              </a:rPr>
              <a:t>under </a:t>
            </a:r>
            <a:r>
              <a:rPr lang="en-CA" sz="2800" b="1" i="1" u="sng" dirty="0">
                <a:solidFill>
                  <a:srgbClr val="C00000"/>
                </a:solidFill>
              </a:rPr>
              <a:t>Babylonian influence</a:t>
            </a:r>
            <a:r>
              <a:rPr lang="en-CA" sz="2800" dirty="0">
                <a:solidFill>
                  <a:srgbClr val="C00000"/>
                </a:solidFill>
              </a:rPr>
              <a:t>...” </a:t>
            </a:r>
            <a:r>
              <a:rPr lang="en-CA" sz="2800" dirty="0">
                <a:solidFill>
                  <a:schemeClr val="tx1">
                    <a:lumMod val="65000"/>
                    <a:lumOff val="35000"/>
                  </a:schemeClr>
                </a:solidFill>
              </a:rPr>
              <a:t/>
            </a:r>
            <a:br>
              <a:rPr lang="en-CA" sz="2800" dirty="0">
                <a:solidFill>
                  <a:schemeClr val="tx1">
                    <a:lumMod val="65000"/>
                    <a:lumOff val="35000"/>
                  </a:schemeClr>
                </a:solidFill>
              </a:rPr>
            </a:br>
            <a:r>
              <a:rPr lang="en-CA" sz="2800" dirty="0">
                <a:solidFill>
                  <a:schemeClr val="tx1">
                    <a:lumMod val="65000"/>
                    <a:lumOff val="35000"/>
                  </a:schemeClr>
                </a:solidFill>
              </a:rPr>
              <a:t/>
            </a:r>
            <a:br>
              <a:rPr lang="en-CA" sz="2800" dirty="0">
                <a:solidFill>
                  <a:schemeClr val="tx1">
                    <a:lumMod val="65000"/>
                    <a:lumOff val="35000"/>
                  </a:schemeClr>
                </a:solidFill>
              </a:rPr>
            </a:br>
            <a:endParaRPr lang="en-CA" sz="2600"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43</a:t>
            </a:fld>
            <a:endParaRPr lang="en-US" dirty="0"/>
          </a:p>
        </p:txBody>
      </p:sp>
      <p:pic>
        <p:nvPicPr>
          <p:cNvPr id="10242" name="Picture 2" descr="C:\Users\Rae\Desktop\Errdmans handbk to the b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143" y="2083442"/>
            <a:ext cx="2672277" cy="392154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50932"/>
      </p:ext>
    </p:extLst>
  </p:cSld>
  <p:clrMapOvr>
    <a:masterClrMapping/>
  </p:clrMapOvr>
  <p:transition spd="slow">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94377" y="345930"/>
            <a:ext cx="6863788" cy="222365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6000" b="1" dirty="0">
                <a:ln w="11430"/>
                <a:solidFill>
                  <a:srgbClr val="A50021"/>
                </a:solidFill>
                <a:effectLst>
                  <a:outerShdw blurRad="50800" dist="39000" dir="5460000" algn="tl">
                    <a:srgbClr val="000000">
                      <a:alpha val="38000"/>
                    </a:srgbClr>
                  </a:outerShdw>
                </a:effectLst>
              </a:rPr>
              <a:t>What is a </a:t>
            </a:r>
            <a:r>
              <a:rPr lang="en-CA" sz="6000" b="1" dirty="0" smtClean="0">
                <a:ln w="11430"/>
                <a:solidFill>
                  <a:srgbClr val="A50021"/>
                </a:solidFill>
                <a:effectLst>
                  <a:outerShdw blurRad="50800" dist="39000" dir="5460000" algn="tl">
                    <a:srgbClr val="000000">
                      <a:alpha val="38000"/>
                    </a:srgbClr>
                  </a:outerShdw>
                </a:effectLst>
              </a:rPr>
              <a:t>Jew?</a:t>
            </a:r>
            <a:br>
              <a:rPr lang="en-CA" sz="6000" b="1" dirty="0" smtClean="0">
                <a:ln w="11430"/>
                <a:solidFill>
                  <a:srgbClr val="A50021"/>
                </a:solidFill>
                <a:effectLst>
                  <a:outerShdw blurRad="50800" dist="39000" dir="5460000" algn="tl">
                    <a:srgbClr val="000000">
                      <a:alpha val="38000"/>
                    </a:srgbClr>
                  </a:outerShdw>
                </a:effectLst>
              </a:rPr>
            </a:br>
            <a:r>
              <a:rPr lang="en-CA" sz="4000" b="1" dirty="0" smtClean="0">
                <a:ln w="11430"/>
                <a:solidFill>
                  <a:srgbClr val="A50021"/>
                </a:solidFill>
                <a:effectLst>
                  <a:outerShdw blurRad="50800" dist="39000" dir="5460000" algn="tl">
                    <a:srgbClr val="000000">
                      <a:alpha val="38000"/>
                    </a:srgbClr>
                  </a:outerShdw>
                </a:effectLst>
              </a:rPr>
              <a:t>Rabbi Morris N </a:t>
            </a:r>
            <a:r>
              <a:rPr lang="en-CA" sz="4000" b="1" dirty="0" err="1" smtClean="0">
                <a:ln w="11430"/>
                <a:solidFill>
                  <a:srgbClr val="A50021"/>
                </a:solidFill>
                <a:effectLst>
                  <a:outerShdw blurRad="50800" dist="39000" dir="5460000" algn="tl">
                    <a:srgbClr val="000000">
                      <a:alpha val="38000"/>
                    </a:srgbClr>
                  </a:outerShdw>
                </a:effectLst>
              </a:rPr>
              <a:t>Kertzer</a:t>
            </a:r>
            <a:r>
              <a:rPr lang="en-CA" sz="6000" b="1" dirty="0" smtClean="0">
                <a:ln w="11430"/>
                <a:solidFill>
                  <a:srgbClr val="A50021"/>
                </a:solidFill>
                <a:effectLst>
                  <a:outerShdw blurRad="50800" dist="39000" dir="5460000" algn="tl">
                    <a:srgbClr val="000000">
                      <a:alpha val="38000"/>
                    </a:srgbClr>
                  </a:outerShdw>
                </a:effectLst>
              </a:rPr>
              <a:t/>
            </a:r>
            <a:br>
              <a:rPr lang="en-CA" sz="6000" b="1" dirty="0" smtClean="0">
                <a:ln w="11430"/>
                <a:solidFill>
                  <a:srgbClr val="A50021"/>
                </a:solidFill>
                <a:effectLst>
                  <a:outerShdw blurRad="50800" dist="39000" dir="5460000" algn="tl">
                    <a:srgbClr val="000000">
                      <a:alpha val="38000"/>
                    </a:srgbClr>
                  </a:outerShdw>
                </a:effectLst>
              </a:rPr>
            </a:br>
            <a:r>
              <a:rPr lang="en-CA" b="1" dirty="0" smtClean="0">
                <a:ln w="11430"/>
                <a:solidFill>
                  <a:srgbClr val="A50021"/>
                </a:solidFill>
                <a:effectLst>
                  <a:outerShdw blurRad="50800" dist="39000" dir="5460000" algn="tl">
                    <a:srgbClr val="000000">
                      <a:alpha val="38000"/>
                    </a:srgbClr>
                  </a:outerShdw>
                </a:effectLst>
              </a:rPr>
              <a:t>p</a:t>
            </a:r>
            <a:r>
              <a:rPr lang="en-CA" b="1" dirty="0">
                <a:ln w="11430"/>
                <a:solidFill>
                  <a:srgbClr val="A50021"/>
                </a:solidFill>
                <a:effectLst>
                  <a:outerShdw blurRad="50800" dist="39000" dir="5460000" algn="tl">
                    <a:srgbClr val="000000">
                      <a:alpha val="38000"/>
                    </a:srgbClr>
                  </a:outerShdw>
                </a:effectLst>
              </a:rPr>
              <a:t>. </a:t>
            </a:r>
            <a:r>
              <a:rPr lang="en-CA" b="1" dirty="0" smtClean="0">
                <a:ln w="11430"/>
                <a:solidFill>
                  <a:srgbClr val="A50021"/>
                </a:solidFill>
                <a:effectLst>
                  <a:outerShdw blurRad="50800" dist="39000" dir="5460000" algn="tl">
                    <a:srgbClr val="000000">
                      <a:alpha val="38000"/>
                    </a:srgbClr>
                  </a:outerShdw>
                </a:effectLst>
              </a:rPr>
              <a:t>108</a:t>
            </a:r>
            <a:endParaRPr lang="en-US" b="1" dirty="0">
              <a:ln w="11430"/>
              <a:solidFill>
                <a:srgbClr val="A50021"/>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5254135" y="2758633"/>
            <a:ext cx="6052935" cy="3777622"/>
          </a:xfrm>
        </p:spPr>
        <p:txBody>
          <a:bodyPr>
            <a:noAutofit/>
            <a:scene3d>
              <a:camera prst="orthographicFront"/>
              <a:lightRig rig="threePt" dir="t"/>
            </a:scene3d>
            <a:sp3d extrusionH="57150">
              <a:bevelT w="38100" h="38100"/>
            </a:sp3d>
          </a:bodyPr>
          <a:lstStyle/>
          <a:p>
            <a:r>
              <a:rPr lang="en-CA" sz="2800" dirty="0" smtClean="0">
                <a:solidFill>
                  <a:schemeClr val="accent5">
                    <a:lumMod val="75000"/>
                  </a:schemeClr>
                </a:solidFill>
              </a:rPr>
              <a:t> </a:t>
            </a:r>
            <a:r>
              <a:rPr lang="en-CA" sz="2800" dirty="0" smtClean="0">
                <a:solidFill>
                  <a:schemeClr val="tx1">
                    <a:lumMod val="65000"/>
                    <a:lumOff val="35000"/>
                  </a:schemeClr>
                </a:solidFill>
              </a:rPr>
              <a:t>"</a:t>
            </a:r>
            <a:r>
              <a:rPr lang="en-CA" sz="2800" dirty="0">
                <a:solidFill>
                  <a:schemeClr val="tx1">
                    <a:lumMod val="65000"/>
                    <a:lumOff val="35000"/>
                  </a:schemeClr>
                </a:solidFill>
              </a:rPr>
              <a:t>When the Jews returned to Palestine </a:t>
            </a:r>
            <a:r>
              <a:rPr lang="en-CA" sz="2800" b="1" i="1" dirty="0">
                <a:solidFill>
                  <a:srgbClr val="C00000"/>
                </a:solidFill>
              </a:rPr>
              <a:t>after their </a:t>
            </a:r>
            <a:r>
              <a:rPr lang="en-CA" sz="2800" b="1" i="1" u="sng" dirty="0">
                <a:solidFill>
                  <a:srgbClr val="C00000"/>
                </a:solidFill>
              </a:rPr>
              <a:t>Babylonian exile</a:t>
            </a:r>
            <a:r>
              <a:rPr lang="en-CA" sz="2800" dirty="0">
                <a:solidFill>
                  <a:schemeClr val="tx1">
                    <a:lumMod val="65000"/>
                    <a:lumOff val="35000"/>
                  </a:schemeClr>
                </a:solidFill>
              </a:rPr>
              <a:t> </a:t>
            </a:r>
            <a:r>
              <a:rPr lang="en-CA" sz="2000" dirty="0">
                <a:solidFill>
                  <a:schemeClr val="tx1">
                    <a:lumMod val="65000"/>
                    <a:lumOff val="35000"/>
                  </a:schemeClr>
                </a:solidFill>
              </a:rPr>
              <a:t>(516 B.C.E.) </a:t>
            </a:r>
            <a:r>
              <a:rPr lang="en-CA" sz="2800" b="1" dirty="0">
                <a:solidFill>
                  <a:srgbClr val="C00000"/>
                </a:solidFill>
              </a:rPr>
              <a:t>they</a:t>
            </a:r>
            <a:r>
              <a:rPr lang="en-CA" sz="2800" dirty="0">
                <a:solidFill>
                  <a:srgbClr val="C00000"/>
                </a:solidFill>
              </a:rPr>
              <a:t> </a:t>
            </a:r>
            <a:r>
              <a:rPr lang="en-CA" sz="2800" b="1" i="1" dirty="0">
                <a:solidFill>
                  <a:srgbClr val="C00000"/>
                </a:solidFill>
              </a:rPr>
              <a:t>brought back with them the </a:t>
            </a:r>
            <a:r>
              <a:rPr lang="en-CA" sz="2800" b="1" i="1" u="sng" dirty="0">
                <a:solidFill>
                  <a:srgbClr val="C00000"/>
                </a:solidFill>
              </a:rPr>
              <a:t>Babylonian astronomy</a:t>
            </a:r>
            <a:r>
              <a:rPr lang="en-CA" sz="2800" b="1" i="1" dirty="0">
                <a:solidFill>
                  <a:srgbClr val="C00000"/>
                </a:solidFill>
              </a:rPr>
              <a:t> and way of </a:t>
            </a:r>
            <a:r>
              <a:rPr lang="en-CA" sz="2800" b="1" i="1" u="sng" dirty="0">
                <a:solidFill>
                  <a:srgbClr val="C00000"/>
                </a:solidFill>
              </a:rPr>
              <a:t>reckoning </a:t>
            </a:r>
            <a:r>
              <a:rPr lang="en-CA" sz="2800" b="1" i="1" u="sng" dirty="0" smtClean="0">
                <a:solidFill>
                  <a:srgbClr val="C00000"/>
                </a:solidFill>
              </a:rPr>
              <a:t>time</a:t>
            </a:r>
            <a:r>
              <a:rPr lang="en-CA" sz="2800" b="1" i="1" dirty="0" smtClean="0">
                <a:solidFill>
                  <a:srgbClr val="C00000"/>
                </a:solidFill>
              </a:rPr>
              <a:t>…</a:t>
            </a:r>
            <a:r>
              <a:rPr lang="en-CA" sz="2800" dirty="0" smtClean="0">
                <a:solidFill>
                  <a:schemeClr val="tx1">
                    <a:lumMod val="65000"/>
                    <a:lumOff val="35000"/>
                  </a:schemeClr>
                </a:solidFill>
              </a:rPr>
              <a:t>" </a:t>
            </a:r>
            <a:r>
              <a:rPr lang="en-CA" sz="2800" dirty="0">
                <a:solidFill>
                  <a:schemeClr val="tx1">
                    <a:lumMod val="65000"/>
                    <a:lumOff val="35000"/>
                  </a:schemeClr>
                </a:solidFill>
              </a:rPr>
              <a:t/>
            </a:r>
            <a:br>
              <a:rPr lang="en-CA" sz="2800" dirty="0">
                <a:solidFill>
                  <a:schemeClr val="tx1">
                    <a:lumMod val="65000"/>
                    <a:lumOff val="35000"/>
                  </a:schemeClr>
                </a:solidFill>
              </a:rPr>
            </a:br>
            <a:endParaRPr lang="en-CA" sz="2600"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10243" name="Picture 3" descr="C:\Users\Rae\Desktop\what is a j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157" y="1446835"/>
            <a:ext cx="3111553" cy="46920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569439"/>
      </p:ext>
    </p:extLst>
  </p:cSld>
  <p:clrMapOvr>
    <a:masterClrMapping/>
  </p:clrMapOvr>
  <p:transition spd="slow">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70917" y="486565"/>
            <a:ext cx="6932612" cy="128089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5300" b="1" dirty="0">
                <a:ln w="11430"/>
                <a:solidFill>
                  <a:srgbClr val="002060"/>
                </a:solidFill>
                <a:effectLst>
                  <a:outerShdw blurRad="50800" dist="39000" dir="5460000" algn="tl">
                    <a:srgbClr val="000000">
                      <a:alpha val="38000"/>
                    </a:srgbClr>
                  </a:outerShdw>
                </a:effectLst>
              </a:rPr>
              <a:t>Jewish </a:t>
            </a:r>
            <a:r>
              <a:rPr lang="en-CA" sz="5300" b="1" dirty="0" smtClean="0">
                <a:ln w="11430"/>
                <a:solidFill>
                  <a:srgbClr val="002060"/>
                </a:solidFill>
                <a:effectLst>
                  <a:outerShdw blurRad="50800" dist="39000" dir="5460000" algn="tl">
                    <a:srgbClr val="000000">
                      <a:alpha val="38000"/>
                    </a:srgbClr>
                  </a:outerShdw>
                </a:effectLst>
              </a:rPr>
              <a:t>Encyclopedia </a:t>
            </a:r>
            <a:br>
              <a:rPr lang="en-CA" sz="5300" b="1" dirty="0" smtClean="0">
                <a:ln w="11430"/>
                <a:solidFill>
                  <a:srgbClr val="002060"/>
                </a:solidFill>
                <a:effectLst>
                  <a:outerShdw blurRad="50800" dist="39000" dir="5460000" algn="tl">
                    <a:srgbClr val="000000">
                      <a:alpha val="38000"/>
                    </a:srgbClr>
                  </a:outerShdw>
                </a:effectLst>
              </a:rPr>
            </a:br>
            <a:r>
              <a:rPr lang="en-CA" b="1" dirty="0" smtClean="0">
                <a:ln w="11430"/>
                <a:solidFill>
                  <a:srgbClr val="002060"/>
                </a:solidFill>
                <a:effectLst>
                  <a:outerShdw blurRad="50800" dist="39000" dir="5460000" algn="tl">
                    <a:srgbClr val="000000">
                      <a:alpha val="38000"/>
                    </a:srgbClr>
                  </a:outerShdw>
                </a:effectLst>
              </a:rPr>
              <a:t>p</a:t>
            </a:r>
            <a:r>
              <a:rPr lang="en-CA" b="1" dirty="0">
                <a:ln w="11430"/>
                <a:solidFill>
                  <a:srgbClr val="002060"/>
                </a:solidFill>
                <a:effectLst>
                  <a:outerShdw blurRad="50800" dist="39000" dir="5460000" algn="tl">
                    <a:srgbClr val="000000">
                      <a:alpha val="38000"/>
                    </a:srgbClr>
                  </a:outerShdw>
                </a:effectLst>
              </a:rPr>
              <a:t>. </a:t>
            </a:r>
            <a:r>
              <a:rPr lang="en-CA" b="1" dirty="0" smtClean="0">
                <a:ln w="11430"/>
                <a:solidFill>
                  <a:srgbClr val="002060"/>
                </a:solidFill>
                <a:effectLst>
                  <a:outerShdw blurRad="50800" dist="39000" dir="5460000" algn="tl">
                    <a:srgbClr val="000000">
                      <a:alpha val="38000"/>
                    </a:srgbClr>
                  </a:outerShdw>
                </a:effectLst>
              </a:rPr>
              <a:t>591-597</a:t>
            </a:r>
            <a:endParaRPr lang="en-US" b="1" dirty="0">
              <a:ln w="11430"/>
              <a:solidFill>
                <a:srgbClr val="002060"/>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1678320" y="1811955"/>
            <a:ext cx="7164106" cy="4473100"/>
          </a:xfrm>
        </p:spPr>
        <p:txBody>
          <a:bodyPr>
            <a:noAutofit/>
            <a:scene3d>
              <a:camera prst="orthographicFront"/>
              <a:lightRig rig="threePt" dir="t"/>
            </a:scene3d>
            <a:sp3d extrusionH="57150">
              <a:bevelT w="38100" h="38100"/>
            </a:sp3d>
          </a:bodyPr>
          <a:lstStyle/>
          <a:p>
            <a:r>
              <a:rPr lang="en-CA" sz="2800" dirty="0" smtClean="0"/>
              <a:t>"</a:t>
            </a:r>
            <a:r>
              <a:rPr lang="en-CA" sz="2800" dirty="0"/>
              <a:t>In order to fix the </a:t>
            </a:r>
            <a:r>
              <a:rPr lang="en-CA" sz="2800" b="1" i="1" dirty="0"/>
              <a:t>beginning</a:t>
            </a:r>
            <a:r>
              <a:rPr lang="en-CA" sz="2800" b="1" dirty="0"/>
              <a:t> and ending of the Sabbath-day</a:t>
            </a:r>
            <a:r>
              <a:rPr lang="en-CA" sz="2800" dirty="0"/>
              <a:t> and festivals and to determine the precise hour for certain religious observances it becomes necessary to know the exact times of the rising and setting </a:t>
            </a:r>
            <a:r>
              <a:rPr lang="en-CA" sz="2800" dirty="0" smtClean="0"/>
              <a:t/>
            </a:r>
            <a:br>
              <a:rPr lang="en-CA" sz="2800" dirty="0" smtClean="0"/>
            </a:br>
            <a:r>
              <a:rPr lang="en-CA" sz="2800" dirty="0" smtClean="0"/>
              <a:t>of </a:t>
            </a:r>
            <a:r>
              <a:rPr lang="en-CA" sz="2800" dirty="0"/>
              <a:t>the sun. </a:t>
            </a:r>
            <a:r>
              <a:rPr lang="en-CA" sz="2800" dirty="0" smtClean="0"/>
              <a:t> </a:t>
            </a:r>
            <a:r>
              <a:rPr lang="en-CA" sz="2800" i="1" dirty="0" smtClean="0">
                <a:solidFill>
                  <a:srgbClr val="002060"/>
                </a:solidFill>
              </a:rPr>
              <a:t>According </a:t>
            </a:r>
            <a:r>
              <a:rPr lang="en-CA" sz="2800" i="1" dirty="0">
                <a:solidFill>
                  <a:srgbClr val="002060"/>
                </a:solidFill>
              </a:rPr>
              <a:t>to the </a:t>
            </a:r>
            <a:r>
              <a:rPr lang="en-CA" sz="2800" b="1" i="1" dirty="0">
                <a:solidFill>
                  <a:srgbClr val="002060"/>
                </a:solidFill>
              </a:rPr>
              <a:t>strict interpretation of the Mosaic law, </a:t>
            </a:r>
            <a:r>
              <a:rPr lang="en-CA" sz="2800" b="1" i="1" dirty="0" smtClean="0">
                <a:solidFill>
                  <a:srgbClr val="002060"/>
                </a:solidFill>
              </a:rPr>
              <a:t/>
            </a:r>
            <a:br>
              <a:rPr lang="en-CA" sz="2800" b="1" i="1" dirty="0" smtClean="0">
                <a:solidFill>
                  <a:srgbClr val="002060"/>
                </a:solidFill>
              </a:rPr>
            </a:br>
            <a:r>
              <a:rPr lang="en-CA" sz="2800" b="1" i="1" dirty="0" smtClean="0">
                <a:solidFill>
                  <a:srgbClr val="002060"/>
                </a:solidFill>
              </a:rPr>
              <a:t>every </a:t>
            </a:r>
            <a:r>
              <a:rPr lang="en-CA" sz="2800" b="1" i="1" dirty="0">
                <a:solidFill>
                  <a:srgbClr val="002060"/>
                </a:solidFill>
              </a:rPr>
              <a:t>day </a:t>
            </a:r>
            <a:r>
              <a:rPr lang="en-CA" sz="2800" b="1" i="1" u="sng" dirty="0">
                <a:solidFill>
                  <a:srgbClr val="002060"/>
                </a:solidFill>
              </a:rPr>
              <a:t>begins</a:t>
            </a:r>
            <a:r>
              <a:rPr lang="en-CA" sz="2800" b="1" i="1" dirty="0">
                <a:solidFill>
                  <a:srgbClr val="002060"/>
                </a:solidFill>
              </a:rPr>
              <a:t> with </a:t>
            </a:r>
            <a:r>
              <a:rPr lang="en-CA" sz="2800" b="1" i="1" u="sng" dirty="0">
                <a:solidFill>
                  <a:srgbClr val="002060"/>
                </a:solidFill>
              </a:rPr>
              <a:t>sunrise</a:t>
            </a:r>
            <a:r>
              <a:rPr lang="en-CA" sz="2800" b="1" i="1" dirty="0">
                <a:solidFill>
                  <a:srgbClr val="002060"/>
                </a:solidFill>
              </a:rPr>
              <a:t> </a:t>
            </a:r>
            <a:r>
              <a:rPr lang="en-CA" sz="2800" i="1" dirty="0">
                <a:solidFill>
                  <a:srgbClr val="002060"/>
                </a:solidFill>
              </a:rPr>
              <a:t>and ends with sunset</a:t>
            </a:r>
            <a:r>
              <a:rPr lang="en-CA" sz="2800" dirty="0">
                <a:solidFill>
                  <a:srgbClr val="002060"/>
                </a:solidFill>
              </a:rPr>
              <a:t>... </a:t>
            </a:r>
            <a:br>
              <a:rPr lang="en-CA" sz="2800" dirty="0">
                <a:solidFill>
                  <a:srgbClr val="002060"/>
                </a:solidFill>
              </a:rPr>
            </a:br>
            <a:r>
              <a:rPr lang="en-CA" sz="2800" dirty="0">
                <a:solidFill>
                  <a:srgbClr val="002060"/>
                </a:solidFill>
              </a:rPr>
              <a:t/>
            </a:r>
            <a:br>
              <a:rPr lang="en-CA" sz="2800" dirty="0">
                <a:solidFill>
                  <a:srgbClr val="002060"/>
                </a:solidFill>
              </a:rPr>
            </a:br>
            <a:endParaRPr lang="en-CA" sz="2600" dirty="0">
              <a:solidFill>
                <a:srgbClr val="00206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45</a:t>
            </a:fld>
            <a:endParaRPr lang="en-US" dirty="0"/>
          </a:p>
        </p:txBody>
      </p:sp>
      <p:pic>
        <p:nvPicPr>
          <p:cNvPr id="11266" name="Picture 2" descr="C:\Users\Rae\Desktop\The_Jewish_Encyclopedia_(1901-1906,_U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911" y="481400"/>
            <a:ext cx="3206450" cy="24048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6" name="Sun 5"/>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429634"/>
      </p:ext>
    </p:extLst>
  </p:cSld>
  <p:clrMapOvr>
    <a:masterClrMapping/>
  </p:clrMapOvr>
  <p:transition spd="slow">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74855" y="357885"/>
            <a:ext cx="8502745" cy="12808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dirty="0">
                <a:ln w="11430"/>
                <a:solidFill>
                  <a:srgbClr val="006600"/>
                </a:solidFill>
                <a:effectLst>
                  <a:outerShdw blurRad="50800" dist="39000" dir="5460000" algn="tl">
                    <a:srgbClr val="000000">
                      <a:alpha val="38000"/>
                    </a:srgbClr>
                  </a:outerShdw>
                </a:effectLst>
              </a:rPr>
              <a:t>New Catholic Encyclopedia </a:t>
            </a:r>
            <a:r>
              <a:rPr lang="en-CA" b="1" dirty="0" smtClean="0">
                <a:ln w="11430"/>
                <a:solidFill>
                  <a:srgbClr val="006600"/>
                </a:solidFill>
                <a:effectLst>
                  <a:outerShdw blurRad="50800" dist="39000" dir="5460000" algn="tl">
                    <a:srgbClr val="000000">
                      <a:alpha val="38000"/>
                    </a:srgbClr>
                  </a:outerShdw>
                </a:effectLst>
              </a:rPr>
              <a:t/>
            </a:r>
            <a:br>
              <a:rPr lang="en-CA" b="1" dirty="0" smtClean="0">
                <a:ln w="11430"/>
                <a:solidFill>
                  <a:srgbClr val="006600"/>
                </a:solidFill>
                <a:effectLst>
                  <a:outerShdw blurRad="50800" dist="39000" dir="5460000" algn="tl">
                    <a:srgbClr val="000000">
                      <a:alpha val="38000"/>
                    </a:srgbClr>
                  </a:outerShdw>
                </a:effectLst>
              </a:rPr>
            </a:br>
            <a:r>
              <a:rPr lang="en-CA" sz="2800" b="1" dirty="0" smtClean="0">
                <a:ln w="11430"/>
                <a:solidFill>
                  <a:srgbClr val="006600"/>
                </a:solidFill>
                <a:effectLst>
                  <a:outerShdw blurRad="50800" dist="39000" dir="5460000" algn="tl">
                    <a:srgbClr val="000000">
                      <a:alpha val="38000"/>
                    </a:srgbClr>
                  </a:outerShdw>
                </a:effectLst>
              </a:rPr>
              <a:t>Volume </a:t>
            </a:r>
            <a:r>
              <a:rPr lang="en-CA" sz="2800" b="1" dirty="0">
                <a:ln w="11430"/>
                <a:solidFill>
                  <a:srgbClr val="006600"/>
                </a:solidFill>
                <a:effectLst>
                  <a:outerShdw blurRad="50800" dist="39000" dir="5460000" algn="tl">
                    <a:srgbClr val="000000">
                      <a:alpha val="38000"/>
                    </a:srgbClr>
                  </a:outerShdw>
                </a:effectLst>
              </a:rPr>
              <a:t>11, </a:t>
            </a:r>
            <a:r>
              <a:rPr lang="en-CA" sz="2800" b="1" dirty="0" smtClean="0">
                <a:ln w="11430"/>
                <a:solidFill>
                  <a:srgbClr val="006600"/>
                </a:solidFill>
                <a:effectLst>
                  <a:outerShdw blurRad="50800" dist="39000" dir="5460000" algn="tl">
                    <a:srgbClr val="000000">
                      <a:alpha val="38000"/>
                    </a:srgbClr>
                  </a:outerShdw>
                </a:effectLst>
              </a:rPr>
              <a:t>p. 1068</a:t>
            </a:r>
            <a:endParaRPr lang="en-US" sz="2800" b="1" dirty="0">
              <a:ln w="11430"/>
              <a:solidFill>
                <a:srgbClr val="006600"/>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3323803" y="1675525"/>
            <a:ext cx="8175838" cy="4683896"/>
          </a:xfrm>
        </p:spPr>
        <p:txBody>
          <a:bodyPr>
            <a:noAutofit/>
            <a:scene3d>
              <a:camera prst="orthographicFront"/>
              <a:lightRig rig="threePt" dir="t"/>
            </a:scene3d>
            <a:sp3d extrusionH="57150">
              <a:bevelT w="38100" h="38100"/>
            </a:sp3d>
          </a:bodyPr>
          <a:lstStyle/>
          <a:p>
            <a:r>
              <a:rPr lang="en-CA" sz="2600" dirty="0" smtClean="0">
                <a:solidFill>
                  <a:schemeClr val="accent5">
                    <a:lumMod val="75000"/>
                  </a:schemeClr>
                </a:solidFill>
              </a:rPr>
              <a:t>"</a:t>
            </a:r>
            <a:r>
              <a:rPr lang="en-CA" sz="2600" b="1" dirty="0">
                <a:solidFill>
                  <a:schemeClr val="accent5">
                    <a:lumMod val="75000"/>
                  </a:schemeClr>
                </a:solidFill>
              </a:rPr>
              <a:t>Days </a:t>
            </a:r>
            <a:r>
              <a:rPr lang="en-CA" sz="2600" b="1" u="sng" dirty="0">
                <a:solidFill>
                  <a:schemeClr val="accent5">
                    <a:lumMod val="75000"/>
                  </a:schemeClr>
                </a:solidFill>
              </a:rPr>
              <a:t>were</a:t>
            </a:r>
            <a:r>
              <a:rPr lang="en-CA" sz="2600" b="1" dirty="0">
                <a:solidFill>
                  <a:schemeClr val="accent5">
                    <a:lumMod val="75000"/>
                  </a:schemeClr>
                </a:solidFill>
              </a:rPr>
              <a:t> reckoned from </a:t>
            </a:r>
            <a:r>
              <a:rPr lang="en-CA" sz="2600" b="1" u="sng" dirty="0">
                <a:solidFill>
                  <a:schemeClr val="accent5">
                    <a:lumMod val="75000"/>
                  </a:schemeClr>
                </a:solidFill>
              </a:rPr>
              <a:t>morning to morning</a:t>
            </a:r>
            <a:r>
              <a:rPr lang="en-CA" sz="2600" dirty="0">
                <a:solidFill>
                  <a:schemeClr val="accent5">
                    <a:lumMod val="75000"/>
                  </a:schemeClr>
                </a:solidFill>
              </a:rPr>
              <a:t>... </a:t>
            </a:r>
            <a:r>
              <a:rPr lang="en-CA" sz="2600" dirty="0" smtClean="0">
                <a:solidFill>
                  <a:schemeClr val="accent5">
                    <a:lumMod val="75000"/>
                  </a:schemeClr>
                </a:solidFill>
              </a:rPr>
              <a:t> </a:t>
            </a:r>
            <a:r>
              <a:rPr lang="en-CA" sz="2600" dirty="0" smtClean="0"/>
              <a:t>Following </a:t>
            </a:r>
            <a:r>
              <a:rPr lang="en-CA" sz="2600" dirty="0"/>
              <a:t>the reign of King </a:t>
            </a:r>
            <a:r>
              <a:rPr lang="en-CA" sz="2600" dirty="0" err="1"/>
              <a:t>Josia</a:t>
            </a:r>
            <a:r>
              <a:rPr lang="en-CA" sz="2600" dirty="0"/>
              <a:t> </a:t>
            </a:r>
            <a:r>
              <a:rPr lang="en-CA" sz="2600" dirty="0" smtClean="0"/>
              <a:t/>
            </a:r>
            <a:br>
              <a:rPr lang="en-CA" sz="2600" dirty="0" smtClean="0"/>
            </a:br>
            <a:r>
              <a:rPr lang="en-CA" sz="2000" dirty="0" smtClean="0"/>
              <a:t>(</a:t>
            </a:r>
            <a:r>
              <a:rPr lang="en-CA" sz="2000" dirty="0"/>
              <a:t>c. 640-609), </a:t>
            </a:r>
            <a:r>
              <a:rPr lang="en-CA" sz="2600" dirty="0"/>
              <a:t>and especially </a:t>
            </a:r>
            <a:r>
              <a:rPr lang="en-CA" sz="2600" b="1" u="sng" dirty="0"/>
              <a:t>after</a:t>
            </a:r>
            <a:r>
              <a:rPr lang="en-CA" sz="2600" b="1" dirty="0"/>
              <a:t> the Babylonian exile</a:t>
            </a:r>
            <a:r>
              <a:rPr lang="en-CA" sz="2600" dirty="0"/>
              <a:t> a number of significant and enduring </a:t>
            </a:r>
            <a:r>
              <a:rPr lang="en-CA" sz="2600" b="1" u="sng" dirty="0">
                <a:solidFill>
                  <a:srgbClr val="FF0000"/>
                </a:solidFill>
              </a:rPr>
              <a:t>changes</a:t>
            </a:r>
            <a:r>
              <a:rPr lang="en-CA" sz="2600" dirty="0">
                <a:solidFill>
                  <a:srgbClr val="FF0000"/>
                </a:solidFill>
              </a:rPr>
              <a:t> occurred in the Israelite calendar showing that </a:t>
            </a:r>
            <a:r>
              <a:rPr lang="en-CA" sz="2600" b="1" dirty="0">
                <a:solidFill>
                  <a:srgbClr val="FF0000"/>
                </a:solidFill>
              </a:rPr>
              <a:t>the Jews gradually adopted the </a:t>
            </a:r>
            <a:r>
              <a:rPr lang="en-CA" sz="2600" b="1" u="sng" dirty="0">
                <a:solidFill>
                  <a:srgbClr val="FF0000"/>
                </a:solidFill>
              </a:rPr>
              <a:t>Babylonian</a:t>
            </a:r>
            <a:r>
              <a:rPr lang="en-CA" sz="2600" b="1" dirty="0">
                <a:solidFill>
                  <a:srgbClr val="FF0000"/>
                </a:solidFill>
              </a:rPr>
              <a:t> calendar of the time</a:t>
            </a:r>
            <a:r>
              <a:rPr lang="en-CA" sz="2600" dirty="0">
                <a:solidFill>
                  <a:srgbClr val="FF0000"/>
                </a:solidFill>
              </a:rPr>
              <a:t>...</a:t>
            </a:r>
            <a:r>
              <a:rPr lang="en-CA" sz="2600" dirty="0">
                <a:solidFill>
                  <a:schemeClr val="tx1">
                    <a:lumMod val="85000"/>
                    <a:lumOff val="15000"/>
                  </a:schemeClr>
                </a:solidFill>
              </a:rPr>
              <a:t>the seven day week persisted despite its failure to divide evenly either the month or the year.</a:t>
            </a:r>
            <a:r>
              <a:rPr lang="en-CA" sz="2600" dirty="0">
                <a:solidFill>
                  <a:srgbClr val="FF0000"/>
                </a:solidFill>
              </a:rPr>
              <a:t> </a:t>
            </a:r>
            <a:r>
              <a:rPr lang="en-CA" sz="2600" b="1" dirty="0">
                <a:solidFill>
                  <a:srgbClr val="FF0000"/>
                </a:solidFill>
              </a:rPr>
              <a:t> </a:t>
            </a:r>
            <a:r>
              <a:rPr lang="en-CA" sz="2600" b="1" dirty="0" smtClean="0">
                <a:solidFill>
                  <a:srgbClr val="FF0000"/>
                </a:solidFill>
              </a:rPr>
              <a:t>The </a:t>
            </a:r>
            <a:r>
              <a:rPr lang="en-CA" sz="2600" b="1" dirty="0">
                <a:solidFill>
                  <a:srgbClr val="FF0000"/>
                </a:solidFill>
              </a:rPr>
              <a:t>day however, was counted from </a:t>
            </a:r>
            <a:r>
              <a:rPr lang="en-CA" sz="2600" b="1" u="sng" dirty="0">
                <a:solidFill>
                  <a:srgbClr val="FF0000"/>
                </a:solidFill>
              </a:rPr>
              <a:t>evening to evening</a:t>
            </a:r>
            <a:r>
              <a:rPr lang="en-CA" sz="2600" b="1" dirty="0">
                <a:solidFill>
                  <a:srgbClr val="FF0000"/>
                </a:solidFill>
              </a:rPr>
              <a:t>, after the </a:t>
            </a:r>
            <a:r>
              <a:rPr lang="en-CA" sz="2600" b="1" u="sng" dirty="0">
                <a:solidFill>
                  <a:srgbClr val="FF0000"/>
                </a:solidFill>
              </a:rPr>
              <a:t>Babylonian</a:t>
            </a:r>
            <a:r>
              <a:rPr lang="en-CA" sz="2600" b="1" dirty="0">
                <a:solidFill>
                  <a:srgbClr val="FF0000"/>
                </a:solidFill>
              </a:rPr>
              <a:t> fashion</a:t>
            </a:r>
            <a:r>
              <a:rPr lang="en-CA" sz="2600" dirty="0">
                <a:solidFill>
                  <a:srgbClr val="FF0000"/>
                </a:solidFill>
              </a:rPr>
              <a:t>..."</a:t>
            </a:r>
            <a:r>
              <a:rPr lang="en-CA" sz="2600" dirty="0"/>
              <a:t> </a:t>
            </a:r>
            <a:br>
              <a:rPr lang="en-CA" sz="2600" dirty="0"/>
            </a:br>
            <a:r>
              <a:rPr lang="en-CA" sz="2600" dirty="0"/>
              <a:t/>
            </a:r>
            <a:br>
              <a:rPr lang="en-CA" sz="2600" dirty="0"/>
            </a:b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46</a:t>
            </a:fld>
            <a:endParaRPr lang="en-US" dirty="0"/>
          </a:p>
        </p:txBody>
      </p:sp>
      <p:pic>
        <p:nvPicPr>
          <p:cNvPr id="12290" name="Picture 2" descr="C:\Users\Rae\Desktop\new catholic en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74" y="2094244"/>
            <a:ext cx="2580402" cy="38667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294968" y="132228"/>
            <a:ext cx="335280" cy="266066"/>
          </a:xfrm>
          <a:prstGeom prst="sun">
            <a:avLst/>
          </a:prstGeom>
          <a:solidFill>
            <a:schemeClr val="accent6">
              <a:lumMod val="60000"/>
              <a:lumOff val="40000"/>
            </a:schemeClr>
          </a:solidFill>
          <a:ln>
            <a:solidFill>
              <a:schemeClr val="accent6">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742936"/>
      </p:ext>
    </p:extLst>
  </p:cSld>
  <p:clrMapOvr>
    <a:masterClrMapping/>
  </p:clrMapOvr>
  <p:transition spd="slow">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581601" y="276869"/>
            <a:ext cx="8270251" cy="1980194"/>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800" b="1" dirty="0">
                <a:ln w="11430"/>
                <a:solidFill>
                  <a:schemeClr val="bg1">
                    <a:lumMod val="65000"/>
                  </a:schemeClr>
                </a:solidFill>
                <a:effectLst>
                  <a:outerShdw blurRad="50800" dist="39000" dir="5460000" algn="tl">
                    <a:srgbClr val="000000">
                      <a:alpha val="38000"/>
                    </a:srgbClr>
                  </a:outerShdw>
                </a:effectLst>
              </a:rPr>
              <a:t>Exact Sciences in </a:t>
            </a:r>
            <a:r>
              <a:rPr lang="en-CA" sz="4800" b="1" dirty="0" smtClean="0">
                <a:ln w="11430"/>
                <a:solidFill>
                  <a:schemeClr val="bg1">
                    <a:lumMod val="65000"/>
                  </a:schemeClr>
                </a:solidFill>
                <a:effectLst>
                  <a:outerShdw blurRad="50800" dist="39000" dir="5460000" algn="tl">
                    <a:srgbClr val="000000">
                      <a:alpha val="38000"/>
                    </a:srgbClr>
                  </a:outerShdw>
                </a:effectLst>
              </a:rPr>
              <a:t>Antiquity</a:t>
            </a:r>
            <a:r>
              <a:rPr lang="en-CA" sz="4000" b="1" dirty="0" smtClean="0">
                <a:ln w="11430"/>
                <a:solidFill>
                  <a:schemeClr val="bg1">
                    <a:lumMod val="65000"/>
                  </a:schemeClr>
                </a:solidFill>
                <a:effectLst>
                  <a:outerShdw blurRad="50800" dist="39000" dir="5460000" algn="tl">
                    <a:srgbClr val="000000">
                      <a:alpha val="38000"/>
                    </a:srgbClr>
                  </a:outerShdw>
                </a:effectLst>
              </a:rPr>
              <a:t/>
            </a:r>
            <a:br>
              <a:rPr lang="en-CA" sz="4000" b="1" dirty="0" smtClean="0">
                <a:ln w="11430"/>
                <a:solidFill>
                  <a:schemeClr val="bg1">
                    <a:lumMod val="65000"/>
                  </a:schemeClr>
                </a:solidFill>
                <a:effectLst>
                  <a:outerShdw blurRad="50800" dist="39000" dir="5460000" algn="tl">
                    <a:srgbClr val="000000">
                      <a:alpha val="38000"/>
                    </a:srgbClr>
                  </a:outerShdw>
                </a:effectLst>
              </a:rPr>
            </a:br>
            <a:r>
              <a:rPr lang="en-CA" sz="4000" b="1" dirty="0" smtClean="0">
                <a:ln w="11430"/>
                <a:solidFill>
                  <a:schemeClr val="bg1">
                    <a:lumMod val="65000"/>
                  </a:schemeClr>
                </a:solidFill>
                <a:effectLst>
                  <a:outerShdw blurRad="50800" dist="39000" dir="5460000" algn="tl">
                    <a:srgbClr val="000000">
                      <a:alpha val="38000"/>
                    </a:srgbClr>
                  </a:outerShdw>
                </a:effectLst>
              </a:rPr>
              <a:t>O. </a:t>
            </a:r>
            <a:r>
              <a:rPr lang="en-CA" sz="4000" b="1" dirty="0" err="1" smtClean="0">
                <a:ln w="11430"/>
                <a:solidFill>
                  <a:schemeClr val="bg1">
                    <a:lumMod val="65000"/>
                  </a:schemeClr>
                </a:solidFill>
                <a:effectLst>
                  <a:outerShdw blurRad="50800" dist="39000" dir="5460000" algn="tl">
                    <a:srgbClr val="000000">
                      <a:alpha val="38000"/>
                    </a:srgbClr>
                  </a:outerShdw>
                </a:effectLst>
              </a:rPr>
              <a:t>Neugbauer</a:t>
            </a:r>
            <a:r>
              <a:rPr lang="en-CA" sz="4000" b="1" dirty="0" smtClean="0">
                <a:ln w="11430"/>
                <a:solidFill>
                  <a:schemeClr val="bg1">
                    <a:lumMod val="65000"/>
                  </a:schemeClr>
                </a:solidFill>
                <a:effectLst>
                  <a:outerShdw blurRad="50800" dist="39000" dir="5460000" algn="tl">
                    <a:srgbClr val="000000">
                      <a:alpha val="38000"/>
                    </a:srgbClr>
                  </a:outerShdw>
                </a:effectLst>
              </a:rPr>
              <a:t>, p. 106</a:t>
            </a:r>
            <a:endParaRPr lang="en-US" sz="4000" b="1" dirty="0">
              <a:ln w="11430"/>
              <a:solidFill>
                <a:schemeClr val="bg1">
                  <a:lumMod val="65000"/>
                </a:schemeClr>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4201619" y="1921962"/>
            <a:ext cx="7187254" cy="4452168"/>
          </a:xfrm>
        </p:spPr>
        <p:txBody>
          <a:bodyPr>
            <a:noAutofit/>
            <a:scene3d>
              <a:camera prst="orthographicFront"/>
              <a:lightRig rig="threePt" dir="t"/>
            </a:scene3d>
            <a:sp3d extrusionH="57150">
              <a:bevelT w="38100" h="38100"/>
            </a:sp3d>
          </a:bodyPr>
          <a:lstStyle/>
          <a:p>
            <a:pPr>
              <a:lnSpc>
                <a:spcPct val="150000"/>
              </a:lnSpc>
            </a:pPr>
            <a:r>
              <a:rPr lang="en-CA" sz="2600" b="1" i="1" dirty="0" smtClean="0">
                <a:solidFill>
                  <a:srgbClr val="602626"/>
                </a:solidFill>
                <a:effectLst>
                  <a:glow rad="101600">
                    <a:schemeClr val="bg1">
                      <a:alpha val="90000"/>
                    </a:schemeClr>
                  </a:glow>
                </a:effectLst>
              </a:rPr>
              <a:t>"</a:t>
            </a:r>
            <a:r>
              <a:rPr lang="en-CA" sz="2600" b="1" i="1" dirty="0">
                <a:solidFill>
                  <a:srgbClr val="602626"/>
                </a:solidFill>
                <a:effectLst>
                  <a:glow rad="101600">
                    <a:schemeClr val="bg1">
                      <a:alpha val="90000"/>
                    </a:schemeClr>
                  </a:glow>
                </a:effectLst>
              </a:rPr>
              <a:t>So far as we know, </a:t>
            </a:r>
            <a:r>
              <a:rPr lang="en-CA" sz="2600" b="1" i="1" dirty="0">
                <a:solidFill>
                  <a:srgbClr val="C00000"/>
                </a:solidFill>
                <a:effectLst>
                  <a:glow rad="101600">
                    <a:schemeClr val="bg1">
                      <a:alpha val="90000"/>
                    </a:schemeClr>
                  </a:glow>
                </a:effectLst>
              </a:rPr>
              <a:t>the </a:t>
            </a:r>
            <a:r>
              <a:rPr lang="en-CA" sz="2600" b="1" i="1" u="sng" dirty="0">
                <a:solidFill>
                  <a:srgbClr val="C00000"/>
                </a:solidFill>
                <a:effectLst>
                  <a:glow rad="101600">
                    <a:schemeClr val="bg1">
                      <a:alpha val="90000"/>
                    </a:schemeClr>
                  </a:glow>
                </a:effectLst>
              </a:rPr>
              <a:t>Babylonian calendar</a:t>
            </a:r>
            <a:r>
              <a:rPr lang="en-CA" sz="2600" b="1" i="1" dirty="0">
                <a:solidFill>
                  <a:srgbClr val="C00000"/>
                </a:solidFill>
                <a:effectLst>
                  <a:glow rad="101600">
                    <a:schemeClr val="bg1">
                      <a:alpha val="90000"/>
                    </a:schemeClr>
                  </a:glow>
                </a:effectLst>
              </a:rPr>
              <a:t> was at all periods truly </a:t>
            </a:r>
            <a:r>
              <a:rPr lang="en-CA" sz="2600" b="1" i="1" u="sng" dirty="0">
                <a:solidFill>
                  <a:srgbClr val="C00000"/>
                </a:solidFill>
                <a:effectLst>
                  <a:glow rad="101600">
                    <a:schemeClr val="bg1">
                      <a:alpha val="90000"/>
                    </a:schemeClr>
                  </a:glow>
                </a:effectLst>
              </a:rPr>
              <a:t>lunar</a:t>
            </a:r>
            <a:r>
              <a:rPr lang="en-CA" sz="2600" b="1" i="1" dirty="0">
                <a:solidFill>
                  <a:srgbClr val="C00000"/>
                </a:solidFill>
                <a:effectLst>
                  <a:glow rad="101600">
                    <a:schemeClr val="bg1">
                      <a:alpha val="90000"/>
                    </a:schemeClr>
                  </a:glow>
                </a:effectLst>
              </a:rPr>
              <a:t> ...</a:t>
            </a:r>
            <a:r>
              <a:rPr lang="en-CA" sz="2600" b="1" dirty="0">
                <a:solidFill>
                  <a:srgbClr val="C00000"/>
                </a:solidFill>
                <a:effectLst>
                  <a:glow rad="101600">
                    <a:schemeClr val="bg1">
                      <a:alpha val="90000"/>
                    </a:schemeClr>
                  </a:glow>
                </a:effectLst>
              </a:rPr>
              <a:t> </a:t>
            </a:r>
            <a:r>
              <a:rPr lang="en-CA" sz="2600" b="1" i="1" dirty="0">
                <a:solidFill>
                  <a:srgbClr val="602626"/>
                </a:solidFill>
                <a:effectLst>
                  <a:glow rad="101600">
                    <a:schemeClr val="bg1">
                      <a:alpha val="90000"/>
                    </a:schemeClr>
                  </a:glow>
                </a:effectLst>
              </a:rPr>
              <a:t>the month began with the evening when the new crescent was for the first time again visible shortly after sunset. </a:t>
            </a:r>
            <a:r>
              <a:rPr lang="en-CA" sz="2600" b="1" i="1" dirty="0" smtClean="0">
                <a:solidFill>
                  <a:srgbClr val="C00000"/>
                </a:solidFill>
                <a:effectLst>
                  <a:glow rad="101600">
                    <a:schemeClr val="bg1">
                      <a:alpha val="90000"/>
                    </a:schemeClr>
                  </a:glow>
                </a:effectLst>
              </a:rPr>
              <a:t>Consequently</a:t>
            </a:r>
            <a:r>
              <a:rPr lang="en-CA" sz="2600" b="1" i="1" dirty="0">
                <a:solidFill>
                  <a:srgbClr val="C00000"/>
                </a:solidFill>
                <a:effectLst>
                  <a:glow rad="101600">
                    <a:schemeClr val="bg1">
                      <a:alpha val="90000"/>
                    </a:schemeClr>
                  </a:glow>
                </a:effectLst>
              </a:rPr>
              <a:t>, the </a:t>
            </a:r>
            <a:r>
              <a:rPr lang="en-CA" sz="2600" b="1" i="1" u="sng" dirty="0">
                <a:solidFill>
                  <a:srgbClr val="C00000"/>
                </a:solidFill>
                <a:effectLst>
                  <a:glow rad="101600">
                    <a:schemeClr val="bg1">
                      <a:alpha val="90000"/>
                    </a:schemeClr>
                  </a:glow>
                </a:effectLst>
              </a:rPr>
              <a:t>Babylonian day</a:t>
            </a:r>
            <a:r>
              <a:rPr lang="en-CA" sz="2600" b="1" i="1" dirty="0">
                <a:solidFill>
                  <a:srgbClr val="C00000"/>
                </a:solidFill>
                <a:effectLst>
                  <a:glow rad="101600">
                    <a:schemeClr val="bg1">
                      <a:alpha val="90000"/>
                    </a:schemeClr>
                  </a:glow>
                </a:effectLst>
              </a:rPr>
              <a:t> </a:t>
            </a:r>
            <a:r>
              <a:rPr lang="en-CA" sz="2600" b="1" i="1" dirty="0" smtClean="0">
                <a:solidFill>
                  <a:srgbClr val="C00000"/>
                </a:solidFill>
                <a:effectLst>
                  <a:glow rad="101600">
                    <a:schemeClr val="bg1">
                      <a:alpha val="90000"/>
                    </a:schemeClr>
                  </a:glow>
                </a:effectLst>
              </a:rPr>
              <a:t/>
            </a:r>
            <a:br>
              <a:rPr lang="en-CA" sz="2600" b="1" i="1" dirty="0" smtClean="0">
                <a:solidFill>
                  <a:srgbClr val="C00000"/>
                </a:solidFill>
                <a:effectLst>
                  <a:glow rad="101600">
                    <a:schemeClr val="bg1">
                      <a:alpha val="90000"/>
                    </a:schemeClr>
                  </a:glow>
                </a:effectLst>
              </a:rPr>
            </a:br>
            <a:r>
              <a:rPr lang="en-CA" sz="2600" b="1" i="1" dirty="0" smtClean="0">
                <a:solidFill>
                  <a:srgbClr val="C00000"/>
                </a:solidFill>
                <a:effectLst>
                  <a:glow rad="101600">
                    <a:schemeClr val="bg1">
                      <a:alpha val="90000"/>
                    </a:schemeClr>
                  </a:glow>
                </a:effectLst>
              </a:rPr>
              <a:t>also </a:t>
            </a:r>
            <a:r>
              <a:rPr lang="en-CA" sz="2600" b="1" i="1" u="sng" dirty="0">
                <a:solidFill>
                  <a:srgbClr val="C00000"/>
                </a:solidFill>
                <a:effectLst>
                  <a:glow rad="101600">
                    <a:schemeClr val="bg1">
                      <a:alpha val="90000"/>
                    </a:schemeClr>
                  </a:glow>
                </a:effectLst>
              </a:rPr>
              <a:t>begins in the </a:t>
            </a:r>
            <a:r>
              <a:rPr lang="en-CA" sz="2600" b="1" i="1" u="sng" dirty="0" smtClean="0">
                <a:solidFill>
                  <a:srgbClr val="C00000"/>
                </a:solidFill>
                <a:effectLst>
                  <a:glow rad="101600">
                    <a:schemeClr val="bg1">
                      <a:alpha val="90000"/>
                    </a:schemeClr>
                  </a:glow>
                </a:effectLst>
              </a:rPr>
              <a:t>evening</a:t>
            </a:r>
            <a:r>
              <a:rPr lang="en-CA" sz="2600" b="1" i="1" dirty="0" smtClean="0">
                <a:solidFill>
                  <a:srgbClr val="C00000"/>
                </a:solidFill>
                <a:effectLst>
                  <a:glow rad="101600">
                    <a:schemeClr val="bg1">
                      <a:alpha val="90000"/>
                    </a:schemeClr>
                  </a:glow>
                </a:effectLst>
              </a:rPr>
              <a:t> ..." </a:t>
            </a:r>
            <a:endParaRPr lang="en-CA" sz="2600" b="1" dirty="0">
              <a:solidFill>
                <a:srgbClr val="602626"/>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47</a:t>
            </a:fld>
            <a:endParaRPr lang="en-US" dirty="0"/>
          </a:p>
        </p:txBody>
      </p:sp>
      <p:pic>
        <p:nvPicPr>
          <p:cNvPr id="12291" name="Picture 3" descr="C:\Users\Rae\Desktop\exact sciences in antiqu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962" y="2056356"/>
            <a:ext cx="2670534" cy="41129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18704"/>
            <a:ext cx="335280" cy="266066"/>
          </a:xfrm>
          <a:prstGeom prst="sun">
            <a:avLst/>
          </a:prstGeom>
          <a:solidFill>
            <a:srgbClr val="00B05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894770"/>
      </p:ext>
    </p:extLst>
  </p:cSld>
  <p:clrMapOvr>
    <a:masterClrMapping/>
  </p:clrMapOvr>
  <p:transition spd="slow">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474720" y="200564"/>
            <a:ext cx="8717280" cy="2075276"/>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900" b="1" dirty="0">
                <a:ln w="11430">
                  <a:solidFill>
                    <a:srgbClr val="002060"/>
                  </a:solidFill>
                </a:ln>
                <a:solidFill>
                  <a:srgbClr val="002060"/>
                </a:solidFill>
                <a:effectLst>
                  <a:outerShdw blurRad="50800" dist="39000" dir="5460000" algn="tl">
                    <a:srgbClr val="000000">
                      <a:alpha val="38000"/>
                    </a:srgbClr>
                  </a:outerShdw>
                </a:effectLst>
              </a:rPr>
              <a:t>The Time of the Crucifixion </a:t>
            </a:r>
            <a:r>
              <a:rPr lang="en-CA" sz="4900" b="1" dirty="0" smtClean="0">
                <a:ln w="11430">
                  <a:solidFill>
                    <a:srgbClr val="002060"/>
                  </a:solidFill>
                </a:ln>
                <a:solidFill>
                  <a:srgbClr val="002060"/>
                </a:solidFill>
                <a:effectLst>
                  <a:outerShdw blurRad="50800" dist="39000" dir="5460000" algn="tl">
                    <a:srgbClr val="000000">
                      <a:alpha val="38000"/>
                    </a:srgbClr>
                  </a:outerShdw>
                </a:effectLst>
              </a:rPr>
              <a:t/>
            </a:r>
            <a:br>
              <a:rPr lang="en-CA" sz="4900" b="1" dirty="0" smtClean="0">
                <a:ln w="11430">
                  <a:solidFill>
                    <a:srgbClr val="002060"/>
                  </a:solidFill>
                </a:ln>
                <a:solidFill>
                  <a:srgbClr val="002060"/>
                </a:solidFill>
                <a:effectLst>
                  <a:outerShdw blurRad="50800" dist="39000" dir="5460000" algn="tl">
                    <a:srgbClr val="000000">
                      <a:alpha val="38000"/>
                    </a:srgbClr>
                  </a:outerShdw>
                </a:effectLst>
              </a:rPr>
            </a:br>
            <a:r>
              <a:rPr lang="en-CA" sz="4900" b="1" dirty="0" smtClean="0">
                <a:ln w="11430">
                  <a:solidFill>
                    <a:srgbClr val="002060"/>
                  </a:solidFill>
                </a:ln>
                <a:solidFill>
                  <a:srgbClr val="002060"/>
                </a:solidFill>
                <a:effectLst>
                  <a:outerShdw blurRad="50800" dist="39000" dir="5460000" algn="tl">
                    <a:srgbClr val="000000">
                      <a:alpha val="38000"/>
                    </a:srgbClr>
                  </a:outerShdw>
                </a:effectLst>
              </a:rPr>
              <a:t>and </a:t>
            </a:r>
            <a:r>
              <a:rPr lang="en-CA" sz="4900" b="1" dirty="0">
                <a:ln w="11430">
                  <a:solidFill>
                    <a:srgbClr val="002060"/>
                  </a:solidFill>
                </a:ln>
                <a:solidFill>
                  <a:srgbClr val="002060"/>
                </a:solidFill>
                <a:effectLst>
                  <a:outerShdw blurRad="50800" dist="39000" dir="5460000" algn="tl">
                    <a:srgbClr val="000000">
                      <a:alpha val="38000"/>
                    </a:srgbClr>
                  </a:outerShdw>
                </a:effectLst>
              </a:rPr>
              <a:t>the Resurrection, </a:t>
            </a:r>
            <a:r>
              <a:rPr lang="en-CA" sz="4900" b="1" dirty="0" smtClean="0">
                <a:ln w="11430">
                  <a:solidFill>
                    <a:srgbClr val="002060"/>
                  </a:solidFill>
                </a:ln>
                <a:solidFill>
                  <a:srgbClr val="002060"/>
                </a:solidFill>
                <a:effectLst>
                  <a:outerShdw blurRad="50800" dist="39000" dir="5460000" algn="tl">
                    <a:srgbClr val="000000">
                      <a:alpha val="38000"/>
                    </a:srgbClr>
                  </a:outerShdw>
                </a:effectLst>
              </a:rPr>
              <a:t/>
            </a:r>
            <a:br>
              <a:rPr lang="en-CA" sz="4900" b="1" dirty="0" smtClean="0">
                <a:ln w="11430">
                  <a:solidFill>
                    <a:srgbClr val="002060"/>
                  </a:solidFill>
                </a:ln>
                <a:solidFill>
                  <a:srgbClr val="002060"/>
                </a:solidFill>
                <a:effectLst>
                  <a:outerShdw blurRad="50800" dist="39000" dir="5460000" algn="tl">
                    <a:srgbClr val="000000">
                      <a:alpha val="38000"/>
                    </a:srgbClr>
                  </a:outerShdw>
                </a:effectLst>
              </a:rPr>
            </a:br>
            <a:r>
              <a:rPr lang="en-CA" b="1" dirty="0" err="1" smtClean="0">
                <a:ln w="11430">
                  <a:solidFill>
                    <a:srgbClr val="002060"/>
                  </a:solidFill>
                </a:ln>
                <a:solidFill>
                  <a:srgbClr val="002060"/>
                </a:solidFill>
                <a:effectLst>
                  <a:outerShdw blurRad="50800" dist="39000" dir="5460000" algn="tl">
                    <a:srgbClr val="000000">
                      <a:alpha val="38000"/>
                    </a:srgbClr>
                  </a:outerShdw>
                </a:effectLst>
              </a:rPr>
              <a:t>Samuele</a:t>
            </a:r>
            <a:r>
              <a:rPr lang="en-CA" b="1" dirty="0" smtClean="0">
                <a:ln w="11430">
                  <a:solidFill>
                    <a:srgbClr val="002060"/>
                  </a:solidFill>
                </a:ln>
                <a:solidFill>
                  <a:srgbClr val="002060"/>
                </a:solidFill>
                <a:effectLst>
                  <a:outerShdw blurRad="50800" dist="39000" dir="5460000" algn="tl">
                    <a:srgbClr val="000000">
                      <a:alpha val="38000"/>
                    </a:srgbClr>
                  </a:outerShdw>
                </a:effectLst>
              </a:rPr>
              <a:t> </a:t>
            </a:r>
            <a:r>
              <a:rPr lang="en-CA" b="1" dirty="0" err="1" smtClean="0">
                <a:ln w="11430">
                  <a:solidFill>
                    <a:srgbClr val="002060"/>
                  </a:solidFill>
                </a:ln>
                <a:solidFill>
                  <a:srgbClr val="002060"/>
                </a:solidFill>
                <a:effectLst>
                  <a:outerShdw blurRad="50800" dist="39000" dir="5460000" algn="tl">
                    <a:srgbClr val="000000">
                      <a:alpha val="38000"/>
                    </a:srgbClr>
                  </a:outerShdw>
                </a:effectLst>
              </a:rPr>
              <a:t>Bacchiocchi</a:t>
            </a:r>
            <a:r>
              <a:rPr lang="en-CA" b="1" dirty="0" smtClean="0">
                <a:ln w="11430">
                  <a:solidFill>
                    <a:srgbClr val="002060"/>
                  </a:solidFill>
                </a:ln>
                <a:solidFill>
                  <a:srgbClr val="002060"/>
                </a:solidFill>
                <a:effectLst>
                  <a:outerShdw blurRad="50800" dist="39000" dir="5460000" algn="tl">
                    <a:srgbClr val="000000">
                      <a:alpha val="38000"/>
                    </a:srgbClr>
                  </a:outerShdw>
                </a:effectLst>
              </a:rPr>
              <a:t>, </a:t>
            </a:r>
            <a:r>
              <a:rPr lang="en-CA" b="1" dirty="0" err="1" smtClean="0">
                <a:ln w="11430">
                  <a:solidFill>
                    <a:srgbClr val="002060"/>
                  </a:solidFill>
                </a:ln>
                <a:solidFill>
                  <a:srgbClr val="002060"/>
                </a:solidFill>
                <a:effectLst>
                  <a:outerShdw blurRad="50800" dist="39000" dir="5460000" algn="tl">
                    <a:srgbClr val="000000">
                      <a:alpha val="38000"/>
                    </a:srgbClr>
                  </a:outerShdw>
                </a:effectLst>
              </a:rPr>
              <a:t>Ch</a:t>
            </a:r>
            <a:r>
              <a:rPr lang="en-CA" b="1" dirty="0" smtClean="0">
                <a:ln w="11430">
                  <a:solidFill>
                    <a:srgbClr val="002060"/>
                  </a:solidFill>
                </a:ln>
                <a:solidFill>
                  <a:srgbClr val="002060"/>
                </a:solidFill>
                <a:effectLst>
                  <a:outerShdw blurRad="50800" dist="39000" dir="5460000" algn="tl">
                    <a:srgbClr val="000000">
                      <a:alpha val="38000"/>
                    </a:srgbClr>
                  </a:outerShdw>
                </a:effectLst>
              </a:rPr>
              <a:t> 5</a:t>
            </a:r>
            <a:endParaRPr lang="en-US" b="1" dirty="0">
              <a:ln w="11430">
                <a:solidFill>
                  <a:srgbClr val="002060"/>
                </a:solidFill>
              </a:ln>
              <a:solidFill>
                <a:srgbClr val="002060"/>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4419600" y="2397760"/>
            <a:ext cx="7135812" cy="3777622"/>
          </a:xfrm>
        </p:spPr>
        <p:txBody>
          <a:bodyPr>
            <a:noAutofit/>
            <a:scene3d>
              <a:camera prst="orthographicFront"/>
              <a:lightRig rig="threePt" dir="t"/>
            </a:scene3d>
            <a:sp3d extrusionH="57150">
              <a:bevelT w="38100" h="38100"/>
            </a:sp3d>
          </a:bodyPr>
          <a:lstStyle/>
          <a:p>
            <a:r>
              <a:rPr lang="en-CA" sz="3200" dirty="0" smtClean="0">
                <a:solidFill>
                  <a:schemeClr val="accent5">
                    <a:lumMod val="75000"/>
                  </a:schemeClr>
                </a:solidFill>
                <a:effectLst>
                  <a:glow rad="101600">
                    <a:srgbClr val="FFFF00">
                      <a:alpha val="78000"/>
                    </a:srgbClr>
                  </a:glow>
                </a:effectLst>
              </a:rPr>
              <a:t>"...</a:t>
            </a:r>
            <a:r>
              <a:rPr lang="en-CA" sz="3200" dirty="0">
                <a:solidFill>
                  <a:schemeClr val="accent5">
                    <a:lumMod val="75000"/>
                  </a:schemeClr>
                </a:solidFill>
                <a:effectLst>
                  <a:glow rad="101600">
                    <a:srgbClr val="FFFF00">
                      <a:alpha val="78000"/>
                    </a:srgbClr>
                  </a:glow>
                </a:effectLst>
              </a:rPr>
              <a:t>Numerous scholars have argued </a:t>
            </a:r>
            <a:r>
              <a:rPr lang="en-CA" sz="3200" dirty="0" smtClean="0">
                <a:solidFill>
                  <a:schemeClr val="accent5">
                    <a:lumMod val="75000"/>
                  </a:schemeClr>
                </a:solidFill>
                <a:effectLst>
                  <a:glow rad="101600">
                    <a:srgbClr val="FFFF00">
                      <a:alpha val="78000"/>
                    </a:srgbClr>
                  </a:glow>
                </a:effectLst>
              </a:rPr>
              <a:t>for </a:t>
            </a:r>
            <a:r>
              <a:rPr lang="en-CA" sz="3200" dirty="0">
                <a:solidFill>
                  <a:schemeClr val="accent5">
                    <a:lumMod val="75000"/>
                  </a:schemeClr>
                </a:solidFill>
                <a:effectLst>
                  <a:glow rad="101600">
                    <a:srgbClr val="FFFF00">
                      <a:alpha val="78000"/>
                    </a:srgbClr>
                  </a:glow>
                </a:effectLst>
              </a:rPr>
              <a:t>the existence in Bible times of a </a:t>
            </a:r>
            <a:r>
              <a:rPr lang="en-CA" sz="3200" b="1" i="1" u="sng" dirty="0">
                <a:ln>
                  <a:solidFill>
                    <a:srgbClr val="002060"/>
                  </a:solidFill>
                </a:ln>
                <a:solidFill>
                  <a:schemeClr val="accent5">
                    <a:lumMod val="75000"/>
                  </a:schemeClr>
                </a:solidFill>
                <a:effectLst>
                  <a:glow rad="101600">
                    <a:srgbClr val="FFFF00">
                      <a:alpha val="78000"/>
                    </a:srgbClr>
                  </a:glow>
                </a:effectLst>
              </a:rPr>
              <a:t>sunrise</a:t>
            </a:r>
            <a:r>
              <a:rPr lang="en-CA" sz="3200" b="1" i="1" dirty="0">
                <a:ln>
                  <a:solidFill>
                    <a:srgbClr val="002060"/>
                  </a:solidFill>
                </a:ln>
                <a:solidFill>
                  <a:schemeClr val="accent5">
                    <a:lumMod val="75000"/>
                  </a:schemeClr>
                </a:solidFill>
                <a:effectLst>
                  <a:glow rad="101600">
                    <a:srgbClr val="FFFF00">
                      <a:alpha val="78000"/>
                    </a:srgbClr>
                  </a:glow>
                </a:effectLst>
              </a:rPr>
              <a:t> method of day reckoning</a:t>
            </a:r>
            <a:r>
              <a:rPr lang="en-CA" sz="3200" dirty="0">
                <a:solidFill>
                  <a:schemeClr val="accent5">
                    <a:lumMod val="75000"/>
                  </a:schemeClr>
                </a:solidFill>
                <a:effectLst>
                  <a:glow rad="101600">
                    <a:srgbClr val="FFFF00">
                      <a:alpha val="78000"/>
                    </a:srgbClr>
                  </a:glow>
                </a:effectLst>
              </a:rPr>
              <a:t>...the </a:t>
            </a:r>
            <a:r>
              <a:rPr lang="en-CA" sz="3200" b="1" i="1" dirty="0">
                <a:ln>
                  <a:solidFill>
                    <a:srgbClr val="002060"/>
                  </a:solidFill>
                </a:ln>
                <a:solidFill>
                  <a:schemeClr val="accent5">
                    <a:lumMod val="75000"/>
                  </a:schemeClr>
                </a:solidFill>
                <a:effectLst>
                  <a:glow rad="101600">
                    <a:srgbClr val="FFFF00">
                      <a:alpha val="78000"/>
                    </a:srgbClr>
                  </a:glow>
                </a:effectLst>
              </a:rPr>
              <a:t>evidence for the </a:t>
            </a:r>
            <a:r>
              <a:rPr lang="en-CA" sz="3200" b="1" i="1" u="sng" dirty="0">
                <a:ln>
                  <a:solidFill>
                    <a:srgbClr val="002060"/>
                  </a:solidFill>
                </a:ln>
                <a:solidFill>
                  <a:schemeClr val="accent5">
                    <a:lumMod val="75000"/>
                  </a:schemeClr>
                </a:solidFill>
                <a:effectLst>
                  <a:glow rad="101600">
                    <a:srgbClr val="FFFF00">
                      <a:alpha val="78000"/>
                    </a:srgbClr>
                  </a:glow>
                </a:effectLst>
              </a:rPr>
              <a:t>sunrise</a:t>
            </a:r>
            <a:r>
              <a:rPr lang="en-CA" sz="3200" b="1" i="1" dirty="0">
                <a:ln>
                  <a:solidFill>
                    <a:srgbClr val="002060"/>
                  </a:solidFill>
                </a:ln>
                <a:solidFill>
                  <a:schemeClr val="accent5">
                    <a:lumMod val="75000"/>
                  </a:schemeClr>
                </a:solidFill>
                <a:effectLst>
                  <a:glow rad="101600">
                    <a:srgbClr val="FFFF00">
                      <a:alpha val="78000"/>
                    </a:srgbClr>
                  </a:glow>
                </a:effectLst>
              </a:rPr>
              <a:t> reckoning is </a:t>
            </a:r>
            <a:r>
              <a:rPr lang="en-CA" sz="3200" b="1" i="1" u="sng" dirty="0">
                <a:ln>
                  <a:solidFill>
                    <a:srgbClr val="002060"/>
                  </a:solidFill>
                </a:ln>
                <a:solidFill>
                  <a:schemeClr val="accent5">
                    <a:lumMod val="75000"/>
                  </a:schemeClr>
                </a:solidFill>
                <a:effectLst>
                  <a:glow rad="101600">
                    <a:srgbClr val="FFFF00">
                      <a:alpha val="78000"/>
                    </a:srgbClr>
                  </a:glow>
                </a:effectLst>
              </a:rPr>
              <a:t>significant</a:t>
            </a:r>
            <a:r>
              <a:rPr lang="en-CA" sz="3200" dirty="0">
                <a:ln>
                  <a:solidFill>
                    <a:srgbClr val="002060"/>
                  </a:solidFill>
                </a:ln>
                <a:solidFill>
                  <a:schemeClr val="accent5">
                    <a:lumMod val="75000"/>
                  </a:schemeClr>
                </a:solidFill>
                <a:effectLst>
                  <a:glow rad="101600">
                    <a:srgbClr val="FFFF00">
                      <a:alpha val="78000"/>
                    </a:srgbClr>
                  </a:glow>
                </a:effectLst>
              </a:rPr>
              <a:t> </a:t>
            </a:r>
            <a:r>
              <a:rPr lang="en-CA" sz="3200" dirty="0">
                <a:solidFill>
                  <a:schemeClr val="accent5">
                    <a:lumMod val="75000"/>
                  </a:schemeClr>
                </a:solidFill>
                <a:effectLst>
                  <a:glow rad="101600">
                    <a:srgbClr val="FFFF00">
                      <a:alpha val="78000"/>
                    </a:srgbClr>
                  </a:glow>
                </a:effectLst>
              </a:rPr>
              <a:t>and cannot be ignored..." </a:t>
            </a:r>
            <a:r>
              <a:rPr lang="en-CA" sz="3200" dirty="0">
                <a:effectLst>
                  <a:glow rad="101600">
                    <a:srgbClr val="FFFF00">
                      <a:alpha val="78000"/>
                    </a:srgbClr>
                  </a:glow>
                </a:effectLst>
              </a:rPr>
              <a:t/>
            </a:r>
            <a:br>
              <a:rPr lang="en-CA" sz="3200" dirty="0">
                <a:effectLst>
                  <a:glow rad="101600">
                    <a:srgbClr val="FFFF00">
                      <a:alpha val="78000"/>
                    </a:srgbClr>
                  </a:glow>
                </a:effectLst>
              </a:rPr>
            </a:br>
            <a:r>
              <a:rPr lang="en-CA" sz="2800" dirty="0">
                <a:effectLst>
                  <a:glow rad="101600">
                    <a:srgbClr val="FFFF00">
                      <a:alpha val="78000"/>
                    </a:srgbClr>
                  </a:glow>
                </a:effectLst>
              </a:rPr>
              <a:t/>
            </a:r>
            <a:br>
              <a:rPr lang="en-CA" sz="2800" dirty="0">
                <a:effectLst>
                  <a:glow rad="101600">
                    <a:srgbClr val="FFFF00">
                      <a:alpha val="78000"/>
                    </a:srgbClr>
                  </a:glow>
                </a:effectLst>
              </a:rPr>
            </a:br>
            <a:r>
              <a:rPr lang="en-CA" sz="2800" dirty="0"/>
              <a:t/>
            </a:r>
            <a:br>
              <a:rPr lang="en-CA" sz="2800" dirty="0"/>
            </a:b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48</a:t>
            </a:fld>
            <a:endParaRPr lang="en-US" dirty="0"/>
          </a:p>
        </p:txBody>
      </p:sp>
      <p:pic>
        <p:nvPicPr>
          <p:cNvPr id="5122" name="Picture 2" descr="C:\Users\Rae\Desktop\time of the cruc &amp; resurr  Sam Bacchiocc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80" y="1715135"/>
            <a:ext cx="2990850" cy="45148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18704"/>
            <a:ext cx="335280" cy="266066"/>
          </a:xfrm>
          <a:prstGeom prst="sun">
            <a:avLst/>
          </a:prstGeom>
          <a:solidFill>
            <a:srgbClr val="00B05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399819"/>
      </p:ext>
    </p:extLst>
  </p:cSld>
  <p:clrMapOvr>
    <a:masterClrMapping/>
  </p:clrMapOvr>
  <p:transition spd="slow">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31632" y="268510"/>
            <a:ext cx="9521977" cy="12808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000" b="1" dirty="0">
                <a:ln w="11430"/>
                <a:solidFill>
                  <a:schemeClr val="bg2">
                    <a:lumMod val="50000"/>
                  </a:schemeClr>
                </a:solidFill>
                <a:effectLst>
                  <a:outerShdw blurRad="50800" dist="39000" dir="5460000" algn="tl">
                    <a:srgbClr val="000000">
                      <a:alpha val="38000"/>
                    </a:srgbClr>
                  </a:outerShdw>
                </a:effectLst>
              </a:rPr>
              <a:t>Commentary on the Old </a:t>
            </a:r>
            <a:r>
              <a:rPr lang="en-CA" sz="4000" b="1" dirty="0" smtClean="0">
                <a:ln w="11430"/>
                <a:solidFill>
                  <a:schemeClr val="bg2">
                    <a:lumMod val="50000"/>
                  </a:schemeClr>
                </a:solidFill>
                <a:effectLst>
                  <a:outerShdw blurRad="50800" dist="39000" dir="5460000" algn="tl">
                    <a:srgbClr val="000000">
                      <a:alpha val="38000"/>
                    </a:srgbClr>
                  </a:outerShdw>
                </a:effectLst>
              </a:rPr>
              <a:t>Testament</a:t>
            </a:r>
            <a:r>
              <a:rPr lang="en-CA" b="1" dirty="0" smtClean="0">
                <a:ln w="11430"/>
                <a:solidFill>
                  <a:schemeClr val="bg2">
                    <a:lumMod val="50000"/>
                  </a:schemeClr>
                </a:solidFill>
                <a:effectLst>
                  <a:outerShdw blurRad="50800" dist="39000" dir="5460000" algn="tl">
                    <a:srgbClr val="000000">
                      <a:alpha val="38000"/>
                    </a:srgbClr>
                  </a:outerShdw>
                </a:effectLst>
              </a:rPr>
              <a:t> </a:t>
            </a:r>
            <a:br>
              <a:rPr lang="en-CA" b="1" dirty="0" smtClean="0">
                <a:ln w="11430"/>
                <a:solidFill>
                  <a:schemeClr val="bg2">
                    <a:lumMod val="50000"/>
                  </a:schemeClr>
                </a:solidFill>
                <a:effectLst>
                  <a:outerShdw blurRad="50800" dist="39000" dir="5460000" algn="tl">
                    <a:srgbClr val="000000">
                      <a:alpha val="38000"/>
                    </a:srgbClr>
                  </a:outerShdw>
                </a:effectLst>
              </a:rPr>
            </a:br>
            <a:r>
              <a:rPr lang="en-CA" b="1" dirty="0" smtClean="0">
                <a:ln w="11430"/>
                <a:solidFill>
                  <a:schemeClr val="bg2">
                    <a:lumMod val="50000"/>
                  </a:schemeClr>
                </a:solidFill>
                <a:effectLst>
                  <a:outerShdw blurRad="50800" dist="39000" dir="5460000" algn="tl">
                    <a:srgbClr val="000000">
                      <a:alpha val="38000"/>
                    </a:srgbClr>
                  </a:outerShdw>
                </a:effectLst>
              </a:rPr>
              <a:t>The </a:t>
            </a:r>
            <a:r>
              <a:rPr lang="en-CA" b="1" dirty="0">
                <a:ln w="11430"/>
                <a:solidFill>
                  <a:schemeClr val="bg2">
                    <a:lumMod val="50000"/>
                  </a:schemeClr>
                </a:solidFill>
                <a:effectLst>
                  <a:outerShdw blurRad="50800" dist="39000" dir="5460000" algn="tl">
                    <a:srgbClr val="000000">
                      <a:alpha val="38000"/>
                    </a:srgbClr>
                  </a:outerShdw>
                </a:effectLst>
              </a:rPr>
              <a:t>First Book of Moses, </a:t>
            </a:r>
            <a:r>
              <a:rPr lang="en-CA" sz="2800" b="1" dirty="0">
                <a:ln w="11430"/>
                <a:solidFill>
                  <a:schemeClr val="bg2">
                    <a:lumMod val="50000"/>
                  </a:schemeClr>
                </a:solidFill>
                <a:effectLst>
                  <a:outerShdw blurRad="50800" dist="39000" dir="5460000" algn="tl">
                    <a:srgbClr val="000000">
                      <a:alpha val="38000"/>
                    </a:srgbClr>
                  </a:outerShdw>
                </a:effectLst>
              </a:rPr>
              <a:t>p. </a:t>
            </a:r>
            <a:r>
              <a:rPr lang="en-CA" sz="2800" b="1" dirty="0" smtClean="0">
                <a:ln w="11430"/>
                <a:solidFill>
                  <a:schemeClr val="bg2">
                    <a:lumMod val="50000"/>
                  </a:schemeClr>
                </a:solidFill>
                <a:effectLst>
                  <a:outerShdw blurRad="50800" dist="39000" dir="5460000" algn="tl">
                    <a:srgbClr val="000000">
                      <a:alpha val="38000"/>
                    </a:srgbClr>
                  </a:outerShdw>
                </a:effectLst>
              </a:rPr>
              <a:t>51.</a:t>
            </a:r>
            <a:endParaRPr lang="en-US" sz="2800" b="1" dirty="0">
              <a:ln w="11430"/>
              <a:solidFill>
                <a:schemeClr val="bg2">
                  <a:lumMod val="50000"/>
                </a:schemeClr>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3384550" y="1727200"/>
            <a:ext cx="8435021" cy="4881944"/>
          </a:xfrm>
        </p:spPr>
        <p:txBody>
          <a:bodyPr>
            <a:noAutofit/>
            <a:scene3d>
              <a:camera prst="orthographicFront"/>
              <a:lightRig rig="threePt" dir="t"/>
            </a:scene3d>
            <a:sp3d extrusionH="57150">
              <a:bevelT w="38100" h="38100"/>
            </a:sp3d>
          </a:bodyPr>
          <a:lstStyle/>
          <a:p>
            <a:r>
              <a:rPr lang="en-CA" sz="2800" i="1" dirty="0" smtClean="0"/>
              <a:t>"</a:t>
            </a:r>
            <a:r>
              <a:rPr lang="en-CA" sz="2800" b="1" i="1" dirty="0"/>
              <a:t>The first evening was </a:t>
            </a:r>
            <a:r>
              <a:rPr lang="en-CA" sz="2800" b="1" i="1" u="sng" dirty="0"/>
              <a:t>not</a:t>
            </a:r>
            <a:r>
              <a:rPr lang="en-CA" sz="2800" b="1" i="1" dirty="0"/>
              <a:t> the gloom</a:t>
            </a:r>
            <a:r>
              <a:rPr lang="en-CA" sz="2800" dirty="0"/>
              <a:t>, which possibly preceded the full burst of light as it came forth from </a:t>
            </a:r>
            <a:r>
              <a:rPr lang="en-CA" sz="2800" dirty="0" smtClean="0"/>
              <a:t>the </a:t>
            </a:r>
            <a:r>
              <a:rPr lang="en-CA" sz="2800" dirty="0"/>
              <a:t>primary darkness, and intervened between the darkness and full broad daylight</a:t>
            </a:r>
            <a:r>
              <a:rPr lang="en-CA" sz="2800" dirty="0" smtClean="0"/>
              <a:t>.  </a:t>
            </a:r>
            <a:r>
              <a:rPr lang="en-CA" sz="2800" b="1" i="1" dirty="0">
                <a:solidFill>
                  <a:schemeClr val="bg2">
                    <a:lumMod val="50000"/>
                  </a:schemeClr>
                </a:solidFill>
              </a:rPr>
              <a:t>It was not till </a:t>
            </a:r>
            <a:r>
              <a:rPr lang="en-CA" sz="2800" b="1" i="1" u="sng" dirty="0">
                <a:solidFill>
                  <a:schemeClr val="bg2">
                    <a:lumMod val="50000"/>
                  </a:schemeClr>
                </a:solidFill>
              </a:rPr>
              <a:t>after</a:t>
            </a:r>
            <a:r>
              <a:rPr lang="en-CA" sz="2800" b="1" i="1" dirty="0">
                <a:solidFill>
                  <a:schemeClr val="bg2">
                    <a:lumMod val="50000"/>
                  </a:schemeClr>
                </a:solidFill>
              </a:rPr>
              <a:t> the </a:t>
            </a:r>
            <a:r>
              <a:rPr lang="en-CA" sz="2800" b="1" i="1" u="sng" dirty="0">
                <a:solidFill>
                  <a:schemeClr val="bg2">
                    <a:lumMod val="50000"/>
                  </a:schemeClr>
                </a:solidFill>
              </a:rPr>
              <a:t>light </a:t>
            </a:r>
            <a:r>
              <a:rPr lang="en-CA" sz="2800" b="1" i="1" dirty="0">
                <a:solidFill>
                  <a:schemeClr val="bg2">
                    <a:lumMod val="50000"/>
                  </a:schemeClr>
                </a:solidFill>
              </a:rPr>
              <a:t>had been created, and the </a:t>
            </a:r>
            <a:r>
              <a:rPr lang="en-CA" sz="2800" b="1" i="1" u="sng" dirty="0">
                <a:solidFill>
                  <a:schemeClr val="bg2">
                    <a:lumMod val="50000"/>
                  </a:schemeClr>
                </a:solidFill>
              </a:rPr>
              <a:t>separation</a:t>
            </a:r>
            <a:r>
              <a:rPr lang="en-CA" sz="2800" b="1" i="1" dirty="0">
                <a:solidFill>
                  <a:schemeClr val="bg2">
                    <a:lumMod val="50000"/>
                  </a:schemeClr>
                </a:solidFill>
              </a:rPr>
              <a:t> of the </a:t>
            </a:r>
            <a:r>
              <a:rPr lang="en-CA" sz="2800" b="1" i="1" u="sng" dirty="0">
                <a:solidFill>
                  <a:schemeClr val="bg2">
                    <a:lumMod val="50000"/>
                  </a:schemeClr>
                </a:solidFill>
              </a:rPr>
              <a:t>light</a:t>
            </a:r>
            <a:r>
              <a:rPr lang="en-CA" sz="2800" b="1" i="1" dirty="0">
                <a:solidFill>
                  <a:schemeClr val="bg2">
                    <a:lumMod val="50000"/>
                  </a:schemeClr>
                </a:solidFill>
              </a:rPr>
              <a:t> from the </a:t>
            </a:r>
            <a:r>
              <a:rPr lang="en-CA" sz="2800" b="1" i="1" u="sng" dirty="0">
                <a:solidFill>
                  <a:schemeClr val="bg2">
                    <a:lumMod val="50000"/>
                  </a:schemeClr>
                </a:solidFill>
              </a:rPr>
              <a:t>darkness</a:t>
            </a:r>
            <a:r>
              <a:rPr lang="en-CA" sz="2800" b="1" i="1" dirty="0">
                <a:solidFill>
                  <a:schemeClr val="bg2">
                    <a:lumMod val="50000"/>
                  </a:schemeClr>
                </a:solidFill>
              </a:rPr>
              <a:t> had taken place</a:t>
            </a:r>
            <a:r>
              <a:rPr lang="en-CA" sz="2800" b="1" dirty="0">
                <a:solidFill>
                  <a:schemeClr val="bg2">
                    <a:lumMod val="50000"/>
                  </a:schemeClr>
                </a:solidFill>
              </a:rPr>
              <a:t>, that evening </a:t>
            </a:r>
            <a:r>
              <a:rPr lang="en-CA" sz="2800" b="1" dirty="0" smtClean="0">
                <a:solidFill>
                  <a:schemeClr val="bg2">
                    <a:lumMod val="50000"/>
                  </a:schemeClr>
                </a:solidFill>
              </a:rPr>
              <a:t>came …</a:t>
            </a:r>
            <a:r>
              <a:rPr lang="en-CA" sz="2800" dirty="0" smtClean="0"/>
              <a:t> </a:t>
            </a:r>
            <a:r>
              <a:rPr lang="en-CA" sz="2800" b="1" i="1" dirty="0" smtClean="0">
                <a:solidFill>
                  <a:schemeClr val="accent5">
                    <a:lumMod val="75000"/>
                  </a:schemeClr>
                </a:solidFill>
              </a:rPr>
              <a:t>It </a:t>
            </a:r>
            <a:r>
              <a:rPr lang="en-CA" sz="2800" b="1" i="1" dirty="0">
                <a:solidFill>
                  <a:schemeClr val="accent5">
                    <a:lumMod val="75000"/>
                  </a:schemeClr>
                </a:solidFill>
              </a:rPr>
              <a:t>follows from this, that the days of creation are </a:t>
            </a:r>
            <a:r>
              <a:rPr lang="en-CA" sz="2800" b="1" i="1" u="sng" dirty="0">
                <a:solidFill>
                  <a:schemeClr val="accent5">
                    <a:lumMod val="75000"/>
                  </a:schemeClr>
                </a:solidFill>
              </a:rPr>
              <a:t>not </a:t>
            </a:r>
            <a:r>
              <a:rPr lang="en-CA" sz="2800" b="1" i="1" dirty="0">
                <a:solidFill>
                  <a:schemeClr val="accent5">
                    <a:lumMod val="75000"/>
                  </a:schemeClr>
                </a:solidFill>
              </a:rPr>
              <a:t>reckoned from </a:t>
            </a:r>
            <a:r>
              <a:rPr lang="en-CA" sz="2800" b="1" i="1" u="sng" dirty="0">
                <a:solidFill>
                  <a:schemeClr val="accent5">
                    <a:lumMod val="75000"/>
                  </a:schemeClr>
                </a:solidFill>
              </a:rPr>
              <a:t>evening to evening</a:t>
            </a:r>
            <a:r>
              <a:rPr lang="en-CA" sz="2800" b="1" i="1" dirty="0">
                <a:solidFill>
                  <a:schemeClr val="accent5">
                    <a:lumMod val="75000"/>
                  </a:schemeClr>
                </a:solidFill>
              </a:rPr>
              <a:t>, but from </a:t>
            </a:r>
            <a:r>
              <a:rPr lang="en-CA" sz="2800" b="1" i="1" u="sng" dirty="0">
                <a:solidFill>
                  <a:schemeClr val="accent5">
                    <a:lumMod val="75000"/>
                  </a:schemeClr>
                </a:solidFill>
              </a:rPr>
              <a:t>morning</a:t>
            </a:r>
            <a:r>
              <a:rPr lang="en-CA" sz="2800" u="sng" dirty="0">
                <a:solidFill>
                  <a:schemeClr val="accent5">
                    <a:lumMod val="75000"/>
                  </a:schemeClr>
                </a:solidFill>
              </a:rPr>
              <a:t> </a:t>
            </a:r>
            <a:r>
              <a:rPr lang="en-CA" sz="2800" b="1" i="1" u="sng" dirty="0">
                <a:solidFill>
                  <a:schemeClr val="accent5">
                    <a:lumMod val="75000"/>
                  </a:schemeClr>
                </a:solidFill>
              </a:rPr>
              <a:t>to morning</a:t>
            </a:r>
            <a:r>
              <a:rPr lang="en-CA" sz="2800" dirty="0">
                <a:solidFill>
                  <a:schemeClr val="accent5">
                    <a:lumMod val="75000"/>
                  </a:schemeClr>
                </a:solidFill>
              </a:rPr>
              <a:t>...</a:t>
            </a:r>
            <a:r>
              <a:rPr lang="en-CA" sz="2800" dirty="0"/>
              <a:t>" </a:t>
            </a:r>
            <a:r>
              <a:rPr lang="en-CA" sz="2800" dirty="0" smtClean="0"/>
              <a:t>  </a:t>
            </a:r>
            <a:r>
              <a:rPr lang="en-CA" sz="2800" dirty="0"/>
              <a:t/>
            </a:r>
            <a:br>
              <a:rPr lang="en-CA" sz="2800" dirty="0"/>
            </a:br>
            <a:r>
              <a:rPr lang="en-CA" sz="2800" dirty="0"/>
              <a:t/>
            </a:r>
            <a:br>
              <a:rPr lang="en-CA" sz="2800" dirty="0"/>
            </a:br>
            <a:r>
              <a:rPr lang="en-CA" sz="2800" dirty="0"/>
              <a:t/>
            </a:r>
            <a:br>
              <a:rPr lang="en-CA" sz="2800" dirty="0"/>
            </a:b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49</a:t>
            </a:fld>
            <a:endParaRPr lang="en-US" dirty="0"/>
          </a:p>
        </p:txBody>
      </p:sp>
      <p:pic>
        <p:nvPicPr>
          <p:cNvPr id="5122" name="Picture 2" descr="C:\Users\Rae\Desktop\Moses Tor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91" y="2503711"/>
            <a:ext cx="3697066" cy="2615674"/>
          </a:xfrm>
          <a:prstGeom prst="rect">
            <a:avLst/>
          </a:prstGeom>
          <a:noFill/>
          <a:ln>
            <a:noFill/>
          </a:ln>
          <a:effectLst>
            <a:outerShdw blurRad="50800" dist="38100" dir="13500000" algn="br" rotWithShape="0">
              <a:prstClr val="black">
                <a:alpha val="4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128246"/>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rmAutofit/>
            <a:scene3d>
              <a:camera prst="orthographicFront"/>
              <a:lightRig rig="threePt" dir="t"/>
            </a:scene3d>
            <a:sp3d extrusionH="57150">
              <a:bevelT w="38100" h="38100"/>
            </a:sp3d>
          </a:bodyPr>
          <a:lstStyle/>
          <a:p>
            <a:r>
              <a:rPr lang="en-CA" sz="2400" dirty="0">
                <a:solidFill>
                  <a:schemeClr val="tx1"/>
                </a:solidFill>
              </a:rPr>
              <a:t>2. the earth as we know it was completely empty, for water covered it up to the upper heavens. </a:t>
            </a:r>
            <a:r>
              <a:rPr lang="en-CA" sz="2400" b="1" u="sng" dirty="0">
                <a:solidFill>
                  <a:srgbClr val="FF0000"/>
                </a:solidFill>
              </a:rPr>
              <a:t>Darkness that was not night</a:t>
            </a:r>
            <a:r>
              <a:rPr lang="en-CA" sz="2400" b="1" dirty="0">
                <a:solidFill>
                  <a:srgbClr val="FF0000"/>
                </a:solidFill>
              </a:rPr>
              <a:t> </a:t>
            </a:r>
            <a:r>
              <a:rPr lang="en-CA" sz="2400" dirty="0">
                <a:solidFill>
                  <a:srgbClr val="FF0000"/>
                </a:solidFill>
              </a:rPr>
              <a:t>was over the depths</a:t>
            </a:r>
            <a:r>
              <a:rPr lang="en-CA" sz="2400" dirty="0">
                <a:solidFill>
                  <a:schemeClr val="tx1"/>
                </a:solidFill>
              </a:rPr>
              <a:t>, and there was no light in the heavens. A wind blew across the waters</a:t>
            </a:r>
            <a:r>
              <a:rPr lang="en-CA" sz="2400" dirty="0" smtClean="0">
                <a:solidFill>
                  <a:schemeClr val="tx1"/>
                </a:solidFill>
              </a:rPr>
              <a:t>.</a:t>
            </a:r>
          </a:p>
          <a:p>
            <a:r>
              <a:rPr lang="en-CA" sz="2400" dirty="0" smtClean="0">
                <a:solidFill>
                  <a:schemeClr val="tx1"/>
                </a:solidFill>
              </a:rPr>
              <a:t>3</a:t>
            </a:r>
            <a:r>
              <a:rPr lang="en-CA" sz="2400" dirty="0">
                <a:solidFill>
                  <a:schemeClr val="tx1"/>
                </a:solidFill>
              </a:rPr>
              <a:t>. Elohim said, "Let there be light" to correct the lack of light, and there was light. </a:t>
            </a:r>
          </a:p>
          <a:p>
            <a:r>
              <a:rPr lang="en-CA" sz="2400" dirty="0">
                <a:solidFill>
                  <a:schemeClr val="tx1"/>
                </a:solidFill>
              </a:rPr>
              <a:t>4. Elohim looked at the light and saw that it was beautiful. </a:t>
            </a:r>
            <a:r>
              <a:rPr lang="en-CA" sz="2400" dirty="0" smtClean="0">
                <a:solidFill>
                  <a:schemeClr val="tx1"/>
                </a:solidFill>
              </a:rPr>
              <a:t/>
            </a:r>
            <a:br>
              <a:rPr lang="en-CA" sz="2400" dirty="0" smtClean="0">
                <a:solidFill>
                  <a:schemeClr val="tx1"/>
                </a:solidFill>
              </a:rPr>
            </a:br>
            <a:r>
              <a:rPr lang="en-CA" sz="2400" dirty="0" smtClean="0">
                <a:solidFill>
                  <a:schemeClr val="tx1"/>
                </a:solidFill>
              </a:rPr>
              <a:t>Elohim </a:t>
            </a:r>
            <a:r>
              <a:rPr lang="en-CA" sz="2400" dirty="0">
                <a:solidFill>
                  <a:schemeClr val="tx1"/>
                </a:solidFill>
              </a:rPr>
              <a:t>divided the light into a unit of twelve hours and the darkness into a unit of twelve hours. </a:t>
            </a:r>
          </a:p>
          <a:p>
            <a:r>
              <a:rPr lang="en-CA" sz="2400" dirty="0">
                <a:solidFill>
                  <a:schemeClr val="tx1"/>
                </a:solidFill>
              </a:rPr>
              <a:t>5. </a:t>
            </a:r>
            <a:r>
              <a:rPr lang="en-CA" sz="2400" dirty="0">
                <a:solidFill>
                  <a:srgbClr val="7030A0"/>
                </a:solidFill>
              </a:rPr>
              <a:t>Elohim named the newly-formed unit of twelve hours of light "day" and the newly-formed unit of twelve hours of darkness "night," and they have been so called ever since, </a:t>
            </a:r>
            <a:r>
              <a:rPr lang="en-CA" sz="2400" b="1" dirty="0">
                <a:solidFill>
                  <a:schemeClr val="accent5">
                    <a:lumMod val="75000"/>
                  </a:schemeClr>
                </a:solidFill>
              </a:rPr>
              <a:t>day always preceding night</a:t>
            </a:r>
            <a:r>
              <a:rPr lang="en-CA" sz="2400" dirty="0">
                <a:solidFill>
                  <a:schemeClr val="accent5">
                    <a:lumMod val="75000"/>
                  </a:schemeClr>
                </a:solidFill>
              </a:rPr>
              <a:t>. </a:t>
            </a:r>
            <a:r>
              <a:rPr lang="en-CA" sz="2400" b="1" dirty="0">
                <a:solidFill>
                  <a:schemeClr val="accent5">
                    <a:lumMod val="75000"/>
                  </a:schemeClr>
                </a:solidFill>
              </a:rPr>
              <a:t>Daylight turned to evening as its light faded; then, morning broke as the morning star signaled the end of night. The first of the six days of creation</a:t>
            </a:r>
            <a:r>
              <a:rPr lang="en-CA" sz="2400" b="1" dirty="0"/>
              <a:t> </a:t>
            </a:r>
            <a:r>
              <a:rPr lang="en-CA" sz="2400" dirty="0">
                <a:solidFill>
                  <a:schemeClr val="tx1"/>
                </a:solidFill>
              </a:rPr>
              <a:t>referred to in the Ten Commandments was,</a:t>
            </a:r>
            <a:r>
              <a:rPr lang="en-CA" sz="2400" dirty="0"/>
              <a:t> </a:t>
            </a:r>
            <a:r>
              <a:rPr lang="en-CA" sz="2400" b="1" dirty="0">
                <a:solidFill>
                  <a:schemeClr val="accent5">
                    <a:lumMod val="75000"/>
                  </a:schemeClr>
                </a:solidFill>
              </a:rPr>
              <a:t>thus, completed and the second day began</a:t>
            </a:r>
            <a:r>
              <a:rPr lang="en-CA" sz="2400" dirty="0">
                <a:solidFill>
                  <a:schemeClr val="accent5">
                    <a:lumMod val="75000"/>
                  </a:schemeClr>
                </a:solidFill>
              </a:rPr>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920826"/>
      </p:ext>
    </p:extLst>
  </p:cSld>
  <p:clrMapOvr>
    <a:masterClrMapping/>
  </p:clrMapOvr>
  <p:transition spd="slow">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96365" y="187230"/>
            <a:ext cx="10482568" cy="128089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CA" sz="4800" b="1" dirty="0">
                <a:ln>
                  <a:solidFill>
                    <a:srgbClr val="002060"/>
                  </a:solidFill>
                </a:ln>
                <a:solidFill>
                  <a:schemeClr val="accent3"/>
                </a:solidFill>
              </a:rPr>
              <a:t>The Sources of the Creation </a:t>
            </a:r>
            <a:r>
              <a:rPr lang="en-CA" sz="4800" b="1" dirty="0" smtClean="0">
                <a:ln>
                  <a:solidFill>
                    <a:srgbClr val="002060"/>
                  </a:solidFill>
                </a:ln>
                <a:solidFill>
                  <a:schemeClr val="accent3"/>
                </a:solidFill>
              </a:rPr>
              <a:t>Story</a:t>
            </a:r>
            <a:br>
              <a:rPr lang="en-CA" sz="4800" b="1" dirty="0" smtClean="0">
                <a:ln>
                  <a:solidFill>
                    <a:srgbClr val="002060"/>
                  </a:solidFill>
                </a:ln>
                <a:solidFill>
                  <a:schemeClr val="accent3"/>
                </a:solidFill>
              </a:rPr>
            </a:br>
            <a:r>
              <a:rPr lang="en-CA" sz="2800" b="1" dirty="0" smtClean="0">
                <a:ln/>
                <a:solidFill>
                  <a:schemeClr val="accent3"/>
                </a:solidFill>
              </a:rPr>
              <a:t>Gen </a:t>
            </a:r>
            <a:r>
              <a:rPr lang="en-CA" sz="2800" b="1" dirty="0">
                <a:ln/>
                <a:solidFill>
                  <a:schemeClr val="accent3"/>
                </a:solidFill>
              </a:rPr>
              <a:t>1:1- 2:4, </a:t>
            </a:r>
            <a:r>
              <a:rPr lang="en-CA" sz="2800" b="1" dirty="0" smtClean="0">
                <a:ln/>
                <a:solidFill>
                  <a:schemeClr val="accent3"/>
                </a:solidFill>
              </a:rPr>
              <a:t>pp. 169-212. </a:t>
            </a:r>
            <a:endParaRPr lang="en-US" sz="2800" b="1" dirty="0">
              <a:ln/>
              <a:solidFill>
                <a:schemeClr val="accent3"/>
              </a:solidFill>
            </a:endParaRPr>
          </a:p>
        </p:txBody>
      </p:sp>
      <p:sp>
        <p:nvSpPr>
          <p:cNvPr id="3" name="Text Placeholder 2"/>
          <p:cNvSpPr>
            <a:spLocks noGrp="1"/>
          </p:cNvSpPr>
          <p:nvPr>
            <p:ph idx="1"/>
          </p:nvPr>
        </p:nvSpPr>
        <p:spPr>
          <a:xfrm>
            <a:off x="921634" y="1402080"/>
            <a:ext cx="10946198" cy="5195490"/>
          </a:xfrm>
        </p:spPr>
        <p:txBody>
          <a:bodyPr>
            <a:noAutofit/>
            <a:scene3d>
              <a:camera prst="orthographicFront"/>
              <a:lightRig rig="threePt" dir="t"/>
            </a:scene3d>
            <a:sp3d extrusionH="57150">
              <a:bevelT w="38100" h="38100"/>
            </a:sp3d>
          </a:bodyPr>
          <a:lstStyle/>
          <a:p>
            <a:r>
              <a:rPr lang="en-CA" sz="2800" dirty="0" smtClean="0">
                <a:solidFill>
                  <a:schemeClr val="accent5">
                    <a:lumMod val="75000"/>
                  </a:schemeClr>
                </a:solidFill>
              </a:rPr>
              <a:t>"</a:t>
            </a:r>
            <a:r>
              <a:rPr lang="en-CA" sz="2800" dirty="0">
                <a:solidFill>
                  <a:schemeClr val="accent5">
                    <a:lumMod val="75000"/>
                  </a:schemeClr>
                </a:solidFill>
              </a:rPr>
              <a:t>In </a:t>
            </a:r>
            <a:r>
              <a:rPr lang="en-CA" sz="2800" b="1" i="1" u="sng" dirty="0">
                <a:solidFill>
                  <a:schemeClr val="accent5">
                    <a:lumMod val="75000"/>
                  </a:schemeClr>
                </a:solidFill>
              </a:rPr>
              <a:t>early</a:t>
            </a:r>
            <a:r>
              <a:rPr lang="en-CA" sz="2800" b="1" i="1" dirty="0">
                <a:solidFill>
                  <a:schemeClr val="accent5">
                    <a:lumMod val="75000"/>
                  </a:schemeClr>
                </a:solidFill>
              </a:rPr>
              <a:t> Jewish practice</a:t>
            </a:r>
            <a:r>
              <a:rPr lang="en-CA" sz="2800" dirty="0"/>
              <a:t>,... </a:t>
            </a:r>
            <a:r>
              <a:rPr lang="en-CA" sz="2800" dirty="0">
                <a:solidFill>
                  <a:schemeClr val="accent5">
                    <a:lumMod val="75000"/>
                  </a:schemeClr>
                </a:solidFill>
              </a:rPr>
              <a:t>it seems to have been customary to </a:t>
            </a:r>
            <a:r>
              <a:rPr lang="en-CA" sz="2800" b="1" i="1" dirty="0">
                <a:solidFill>
                  <a:schemeClr val="accent5">
                    <a:lumMod val="75000"/>
                  </a:schemeClr>
                </a:solidFill>
              </a:rPr>
              <a:t>reckon the day from </a:t>
            </a:r>
            <a:r>
              <a:rPr lang="en-CA" sz="2800" b="1" i="1" u="sng" dirty="0">
                <a:solidFill>
                  <a:schemeClr val="accent5">
                    <a:lumMod val="75000"/>
                  </a:schemeClr>
                </a:solidFill>
              </a:rPr>
              <a:t>sunrise</a:t>
            </a:r>
            <a:r>
              <a:rPr lang="en-CA" sz="2800" u="sng" dirty="0">
                <a:solidFill>
                  <a:schemeClr val="accent5">
                    <a:lumMod val="75000"/>
                  </a:schemeClr>
                </a:solidFill>
              </a:rPr>
              <a:t> </a:t>
            </a:r>
            <a:r>
              <a:rPr lang="en-CA" sz="2800" b="1" i="1" u="sng" dirty="0">
                <a:solidFill>
                  <a:schemeClr val="accent5">
                    <a:lumMod val="75000"/>
                  </a:schemeClr>
                </a:solidFill>
              </a:rPr>
              <a:t>to sunrise</a:t>
            </a:r>
            <a:r>
              <a:rPr lang="en-CA" sz="2800" b="1" dirty="0">
                <a:solidFill>
                  <a:schemeClr val="accent5">
                    <a:lumMod val="75000"/>
                  </a:schemeClr>
                </a:solidFill>
              </a:rPr>
              <a:t>, </a:t>
            </a:r>
            <a:r>
              <a:rPr lang="en-CA" sz="2800" b="1" dirty="0">
                <a:ln w="1905"/>
                <a:solidFill>
                  <a:srgbClr val="0070C0"/>
                </a:solidFill>
                <a:effectLst>
                  <a:innerShdw blurRad="69850" dist="43180" dir="5400000">
                    <a:srgbClr val="000000">
                      <a:alpha val="65000"/>
                    </a:srgbClr>
                  </a:innerShdw>
                </a:effectLst>
              </a:rPr>
              <a:t>or, </a:t>
            </a:r>
            <a:r>
              <a:rPr lang="en-CA" sz="2800" b="1" dirty="0">
                <a:ln w="1905"/>
                <a:solidFill>
                  <a:srgbClr val="0070C0"/>
                </a:solidFill>
                <a:effectLst>
                  <a:glow rad="127000">
                    <a:srgbClr val="FFFF00"/>
                  </a:glow>
                  <a:innerShdw blurRad="69850" dist="43180" dir="5400000">
                    <a:srgbClr val="000000">
                      <a:alpha val="65000"/>
                    </a:srgbClr>
                  </a:innerShdw>
                </a:effectLst>
              </a:rPr>
              <a:t>rather, </a:t>
            </a:r>
            <a:r>
              <a:rPr lang="en-CA" sz="2800" b="1" i="1" dirty="0">
                <a:ln w="1905"/>
                <a:solidFill>
                  <a:srgbClr val="0070C0"/>
                </a:solidFill>
                <a:effectLst>
                  <a:glow rad="127000">
                    <a:srgbClr val="FFFF00"/>
                  </a:glow>
                  <a:innerShdw blurRad="69850" dist="43180" dir="5400000">
                    <a:srgbClr val="000000">
                      <a:alpha val="65000"/>
                    </a:srgbClr>
                  </a:innerShdw>
                </a:effectLst>
              </a:rPr>
              <a:t>from dawn</a:t>
            </a:r>
            <a:r>
              <a:rPr lang="en-CA" sz="2800" b="1" dirty="0">
                <a:ln w="1905"/>
                <a:solidFill>
                  <a:srgbClr val="0070C0"/>
                </a:solidFill>
                <a:effectLst>
                  <a:glow rad="127000">
                    <a:srgbClr val="FFFF00"/>
                  </a:glow>
                  <a:innerShdw blurRad="69850" dist="43180" dir="5400000">
                    <a:srgbClr val="000000">
                      <a:alpha val="65000"/>
                    </a:srgbClr>
                  </a:innerShdw>
                </a:effectLst>
              </a:rPr>
              <a:t> </a:t>
            </a:r>
            <a:r>
              <a:rPr lang="en-CA" sz="2800" b="1" i="1" dirty="0">
                <a:ln w="1905"/>
                <a:solidFill>
                  <a:srgbClr val="0070C0"/>
                </a:solidFill>
                <a:effectLst>
                  <a:glow rad="127000">
                    <a:srgbClr val="FFFF00"/>
                  </a:glow>
                  <a:innerShdw blurRad="69850" dist="43180" dir="5400000">
                    <a:srgbClr val="000000">
                      <a:alpha val="65000"/>
                    </a:srgbClr>
                  </a:innerShdw>
                </a:effectLst>
              </a:rPr>
              <a:t>to dawn</a:t>
            </a:r>
            <a:r>
              <a:rPr lang="en-CA" sz="2800" b="1" dirty="0" smtClean="0">
                <a:ln w="1905"/>
                <a:solidFill>
                  <a:srgbClr val="0070C0"/>
                </a:solidFill>
                <a:effectLst>
                  <a:glow rad="127000">
                    <a:srgbClr val="FFFF00"/>
                  </a:glow>
                  <a:innerShdw blurRad="69850" dist="43180" dir="5400000">
                    <a:srgbClr val="000000">
                      <a:alpha val="65000"/>
                    </a:srgbClr>
                  </a:innerShdw>
                </a:effectLst>
              </a:rPr>
              <a:t>. </a:t>
            </a:r>
            <a:r>
              <a:rPr lang="en-CA" sz="2800" dirty="0" smtClean="0">
                <a:solidFill>
                  <a:schemeClr val="accent5">
                    <a:lumMod val="75000"/>
                  </a:schemeClr>
                </a:solidFill>
                <a:effectLst>
                  <a:glow rad="127000">
                    <a:srgbClr val="FFFF00"/>
                  </a:glow>
                </a:effectLst>
              </a:rPr>
              <a:t> </a:t>
            </a:r>
            <a:r>
              <a:rPr lang="en-CA" sz="2800" b="1" dirty="0">
                <a:solidFill>
                  <a:schemeClr val="accent5">
                    <a:lumMod val="75000"/>
                  </a:schemeClr>
                </a:solidFill>
                <a:effectLst>
                  <a:glow rad="127000">
                    <a:srgbClr val="00FF99"/>
                  </a:glow>
                </a:effectLst>
              </a:rPr>
              <a:t>Thus the law for the "praise-offering"</a:t>
            </a:r>
            <a:r>
              <a:rPr lang="en-CA" sz="2800" b="1" dirty="0">
                <a:solidFill>
                  <a:schemeClr val="accent5">
                    <a:lumMod val="75000"/>
                  </a:schemeClr>
                </a:solidFill>
              </a:rPr>
              <a:t> </a:t>
            </a:r>
            <a:r>
              <a:rPr lang="en-CA" sz="2000" dirty="0"/>
              <a:t>(Lev. 7:17 (</a:t>
            </a:r>
            <a:r>
              <a:rPr lang="en-CA" sz="2000" dirty="0" err="1"/>
              <a:t>pt</a:t>
            </a:r>
            <a:r>
              <a:rPr lang="en-CA" sz="2000" dirty="0"/>
              <a:t>) </a:t>
            </a:r>
            <a:r>
              <a:rPr lang="en-CA" sz="2800" b="1" dirty="0">
                <a:solidFill>
                  <a:schemeClr val="accent5">
                    <a:lumMod val="75000"/>
                  </a:schemeClr>
                </a:solidFill>
                <a:effectLst>
                  <a:glow rad="127000">
                    <a:srgbClr val="00FF99"/>
                  </a:glow>
                </a:effectLst>
              </a:rPr>
              <a:t>specifies that this sacrifice must be eaten on the day upon which it is offered, and that nothing may be left until morning.</a:t>
            </a:r>
            <a:r>
              <a:rPr lang="en-CA" sz="2800" dirty="0"/>
              <a:t> </a:t>
            </a:r>
            <a:r>
              <a:rPr lang="en-CA" sz="2800" dirty="0" smtClean="0"/>
              <a:t> </a:t>
            </a:r>
            <a:r>
              <a:rPr lang="en-CA" sz="2800" dirty="0" smtClean="0">
                <a:solidFill>
                  <a:schemeClr val="accent5">
                    <a:lumMod val="75000"/>
                  </a:schemeClr>
                </a:solidFill>
              </a:rPr>
              <a:t>The </a:t>
            </a:r>
            <a:r>
              <a:rPr lang="en-CA" sz="2800" dirty="0">
                <a:solidFill>
                  <a:schemeClr val="accent5">
                    <a:lumMod val="75000"/>
                  </a:schemeClr>
                </a:solidFill>
              </a:rPr>
              <a:t>repetition of the law in Lev. 22:30... is even more explicit: </a:t>
            </a:r>
            <a:r>
              <a:rPr lang="en-CA" sz="2800" dirty="0" smtClean="0">
                <a:solidFill>
                  <a:schemeClr val="accent5">
                    <a:lumMod val="75000"/>
                  </a:schemeClr>
                </a:solidFill>
              </a:rPr>
              <a:t> </a:t>
            </a:r>
            <a:r>
              <a:rPr lang="en-CA" sz="2800" dirty="0" smtClean="0">
                <a:solidFill>
                  <a:srgbClr val="002060"/>
                </a:solidFill>
              </a:rPr>
              <a:t>"</a:t>
            </a:r>
            <a:r>
              <a:rPr lang="en-CA" sz="2800" dirty="0">
                <a:solidFill>
                  <a:srgbClr val="002060"/>
                </a:solidFill>
              </a:rPr>
              <a:t>On that very day </a:t>
            </a:r>
            <a:r>
              <a:rPr lang="en-CA" sz="2000" dirty="0"/>
              <a:t>(when it was sacrificed) </a:t>
            </a:r>
            <a:r>
              <a:rPr lang="en-CA" sz="2800" dirty="0">
                <a:solidFill>
                  <a:srgbClr val="002060"/>
                </a:solidFill>
              </a:rPr>
              <a:t>it shall </a:t>
            </a:r>
            <a:r>
              <a:rPr lang="en-CA" sz="2800" dirty="0" smtClean="0">
                <a:solidFill>
                  <a:srgbClr val="002060"/>
                </a:solidFill>
              </a:rPr>
              <a:t/>
            </a:r>
            <a:br>
              <a:rPr lang="en-CA" sz="2800" dirty="0" smtClean="0">
                <a:solidFill>
                  <a:srgbClr val="002060"/>
                </a:solidFill>
              </a:rPr>
            </a:br>
            <a:r>
              <a:rPr lang="en-CA" sz="2800" dirty="0" smtClean="0">
                <a:solidFill>
                  <a:srgbClr val="002060"/>
                </a:solidFill>
              </a:rPr>
              <a:t>be </a:t>
            </a:r>
            <a:r>
              <a:rPr lang="en-CA" sz="2800" dirty="0">
                <a:solidFill>
                  <a:srgbClr val="002060"/>
                </a:solidFill>
              </a:rPr>
              <a:t>eaten; ye shall not leave anything of it until morning</a:t>
            </a:r>
            <a:r>
              <a:rPr lang="en-CA" sz="2800" dirty="0" smtClean="0">
                <a:solidFill>
                  <a:srgbClr val="002060"/>
                </a:solidFill>
              </a:rPr>
              <a:t>.”  </a:t>
            </a:r>
            <a:r>
              <a:rPr lang="en-CA" sz="2800" b="1" i="1" dirty="0">
                <a:ln w="1905"/>
                <a:solidFill>
                  <a:srgbClr val="0070C0"/>
                </a:solidFill>
                <a:effectLst>
                  <a:innerShdw blurRad="69850" dist="43180" dir="5400000">
                    <a:srgbClr val="000000">
                      <a:alpha val="65000"/>
                    </a:srgbClr>
                  </a:innerShdw>
                </a:effectLst>
              </a:rPr>
              <a:t>Clearly the next morning is here reckoned as belonging </a:t>
            </a:r>
            <a:r>
              <a:rPr lang="en-CA" sz="2800" b="1" i="1" dirty="0" smtClean="0">
                <a:ln w="1905"/>
                <a:solidFill>
                  <a:srgbClr val="0070C0"/>
                </a:solidFill>
                <a:effectLst>
                  <a:innerShdw blurRad="69850" dist="43180" dir="5400000">
                    <a:srgbClr val="000000">
                      <a:alpha val="65000"/>
                    </a:srgbClr>
                  </a:innerShdw>
                </a:effectLst>
              </a:rPr>
              <a:t/>
            </a:r>
            <a:br>
              <a:rPr lang="en-CA" sz="2800" b="1" i="1" dirty="0" smtClean="0">
                <a:ln w="1905"/>
                <a:solidFill>
                  <a:srgbClr val="0070C0"/>
                </a:solidFill>
                <a:effectLst>
                  <a:innerShdw blurRad="69850" dist="43180" dir="5400000">
                    <a:srgbClr val="000000">
                      <a:alpha val="65000"/>
                    </a:srgbClr>
                  </a:innerShdw>
                </a:effectLst>
              </a:rPr>
            </a:br>
            <a:r>
              <a:rPr lang="en-CA" sz="2800" b="1" i="1" dirty="0" smtClean="0">
                <a:ln w="1905"/>
                <a:solidFill>
                  <a:srgbClr val="0070C0"/>
                </a:solidFill>
                <a:effectLst>
                  <a:innerShdw blurRad="69850" dist="43180" dir="5400000">
                    <a:srgbClr val="000000">
                      <a:alpha val="65000"/>
                    </a:srgbClr>
                  </a:innerShdw>
                </a:effectLst>
              </a:rPr>
              <a:t>to </a:t>
            </a:r>
            <a:r>
              <a:rPr lang="en-CA" sz="2800" b="1" i="1" dirty="0">
                <a:ln w="1905"/>
                <a:solidFill>
                  <a:srgbClr val="0070C0"/>
                </a:solidFill>
                <a:effectLst>
                  <a:innerShdw blurRad="69850" dist="43180" dir="5400000">
                    <a:srgbClr val="000000">
                      <a:alpha val="65000"/>
                    </a:srgbClr>
                  </a:innerShdw>
                </a:effectLst>
              </a:rPr>
              <a:t>the next day</a:t>
            </a:r>
            <a:r>
              <a:rPr lang="en-CA" sz="2800" b="1" dirty="0">
                <a:ln w="1905"/>
                <a:solidFill>
                  <a:srgbClr val="0070C0"/>
                </a:solidFill>
                <a:effectLst>
                  <a:innerShdw blurRad="69850" dist="43180" dir="5400000">
                    <a:srgbClr val="000000">
                      <a:alpha val="65000"/>
                    </a:srgbClr>
                  </a:innerShdw>
                </a:effectLst>
              </a:rPr>
              <a:t>, </a:t>
            </a:r>
            <a:r>
              <a:rPr lang="en-CA" sz="2800" dirty="0">
                <a:solidFill>
                  <a:schemeClr val="accent5">
                    <a:lumMod val="75000"/>
                  </a:schemeClr>
                </a:solidFill>
              </a:rPr>
              <a:t>and not the same day as the preceding evening and night</a:t>
            </a:r>
            <a:r>
              <a:rPr lang="en-CA" sz="2800" dirty="0" smtClean="0">
                <a:solidFill>
                  <a:schemeClr val="accent5">
                    <a:lumMod val="75000"/>
                  </a:schemeClr>
                </a:solidFill>
              </a:rPr>
              <a:t>.  </a:t>
            </a:r>
            <a:r>
              <a:rPr lang="en-CA" sz="2800" dirty="0">
                <a:solidFill>
                  <a:schemeClr val="accent5">
                    <a:lumMod val="75000"/>
                  </a:schemeClr>
                </a:solidFill>
              </a:rPr>
              <a:t>In other words, </a:t>
            </a:r>
            <a:r>
              <a:rPr lang="en-CA" sz="2800" b="1" dirty="0">
                <a:solidFill>
                  <a:schemeClr val="accent5">
                    <a:lumMod val="75000"/>
                  </a:schemeClr>
                </a:solidFill>
              </a:rPr>
              <a:t>the day is reckoned </a:t>
            </a:r>
            <a:r>
              <a:rPr lang="en-CA" sz="2800" b="1" dirty="0" smtClean="0">
                <a:solidFill>
                  <a:schemeClr val="accent5">
                    <a:lumMod val="75000"/>
                  </a:schemeClr>
                </a:solidFill>
              </a:rPr>
              <a:t/>
            </a:r>
            <a:br>
              <a:rPr lang="en-CA" sz="2800" b="1" dirty="0" smtClean="0">
                <a:solidFill>
                  <a:schemeClr val="accent5">
                    <a:lumMod val="75000"/>
                  </a:schemeClr>
                </a:solidFill>
              </a:rPr>
            </a:br>
            <a:r>
              <a:rPr lang="en-CA" sz="2800" b="1" dirty="0" smtClean="0">
                <a:solidFill>
                  <a:schemeClr val="accent5">
                    <a:lumMod val="75000"/>
                  </a:schemeClr>
                </a:solidFill>
              </a:rPr>
              <a:t>here </a:t>
            </a:r>
            <a:r>
              <a:rPr lang="en-CA" sz="2800" b="1" dirty="0">
                <a:solidFill>
                  <a:schemeClr val="accent5">
                    <a:lumMod val="75000"/>
                  </a:schemeClr>
                </a:solidFill>
              </a:rPr>
              <a:t>from </a:t>
            </a:r>
            <a:r>
              <a:rPr lang="en-CA" sz="2800" b="1" i="1" u="sng" dirty="0">
                <a:solidFill>
                  <a:schemeClr val="accent5">
                    <a:lumMod val="75000"/>
                  </a:schemeClr>
                </a:solidFill>
              </a:rPr>
              <a:t>sunrise</a:t>
            </a:r>
            <a:r>
              <a:rPr lang="en-CA" sz="2800" u="sng" dirty="0">
                <a:solidFill>
                  <a:schemeClr val="accent5">
                    <a:lumMod val="75000"/>
                  </a:schemeClr>
                </a:solidFill>
              </a:rPr>
              <a:t> </a:t>
            </a:r>
            <a:r>
              <a:rPr lang="en-CA" sz="2800" b="1" i="1" u="sng" dirty="0">
                <a:solidFill>
                  <a:schemeClr val="accent5">
                    <a:lumMod val="75000"/>
                  </a:schemeClr>
                </a:solidFill>
              </a:rPr>
              <a:t>to sunrise</a:t>
            </a:r>
            <a:r>
              <a:rPr lang="en-CA" sz="2800" dirty="0" smtClean="0">
                <a:solidFill>
                  <a:schemeClr val="accent5">
                    <a:lumMod val="75000"/>
                  </a:schemeClr>
                </a:solidFill>
              </a:rPr>
              <a:t>...  </a:t>
            </a:r>
            <a:r>
              <a:rPr lang="en-CA" sz="2000" dirty="0" smtClean="0"/>
              <a:t>(</a:t>
            </a:r>
            <a:r>
              <a:rPr lang="en-CA" sz="2000" dirty="0" err="1" smtClean="0"/>
              <a:t>con’t</a:t>
            </a:r>
            <a:r>
              <a:rPr lang="en-CA" sz="2000" dirty="0" smtClean="0"/>
              <a:t>)</a:t>
            </a:r>
            <a:r>
              <a:rPr lang="en-CA" sz="2800" dirty="0">
                <a:solidFill>
                  <a:schemeClr val="accent5">
                    <a:lumMod val="75000"/>
                  </a:schemeClr>
                </a:solidFill>
              </a:rPr>
              <a:t/>
            </a:r>
            <a:br>
              <a:rPr lang="en-CA" sz="2800" dirty="0">
                <a:solidFill>
                  <a:schemeClr val="accent5">
                    <a:lumMod val="75000"/>
                  </a:schemeClr>
                </a:solidFill>
              </a:rPr>
            </a:b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50</a:t>
            </a:fld>
            <a:endParaRPr lang="en-US" dirty="0"/>
          </a:p>
        </p:txBody>
      </p:sp>
      <p:cxnSp>
        <p:nvCxnSpPr>
          <p:cNvPr id="6" name="Straight Connector 5"/>
          <p:cNvCxnSpPr/>
          <p:nvPr/>
        </p:nvCxnSpPr>
        <p:spPr>
          <a:xfrm>
            <a:off x="9063990" y="3162300"/>
            <a:ext cx="1800225" cy="0"/>
          </a:xfrm>
          <a:prstGeom prst="line">
            <a:avLst/>
          </a:prstGeom>
          <a:ln w="381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67790" y="3590925"/>
            <a:ext cx="3876675" cy="9525"/>
          </a:xfrm>
          <a:prstGeom prst="line">
            <a:avLst/>
          </a:prstGeom>
          <a:ln w="381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39740" y="3600450"/>
            <a:ext cx="5657850" cy="0"/>
          </a:xfrm>
          <a:prstGeom prst="line">
            <a:avLst/>
          </a:prstGeom>
          <a:ln w="381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67790" y="4000500"/>
            <a:ext cx="1352550" cy="0"/>
          </a:xfrm>
          <a:prstGeom prst="line">
            <a:avLst/>
          </a:prstGeom>
          <a:ln w="381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 name="Sun 8"/>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9702681"/>
      </p:ext>
    </p:extLst>
  </p:cSld>
  <p:clrMapOvr>
    <a:masterClrMapping/>
  </p:clrMapOvr>
  <p:transition spd="slow">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7777" y="179462"/>
            <a:ext cx="10241972" cy="6546078"/>
          </a:xfrm>
        </p:spPr>
        <p:txBody>
          <a:bodyPr>
            <a:noAutofit/>
            <a:scene3d>
              <a:camera prst="orthographicFront"/>
              <a:lightRig rig="threePt" dir="t"/>
            </a:scene3d>
            <a:sp3d extrusionH="57150">
              <a:bevelT w="38100" h="38100"/>
            </a:sp3d>
          </a:bodyPr>
          <a:lstStyle/>
          <a:p>
            <a:r>
              <a:rPr lang="en-CA" sz="2800" dirty="0"/>
              <a:t/>
            </a:r>
            <a:br>
              <a:rPr lang="en-CA" sz="2800" dirty="0"/>
            </a:br>
            <a:r>
              <a:rPr lang="en-CA" sz="2800" dirty="0"/>
              <a:t/>
            </a:r>
            <a:br>
              <a:rPr lang="en-CA" sz="2800" dirty="0"/>
            </a:br>
            <a:r>
              <a:rPr lang="en-CA" sz="2800" dirty="0" smtClean="0"/>
              <a:t>“Likewise </a:t>
            </a:r>
            <a:r>
              <a:rPr lang="en-CA" sz="2800" dirty="0"/>
              <a:t>in Exod. 16:19f...the manna was given to the people in the morning, just at dawn and before the sun had become warm </a:t>
            </a:r>
            <a:r>
              <a:rPr lang="en-CA" sz="2000" dirty="0"/>
              <a:t>(16:21). </a:t>
            </a:r>
            <a:endParaRPr lang="en-CA" sz="2600" dirty="0"/>
          </a:p>
          <a:p>
            <a:r>
              <a:rPr lang="en-CA" sz="2800" dirty="0" smtClean="0">
                <a:solidFill>
                  <a:schemeClr val="accent5">
                    <a:lumMod val="75000"/>
                  </a:schemeClr>
                </a:solidFill>
              </a:rPr>
              <a:t>It </a:t>
            </a:r>
            <a:r>
              <a:rPr lang="en-CA" sz="2800" dirty="0">
                <a:solidFill>
                  <a:schemeClr val="accent5">
                    <a:lumMod val="75000"/>
                  </a:schemeClr>
                </a:solidFill>
              </a:rPr>
              <a:t>was to be eaten only on the day upon which it was gathered; nothing was to remain over until the next morning; that which did so became foul</a:t>
            </a:r>
            <a:r>
              <a:rPr lang="en-CA" sz="2800" dirty="0" smtClean="0">
                <a:solidFill>
                  <a:schemeClr val="accent5">
                    <a:lumMod val="75000"/>
                  </a:schemeClr>
                </a:solidFill>
              </a:rPr>
              <a:t>.  </a:t>
            </a:r>
            <a:r>
              <a:rPr lang="en-CA" sz="2800" b="1" dirty="0">
                <a:ln w="1905"/>
                <a:solidFill>
                  <a:srgbClr val="0070C0"/>
                </a:solidFill>
                <a:effectLst>
                  <a:innerShdw blurRad="69850" dist="43180" dir="5400000">
                    <a:srgbClr val="000000">
                      <a:alpha val="65000"/>
                    </a:srgbClr>
                  </a:innerShdw>
                </a:effectLst>
              </a:rPr>
              <a:t>Here, too, the day seems to have been reckoned from dawn to dawn...</a:t>
            </a:r>
            <a:r>
              <a:rPr lang="en-CA" sz="2800" dirty="0">
                <a:solidFill>
                  <a:schemeClr val="accent5">
                    <a:lumMod val="75000"/>
                  </a:schemeClr>
                </a:solidFill>
              </a:rPr>
              <a:t/>
            </a:r>
            <a:br>
              <a:rPr lang="en-CA" sz="2800" dirty="0">
                <a:solidFill>
                  <a:schemeClr val="accent5">
                    <a:lumMod val="75000"/>
                  </a:schemeClr>
                </a:solidFill>
              </a:rPr>
            </a:br>
            <a:r>
              <a:rPr lang="en-CA" sz="2800" dirty="0" smtClean="0">
                <a:solidFill>
                  <a:schemeClr val="accent5">
                    <a:lumMod val="75000"/>
                  </a:schemeClr>
                </a:solidFill>
              </a:rPr>
              <a:t>From </a:t>
            </a:r>
            <a:r>
              <a:rPr lang="en-CA" sz="2800" dirty="0">
                <a:solidFill>
                  <a:schemeClr val="accent5">
                    <a:lumMod val="75000"/>
                  </a:schemeClr>
                </a:solidFill>
              </a:rPr>
              <a:t>Matt. 28:1 </a:t>
            </a:r>
            <a:r>
              <a:rPr lang="en-CA" sz="2800" b="1" dirty="0">
                <a:solidFill>
                  <a:schemeClr val="accent5">
                    <a:lumMod val="75000"/>
                  </a:schemeClr>
                </a:solidFill>
              </a:rPr>
              <a:t>i</a:t>
            </a:r>
            <a:r>
              <a:rPr lang="en-CA" sz="2800" b="1" dirty="0" smtClean="0">
                <a:solidFill>
                  <a:schemeClr val="accent5">
                    <a:lumMod val="75000"/>
                  </a:schemeClr>
                </a:solidFill>
              </a:rPr>
              <a:t>t </a:t>
            </a:r>
            <a:r>
              <a:rPr lang="en-CA" sz="2800" b="1" dirty="0">
                <a:solidFill>
                  <a:schemeClr val="accent5">
                    <a:lumMod val="75000"/>
                  </a:schemeClr>
                </a:solidFill>
              </a:rPr>
              <a:t>may be inferred that </a:t>
            </a:r>
            <a:r>
              <a:rPr lang="en-CA" sz="2800" b="1" dirty="0">
                <a:solidFill>
                  <a:srgbClr val="A50021"/>
                </a:solidFill>
              </a:rPr>
              <a:t>the practice of reckoning the day from sunset to sunset was not universal in Israel,</a:t>
            </a:r>
            <a:r>
              <a:rPr lang="en-CA" sz="2800" b="1" dirty="0">
                <a:solidFill>
                  <a:schemeClr val="accent5">
                    <a:lumMod val="75000"/>
                  </a:schemeClr>
                </a:solidFill>
              </a:rPr>
              <a:t> </a:t>
            </a:r>
            <a:r>
              <a:rPr lang="en-CA" sz="2800" b="1" dirty="0">
                <a:solidFill>
                  <a:srgbClr val="0070C0"/>
                </a:solidFill>
              </a:rPr>
              <a:t>but in certain circles the older practice continued for several centuries...It is manifest that the day is still reckoned here from dawn to dawn. </a:t>
            </a:r>
            <a:r>
              <a:rPr lang="en-CA" sz="2800" b="1" dirty="0" smtClean="0">
                <a:solidFill>
                  <a:srgbClr val="0070C0"/>
                </a:solidFill>
              </a:rPr>
              <a:t> </a:t>
            </a:r>
            <a:r>
              <a:rPr lang="en-CA" sz="2800" b="1" dirty="0" smtClean="0">
                <a:solidFill>
                  <a:schemeClr val="accent5">
                    <a:lumMod val="75000"/>
                  </a:schemeClr>
                </a:solidFill>
              </a:rPr>
              <a:t>This </a:t>
            </a:r>
            <a:r>
              <a:rPr lang="en-CA" sz="2800" b="1" dirty="0">
                <a:solidFill>
                  <a:schemeClr val="accent5">
                    <a:lumMod val="75000"/>
                  </a:schemeClr>
                </a:solidFill>
              </a:rPr>
              <a:t>is also the implication of the parallel passage, Mark 16:1f...Luke 23:56b-24:1 seems to imply the same</a:t>
            </a:r>
            <a:r>
              <a:rPr lang="en-CA" sz="2800" dirty="0" smtClean="0">
                <a:solidFill>
                  <a:schemeClr val="accent5">
                    <a:lumMod val="75000"/>
                  </a:schemeClr>
                </a:solidFill>
              </a:rPr>
              <a:t>... </a:t>
            </a:r>
            <a:r>
              <a:rPr lang="en-CA" sz="2000" dirty="0"/>
              <a:t>(</a:t>
            </a:r>
            <a:r>
              <a:rPr lang="en-CA" sz="2000" dirty="0" err="1"/>
              <a:t>con’t</a:t>
            </a:r>
            <a:r>
              <a:rPr lang="en-CA" sz="2000" dirty="0" smtClean="0"/>
              <a:t>)</a:t>
            </a:r>
            <a:r>
              <a:rPr lang="en-CA" sz="2000" dirty="0">
                <a:solidFill>
                  <a:schemeClr val="accent5">
                    <a:lumMod val="75000"/>
                  </a:schemeClr>
                </a:solidFill>
              </a:rPr>
              <a:t/>
            </a:r>
            <a:br>
              <a:rPr lang="en-CA" sz="2000" dirty="0">
                <a:solidFill>
                  <a:schemeClr val="accent5">
                    <a:lumMod val="75000"/>
                  </a:schemeClr>
                </a:solidFill>
              </a:rPr>
            </a:br>
            <a:r>
              <a:rPr lang="en-CA" sz="2800" dirty="0"/>
              <a:t/>
            </a:r>
            <a:br>
              <a:rPr lang="en-CA" sz="2800" dirty="0"/>
            </a:b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51</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302189"/>
      </p:ext>
    </p:extLst>
  </p:cSld>
  <p:clrMapOvr>
    <a:masterClrMapping/>
  </p:clrMapOvr>
  <p:transition spd="slow">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97307" y="69450"/>
            <a:ext cx="10404017" cy="6546078"/>
          </a:xfrm>
        </p:spPr>
        <p:txBody>
          <a:bodyPr>
            <a:noAutofit/>
            <a:scene3d>
              <a:camera prst="orthographicFront"/>
              <a:lightRig rig="threePt" dir="t"/>
            </a:scene3d>
            <a:sp3d extrusionH="57150">
              <a:bevelT w="38100" h="38100"/>
            </a:sp3d>
          </a:bodyPr>
          <a:lstStyle/>
          <a:p>
            <a:r>
              <a:rPr lang="en-CA" sz="2800" dirty="0"/>
              <a:t/>
            </a:r>
            <a:br>
              <a:rPr lang="en-CA" sz="2800" dirty="0"/>
            </a:br>
            <a:r>
              <a:rPr lang="en-CA" sz="2800" dirty="0"/>
              <a:t/>
            </a:r>
            <a:br>
              <a:rPr lang="en-CA" sz="2800" dirty="0"/>
            </a:br>
            <a:r>
              <a:rPr lang="en-CA" sz="2800" dirty="0" smtClean="0">
                <a:solidFill>
                  <a:schemeClr val="accent5">
                    <a:lumMod val="75000"/>
                  </a:schemeClr>
                </a:solidFill>
              </a:rPr>
              <a:t>“Finally</a:t>
            </a:r>
            <a:r>
              <a:rPr lang="en-CA" sz="2800" dirty="0">
                <a:solidFill>
                  <a:schemeClr val="accent5">
                    <a:lumMod val="75000"/>
                  </a:schemeClr>
                </a:solidFill>
              </a:rPr>
              <a:t>, </a:t>
            </a:r>
            <a:r>
              <a:rPr lang="en-CA" sz="2800" dirty="0">
                <a:solidFill>
                  <a:srgbClr val="0070C0"/>
                </a:solidFill>
              </a:rPr>
              <a:t>it is significant that in the </a:t>
            </a:r>
            <a:r>
              <a:rPr lang="en-CA" sz="2800" b="1" dirty="0">
                <a:solidFill>
                  <a:srgbClr val="0070C0"/>
                </a:solidFill>
              </a:rPr>
              <a:t>second Temple, throughout its entire existence</a:t>
            </a:r>
            <a:r>
              <a:rPr lang="en-CA" sz="2800" dirty="0">
                <a:solidFill>
                  <a:srgbClr val="0070C0"/>
                </a:solidFill>
              </a:rPr>
              <a:t>, </a:t>
            </a:r>
            <a:r>
              <a:rPr lang="en-CA" sz="2800" dirty="0">
                <a:solidFill>
                  <a:schemeClr val="accent5">
                    <a:lumMod val="75000"/>
                  </a:schemeClr>
                </a:solidFill>
              </a:rPr>
              <a:t>the practice seems to have been in all ritual matters </a:t>
            </a:r>
            <a:r>
              <a:rPr lang="en-CA" sz="2800" dirty="0">
                <a:solidFill>
                  <a:srgbClr val="0070C0"/>
                </a:solidFill>
              </a:rPr>
              <a:t>to reckon the day from </a:t>
            </a:r>
            <a:r>
              <a:rPr lang="en-CA" sz="2800" b="1" u="sng" dirty="0">
                <a:solidFill>
                  <a:srgbClr val="0070C0"/>
                </a:solidFill>
              </a:rPr>
              <a:t>dawn to dawn</a:t>
            </a:r>
            <a:r>
              <a:rPr lang="en-CA" sz="2800" b="1" dirty="0">
                <a:solidFill>
                  <a:srgbClr val="0070C0"/>
                </a:solidFill>
              </a:rPr>
              <a:t>, </a:t>
            </a:r>
            <a:r>
              <a:rPr lang="en-CA" sz="2800" b="1" dirty="0">
                <a:solidFill>
                  <a:srgbClr val="FF0000"/>
                </a:solidFill>
              </a:rPr>
              <a:t>and not according to the </a:t>
            </a:r>
            <a:r>
              <a:rPr lang="en-CA" sz="2800" b="1" u="sng" dirty="0">
                <a:solidFill>
                  <a:srgbClr val="FF0000"/>
                </a:solidFill>
              </a:rPr>
              <a:t>later practice</a:t>
            </a:r>
            <a:r>
              <a:rPr lang="en-CA" sz="2800" b="1" dirty="0">
                <a:solidFill>
                  <a:srgbClr val="FF0000"/>
                </a:solidFill>
              </a:rPr>
              <a:t>, from </a:t>
            </a:r>
            <a:r>
              <a:rPr lang="en-CA" sz="2800" b="1" u="sng" dirty="0">
                <a:solidFill>
                  <a:srgbClr val="FF0000"/>
                </a:solidFill>
              </a:rPr>
              <a:t>sunset to sunset</a:t>
            </a:r>
            <a:r>
              <a:rPr lang="en-CA" sz="2800" dirty="0">
                <a:solidFill>
                  <a:srgbClr val="FF0000"/>
                </a:solidFill>
              </a:rPr>
              <a:t>...even the rabbis, who, themselves, reckoned </a:t>
            </a:r>
            <a:r>
              <a:rPr lang="en-CA" sz="2800" dirty="0" smtClean="0">
                <a:solidFill>
                  <a:srgbClr val="FF0000"/>
                </a:solidFill>
              </a:rPr>
              <a:t/>
            </a:r>
            <a:br>
              <a:rPr lang="en-CA" sz="2800" dirty="0" smtClean="0">
                <a:solidFill>
                  <a:srgbClr val="FF0000"/>
                </a:solidFill>
              </a:rPr>
            </a:br>
            <a:r>
              <a:rPr lang="en-CA" sz="2800" dirty="0" smtClean="0">
                <a:solidFill>
                  <a:srgbClr val="FF0000"/>
                </a:solidFill>
              </a:rPr>
              <a:t>the </a:t>
            </a:r>
            <a:r>
              <a:rPr lang="en-CA" sz="2800" dirty="0">
                <a:solidFill>
                  <a:srgbClr val="FF0000"/>
                </a:solidFill>
              </a:rPr>
              <a:t>day from sunset to sunset, and refused to admit the legitimacy of any other practice, or rather, absolutely ignored all divergent practice, none the less had to</a:t>
            </a:r>
            <a:r>
              <a:rPr lang="en-CA" sz="2800" dirty="0"/>
              <a:t> </a:t>
            </a:r>
            <a:r>
              <a:rPr lang="en-CA" sz="2800" b="1" dirty="0">
                <a:solidFill>
                  <a:schemeClr val="accent5">
                    <a:lumMod val="75000"/>
                  </a:schemeClr>
                </a:solidFill>
              </a:rPr>
              <a:t>admit the validity of the interpretation of Lev. 7:15</a:t>
            </a:r>
            <a:r>
              <a:rPr lang="en-CA" sz="2800" dirty="0">
                <a:solidFill>
                  <a:schemeClr val="accent5">
                    <a:lumMod val="75000"/>
                  </a:schemeClr>
                </a:solidFill>
              </a:rPr>
              <a:t>...</a:t>
            </a:r>
            <a:r>
              <a:rPr lang="en-CA" sz="2800" b="1" dirty="0">
                <a:solidFill>
                  <a:schemeClr val="accent5">
                    <a:lumMod val="75000"/>
                  </a:schemeClr>
                </a:solidFill>
              </a:rPr>
              <a:t>the day was </a:t>
            </a:r>
            <a:r>
              <a:rPr lang="en-CA" sz="2800" b="1" dirty="0" smtClean="0">
                <a:solidFill>
                  <a:schemeClr val="accent5">
                    <a:lumMod val="75000"/>
                  </a:schemeClr>
                </a:solidFill>
              </a:rPr>
              <a:t/>
            </a:r>
            <a:br>
              <a:rPr lang="en-CA" sz="2800" b="1" dirty="0" smtClean="0">
                <a:solidFill>
                  <a:schemeClr val="accent5">
                    <a:lumMod val="75000"/>
                  </a:schemeClr>
                </a:solidFill>
              </a:rPr>
            </a:br>
            <a:r>
              <a:rPr lang="en-CA" sz="2800" b="1" dirty="0" smtClean="0">
                <a:solidFill>
                  <a:schemeClr val="accent5">
                    <a:lumMod val="75000"/>
                  </a:schemeClr>
                </a:solidFill>
              </a:rPr>
              <a:t>at </a:t>
            </a:r>
            <a:r>
              <a:rPr lang="en-CA" sz="2800" b="1" dirty="0">
                <a:solidFill>
                  <a:schemeClr val="accent5">
                    <a:lumMod val="75000"/>
                  </a:schemeClr>
                </a:solidFill>
              </a:rPr>
              <a:t>one time reckoned from </a:t>
            </a:r>
            <a:r>
              <a:rPr lang="en-CA" sz="2800" b="1" u="sng" dirty="0">
                <a:solidFill>
                  <a:schemeClr val="accent5">
                    <a:lumMod val="75000"/>
                  </a:schemeClr>
                </a:solidFill>
              </a:rPr>
              <a:t>sunrise to sunrise</a:t>
            </a:r>
            <a:r>
              <a:rPr lang="en-CA" sz="2800" dirty="0">
                <a:solidFill>
                  <a:schemeClr val="accent5">
                    <a:lumMod val="75000"/>
                  </a:schemeClr>
                </a:solidFill>
              </a:rPr>
              <a:t>... </a:t>
            </a:r>
            <a:r>
              <a:rPr lang="en-CA" sz="2800" b="1" dirty="0" smtClean="0"/>
              <a:t>[dawn]</a:t>
            </a:r>
            <a:r>
              <a:rPr lang="en-CA" sz="2800" dirty="0">
                <a:solidFill>
                  <a:schemeClr val="accent5">
                    <a:lumMod val="75000"/>
                  </a:schemeClr>
                </a:solidFill>
              </a:rPr>
              <a:t/>
            </a:r>
            <a:br>
              <a:rPr lang="en-CA" sz="2800" dirty="0">
                <a:solidFill>
                  <a:schemeClr val="accent5">
                    <a:lumMod val="75000"/>
                  </a:schemeClr>
                </a:solidFill>
              </a:rPr>
            </a:br>
            <a:r>
              <a:rPr lang="en-CA" sz="2800" b="1" u="sng" dirty="0">
                <a:solidFill>
                  <a:srgbClr val="0070C0"/>
                </a:solidFill>
              </a:rPr>
              <a:t>The earlier practice</a:t>
            </a:r>
            <a:r>
              <a:rPr lang="en-CA" sz="2800" dirty="0">
                <a:solidFill>
                  <a:srgbClr val="0070C0"/>
                </a:solidFill>
              </a:rPr>
              <a:t>, </a:t>
            </a:r>
            <a:r>
              <a:rPr lang="en-CA" sz="2800" dirty="0">
                <a:solidFill>
                  <a:schemeClr val="accent5">
                    <a:lumMod val="75000"/>
                  </a:schemeClr>
                </a:solidFill>
              </a:rPr>
              <a:t>which continued until the time of the secondary strata of the Priestly code, </a:t>
            </a:r>
            <a:r>
              <a:rPr lang="en-CA" sz="2800" dirty="0">
                <a:solidFill>
                  <a:srgbClr val="0070C0"/>
                </a:solidFill>
              </a:rPr>
              <a:t>was to </a:t>
            </a:r>
            <a:r>
              <a:rPr lang="en-CA" sz="2800" b="1" dirty="0">
                <a:solidFill>
                  <a:srgbClr val="0070C0"/>
                </a:solidFill>
              </a:rPr>
              <a:t>reckon the day from </a:t>
            </a:r>
            <a:r>
              <a:rPr lang="en-CA" sz="2800" b="1" u="sng" dirty="0">
                <a:solidFill>
                  <a:srgbClr val="0070C0"/>
                </a:solidFill>
              </a:rPr>
              <a:t>dawn to dawn</a:t>
            </a:r>
            <a:r>
              <a:rPr lang="en-CA" sz="2800" dirty="0">
                <a:solidFill>
                  <a:srgbClr val="0070C0"/>
                </a:solidFill>
              </a:rPr>
              <a:t>...</a:t>
            </a:r>
            <a:r>
              <a:rPr lang="en-CA" sz="2800" dirty="0">
                <a:solidFill>
                  <a:schemeClr val="accent5">
                    <a:lumMod val="75000"/>
                  </a:schemeClr>
                </a:solidFill>
              </a:rPr>
              <a:t/>
            </a:r>
            <a:br>
              <a:rPr lang="en-CA" sz="2800" dirty="0">
                <a:solidFill>
                  <a:schemeClr val="accent5">
                    <a:lumMod val="75000"/>
                  </a:schemeClr>
                </a:solidFill>
              </a:rPr>
            </a:br>
            <a:r>
              <a:rPr lang="en-CA" sz="2800" b="1" u="sng" dirty="0">
                <a:solidFill>
                  <a:srgbClr val="FF0000"/>
                </a:solidFill>
              </a:rPr>
              <a:t>The later practice</a:t>
            </a:r>
            <a:r>
              <a:rPr lang="en-CA" sz="2800" dirty="0">
                <a:solidFill>
                  <a:srgbClr val="FF0000"/>
                </a:solidFill>
              </a:rPr>
              <a:t> was to reckon the day from </a:t>
            </a:r>
            <a:r>
              <a:rPr lang="en-CA" sz="2800" b="1" u="sng" dirty="0">
                <a:solidFill>
                  <a:srgbClr val="FF0000"/>
                </a:solidFill>
              </a:rPr>
              <a:t>sunset to sunset</a:t>
            </a:r>
            <a:r>
              <a:rPr lang="en-CA" sz="2800" dirty="0" smtClean="0">
                <a:solidFill>
                  <a:srgbClr val="FF0000"/>
                </a:solidFill>
              </a:rPr>
              <a:t>... </a:t>
            </a:r>
            <a:r>
              <a:rPr lang="en-CA" sz="2000" dirty="0"/>
              <a:t>(</a:t>
            </a:r>
            <a:r>
              <a:rPr lang="en-CA" sz="2000" dirty="0" err="1"/>
              <a:t>con’t</a:t>
            </a:r>
            <a:r>
              <a:rPr lang="en-CA" sz="2000" dirty="0" smtClean="0"/>
              <a:t>)</a:t>
            </a:r>
            <a:r>
              <a:rPr lang="en-CA" sz="2000" dirty="0">
                <a:solidFill>
                  <a:srgbClr val="FF0000"/>
                </a:solidFill>
              </a:rPr>
              <a:t/>
            </a:r>
            <a:br>
              <a:rPr lang="en-CA" sz="2000" dirty="0">
                <a:solidFill>
                  <a:srgbClr val="FF0000"/>
                </a:solidFill>
              </a:rPr>
            </a:br>
            <a:r>
              <a:rPr lang="en-CA" sz="2800" dirty="0"/>
              <a:t/>
            </a:r>
            <a:br>
              <a:rPr lang="en-CA" sz="2800" dirty="0"/>
            </a:b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52</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085303"/>
      </p:ext>
    </p:extLst>
  </p:cSld>
  <p:clrMapOvr>
    <a:masterClrMapping/>
  </p:clrMapOvr>
  <p:transition spd="slow">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scene3d>
              <a:camera prst="orthographicFront"/>
              <a:lightRig rig="threePt" dir="t"/>
            </a:scene3d>
            <a:sp3d extrusionH="57150">
              <a:bevelT w="38100" h="38100"/>
            </a:sp3d>
          </a:bodyPr>
          <a:lstStyle/>
          <a:p>
            <a:r>
              <a:rPr lang="en-CA" sz="2800" dirty="0"/>
              <a:t/>
            </a:r>
            <a:br>
              <a:rPr lang="en-CA" sz="2800" dirty="0"/>
            </a:br>
            <a:r>
              <a:rPr lang="en-CA" sz="2800" dirty="0"/>
              <a:t/>
            </a:r>
            <a:br>
              <a:rPr lang="en-CA" sz="2800" dirty="0"/>
            </a:br>
            <a:r>
              <a:rPr lang="en-CA" sz="2800" dirty="0" smtClean="0">
                <a:solidFill>
                  <a:srgbClr val="A50021"/>
                </a:solidFill>
              </a:rPr>
              <a:t>“It </a:t>
            </a:r>
            <a:r>
              <a:rPr lang="en-CA" sz="2800" dirty="0">
                <a:solidFill>
                  <a:srgbClr val="A50021"/>
                </a:solidFill>
              </a:rPr>
              <a:t>is impossible to tell exactly when this </a:t>
            </a:r>
            <a:r>
              <a:rPr lang="en-CA" sz="2800" b="1" u="sng" dirty="0">
                <a:solidFill>
                  <a:srgbClr val="A50021"/>
                </a:solidFill>
              </a:rPr>
              <a:t>change</a:t>
            </a:r>
            <a:r>
              <a:rPr lang="en-CA" sz="2800" b="1" dirty="0">
                <a:solidFill>
                  <a:srgbClr val="A50021"/>
                </a:solidFill>
              </a:rPr>
              <a:t> in the mode of reckoning the day</a:t>
            </a:r>
            <a:r>
              <a:rPr lang="en-CA" sz="2800" dirty="0">
                <a:solidFill>
                  <a:srgbClr val="A50021"/>
                </a:solidFill>
              </a:rPr>
              <a:t> took place in Israel, </a:t>
            </a:r>
            <a:r>
              <a:rPr lang="en-CA" sz="2800" dirty="0"/>
              <a:t>and </a:t>
            </a:r>
            <a:r>
              <a:rPr lang="en-CA" sz="2800" dirty="0" smtClean="0"/>
              <a:t/>
            </a:r>
            <a:br>
              <a:rPr lang="en-CA" sz="2800" dirty="0" smtClean="0"/>
            </a:br>
            <a:r>
              <a:rPr lang="en-CA" sz="2800" dirty="0" smtClean="0"/>
              <a:t>what </a:t>
            </a:r>
            <a:r>
              <a:rPr lang="en-CA" sz="2800" dirty="0"/>
              <a:t>causes brought it about. </a:t>
            </a:r>
            <a:r>
              <a:rPr lang="en-CA" sz="2800" dirty="0" smtClean="0"/>
              <a:t> </a:t>
            </a:r>
            <a:r>
              <a:rPr lang="en-CA" sz="2800" b="1" u="sng" dirty="0" smtClean="0">
                <a:solidFill>
                  <a:srgbClr val="A50021"/>
                </a:solidFill>
              </a:rPr>
              <a:t>Possibly </a:t>
            </a:r>
            <a:r>
              <a:rPr lang="en-CA" sz="2800" b="1" u="sng" dirty="0">
                <a:solidFill>
                  <a:srgbClr val="A50021"/>
                </a:solidFill>
              </a:rPr>
              <a:t>it may have had something to do with the introduction of the lunar calendar instead of the solar</a:t>
            </a:r>
            <a:r>
              <a:rPr lang="en-CA" sz="2800" b="1" dirty="0">
                <a:solidFill>
                  <a:srgbClr val="A50021"/>
                </a:solidFill>
              </a:rPr>
              <a:t>, for</a:t>
            </a:r>
            <a:r>
              <a:rPr lang="en-CA" sz="2800" dirty="0">
                <a:solidFill>
                  <a:srgbClr val="A50021"/>
                </a:solidFill>
              </a:rPr>
              <a:t> </a:t>
            </a:r>
            <a:r>
              <a:rPr lang="en-CA" sz="2800" b="1" dirty="0">
                <a:solidFill>
                  <a:srgbClr val="A50021"/>
                </a:solidFill>
              </a:rPr>
              <a:t>the lunar calendar naturally presupposes a reckoning of the day from nightfall to nightfall...</a:t>
            </a:r>
            <a:br>
              <a:rPr lang="en-CA" sz="2800" b="1" dirty="0">
                <a:solidFill>
                  <a:srgbClr val="A50021"/>
                </a:solidFill>
              </a:rPr>
            </a:br>
            <a:r>
              <a:rPr lang="en-CA" sz="2400" b="1" dirty="0"/>
              <a:t>It was probably coincident with the </a:t>
            </a:r>
            <a:r>
              <a:rPr lang="en-CA" sz="2400" b="1" i="1" u="sng" dirty="0"/>
              <a:t>revision</a:t>
            </a:r>
            <a:r>
              <a:rPr lang="en-CA" sz="2400" b="1" dirty="0"/>
              <a:t> of the festival calendar, which took place </a:t>
            </a:r>
            <a:r>
              <a:rPr lang="en-CA" sz="2400" b="1" i="1" dirty="0"/>
              <a:t>in the period </a:t>
            </a:r>
            <a:r>
              <a:rPr lang="en-CA" sz="2400" b="1" i="1" u="sng" dirty="0"/>
              <a:t>after the time of Ezra</a:t>
            </a:r>
            <a:r>
              <a:rPr lang="en-CA" sz="2400" b="1" dirty="0"/>
              <a:t>, and was, in all probability, the work of the </a:t>
            </a:r>
            <a:r>
              <a:rPr lang="en-CA" sz="2400" b="1" dirty="0" err="1"/>
              <a:t>soferim</a:t>
            </a:r>
            <a:r>
              <a:rPr lang="en-CA" sz="2400" b="1" dirty="0"/>
              <a:t> or of the Great Synod in </a:t>
            </a:r>
            <a:r>
              <a:rPr lang="en-CA" sz="2400" b="1" i="1" u="sng" dirty="0"/>
              <a:t>the fourth century B.C</a:t>
            </a:r>
            <a:r>
              <a:rPr lang="en-CA" sz="2400" b="1" i="1" dirty="0" smtClean="0"/>
              <a:t>. </a:t>
            </a:r>
            <a:r>
              <a:rPr lang="en-CA" sz="2400" dirty="0" smtClean="0"/>
              <a:t> </a:t>
            </a:r>
            <a:r>
              <a:rPr lang="en-CA" sz="2800" b="1" dirty="0">
                <a:solidFill>
                  <a:srgbClr val="A50021"/>
                </a:solidFill>
              </a:rPr>
              <a:t>This may also be inferred from the statement in the </a:t>
            </a:r>
            <a:r>
              <a:rPr lang="en-CA" sz="2800" b="1" i="1" u="sng" dirty="0">
                <a:solidFill>
                  <a:srgbClr val="A50021"/>
                </a:solidFill>
              </a:rPr>
              <a:t>Talmud</a:t>
            </a:r>
            <a:r>
              <a:rPr lang="en-CA" sz="2800" b="1" dirty="0">
                <a:solidFill>
                  <a:srgbClr val="FF0000"/>
                </a:solidFill>
              </a:rPr>
              <a:t> </a:t>
            </a:r>
            <a:r>
              <a:rPr lang="en-CA" sz="2000" dirty="0"/>
              <a:t>(</a:t>
            </a:r>
            <a:r>
              <a:rPr lang="en-CA" sz="2000" dirty="0" err="1"/>
              <a:t>Berachoth</a:t>
            </a:r>
            <a:r>
              <a:rPr lang="en-CA" sz="2000" dirty="0"/>
              <a:t> 33a) </a:t>
            </a:r>
            <a:r>
              <a:rPr lang="en-CA" sz="2800" b="1" dirty="0">
                <a:solidFill>
                  <a:srgbClr val="A50021"/>
                </a:solidFill>
              </a:rPr>
              <a:t>that the men of the Great Synod instituted the ceremonies of Kiddush and Havdalah, the solemn sanctification of the Sabbath on Friday eve, and </a:t>
            </a:r>
            <a:r>
              <a:rPr lang="en-CA" sz="2800" b="1" dirty="0" smtClean="0">
                <a:solidFill>
                  <a:srgbClr val="A50021"/>
                </a:solidFill>
              </a:rPr>
              <a:t/>
            </a:r>
            <a:br>
              <a:rPr lang="en-CA" sz="2800" b="1" dirty="0" smtClean="0">
                <a:solidFill>
                  <a:srgbClr val="A50021"/>
                </a:solidFill>
              </a:rPr>
            </a:br>
            <a:r>
              <a:rPr lang="en-CA" sz="2800" b="1" dirty="0" smtClean="0">
                <a:solidFill>
                  <a:srgbClr val="A50021"/>
                </a:solidFill>
              </a:rPr>
              <a:t>its </a:t>
            </a:r>
            <a:r>
              <a:rPr lang="en-CA" sz="2800" b="1" dirty="0">
                <a:solidFill>
                  <a:srgbClr val="A50021"/>
                </a:solidFill>
              </a:rPr>
              <a:t>equally solemn ushering out on Saturday eve, in other words</a:t>
            </a:r>
            <a:r>
              <a:rPr lang="en-CA" sz="2800" b="1" dirty="0" smtClean="0">
                <a:solidFill>
                  <a:srgbClr val="A50021"/>
                </a:solidFill>
              </a:rPr>
              <a:t>, …</a:t>
            </a:r>
            <a:r>
              <a:rPr lang="en-CA" sz="2800" b="1" dirty="0" smtClean="0">
                <a:solidFill>
                  <a:srgbClr val="FF0000"/>
                </a:solidFill>
              </a:rPr>
              <a:t> </a:t>
            </a:r>
            <a:r>
              <a:rPr lang="en-CA" sz="2000" dirty="0" smtClean="0"/>
              <a:t>(</a:t>
            </a:r>
            <a:r>
              <a:rPr lang="en-CA" sz="2000" dirty="0" err="1" smtClean="0"/>
              <a:t>con’t</a:t>
            </a:r>
            <a:r>
              <a:rPr lang="en-CA" sz="2000" dirty="0" smtClean="0"/>
              <a:t>)</a:t>
            </a:r>
            <a:r>
              <a:rPr lang="en-CA" sz="2800" dirty="0"/>
              <a:t/>
            </a:r>
            <a:br>
              <a:rPr lang="en-CA" sz="2800" dirty="0"/>
            </a:br>
            <a:r>
              <a:rPr lang="en-CA" sz="2800" dirty="0"/>
              <a:t/>
            </a:r>
            <a:br>
              <a:rPr lang="en-CA" sz="2800" dirty="0"/>
            </a:b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53</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813293"/>
      </p:ext>
    </p:extLst>
  </p:cSld>
  <p:clrMapOvr>
    <a:masterClrMapping/>
  </p:clrMapOvr>
  <p:transition spd="slow">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2149364" y="779370"/>
            <a:ext cx="9564216" cy="5135301"/>
          </a:xfrm>
        </p:spPr>
        <p:txBody>
          <a:bodyPr>
            <a:noAutofit/>
            <a:scene3d>
              <a:camera prst="orthographicFront"/>
              <a:lightRig rig="threePt" dir="t"/>
            </a:scene3d>
            <a:sp3d extrusionH="57150">
              <a:bevelT w="38100" h="38100"/>
            </a:sp3d>
          </a:bodyPr>
          <a:lstStyle/>
          <a:p>
            <a:r>
              <a:rPr lang="en-CA" sz="2800" dirty="0" smtClean="0"/>
              <a:t>“… </a:t>
            </a:r>
            <a:r>
              <a:rPr lang="en-CA" sz="2800" b="1" dirty="0" smtClean="0">
                <a:solidFill>
                  <a:srgbClr val="A50021"/>
                </a:solidFill>
              </a:rPr>
              <a:t>ceremonies </a:t>
            </a:r>
            <a:r>
              <a:rPr lang="en-CA" sz="2800" b="1" dirty="0">
                <a:solidFill>
                  <a:srgbClr val="A50021"/>
                </a:solidFill>
              </a:rPr>
              <a:t>specifically marking the beginning and close of the Sabbath as at sunset</a:t>
            </a:r>
            <a:r>
              <a:rPr lang="en-CA" sz="2800" dirty="0">
                <a:solidFill>
                  <a:srgbClr val="FF0000"/>
                </a:solidFill>
              </a:rPr>
              <a:t>. </a:t>
            </a:r>
            <a:br>
              <a:rPr lang="en-CA" sz="2800" dirty="0">
                <a:solidFill>
                  <a:srgbClr val="FF0000"/>
                </a:solidFill>
              </a:rPr>
            </a:br>
            <a:r>
              <a:rPr lang="en-CA" sz="2800" dirty="0"/>
              <a:t/>
            </a:r>
            <a:br>
              <a:rPr lang="en-CA" sz="2800" dirty="0"/>
            </a:br>
            <a:r>
              <a:rPr lang="en-CA" sz="2800" dirty="0"/>
              <a:t>These were ceremonies for the Jewish home instead of the Temple. </a:t>
            </a:r>
            <a:r>
              <a:rPr lang="en-CA" sz="2800" dirty="0" smtClean="0"/>
              <a:t> </a:t>
            </a:r>
            <a:r>
              <a:rPr lang="en-CA" sz="2800" dirty="0" smtClean="0">
                <a:solidFill>
                  <a:schemeClr val="accent5">
                    <a:lumMod val="75000"/>
                  </a:schemeClr>
                </a:solidFill>
              </a:rPr>
              <a:t>This</a:t>
            </a:r>
            <a:r>
              <a:rPr lang="en-CA" sz="2800" dirty="0">
                <a:solidFill>
                  <a:schemeClr val="accent5">
                    <a:lumMod val="75000"/>
                  </a:schemeClr>
                </a:solidFill>
              </a:rPr>
              <a:t>, coupled with the fact that </a:t>
            </a:r>
            <a:r>
              <a:rPr lang="en-CA" sz="2800" b="1" i="1" dirty="0">
                <a:solidFill>
                  <a:srgbClr val="0070C0"/>
                </a:solidFill>
              </a:rPr>
              <a:t>in the second Temple the </a:t>
            </a:r>
            <a:r>
              <a:rPr lang="en-CA" sz="2800" b="1" i="1" u="sng" dirty="0">
                <a:solidFill>
                  <a:srgbClr val="0070C0"/>
                </a:solidFill>
              </a:rPr>
              <a:t>old</a:t>
            </a:r>
            <a:r>
              <a:rPr lang="en-CA" sz="2800" b="1" i="1" dirty="0">
                <a:solidFill>
                  <a:srgbClr val="0070C0"/>
                </a:solidFill>
              </a:rPr>
              <a:t> system of </a:t>
            </a:r>
            <a:r>
              <a:rPr lang="en-CA" sz="2800" b="1" i="1" u="sng" dirty="0">
                <a:solidFill>
                  <a:srgbClr val="0070C0"/>
                </a:solidFill>
              </a:rPr>
              <a:t>reckoning the day from dawn</a:t>
            </a:r>
            <a:r>
              <a:rPr lang="en-CA" sz="2800" u="sng" dirty="0">
                <a:solidFill>
                  <a:srgbClr val="0070C0"/>
                </a:solidFill>
              </a:rPr>
              <a:t> </a:t>
            </a:r>
            <a:r>
              <a:rPr lang="en-CA" sz="2800" b="1" i="1" u="sng" dirty="0">
                <a:solidFill>
                  <a:srgbClr val="0070C0"/>
                </a:solidFill>
              </a:rPr>
              <a:t>to dawn</a:t>
            </a:r>
            <a:r>
              <a:rPr lang="en-CA" sz="2800" b="1" i="1" dirty="0">
                <a:solidFill>
                  <a:srgbClr val="0070C0"/>
                </a:solidFill>
              </a:rPr>
              <a:t> continued to be observed</a:t>
            </a:r>
            <a:r>
              <a:rPr lang="en-CA" sz="2800" dirty="0">
                <a:solidFill>
                  <a:srgbClr val="0070C0"/>
                </a:solidFill>
              </a:rPr>
              <a:t>, </a:t>
            </a:r>
            <a:r>
              <a:rPr lang="en-CA" sz="2800" dirty="0"/>
              <a:t>as we have seen, may perhaps indicate that </a:t>
            </a:r>
            <a:r>
              <a:rPr lang="en-CA" sz="3200" b="1" i="1" dirty="0">
                <a:solidFill>
                  <a:srgbClr val="FF0000"/>
                </a:solidFill>
                <a:latin typeface="Comic Sans MS" pitchFamily="66" charset="0"/>
              </a:rPr>
              <a:t>this entire innovation was the work of an anti-priestly group</a:t>
            </a:r>
            <a:r>
              <a:rPr lang="en-CA" sz="3200" dirty="0">
                <a:solidFill>
                  <a:srgbClr val="FF0000"/>
                </a:solidFill>
                <a:latin typeface="Comic Sans MS" pitchFamily="66" charset="0"/>
              </a:rPr>
              <a:t> or party in the Great </a:t>
            </a:r>
            <a:r>
              <a:rPr lang="en-CA" sz="3200" dirty="0" smtClean="0">
                <a:solidFill>
                  <a:srgbClr val="FF0000"/>
                </a:solidFill>
                <a:latin typeface="Comic Sans MS" pitchFamily="66" charset="0"/>
              </a:rPr>
              <a:t>Synod </a:t>
            </a:r>
            <a:r>
              <a:rPr lang="en-CA" sz="3200" dirty="0" smtClean="0">
                <a:latin typeface="Comic Sans MS" pitchFamily="66" charset="0"/>
              </a:rPr>
              <a:t>..."</a:t>
            </a:r>
            <a:endParaRPr lang="en-CA" sz="2800" dirty="0">
              <a:latin typeface="Comic Sans MS" pitchFamily="66"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54</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972250"/>
      </p:ext>
    </p:extLst>
  </p:cSld>
  <p:clrMapOvr>
    <a:masterClrMapping/>
  </p:clrMapOvr>
  <p:transition spd="slow">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6252" y="443060"/>
            <a:ext cx="10275215" cy="146194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Calendar and Community by </a:t>
            </a:r>
            <a:r>
              <a:rPr lang="en-US" sz="4000" b="1" dirty="0" err="1"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Sacha</a:t>
            </a:r>
            <a:r>
              <a:rPr lang="en-US" sz="4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 Stern</a:t>
            </a:r>
            <a:r>
              <a:rPr lang="en-US"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 </a:t>
            </a:r>
            <a:r>
              <a:rPr lang="en-US" b="1" dirty="0" smtClean="0">
                <a:ln w="11430"/>
                <a:solidFill>
                  <a:schemeClr val="accent2">
                    <a:lumMod val="50000"/>
                  </a:schemeClr>
                </a:solidFill>
                <a:effectLst>
                  <a:outerShdw blurRad="50800" dist="39000" dir="5460000" algn="tl">
                    <a:srgbClr val="000000">
                      <a:alpha val="38000"/>
                    </a:srgbClr>
                  </a:outerShdw>
                </a:effectLst>
              </a:rPr>
              <a:t/>
            </a:r>
            <a:br>
              <a:rPr lang="en-US" b="1" dirty="0" smtClean="0">
                <a:ln w="11430"/>
                <a:solidFill>
                  <a:schemeClr val="accent2">
                    <a:lumMod val="50000"/>
                  </a:schemeClr>
                </a:solidFill>
                <a:effectLst>
                  <a:outerShdw blurRad="50800" dist="39000" dir="5460000" algn="tl">
                    <a:srgbClr val="000000">
                      <a:alpha val="38000"/>
                    </a:srgbClr>
                  </a:outerShdw>
                </a:effectLst>
              </a:rPr>
            </a:br>
            <a:r>
              <a:rPr lang="en-US" b="1" dirty="0" smtClean="0">
                <a:ln w="11430"/>
                <a:solidFill>
                  <a:schemeClr val="accent2">
                    <a:lumMod val="50000"/>
                  </a:schemeClr>
                </a:solidFill>
                <a:effectLst>
                  <a:glow rad="139700">
                    <a:schemeClr val="accent2">
                      <a:lumMod val="20000"/>
                      <a:lumOff val="80000"/>
                    </a:schemeClr>
                  </a:glow>
                  <a:outerShdw blurRad="50800" dist="39000" dir="5460000" algn="tl">
                    <a:srgbClr val="000000">
                      <a:alpha val="38000"/>
                    </a:srgbClr>
                  </a:outerShdw>
                </a:effectLst>
              </a:rPr>
              <a:t>A History of the Jewish Calendar </a:t>
            </a:r>
            <a:r>
              <a:rPr lang="en-US" sz="2700" b="1" dirty="0" smtClean="0">
                <a:ln w="11430"/>
                <a:solidFill>
                  <a:schemeClr val="accent2">
                    <a:lumMod val="50000"/>
                  </a:schemeClr>
                </a:solidFill>
                <a:effectLst>
                  <a:glow rad="139700">
                    <a:schemeClr val="accent2">
                      <a:lumMod val="20000"/>
                      <a:lumOff val="80000"/>
                    </a:schemeClr>
                  </a:glow>
                  <a:outerShdw blurRad="50800" dist="39000" dir="5460000" algn="tl">
                    <a:srgbClr val="000000">
                      <a:alpha val="38000"/>
                    </a:srgbClr>
                  </a:outerShdw>
                </a:effectLst>
              </a:rPr>
              <a:t/>
            </a:r>
            <a:br>
              <a:rPr lang="en-US" sz="2700" b="1" dirty="0" smtClean="0">
                <a:ln w="11430"/>
                <a:solidFill>
                  <a:schemeClr val="accent2">
                    <a:lumMod val="50000"/>
                  </a:schemeClr>
                </a:solidFill>
                <a:effectLst>
                  <a:glow rad="139700">
                    <a:schemeClr val="accent2">
                      <a:lumMod val="20000"/>
                      <a:lumOff val="80000"/>
                    </a:schemeClr>
                  </a:glow>
                  <a:outerShdw blurRad="50800" dist="39000" dir="5460000" algn="tl">
                    <a:srgbClr val="000000">
                      <a:alpha val="38000"/>
                    </a:srgbClr>
                  </a:outerShdw>
                </a:effectLst>
              </a:rPr>
            </a:br>
            <a:r>
              <a:rPr lang="en-US" sz="2700" b="1" dirty="0" smtClean="0">
                <a:ln w="11430"/>
                <a:solidFill>
                  <a:schemeClr val="accent2">
                    <a:lumMod val="50000"/>
                  </a:schemeClr>
                </a:solidFill>
                <a:effectLst>
                  <a:glow rad="139700">
                    <a:schemeClr val="accent2">
                      <a:lumMod val="20000"/>
                      <a:lumOff val="80000"/>
                    </a:schemeClr>
                  </a:glow>
                  <a:outerShdw blurRad="50800" dist="39000" dir="5460000" algn="tl">
                    <a:srgbClr val="000000">
                      <a:alpha val="38000"/>
                    </a:srgbClr>
                  </a:outerShdw>
                </a:effectLst>
              </a:rPr>
              <a:t>2</a:t>
            </a:r>
            <a:r>
              <a:rPr lang="en-US" sz="2700" b="1" baseline="30000" dirty="0" smtClean="0">
                <a:ln w="11430"/>
                <a:solidFill>
                  <a:schemeClr val="accent2">
                    <a:lumMod val="50000"/>
                  </a:schemeClr>
                </a:solidFill>
                <a:effectLst>
                  <a:glow rad="139700">
                    <a:schemeClr val="accent2">
                      <a:lumMod val="20000"/>
                      <a:lumOff val="80000"/>
                    </a:schemeClr>
                  </a:glow>
                  <a:outerShdw blurRad="50800" dist="39000" dir="5460000" algn="tl">
                    <a:srgbClr val="000000">
                      <a:alpha val="38000"/>
                    </a:srgbClr>
                  </a:outerShdw>
                </a:effectLst>
              </a:rPr>
              <a:t>nd</a:t>
            </a:r>
            <a:r>
              <a:rPr lang="en-US" sz="2700" b="1" dirty="0" smtClean="0">
                <a:ln w="11430"/>
                <a:solidFill>
                  <a:schemeClr val="accent2">
                    <a:lumMod val="50000"/>
                  </a:schemeClr>
                </a:solidFill>
                <a:effectLst>
                  <a:glow rad="139700">
                    <a:schemeClr val="accent2">
                      <a:lumMod val="20000"/>
                      <a:lumOff val="80000"/>
                    </a:schemeClr>
                  </a:glow>
                  <a:outerShdw blurRad="50800" dist="39000" dir="5460000" algn="tl">
                    <a:srgbClr val="000000">
                      <a:alpha val="38000"/>
                    </a:srgbClr>
                  </a:outerShdw>
                </a:effectLst>
              </a:rPr>
              <a:t> Century BCE to 10</a:t>
            </a:r>
            <a:r>
              <a:rPr lang="en-US" sz="2700" b="1" baseline="30000" dirty="0" smtClean="0">
                <a:ln w="11430"/>
                <a:solidFill>
                  <a:schemeClr val="accent2">
                    <a:lumMod val="50000"/>
                  </a:schemeClr>
                </a:solidFill>
                <a:effectLst>
                  <a:glow rad="139700">
                    <a:schemeClr val="accent2">
                      <a:lumMod val="20000"/>
                      <a:lumOff val="80000"/>
                    </a:schemeClr>
                  </a:glow>
                  <a:outerShdw blurRad="50800" dist="39000" dir="5460000" algn="tl">
                    <a:srgbClr val="000000">
                      <a:alpha val="38000"/>
                    </a:srgbClr>
                  </a:outerShdw>
                </a:effectLst>
              </a:rPr>
              <a:t>th</a:t>
            </a:r>
            <a:r>
              <a:rPr lang="en-US" sz="2700" b="1" dirty="0" smtClean="0">
                <a:ln w="11430"/>
                <a:solidFill>
                  <a:schemeClr val="accent2">
                    <a:lumMod val="50000"/>
                  </a:schemeClr>
                </a:solidFill>
                <a:effectLst>
                  <a:glow rad="139700">
                    <a:schemeClr val="accent2">
                      <a:lumMod val="20000"/>
                      <a:lumOff val="80000"/>
                    </a:schemeClr>
                  </a:glow>
                  <a:outerShdw blurRad="50800" dist="39000" dir="5460000" algn="tl">
                    <a:srgbClr val="000000">
                      <a:alpha val="38000"/>
                    </a:srgbClr>
                  </a:outerShdw>
                </a:effectLst>
              </a:rPr>
              <a:t> Century CE</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lumMod val="20000"/>
                      <a:lumOff val="80000"/>
                    </a:schemeClr>
                  </a:glow>
                  <a:outerShdw blurRad="50800" dist="39000" dir="5460000" algn="tl">
                    <a:srgbClr val="000000">
                      <a:alpha val="38000"/>
                    </a:srgbClr>
                  </a:outerShdw>
                </a:effectLst>
              </a:rPr>
              <a:t> </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lumMod val="20000"/>
                      <a:lumOff val="80000"/>
                    </a:schemeClr>
                  </a:glow>
                  <a:outerShdw blurRad="50800" dist="39000" dir="5460000" algn="tl">
                    <a:srgbClr val="000000">
                      <a:alpha val="38000"/>
                    </a:srgbClr>
                  </a:outerShdw>
                </a:effectLst>
              </a:rPr>
              <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lumMod val="20000"/>
                      <a:lumOff val="80000"/>
                    </a:schemeClr>
                  </a:glow>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lumMod val="20000"/>
                    <a:lumOff val="80000"/>
                  </a:schemeClr>
                </a:glow>
                <a:outerShdw blurRad="50800" dist="39000" dir="5460000" algn="tl">
                  <a:srgbClr val="000000">
                    <a:alpha val="38000"/>
                  </a:srgbClr>
                </a:outerShdw>
              </a:effectLst>
            </a:endParaRPr>
          </a:p>
        </p:txBody>
      </p:sp>
      <p:sp>
        <p:nvSpPr>
          <p:cNvPr id="3" name="Content Placeholder 2"/>
          <p:cNvSpPr>
            <a:spLocks noGrp="1"/>
          </p:cNvSpPr>
          <p:nvPr>
            <p:ph idx="1"/>
          </p:nvPr>
        </p:nvSpPr>
        <p:spPr>
          <a:xfrm>
            <a:off x="2807208" y="2133599"/>
            <a:ext cx="9240248" cy="4724401"/>
          </a:xfrm>
        </p:spPr>
        <p:txBody>
          <a:bodyPr>
            <a:normAutofit/>
          </a:bodyPr>
          <a:lstStyle/>
          <a:p>
            <a:pPr marL="342900" lvl="1" indent="-342900"/>
            <a:r>
              <a:rPr lang="en-US" sz="2400" b="1" u="sng"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Note</a:t>
            </a:r>
            <a:r>
              <a:rPr lang="en-US" sz="24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a:t>
            </a:r>
            <a:r>
              <a:rPr lang="en-US" sz="1800" dirty="0" smtClean="0"/>
              <a:t>  </a:t>
            </a:r>
            <a:r>
              <a:rPr lang="en-US" sz="2000" b="1" dirty="0">
                <a:ln w="1905"/>
                <a:solidFill>
                  <a:schemeClr val="accent2">
                    <a:lumMod val="50000"/>
                  </a:schemeClr>
                </a:solidFill>
                <a:effectLst>
                  <a:innerShdw blurRad="69850" dist="43180" dir="5400000">
                    <a:srgbClr val="000000">
                      <a:alpha val="65000"/>
                    </a:srgbClr>
                  </a:innerShdw>
                </a:effectLst>
              </a:rPr>
              <a:t>Loosing the truth of the DAWN day is largely due to the fact </a:t>
            </a:r>
            <a:r>
              <a:rPr lang="en-US" sz="2000" b="1" dirty="0" smtClean="0">
                <a:ln w="1905"/>
                <a:solidFill>
                  <a:schemeClr val="accent2">
                    <a:lumMod val="50000"/>
                  </a:schemeClr>
                </a:solidFill>
                <a:effectLst>
                  <a:innerShdw blurRad="69850" dist="43180" dir="5400000">
                    <a:srgbClr val="000000">
                      <a:alpha val="65000"/>
                    </a:srgbClr>
                  </a:innerShdw>
                </a:effectLst>
              </a:rPr>
              <a:t/>
            </a:r>
            <a:br>
              <a:rPr lang="en-US" sz="2000" b="1" dirty="0" smtClean="0">
                <a:ln w="1905"/>
                <a:solidFill>
                  <a:schemeClr val="accent2">
                    <a:lumMod val="50000"/>
                  </a:schemeClr>
                </a:solidFill>
                <a:effectLst>
                  <a:innerShdw blurRad="69850" dist="43180" dir="5400000">
                    <a:srgbClr val="000000">
                      <a:alpha val="65000"/>
                    </a:srgbClr>
                  </a:innerShdw>
                </a:effectLst>
              </a:rPr>
            </a:br>
            <a:r>
              <a:rPr lang="en-US" sz="2000" b="1" dirty="0" smtClean="0">
                <a:ln w="1905"/>
                <a:solidFill>
                  <a:schemeClr val="accent2">
                    <a:lumMod val="50000"/>
                  </a:schemeClr>
                </a:solidFill>
                <a:effectLst>
                  <a:innerShdw blurRad="69850" dist="43180" dir="5400000">
                    <a:srgbClr val="000000">
                      <a:alpha val="65000"/>
                    </a:srgbClr>
                  </a:innerShdw>
                </a:effectLst>
              </a:rPr>
              <a:t>that </a:t>
            </a:r>
            <a:r>
              <a:rPr lang="en-US" sz="2000" b="1" dirty="0">
                <a:ln w="1905"/>
                <a:solidFill>
                  <a:schemeClr val="accent2">
                    <a:lumMod val="50000"/>
                  </a:schemeClr>
                </a:solidFill>
                <a:effectLst>
                  <a:innerShdw blurRad="69850" dist="43180" dir="5400000">
                    <a:srgbClr val="000000">
                      <a:alpha val="65000"/>
                    </a:srgbClr>
                  </a:innerShdw>
                </a:effectLst>
              </a:rPr>
              <a:t>the Jewish people exchanged the Solar Calendar for the pagan Lunar </a:t>
            </a:r>
            <a:r>
              <a:rPr lang="en-US" sz="2000" b="1" dirty="0" smtClean="0">
                <a:ln w="1905"/>
                <a:solidFill>
                  <a:schemeClr val="accent2">
                    <a:lumMod val="50000"/>
                  </a:schemeClr>
                </a:solidFill>
                <a:effectLst>
                  <a:innerShdw blurRad="69850" dist="43180" dir="5400000">
                    <a:srgbClr val="000000">
                      <a:alpha val="65000"/>
                    </a:srgbClr>
                  </a:innerShdw>
                </a:effectLst>
              </a:rPr>
              <a:t>Calendar.</a:t>
            </a:r>
            <a:r>
              <a:rPr lang="en-US" sz="2000" dirty="0" smtClean="0"/>
              <a:t>  In </a:t>
            </a:r>
            <a:r>
              <a:rPr lang="en-US" sz="2000" dirty="0" err="1"/>
              <a:t>Sacha</a:t>
            </a:r>
            <a:r>
              <a:rPr lang="en-US" sz="2000" dirty="0"/>
              <a:t> Stern’s book</a:t>
            </a:r>
            <a:r>
              <a:rPr lang="en-US" sz="2000" dirty="0" smtClean="0"/>
              <a:t>,  </a:t>
            </a:r>
            <a:r>
              <a:rPr lang="en-US" sz="2000" b="1" i="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Calendar and Community,</a:t>
            </a:r>
            <a:r>
              <a:rPr lang="en-US" sz="2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 </a:t>
            </a:r>
            <a:br>
              <a:rPr lang="en-US" sz="2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br>
            <a:r>
              <a:rPr lang="en-US" sz="2000" dirty="0" smtClean="0"/>
              <a:t>he </a:t>
            </a:r>
            <a:r>
              <a:rPr lang="en-US" sz="2000" dirty="0"/>
              <a:t>describes an historical approach to </a:t>
            </a:r>
            <a:r>
              <a:rPr lang="en-US" sz="2000" dirty="0" smtClean="0"/>
              <a:t>the </a:t>
            </a:r>
            <a:r>
              <a:rPr lang="en-US" sz="2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evolution of the Jewish calendar over the course of about 1100 years.  This was when </a:t>
            </a:r>
            <a:br>
              <a:rPr lang="en-US" sz="2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br>
            <a:r>
              <a:rPr lang="en-US" sz="2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the calculated </a:t>
            </a:r>
            <a:r>
              <a:rPr lang="en-US" sz="2000" b="1" dirty="0" err="1"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luni</a:t>
            </a:r>
            <a:r>
              <a:rPr lang="en-US" sz="2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-solar Jewish calendar </a:t>
            </a:r>
            <a:r>
              <a:rPr lang="en-US" sz="1800" dirty="0" smtClean="0"/>
              <a:t>(</a:t>
            </a:r>
            <a:r>
              <a:rPr lang="en-US" sz="1800" dirty="0"/>
              <a:t>that is in use today)</a:t>
            </a:r>
            <a:r>
              <a:rPr lang="en-US" sz="18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 </a:t>
            </a:r>
            <a:r>
              <a:rPr lang="en-US" sz="2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 </a:t>
            </a:r>
            <a:br>
              <a:rPr lang="en-US" sz="2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br>
            <a:r>
              <a:rPr lang="en-US" sz="20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was definitely established.</a:t>
            </a:r>
            <a:endParaRPr lang="en-US" sz="2000" dirty="0"/>
          </a:p>
          <a:p>
            <a:pPr marL="0" indent="0">
              <a:buNone/>
            </a:pPr>
            <a:r>
              <a:rPr lang="en-US" sz="24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Who is </a:t>
            </a:r>
            <a:r>
              <a:rPr lang="en-US" sz="2400" b="1" dirty="0" err="1">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Sacha</a:t>
            </a:r>
            <a:r>
              <a:rPr lang="en-US" sz="2400" b="1" dirty="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 </a:t>
            </a:r>
            <a:r>
              <a:rPr lang="en-US" sz="2400" b="1" dirty="0" smtClean="0">
                <a:ln w="11430"/>
                <a:solidFill>
                  <a:schemeClr val="accent2">
                    <a:lumMod val="50000"/>
                  </a:schemeClr>
                </a:solidFill>
                <a:effectLst>
                  <a:glow rad="165100">
                    <a:schemeClr val="accent2">
                      <a:lumMod val="20000"/>
                      <a:lumOff val="80000"/>
                    </a:schemeClr>
                  </a:glow>
                  <a:outerShdw blurRad="50800" dist="39000" dir="5460000" algn="tl">
                    <a:srgbClr val="000000">
                      <a:alpha val="38000"/>
                    </a:srgbClr>
                  </a:outerShdw>
                </a:effectLst>
              </a:rPr>
              <a:t>Stern?</a:t>
            </a:r>
            <a:endParaRPr lang="en-US" sz="2400" dirty="0" smtClean="0"/>
          </a:p>
          <a:p>
            <a:r>
              <a:rPr lang="en-US" dirty="0" err="1" smtClean="0"/>
              <a:t>Sacha</a:t>
            </a:r>
            <a:r>
              <a:rPr lang="en-US" dirty="0" smtClean="0"/>
              <a:t> </a:t>
            </a:r>
            <a:r>
              <a:rPr lang="en-US" dirty="0"/>
              <a:t>Stern is Professor of Rabbinic Judaism and Head of Department at </a:t>
            </a:r>
            <a:r>
              <a:rPr lang="en-US" dirty="0" smtClean="0"/>
              <a:t/>
            </a:r>
            <a:br>
              <a:rPr lang="en-US" dirty="0" smtClean="0"/>
            </a:br>
            <a:r>
              <a:rPr lang="en-US" dirty="0" smtClean="0"/>
              <a:t>the UCL [Univ. College London] </a:t>
            </a:r>
            <a:r>
              <a:rPr lang="en-US" dirty="0"/>
              <a:t>Department of Hebrew and Jewish Studies. </a:t>
            </a:r>
            <a:r>
              <a:rPr lang="en-US" dirty="0" smtClean="0"/>
              <a:t> He </a:t>
            </a:r>
            <a:r>
              <a:rPr lang="en-US" dirty="0"/>
              <a:t>holds </a:t>
            </a:r>
            <a:r>
              <a:rPr lang="en-US" dirty="0" smtClean="0"/>
              <a:t>many degrees in a variety of studies.  </a:t>
            </a:r>
            <a:r>
              <a:rPr lang="en-US" dirty="0"/>
              <a:t>He has also studied in </a:t>
            </a:r>
            <a:r>
              <a:rPr lang="en-US" dirty="0" err="1"/>
              <a:t>Yeshivot</a:t>
            </a:r>
            <a:r>
              <a:rPr lang="en-US" dirty="0"/>
              <a:t> in Israel</a:t>
            </a:r>
            <a:r>
              <a:rPr lang="en-US" dirty="0" smtClean="0"/>
              <a:t>.  </a:t>
            </a:r>
            <a:r>
              <a:rPr lang="en-US" dirty="0"/>
              <a:t>Before joining </a:t>
            </a:r>
            <a:r>
              <a:rPr lang="en-US" dirty="0" smtClean="0"/>
              <a:t>UCL [Univ. College London] </a:t>
            </a:r>
            <a:r>
              <a:rPr lang="en-US" dirty="0"/>
              <a:t>in 2005, he was Lecturer in Jewish Studies at Jews' College, London and then Reader in Jewish Studies at SOAS (School of Oriental and African Studies</a:t>
            </a:r>
            <a:r>
              <a:rPr lang="en-US" dirty="0" smtClean="0"/>
              <a:t>).</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55</a:t>
            </a:fld>
            <a:endParaRPr lang="en-US" dirty="0"/>
          </a:p>
        </p:txBody>
      </p:sp>
      <p:pic>
        <p:nvPicPr>
          <p:cNvPr id="4098" name="Picture 2" descr="C:\Users\Rae\Desktop\Sacha Stern Calendar &amp; Commu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22" y="1374428"/>
            <a:ext cx="2320064" cy="36752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4099" name="Picture 3" descr="C:\Users\Rae\Desktop\sacha ster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34" y="4876799"/>
            <a:ext cx="1818101" cy="1818101"/>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Sun 7"/>
          <p:cNvSpPr/>
          <p:nvPr/>
        </p:nvSpPr>
        <p:spPr>
          <a:xfrm>
            <a:off x="294968" y="132228"/>
            <a:ext cx="335280" cy="266066"/>
          </a:xfrm>
          <a:prstGeom prst="sun">
            <a:avLst/>
          </a:prstGeom>
          <a:solidFill>
            <a:schemeClr val="accent6">
              <a:lumMod val="60000"/>
              <a:lumOff val="40000"/>
            </a:schemeClr>
          </a:solidFill>
          <a:ln>
            <a:solidFill>
              <a:schemeClr val="accent6">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600953"/>
      </p:ext>
    </p:extLst>
  </p:cSld>
  <p:clrMapOvr>
    <a:masterClrMapping/>
  </p:clrMapOvr>
  <p:transition spd="slow">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048720" y="126398"/>
            <a:ext cx="9606364" cy="194547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dirty="0">
                <a:ln w="11430"/>
                <a:solidFill>
                  <a:srgbClr val="002060"/>
                </a:solidFill>
                <a:effectLst>
                  <a:outerShdw blurRad="50800" dist="39000" dir="5460000" algn="tl">
                    <a:srgbClr val="000000">
                      <a:alpha val="38000"/>
                    </a:srgbClr>
                  </a:outerShdw>
                </a:effectLst>
              </a:rPr>
              <a:t>Supplementary Studies in The Calendars of Ancient Israel, </a:t>
            </a:r>
            <a:r>
              <a:rPr lang="en-CA" sz="3200" b="1" dirty="0" smtClean="0">
                <a:ln w="11430"/>
                <a:solidFill>
                  <a:srgbClr val="002060"/>
                </a:solidFill>
                <a:effectLst>
                  <a:outerShdw blurRad="50800" dist="39000" dir="5460000" algn="tl">
                    <a:srgbClr val="000000">
                      <a:alpha val="38000"/>
                    </a:srgbClr>
                  </a:outerShdw>
                </a:effectLst>
              </a:rPr>
              <a:t/>
            </a:r>
            <a:br>
              <a:rPr lang="en-CA" sz="3200" b="1" dirty="0" smtClean="0">
                <a:ln w="11430"/>
                <a:solidFill>
                  <a:srgbClr val="002060"/>
                </a:solidFill>
                <a:effectLst>
                  <a:outerShdw blurRad="50800" dist="39000" dir="5460000" algn="tl">
                    <a:srgbClr val="000000">
                      <a:alpha val="38000"/>
                    </a:srgbClr>
                  </a:outerShdw>
                </a:effectLst>
              </a:rPr>
            </a:br>
            <a:r>
              <a:rPr lang="en-CA" b="1" dirty="0" smtClean="0">
                <a:ln w="11430"/>
                <a:solidFill>
                  <a:srgbClr val="002060"/>
                </a:solidFill>
                <a:effectLst>
                  <a:outerShdw blurRad="50800" dist="39000" dir="5460000" algn="tl">
                    <a:srgbClr val="000000">
                      <a:alpha val="38000"/>
                    </a:srgbClr>
                  </a:outerShdw>
                </a:effectLst>
              </a:rPr>
              <a:t>pp. 1-148</a:t>
            </a:r>
            <a:endParaRPr lang="en-US" sz="2700" b="1" dirty="0">
              <a:ln w="11430"/>
              <a:solidFill>
                <a:srgbClr val="002060"/>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2777922" y="1959994"/>
            <a:ext cx="9321478" cy="5112152"/>
          </a:xfrm>
        </p:spPr>
        <p:txBody>
          <a:bodyPr>
            <a:noAutofit/>
            <a:scene3d>
              <a:camera prst="orthographicFront"/>
              <a:lightRig rig="threePt" dir="t"/>
            </a:scene3d>
            <a:sp3d extrusionH="57150">
              <a:bevelT w="38100" h="38100"/>
            </a:sp3d>
          </a:bodyPr>
          <a:lstStyle/>
          <a:p>
            <a:r>
              <a:rPr lang="en-CA" sz="3200" dirty="0" smtClean="0"/>
              <a:t>"</a:t>
            </a:r>
            <a:r>
              <a:rPr lang="en-CA" sz="2800" dirty="0"/>
              <a:t>A new stage in the investigation of the </a:t>
            </a:r>
            <a:r>
              <a:rPr lang="en-CA" sz="2800" dirty="0" smtClean="0"/>
              <a:t/>
            </a:r>
            <a:br>
              <a:rPr lang="en-CA" sz="2800" dirty="0" smtClean="0"/>
            </a:br>
            <a:r>
              <a:rPr lang="en-CA" sz="2800" dirty="0" smtClean="0"/>
              <a:t>problem </a:t>
            </a:r>
            <a:r>
              <a:rPr lang="en-CA" sz="2800" dirty="0"/>
              <a:t>of the calendar of ancient Israel </a:t>
            </a:r>
            <a:r>
              <a:rPr lang="en-CA" sz="2800" dirty="0" smtClean="0"/>
              <a:t/>
            </a:r>
            <a:br>
              <a:rPr lang="en-CA" sz="2800" dirty="0" smtClean="0"/>
            </a:br>
            <a:r>
              <a:rPr lang="en-CA" sz="2800" dirty="0" smtClean="0"/>
              <a:t>was </a:t>
            </a:r>
            <a:r>
              <a:rPr lang="en-CA" sz="2800" dirty="0"/>
              <a:t>marked by the appearance of a learned article by E. Koenig in </a:t>
            </a:r>
            <a:r>
              <a:rPr lang="en-CA" sz="2800" dirty="0" smtClean="0"/>
              <a:t>1906 ... </a:t>
            </a:r>
            <a:r>
              <a:rPr lang="en-CA" sz="2800" b="1" dirty="0" smtClean="0">
                <a:solidFill>
                  <a:srgbClr val="002060"/>
                </a:solidFill>
              </a:rPr>
              <a:t>He </a:t>
            </a:r>
            <a:r>
              <a:rPr lang="en-CA" sz="2800" b="1" dirty="0">
                <a:solidFill>
                  <a:srgbClr val="002060"/>
                </a:solidFill>
              </a:rPr>
              <a:t>maintains that </a:t>
            </a:r>
            <a:r>
              <a:rPr lang="en-CA" sz="2800" b="1" dirty="0" smtClean="0">
                <a:solidFill>
                  <a:srgbClr val="002060"/>
                </a:solidFill>
              </a:rPr>
              <a:t/>
            </a:r>
            <a:br>
              <a:rPr lang="en-CA" sz="2800" b="1" dirty="0" smtClean="0">
                <a:solidFill>
                  <a:srgbClr val="002060"/>
                </a:solidFill>
              </a:rPr>
            </a:br>
            <a:r>
              <a:rPr lang="en-CA" sz="2800" b="1" i="1" u="sng" dirty="0" smtClean="0">
                <a:solidFill>
                  <a:srgbClr val="002060"/>
                </a:solidFill>
              </a:rPr>
              <a:t>two</a:t>
            </a:r>
            <a:r>
              <a:rPr lang="en-CA" sz="2800" b="1" i="1" dirty="0" smtClean="0">
                <a:solidFill>
                  <a:srgbClr val="002060"/>
                </a:solidFill>
              </a:rPr>
              <a:t> </a:t>
            </a:r>
            <a:r>
              <a:rPr lang="en-CA" sz="2800" b="1" i="1" dirty="0">
                <a:solidFill>
                  <a:srgbClr val="002060"/>
                </a:solidFill>
              </a:rPr>
              <a:t>distinct calendars</a:t>
            </a:r>
            <a:r>
              <a:rPr lang="en-CA" sz="2800" dirty="0">
                <a:solidFill>
                  <a:srgbClr val="002060"/>
                </a:solidFill>
              </a:rPr>
              <a:t> were current in ancient Israel. </a:t>
            </a:r>
            <a:r>
              <a:rPr lang="en-CA" sz="2800" dirty="0" smtClean="0">
                <a:solidFill>
                  <a:schemeClr val="accent5">
                    <a:lumMod val="75000"/>
                  </a:schemeClr>
                </a:solidFill>
              </a:rPr>
              <a:t> </a:t>
            </a:r>
            <a:r>
              <a:rPr lang="en-CA" sz="2800" b="1" i="1" dirty="0" smtClean="0">
                <a:solidFill>
                  <a:schemeClr val="accent5">
                    <a:lumMod val="75000"/>
                  </a:schemeClr>
                </a:solidFill>
              </a:rPr>
              <a:t>The </a:t>
            </a:r>
            <a:r>
              <a:rPr lang="en-CA" sz="2800" b="1" i="1" u="sng" dirty="0">
                <a:solidFill>
                  <a:schemeClr val="accent5">
                    <a:lumMod val="75000"/>
                  </a:schemeClr>
                </a:solidFill>
              </a:rPr>
              <a:t>first</a:t>
            </a:r>
            <a:r>
              <a:rPr lang="en-CA" sz="2800" b="1" dirty="0">
                <a:solidFill>
                  <a:schemeClr val="accent5">
                    <a:lumMod val="75000"/>
                  </a:schemeClr>
                </a:solidFill>
              </a:rPr>
              <a:t>, </a:t>
            </a:r>
            <a:r>
              <a:rPr lang="en-CA" sz="2800" b="1" i="1" dirty="0">
                <a:solidFill>
                  <a:schemeClr val="accent5">
                    <a:lumMod val="75000"/>
                  </a:schemeClr>
                </a:solidFill>
              </a:rPr>
              <a:t>a solar calendar</a:t>
            </a:r>
            <a:r>
              <a:rPr lang="en-CA" sz="2800" dirty="0" smtClean="0">
                <a:solidFill>
                  <a:schemeClr val="accent5">
                    <a:lumMod val="75000"/>
                  </a:schemeClr>
                </a:solidFill>
              </a:rPr>
              <a:t>... This </a:t>
            </a:r>
            <a:r>
              <a:rPr lang="en-CA" sz="2800" dirty="0">
                <a:solidFill>
                  <a:schemeClr val="accent5">
                    <a:lumMod val="75000"/>
                  </a:schemeClr>
                </a:solidFill>
              </a:rPr>
              <a:t>solar calendar was well adapted to the conditions of the simple, agricultural life which the Israelites lived during the </a:t>
            </a:r>
            <a:r>
              <a:rPr lang="en-CA" sz="2800" b="1" i="1" u="sng" dirty="0">
                <a:solidFill>
                  <a:schemeClr val="accent5">
                    <a:lumMod val="75000"/>
                  </a:schemeClr>
                </a:solidFill>
              </a:rPr>
              <a:t>first period</a:t>
            </a:r>
            <a:r>
              <a:rPr lang="en-CA" sz="2800" dirty="0">
                <a:solidFill>
                  <a:schemeClr val="accent5">
                    <a:lumMod val="75000"/>
                  </a:schemeClr>
                </a:solidFill>
              </a:rPr>
              <a:t> of their sojourn in Palestine. </a:t>
            </a:r>
            <a:r>
              <a:rPr lang="en-CA" sz="2800" dirty="0" smtClean="0">
                <a:solidFill>
                  <a:schemeClr val="accent5">
                    <a:lumMod val="75000"/>
                  </a:schemeClr>
                </a:solidFill>
              </a:rPr>
              <a:t>  </a:t>
            </a:r>
            <a:r>
              <a:rPr lang="en-CA" sz="2800" b="1" i="1" dirty="0" smtClean="0">
                <a:solidFill>
                  <a:schemeClr val="accent5">
                    <a:lumMod val="75000"/>
                  </a:schemeClr>
                </a:solidFill>
              </a:rPr>
              <a:t>It</a:t>
            </a:r>
            <a:r>
              <a:rPr lang="en-CA" sz="2800" dirty="0" smtClean="0">
                <a:solidFill>
                  <a:schemeClr val="accent5">
                    <a:lumMod val="75000"/>
                  </a:schemeClr>
                </a:solidFill>
              </a:rPr>
              <a:t> </a:t>
            </a:r>
            <a:r>
              <a:rPr lang="en-CA" sz="2800" b="1" i="1" dirty="0">
                <a:solidFill>
                  <a:schemeClr val="accent5">
                    <a:lumMod val="75000"/>
                  </a:schemeClr>
                </a:solidFill>
              </a:rPr>
              <a:t>reckoned the day from </a:t>
            </a:r>
            <a:r>
              <a:rPr lang="en-CA" sz="2800" b="1" i="1" u="sng" dirty="0">
                <a:solidFill>
                  <a:schemeClr val="accent5">
                    <a:lumMod val="75000"/>
                  </a:schemeClr>
                </a:solidFill>
              </a:rPr>
              <a:t>sunrise</a:t>
            </a:r>
            <a:r>
              <a:rPr lang="en-CA" sz="2800" b="1" dirty="0">
                <a:solidFill>
                  <a:schemeClr val="accent5">
                    <a:lumMod val="75000"/>
                  </a:schemeClr>
                </a:solidFill>
              </a:rPr>
              <a:t>...</a:t>
            </a:r>
            <a:r>
              <a:rPr lang="en-CA" sz="2800" dirty="0">
                <a:solidFill>
                  <a:schemeClr val="accent5">
                    <a:lumMod val="75000"/>
                  </a:schemeClr>
                </a:solidFill>
              </a:rPr>
              <a:t> </a:t>
            </a:r>
            <a:r>
              <a:rPr lang="en-CA" sz="2000" dirty="0"/>
              <a:t>(</a:t>
            </a:r>
            <a:r>
              <a:rPr lang="en-CA" sz="2000" dirty="0" err="1"/>
              <a:t>con’t</a:t>
            </a:r>
            <a:r>
              <a:rPr lang="en-CA" sz="2000" dirty="0" smtClean="0"/>
              <a:t>)</a:t>
            </a:r>
            <a:endParaRPr lang="en-CA"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56</a:t>
            </a:fld>
            <a:endParaRPr lang="en-US" dirty="0"/>
          </a:p>
        </p:txBody>
      </p:sp>
      <p:pic>
        <p:nvPicPr>
          <p:cNvPr id="6" name="Picture 2" descr="C:\Users\Rae\Desktop\supplementary studies in the calendar of ancient Isra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61" y="1840834"/>
            <a:ext cx="2237581" cy="405205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Sun 6"/>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581301"/>
      </p:ext>
    </p:extLst>
  </p:cSld>
  <p:clrMapOvr>
    <a:masterClrMapping/>
  </p:clrMapOvr>
  <p:transition spd="slow">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488547" y="126398"/>
            <a:ext cx="8830861" cy="128089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dirty="0">
                <a:ln w="11430"/>
                <a:solidFill>
                  <a:srgbClr val="002060"/>
                </a:solidFill>
                <a:effectLst>
                  <a:outerShdw blurRad="50800" dist="39000" dir="5460000" algn="tl">
                    <a:srgbClr val="000000">
                      <a:alpha val="38000"/>
                    </a:srgbClr>
                  </a:outerShdw>
                </a:effectLst>
              </a:rPr>
              <a:t>Supplementary Studies in The Calendars of Ancient </a:t>
            </a:r>
            <a:r>
              <a:rPr lang="en-CA" sz="4400" b="1" dirty="0" smtClean="0">
                <a:ln w="11430"/>
                <a:solidFill>
                  <a:srgbClr val="002060"/>
                </a:solidFill>
                <a:effectLst>
                  <a:outerShdw blurRad="50800" dist="39000" dir="5460000" algn="tl">
                    <a:srgbClr val="000000">
                      <a:alpha val="38000"/>
                    </a:srgbClr>
                  </a:outerShdw>
                </a:effectLst>
              </a:rPr>
              <a:t>Israel </a:t>
            </a:r>
            <a:r>
              <a:rPr lang="en-CA" sz="2700" b="1" dirty="0" smtClean="0">
                <a:ln w="11430"/>
                <a:solidFill>
                  <a:srgbClr val="002060"/>
                </a:solidFill>
                <a:effectLst>
                  <a:outerShdw blurRad="50800" dist="39000" dir="5460000" algn="tl">
                    <a:srgbClr val="000000">
                      <a:alpha val="38000"/>
                    </a:srgbClr>
                  </a:outerShdw>
                </a:effectLst>
              </a:rPr>
              <a:t>(</a:t>
            </a:r>
            <a:r>
              <a:rPr lang="en-CA" sz="2700" b="1" dirty="0" err="1" smtClean="0">
                <a:ln w="11430"/>
                <a:solidFill>
                  <a:srgbClr val="002060"/>
                </a:solidFill>
                <a:effectLst>
                  <a:outerShdw blurRad="50800" dist="39000" dir="5460000" algn="tl">
                    <a:srgbClr val="000000">
                      <a:alpha val="38000"/>
                    </a:srgbClr>
                  </a:outerShdw>
                </a:effectLst>
              </a:rPr>
              <a:t>con’t</a:t>
            </a:r>
            <a:r>
              <a:rPr lang="en-CA" sz="2700" b="1" dirty="0" smtClean="0">
                <a:ln w="11430"/>
                <a:solidFill>
                  <a:srgbClr val="002060"/>
                </a:solidFill>
                <a:effectLst>
                  <a:outerShdw blurRad="50800" dist="39000" dir="5460000" algn="tl">
                    <a:srgbClr val="000000">
                      <a:alpha val="38000"/>
                    </a:srgbClr>
                  </a:outerShdw>
                </a:effectLst>
              </a:rPr>
              <a:t>)</a:t>
            </a:r>
            <a:endParaRPr lang="en-US" sz="2700" b="1" dirty="0">
              <a:ln w="11430"/>
              <a:solidFill>
                <a:srgbClr val="002060"/>
              </a:soli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2245492" y="1334943"/>
            <a:ext cx="9421792" cy="5389947"/>
          </a:xfrm>
        </p:spPr>
        <p:txBody>
          <a:bodyPr>
            <a:noAutofit/>
            <a:scene3d>
              <a:camera prst="orthographicFront"/>
              <a:lightRig rig="threePt" dir="t"/>
            </a:scene3d>
            <a:sp3d extrusionH="57150">
              <a:bevelT w="38100" h="38100"/>
            </a:sp3d>
          </a:bodyPr>
          <a:lstStyle/>
          <a:p>
            <a:pPr>
              <a:lnSpc>
                <a:spcPct val="150000"/>
              </a:lnSpc>
            </a:pPr>
            <a:r>
              <a:rPr lang="en-CA" sz="2600" b="1" i="1" dirty="0" smtClean="0">
                <a:solidFill>
                  <a:srgbClr val="C00000"/>
                </a:solidFill>
                <a:effectLst>
                  <a:glow rad="203200">
                    <a:schemeClr val="accent5">
                      <a:lumMod val="20000"/>
                      <a:lumOff val="80000"/>
                      <a:alpha val="83000"/>
                    </a:schemeClr>
                  </a:glow>
                </a:effectLst>
              </a:rPr>
              <a:t>“The </a:t>
            </a:r>
            <a:r>
              <a:rPr lang="en-CA" sz="2600" b="1" i="1" u="sng" dirty="0">
                <a:solidFill>
                  <a:srgbClr val="C00000"/>
                </a:solidFill>
                <a:effectLst>
                  <a:glow rad="203200">
                    <a:schemeClr val="accent5">
                      <a:lumMod val="20000"/>
                      <a:lumOff val="80000"/>
                      <a:alpha val="83000"/>
                    </a:schemeClr>
                  </a:glow>
                </a:effectLst>
              </a:rPr>
              <a:t>second </a:t>
            </a:r>
            <a:r>
              <a:rPr lang="en-CA" sz="2600" b="1" i="1" dirty="0">
                <a:solidFill>
                  <a:srgbClr val="C00000"/>
                </a:solidFill>
                <a:effectLst>
                  <a:glow rad="203200">
                    <a:schemeClr val="accent5">
                      <a:lumMod val="20000"/>
                      <a:lumOff val="80000"/>
                      <a:alpha val="83000"/>
                    </a:schemeClr>
                  </a:glow>
                </a:effectLst>
              </a:rPr>
              <a:t>calendar was a </a:t>
            </a:r>
            <a:r>
              <a:rPr lang="en-CA" sz="2600" b="1" i="1" dirty="0" err="1">
                <a:solidFill>
                  <a:srgbClr val="C00000"/>
                </a:solidFill>
                <a:effectLst>
                  <a:glow rad="203200">
                    <a:schemeClr val="accent5">
                      <a:lumMod val="20000"/>
                      <a:lumOff val="80000"/>
                      <a:alpha val="83000"/>
                    </a:schemeClr>
                  </a:glow>
                </a:effectLst>
              </a:rPr>
              <a:t>luni</a:t>
            </a:r>
            <a:r>
              <a:rPr lang="en-CA" sz="2600" b="1" i="1" dirty="0">
                <a:solidFill>
                  <a:srgbClr val="C00000"/>
                </a:solidFill>
                <a:effectLst>
                  <a:glow rad="203200">
                    <a:schemeClr val="accent5">
                      <a:lumMod val="20000"/>
                      <a:lumOff val="80000"/>
                      <a:alpha val="83000"/>
                    </a:schemeClr>
                  </a:glow>
                </a:effectLst>
              </a:rPr>
              <a:t>-solar </a:t>
            </a:r>
            <a:r>
              <a:rPr lang="en-CA" sz="2600" b="1" i="1" dirty="0" smtClean="0">
                <a:solidFill>
                  <a:srgbClr val="C00000"/>
                </a:solidFill>
                <a:effectLst>
                  <a:glow rad="203200">
                    <a:schemeClr val="accent5">
                      <a:lumMod val="20000"/>
                      <a:lumOff val="80000"/>
                      <a:alpha val="83000"/>
                    </a:schemeClr>
                  </a:glow>
                </a:effectLst>
              </a:rPr>
              <a:t>year </a:t>
            </a:r>
            <a:r>
              <a:rPr lang="en-CA" sz="2600" dirty="0" smtClean="0">
                <a:solidFill>
                  <a:srgbClr val="C00000"/>
                </a:solidFill>
                <a:effectLst>
                  <a:glow rad="203200">
                    <a:schemeClr val="accent5">
                      <a:lumMod val="20000"/>
                      <a:lumOff val="80000"/>
                      <a:alpha val="83000"/>
                    </a:schemeClr>
                  </a:glow>
                </a:effectLst>
              </a:rPr>
              <a:t>... The </a:t>
            </a:r>
            <a:r>
              <a:rPr lang="en-CA" sz="2600" dirty="0">
                <a:solidFill>
                  <a:srgbClr val="C00000"/>
                </a:solidFill>
                <a:effectLst>
                  <a:glow rad="203200">
                    <a:schemeClr val="accent5">
                      <a:lumMod val="20000"/>
                      <a:lumOff val="80000"/>
                      <a:alpha val="83000"/>
                    </a:schemeClr>
                  </a:glow>
                </a:effectLst>
              </a:rPr>
              <a:t>day now came quite naturally to be reckoned </a:t>
            </a:r>
            <a:r>
              <a:rPr lang="en-CA" sz="2600" b="1" i="1" dirty="0">
                <a:solidFill>
                  <a:srgbClr val="C00000"/>
                </a:solidFill>
                <a:effectLst>
                  <a:glow rad="203200">
                    <a:schemeClr val="accent5">
                      <a:lumMod val="20000"/>
                      <a:lumOff val="80000"/>
                      <a:alpha val="83000"/>
                    </a:schemeClr>
                  </a:glow>
                </a:effectLst>
              </a:rPr>
              <a:t>from </a:t>
            </a:r>
            <a:r>
              <a:rPr lang="en-CA" sz="2600" b="1" i="1" u="sng" dirty="0" smtClean="0">
                <a:solidFill>
                  <a:srgbClr val="C00000"/>
                </a:solidFill>
                <a:effectLst>
                  <a:glow rad="203200">
                    <a:schemeClr val="accent5">
                      <a:lumMod val="20000"/>
                      <a:lumOff val="80000"/>
                      <a:alpha val="83000"/>
                    </a:schemeClr>
                  </a:glow>
                </a:effectLst>
              </a:rPr>
              <a:t>sunset</a:t>
            </a:r>
            <a:r>
              <a:rPr lang="en-CA" sz="2600" b="1" i="1" dirty="0" smtClean="0">
                <a:solidFill>
                  <a:srgbClr val="C00000"/>
                </a:solidFill>
                <a:effectLst>
                  <a:glow rad="203200">
                    <a:schemeClr val="accent5">
                      <a:lumMod val="20000"/>
                      <a:lumOff val="80000"/>
                      <a:alpha val="83000"/>
                    </a:schemeClr>
                  </a:glow>
                </a:effectLst>
              </a:rPr>
              <a:t> </a:t>
            </a:r>
            <a:r>
              <a:rPr lang="en-CA" sz="2600" dirty="0" smtClean="0">
                <a:solidFill>
                  <a:srgbClr val="C00000"/>
                </a:solidFill>
                <a:effectLst>
                  <a:glow rad="203200">
                    <a:schemeClr val="accent5">
                      <a:lumMod val="20000"/>
                      <a:lumOff val="80000"/>
                      <a:alpha val="83000"/>
                    </a:schemeClr>
                  </a:glow>
                </a:effectLst>
              </a:rPr>
              <a:t>... </a:t>
            </a:r>
            <a:r>
              <a:rPr lang="en-CA" sz="2600" b="1" dirty="0" smtClean="0">
                <a:solidFill>
                  <a:srgbClr val="C00000"/>
                </a:solidFill>
                <a:effectLst>
                  <a:glow rad="203200">
                    <a:schemeClr val="accent5">
                      <a:lumMod val="20000"/>
                      <a:lumOff val="80000"/>
                      <a:alpha val="83000"/>
                    </a:schemeClr>
                  </a:glow>
                </a:effectLst>
              </a:rPr>
              <a:t>This </a:t>
            </a:r>
            <a:r>
              <a:rPr lang="en-CA" sz="2600" b="1" dirty="0">
                <a:solidFill>
                  <a:srgbClr val="C00000"/>
                </a:solidFill>
                <a:effectLst>
                  <a:glow rad="203200">
                    <a:schemeClr val="accent5">
                      <a:lumMod val="20000"/>
                      <a:lumOff val="80000"/>
                      <a:alpha val="83000"/>
                    </a:schemeClr>
                  </a:glow>
                </a:effectLst>
              </a:rPr>
              <a:t>second calendar was obviously </a:t>
            </a:r>
            <a:r>
              <a:rPr lang="en-CA" sz="2600" b="1" i="1" dirty="0">
                <a:solidFill>
                  <a:srgbClr val="C00000"/>
                </a:solidFill>
                <a:effectLst>
                  <a:glow rad="203200">
                    <a:schemeClr val="accent5">
                      <a:lumMod val="20000"/>
                      <a:lumOff val="80000"/>
                      <a:alpha val="83000"/>
                    </a:schemeClr>
                  </a:glow>
                </a:effectLst>
              </a:rPr>
              <a:t>based upon </a:t>
            </a:r>
            <a:r>
              <a:rPr lang="en-CA" sz="2600" b="1" i="1" u="sng" dirty="0">
                <a:solidFill>
                  <a:srgbClr val="C00000"/>
                </a:solidFill>
                <a:effectLst>
                  <a:glow rad="203200">
                    <a:schemeClr val="accent5">
                      <a:lumMod val="20000"/>
                      <a:lumOff val="80000"/>
                      <a:alpha val="83000"/>
                    </a:schemeClr>
                  </a:glow>
                </a:effectLst>
              </a:rPr>
              <a:t>Babylonian models</a:t>
            </a:r>
            <a:r>
              <a:rPr lang="en-CA" sz="2600" b="1" i="1" dirty="0">
                <a:solidFill>
                  <a:srgbClr val="C00000"/>
                </a:solidFill>
                <a:effectLst>
                  <a:glow rad="203200">
                    <a:schemeClr val="accent5">
                      <a:lumMod val="20000"/>
                      <a:lumOff val="80000"/>
                      <a:alpha val="83000"/>
                    </a:schemeClr>
                  </a:glow>
                </a:effectLst>
              </a:rPr>
              <a:t> and was </a:t>
            </a:r>
            <a:r>
              <a:rPr lang="en-CA" sz="2600" b="1" i="1" u="sng" dirty="0">
                <a:solidFill>
                  <a:srgbClr val="C00000"/>
                </a:solidFill>
                <a:effectLst>
                  <a:glow rad="203200">
                    <a:schemeClr val="accent5">
                      <a:lumMod val="20000"/>
                      <a:lumOff val="80000"/>
                      <a:alpha val="83000"/>
                    </a:schemeClr>
                  </a:glow>
                </a:effectLst>
              </a:rPr>
              <a:t>adopted</a:t>
            </a:r>
            <a:r>
              <a:rPr lang="en-CA" sz="2600" b="1" i="1" dirty="0">
                <a:solidFill>
                  <a:srgbClr val="C00000"/>
                </a:solidFill>
                <a:effectLst>
                  <a:glow rad="203200">
                    <a:schemeClr val="accent5">
                      <a:lumMod val="20000"/>
                      <a:lumOff val="80000"/>
                      <a:alpha val="83000"/>
                    </a:schemeClr>
                  </a:glow>
                </a:effectLst>
              </a:rPr>
              <a:t> under direct </a:t>
            </a:r>
            <a:r>
              <a:rPr lang="en-CA" sz="2600" b="1" i="1" u="sng" dirty="0">
                <a:solidFill>
                  <a:srgbClr val="C00000"/>
                </a:solidFill>
                <a:effectLst>
                  <a:glow rad="203200">
                    <a:schemeClr val="accent5">
                      <a:lumMod val="20000"/>
                      <a:lumOff val="80000"/>
                      <a:alpha val="83000"/>
                    </a:schemeClr>
                  </a:glow>
                </a:effectLst>
              </a:rPr>
              <a:t>Babylonian influence</a:t>
            </a:r>
            <a:r>
              <a:rPr lang="en-CA" sz="2600" b="1" i="1" dirty="0">
                <a:solidFill>
                  <a:srgbClr val="C00000"/>
                </a:solidFill>
                <a:effectLst>
                  <a:glow rad="203200">
                    <a:schemeClr val="accent5">
                      <a:lumMod val="20000"/>
                      <a:lumOff val="80000"/>
                      <a:alpha val="83000"/>
                    </a:schemeClr>
                  </a:glow>
                </a:effectLst>
              </a:rPr>
              <a:t> at about </a:t>
            </a:r>
            <a:r>
              <a:rPr lang="en-CA" sz="2600" b="1" i="1" u="sng" dirty="0">
                <a:solidFill>
                  <a:srgbClr val="C00000"/>
                </a:solidFill>
                <a:effectLst>
                  <a:glow rad="203200">
                    <a:schemeClr val="accent5">
                      <a:lumMod val="20000"/>
                      <a:lumOff val="80000"/>
                      <a:alpha val="83000"/>
                    </a:schemeClr>
                  </a:glow>
                </a:effectLst>
              </a:rPr>
              <a:t>600 B.C</a:t>
            </a:r>
            <a:r>
              <a:rPr lang="en-CA" sz="2600" b="1" i="1" dirty="0">
                <a:solidFill>
                  <a:srgbClr val="C00000"/>
                </a:solidFill>
                <a:effectLst>
                  <a:glow rad="203200">
                    <a:schemeClr val="accent5">
                      <a:lumMod val="20000"/>
                      <a:lumOff val="80000"/>
                      <a:alpha val="83000"/>
                    </a:schemeClr>
                  </a:glow>
                </a:effectLst>
              </a:rPr>
              <a:t>.</a:t>
            </a:r>
            <a:r>
              <a:rPr lang="en-CA" sz="2600" b="1" dirty="0">
                <a:solidFill>
                  <a:srgbClr val="C00000"/>
                </a:solidFill>
                <a:effectLst>
                  <a:glow rad="203200">
                    <a:schemeClr val="accent5">
                      <a:lumMod val="20000"/>
                      <a:lumOff val="80000"/>
                      <a:alpha val="83000"/>
                    </a:schemeClr>
                  </a:glow>
                </a:effectLst>
              </a:rPr>
              <a:t>, when Babylonian religion and general culture began to affect with steadily increasing force the Jewish exiles in Babylonia and, through those of them who return from exile, the Jews who had remained in Palestine</a:t>
            </a:r>
            <a:r>
              <a:rPr lang="en-CA" sz="2600" dirty="0">
                <a:solidFill>
                  <a:srgbClr val="C00000"/>
                </a:solidFill>
                <a:effectLst>
                  <a:glow rad="203200">
                    <a:schemeClr val="accent5">
                      <a:lumMod val="20000"/>
                      <a:lumOff val="80000"/>
                      <a:alpha val="83000"/>
                    </a:schemeClr>
                  </a:glow>
                </a:effectLst>
              </a:rPr>
              <a:t>. </a:t>
            </a:r>
            <a:r>
              <a:rPr lang="en-CA" sz="2600" dirty="0" smtClean="0">
                <a:solidFill>
                  <a:srgbClr val="C00000"/>
                </a:solidFill>
                <a:effectLst>
                  <a:glow rad="203200">
                    <a:schemeClr val="accent5">
                      <a:lumMod val="20000"/>
                      <a:lumOff val="80000"/>
                      <a:alpha val="83000"/>
                    </a:schemeClr>
                  </a:glow>
                </a:effectLst>
              </a:rPr>
              <a:t> </a:t>
            </a:r>
            <a:r>
              <a:rPr lang="en-CA" sz="2000" dirty="0" smtClean="0"/>
              <a:t>(</a:t>
            </a:r>
            <a:r>
              <a:rPr lang="en-CA" sz="2000" dirty="0" err="1"/>
              <a:t>con’t</a:t>
            </a:r>
            <a:r>
              <a:rPr lang="en-CA" sz="2000" dirty="0"/>
              <a:t>)</a:t>
            </a:r>
            <a:r>
              <a:rPr lang="en-CA" sz="2000" dirty="0">
                <a:solidFill>
                  <a:srgbClr val="0070C0"/>
                </a:solidFill>
              </a:rPr>
              <a:t/>
            </a:r>
            <a:br>
              <a:rPr lang="en-CA" sz="2000" dirty="0">
                <a:solidFill>
                  <a:srgbClr val="0070C0"/>
                </a:solidFill>
              </a:rPr>
            </a:br>
            <a:r>
              <a:rPr lang="en-CA" sz="2800" dirty="0">
                <a:solidFill>
                  <a:srgbClr val="C00000"/>
                </a:solidFill>
                <a:effectLst>
                  <a:glow rad="203200">
                    <a:schemeClr val="accent5">
                      <a:lumMod val="20000"/>
                      <a:lumOff val="80000"/>
                      <a:alpha val="83000"/>
                    </a:schemeClr>
                  </a:glow>
                </a:effectLst>
              </a:rPr>
              <a:t/>
            </a:r>
            <a:br>
              <a:rPr lang="en-CA" sz="2800" dirty="0">
                <a:solidFill>
                  <a:srgbClr val="C00000"/>
                </a:solidFill>
                <a:effectLst>
                  <a:glow rad="203200">
                    <a:schemeClr val="accent5">
                      <a:lumMod val="20000"/>
                      <a:lumOff val="80000"/>
                      <a:alpha val="83000"/>
                    </a:schemeClr>
                  </a:glow>
                </a:effectLst>
              </a:rPr>
            </a:br>
            <a:r>
              <a:rPr lang="en-CA" sz="2800" dirty="0">
                <a:solidFill>
                  <a:srgbClr val="C00000"/>
                </a:solidFill>
                <a:effectLst>
                  <a:glow rad="203200">
                    <a:schemeClr val="accent5">
                      <a:lumMod val="20000"/>
                      <a:lumOff val="80000"/>
                      <a:alpha val="83000"/>
                    </a:schemeClr>
                  </a:glow>
                </a:effectLst>
              </a:rPr>
              <a:t/>
            </a:r>
            <a:br>
              <a:rPr lang="en-CA" sz="2800" dirty="0">
                <a:solidFill>
                  <a:srgbClr val="C00000"/>
                </a:solidFill>
                <a:effectLst>
                  <a:glow rad="203200">
                    <a:schemeClr val="accent5">
                      <a:lumMod val="20000"/>
                      <a:lumOff val="80000"/>
                      <a:alpha val="83000"/>
                    </a:schemeClr>
                  </a:glow>
                </a:effectLst>
              </a:rPr>
            </a:br>
            <a:endParaRPr lang="en-CA" sz="2600" dirty="0">
              <a:solidFill>
                <a:srgbClr val="C00000"/>
              </a:solidFill>
              <a:effectLst>
                <a:glow rad="203200">
                  <a:schemeClr val="accent5">
                    <a:lumMod val="20000"/>
                    <a:lumOff val="80000"/>
                    <a:alpha val="83000"/>
                  </a:schemeClr>
                </a:glow>
              </a:effectLst>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57</a:t>
            </a:fld>
            <a:endParaRPr lang="en-US" dirty="0"/>
          </a:p>
        </p:txBody>
      </p:sp>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002941"/>
      </p:ext>
    </p:extLst>
  </p:cSld>
  <p:clrMapOvr>
    <a:masterClrMapping/>
  </p:clrMapOvr>
  <p:transition spd="slow">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45251" y="179462"/>
            <a:ext cx="10331326" cy="6546078"/>
          </a:xfrm>
        </p:spPr>
        <p:txBody>
          <a:bodyPr>
            <a:noAutofit/>
            <a:scene3d>
              <a:camera prst="orthographicFront"/>
              <a:lightRig rig="threePt" dir="t"/>
            </a:scene3d>
            <a:sp3d extrusionH="57150">
              <a:bevelT w="38100" h="38100"/>
            </a:sp3d>
          </a:bodyPr>
          <a:lstStyle/>
          <a:p>
            <a:r>
              <a:rPr lang="en-CA" sz="2800" dirty="0" smtClean="0"/>
              <a:t>“This </a:t>
            </a:r>
            <a:r>
              <a:rPr lang="en-CA" sz="2800" dirty="0"/>
              <a:t>broadly sums up Koenig's conclusions</a:t>
            </a:r>
            <a:r>
              <a:rPr lang="en-CA" sz="2800" dirty="0" smtClean="0"/>
              <a:t>...</a:t>
            </a:r>
            <a:br>
              <a:rPr lang="en-CA" sz="2800" dirty="0" smtClean="0"/>
            </a:br>
            <a:r>
              <a:rPr lang="en-CA" sz="1100" dirty="0"/>
              <a:t/>
            </a:r>
            <a:br>
              <a:rPr lang="en-CA" sz="1100" dirty="0"/>
            </a:br>
            <a:r>
              <a:rPr lang="en-CA" sz="2800" dirty="0">
                <a:solidFill>
                  <a:schemeClr val="accent5">
                    <a:lumMod val="75000"/>
                  </a:schemeClr>
                </a:solidFill>
              </a:rPr>
              <a:t>...the time of the </a:t>
            </a:r>
            <a:r>
              <a:rPr lang="en-CA" sz="2800" b="1" i="1" dirty="0">
                <a:solidFill>
                  <a:schemeClr val="accent5">
                    <a:lumMod val="75000"/>
                  </a:schemeClr>
                </a:solidFill>
              </a:rPr>
              <a:t>transition</a:t>
            </a:r>
            <a:r>
              <a:rPr lang="en-CA" sz="2800" dirty="0">
                <a:solidFill>
                  <a:schemeClr val="accent5">
                    <a:lumMod val="75000"/>
                  </a:schemeClr>
                </a:solidFill>
              </a:rPr>
              <a:t> from the </a:t>
            </a:r>
            <a:r>
              <a:rPr lang="en-CA" sz="2800" b="1" i="1" dirty="0">
                <a:solidFill>
                  <a:schemeClr val="accent5">
                    <a:lumMod val="75000"/>
                  </a:schemeClr>
                </a:solidFill>
              </a:rPr>
              <a:t>reckoning of the </a:t>
            </a:r>
            <a:r>
              <a:rPr lang="en-CA" sz="2800" b="1" i="1" dirty="0" smtClean="0">
                <a:solidFill>
                  <a:schemeClr val="accent5">
                    <a:lumMod val="75000"/>
                  </a:schemeClr>
                </a:solidFill>
              </a:rPr>
              <a:t/>
            </a:r>
            <a:br>
              <a:rPr lang="en-CA" sz="2800" b="1" i="1" dirty="0" smtClean="0">
                <a:solidFill>
                  <a:schemeClr val="accent5">
                    <a:lumMod val="75000"/>
                  </a:schemeClr>
                </a:solidFill>
              </a:rPr>
            </a:br>
            <a:r>
              <a:rPr lang="en-CA" sz="2800" b="1" i="1" dirty="0" smtClean="0">
                <a:solidFill>
                  <a:schemeClr val="accent5">
                    <a:lumMod val="75000"/>
                  </a:schemeClr>
                </a:solidFill>
              </a:rPr>
              <a:t>day </a:t>
            </a:r>
            <a:r>
              <a:rPr lang="en-CA" sz="2800" b="1" i="1" dirty="0">
                <a:solidFill>
                  <a:schemeClr val="accent5">
                    <a:lumMod val="75000"/>
                  </a:schemeClr>
                </a:solidFill>
              </a:rPr>
              <a:t>as </a:t>
            </a:r>
            <a:r>
              <a:rPr lang="en-CA" sz="2800" b="1" i="1" u="sng" dirty="0">
                <a:solidFill>
                  <a:schemeClr val="accent5">
                    <a:lumMod val="75000"/>
                  </a:schemeClr>
                </a:solidFill>
              </a:rPr>
              <a:t>beginning with morning</a:t>
            </a:r>
            <a:r>
              <a:rPr lang="en-CA" sz="2800" b="1" i="1" dirty="0">
                <a:solidFill>
                  <a:schemeClr val="accent5">
                    <a:lumMod val="75000"/>
                  </a:schemeClr>
                </a:solidFill>
              </a:rPr>
              <a:t> </a:t>
            </a:r>
            <a:r>
              <a:rPr lang="en-CA" sz="2800" b="1" i="1" dirty="0">
                <a:solidFill>
                  <a:srgbClr val="FF0000"/>
                </a:solidFill>
              </a:rPr>
              <a:t>to the reckoning of it </a:t>
            </a:r>
            <a:r>
              <a:rPr lang="en-CA" sz="2800" b="1" i="1" dirty="0" smtClean="0">
                <a:solidFill>
                  <a:srgbClr val="FF0000"/>
                </a:solidFill>
              </a:rPr>
              <a:t/>
            </a:r>
            <a:br>
              <a:rPr lang="en-CA" sz="2800" b="1" i="1" dirty="0" smtClean="0">
                <a:solidFill>
                  <a:srgbClr val="FF0000"/>
                </a:solidFill>
              </a:rPr>
            </a:br>
            <a:r>
              <a:rPr lang="en-CA" sz="2800" b="1" i="1" dirty="0" smtClean="0">
                <a:solidFill>
                  <a:srgbClr val="FF0000"/>
                </a:solidFill>
              </a:rPr>
              <a:t>as </a:t>
            </a:r>
            <a:r>
              <a:rPr lang="en-CA" sz="2800" b="1" i="1" u="sng" dirty="0">
                <a:solidFill>
                  <a:srgbClr val="FF0000"/>
                </a:solidFill>
              </a:rPr>
              <a:t>beginning with evening</a:t>
            </a:r>
            <a:r>
              <a:rPr lang="en-CA" sz="2800" dirty="0">
                <a:solidFill>
                  <a:srgbClr val="FF0000"/>
                </a:solidFill>
              </a:rPr>
              <a:t>... </a:t>
            </a:r>
            <a:r>
              <a:rPr lang="en-CA" sz="2800" dirty="0" smtClean="0">
                <a:solidFill>
                  <a:srgbClr val="FF0000"/>
                </a:solidFill>
              </a:rPr>
              <a:t/>
            </a:r>
            <a:br>
              <a:rPr lang="en-CA" sz="2800" dirty="0" smtClean="0">
                <a:solidFill>
                  <a:srgbClr val="FF0000"/>
                </a:solidFill>
              </a:rPr>
            </a:br>
            <a:r>
              <a:rPr lang="en-CA" sz="1200" dirty="0"/>
              <a:t/>
            </a:r>
            <a:br>
              <a:rPr lang="en-CA" sz="1200" dirty="0"/>
            </a:br>
            <a:r>
              <a:rPr lang="en-CA" sz="2800" dirty="0"/>
              <a:t>...that in the </a:t>
            </a:r>
            <a:r>
              <a:rPr lang="en-CA" sz="2800" b="1" i="1" u="sng" dirty="0"/>
              <a:t>earlier</a:t>
            </a:r>
            <a:r>
              <a:rPr lang="en-CA" sz="2800" dirty="0"/>
              <a:t> calendar and in the </a:t>
            </a:r>
            <a:r>
              <a:rPr lang="en-CA" sz="2800" b="1" i="1" u="sng" dirty="0"/>
              <a:t>literature</a:t>
            </a:r>
            <a:r>
              <a:rPr lang="en-CA" sz="2800" dirty="0"/>
              <a:t> which records this the </a:t>
            </a:r>
            <a:r>
              <a:rPr lang="en-CA" sz="2800" b="1" i="1" dirty="0">
                <a:solidFill>
                  <a:schemeClr val="accent5">
                    <a:lumMod val="75000"/>
                  </a:schemeClr>
                </a:solidFill>
              </a:rPr>
              <a:t>day was reckoned from the </a:t>
            </a:r>
            <a:r>
              <a:rPr lang="en-CA" sz="2800" b="1" i="1" u="sng" dirty="0">
                <a:solidFill>
                  <a:schemeClr val="accent5">
                    <a:lumMod val="75000"/>
                  </a:schemeClr>
                </a:solidFill>
              </a:rPr>
              <a:t>morning</a:t>
            </a:r>
            <a:r>
              <a:rPr lang="en-CA" sz="2800" b="1" i="1" dirty="0">
                <a:solidFill>
                  <a:schemeClr val="accent5">
                    <a:lumMod val="75000"/>
                  </a:schemeClr>
                </a:solidFill>
              </a:rPr>
              <a:t>, </a:t>
            </a:r>
            <a:r>
              <a:rPr lang="en-CA" sz="2800" b="1" i="1" dirty="0"/>
              <a:t>presumably from </a:t>
            </a:r>
            <a:r>
              <a:rPr lang="en-CA" sz="2800" b="1" i="1" u="sng" dirty="0"/>
              <a:t>sunrise</a:t>
            </a:r>
            <a:r>
              <a:rPr lang="en-CA" sz="2800" dirty="0"/>
              <a:t>, </a:t>
            </a:r>
            <a:r>
              <a:rPr lang="en-CA" sz="2800" dirty="0">
                <a:solidFill>
                  <a:srgbClr val="FF0000"/>
                </a:solidFill>
              </a:rPr>
              <a:t>while in the </a:t>
            </a:r>
            <a:r>
              <a:rPr lang="en-CA" sz="2800" b="1" i="1" dirty="0" smtClean="0">
                <a:solidFill>
                  <a:srgbClr val="FF0000"/>
                </a:solidFill>
              </a:rPr>
              <a:t>later </a:t>
            </a:r>
            <a:r>
              <a:rPr lang="en-CA" sz="2800" i="1" dirty="0" smtClean="0">
                <a:solidFill>
                  <a:srgbClr val="FF0000"/>
                </a:solidFill>
              </a:rPr>
              <a:t>c</a:t>
            </a:r>
            <a:r>
              <a:rPr lang="en-CA" sz="2800" dirty="0" smtClean="0">
                <a:solidFill>
                  <a:srgbClr val="FF0000"/>
                </a:solidFill>
              </a:rPr>
              <a:t>alendar </a:t>
            </a:r>
            <a:r>
              <a:rPr lang="en-CA" sz="2800" dirty="0">
                <a:solidFill>
                  <a:srgbClr val="FF0000"/>
                </a:solidFill>
              </a:rPr>
              <a:t>and the </a:t>
            </a:r>
            <a:r>
              <a:rPr lang="en-CA" sz="2800" b="1" i="1" u="sng" dirty="0">
                <a:solidFill>
                  <a:srgbClr val="FF0000"/>
                </a:solidFill>
              </a:rPr>
              <a:t>literature</a:t>
            </a:r>
            <a:r>
              <a:rPr lang="en-CA" sz="2800" dirty="0">
                <a:solidFill>
                  <a:srgbClr val="FF0000"/>
                </a:solidFill>
              </a:rPr>
              <a:t> pertaining thereto the </a:t>
            </a:r>
            <a:r>
              <a:rPr lang="en-CA" sz="2800" b="1" i="1" dirty="0">
                <a:solidFill>
                  <a:srgbClr val="FF0000"/>
                </a:solidFill>
              </a:rPr>
              <a:t>day was reckoned from the </a:t>
            </a:r>
            <a:r>
              <a:rPr lang="en-CA" sz="2800" b="1" i="1" u="sng" dirty="0" smtClean="0">
                <a:solidFill>
                  <a:srgbClr val="FF0000"/>
                </a:solidFill>
              </a:rPr>
              <a:t>evening</a:t>
            </a:r>
            <a:r>
              <a:rPr lang="en-CA" sz="2800" b="1" i="1" dirty="0" smtClean="0">
                <a:solidFill>
                  <a:srgbClr val="FF0000"/>
                </a:solidFill>
              </a:rPr>
              <a:t> </a:t>
            </a:r>
            <a:r>
              <a:rPr lang="en-CA" sz="2800" dirty="0" smtClean="0">
                <a:solidFill>
                  <a:srgbClr val="FF0000"/>
                </a:solidFill>
              </a:rPr>
              <a:t>...</a:t>
            </a:r>
            <a:r>
              <a:rPr lang="en-CA" sz="2800" dirty="0" smtClean="0"/>
              <a:t> </a:t>
            </a:r>
            <a:r>
              <a:rPr lang="en-CA" sz="2000" dirty="0" smtClean="0"/>
              <a:t>[the sacrifice] </a:t>
            </a:r>
            <a:r>
              <a:rPr lang="en-CA" sz="2800" dirty="0" smtClean="0"/>
              <a:t>must </a:t>
            </a:r>
            <a:r>
              <a:rPr lang="en-CA" sz="2800" dirty="0"/>
              <a:t>be eaten upon the </a:t>
            </a:r>
            <a:r>
              <a:rPr lang="en-CA" sz="2800" dirty="0" smtClean="0"/>
              <a:t/>
            </a:r>
            <a:br>
              <a:rPr lang="en-CA" sz="2800" dirty="0" smtClean="0"/>
            </a:br>
            <a:r>
              <a:rPr lang="en-CA" sz="2800" dirty="0" smtClean="0"/>
              <a:t>day </a:t>
            </a:r>
            <a:r>
              <a:rPr lang="en-CA" sz="2800" dirty="0"/>
              <a:t>upon which it is sacrificed, and that nothing of it must be allowed to remain over until morning. </a:t>
            </a:r>
            <a:r>
              <a:rPr lang="en-CA" sz="2800" dirty="0" smtClean="0"/>
              <a:t> </a:t>
            </a:r>
            <a:r>
              <a:rPr lang="en-CA" sz="2800" b="1" dirty="0" smtClean="0">
                <a:solidFill>
                  <a:srgbClr val="0070C0"/>
                </a:solidFill>
              </a:rPr>
              <a:t>Obviously</a:t>
            </a:r>
            <a:r>
              <a:rPr lang="en-CA" sz="2800" dirty="0" smtClean="0">
                <a:solidFill>
                  <a:srgbClr val="0070C0"/>
                </a:solidFill>
              </a:rPr>
              <a:t> </a:t>
            </a:r>
            <a:r>
              <a:rPr lang="en-CA" sz="2800" dirty="0">
                <a:solidFill>
                  <a:srgbClr val="0070C0"/>
                </a:solidFill>
              </a:rPr>
              <a:t>the implication here is that </a:t>
            </a:r>
            <a:r>
              <a:rPr lang="en-CA" sz="2800" b="1" i="1" dirty="0">
                <a:solidFill>
                  <a:srgbClr val="0070C0"/>
                </a:solidFill>
              </a:rPr>
              <a:t>the </a:t>
            </a:r>
            <a:r>
              <a:rPr lang="en-CA" sz="2800" b="1" i="1" u="sng" dirty="0">
                <a:solidFill>
                  <a:srgbClr val="0070C0"/>
                </a:solidFill>
              </a:rPr>
              <a:t>next morning</a:t>
            </a:r>
            <a:r>
              <a:rPr lang="en-CA" sz="2800" b="1" i="1" dirty="0">
                <a:solidFill>
                  <a:srgbClr val="0070C0"/>
                </a:solidFill>
              </a:rPr>
              <a:t> is </a:t>
            </a:r>
            <a:r>
              <a:rPr lang="en-CA" sz="2800" b="1" i="1" u="sng" dirty="0">
                <a:solidFill>
                  <a:srgbClr val="0070C0"/>
                </a:solidFill>
              </a:rPr>
              <a:t>no longer</a:t>
            </a:r>
            <a:r>
              <a:rPr lang="en-CA" sz="2800" b="1" i="1" dirty="0">
                <a:solidFill>
                  <a:srgbClr val="0070C0"/>
                </a:solidFill>
              </a:rPr>
              <a:t> a </a:t>
            </a:r>
            <a:r>
              <a:rPr lang="en-CA" sz="2800" b="1" i="1" dirty="0" smtClean="0">
                <a:solidFill>
                  <a:srgbClr val="0070C0"/>
                </a:solidFill>
              </a:rPr>
              <a:t/>
            </a:r>
            <a:br>
              <a:rPr lang="en-CA" sz="2800" b="1" i="1" dirty="0" smtClean="0">
                <a:solidFill>
                  <a:srgbClr val="0070C0"/>
                </a:solidFill>
              </a:rPr>
            </a:br>
            <a:r>
              <a:rPr lang="en-CA" sz="2800" b="1" i="1" dirty="0" smtClean="0">
                <a:solidFill>
                  <a:srgbClr val="0070C0"/>
                </a:solidFill>
              </a:rPr>
              <a:t>part </a:t>
            </a:r>
            <a:r>
              <a:rPr lang="en-CA" sz="2800" b="1" i="1" dirty="0">
                <a:solidFill>
                  <a:srgbClr val="0070C0"/>
                </a:solidFill>
              </a:rPr>
              <a:t>of the day upon which the sacrifice was offered, </a:t>
            </a:r>
            <a:r>
              <a:rPr lang="en-CA" sz="2800" b="1" i="1" dirty="0" smtClean="0">
                <a:solidFill>
                  <a:srgbClr val="0070C0"/>
                </a:solidFill>
              </a:rPr>
              <a:t/>
            </a:r>
            <a:br>
              <a:rPr lang="en-CA" sz="2800" b="1" i="1" dirty="0" smtClean="0">
                <a:solidFill>
                  <a:srgbClr val="0070C0"/>
                </a:solidFill>
              </a:rPr>
            </a:br>
            <a:r>
              <a:rPr lang="en-CA" sz="2800" b="1" i="1" dirty="0" smtClean="0">
                <a:solidFill>
                  <a:srgbClr val="0070C0"/>
                </a:solidFill>
              </a:rPr>
              <a:t>but </a:t>
            </a:r>
            <a:r>
              <a:rPr lang="en-CA" sz="2800" b="1" i="1" dirty="0">
                <a:solidFill>
                  <a:srgbClr val="0070C0"/>
                </a:solidFill>
              </a:rPr>
              <a:t>mark the </a:t>
            </a:r>
            <a:r>
              <a:rPr lang="en-CA" sz="2800" b="1" i="1" u="sng" dirty="0" smtClean="0">
                <a:solidFill>
                  <a:srgbClr val="0070C0"/>
                </a:solidFill>
              </a:rPr>
              <a:t>beginning</a:t>
            </a:r>
            <a:r>
              <a:rPr lang="en-CA" sz="2800" b="1" i="1" dirty="0" smtClean="0">
                <a:solidFill>
                  <a:srgbClr val="0070C0"/>
                </a:solidFill>
              </a:rPr>
              <a:t> of </a:t>
            </a:r>
            <a:r>
              <a:rPr lang="en-CA" sz="2800" b="1" i="1" dirty="0">
                <a:solidFill>
                  <a:srgbClr val="0070C0"/>
                </a:solidFill>
              </a:rPr>
              <a:t>the </a:t>
            </a:r>
            <a:r>
              <a:rPr lang="en-CA" sz="2800" b="1" i="1" u="sng" dirty="0">
                <a:solidFill>
                  <a:srgbClr val="0070C0"/>
                </a:solidFill>
              </a:rPr>
              <a:t>next</a:t>
            </a:r>
            <a:r>
              <a:rPr lang="en-CA" sz="2800" b="1" i="1" dirty="0">
                <a:solidFill>
                  <a:srgbClr val="0070C0"/>
                </a:solidFill>
              </a:rPr>
              <a:t> day</a:t>
            </a:r>
            <a:r>
              <a:rPr lang="en-CA" sz="2800" dirty="0" smtClean="0">
                <a:solidFill>
                  <a:srgbClr val="0070C0"/>
                </a:solidFill>
              </a:rPr>
              <a:t>...” </a:t>
            </a:r>
            <a:endParaRPr lang="en-CA" sz="2600" dirty="0">
              <a:solidFill>
                <a:srgbClr val="0070C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58</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216941"/>
      </p:ext>
    </p:extLst>
  </p:cSld>
  <p:clrMapOvr>
    <a:masterClrMapping/>
  </p:clrMapOvr>
  <p:transition spd="slow">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812845" y="68522"/>
            <a:ext cx="8911687" cy="1667677"/>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CA" sz="6000" b="1" dirty="0" smtClean="0">
                <a:ln/>
                <a:solidFill>
                  <a:schemeClr val="accent3"/>
                </a:solidFill>
              </a:rPr>
              <a:t>Exposition </a:t>
            </a:r>
            <a:r>
              <a:rPr lang="en-CA" sz="6000" b="1" dirty="0">
                <a:ln/>
                <a:solidFill>
                  <a:schemeClr val="accent3"/>
                </a:solidFill>
              </a:rPr>
              <a:t>of </a:t>
            </a:r>
            <a:r>
              <a:rPr lang="en-CA" sz="6000" b="1" dirty="0" smtClean="0">
                <a:ln/>
                <a:solidFill>
                  <a:schemeClr val="accent3"/>
                </a:solidFill>
              </a:rPr>
              <a:t>Genesis</a:t>
            </a:r>
            <a:r>
              <a:rPr lang="en-CA" sz="4800" b="1" dirty="0" smtClean="0">
                <a:ln/>
                <a:solidFill>
                  <a:schemeClr val="accent3"/>
                </a:solidFill>
              </a:rPr>
              <a:t/>
            </a:r>
            <a:br>
              <a:rPr lang="en-CA" sz="4800" b="1" dirty="0" smtClean="0">
                <a:ln/>
                <a:solidFill>
                  <a:schemeClr val="accent3"/>
                </a:solidFill>
              </a:rPr>
            </a:br>
            <a:r>
              <a:rPr lang="en-CA" b="1" dirty="0" smtClean="0">
                <a:ln/>
                <a:solidFill>
                  <a:schemeClr val="accent3"/>
                </a:solidFill>
              </a:rPr>
              <a:t>C</a:t>
            </a:r>
            <a:r>
              <a:rPr lang="en-CA" b="1" dirty="0">
                <a:ln/>
                <a:solidFill>
                  <a:schemeClr val="accent3"/>
                </a:solidFill>
              </a:rPr>
              <a:t>. H. </a:t>
            </a:r>
            <a:r>
              <a:rPr lang="en-CA" b="1" dirty="0" err="1" smtClean="0">
                <a:ln/>
                <a:solidFill>
                  <a:schemeClr val="accent3"/>
                </a:solidFill>
              </a:rPr>
              <a:t>Leupold</a:t>
            </a:r>
            <a:r>
              <a:rPr lang="en-CA" b="1" dirty="0" smtClean="0">
                <a:ln/>
                <a:solidFill>
                  <a:schemeClr val="accent3"/>
                </a:solidFill>
              </a:rPr>
              <a:t>, Vol</a:t>
            </a:r>
            <a:r>
              <a:rPr lang="en-CA" b="1" dirty="0">
                <a:ln/>
                <a:solidFill>
                  <a:schemeClr val="accent3"/>
                </a:solidFill>
              </a:rPr>
              <a:t>. 1, </a:t>
            </a:r>
            <a:r>
              <a:rPr lang="en-CA" sz="2800" b="1" dirty="0">
                <a:ln/>
                <a:solidFill>
                  <a:schemeClr val="accent3"/>
                </a:solidFill>
              </a:rPr>
              <a:t>pp. </a:t>
            </a:r>
            <a:r>
              <a:rPr lang="en-CA" sz="2800" b="1" dirty="0" smtClean="0">
                <a:ln/>
                <a:solidFill>
                  <a:schemeClr val="accent3"/>
                </a:solidFill>
              </a:rPr>
              <a:t>57-58.</a:t>
            </a:r>
            <a:endParaRPr lang="en-US" b="1" dirty="0">
              <a:ln/>
              <a:solidFill>
                <a:schemeClr val="accent3"/>
              </a:solidFill>
            </a:endParaRPr>
          </a:p>
        </p:txBody>
      </p:sp>
      <p:sp>
        <p:nvSpPr>
          <p:cNvPr id="3" name="Text Placeholder 2"/>
          <p:cNvSpPr>
            <a:spLocks noGrp="1"/>
          </p:cNvSpPr>
          <p:nvPr>
            <p:ph idx="1"/>
          </p:nvPr>
        </p:nvSpPr>
        <p:spPr>
          <a:xfrm>
            <a:off x="3356658" y="1670612"/>
            <a:ext cx="8044405" cy="4903807"/>
          </a:xfrm>
        </p:spPr>
        <p:txBody>
          <a:bodyPr>
            <a:noAutofit/>
            <a:scene3d>
              <a:camera prst="orthographicFront"/>
              <a:lightRig rig="threePt" dir="t"/>
            </a:scene3d>
            <a:sp3d extrusionH="57150">
              <a:bevelT w="38100" h="38100"/>
            </a:sp3d>
          </a:bodyPr>
          <a:lstStyle/>
          <a:p>
            <a:r>
              <a:rPr lang="en-CA" sz="2000" dirty="0" smtClean="0"/>
              <a:t>[Noted Hebrew scholar C. H. </a:t>
            </a:r>
            <a:r>
              <a:rPr lang="en-CA" sz="2000" dirty="0" err="1" smtClean="0"/>
              <a:t>Leupold</a:t>
            </a:r>
            <a:r>
              <a:rPr lang="en-CA" sz="2000" dirty="0" smtClean="0"/>
              <a:t> explains:]  </a:t>
            </a:r>
            <a:br>
              <a:rPr lang="en-CA" sz="2000" dirty="0" smtClean="0"/>
            </a:br>
            <a:r>
              <a:rPr lang="en-CA" sz="2600" dirty="0" smtClean="0"/>
              <a:t>The </a:t>
            </a:r>
            <a:r>
              <a:rPr lang="en-CA" sz="2600" dirty="0"/>
              <a:t>verse </a:t>
            </a:r>
            <a:r>
              <a:rPr lang="en-CA" sz="2000" dirty="0"/>
              <a:t>[Gen. 1:5], </a:t>
            </a:r>
            <a:r>
              <a:rPr lang="en-CA" sz="2600" dirty="0"/>
              <a:t>however, presents not </a:t>
            </a:r>
            <a:r>
              <a:rPr lang="en-CA" sz="2600" dirty="0" smtClean="0"/>
              <a:t/>
            </a:r>
            <a:br>
              <a:rPr lang="en-CA" sz="2600" dirty="0" smtClean="0"/>
            </a:br>
            <a:r>
              <a:rPr lang="en-CA" sz="2600" dirty="0" smtClean="0"/>
              <a:t>an </a:t>
            </a:r>
            <a:r>
              <a:rPr lang="en-CA" sz="2600" dirty="0"/>
              <a:t>addition of items but the conclusion of a progression. </a:t>
            </a:r>
            <a:r>
              <a:rPr lang="en-CA" sz="2600" dirty="0" smtClean="0"/>
              <a:t> </a:t>
            </a:r>
            <a:r>
              <a:rPr lang="en-CA" sz="2600" dirty="0" smtClean="0">
                <a:effectLst>
                  <a:glow rad="76200">
                    <a:srgbClr val="00FF99"/>
                  </a:glow>
                </a:effectLst>
              </a:rPr>
              <a:t>On </a:t>
            </a:r>
            <a:r>
              <a:rPr lang="en-CA" sz="2600" dirty="0">
                <a:effectLst>
                  <a:glow rad="76200">
                    <a:srgbClr val="00FF99"/>
                  </a:glow>
                </a:effectLst>
              </a:rPr>
              <a:t>this day there had been the creation of heaven and earth in the rough, then the creation of light, the approval of light, the separation of day and night. </a:t>
            </a:r>
            <a:r>
              <a:rPr lang="en-CA" sz="2600" dirty="0" smtClean="0">
                <a:effectLst>
                  <a:glow rad="76200">
                    <a:srgbClr val="00FF99"/>
                  </a:glow>
                </a:effectLst>
              </a:rPr>
              <a:t> </a:t>
            </a:r>
            <a:r>
              <a:rPr lang="en-CA" sz="2600" b="1" dirty="0" smtClean="0">
                <a:solidFill>
                  <a:schemeClr val="accent5">
                    <a:lumMod val="75000"/>
                  </a:schemeClr>
                </a:solidFill>
                <a:effectLst>
                  <a:glow rad="127000">
                    <a:srgbClr val="FFFF00"/>
                  </a:glow>
                </a:effectLst>
              </a:rPr>
              <a:t>Now </a:t>
            </a:r>
            <a:r>
              <a:rPr lang="en-CA" sz="2600" b="1" dirty="0">
                <a:solidFill>
                  <a:schemeClr val="accent5">
                    <a:lumMod val="75000"/>
                  </a:schemeClr>
                </a:solidFill>
                <a:effectLst>
                  <a:glow rad="127000">
                    <a:srgbClr val="FFFF00"/>
                  </a:glow>
                </a:effectLst>
              </a:rPr>
              <a:t>with evening the divine activities ceased: </a:t>
            </a:r>
            <a:r>
              <a:rPr lang="en-CA" sz="2600" b="1" dirty="0" smtClean="0">
                <a:solidFill>
                  <a:schemeClr val="accent5">
                    <a:lumMod val="75000"/>
                  </a:schemeClr>
                </a:solidFill>
                <a:effectLst>
                  <a:glow rad="127000">
                    <a:srgbClr val="FFFF00"/>
                  </a:glow>
                </a:effectLst>
              </a:rPr>
              <a:t> they </a:t>
            </a:r>
            <a:r>
              <a:rPr lang="en-CA" sz="2600" b="1" dirty="0">
                <a:solidFill>
                  <a:schemeClr val="accent5">
                    <a:lumMod val="75000"/>
                  </a:schemeClr>
                </a:solidFill>
                <a:effectLst>
                  <a:glow rad="127000">
                    <a:srgbClr val="FFFF00"/>
                  </a:glow>
                </a:effectLst>
              </a:rPr>
              <a:t>are works of light not works of darkness. </a:t>
            </a:r>
            <a:r>
              <a:rPr lang="en-CA" sz="2600" b="1" dirty="0" smtClean="0">
                <a:solidFill>
                  <a:schemeClr val="accent5">
                    <a:lumMod val="75000"/>
                  </a:schemeClr>
                </a:solidFill>
                <a:effectLst>
                  <a:glow rad="127000">
                    <a:srgbClr val="FFFF00"/>
                  </a:glow>
                </a:effectLst>
              </a:rPr>
              <a:t> </a:t>
            </a:r>
            <a:r>
              <a:rPr lang="en-CA" sz="2600" dirty="0" smtClean="0"/>
              <a:t>The </a:t>
            </a:r>
            <a:r>
              <a:rPr lang="en-CA" sz="2600" dirty="0"/>
              <a:t>evening (‘</a:t>
            </a:r>
            <a:r>
              <a:rPr lang="en-CA" sz="2600" dirty="0" err="1"/>
              <a:t>erebh</a:t>
            </a:r>
            <a:r>
              <a:rPr lang="en-CA" sz="2600" dirty="0"/>
              <a:t>), of course, merges into night, and the night terminates with morning</a:t>
            </a:r>
            <a:r>
              <a:rPr lang="en-CA" sz="2600" dirty="0" smtClean="0"/>
              <a:t>.  </a:t>
            </a:r>
            <a:r>
              <a:rPr lang="en-CA" sz="2000" dirty="0" smtClean="0"/>
              <a:t>[</a:t>
            </a:r>
            <a:r>
              <a:rPr lang="en-CA" sz="2000" dirty="0" err="1" smtClean="0"/>
              <a:t>con’t</a:t>
            </a:r>
            <a:r>
              <a:rPr lang="en-CA" sz="2000" dirty="0" smtClean="0"/>
              <a:t>]</a:t>
            </a:r>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59</a:t>
            </a:fld>
            <a:endParaRPr lang="en-US" dirty="0"/>
          </a:p>
        </p:txBody>
      </p:sp>
      <p:pic>
        <p:nvPicPr>
          <p:cNvPr id="14338" name="Picture 2" descr="C:\Users\Rae\Desktop\exposition of genesis  leupo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88" y="2152891"/>
            <a:ext cx="2462153" cy="328204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595269"/>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303297" cy="6546078"/>
          </a:xfrm>
        </p:spPr>
        <p:txBody>
          <a:bodyPr>
            <a:normAutofit lnSpcReduction="10000"/>
            <a:scene3d>
              <a:camera prst="orthographicFront"/>
              <a:lightRig rig="threePt" dir="t"/>
            </a:scene3d>
            <a:sp3d extrusionH="57150">
              <a:bevelT w="38100" h="38100"/>
            </a:sp3d>
          </a:bodyPr>
          <a:lstStyle/>
          <a:p>
            <a:r>
              <a:rPr lang="en-CA" sz="2400" dirty="0">
                <a:solidFill>
                  <a:schemeClr val="tx1"/>
                </a:solidFill>
              </a:rPr>
              <a:t>6. Elohim said, "Let there be an expanse in the middle of the waters which reach from the surface of the earth up to the upper heavens to divide the waters in half." </a:t>
            </a:r>
          </a:p>
          <a:p>
            <a:r>
              <a:rPr lang="en-CA" sz="2400" dirty="0">
                <a:solidFill>
                  <a:schemeClr val="tx1"/>
                </a:solidFill>
              </a:rPr>
              <a:t>7. Elohim made the expanse and divided the waters below the expanse from the waters above the expanse; and it has been so ever since. </a:t>
            </a:r>
          </a:p>
          <a:p>
            <a:r>
              <a:rPr lang="en-CA" sz="2400" dirty="0">
                <a:solidFill>
                  <a:schemeClr val="tx1"/>
                </a:solidFill>
              </a:rPr>
              <a:t>8. </a:t>
            </a:r>
            <a:r>
              <a:rPr lang="en-CA" sz="2400" dirty="0">
                <a:solidFill>
                  <a:srgbClr val="7030A0"/>
                </a:solidFill>
              </a:rPr>
              <a:t>Elohim named the expanse "heaven" and it has been so called ever since. </a:t>
            </a:r>
            <a:r>
              <a:rPr lang="en-CA" sz="2400" dirty="0" smtClean="0">
                <a:solidFill>
                  <a:srgbClr val="7030A0"/>
                </a:solidFill>
              </a:rPr>
              <a:t> </a:t>
            </a:r>
            <a:r>
              <a:rPr lang="en-CA" sz="2400" b="1" dirty="0" smtClean="0">
                <a:solidFill>
                  <a:schemeClr val="accent5">
                    <a:lumMod val="75000"/>
                  </a:schemeClr>
                </a:solidFill>
              </a:rPr>
              <a:t>Daylight </a:t>
            </a:r>
            <a:r>
              <a:rPr lang="en-CA" sz="2400" b="1" dirty="0">
                <a:solidFill>
                  <a:schemeClr val="accent5">
                    <a:lumMod val="75000"/>
                  </a:schemeClr>
                </a:solidFill>
              </a:rPr>
              <a:t>turned to evening as its light faded; then, morning broke as the morning star signaled the end of night. The second of the six days of creation</a:t>
            </a:r>
            <a:r>
              <a:rPr lang="en-CA" sz="2400" b="1" dirty="0"/>
              <a:t> </a:t>
            </a:r>
            <a:r>
              <a:rPr lang="en-CA" sz="2400" dirty="0">
                <a:solidFill>
                  <a:schemeClr val="tx1"/>
                </a:solidFill>
              </a:rPr>
              <a:t>referred to in the Ten Commandments</a:t>
            </a:r>
            <a:r>
              <a:rPr lang="en-CA" sz="2400" dirty="0"/>
              <a:t> </a:t>
            </a:r>
            <a:r>
              <a:rPr lang="en-CA" sz="2400" b="1" dirty="0">
                <a:solidFill>
                  <a:schemeClr val="accent5">
                    <a:lumMod val="75000"/>
                  </a:schemeClr>
                </a:solidFill>
              </a:rPr>
              <a:t>was, thus, completed and the third day began. </a:t>
            </a:r>
            <a:endParaRPr lang="en-CA" sz="2400" dirty="0">
              <a:solidFill>
                <a:schemeClr val="accent5">
                  <a:lumMod val="75000"/>
                </a:schemeClr>
              </a:solidFill>
            </a:endParaRPr>
          </a:p>
          <a:p>
            <a:r>
              <a:rPr lang="en-CA" sz="2400" dirty="0">
                <a:solidFill>
                  <a:schemeClr val="tx1"/>
                </a:solidFill>
              </a:rPr>
              <a:t>9. Elohim said, "Let the wind which is destined to split the Reed Sea cause the waters which are below the heaven to gather together to one place. And let the earth, which had been created together with the heavens on, or before, the first day yet before the light but had been hidden under the water, appear"; and it has been so ever since.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880262"/>
      </p:ext>
    </p:extLst>
  </p:cSld>
  <p:clrMapOvr>
    <a:masterClrMapping/>
  </p:clrMapOvr>
  <p:transition spd="slow">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812845" y="30814"/>
            <a:ext cx="8911687" cy="1667677"/>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CA" sz="6000" b="1" dirty="0" smtClean="0">
                <a:ln/>
                <a:solidFill>
                  <a:schemeClr val="accent3"/>
                </a:solidFill>
              </a:rPr>
              <a:t>Exposition </a:t>
            </a:r>
            <a:r>
              <a:rPr lang="en-CA" sz="6000" b="1" dirty="0">
                <a:ln/>
                <a:solidFill>
                  <a:schemeClr val="accent3"/>
                </a:solidFill>
              </a:rPr>
              <a:t>of </a:t>
            </a:r>
            <a:r>
              <a:rPr lang="en-CA" sz="6000" b="1" dirty="0" smtClean="0">
                <a:ln/>
                <a:solidFill>
                  <a:schemeClr val="accent3"/>
                </a:solidFill>
              </a:rPr>
              <a:t>Genesis</a:t>
            </a:r>
            <a:r>
              <a:rPr lang="en-CA" sz="4800" b="1" dirty="0" smtClean="0">
                <a:ln/>
                <a:solidFill>
                  <a:schemeClr val="accent3"/>
                </a:solidFill>
              </a:rPr>
              <a:t/>
            </a:r>
            <a:br>
              <a:rPr lang="en-CA" sz="4800" b="1" dirty="0" smtClean="0">
                <a:ln/>
                <a:solidFill>
                  <a:schemeClr val="accent3"/>
                </a:solidFill>
              </a:rPr>
            </a:br>
            <a:r>
              <a:rPr lang="en-CA" b="1" dirty="0" smtClean="0">
                <a:ln/>
                <a:solidFill>
                  <a:schemeClr val="accent3"/>
                </a:solidFill>
              </a:rPr>
              <a:t>C</a:t>
            </a:r>
            <a:r>
              <a:rPr lang="en-CA" b="1" dirty="0">
                <a:ln/>
                <a:solidFill>
                  <a:schemeClr val="accent3"/>
                </a:solidFill>
              </a:rPr>
              <a:t>. H. </a:t>
            </a:r>
            <a:r>
              <a:rPr lang="en-CA" b="1" dirty="0" err="1" smtClean="0">
                <a:ln/>
                <a:solidFill>
                  <a:schemeClr val="accent3"/>
                </a:solidFill>
              </a:rPr>
              <a:t>Leupold</a:t>
            </a:r>
            <a:r>
              <a:rPr lang="en-CA" b="1" dirty="0" smtClean="0">
                <a:ln/>
                <a:solidFill>
                  <a:schemeClr val="accent3"/>
                </a:solidFill>
              </a:rPr>
              <a:t>, </a:t>
            </a:r>
            <a:r>
              <a:rPr lang="en-CA" sz="2800" b="1" dirty="0" smtClean="0">
                <a:ln/>
                <a:solidFill>
                  <a:schemeClr val="accent3"/>
                </a:solidFill>
              </a:rPr>
              <a:t>[</a:t>
            </a:r>
            <a:r>
              <a:rPr lang="en-CA" sz="2800" b="1" dirty="0" err="1" smtClean="0">
                <a:ln/>
                <a:solidFill>
                  <a:schemeClr val="accent3"/>
                </a:solidFill>
              </a:rPr>
              <a:t>con’t</a:t>
            </a:r>
            <a:r>
              <a:rPr lang="en-CA" sz="2800" b="1" dirty="0">
                <a:ln/>
                <a:solidFill>
                  <a:schemeClr val="accent3"/>
                </a:solidFill>
              </a:rPr>
              <a:t>]</a:t>
            </a:r>
            <a:endParaRPr lang="en-US" b="1" dirty="0">
              <a:ln/>
              <a:solidFill>
                <a:schemeClr val="accent3"/>
              </a:solidFill>
            </a:endParaRPr>
          </a:p>
        </p:txBody>
      </p:sp>
      <p:sp>
        <p:nvSpPr>
          <p:cNvPr id="3" name="Text Placeholder 2"/>
          <p:cNvSpPr>
            <a:spLocks noGrp="1"/>
          </p:cNvSpPr>
          <p:nvPr>
            <p:ph idx="1"/>
          </p:nvPr>
        </p:nvSpPr>
        <p:spPr>
          <a:xfrm>
            <a:off x="3120271" y="1632904"/>
            <a:ext cx="8823489" cy="5116687"/>
          </a:xfrm>
        </p:spPr>
        <p:txBody>
          <a:bodyPr>
            <a:noAutofit/>
            <a:scene3d>
              <a:camera prst="orthographicFront"/>
              <a:lightRig rig="threePt" dir="t"/>
            </a:scene3d>
            <a:sp3d extrusionH="57150">
              <a:bevelT w="38100" h="38100"/>
            </a:sp3d>
          </a:bodyPr>
          <a:lstStyle/>
          <a:p>
            <a:r>
              <a:rPr lang="en-CA" sz="2600" b="1" dirty="0" smtClean="0">
                <a:solidFill>
                  <a:schemeClr val="accent5">
                    <a:lumMod val="75000"/>
                  </a:schemeClr>
                </a:solidFill>
              </a:rPr>
              <a:t>But </a:t>
            </a:r>
            <a:r>
              <a:rPr lang="en-CA" sz="2600" b="1" dirty="0">
                <a:solidFill>
                  <a:schemeClr val="accent5">
                    <a:lumMod val="75000"/>
                  </a:schemeClr>
                </a:solidFill>
              </a:rPr>
              <a:t>by the time morning is reached, the first day is concluded</a:t>
            </a:r>
            <a:r>
              <a:rPr lang="en-CA" sz="2600" dirty="0">
                <a:solidFill>
                  <a:schemeClr val="accent5">
                    <a:lumMod val="75000"/>
                  </a:schemeClr>
                </a:solidFill>
              </a:rPr>
              <a:t>, as the account says succinctly, ‘the first day,’ and everything is in readiness for the second day’s task</a:t>
            </a:r>
            <a:r>
              <a:rPr lang="en-CA" sz="2600" dirty="0" smtClean="0">
                <a:solidFill>
                  <a:schemeClr val="accent5">
                    <a:lumMod val="75000"/>
                  </a:schemeClr>
                </a:solidFill>
              </a:rPr>
              <a:t>. </a:t>
            </a:r>
            <a:r>
              <a:rPr lang="en-CA" sz="2600" dirty="0" smtClean="0"/>
              <a:t> </a:t>
            </a:r>
            <a:r>
              <a:rPr lang="en-CA" sz="2600" dirty="0"/>
              <a:t>For ‘evening’ marks the conclusion of the day, and ‘morning’ marks the conclusion of the night</a:t>
            </a:r>
            <a:r>
              <a:rPr lang="en-CA" sz="2600" dirty="0" smtClean="0"/>
              <a:t>.  </a:t>
            </a:r>
            <a:r>
              <a:rPr lang="en-CA" sz="2600" dirty="0"/>
              <a:t>It is these conclusions, which terminate the preceding, that are to be made prominent." </a:t>
            </a:r>
            <a:endParaRPr lang="en-CA" sz="2600" dirty="0" smtClean="0"/>
          </a:p>
          <a:p>
            <a:r>
              <a:rPr lang="en-CA" sz="2600" dirty="0" err="1">
                <a:solidFill>
                  <a:schemeClr val="accent5">
                    <a:lumMod val="75000"/>
                  </a:schemeClr>
                </a:solidFill>
              </a:rPr>
              <a:t>Leupold’s</a:t>
            </a:r>
            <a:r>
              <a:rPr lang="en-CA" sz="2600" dirty="0">
                <a:solidFill>
                  <a:schemeClr val="accent5">
                    <a:lumMod val="75000"/>
                  </a:schemeClr>
                </a:solidFill>
              </a:rPr>
              <a:t> point is simply that after </a:t>
            </a:r>
            <a:r>
              <a:rPr lang="en-CA" sz="2600" dirty="0" smtClean="0">
                <a:solidFill>
                  <a:schemeClr val="accent5">
                    <a:lumMod val="75000"/>
                  </a:schemeClr>
                </a:solidFill>
              </a:rPr>
              <a:t/>
            </a:r>
            <a:br>
              <a:rPr lang="en-CA" sz="2600" dirty="0" smtClean="0">
                <a:solidFill>
                  <a:schemeClr val="accent5">
                    <a:lumMod val="75000"/>
                  </a:schemeClr>
                </a:solidFill>
              </a:rPr>
            </a:br>
            <a:r>
              <a:rPr lang="en-CA" sz="2600" dirty="0" smtClean="0">
                <a:solidFill>
                  <a:schemeClr val="accent5">
                    <a:lumMod val="75000"/>
                  </a:schemeClr>
                </a:solidFill>
              </a:rPr>
              <a:t>each </a:t>
            </a:r>
            <a:r>
              <a:rPr lang="en-CA" sz="2600" dirty="0">
                <a:solidFill>
                  <a:schemeClr val="accent5">
                    <a:lumMod val="75000"/>
                  </a:schemeClr>
                </a:solidFill>
              </a:rPr>
              <a:t>day’s creative activity there </a:t>
            </a:r>
            <a:r>
              <a:rPr lang="en-CA" sz="2600" dirty="0" smtClean="0">
                <a:solidFill>
                  <a:schemeClr val="accent5">
                    <a:lumMod val="75000"/>
                  </a:schemeClr>
                </a:solidFill>
              </a:rPr>
              <a:t/>
            </a:r>
            <a:br>
              <a:rPr lang="en-CA" sz="2600" dirty="0" smtClean="0">
                <a:solidFill>
                  <a:schemeClr val="accent5">
                    <a:lumMod val="75000"/>
                  </a:schemeClr>
                </a:solidFill>
              </a:rPr>
            </a:br>
            <a:r>
              <a:rPr lang="en-CA" sz="2600" dirty="0" smtClean="0">
                <a:solidFill>
                  <a:schemeClr val="accent5">
                    <a:lumMod val="75000"/>
                  </a:schemeClr>
                </a:solidFill>
              </a:rPr>
              <a:t>followed </a:t>
            </a:r>
            <a:r>
              <a:rPr lang="en-CA" sz="2600" dirty="0">
                <a:solidFill>
                  <a:schemeClr val="accent5">
                    <a:lumMod val="75000"/>
                  </a:schemeClr>
                </a:solidFill>
              </a:rPr>
              <a:t>"</a:t>
            </a:r>
            <a:r>
              <a:rPr lang="en-CA" sz="2600" b="1" dirty="0">
                <a:solidFill>
                  <a:schemeClr val="accent5">
                    <a:lumMod val="75000"/>
                  </a:schemeClr>
                </a:solidFill>
              </a:rPr>
              <a:t>evening</a:t>
            </a:r>
            <a:r>
              <a:rPr lang="en-CA" sz="2600" dirty="0">
                <a:solidFill>
                  <a:schemeClr val="accent5">
                    <a:lumMod val="75000"/>
                  </a:schemeClr>
                </a:solidFill>
              </a:rPr>
              <a:t>" and when "</a:t>
            </a:r>
            <a:r>
              <a:rPr lang="en-CA" sz="2600" b="1" dirty="0">
                <a:solidFill>
                  <a:schemeClr val="accent5">
                    <a:lumMod val="75000"/>
                  </a:schemeClr>
                </a:solidFill>
              </a:rPr>
              <a:t>morning</a:t>
            </a:r>
            <a:r>
              <a:rPr lang="en-CA" sz="2600" dirty="0">
                <a:solidFill>
                  <a:schemeClr val="accent5">
                    <a:lumMod val="75000"/>
                  </a:schemeClr>
                </a:solidFill>
              </a:rPr>
              <a:t>"</a:t>
            </a:r>
            <a:r>
              <a:rPr lang="en-CA" sz="2600" b="1" dirty="0">
                <a:solidFill>
                  <a:schemeClr val="accent5">
                    <a:lumMod val="75000"/>
                  </a:schemeClr>
                </a:solidFill>
              </a:rPr>
              <a:t> </a:t>
            </a:r>
            <a:r>
              <a:rPr lang="en-CA" sz="2600" b="1" dirty="0" smtClean="0">
                <a:solidFill>
                  <a:schemeClr val="accent5">
                    <a:lumMod val="75000"/>
                  </a:schemeClr>
                </a:solidFill>
              </a:rPr>
              <a:t/>
            </a:r>
            <a:br>
              <a:rPr lang="en-CA" sz="2600" b="1" dirty="0" smtClean="0">
                <a:solidFill>
                  <a:schemeClr val="accent5">
                    <a:lumMod val="75000"/>
                  </a:schemeClr>
                </a:solidFill>
              </a:rPr>
            </a:br>
            <a:r>
              <a:rPr lang="en-CA" sz="2600" dirty="0" smtClean="0">
                <a:solidFill>
                  <a:schemeClr val="accent5">
                    <a:lumMod val="75000"/>
                  </a:schemeClr>
                </a:solidFill>
              </a:rPr>
              <a:t>arrived </a:t>
            </a:r>
            <a:r>
              <a:rPr lang="en-CA" sz="2600" dirty="0">
                <a:solidFill>
                  <a:schemeClr val="accent5">
                    <a:lumMod val="75000"/>
                  </a:schemeClr>
                </a:solidFill>
              </a:rPr>
              <a:t>another day of creative activity </a:t>
            </a:r>
            <a:r>
              <a:rPr lang="en-CA" sz="2600" dirty="0" smtClean="0">
                <a:solidFill>
                  <a:schemeClr val="accent5">
                    <a:lumMod val="75000"/>
                  </a:schemeClr>
                </a:solidFill>
              </a:rPr>
              <a:t/>
            </a:r>
            <a:br>
              <a:rPr lang="en-CA" sz="2600" dirty="0" smtClean="0">
                <a:solidFill>
                  <a:schemeClr val="accent5">
                    <a:lumMod val="75000"/>
                  </a:schemeClr>
                </a:solidFill>
              </a:rPr>
            </a:br>
            <a:r>
              <a:rPr lang="en-CA" sz="2600" dirty="0" smtClean="0">
                <a:solidFill>
                  <a:schemeClr val="accent5">
                    <a:lumMod val="75000"/>
                  </a:schemeClr>
                </a:solidFill>
              </a:rPr>
              <a:t>began</a:t>
            </a:r>
            <a:r>
              <a:rPr lang="en-CA" sz="2600" dirty="0">
                <a:solidFill>
                  <a:schemeClr val="accent5">
                    <a:lumMod val="75000"/>
                  </a:schemeClr>
                </a:solidFill>
              </a:rPr>
              <a:t>. </a:t>
            </a:r>
          </a:p>
          <a:p>
            <a:endParaRPr lang="en-CA"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60</a:t>
            </a:fld>
            <a:endParaRPr lang="en-US" dirty="0"/>
          </a:p>
        </p:txBody>
      </p:sp>
      <p:pic>
        <p:nvPicPr>
          <p:cNvPr id="14338" name="Picture 2" descr="C:\Users\Rae\Desktop\exposition of genesis  leupo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73" y="1851949"/>
            <a:ext cx="2462153" cy="328204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77215"/>
      </p:ext>
    </p:extLst>
  </p:cSld>
  <p:clrMapOvr>
    <a:masterClrMapping/>
  </p:clrMapOvr>
  <p:transition spd="slow">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61</a:t>
            </a:fld>
            <a:endParaRPr lang="en-US" dirty="0"/>
          </a:p>
        </p:txBody>
      </p:sp>
      <p:sp>
        <p:nvSpPr>
          <p:cNvPr id="18" name="Title 1"/>
          <p:cNvSpPr>
            <a:spLocks noGrp="1"/>
          </p:cNvSpPr>
          <p:nvPr>
            <p:ph type="title"/>
          </p:nvPr>
        </p:nvSpPr>
        <p:spPr>
          <a:xfrm>
            <a:off x="2733684" y="40639"/>
            <a:ext cx="8915399" cy="197104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000" b="1" dirty="0" smtClean="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t>Studies </a:t>
            </a:r>
            <a:r>
              <a:rPr lang="en-CA" sz="4000" b="1" dirty="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t>in Genesis One, p. 89. </a:t>
            </a:r>
            <a:r>
              <a:rPr lang="en-CA" sz="4000" b="1" dirty="0" smtClean="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t/>
            </a:r>
            <a:br>
              <a:rPr lang="en-CA" sz="4000" b="1" dirty="0" smtClean="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br>
            <a:r>
              <a:rPr lang="en-CA" sz="4000" b="1" dirty="0" smtClean="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t>Edward </a:t>
            </a:r>
            <a:r>
              <a:rPr lang="en-CA" sz="4000" b="1" dirty="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t>J. </a:t>
            </a:r>
            <a:r>
              <a:rPr lang="en-CA" sz="4000" b="1" dirty="0" smtClean="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t>Young</a:t>
            </a:r>
            <a:br>
              <a:rPr lang="en-CA" sz="4000" b="1" dirty="0" smtClean="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br>
            <a:r>
              <a:rPr lang="en-CA" sz="2800" b="1" dirty="0" smtClean="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t>Westminster </a:t>
            </a:r>
            <a:r>
              <a:rPr lang="en-CA" sz="2800" b="1" dirty="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rPr>
              <a:t>Theological Seminary</a:t>
            </a:r>
            <a:endParaRPr lang="en-US" b="1" dirty="0">
              <a:ln w="11430">
                <a:solidFill>
                  <a:srgbClr val="002060"/>
                </a:solidFill>
              </a:ln>
              <a:solidFill>
                <a:srgbClr val="FFC000"/>
              </a:solidFill>
              <a:effectLst>
                <a:outerShdw blurRad="50800" dist="39000" dir="5460000" algn="tl">
                  <a:srgbClr val="000000">
                    <a:alpha val="38000"/>
                  </a:srgbClr>
                </a:outerShdw>
              </a:effectLst>
              <a:latin typeface="Comic Sans MS" pitchFamily="66" charset="0"/>
            </a:endParaRPr>
          </a:p>
        </p:txBody>
      </p:sp>
      <p:sp>
        <p:nvSpPr>
          <p:cNvPr id="19" name="Text Placeholder 2"/>
          <p:cNvSpPr txBox="1">
            <a:spLocks/>
          </p:cNvSpPr>
          <p:nvPr/>
        </p:nvSpPr>
        <p:spPr>
          <a:xfrm>
            <a:off x="2589211" y="1960879"/>
            <a:ext cx="9401683" cy="4775587"/>
          </a:xfrm>
          <a:prstGeom prst="rect">
            <a:avLst/>
          </a:prstGeom>
        </p:spPr>
        <p:txBody>
          <a:bodyPr>
            <a:noAutofit/>
            <a:scene3d>
              <a:camera prst="orthographicFront"/>
              <a:lightRig rig="threePt" dir="t"/>
            </a:scene3d>
            <a:sp3d extrusionH="57150">
              <a:bevelT w="38100" h="38100"/>
            </a:sp3d>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CA" sz="2000" dirty="0" smtClean="0"/>
              <a:t>Edward Young, </a:t>
            </a:r>
            <a:r>
              <a:rPr lang="en-CA" sz="1600" dirty="0" smtClean="0"/>
              <a:t>(professor of the </a:t>
            </a:r>
            <a:r>
              <a:rPr lang="en-CA" sz="1600" dirty="0" err="1" smtClean="0"/>
              <a:t>TaNaK</a:t>
            </a:r>
            <a:r>
              <a:rPr lang="en-CA" sz="1600" dirty="0" smtClean="0"/>
              <a:t> at Westminster Theological Seminary)</a:t>
            </a:r>
            <a:r>
              <a:rPr lang="en-CA" sz="2000" dirty="0" smtClean="0"/>
              <a:t> summarizes the Hebrew text as follows: </a:t>
            </a:r>
          </a:p>
          <a:p>
            <a:r>
              <a:rPr lang="en-CA" sz="2400" b="1" dirty="0" smtClean="0">
                <a:solidFill>
                  <a:schemeClr val="accent5">
                    <a:lumMod val="75000"/>
                  </a:schemeClr>
                </a:solidFill>
              </a:rPr>
              <a:t>When the light was removed by the appearance of darkness, it was evening, and the coming of light brought morning, the completion of a day.  </a:t>
            </a:r>
            <a:r>
              <a:rPr lang="en-CA" sz="2400" b="1" u="sng" dirty="0" smtClean="0">
                <a:solidFill>
                  <a:srgbClr val="0070C0"/>
                </a:solidFill>
              </a:rPr>
              <a:t>The days therefore</a:t>
            </a:r>
            <a:r>
              <a:rPr lang="en-CA" sz="2400" b="1" dirty="0" smtClean="0">
                <a:solidFill>
                  <a:srgbClr val="0070C0"/>
                </a:solidFill>
              </a:rPr>
              <a:t>, </a:t>
            </a:r>
            <a:br>
              <a:rPr lang="en-CA" sz="2400" b="1" dirty="0" smtClean="0">
                <a:solidFill>
                  <a:srgbClr val="0070C0"/>
                </a:solidFill>
              </a:rPr>
            </a:br>
            <a:r>
              <a:rPr lang="en-CA" sz="2400" b="1" u="sng" dirty="0" smtClean="0">
                <a:solidFill>
                  <a:srgbClr val="0070C0"/>
                </a:solidFill>
              </a:rPr>
              <a:t>are to be reckoned from morning to morning</a:t>
            </a:r>
            <a:r>
              <a:rPr lang="en-CA" sz="2400" b="1" dirty="0" smtClean="0">
                <a:solidFill>
                  <a:srgbClr val="0070C0"/>
                </a:solidFill>
              </a:rPr>
              <a:t>.</a:t>
            </a:r>
            <a:r>
              <a:rPr lang="en-CA" sz="2400" dirty="0" smtClean="0">
                <a:solidFill>
                  <a:srgbClr val="0070C0"/>
                </a:solidFill>
              </a:rPr>
              <a:t>  </a:t>
            </a:r>
          </a:p>
          <a:p>
            <a:r>
              <a:rPr lang="en-CA" sz="2400" b="1" dirty="0" smtClean="0">
                <a:solidFill>
                  <a:schemeClr val="accent5">
                    <a:lumMod val="75000"/>
                  </a:schemeClr>
                </a:solidFill>
              </a:rPr>
              <a:t>Therefore, we may conclude that </a:t>
            </a:r>
            <a:r>
              <a:rPr lang="en-CA" sz="2400" b="1" dirty="0" smtClean="0">
                <a:solidFill>
                  <a:srgbClr val="0070C0"/>
                </a:solidFill>
              </a:rPr>
              <a:t>since a new day began on the morning</a:t>
            </a:r>
            <a:r>
              <a:rPr lang="en-CA" sz="2400" b="1" dirty="0" smtClean="0">
                <a:solidFill>
                  <a:schemeClr val="accent5">
                    <a:lumMod val="75000"/>
                  </a:schemeClr>
                </a:solidFill>
              </a:rPr>
              <a:t> of each of the six days of creation week, </a:t>
            </a:r>
            <a:br>
              <a:rPr lang="en-CA" sz="2400" b="1" dirty="0" smtClean="0">
                <a:solidFill>
                  <a:schemeClr val="accent5">
                    <a:lumMod val="75000"/>
                  </a:schemeClr>
                </a:solidFill>
              </a:rPr>
            </a:br>
            <a:r>
              <a:rPr lang="en-CA" sz="2400" b="1" dirty="0" smtClean="0">
                <a:solidFill>
                  <a:srgbClr val="0070C0"/>
                </a:solidFill>
              </a:rPr>
              <a:t>it would follow that God sanctified the Sabbath on the morning of the seventh day</a:t>
            </a:r>
            <a:r>
              <a:rPr lang="en-CA" sz="2400" b="1" dirty="0" smtClean="0">
                <a:solidFill>
                  <a:schemeClr val="accent5">
                    <a:lumMod val="75000"/>
                  </a:schemeClr>
                </a:solidFill>
              </a:rPr>
              <a:t> </a:t>
            </a:r>
            <a:r>
              <a:rPr lang="en-CA" sz="2000" b="1" dirty="0" smtClean="0">
                <a:solidFill>
                  <a:schemeClr val="accent5">
                    <a:lumMod val="75000"/>
                  </a:schemeClr>
                </a:solidFill>
              </a:rPr>
              <a:t>(not on the evening of the sixth day).  </a:t>
            </a:r>
            <a:r>
              <a:rPr lang="en-CA" sz="2400" b="1" dirty="0" smtClean="0">
                <a:ln>
                  <a:solidFill>
                    <a:srgbClr val="002060"/>
                  </a:solidFill>
                </a:ln>
                <a:solidFill>
                  <a:srgbClr val="0070C0"/>
                </a:solidFill>
              </a:rPr>
              <a:t>Thus, the first Sabbath </a:t>
            </a:r>
            <a:r>
              <a:rPr lang="en-CA" sz="2000" dirty="0" smtClean="0">
                <a:solidFill>
                  <a:srgbClr val="0070C0"/>
                </a:solidFill>
              </a:rPr>
              <a:t>(Gen. 2:1-3)</a:t>
            </a:r>
            <a:r>
              <a:rPr lang="en-CA" sz="2400" dirty="0" smtClean="0">
                <a:solidFill>
                  <a:srgbClr val="0070C0"/>
                </a:solidFill>
              </a:rPr>
              <a:t> </a:t>
            </a:r>
            <a:r>
              <a:rPr lang="en-CA" sz="2400" b="1" dirty="0" smtClean="0">
                <a:ln>
                  <a:solidFill>
                    <a:srgbClr val="002060"/>
                  </a:solidFill>
                </a:ln>
                <a:solidFill>
                  <a:srgbClr val="0070C0"/>
                </a:solidFill>
              </a:rPr>
              <a:t>began in the morning rather than in the evening.</a:t>
            </a:r>
            <a:endParaRPr lang="en-CA" sz="2600" dirty="0">
              <a:ln>
                <a:solidFill>
                  <a:srgbClr val="002060"/>
                </a:solidFill>
              </a:ln>
              <a:solidFill>
                <a:srgbClr val="0070C0"/>
              </a:solidFill>
            </a:endParaRPr>
          </a:p>
        </p:txBody>
      </p:sp>
      <p:pic>
        <p:nvPicPr>
          <p:cNvPr id="20" name="Picture 2" descr="C:\Users\Rae\Desktop\Ed Young Studies in Genesis 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59" y="324094"/>
            <a:ext cx="1739508" cy="27312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21" name="Picture 2" descr="C:\Users\Rae\Desktop\edward j young.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05410" y="3986595"/>
            <a:ext cx="2090807" cy="2373493"/>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Sun 6"/>
          <p:cNvSpPr/>
          <p:nvPr/>
        </p:nvSpPr>
        <p:spPr>
          <a:xfrm>
            <a:off x="303694" y="118704"/>
            <a:ext cx="335280" cy="266066"/>
          </a:xfrm>
          <a:prstGeom prst="sun">
            <a:avLst/>
          </a:prstGeom>
          <a:solidFill>
            <a:srgbClr val="00B05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295625"/>
      </p:ext>
    </p:extLst>
  </p:cSld>
  <p:clrMapOvr>
    <a:masterClrMapping/>
  </p:clrMapOvr>
  <p:transition spd="slow">
    <p:split orient="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085863" y="254643"/>
            <a:ext cx="7418749" cy="2291787"/>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900" b="1" dirty="0">
                <a:ln w="11430"/>
                <a:solidFill>
                  <a:srgbClr val="C00000"/>
                </a:solidFill>
                <a:effectLst>
                  <a:outerShdw blurRad="50800" dist="39000" dir="5460000" algn="tl">
                    <a:srgbClr val="000000">
                      <a:alpha val="38000"/>
                    </a:srgbClr>
                  </a:outerShdw>
                </a:effectLst>
              </a:rPr>
              <a:t>Chronological Aspects of </a:t>
            </a:r>
            <a:r>
              <a:rPr lang="en-CA" sz="4900" b="1" dirty="0" smtClean="0">
                <a:ln w="11430"/>
                <a:solidFill>
                  <a:srgbClr val="C00000"/>
                </a:solidFill>
                <a:effectLst>
                  <a:outerShdw blurRad="50800" dist="39000" dir="5460000" algn="tl">
                    <a:srgbClr val="000000">
                      <a:alpha val="38000"/>
                    </a:srgbClr>
                  </a:outerShdw>
                </a:effectLst>
              </a:rPr>
              <a:t/>
            </a:r>
            <a:br>
              <a:rPr lang="en-CA" sz="4900" b="1" dirty="0" smtClean="0">
                <a:ln w="11430"/>
                <a:solidFill>
                  <a:srgbClr val="C00000"/>
                </a:solidFill>
                <a:effectLst>
                  <a:outerShdw blurRad="50800" dist="39000" dir="5460000" algn="tl">
                    <a:srgbClr val="000000">
                      <a:alpha val="38000"/>
                    </a:srgbClr>
                  </a:outerShdw>
                </a:effectLst>
              </a:rPr>
            </a:br>
            <a:r>
              <a:rPr lang="en-CA" sz="4900" b="1" dirty="0" smtClean="0">
                <a:ln w="11430"/>
                <a:solidFill>
                  <a:srgbClr val="C00000"/>
                </a:solidFill>
                <a:effectLst>
                  <a:outerShdw blurRad="50800" dist="39000" dir="5460000" algn="tl">
                    <a:srgbClr val="000000">
                      <a:alpha val="38000"/>
                    </a:srgbClr>
                  </a:outerShdw>
                </a:effectLst>
              </a:rPr>
              <a:t>the </a:t>
            </a:r>
            <a:r>
              <a:rPr lang="en-CA" sz="4900" b="1" dirty="0">
                <a:ln w="11430"/>
                <a:solidFill>
                  <a:srgbClr val="C00000"/>
                </a:solidFill>
                <a:effectLst>
                  <a:outerShdw blurRad="50800" dist="39000" dir="5460000" algn="tl">
                    <a:srgbClr val="000000">
                      <a:alpha val="38000"/>
                    </a:srgbClr>
                  </a:outerShdw>
                </a:effectLst>
              </a:rPr>
              <a:t>Life of </a:t>
            </a:r>
            <a:r>
              <a:rPr lang="en-CA" sz="4900" b="1" dirty="0" smtClean="0">
                <a:ln w="11430"/>
                <a:solidFill>
                  <a:srgbClr val="C00000"/>
                </a:solidFill>
                <a:effectLst>
                  <a:outerShdw blurRad="50800" dist="39000" dir="5460000" algn="tl">
                    <a:srgbClr val="000000">
                      <a:alpha val="38000"/>
                    </a:srgbClr>
                  </a:outerShdw>
                </a:effectLst>
              </a:rPr>
              <a:t>Christ</a:t>
            </a:r>
            <a:br>
              <a:rPr lang="en-CA" sz="4900" b="1" dirty="0" smtClean="0">
                <a:ln w="11430"/>
                <a:solidFill>
                  <a:srgbClr val="C00000"/>
                </a:solidFill>
                <a:effectLst>
                  <a:outerShdw blurRad="50800" dist="39000" dir="5460000" algn="tl">
                    <a:srgbClr val="000000">
                      <a:alpha val="38000"/>
                    </a:srgbClr>
                  </a:outerShdw>
                </a:effectLst>
              </a:rPr>
            </a:br>
            <a:r>
              <a:rPr lang="en-CA" b="1" dirty="0" smtClean="0">
                <a:ln w="11430"/>
                <a:solidFill>
                  <a:srgbClr val="C00000"/>
                </a:solidFill>
                <a:effectLst>
                  <a:outerShdw blurRad="50800" dist="39000" dir="5460000" algn="tl">
                    <a:srgbClr val="000000">
                      <a:alpha val="38000"/>
                    </a:srgbClr>
                  </a:outerShdw>
                </a:effectLst>
              </a:rPr>
              <a:t>Harold W </a:t>
            </a:r>
            <a:r>
              <a:rPr lang="en-CA" b="1" dirty="0" err="1" smtClean="0">
                <a:ln w="11430"/>
                <a:solidFill>
                  <a:srgbClr val="C00000"/>
                </a:solidFill>
                <a:effectLst>
                  <a:outerShdw blurRad="50800" dist="39000" dir="5460000" algn="tl">
                    <a:srgbClr val="000000">
                      <a:alpha val="38000"/>
                    </a:srgbClr>
                  </a:outerShdw>
                </a:effectLst>
              </a:rPr>
              <a:t>Hoehner</a:t>
            </a:r>
            <a:r>
              <a:rPr lang="en-C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C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CA"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pp. 87, 88. </a:t>
            </a:r>
            <a:r>
              <a:rPr lang="en-C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C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idx="1"/>
          </p:nvPr>
        </p:nvSpPr>
        <p:spPr>
          <a:xfrm>
            <a:off x="3773352" y="2870531"/>
            <a:ext cx="7939609" cy="3422665"/>
          </a:xfrm>
        </p:spPr>
        <p:txBody>
          <a:bodyPr>
            <a:noAutofit/>
            <a:scene3d>
              <a:camera prst="orthographicFront"/>
              <a:lightRig rig="threePt" dir="t"/>
            </a:scene3d>
            <a:sp3d extrusionH="57150">
              <a:bevelT w="38100" h="38100"/>
            </a:sp3d>
          </a:bodyPr>
          <a:lstStyle/>
          <a:p>
            <a:pPr>
              <a:lnSpc>
                <a:spcPct val="150000"/>
              </a:lnSpc>
            </a:pPr>
            <a:r>
              <a:rPr lang="en-CA" sz="2600" dirty="0">
                <a:solidFill>
                  <a:srgbClr val="FF0000"/>
                </a:solidFill>
              </a:rPr>
              <a:t>However</a:t>
            </a:r>
            <a:r>
              <a:rPr lang="en-CA" sz="2600" b="1" dirty="0">
                <a:solidFill>
                  <a:srgbClr val="FF0000"/>
                </a:solidFill>
              </a:rPr>
              <a:t> Rabbinic tradition </a:t>
            </a:r>
            <a:r>
              <a:rPr lang="en-CA" sz="2600" dirty="0">
                <a:solidFill>
                  <a:srgbClr val="FF0000"/>
                </a:solidFill>
              </a:rPr>
              <a:t>on this subject </a:t>
            </a:r>
            <a:r>
              <a:rPr lang="en-CA" sz="2600" b="1" dirty="0">
                <a:solidFill>
                  <a:srgbClr val="FF0000"/>
                </a:solidFill>
              </a:rPr>
              <a:t>is</a:t>
            </a:r>
            <a:r>
              <a:rPr lang="en-CA" sz="2600" dirty="0">
                <a:solidFill>
                  <a:srgbClr val="FF0000"/>
                </a:solidFill>
              </a:rPr>
              <a:t> in fact mixed. </a:t>
            </a:r>
            <a:r>
              <a:rPr lang="en-CA" sz="2600" dirty="0" smtClean="0">
                <a:solidFill>
                  <a:srgbClr val="FF0000"/>
                </a:solidFill>
              </a:rPr>
              <a:t> Harold </a:t>
            </a:r>
            <a:r>
              <a:rPr lang="en-CA" sz="2600" dirty="0" err="1">
                <a:solidFill>
                  <a:srgbClr val="FF0000"/>
                </a:solidFill>
              </a:rPr>
              <a:t>Hoehner</a:t>
            </a:r>
            <a:r>
              <a:rPr lang="en-CA" sz="2600" dirty="0">
                <a:solidFill>
                  <a:srgbClr val="FF0000"/>
                </a:solidFill>
              </a:rPr>
              <a:t> demonstrates </a:t>
            </a:r>
            <a:r>
              <a:rPr lang="en-CA" sz="2600" b="1" u="sng" dirty="0">
                <a:solidFill>
                  <a:srgbClr val="FF0000"/>
                </a:solidFill>
              </a:rPr>
              <a:t>from the </a:t>
            </a:r>
            <a:r>
              <a:rPr lang="en-CA" sz="2600" b="1" i="1" u="sng" dirty="0">
                <a:solidFill>
                  <a:srgbClr val="FF0000"/>
                </a:solidFill>
              </a:rPr>
              <a:t>Mishnah</a:t>
            </a:r>
            <a:r>
              <a:rPr lang="en-CA" sz="2600" dirty="0">
                <a:solidFill>
                  <a:srgbClr val="FF0000"/>
                </a:solidFill>
              </a:rPr>
              <a:t> that there were actually two systems of reckoning a day at the time of the Messiah</a:t>
            </a:r>
            <a:r>
              <a:rPr lang="en-CA" sz="2600" dirty="0" smtClean="0">
                <a:solidFill>
                  <a:srgbClr val="FF0000"/>
                </a:solidFill>
              </a:rPr>
              <a:t>:</a:t>
            </a:r>
            <a:r>
              <a:rPr lang="en-CA" sz="2600" dirty="0" smtClean="0"/>
              <a:t>  </a:t>
            </a:r>
            <a:r>
              <a:rPr lang="en-CA" sz="2000" dirty="0" smtClean="0"/>
              <a:t>[</a:t>
            </a:r>
            <a:r>
              <a:rPr lang="en-CA" sz="2000" dirty="0" err="1" smtClean="0"/>
              <a:t>con’t</a:t>
            </a:r>
            <a:r>
              <a:rPr lang="en-CA" sz="2000" dirty="0" smtClean="0"/>
              <a:t>]</a:t>
            </a:r>
            <a:endParaRPr lang="en-CA" sz="2600" dirty="0">
              <a:solidFill>
                <a:srgbClr val="FF000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62</a:t>
            </a:fld>
            <a:endParaRPr lang="en-US" dirty="0"/>
          </a:p>
        </p:txBody>
      </p:sp>
      <p:pic>
        <p:nvPicPr>
          <p:cNvPr id="2050" name="Picture 2" descr="C:\Users\Rae\Desktop\chronological aspects of the life of Christ  Harold W Hoeh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125" y="2328502"/>
            <a:ext cx="2644555" cy="396286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7036"/>
      </p:ext>
    </p:extLst>
  </p:cSld>
  <p:clrMapOvr>
    <a:masterClrMapping/>
  </p:clrMapOvr>
  <p:transition spd="slow">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3125164" y="578733"/>
            <a:ext cx="8727312" cy="6007261"/>
          </a:xfrm>
        </p:spPr>
        <p:txBody>
          <a:bodyPr>
            <a:noAutofit/>
            <a:scene3d>
              <a:camera prst="orthographicFront"/>
              <a:lightRig rig="threePt" dir="t"/>
            </a:scene3d>
            <a:sp3d extrusionH="57150">
              <a:bevelT w="38100" h="38100"/>
            </a:sp3d>
          </a:bodyPr>
          <a:lstStyle/>
          <a:p>
            <a:r>
              <a:rPr lang="en-CA" sz="2600" b="1" u="sng" dirty="0" smtClean="0">
                <a:solidFill>
                  <a:srgbClr val="0070C0"/>
                </a:solidFill>
              </a:rPr>
              <a:t>The </a:t>
            </a:r>
            <a:r>
              <a:rPr lang="en-CA" sz="2600" b="1" u="sng" dirty="0">
                <a:solidFill>
                  <a:srgbClr val="0070C0"/>
                </a:solidFill>
              </a:rPr>
              <a:t>Galileans and Pharisees used the</a:t>
            </a:r>
            <a:r>
              <a:rPr lang="en-CA" sz="2600" b="1" dirty="0">
                <a:solidFill>
                  <a:srgbClr val="0070C0"/>
                </a:solidFill>
              </a:rPr>
              <a:t> </a:t>
            </a:r>
            <a:r>
              <a:rPr lang="en-CA" sz="2600" b="1" u="sng" dirty="0">
                <a:solidFill>
                  <a:schemeClr val="accent5">
                    <a:lumMod val="75000"/>
                  </a:schemeClr>
                </a:solidFill>
              </a:rPr>
              <a:t>sunrise-to-sunrise reckoning</a:t>
            </a:r>
            <a:r>
              <a:rPr lang="en-CA" sz="2600" b="1" dirty="0">
                <a:solidFill>
                  <a:srgbClr val="FF0000"/>
                </a:solidFill>
              </a:rPr>
              <a:t> </a:t>
            </a:r>
            <a:r>
              <a:rPr lang="en-CA" sz="2600" b="1" dirty="0" smtClean="0">
                <a:solidFill>
                  <a:schemeClr val="tx1">
                    <a:lumMod val="65000"/>
                    <a:lumOff val="35000"/>
                  </a:schemeClr>
                </a:solidFill>
              </a:rPr>
              <a:t>whereas </a:t>
            </a:r>
            <a:r>
              <a:rPr lang="en-CA" sz="2600" b="1" u="sng" dirty="0" smtClean="0">
                <a:solidFill>
                  <a:srgbClr val="FF0000"/>
                </a:solidFill>
              </a:rPr>
              <a:t>the </a:t>
            </a:r>
            <a:r>
              <a:rPr lang="en-CA" sz="2600" b="1" u="sng" dirty="0">
                <a:solidFill>
                  <a:srgbClr val="FF0000"/>
                </a:solidFill>
              </a:rPr>
              <a:t>Judeans and Sadducees used the sunset-to-sunset reckoning</a:t>
            </a:r>
            <a:r>
              <a:rPr lang="en-CA" sz="2600" b="1" dirty="0" smtClean="0">
                <a:solidFill>
                  <a:srgbClr val="FF0000"/>
                </a:solidFill>
              </a:rPr>
              <a:t>.</a:t>
            </a:r>
            <a:r>
              <a:rPr lang="en-CA" sz="2600" dirty="0" smtClean="0">
                <a:solidFill>
                  <a:srgbClr val="FF0000"/>
                </a:solidFill>
              </a:rPr>
              <a:t>.. </a:t>
            </a:r>
            <a:r>
              <a:rPr lang="en-CA" sz="2600" dirty="0"/>
              <a:t>This view not only satisfies the data of the </a:t>
            </a:r>
            <a:r>
              <a:rPr lang="en-CA" sz="2600" dirty="0" err="1"/>
              <a:t>Synoptics</a:t>
            </a:r>
            <a:r>
              <a:rPr lang="en-CA" sz="2600" dirty="0"/>
              <a:t> and the Gospel of John, it is also substantiated by the Mishnah</a:t>
            </a:r>
            <a:r>
              <a:rPr lang="en-CA" sz="2600" dirty="0" smtClean="0"/>
              <a:t>.  </a:t>
            </a:r>
            <a:r>
              <a:rPr lang="en-CA" sz="2600" b="1" dirty="0">
                <a:solidFill>
                  <a:schemeClr val="accent5">
                    <a:lumMod val="75000"/>
                  </a:schemeClr>
                </a:solidFill>
              </a:rPr>
              <a:t>It was the custom of the Galileans to do no work on the day of the Passover while the Judeans worked until midday</a:t>
            </a:r>
            <a:r>
              <a:rPr lang="en-CA" sz="2600" dirty="0"/>
              <a:t> </a:t>
            </a:r>
            <a:r>
              <a:rPr lang="en-CA" sz="2000" dirty="0"/>
              <a:t>[the footnote reference is to </a:t>
            </a:r>
            <a:r>
              <a:rPr lang="en-CA" sz="2000" i="1" dirty="0"/>
              <a:t>Mishnah </a:t>
            </a:r>
            <a:r>
              <a:rPr lang="en-CA" sz="2000" dirty="0"/>
              <a:t>: </a:t>
            </a:r>
            <a:r>
              <a:rPr lang="en-CA" sz="2000" dirty="0" err="1"/>
              <a:t>Pesahim</a:t>
            </a:r>
            <a:r>
              <a:rPr lang="en-CA" sz="2000" dirty="0"/>
              <a:t> iv.5]. </a:t>
            </a:r>
            <a:r>
              <a:rPr lang="en-CA" sz="2000" dirty="0" smtClean="0"/>
              <a:t> </a:t>
            </a:r>
            <a:r>
              <a:rPr lang="en-CA" sz="2600" dirty="0" smtClean="0">
                <a:solidFill>
                  <a:schemeClr val="accent5">
                    <a:lumMod val="75000"/>
                  </a:schemeClr>
                </a:solidFill>
              </a:rPr>
              <a:t>Since </a:t>
            </a:r>
            <a:r>
              <a:rPr lang="en-CA" sz="2600" dirty="0">
                <a:solidFill>
                  <a:schemeClr val="accent5">
                    <a:lumMod val="75000"/>
                  </a:schemeClr>
                </a:solidFill>
              </a:rPr>
              <a:t>the Galileans’ day began at sunrise they would do no work on the entire day of the Passover. </a:t>
            </a:r>
            <a:r>
              <a:rPr lang="en-CA" sz="2600" dirty="0" smtClean="0">
                <a:solidFill>
                  <a:schemeClr val="accent5">
                    <a:lumMod val="75000"/>
                  </a:schemeClr>
                </a:solidFill>
              </a:rPr>
              <a:t> </a:t>
            </a:r>
            <a:r>
              <a:rPr lang="en-CA" sz="2600" dirty="0" smtClean="0">
                <a:solidFill>
                  <a:srgbClr val="FF0000"/>
                </a:solidFill>
              </a:rPr>
              <a:t>On </a:t>
            </a:r>
            <a:r>
              <a:rPr lang="en-CA" sz="2600" dirty="0">
                <a:solidFill>
                  <a:srgbClr val="FF0000"/>
                </a:solidFill>
              </a:rPr>
              <a:t>the other hand the Judeans’ day began at sunset and they would work the morning but not the </a:t>
            </a:r>
            <a:r>
              <a:rPr lang="en-CA" sz="2600" dirty="0" smtClean="0">
                <a:solidFill>
                  <a:srgbClr val="FF0000"/>
                </a:solidFill>
              </a:rPr>
              <a:t>afternoon.</a:t>
            </a:r>
            <a:endParaRPr lang="en-CA" sz="2600" dirty="0">
              <a:solidFill>
                <a:srgbClr val="00B05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63</a:t>
            </a:fld>
            <a:endParaRPr lang="en-US" dirty="0"/>
          </a:p>
        </p:txBody>
      </p:sp>
      <p:pic>
        <p:nvPicPr>
          <p:cNvPr id="6" name="Picture 2" descr="C:\Users\Rae\Desktop\chronological aspects of the life of Christ  Harold W Hoeh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83" y="1819216"/>
            <a:ext cx="2644555" cy="396286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5" name="Sun 4"/>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411348"/>
      </p:ext>
    </p:extLst>
  </p:cSld>
  <p:clrMapOvr>
    <a:masterClrMapping/>
  </p:clrMapOvr>
  <p:transition spd="slow">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2697480" y="533400"/>
            <a:ext cx="8673465" cy="2148840"/>
          </a:xfrm>
        </p:spPr>
        <p:txBody>
          <a:bodyPr>
            <a:noAutofit/>
            <a:scene3d>
              <a:camera prst="orthographicFront"/>
              <a:lightRig rig="threePt" dir="t"/>
            </a:scene3d>
            <a:sp3d extrusionH="57150">
              <a:bevelT w="38100" h="38100" prst="angle"/>
            </a:sp3d>
          </a:bodyPr>
          <a:lstStyle/>
          <a:p>
            <a:pPr algn="ctr"/>
            <a:r>
              <a:rPr lang="en-CA" sz="3600" b="1" i="1" dirty="0" smtClean="0">
                <a:solidFill>
                  <a:srgbClr val="7030A0"/>
                </a:solidFill>
                <a:latin typeface="Comic Sans MS" pitchFamily="66" charset="0"/>
              </a:rPr>
              <a:t>Note; </a:t>
            </a:r>
            <a:r>
              <a:rPr lang="en-CA" sz="3600" b="1" dirty="0">
                <a:solidFill>
                  <a:schemeClr val="bg2">
                    <a:lumMod val="50000"/>
                  </a:schemeClr>
                </a:solidFill>
                <a:latin typeface="Comic Sans MS" pitchFamily="66" charset="0"/>
              </a:rPr>
              <a:t>if one is to lean heavily on the testimony of rabbinic tradition, he </a:t>
            </a:r>
            <a:r>
              <a:rPr lang="en-CA" sz="3600" b="1" dirty="0" smtClean="0">
                <a:solidFill>
                  <a:schemeClr val="bg2">
                    <a:lumMod val="50000"/>
                  </a:schemeClr>
                </a:solidFill>
                <a:latin typeface="Comic Sans MS" pitchFamily="66" charset="0"/>
              </a:rPr>
              <a:t> will be </a:t>
            </a:r>
            <a:r>
              <a:rPr lang="en-CA" sz="3600" b="1" dirty="0">
                <a:solidFill>
                  <a:schemeClr val="bg2">
                    <a:lumMod val="50000"/>
                  </a:schemeClr>
                </a:solidFill>
                <a:latin typeface="Comic Sans MS" pitchFamily="66" charset="0"/>
              </a:rPr>
              <a:t>confronted with the question: </a:t>
            </a:r>
            <a:endParaRPr lang="en-CA" sz="3600" b="1" dirty="0" smtClean="0">
              <a:solidFill>
                <a:schemeClr val="bg2">
                  <a:lumMod val="50000"/>
                </a:schemeClr>
              </a:solidFill>
              <a:latin typeface="Comic Sans MS" pitchFamily="66" charset="0"/>
            </a:endParaRPr>
          </a:p>
          <a:p>
            <a:endParaRPr lang="en-CA" sz="2600" dirty="0">
              <a:solidFill>
                <a:schemeClr val="bg2">
                  <a:lumMod val="50000"/>
                </a:schemeClr>
              </a:solidFill>
            </a:endParaRPr>
          </a:p>
        </p:txBody>
      </p:sp>
      <p:sp>
        <p:nvSpPr>
          <p:cNvPr id="8" name="Slide Number Placeholder 3"/>
          <p:cNvSpPr>
            <a:spLocks noGrp="1"/>
          </p:cNvSpPr>
          <p:nvPr>
            <p:ph type="sldNum" sz="quarter" idx="12"/>
          </p:nvPr>
        </p:nvSpPr>
        <p:spPr>
          <a:xfrm>
            <a:off x="-47308" y="3244139"/>
            <a:ext cx="779767" cy="365125"/>
          </a:xfrm>
        </p:spPr>
        <p:txBody>
          <a:bodyPr/>
          <a:lstStyle/>
          <a:p>
            <a:fld id="{D57F1E4F-1CFF-5643-939E-217C01CDF565}" type="slidenum">
              <a:rPr lang="en-US" smtClean="0"/>
              <a:pPr/>
              <a:t>64</a:t>
            </a:fld>
            <a:endParaRPr lang="en-US" dirty="0"/>
          </a:p>
        </p:txBody>
      </p:sp>
      <p:pic>
        <p:nvPicPr>
          <p:cNvPr id="9" name="Picture 11" descr="C:\Users\Rae\Desktop\Art on Desktop\white man clip art\3d white people\png\Decisions orange arrows png.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080" y="470020"/>
            <a:ext cx="7968982" cy="63879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p:cNvSpPr txBox="1">
            <a:spLocks/>
          </p:cNvSpPr>
          <p:nvPr/>
        </p:nvSpPr>
        <p:spPr>
          <a:xfrm>
            <a:off x="5270419" y="4328160"/>
            <a:ext cx="5885261" cy="280416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algn="ctr">
              <a:lnSpc>
                <a:spcPct val="150000"/>
              </a:lnSpc>
            </a:pPr>
            <a:r>
              <a:rPr lang="en-CA" sz="3600" b="1" dirty="0" smtClean="0">
                <a:ln w="11430">
                  <a:solidFill>
                    <a:schemeClr val="accent2">
                      <a:lumMod val="50000"/>
                    </a:schemeClr>
                  </a:solidFill>
                </a:ln>
                <a:solidFill>
                  <a:srgbClr val="C00000"/>
                </a:solidFill>
                <a:effectLst>
                  <a:outerShdw blurRad="50800" dist="39000" dir="5460000" algn="tl">
                    <a:srgbClr val="000000">
                      <a:alpha val="38000"/>
                    </a:srgbClr>
                  </a:outerShdw>
                </a:effectLst>
                <a:latin typeface="Ravie" pitchFamily="82" charset="0"/>
                <a:cs typeface="Raavi" pitchFamily="34" charset="0"/>
              </a:rPr>
              <a:t>Which rabbinic tradition should be followed? </a:t>
            </a:r>
          </a:p>
          <a:p>
            <a:endParaRPr lang="en-CA"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Picture 8" descr="C:\Users\Rae\Desktop\Art on Desktop\white man clip art\3d white people\ques mark loose.jpg"/>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0269855" y="2072957"/>
            <a:ext cx="1771650" cy="2590800"/>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
        <p:nvSpPr>
          <p:cNvPr id="12" name="Sun 11"/>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6465440"/>
      </p:ext>
    </p:extLst>
  </p:cSld>
  <p:clrMapOvr>
    <a:masterClrMapping/>
  </p:clrMapOvr>
  <p:transition spd="slow">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0603" y="254643"/>
            <a:ext cx="9225022" cy="1851949"/>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b="1" dirty="0" smtClean="0">
                <a:ln w="11430"/>
                <a:solidFill>
                  <a:srgbClr val="006600"/>
                </a:solidFill>
                <a:effectLst>
                  <a:outerShdw blurRad="50800" dist="39000" dir="5460000" algn="tl">
                    <a:srgbClr val="000000">
                      <a:alpha val="38000"/>
                    </a:srgbClr>
                  </a:outerShdw>
                </a:effectLst>
              </a:rPr>
              <a:t>"The </a:t>
            </a:r>
            <a:r>
              <a:rPr lang="en-CA" b="1" dirty="0">
                <a:ln w="11430"/>
                <a:solidFill>
                  <a:srgbClr val="006600"/>
                </a:solidFill>
                <a:effectLst>
                  <a:outerShdw blurRad="50800" dist="39000" dir="5460000" algn="tl">
                    <a:srgbClr val="000000">
                      <a:alpha val="38000"/>
                    </a:srgbClr>
                  </a:outerShdw>
                </a:effectLst>
              </a:rPr>
              <a:t>Second Day of the Holidays in the Diaspora," JQR, XLIV</a:t>
            </a:r>
            <a:r>
              <a:rPr lang="en-CA" b="1" dirty="0" smtClean="0">
                <a:ln w="11430"/>
                <a:solidFill>
                  <a:srgbClr val="006600"/>
                </a:solidFill>
                <a:effectLst>
                  <a:outerShdw blurRad="50800" dist="39000" dir="5460000" algn="tl">
                    <a:srgbClr val="000000">
                      <a:alpha val="38000"/>
                    </a:srgbClr>
                  </a:outerShdw>
                </a:effectLst>
              </a:rPr>
              <a:t>, </a:t>
            </a:r>
            <a:r>
              <a:rPr lang="en-CA" b="1" dirty="0">
                <a:ln w="11430"/>
                <a:solidFill>
                  <a:srgbClr val="006600"/>
                </a:solidFill>
                <a:effectLst>
                  <a:outerShdw blurRad="50800" dist="39000" dir="5460000" algn="tl">
                    <a:srgbClr val="000000">
                      <a:alpha val="38000"/>
                    </a:srgbClr>
                  </a:outerShdw>
                </a:effectLst>
              </a:rPr>
              <a:t>Solomon </a:t>
            </a:r>
            <a:r>
              <a:rPr lang="en-CA" b="1" dirty="0" err="1">
                <a:ln w="11430"/>
                <a:solidFill>
                  <a:srgbClr val="006600"/>
                </a:solidFill>
                <a:effectLst>
                  <a:outerShdw blurRad="50800" dist="39000" dir="5460000" algn="tl">
                    <a:srgbClr val="000000">
                      <a:alpha val="38000"/>
                    </a:srgbClr>
                  </a:outerShdw>
                </a:effectLst>
              </a:rPr>
              <a:t>Zeitlin</a:t>
            </a:r>
            <a:r>
              <a:rPr lang="en-CA" b="1" dirty="0">
                <a:ln w="11430"/>
                <a:solidFill>
                  <a:srgbClr val="006600"/>
                </a:solidFill>
                <a:effectLst>
                  <a:outerShdw blurRad="50800" dist="39000" dir="5460000" algn="tl">
                    <a:srgbClr val="000000">
                      <a:alpha val="38000"/>
                    </a:srgbClr>
                  </a:outerShdw>
                </a:effectLst>
              </a:rPr>
              <a:t>,</a:t>
            </a:r>
            <a:r>
              <a:rPr lang="en-CA" b="1" dirty="0" smtClean="0">
                <a:ln w="11430"/>
                <a:solidFill>
                  <a:srgbClr val="006600"/>
                </a:solidFill>
                <a:effectLst>
                  <a:outerShdw blurRad="50800" dist="39000" dir="5460000" algn="tl">
                    <a:srgbClr val="000000">
                      <a:alpha val="38000"/>
                    </a:srgbClr>
                  </a:outerShdw>
                </a:effectLst>
              </a:rPr>
              <a:t> </a:t>
            </a:r>
            <a:br>
              <a:rPr lang="en-CA" b="1" dirty="0" smtClean="0">
                <a:ln w="11430"/>
                <a:solidFill>
                  <a:srgbClr val="006600"/>
                </a:solidFill>
                <a:effectLst>
                  <a:outerShdw blurRad="50800" dist="39000" dir="5460000" algn="tl">
                    <a:srgbClr val="000000">
                      <a:alpha val="38000"/>
                    </a:srgbClr>
                  </a:outerShdw>
                </a:effectLst>
              </a:rPr>
            </a:br>
            <a:r>
              <a:rPr lang="en-CA" sz="2700" b="1" dirty="0" smtClean="0">
                <a:ln w="11430">
                  <a:solidFill>
                    <a:srgbClr val="002060"/>
                  </a:solidFill>
                </a:ln>
                <a:solidFill>
                  <a:srgbClr val="00B050"/>
                </a:solidFill>
                <a:effectLst>
                  <a:outerShdw blurRad="50800" dist="39000" dir="5460000" algn="tl">
                    <a:srgbClr val="000000">
                      <a:alpha val="38000"/>
                    </a:srgbClr>
                  </a:outerShdw>
                </a:effectLst>
              </a:rPr>
              <a:t>(</a:t>
            </a:r>
            <a:r>
              <a:rPr lang="en-CA" sz="2700" b="1" dirty="0">
                <a:ln w="11430">
                  <a:solidFill>
                    <a:srgbClr val="002060"/>
                  </a:solidFill>
                </a:ln>
                <a:solidFill>
                  <a:srgbClr val="00B050"/>
                </a:solidFill>
                <a:effectLst>
                  <a:outerShdw blurRad="50800" dist="39000" dir="5460000" algn="tl">
                    <a:srgbClr val="000000">
                      <a:alpha val="38000"/>
                    </a:srgbClr>
                  </a:outerShdw>
                </a:effectLst>
              </a:rPr>
              <a:t>The </a:t>
            </a:r>
            <a:r>
              <a:rPr lang="en-CA" sz="2700" b="1" dirty="0" err="1">
                <a:ln w="11430">
                  <a:solidFill>
                    <a:srgbClr val="002060"/>
                  </a:solidFill>
                </a:ln>
                <a:solidFill>
                  <a:srgbClr val="00B050"/>
                </a:solidFill>
                <a:effectLst>
                  <a:outerShdw blurRad="50800" dist="39000" dir="5460000" algn="tl">
                    <a:srgbClr val="000000">
                      <a:alpha val="38000"/>
                    </a:srgbClr>
                  </a:outerShdw>
                </a:effectLst>
              </a:rPr>
              <a:t>Dropsie</a:t>
            </a:r>
            <a:r>
              <a:rPr lang="en-CA" sz="2700" b="1" dirty="0">
                <a:ln w="11430">
                  <a:solidFill>
                    <a:srgbClr val="002060"/>
                  </a:solidFill>
                </a:ln>
                <a:solidFill>
                  <a:srgbClr val="00B050"/>
                </a:solidFill>
                <a:effectLst>
                  <a:outerShdw blurRad="50800" dist="39000" dir="5460000" algn="tl">
                    <a:srgbClr val="000000">
                      <a:alpha val="38000"/>
                    </a:srgbClr>
                  </a:outerShdw>
                </a:effectLst>
              </a:rPr>
              <a:t> College For Hebrew and Cognate Learning, Philadelphia, 1953-1954), </a:t>
            </a:r>
            <a:r>
              <a:rPr lang="en-CA" sz="2700" b="1" dirty="0" smtClean="0">
                <a:ln w="11430">
                  <a:solidFill>
                    <a:srgbClr val="002060"/>
                  </a:solidFill>
                </a:ln>
                <a:solidFill>
                  <a:srgbClr val="00B050"/>
                </a:solidFill>
                <a:effectLst>
                  <a:outerShdw blurRad="50800" dist="39000" dir="5460000" algn="tl">
                    <a:srgbClr val="000000">
                      <a:alpha val="38000"/>
                    </a:srgbClr>
                  </a:outerShdw>
                </a:effectLst>
              </a:rPr>
              <a:t>p. 183-193. </a:t>
            </a:r>
            <a:r>
              <a:rPr lang="en-CA"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CA"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3217761" y="2333794"/>
            <a:ext cx="8541493" cy="4240626"/>
          </a:xfrm>
        </p:spPr>
        <p:txBody>
          <a:bodyPr>
            <a:normAutofit lnSpcReduction="10000"/>
            <a:scene3d>
              <a:camera prst="orthographicFront"/>
              <a:lightRig rig="threePt" dir="t"/>
            </a:scene3d>
            <a:sp3d extrusionH="57150">
              <a:bevelT w="38100" h="38100"/>
            </a:sp3d>
          </a:bodyPr>
          <a:lstStyle/>
          <a:p>
            <a:r>
              <a:rPr lang="en-CA" sz="2800" dirty="0" smtClean="0"/>
              <a:t>'... </a:t>
            </a:r>
            <a:r>
              <a:rPr lang="en-CA" sz="2800" dirty="0"/>
              <a:t>In Deut. </a:t>
            </a:r>
            <a:r>
              <a:rPr lang="en-CA" sz="2800" dirty="0" smtClean="0"/>
              <a:t>28:66 </a:t>
            </a:r>
            <a:r>
              <a:rPr lang="en-CA" sz="2800" dirty="0"/>
              <a:t>in the so-called Masoretic text, the reading is, "night and day." </a:t>
            </a:r>
            <a:r>
              <a:rPr lang="en-CA" sz="2800" dirty="0" smtClean="0"/>
              <a:t> However</a:t>
            </a:r>
            <a:r>
              <a:rPr lang="en-CA" sz="2800" dirty="0"/>
              <a:t>, the Septuagint and the Targum according to Jonathan have "day and night</a:t>
            </a:r>
            <a:r>
              <a:rPr lang="en-CA" sz="2800" dirty="0" smtClean="0"/>
              <a:t>.  “</a:t>
            </a:r>
            <a:r>
              <a:rPr lang="en-CA" sz="2800" b="1" u="sng" dirty="0" smtClean="0"/>
              <a:t>Hence</a:t>
            </a:r>
            <a:r>
              <a:rPr lang="en-CA" sz="2800" b="1" dirty="0"/>
              <a:t>, </a:t>
            </a:r>
            <a:r>
              <a:rPr lang="en-CA" sz="2800" b="1" dirty="0" smtClean="0"/>
              <a:t/>
            </a:r>
            <a:br>
              <a:rPr lang="en-CA" sz="2800" b="1" dirty="0" smtClean="0"/>
            </a:br>
            <a:r>
              <a:rPr lang="en-CA" sz="2800" b="1" u="sng" dirty="0" smtClean="0"/>
              <a:t>the </a:t>
            </a:r>
            <a:r>
              <a:rPr lang="en-CA" sz="2800" b="1" u="sng" dirty="0"/>
              <a:t>so-called </a:t>
            </a:r>
            <a:r>
              <a:rPr lang="en-CA" sz="2800" b="1" u="sng" dirty="0">
                <a:solidFill>
                  <a:srgbClr val="A50021"/>
                </a:solidFill>
              </a:rPr>
              <a:t>Masoretic text</a:t>
            </a:r>
            <a:r>
              <a:rPr lang="en-CA" sz="2800" b="1" u="sng" dirty="0"/>
              <a:t> here is </a:t>
            </a:r>
            <a:r>
              <a:rPr lang="en-CA" sz="2800" b="1" u="sng" dirty="0">
                <a:solidFill>
                  <a:srgbClr val="A50021"/>
                </a:solidFill>
              </a:rPr>
              <a:t>faulty</a:t>
            </a:r>
            <a:r>
              <a:rPr lang="en-CA" sz="2800" dirty="0">
                <a:solidFill>
                  <a:srgbClr val="602626"/>
                </a:solidFill>
              </a:rPr>
              <a:t>.</a:t>
            </a:r>
            <a:r>
              <a:rPr lang="en-CA" sz="2800" dirty="0"/>
              <a:t> </a:t>
            </a:r>
            <a:r>
              <a:rPr lang="en-CA" sz="2800" dirty="0" smtClean="0"/>
              <a:t> </a:t>
            </a:r>
            <a:br>
              <a:rPr lang="en-CA" sz="2800" dirty="0" smtClean="0"/>
            </a:br>
            <a:r>
              <a:rPr lang="en-CA" sz="2800" dirty="0" smtClean="0"/>
              <a:t>In </a:t>
            </a:r>
            <a:r>
              <a:rPr lang="en-CA" sz="2800" dirty="0"/>
              <a:t>Jer. </a:t>
            </a:r>
            <a:r>
              <a:rPr lang="en-CA" sz="2800" dirty="0" smtClean="0"/>
              <a:t>14:17 </a:t>
            </a:r>
            <a:r>
              <a:rPr lang="en-CA" sz="2800" dirty="0"/>
              <a:t>our text has "night and day"; the Septuagint and the </a:t>
            </a:r>
            <a:r>
              <a:rPr lang="en-CA" sz="2800" dirty="0" err="1"/>
              <a:t>Pesikta</a:t>
            </a:r>
            <a:r>
              <a:rPr lang="en-CA" sz="2800" dirty="0"/>
              <a:t> R. have "day and night</a:t>
            </a:r>
            <a:r>
              <a:rPr lang="en-CA" sz="2800" dirty="0" smtClean="0"/>
              <a:t>.”   </a:t>
            </a:r>
            <a:br>
              <a:rPr lang="en-CA" sz="2800" dirty="0" smtClean="0"/>
            </a:br>
            <a:r>
              <a:rPr lang="en-CA" sz="2800" b="1" u="sng" dirty="0" smtClean="0"/>
              <a:t>The </a:t>
            </a:r>
            <a:r>
              <a:rPr lang="en-CA" sz="2800" b="1" u="sng" dirty="0"/>
              <a:t>reading in the so-called </a:t>
            </a:r>
            <a:r>
              <a:rPr lang="en-CA" sz="2800" b="1" u="sng" dirty="0">
                <a:solidFill>
                  <a:srgbClr val="A50021"/>
                </a:solidFill>
              </a:rPr>
              <a:t>Masoretic text </a:t>
            </a:r>
            <a:r>
              <a:rPr lang="en-CA" sz="2800" b="1" u="sng" dirty="0"/>
              <a:t>again is </a:t>
            </a:r>
            <a:r>
              <a:rPr lang="en-CA" sz="2800" b="1" u="sng" dirty="0">
                <a:solidFill>
                  <a:srgbClr val="A50021"/>
                </a:solidFill>
              </a:rPr>
              <a:t>faulty</a:t>
            </a:r>
            <a:r>
              <a:rPr lang="en-CA" sz="2800" dirty="0" smtClean="0"/>
              <a:t>... </a:t>
            </a:r>
            <a:r>
              <a:rPr lang="en-CA" sz="2000" dirty="0" smtClean="0"/>
              <a:t>(</a:t>
            </a:r>
            <a:r>
              <a:rPr lang="en-CA" sz="2000" dirty="0" err="1" smtClean="0"/>
              <a:t>con’t</a:t>
            </a:r>
            <a:r>
              <a:rPr lang="en-CA" sz="2000" dirty="0" smtClean="0"/>
              <a:t>)</a:t>
            </a:r>
            <a:endParaRPr lang="en-CA" sz="2800" dirty="0">
              <a:solidFill>
                <a:schemeClr val="accent5">
                  <a:lumMod val="75000"/>
                </a:schemeClr>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65</a:t>
            </a:fld>
            <a:endParaRPr lang="en-US" dirty="0"/>
          </a:p>
        </p:txBody>
      </p:sp>
      <p:pic>
        <p:nvPicPr>
          <p:cNvPr id="6146" name="Picture 2" descr="C:\Users\Rae\Desktop\solomon Zeitli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39" y="2111242"/>
            <a:ext cx="2523281" cy="344198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Sun 7"/>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81787"/>
      </p:ext>
    </p:extLst>
  </p:cSld>
  <p:clrMapOvr>
    <a:masterClrMapping/>
  </p:clrMapOvr>
  <p:transition spd="slow">
    <p:split orient="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1000" r="-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745567" y="2953823"/>
            <a:ext cx="4363656" cy="3148314"/>
          </a:xfrm>
        </p:spPr>
        <p:txBody>
          <a:bodyPr>
            <a:noAutofit/>
            <a:scene3d>
              <a:camera prst="orthographicFront"/>
              <a:lightRig rig="threePt" dir="t"/>
            </a:scene3d>
            <a:sp3d extrusionH="57150">
              <a:bevelT w="38100" h="38100"/>
            </a:sp3d>
          </a:bodyPr>
          <a:lstStyle/>
          <a:p>
            <a:pPr algn="ctr"/>
            <a:r>
              <a:rPr lang="en-CA" sz="2800" b="1" dirty="0" smtClean="0">
                <a:ln w="1905"/>
                <a:solidFill>
                  <a:srgbClr val="602626"/>
                </a:solidFill>
                <a:effectLst>
                  <a:innerShdw blurRad="69850" dist="43180" dir="5400000">
                    <a:srgbClr val="000000">
                      <a:alpha val="65000"/>
                    </a:srgbClr>
                  </a:innerShdw>
                </a:effectLst>
                <a:latin typeface="Comic Sans MS" pitchFamily="66" charset="0"/>
              </a:rPr>
              <a:t>It would </a:t>
            </a:r>
            <a:r>
              <a:rPr lang="en-CA" sz="2800" b="1" dirty="0">
                <a:ln w="1905"/>
                <a:solidFill>
                  <a:srgbClr val="602626"/>
                </a:solidFill>
                <a:effectLst>
                  <a:innerShdw blurRad="69850" dist="43180" dir="5400000">
                    <a:srgbClr val="000000">
                      <a:alpha val="65000"/>
                    </a:srgbClr>
                  </a:innerShdw>
                </a:effectLst>
                <a:latin typeface="Comic Sans MS" pitchFamily="66" charset="0"/>
              </a:rPr>
              <a:t>be very good if one studied about the Masoretic text </a:t>
            </a:r>
            <a:r>
              <a:rPr lang="en-CA" sz="2800" b="1" dirty="0" smtClean="0">
                <a:ln w="1905"/>
                <a:solidFill>
                  <a:srgbClr val="602626"/>
                </a:solidFill>
                <a:effectLst>
                  <a:innerShdw blurRad="69850" dist="43180" dir="5400000">
                    <a:srgbClr val="000000">
                      <a:alpha val="65000"/>
                    </a:srgbClr>
                  </a:innerShdw>
                </a:effectLst>
                <a:latin typeface="Comic Sans MS" pitchFamily="66" charset="0"/>
              </a:rPr>
              <a:t/>
            </a:r>
            <a:br>
              <a:rPr lang="en-CA" sz="2800" b="1" dirty="0" smtClean="0">
                <a:ln w="1905"/>
                <a:solidFill>
                  <a:srgbClr val="602626"/>
                </a:solidFill>
                <a:effectLst>
                  <a:innerShdw blurRad="69850" dist="43180" dir="5400000">
                    <a:srgbClr val="000000">
                      <a:alpha val="65000"/>
                    </a:srgbClr>
                  </a:innerShdw>
                </a:effectLst>
                <a:latin typeface="Comic Sans MS" pitchFamily="66" charset="0"/>
              </a:rPr>
            </a:br>
            <a:r>
              <a:rPr lang="en-CA" sz="2800" b="1" dirty="0" smtClean="0">
                <a:ln w="1905"/>
                <a:solidFill>
                  <a:srgbClr val="602626"/>
                </a:solidFill>
                <a:effectLst>
                  <a:innerShdw blurRad="69850" dist="43180" dir="5400000">
                    <a:srgbClr val="000000">
                      <a:alpha val="65000"/>
                    </a:srgbClr>
                  </a:innerShdw>
                </a:effectLst>
                <a:latin typeface="Comic Sans MS" pitchFamily="66" charset="0"/>
              </a:rPr>
              <a:t>and </a:t>
            </a:r>
            <a:r>
              <a:rPr lang="en-CA" sz="2800" b="1" dirty="0">
                <a:ln w="1905"/>
                <a:solidFill>
                  <a:srgbClr val="602626"/>
                </a:solidFill>
                <a:effectLst>
                  <a:innerShdw blurRad="69850" dist="43180" dir="5400000">
                    <a:srgbClr val="000000">
                      <a:alpha val="65000"/>
                    </a:srgbClr>
                  </a:innerShdw>
                </a:effectLst>
                <a:latin typeface="Comic Sans MS" pitchFamily="66" charset="0"/>
              </a:rPr>
              <a:t>the style of belief of the people that wrote it to be sure of </a:t>
            </a:r>
            <a:r>
              <a:rPr lang="en-CA" sz="2800" b="1" dirty="0" smtClean="0">
                <a:ln w="1905"/>
                <a:solidFill>
                  <a:srgbClr val="602626"/>
                </a:solidFill>
                <a:effectLst>
                  <a:innerShdw blurRad="69850" dist="43180" dir="5400000">
                    <a:srgbClr val="000000">
                      <a:alpha val="65000"/>
                    </a:srgbClr>
                  </a:innerShdw>
                </a:effectLst>
                <a:latin typeface="Comic Sans MS" pitchFamily="66" charset="0"/>
              </a:rPr>
              <a:t>any </a:t>
            </a:r>
            <a:r>
              <a:rPr lang="en-CA" sz="2800" b="1" dirty="0">
                <a:ln w="1905"/>
                <a:solidFill>
                  <a:srgbClr val="602626"/>
                </a:solidFill>
                <a:effectLst>
                  <a:innerShdw blurRad="69850" dist="43180" dir="5400000">
                    <a:srgbClr val="000000">
                      <a:alpha val="65000"/>
                    </a:srgbClr>
                  </a:innerShdw>
                </a:effectLst>
                <a:latin typeface="Comic Sans MS" pitchFamily="66" charset="0"/>
              </a:rPr>
              <a:t>hidden </a:t>
            </a:r>
            <a:r>
              <a:rPr lang="en-CA" sz="2800" b="1" dirty="0" smtClean="0">
                <a:ln w="1905"/>
                <a:solidFill>
                  <a:srgbClr val="602626"/>
                </a:solidFill>
                <a:effectLst>
                  <a:innerShdw blurRad="69850" dist="43180" dir="5400000">
                    <a:srgbClr val="000000">
                      <a:alpha val="65000"/>
                    </a:srgbClr>
                  </a:innerShdw>
                </a:effectLst>
                <a:latin typeface="Comic Sans MS" pitchFamily="66" charset="0"/>
              </a:rPr>
              <a:t>agenda</a:t>
            </a:r>
            <a:r>
              <a:rPr lang="en-CA" sz="2800" b="1" dirty="0">
                <a:ln w="1905"/>
                <a:solidFill>
                  <a:srgbClr val="602626"/>
                </a:solidFill>
                <a:effectLst>
                  <a:innerShdw blurRad="69850" dist="43180" dir="5400000">
                    <a:srgbClr val="000000">
                      <a:alpha val="65000"/>
                    </a:srgbClr>
                  </a:innerShdw>
                </a:effectLst>
                <a:latin typeface="Comic Sans MS" pitchFamily="66" charset="0"/>
              </a:rPr>
              <a:t>.</a:t>
            </a:r>
          </a:p>
        </p:txBody>
      </p:sp>
      <p:sp>
        <p:nvSpPr>
          <p:cNvPr id="3" name="Slide Number Placeholder 2"/>
          <p:cNvSpPr>
            <a:spLocks noGrp="1"/>
          </p:cNvSpPr>
          <p:nvPr>
            <p:ph type="sldNum" sz="quarter" idx="12"/>
          </p:nvPr>
        </p:nvSpPr>
        <p:spPr/>
        <p:txBody>
          <a:bodyPr/>
          <a:lstStyle/>
          <a:p>
            <a:fld id="{D57F1E4F-1CFF-5643-939E-217C01CDF565}" type="slidenum">
              <a:rPr lang="en-US" smtClean="0"/>
              <a:pPr/>
              <a:t>66</a:t>
            </a:fld>
            <a:endParaRPr lang="en-US" dirty="0"/>
          </a:p>
        </p:txBody>
      </p:sp>
      <p:sp>
        <p:nvSpPr>
          <p:cNvPr id="5" name="Text Placeholder 6"/>
          <p:cNvSpPr txBox="1">
            <a:spLocks/>
          </p:cNvSpPr>
          <p:nvPr/>
        </p:nvSpPr>
        <p:spPr>
          <a:xfrm>
            <a:off x="8125427" y="1620671"/>
            <a:ext cx="3889095" cy="4768554"/>
          </a:xfrm>
          <a:prstGeom prst="rect">
            <a:avLst/>
          </a:prstGeom>
          <a:noFill/>
        </p:spPr>
        <p:txBody>
          <a:bodyPr vert="horz" lIns="91440" tIns="45720" rIns="91440" bIns="45720" rtlCol="0" anchor="ctr">
            <a:normAutofit fontScale="85000" lnSpcReduction="20000"/>
            <a:scene3d>
              <a:camera prst="orthographicFront"/>
              <a:lightRig rig="threePt" dir="t"/>
            </a:scene3d>
            <a:sp3d extrusionH="57150">
              <a:bevelT w="38100" h="38100"/>
            </a:sp3d>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algn="ctr">
              <a:lnSpc>
                <a:spcPct val="120000"/>
              </a:lnSpc>
            </a:pPr>
            <a:r>
              <a:rPr lang="en-CA" sz="2000" dirty="0" smtClean="0"/>
              <a:t>(</a:t>
            </a:r>
            <a:r>
              <a:rPr lang="en-CA" sz="2000" dirty="0" err="1" smtClean="0"/>
              <a:t>con’t</a:t>
            </a:r>
            <a:r>
              <a:rPr lang="en-CA" sz="2000" dirty="0" smtClean="0"/>
              <a:t>)  </a:t>
            </a:r>
            <a:r>
              <a:rPr lang="en-CA" sz="2800" dirty="0" smtClean="0"/>
              <a:t> </a:t>
            </a:r>
            <a:r>
              <a:rPr lang="en-CA" sz="3000" b="1" dirty="0" smtClean="0">
                <a:solidFill>
                  <a:schemeClr val="accent5">
                    <a:lumMod val="50000"/>
                  </a:schemeClr>
                </a:solidFill>
              </a:rPr>
              <a:t>It is clear that when God created </a:t>
            </a:r>
            <a:br>
              <a:rPr lang="en-CA" sz="3000" b="1" dirty="0" smtClean="0">
                <a:solidFill>
                  <a:schemeClr val="accent5">
                    <a:lumMod val="50000"/>
                  </a:schemeClr>
                </a:solidFill>
              </a:rPr>
            </a:br>
            <a:r>
              <a:rPr lang="en-CA" sz="3000" b="1" dirty="0" smtClean="0">
                <a:solidFill>
                  <a:schemeClr val="accent5">
                    <a:lumMod val="50000"/>
                  </a:schemeClr>
                </a:solidFill>
              </a:rPr>
              <a:t>the light and it </a:t>
            </a:r>
            <a:br>
              <a:rPr lang="en-CA" sz="3000" b="1" dirty="0" smtClean="0">
                <a:solidFill>
                  <a:schemeClr val="accent5">
                    <a:lumMod val="50000"/>
                  </a:schemeClr>
                </a:solidFill>
              </a:rPr>
            </a:br>
            <a:r>
              <a:rPr lang="en-CA" sz="3000" b="1" dirty="0" smtClean="0">
                <a:solidFill>
                  <a:schemeClr val="accent5">
                    <a:lumMod val="50000"/>
                  </a:schemeClr>
                </a:solidFill>
              </a:rPr>
              <a:t>went down, then </a:t>
            </a:r>
            <a:br>
              <a:rPr lang="en-CA" sz="3000" b="1" dirty="0" smtClean="0">
                <a:solidFill>
                  <a:schemeClr val="accent5">
                    <a:lumMod val="50000"/>
                  </a:schemeClr>
                </a:solidFill>
              </a:rPr>
            </a:br>
            <a:r>
              <a:rPr lang="en-CA" sz="3000" b="1" dirty="0" smtClean="0">
                <a:solidFill>
                  <a:schemeClr val="accent5">
                    <a:lumMod val="50000"/>
                  </a:schemeClr>
                </a:solidFill>
              </a:rPr>
              <a:t>the darkness (night) came, and when </a:t>
            </a:r>
            <a:br>
              <a:rPr lang="en-CA" sz="3000" b="1" dirty="0" smtClean="0">
                <a:solidFill>
                  <a:schemeClr val="accent5">
                    <a:lumMod val="50000"/>
                  </a:schemeClr>
                </a:solidFill>
              </a:rPr>
            </a:br>
            <a:r>
              <a:rPr lang="en-CA" sz="3000" b="1" dirty="0" smtClean="0">
                <a:solidFill>
                  <a:schemeClr val="accent5">
                    <a:lumMod val="50000"/>
                  </a:schemeClr>
                </a:solidFill>
              </a:rPr>
              <a:t>the light appeared again, that </a:t>
            </a:r>
            <a:br>
              <a:rPr lang="en-CA" sz="3000" b="1" dirty="0" smtClean="0">
                <a:solidFill>
                  <a:schemeClr val="accent5">
                    <a:lumMod val="50000"/>
                  </a:schemeClr>
                </a:solidFill>
              </a:rPr>
            </a:br>
            <a:r>
              <a:rPr lang="en-CA" sz="3000" b="1" dirty="0" smtClean="0">
                <a:solidFill>
                  <a:schemeClr val="accent5">
                    <a:lumMod val="50000"/>
                  </a:schemeClr>
                </a:solidFill>
              </a:rPr>
              <a:t>constituted </a:t>
            </a:r>
            <a:br>
              <a:rPr lang="en-CA" sz="3000" b="1" dirty="0" smtClean="0">
                <a:solidFill>
                  <a:schemeClr val="accent5">
                    <a:lumMod val="50000"/>
                  </a:schemeClr>
                </a:solidFill>
              </a:rPr>
            </a:br>
            <a:r>
              <a:rPr lang="en-CA" sz="3000" b="1" dirty="0" smtClean="0">
                <a:solidFill>
                  <a:schemeClr val="accent5">
                    <a:lumMod val="50000"/>
                  </a:schemeClr>
                </a:solidFill>
              </a:rPr>
              <a:t>one day. </a:t>
            </a:r>
            <a:r>
              <a:rPr lang="en-CA" sz="2800" b="1" dirty="0" smtClean="0">
                <a:solidFill>
                  <a:schemeClr val="accent5">
                    <a:lumMod val="50000"/>
                  </a:schemeClr>
                </a:solidFill>
              </a:rPr>
              <a:t/>
            </a:r>
            <a:br>
              <a:rPr lang="en-CA" sz="2800" b="1" dirty="0" smtClean="0">
                <a:solidFill>
                  <a:schemeClr val="accent5">
                    <a:lumMod val="50000"/>
                  </a:schemeClr>
                </a:solidFill>
              </a:rPr>
            </a:br>
            <a:r>
              <a:rPr lang="en-CA" sz="2200" dirty="0"/>
              <a:t>(</a:t>
            </a:r>
            <a:r>
              <a:rPr lang="en-CA" sz="2200" dirty="0" err="1"/>
              <a:t>con’t</a:t>
            </a:r>
            <a:r>
              <a:rPr lang="en-CA" sz="2200" dirty="0"/>
              <a:t>)</a:t>
            </a:r>
            <a:endParaRPr lang="en-CA" sz="2200" dirty="0">
              <a:solidFill>
                <a:schemeClr val="accent5">
                  <a:lumMod val="75000"/>
                </a:schemeClr>
              </a:solidFill>
            </a:endParaRPr>
          </a:p>
        </p:txBody>
      </p:sp>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7952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t="-21000" b="-2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465408" y="0"/>
            <a:ext cx="9507250" cy="6858000"/>
          </a:xfrm>
        </p:spPr>
        <p:txBody>
          <a:bodyPr>
            <a:normAutofit fontScale="92500" lnSpcReduction="20000"/>
            <a:scene3d>
              <a:camera prst="orthographicFront"/>
              <a:lightRig rig="threePt" dir="t"/>
            </a:scene3d>
            <a:sp3d extrusionH="57150">
              <a:bevelT w="38100" h="38100"/>
            </a:sp3d>
          </a:bodyPr>
          <a:lstStyle/>
          <a:p>
            <a:r>
              <a:rPr lang="en-CA" sz="2800" b="1" dirty="0">
                <a:solidFill>
                  <a:srgbClr val="0070C0"/>
                </a:solidFill>
              </a:rPr>
              <a:t>The solar calendar was used by the Hebrews before the time of the Restoration. </a:t>
            </a:r>
            <a:r>
              <a:rPr lang="en-CA" sz="2800" b="1" dirty="0" smtClean="0">
                <a:solidFill>
                  <a:srgbClr val="0070C0"/>
                </a:solidFill>
              </a:rPr>
              <a:t> </a:t>
            </a:r>
            <a:r>
              <a:rPr lang="en-CA" sz="2800" b="1" dirty="0" smtClean="0">
                <a:solidFill>
                  <a:srgbClr val="A50021"/>
                </a:solidFill>
              </a:rPr>
              <a:t>Later </a:t>
            </a:r>
            <a:r>
              <a:rPr lang="en-CA" sz="2800" b="1" dirty="0">
                <a:solidFill>
                  <a:srgbClr val="A50021"/>
                </a:solidFill>
              </a:rPr>
              <a:t>there was substituted for </a:t>
            </a:r>
            <a:r>
              <a:rPr lang="en-CA" sz="2800" b="1" dirty="0" smtClean="0">
                <a:solidFill>
                  <a:srgbClr val="A50021"/>
                </a:solidFill>
              </a:rPr>
              <a:t/>
            </a:r>
            <a:br>
              <a:rPr lang="en-CA" sz="2800" b="1" dirty="0" smtClean="0">
                <a:solidFill>
                  <a:srgbClr val="A50021"/>
                </a:solidFill>
              </a:rPr>
            </a:br>
            <a:r>
              <a:rPr lang="en-CA" sz="2800" b="1" dirty="0" smtClean="0">
                <a:solidFill>
                  <a:srgbClr val="A50021"/>
                </a:solidFill>
              </a:rPr>
              <a:t>the </a:t>
            </a:r>
            <a:r>
              <a:rPr lang="en-CA" sz="2800" b="1" dirty="0">
                <a:solidFill>
                  <a:srgbClr val="A50021"/>
                </a:solidFill>
              </a:rPr>
              <a:t>solar calendar a lunar-solar calendar... </a:t>
            </a:r>
            <a:r>
              <a:rPr lang="en-CA" sz="2800" b="1" dirty="0" smtClean="0">
                <a:solidFill>
                  <a:srgbClr val="A50021"/>
                </a:solidFill>
              </a:rPr>
              <a:t> </a:t>
            </a:r>
            <a:r>
              <a:rPr lang="en-CA" sz="2800" dirty="0" smtClean="0">
                <a:ln>
                  <a:solidFill>
                    <a:srgbClr val="002060"/>
                  </a:solidFill>
                </a:ln>
                <a:solidFill>
                  <a:srgbClr val="A50021"/>
                </a:solidFill>
              </a:rPr>
              <a:t>Previously the </a:t>
            </a:r>
            <a:r>
              <a:rPr lang="en-CA" sz="2800" dirty="0">
                <a:ln>
                  <a:solidFill>
                    <a:srgbClr val="002060"/>
                  </a:solidFill>
                </a:ln>
                <a:solidFill>
                  <a:srgbClr val="A50021"/>
                </a:solidFill>
              </a:rPr>
              <a:t>year had begun with the spring. </a:t>
            </a:r>
            <a:r>
              <a:rPr lang="en-CA" sz="2800" dirty="0" smtClean="0">
                <a:solidFill>
                  <a:srgbClr val="A50021"/>
                </a:solidFill>
              </a:rPr>
              <a:t> In </a:t>
            </a:r>
            <a:r>
              <a:rPr lang="en-CA" sz="2800" dirty="0">
                <a:solidFill>
                  <a:srgbClr val="A50021"/>
                </a:solidFill>
              </a:rPr>
              <a:t>the new calendar </a:t>
            </a:r>
            <a:r>
              <a:rPr lang="en-CA" sz="2800" dirty="0" smtClean="0">
                <a:solidFill>
                  <a:srgbClr val="A50021"/>
                </a:solidFill>
              </a:rPr>
              <a:t/>
            </a:r>
            <a:br>
              <a:rPr lang="en-CA" sz="2800" dirty="0" smtClean="0">
                <a:solidFill>
                  <a:srgbClr val="A50021"/>
                </a:solidFill>
              </a:rPr>
            </a:br>
            <a:r>
              <a:rPr lang="en-CA" sz="2800" dirty="0" smtClean="0">
                <a:solidFill>
                  <a:srgbClr val="A50021"/>
                </a:solidFill>
              </a:rPr>
              <a:t>the </a:t>
            </a:r>
            <a:r>
              <a:rPr lang="en-CA" sz="2800" dirty="0">
                <a:solidFill>
                  <a:srgbClr val="A50021"/>
                </a:solidFill>
              </a:rPr>
              <a:t>new year began with the </a:t>
            </a:r>
            <a:r>
              <a:rPr lang="en-CA" sz="2800" dirty="0" smtClean="0">
                <a:solidFill>
                  <a:srgbClr val="A50021"/>
                </a:solidFill>
              </a:rPr>
              <a:t>autumn ... </a:t>
            </a:r>
            <a:r>
              <a:rPr lang="en-CA" sz="2800" dirty="0">
                <a:solidFill>
                  <a:srgbClr val="A50021"/>
                </a:solidFill>
              </a:rPr>
              <a:t>the day began with the sunset or when the stars became visible. </a:t>
            </a:r>
            <a:br>
              <a:rPr lang="en-CA" sz="2800" dirty="0">
                <a:solidFill>
                  <a:srgbClr val="A50021"/>
                </a:solidFill>
              </a:rPr>
            </a:br>
            <a:r>
              <a:rPr lang="en-CA" sz="2800" dirty="0">
                <a:solidFill>
                  <a:srgbClr val="A50021"/>
                </a:solidFill>
              </a:rPr>
              <a:t/>
            </a:r>
            <a:br>
              <a:rPr lang="en-CA" sz="2800" dirty="0">
                <a:solidFill>
                  <a:srgbClr val="A50021"/>
                </a:solidFill>
              </a:rPr>
            </a:br>
            <a:r>
              <a:rPr lang="en-CA" sz="2800" b="1" dirty="0">
                <a:solidFill>
                  <a:srgbClr val="A50021"/>
                </a:solidFill>
              </a:rPr>
              <a:t>This change of calendar aroused great protest among </a:t>
            </a:r>
            <a:r>
              <a:rPr lang="en-CA" sz="2800" b="1" dirty="0" smtClean="0">
                <a:solidFill>
                  <a:srgbClr val="A50021"/>
                </a:solidFill>
              </a:rPr>
              <a:t/>
            </a:r>
            <a:br>
              <a:rPr lang="en-CA" sz="2800" b="1" dirty="0" smtClean="0">
                <a:solidFill>
                  <a:srgbClr val="A50021"/>
                </a:solidFill>
              </a:rPr>
            </a:br>
            <a:r>
              <a:rPr lang="en-CA" sz="2800" b="1" dirty="0" smtClean="0">
                <a:solidFill>
                  <a:srgbClr val="A50021"/>
                </a:solidFill>
              </a:rPr>
              <a:t>the </a:t>
            </a:r>
            <a:r>
              <a:rPr lang="en-CA" sz="2800" b="1" dirty="0">
                <a:solidFill>
                  <a:srgbClr val="A50021"/>
                </a:solidFill>
              </a:rPr>
              <a:t>Jews</a:t>
            </a:r>
            <a:r>
              <a:rPr lang="en-CA" sz="2800" dirty="0">
                <a:solidFill>
                  <a:srgbClr val="A50021"/>
                </a:solidFill>
              </a:rPr>
              <a:t>. </a:t>
            </a:r>
            <a:r>
              <a:rPr lang="en-CA" sz="2800" dirty="0" smtClean="0">
                <a:solidFill>
                  <a:srgbClr val="A50021"/>
                </a:solidFill>
              </a:rPr>
              <a:t> The </a:t>
            </a:r>
            <a:r>
              <a:rPr lang="en-CA" sz="2800" dirty="0">
                <a:solidFill>
                  <a:srgbClr val="A50021"/>
                </a:solidFill>
              </a:rPr>
              <a:t>author of the book of Jubilees expressed </a:t>
            </a:r>
            <a:r>
              <a:rPr lang="en-CA" sz="2800" dirty="0" smtClean="0">
                <a:solidFill>
                  <a:srgbClr val="A50021"/>
                </a:solidFill>
              </a:rPr>
              <a:t/>
            </a:r>
            <a:br>
              <a:rPr lang="en-CA" sz="2800" dirty="0" smtClean="0">
                <a:solidFill>
                  <a:srgbClr val="A50021"/>
                </a:solidFill>
              </a:rPr>
            </a:br>
            <a:r>
              <a:rPr lang="en-CA" sz="2800" dirty="0" smtClean="0">
                <a:solidFill>
                  <a:srgbClr val="A50021"/>
                </a:solidFill>
              </a:rPr>
              <a:t>his </a:t>
            </a:r>
            <a:r>
              <a:rPr lang="en-CA" sz="2800" dirty="0">
                <a:solidFill>
                  <a:srgbClr val="A50021"/>
                </a:solidFill>
              </a:rPr>
              <a:t>opposition in very strong words. </a:t>
            </a:r>
            <a:br>
              <a:rPr lang="en-CA" sz="2800" dirty="0">
                <a:solidFill>
                  <a:srgbClr val="A50021"/>
                </a:solidFill>
              </a:rPr>
            </a:br>
            <a:r>
              <a:rPr lang="en-CA" sz="2800" dirty="0"/>
              <a:t/>
            </a:r>
            <a:br>
              <a:rPr lang="en-CA" sz="2800" dirty="0"/>
            </a:br>
            <a:r>
              <a:rPr lang="en-CA" sz="2800" b="1" dirty="0">
                <a:ln>
                  <a:solidFill>
                    <a:srgbClr val="002060"/>
                  </a:solidFill>
                </a:ln>
                <a:solidFill>
                  <a:srgbClr val="006600"/>
                </a:solidFill>
              </a:rPr>
              <a:t>See S. Zeitlin, The Book of Jubilees, pp. 13-15; </a:t>
            </a:r>
            <a:r>
              <a:rPr lang="en-CA" sz="2800" b="1" dirty="0" smtClean="0">
                <a:ln>
                  <a:solidFill>
                    <a:srgbClr val="002060"/>
                  </a:solidFill>
                </a:ln>
                <a:solidFill>
                  <a:srgbClr val="006600"/>
                </a:solidFill>
              </a:rPr>
              <a:t>idem;  </a:t>
            </a:r>
            <a:br>
              <a:rPr lang="en-CA" sz="2800" b="1" dirty="0" smtClean="0">
                <a:ln>
                  <a:solidFill>
                    <a:srgbClr val="002060"/>
                  </a:solidFill>
                </a:ln>
                <a:solidFill>
                  <a:srgbClr val="006600"/>
                </a:solidFill>
              </a:rPr>
            </a:br>
            <a:r>
              <a:rPr lang="en-CA" sz="2800" b="1" dirty="0" smtClean="0">
                <a:ln>
                  <a:solidFill>
                    <a:srgbClr val="002060"/>
                  </a:solidFill>
                </a:ln>
                <a:solidFill>
                  <a:srgbClr val="006600"/>
                </a:solidFill>
              </a:rPr>
              <a:t>The </a:t>
            </a:r>
            <a:r>
              <a:rPr lang="en-CA" sz="2800" b="1" dirty="0" err="1">
                <a:ln>
                  <a:solidFill>
                    <a:srgbClr val="002060"/>
                  </a:solidFill>
                </a:ln>
                <a:solidFill>
                  <a:srgbClr val="006600"/>
                </a:solidFill>
              </a:rPr>
              <a:t>Zadokite</a:t>
            </a:r>
            <a:r>
              <a:rPr lang="en-CA" sz="2800" b="1" dirty="0">
                <a:ln>
                  <a:solidFill>
                    <a:srgbClr val="002060"/>
                  </a:solidFill>
                </a:ln>
                <a:solidFill>
                  <a:srgbClr val="006600"/>
                </a:solidFill>
              </a:rPr>
              <a:t> Fragments, pp. 15-17</a:t>
            </a:r>
            <a:r>
              <a:rPr lang="en-CA" sz="2800" b="1" dirty="0" smtClean="0">
                <a:ln>
                  <a:solidFill>
                    <a:srgbClr val="002060"/>
                  </a:solidFill>
                </a:ln>
                <a:solidFill>
                  <a:srgbClr val="006600"/>
                </a:solidFill>
              </a:rPr>
              <a:t>.   </a:t>
            </a:r>
            <a:br>
              <a:rPr lang="en-CA" sz="2800" b="1" dirty="0" smtClean="0">
                <a:ln>
                  <a:solidFill>
                    <a:srgbClr val="002060"/>
                  </a:solidFill>
                </a:ln>
                <a:solidFill>
                  <a:srgbClr val="006600"/>
                </a:solidFill>
              </a:rPr>
            </a:br>
            <a:r>
              <a:rPr lang="en-CA" sz="2800" dirty="0" smtClean="0">
                <a:solidFill>
                  <a:schemeClr val="accent5">
                    <a:lumMod val="75000"/>
                  </a:schemeClr>
                </a:solidFill>
              </a:rPr>
              <a:t>The </a:t>
            </a:r>
            <a:r>
              <a:rPr lang="en-CA" sz="2800" dirty="0">
                <a:solidFill>
                  <a:schemeClr val="accent5">
                    <a:lumMod val="75000"/>
                  </a:schemeClr>
                </a:solidFill>
              </a:rPr>
              <a:t>author of the book of Jubilees complained that those </a:t>
            </a:r>
            <a:r>
              <a:rPr lang="en-CA" sz="2800" b="1" dirty="0">
                <a:solidFill>
                  <a:srgbClr val="C00000"/>
                </a:solidFill>
              </a:rPr>
              <a:t>"who will make observations of the new moon" </a:t>
            </a:r>
            <a:r>
              <a:rPr lang="en-CA" sz="2800" dirty="0">
                <a:solidFill>
                  <a:schemeClr val="accent5">
                    <a:lumMod val="75000"/>
                  </a:schemeClr>
                </a:solidFill>
              </a:rPr>
              <a:t>will go wrong as to the beginnings of the Sabbaths... </a:t>
            </a:r>
            <a:r>
              <a:rPr lang="en-CA" sz="2800" b="1" u="sng" dirty="0">
                <a:solidFill>
                  <a:schemeClr val="accent5">
                    <a:lumMod val="75000"/>
                  </a:schemeClr>
                </a:solidFill>
              </a:rPr>
              <a:t>The author protested that by a change from a solar </a:t>
            </a:r>
            <a:r>
              <a:rPr lang="en-CA" sz="2800" b="1" u="sng" dirty="0">
                <a:solidFill>
                  <a:srgbClr val="A50021"/>
                </a:solidFill>
              </a:rPr>
              <a:t>to a lunar calendar the Sabbath would be disturbed</a:t>
            </a:r>
            <a:r>
              <a:rPr lang="en-CA" sz="2800" b="1" dirty="0">
                <a:solidFill>
                  <a:srgbClr val="A50021"/>
                </a:solidFill>
              </a:rPr>
              <a:t>, and the </a:t>
            </a:r>
            <a:r>
              <a:rPr lang="en-CA" sz="2800" b="1" dirty="0" smtClean="0">
                <a:solidFill>
                  <a:srgbClr val="A50021"/>
                </a:solidFill>
              </a:rPr>
              <a:t/>
            </a:r>
            <a:br>
              <a:rPr lang="en-CA" sz="2800" b="1" dirty="0" smtClean="0">
                <a:solidFill>
                  <a:srgbClr val="A50021"/>
                </a:solidFill>
              </a:rPr>
            </a:br>
            <a:r>
              <a:rPr lang="en-CA" sz="2800" b="1" dirty="0" smtClean="0">
                <a:solidFill>
                  <a:srgbClr val="A50021"/>
                </a:solidFill>
              </a:rPr>
              <a:t>holy </a:t>
            </a:r>
            <a:r>
              <a:rPr lang="en-CA" sz="2800" b="1" dirty="0">
                <a:solidFill>
                  <a:srgbClr val="A50021"/>
                </a:solidFill>
              </a:rPr>
              <a:t>part of the Sabbath would be profaned and the profaned part of the day would be made holy.'</a:t>
            </a:r>
            <a:r>
              <a:rPr lang="en-CA" sz="2800" dirty="0">
                <a:solidFill>
                  <a:srgbClr val="A50021"/>
                </a:solidFill>
              </a:rPr>
              <a:t> </a:t>
            </a:r>
          </a:p>
        </p:txBody>
      </p:sp>
      <p:sp>
        <p:nvSpPr>
          <p:cNvPr id="3" name="Slide Number Placeholder 2"/>
          <p:cNvSpPr>
            <a:spLocks noGrp="1"/>
          </p:cNvSpPr>
          <p:nvPr>
            <p:ph type="sldNum" sz="quarter" idx="12"/>
          </p:nvPr>
        </p:nvSpPr>
        <p:spPr/>
        <p:txBody>
          <a:bodyPr/>
          <a:lstStyle/>
          <a:p>
            <a:fld id="{D57F1E4F-1CFF-5643-939E-217C01CDF565}" type="slidenum">
              <a:rPr lang="en-US" smtClean="0"/>
              <a:pPr/>
              <a:t>67</a:t>
            </a:fld>
            <a:endParaRPr lang="en-US" dirty="0"/>
          </a:p>
        </p:txBody>
      </p:sp>
      <p:pic>
        <p:nvPicPr>
          <p:cNvPr id="6" name="Picture 2" descr="C:\Users\Rae\Desktop\solomon Zeitli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92" y="536555"/>
            <a:ext cx="1839330" cy="236627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643165"/>
      </p:ext>
    </p:extLst>
  </p:cSld>
  <p:clrMapOvr>
    <a:masterClrMapping/>
  </p:clrMapOvr>
  <p:transition spd="slow">
    <p:split orient="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8005" y="173621"/>
            <a:ext cx="9456517" cy="198490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b="1" dirty="0" smtClean="0">
                <a:ln w="11430"/>
                <a:solidFill>
                  <a:srgbClr val="602626"/>
                </a:solidFill>
                <a:effectLst>
                  <a:outerShdw blurRad="50800" dist="39000" dir="5460000" algn="tl">
                    <a:srgbClr val="000000">
                      <a:alpha val="38000"/>
                    </a:srgbClr>
                  </a:outerShdw>
                </a:effectLst>
              </a:rPr>
              <a:t>"Some </a:t>
            </a:r>
            <a:r>
              <a:rPr lang="en-CA" b="1" dirty="0">
                <a:ln w="11430"/>
                <a:solidFill>
                  <a:srgbClr val="602626"/>
                </a:solidFill>
                <a:effectLst>
                  <a:outerShdw blurRad="50800" dist="39000" dir="5460000" algn="tl">
                    <a:srgbClr val="000000">
                      <a:alpha val="38000"/>
                    </a:srgbClr>
                  </a:outerShdw>
                </a:effectLst>
              </a:rPr>
              <a:t>Stages of the Jewish Calendar" </a:t>
            </a:r>
            <a:r>
              <a:rPr lang="en-CA" b="1" dirty="0" smtClean="0">
                <a:ln w="11430"/>
                <a:solidFill>
                  <a:srgbClr val="602626"/>
                </a:solidFill>
                <a:effectLst>
                  <a:outerShdw blurRad="50800" dist="39000" dir="5460000" algn="tl">
                    <a:srgbClr val="000000">
                      <a:alpha val="38000"/>
                    </a:srgbClr>
                  </a:outerShdw>
                </a:effectLst>
              </a:rPr>
              <a:t/>
            </a:r>
            <a:br>
              <a:rPr lang="en-CA" b="1" dirty="0" smtClean="0">
                <a:ln w="11430"/>
                <a:solidFill>
                  <a:srgbClr val="602626"/>
                </a:solidFill>
                <a:effectLst>
                  <a:outerShdw blurRad="50800" dist="39000" dir="5460000" algn="tl">
                    <a:srgbClr val="000000">
                      <a:alpha val="38000"/>
                    </a:srgbClr>
                  </a:outerShdw>
                </a:effectLst>
              </a:rPr>
            </a:br>
            <a:r>
              <a:rPr lang="en-CA" b="1" dirty="0" smtClean="0">
                <a:ln w="11430"/>
                <a:solidFill>
                  <a:srgbClr val="602626"/>
                </a:solidFill>
                <a:effectLst>
                  <a:outerShdw blurRad="50800" dist="39000" dir="5460000" algn="tl">
                    <a:srgbClr val="000000">
                      <a:alpha val="38000"/>
                    </a:srgbClr>
                  </a:outerShdw>
                </a:effectLst>
              </a:rPr>
              <a:t>in "</a:t>
            </a:r>
            <a:r>
              <a:rPr lang="en-CA" b="1" dirty="0">
                <a:ln w="11430"/>
                <a:solidFill>
                  <a:srgbClr val="602626"/>
                </a:solidFill>
                <a:effectLst>
                  <a:outerShdw blurRad="50800" dist="39000" dir="5460000" algn="tl">
                    <a:srgbClr val="000000">
                      <a:alpha val="38000"/>
                    </a:srgbClr>
                  </a:outerShdw>
                </a:effectLst>
              </a:rPr>
              <a:t>Solomon </a:t>
            </a:r>
            <a:r>
              <a:rPr lang="en-CA" b="1" dirty="0" err="1">
                <a:ln w="11430"/>
                <a:solidFill>
                  <a:srgbClr val="602626"/>
                </a:solidFill>
                <a:effectLst>
                  <a:outerShdw blurRad="50800" dist="39000" dir="5460000" algn="tl">
                    <a:srgbClr val="000000">
                      <a:alpha val="38000"/>
                    </a:srgbClr>
                  </a:outerShdw>
                </a:effectLst>
              </a:rPr>
              <a:t>Zeitlin's</a:t>
            </a:r>
            <a:r>
              <a:rPr lang="en-CA" b="1" dirty="0">
                <a:ln w="11430"/>
                <a:solidFill>
                  <a:srgbClr val="602626"/>
                </a:solidFill>
                <a:effectLst>
                  <a:outerShdw blurRad="50800" dist="39000" dir="5460000" algn="tl">
                    <a:srgbClr val="000000">
                      <a:alpha val="38000"/>
                    </a:srgbClr>
                  </a:outerShdw>
                </a:effectLst>
              </a:rPr>
              <a:t> Studies in the </a:t>
            </a:r>
            <a:r>
              <a:rPr lang="en-CA" b="1" dirty="0" smtClean="0">
                <a:ln w="11430"/>
                <a:solidFill>
                  <a:srgbClr val="602626"/>
                </a:solidFill>
                <a:effectLst>
                  <a:outerShdw blurRad="50800" dist="39000" dir="5460000" algn="tl">
                    <a:srgbClr val="000000">
                      <a:alpha val="38000"/>
                    </a:srgbClr>
                  </a:outerShdw>
                </a:effectLst>
              </a:rPr>
              <a:t/>
            </a:r>
            <a:br>
              <a:rPr lang="en-CA" b="1" dirty="0" smtClean="0">
                <a:ln w="11430"/>
                <a:solidFill>
                  <a:srgbClr val="602626"/>
                </a:solidFill>
                <a:effectLst>
                  <a:outerShdw blurRad="50800" dist="39000" dir="5460000" algn="tl">
                    <a:srgbClr val="000000">
                      <a:alpha val="38000"/>
                    </a:srgbClr>
                  </a:outerShdw>
                </a:effectLst>
              </a:rPr>
            </a:br>
            <a:r>
              <a:rPr lang="en-CA" b="1" dirty="0" smtClean="0">
                <a:ln w="11430"/>
                <a:solidFill>
                  <a:srgbClr val="602626"/>
                </a:solidFill>
                <a:effectLst>
                  <a:outerShdw blurRad="50800" dist="39000" dir="5460000" algn="tl">
                    <a:srgbClr val="000000">
                      <a:alpha val="38000"/>
                    </a:srgbClr>
                  </a:outerShdw>
                </a:effectLst>
              </a:rPr>
              <a:t>Early </a:t>
            </a:r>
            <a:r>
              <a:rPr lang="en-CA" b="1" dirty="0">
                <a:ln w="11430"/>
                <a:solidFill>
                  <a:srgbClr val="602626"/>
                </a:solidFill>
                <a:effectLst>
                  <a:outerShdw blurRad="50800" dist="39000" dir="5460000" algn="tl">
                    <a:srgbClr val="000000">
                      <a:alpha val="38000"/>
                    </a:srgbClr>
                  </a:outerShdw>
                </a:effectLst>
              </a:rPr>
              <a:t>History of </a:t>
            </a:r>
            <a:r>
              <a:rPr lang="en-CA" b="1" dirty="0" smtClean="0">
                <a:ln w="11430"/>
                <a:solidFill>
                  <a:srgbClr val="602626"/>
                </a:solidFill>
                <a:effectLst>
                  <a:outerShdw blurRad="50800" dist="39000" dir="5460000" algn="tl">
                    <a:srgbClr val="000000">
                      <a:alpha val="38000"/>
                    </a:srgbClr>
                  </a:outerShdw>
                </a:effectLst>
              </a:rPr>
              <a:t>Judaism” by </a:t>
            </a:r>
            <a:r>
              <a:rPr lang="en-CA" b="1" dirty="0">
                <a:ln w="11430"/>
                <a:solidFill>
                  <a:srgbClr val="602626"/>
                </a:solidFill>
                <a:effectLst>
                  <a:outerShdw blurRad="50800" dist="39000" dir="5460000" algn="tl">
                    <a:srgbClr val="000000">
                      <a:alpha val="38000"/>
                    </a:srgbClr>
                  </a:outerShdw>
                </a:effectLst>
              </a:rPr>
              <a:t>Solomon </a:t>
            </a:r>
            <a:r>
              <a:rPr lang="en-CA" b="1" dirty="0" err="1">
                <a:ln w="11430"/>
                <a:solidFill>
                  <a:srgbClr val="602626"/>
                </a:solidFill>
                <a:effectLst>
                  <a:outerShdw blurRad="50800" dist="39000" dir="5460000" algn="tl">
                    <a:srgbClr val="000000">
                      <a:alpha val="38000"/>
                    </a:srgbClr>
                  </a:outerShdw>
                </a:effectLst>
              </a:rPr>
              <a:t>Zeitlin</a:t>
            </a:r>
            <a:r>
              <a:rPr lang="en-CA" b="1" dirty="0">
                <a:ln w="11430"/>
                <a:solidFill>
                  <a:srgbClr val="602626"/>
                </a:solidFill>
                <a:effectLst>
                  <a:outerShdw blurRad="50800" dist="39000" dir="5460000" algn="tl">
                    <a:srgbClr val="000000">
                      <a:alpha val="38000"/>
                    </a:srgbClr>
                  </a:outerShdw>
                </a:effectLst>
              </a:rPr>
              <a:t>,</a:t>
            </a:r>
            <a:r>
              <a:rPr lang="en-CA" b="1" dirty="0" smtClean="0">
                <a:ln w="11430"/>
                <a:solidFill>
                  <a:srgbClr val="602626"/>
                </a:solidFill>
                <a:effectLst>
                  <a:outerShdw blurRad="50800" dist="39000" dir="5460000" algn="tl">
                    <a:srgbClr val="000000">
                      <a:alpha val="38000"/>
                    </a:srgbClr>
                  </a:outerShdw>
                </a:effectLst>
              </a:rPr>
              <a:t> </a:t>
            </a:r>
            <a:br>
              <a:rPr lang="en-CA" b="1" dirty="0" smtClean="0">
                <a:ln w="11430"/>
                <a:solidFill>
                  <a:srgbClr val="602626"/>
                </a:solidFill>
                <a:effectLst>
                  <a:outerShdw blurRad="50800" dist="39000" dir="5460000" algn="tl">
                    <a:srgbClr val="000000">
                      <a:alpha val="38000"/>
                    </a:srgbClr>
                  </a:outerShdw>
                </a:effectLst>
              </a:rPr>
            </a:br>
            <a:r>
              <a:rPr lang="en-CA" sz="2700" b="1" dirty="0" smtClean="0">
                <a:ln w="11430"/>
                <a:solidFill>
                  <a:srgbClr val="602626"/>
                </a:solidFill>
                <a:effectLst>
                  <a:outerShdw blurRad="50800" dist="39000" dir="5460000" algn="tl">
                    <a:srgbClr val="000000">
                      <a:alpha val="38000"/>
                    </a:srgbClr>
                  </a:outerShdw>
                </a:effectLst>
              </a:rPr>
              <a:t>(</a:t>
            </a:r>
            <a:r>
              <a:rPr lang="en-CA" sz="2700" b="1" dirty="0">
                <a:ln w="11430"/>
                <a:solidFill>
                  <a:srgbClr val="602626"/>
                </a:solidFill>
                <a:effectLst>
                  <a:outerShdw blurRad="50800" dist="39000" dir="5460000" algn="tl">
                    <a:srgbClr val="000000">
                      <a:alpha val="38000"/>
                    </a:srgbClr>
                  </a:outerShdw>
                </a:effectLst>
              </a:rPr>
              <a:t>KTAV Publishing House, Inc., New York, 1973), </a:t>
            </a:r>
            <a:r>
              <a:rPr lang="en-CA" sz="2700" b="1" dirty="0" smtClean="0">
                <a:ln w="11430"/>
                <a:solidFill>
                  <a:srgbClr val="602626"/>
                </a:solidFill>
                <a:effectLst>
                  <a:outerShdw blurRad="50800" dist="39000" dir="5460000" algn="tl">
                    <a:srgbClr val="000000">
                      <a:alpha val="38000"/>
                    </a:srgbClr>
                  </a:outerShdw>
                </a:effectLst>
              </a:rPr>
              <a:t>pp.183-193. </a:t>
            </a:r>
            <a:r>
              <a:rPr lang="en-C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C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3449256" y="2222339"/>
            <a:ext cx="8367872" cy="4423426"/>
          </a:xfrm>
        </p:spPr>
        <p:txBody>
          <a:bodyPr>
            <a:normAutofit fontScale="85000" lnSpcReduction="20000"/>
            <a:scene3d>
              <a:camera prst="orthographicFront"/>
              <a:lightRig rig="threePt" dir="t"/>
            </a:scene3d>
            <a:sp3d extrusionH="57150">
              <a:bevelT w="38100" h="38100"/>
            </a:sp3d>
          </a:bodyPr>
          <a:lstStyle/>
          <a:p>
            <a:r>
              <a:rPr lang="en-CA" sz="2800" dirty="0" smtClean="0"/>
              <a:t>'... </a:t>
            </a:r>
            <a:r>
              <a:rPr lang="en-CA" sz="2800" dirty="0"/>
              <a:t>We know also that in the first three centuries of </a:t>
            </a:r>
            <a:r>
              <a:rPr lang="en-CA" sz="2800" dirty="0" smtClean="0"/>
              <a:t/>
            </a:r>
            <a:br>
              <a:rPr lang="en-CA" sz="2800" dirty="0" smtClean="0"/>
            </a:br>
            <a:r>
              <a:rPr lang="en-CA" sz="2800" dirty="0" smtClean="0"/>
              <a:t>the </a:t>
            </a:r>
            <a:r>
              <a:rPr lang="en-CA" sz="2800" dirty="0"/>
              <a:t>present era, </a:t>
            </a:r>
            <a:r>
              <a:rPr lang="en-CA" sz="2800" b="1" dirty="0">
                <a:solidFill>
                  <a:srgbClr val="0070C0"/>
                </a:solidFill>
              </a:rPr>
              <a:t>the early Christians had not yet separated themselves from the Jews and still kept their festivals according to the Jewish calendar. </a:t>
            </a:r>
            <a:br>
              <a:rPr lang="en-CA" sz="2800" b="1" dirty="0">
                <a:solidFill>
                  <a:srgbClr val="0070C0"/>
                </a:solidFill>
              </a:rPr>
            </a:br>
            <a:r>
              <a:rPr lang="en-CA" sz="2800" dirty="0"/>
              <a:t/>
            </a:r>
            <a:br>
              <a:rPr lang="en-CA" sz="2800" dirty="0"/>
            </a:br>
            <a:r>
              <a:rPr lang="en-CA" sz="2800" b="1" dirty="0">
                <a:solidFill>
                  <a:srgbClr val="0070C0"/>
                </a:solidFill>
              </a:rPr>
              <a:t>...This is to say that the month had thirty days, </a:t>
            </a:r>
            <a:r>
              <a:rPr lang="en-CA" sz="2800" dirty="0">
                <a:solidFill>
                  <a:schemeClr val="accent5">
                    <a:lumMod val="75000"/>
                  </a:schemeClr>
                </a:solidFill>
              </a:rPr>
              <a:t>which means, again, that the calendar of the Bible was a solar one. </a:t>
            </a:r>
            <a:r>
              <a:rPr lang="en-CA" sz="2800" dirty="0" smtClean="0">
                <a:solidFill>
                  <a:schemeClr val="accent5">
                    <a:lumMod val="75000"/>
                  </a:schemeClr>
                </a:solidFill>
              </a:rPr>
              <a:t> </a:t>
            </a:r>
            <a:r>
              <a:rPr lang="en-CA" sz="2800" b="1" dirty="0" smtClean="0">
                <a:ln>
                  <a:solidFill>
                    <a:srgbClr val="002060"/>
                  </a:solidFill>
                </a:ln>
                <a:solidFill>
                  <a:srgbClr val="A50021"/>
                </a:solidFill>
              </a:rPr>
              <a:t>In </a:t>
            </a:r>
            <a:r>
              <a:rPr lang="en-CA" sz="2800" b="1" dirty="0">
                <a:ln>
                  <a:solidFill>
                    <a:srgbClr val="002060"/>
                  </a:solidFill>
                </a:ln>
                <a:solidFill>
                  <a:srgbClr val="A50021"/>
                </a:solidFill>
              </a:rPr>
              <a:t>a solar calendar, the day could not have started from the evening, according to the current practice in the Jewish calendar, </a:t>
            </a:r>
            <a:r>
              <a:rPr lang="en-CA" sz="2800" dirty="0">
                <a:solidFill>
                  <a:schemeClr val="accent5">
                    <a:lumMod val="75000"/>
                  </a:schemeClr>
                </a:solidFill>
              </a:rPr>
              <a:t>but from sunrise; and that is the meaning of the verse, </a:t>
            </a:r>
            <a:r>
              <a:rPr lang="en-CA" sz="2800" b="1" dirty="0">
                <a:ln w="1905"/>
                <a:solidFill>
                  <a:srgbClr val="0070C0"/>
                </a:solidFill>
                <a:effectLst>
                  <a:innerShdw blurRad="69850" dist="43180" dir="5400000">
                    <a:srgbClr val="000000">
                      <a:alpha val="65000"/>
                    </a:srgbClr>
                  </a:innerShdw>
                </a:effectLst>
              </a:rPr>
              <a:t>"there was evening and there was morning, the first day," </a:t>
            </a:r>
            <a:r>
              <a:rPr lang="en-CA" sz="2800" dirty="0">
                <a:solidFill>
                  <a:schemeClr val="accent5">
                    <a:lumMod val="75000"/>
                  </a:schemeClr>
                </a:solidFill>
              </a:rPr>
              <a:t>that is to say, from sunrise to sunrise constituted one day, divided into two parts - day and night. </a:t>
            </a:r>
            <a:r>
              <a:rPr lang="en-CA" sz="2800" dirty="0" smtClean="0">
                <a:solidFill>
                  <a:schemeClr val="accent5">
                    <a:lumMod val="75000"/>
                  </a:schemeClr>
                </a:solidFill>
              </a:rPr>
              <a:t> </a:t>
            </a:r>
            <a:endParaRPr lang="en-CA" sz="21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68</a:t>
            </a:fld>
            <a:endParaRPr lang="en-US" dirty="0"/>
          </a:p>
        </p:txBody>
      </p:sp>
      <p:pic>
        <p:nvPicPr>
          <p:cNvPr id="7170" name="Picture 2" descr="C:\Users\Rae\Desktop\Zeitlin's ... in the early hx of Juda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62" y="2245488"/>
            <a:ext cx="2762298" cy="414344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Sun 7"/>
          <p:cNvSpPr/>
          <p:nvPr/>
        </p:nvSpPr>
        <p:spPr>
          <a:xfrm>
            <a:off x="303694" y="132228"/>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096950"/>
      </p:ext>
    </p:extLst>
  </p:cSld>
  <p:clrMapOvr>
    <a:masterClrMapping/>
  </p:clrMapOvr>
  <p:transition spd="slow">
    <p:split orient="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t="-109000" b="-10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05441" y="188495"/>
            <a:ext cx="8911687" cy="189494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dirty="0" smtClean="0">
                <a:ln w="11430"/>
                <a:solidFill>
                  <a:srgbClr val="006600"/>
                </a:solidFill>
                <a:effectLst>
                  <a:outerShdw blurRad="50800" dist="39000" dir="5460000" algn="tl">
                    <a:srgbClr val="000000">
                      <a:alpha val="38000"/>
                    </a:srgbClr>
                  </a:outerShdw>
                </a:effectLst>
              </a:rPr>
              <a:t>"The </a:t>
            </a:r>
            <a:r>
              <a:rPr lang="en-CA" sz="4400" b="1" dirty="0">
                <a:ln w="11430"/>
                <a:solidFill>
                  <a:srgbClr val="006600"/>
                </a:solidFill>
                <a:effectLst>
                  <a:outerShdw blurRad="50800" dist="39000" dir="5460000" algn="tl">
                    <a:srgbClr val="000000">
                      <a:alpha val="38000"/>
                    </a:srgbClr>
                  </a:outerShdw>
                </a:effectLst>
              </a:rPr>
              <a:t>Book of Jubilees," JQR, XXX, </a:t>
            </a:r>
            <a:r>
              <a:rPr lang="en-CA" sz="4400" b="1" dirty="0" smtClean="0">
                <a:ln w="11430"/>
                <a:solidFill>
                  <a:srgbClr val="006600"/>
                </a:solidFill>
                <a:effectLst>
                  <a:outerShdw blurRad="50800" dist="39000" dir="5460000" algn="tl">
                    <a:srgbClr val="000000">
                      <a:alpha val="38000"/>
                    </a:srgbClr>
                  </a:outerShdw>
                </a:effectLst>
              </a:rPr>
              <a:t/>
            </a:r>
            <a:br>
              <a:rPr lang="en-CA" sz="4400" b="1" dirty="0" smtClean="0">
                <a:ln w="11430"/>
                <a:solidFill>
                  <a:srgbClr val="006600"/>
                </a:solidFill>
                <a:effectLst>
                  <a:outerShdw blurRad="50800" dist="39000" dir="5460000" algn="tl">
                    <a:srgbClr val="000000">
                      <a:alpha val="38000"/>
                    </a:srgbClr>
                  </a:outerShdw>
                </a:effectLst>
              </a:rPr>
            </a:br>
            <a:r>
              <a:rPr lang="en-CA" b="1" dirty="0" smtClean="0">
                <a:ln w="11430"/>
                <a:solidFill>
                  <a:srgbClr val="006600"/>
                </a:solidFill>
                <a:effectLst>
                  <a:outerShdw blurRad="50800" dist="39000" dir="5460000" algn="tl">
                    <a:srgbClr val="000000">
                      <a:alpha val="38000"/>
                    </a:srgbClr>
                  </a:outerShdw>
                </a:effectLst>
              </a:rPr>
              <a:t>Solomon </a:t>
            </a:r>
            <a:r>
              <a:rPr lang="en-CA" b="1" dirty="0" err="1">
                <a:ln w="11430"/>
                <a:solidFill>
                  <a:srgbClr val="006600"/>
                </a:solidFill>
                <a:effectLst>
                  <a:outerShdw blurRad="50800" dist="39000" dir="5460000" algn="tl">
                    <a:srgbClr val="000000">
                      <a:alpha val="38000"/>
                    </a:srgbClr>
                  </a:outerShdw>
                </a:effectLst>
              </a:rPr>
              <a:t>Zeitlin</a:t>
            </a:r>
            <a:r>
              <a:rPr lang="en-CA" b="1" dirty="0">
                <a:ln w="11430"/>
                <a:solidFill>
                  <a:srgbClr val="006600"/>
                </a:solidFill>
                <a:effectLst>
                  <a:outerShdw blurRad="50800" dist="39000" dir="5460000" algn="tl">
                    <a:srgbClr val="000000">
                      <a:alpha val="38000"/>
                    </a:srgbClr>
                  </a:outerShdw>
                </a:effectLst>
              </a:rPr>
              <a:t>, </a:t>
            </a:r>
            <a:r>
              <a:rPr lang="en-CA" sz="2400" b="1" dirty="0" smtClean="0">
                <a:ln w="11430"/>
                <a:solidFill>
                  <a:srgbClr val="006600"/>
                </a:solidFill>
                <a:effectLst>
                  <a:outerShdw blurRad="50800" dist="39000" dir="5460000" algn="tl">
                    <a:srgbClr val="000000">
                      <a:alpha val="38000"/>
                    </a:srgbClr>
                  </a:outerShdw>
                </a:effectLst>
              </a:rPr>
              <a:t/>
            </a:r>
            <a:br>
              <a:rPr lang="en-CA" sz="2400" b="1" dirty="0" smtClean="0">
                <a:ln w="11430"/>
                <a:solidFill>
                  <a:srgbClr val="006600"/>
                </a:solidFill>
                <a:effectLst>
                  <a:outerShdw blurRad="50800" dist="39000" dir="5460000" algn="tl">
                    <a:srgbClr val="000000">
                      <a:alpha val="38000"/>
                    </a:srgbClr>
                  </a:outerShdw>
                </a:effectLst>
              </a:rPr>
            </a:br>
            <a:r>
              <a:rPr lang="en-CA" sz="2700" b="1" dirty="0" smtClean="0">
                <a:ln w="11430">
                  <a:solidFill>
                    <a:srgbClr val="002060"/>
                  </a:solidFill>
                </a:ln>
                <a:solidFill>
                  <a:srgbClr val="006600"/>
                </a:solidFill>
                <a:effectLst>
                  <a:outerShdw blurRad="50800" dist="39000" dir="5460000" algn="tl">
                    <a:srgbClr val="000000">
                      <a:alpha val="38000"/>
                    </a:srgbClr>
                  </a:outerShdw>
                </a:effectLst>
              </a:rPr>
              <a:t>(</a:t>
            </a:r>
            <a:r>
              <a:rPr lang="en-CA" sz="2700" b="1" dirty="0">
                <a:ln w="11430">
                  <a:solidFill>
                    <a:srgbClr val="002060"/>
                  </a:solidFill>
                </a:ln>
                <a:solidFill>
                  <a:srgbClr val="006600"/>
                </a:solidFill>
                <a:effectLst>
                  <a:outerShdw blurRad="50800" dist="39000" dir="5460000" algn="tl">
                    <a:srgbClr val="000000">
                      <a:alpha val="38000"/>
                    </a:srgbClr>
                  </a:outerShdw>
                </a:effectLst>
              </a:rPr>
              <a:t>The </a:t>
            </a:r>
            <a:r>
              <a:rPr lang="en-CA" sz="2700" b="1" dirty="0" err="1">
                <a:ln w="11430">
                  <a:solidFill>
                    <a:srgbClr val="002060"/>
                  </a:solidFill>
                </a:ln>
                <a:solidFill>
                  <a:srgbClr val="006600"/>
                </a:solidFill>
                <a:effectLst>
                  <a:outerShdw blurRad="50800" dist="39000" dir="5460000" algn="tl">
                    <a:srgbClr val="000000">
                      <a:alpha val="38000"/>
                    </a:srgbClr>
                  </a:outerShdw>
                </a:effectLst>
              </a:rPr>
              <a:t>Dropsie</a:t>
            </a:r>
            <a:r>
              <a:rPr lang="en-CA" sz="2700" b="1" dirty="0">
                <a:ln w="11430">
                  <a:solidFill>
                    <a:srgbClr val="002060"/>
                  </a:solidFill>
                </a:ln>
                <a:solidFill>
                  <a:srgbClr val="006600"/>
                </a:solidFill>
                <a:effectLst>
                  <a:outerShdw blurRad="50800" dist="39000" dir="5460000" algn="tl">
                    <a:srgbClr val="000000">
                      <a:alpha val="38000"/>
                    </a:srgbClr>
                  </a:outerShdw>
                </a:effectLst>
              </a:rPr>
              <a:t> College For Hebrew and Cognate Learning, Philadelphia, 1939-1940), </a:t>
            </a:r>
            <a:r>
              <a:rPr lang="en-CA" sz="2700" b="1" dirty="0" smtClean="0">
                <a:ln w="11430">
                  <a:solidFill>
                    <a:srgbClr val="002060"/>
                  </a:solidFill>
                </a:ln>
                <a:solidFill>
                  <a:srgbClr val="006600"/>
                </a:solidFill>
                <a:effectLst>
                  <a:outerShdw blurRad="50800" dist="39000" dir="5460000" algn="tl">
                    <a:srgbClr val="000000">
                      <a:alpha val="38000"/>
                    </a:srgbClr>
                  </a:outerShdw>
                </a:effectLst>
              </a:rPr>
              <a:t>pp. 13-15.</a:t>
            </a:r>
            <a:r>
              <a:rPr lang="en-CA" sz="2700"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2959601" y="2257063"/>
            <a:ext cx="8915400" cy="4600937"/>
          </a:xfrm>
        </p:spPr>
        <p:txBody>
          <a:bodyPr>
            <a:normAutofit fontScale="85000" lnSpcReduction="20000"/>
            <a:scene3d>
              <a:camera prst="orthographicFront"/>
              <a:lightRig rig="threePt" dir="t"/>
            </a:scene3d>
            <a:sp3d extrusionH="57150">
              <a:bevelT w="38100" h="38100"/>
            </a:sp3d>
          </a:bodyPr>
          <a:lstStyle/>
          <a:p>
            <a:r>
              <a:rPr lang="en-CA" sz="2800" dirty="0" smtClean="0">
                <a:solidFill>
                  <a:schemeClr val="accent5">
                    <a:lumMod val="75000"/>
                  </a:schemeClr>
                </a:solidFill>
              </a:rPr>
              <a:t>'Furthermore</a:t>
            </a:r>
            <a:r>
              <a:rPr lang="en-CA" sz="2800" dirty="0">
                <a:solidFill>
                  <a:schemeClr val="accent5">
                    <a:lumMod val="75000"/>
                  </a:schemeClr>
                </a:solidFill>
              </a:rPr>
              <a:t>, the author protects vigorously </a:t>
            </a:r>
            <a:r>
              <a:rPr lang="en-CA" sz="2800">
                <a:solidFill>
                  <a:schemeClr val="accent5">
                    <a:lumMod val="75000"/>
                  </a:schemeClr>
                </a:solidFill>
              </a:rPr>
              <a:t>against </a:t>
            </a:r>
            <a:r>
              <a:rPr lang="en-CA" sz="2800" smtClean="0">
                <a:solidFill>
                  <a:schemeClr val="accent5">
                    <a:lumMod val="75000"/>
                  </a:schemeClr>
                </a:solidFill>
              </a:rPr>
              <a:t>the </a:t>
            </a:r>
            <a:r>
              <a:rPr lang="en-CA" sz="2800" dirty="0">
                <a:solidFill>
                  <a:schemeClr val="accent5">
                    <a:lumMod val="75000"/>
                  </a:schemeClr>
                </a:solidFill>
              </a:rPr>
              <a:t>change from the solar to a solar-lunar calendar... </a:t>
            </a:r>
            <a:r>
              <a:rPr lang="en-CA" sz="2800" dirty="0" smtClean="0">
                <a:solidFill>
                  <a:schemeClr val="accent5">
                    <a:lumMod val="75000"/>
                  </a:schemeClr>
                </a:solidFill>
              </a:rPr>
              <a:t/>
            </a:r>
            <a:br>
              <a:rPr lang="en-CA" sz="2800" dirty="0" smtClean="0">
                <a:solidFill>
                  <a:schemeClr val="accent5">
                    <a:lumMod val="75000"/>
                  </a:schemeClr>
                </a:solidFill>
              </a:rPr>
            </a:br>
            <a:r>
              <a:rPr lang="en-CA" sz="2800" dirty="0" smtClean="0">
                <a:solidFill>
                  <a:srgbClr val="C00000"/>
                </a:solidFill>
              </a:rPr>
              <a:t>This </a:t>
            </a:r>
            <a:r>
              <a:rPr lang="en-CA" sz="2800" dirty="0">
                <a:solidFill>
                  <a:srgbClr val="C00000"/>
                </a:solidFill>
              </a:rPr>
              <a:t>proves that </a:t>
            </a:r>
            <a:r>
              <a:rPr lang="en-CA" sz="2800" b="1" dirty="0">
                <a:ln>
                  <a:solidFill>
                    <a:srgbClr val="002060"/>
                  </a:solidFill>
                </a:ln>
                <a:solidFill>
                  <a:srgbClr val="C00000"/>
                </a:solidFill>
              </a:rPr>
              <a:t>the Book of Jubilees was written at the time when the calendar was changed from solar to solar-lunar time</a:t>
            </a:r>
            <a:r>
              <a:rPr lang="en-CA" sz="2800" dirty="0">
                <a:solidFill>
                  <a:srgbClr val="C00000"/>
                </a:solidFill>
              </a:rPr>
              <a:t>, and some Jews opposed this innovation... and they will confound all the days, </a:t>
            </a:r>
            <a:r>
              <a:rPr lang="en-CA" sz="2800" dirty="0" smtClean="0">
                <a:solidFill>
                  <a:srgbClr val="C00000"/>
                </a:solidFill>
              </a:rPr>
              <a:t/>
            </a:r>
            <a:br>
              <a:rPr lang="en-CA" sz="2800" dirty="0" smtClean="0">
                <a:solidFill>
                  <a:srgbClr val="C00000"/>
                </a:solidFill>
              </a:rPr>
            </a:br>
            <a:r>
              <a:rPr lang="en-CA" sz="2800" dirty="0" smtClean="0">
                <a:solidFill>
                  <a:srgbClr val="C00000"/>
                </a:solidFill>
              </a:rPr>
              <a:t>the </a:t>
            </a:r>
            <a:r>
              <a:rPr lang="en-CA" sz="2800" dirty="0">
                <a:solidFill>
                  <a:srgbClr val="C00000"/>
                </a:solidFill>
              </a:rPr>
              <a:t>holy with the unclean, and the unclean day </a:t>
            </a:r>
            <a:r>
              <a:rPr lang="en-CA" sz="2800" dirty="0" smtClean="0">
                <a:solidFill>
                  <a:srgbClr val="C00000"/>
                </a:solidFill>
              </a:rPr>
              <a:t/>
            </a:r>
            <a:br>
              <a:rPr lang="en-CA" sz="2800" dirty="0" smtClean="0">
                <a:solidFill>
                  <a:srgbClr val="C00000"/>
                </a:solidFill>
              </a:rPr>
            </a:br>
            <a:r>
              <a:rPr lang="en-CA" sz="2800" dirty="0" smtClean="0">
                <a:solidFill>
                  <a:srgbClr val="C00000"/>
                </a:solidFill>
              </a:rPr>
              <a:t>with </a:t>
            </a:r>
            <a:r>
              <a:rPr lang="en-CA" sz="2800" dirty="0">
                <a:solidFill>
                  <a:srgbClr val="C00000"/>
                </a:solidFill>
              </a:rPr>
              <a:t>the holy; for </a:t>
            </a:r>
            <a:r>
              <a:rPr lang="en-CA" sz="2800" b="1" dirty="0">
                <a:ln>
                  <a:solidFill>
                    <a:srgbClr val="002060"/>
                  </a:solidFill>
                </a:ln>
                <a:solidFill>
                  <a:srgbClr val="C00000"/>
                </a:solidFill>
              </a:rPr>
              <a:t>they will go wrong as to the months </a:t>
            </a:r>
            <a:r>
              <a:rPr lang="en-CA" sz="2800" b="1" dirty="0" smtClean="0">
                <a:ln>
                  <a:solidFill>
                    <a:srgbClr val="002060"/>
                  </a:solidFill>
                </a:ln>
                <a:solidFill>
                  <a:srgbClr val="C00000"/>
                </a:solidFill>
              </a:rPr>
              <a:t/>
            </a:r>
            <a:br>
              <a:rPr lang="en-CA" sz="2800" b="1" dirty="0" smtClean="0">
                <a:ln>
                  <a:solidFill>
                    <a:srgbClr val="002060"/>
                  </a:solidFill>
                </a:ln>
                <a:solidFill>
                  <a:srgbClr val="C00000"/>
                </a:solidFill>
              </a:rPr>
            </a:br>
            <a:r>
              <a:rPr lang="en-CA" sz="2800" b="1" dirty="0" smtClean="0">
                <a:ln>
                  <a:solidFill>
                    <a:srgbClr val="002060"/>
                  </a:solidFill>
                </a:ln>
                <a:solidFill>
                  <a:srgbClr val="C00000"/>
                </a:solidFill>
              </a:rPr>
              <a:t>and </a:t>
            </a:r>
            <a:r>
              <a:rPr lang="en-CA" sz="2800" b="1" dirty="0">
                <a:ln>
                  <a:solidFill>
                    <a:srgbClr val="002060"/>
                  </a:solidFill>
                </a:ln>
                <a:solidFill>
                  <a:srgbClr val="C00000"/>
                </a:solidFill>
              </a:rPr>
              <a:t>sabbaths and feasts and jubilees...</a:t>
            </a:r>
            <a:r>
              <a:rPr lang="en-CA" sz="2800" b="1" dirty="0">
                <a:ln>
                  <a:solidFill>
                    <a:srgbClr val="002060"/>
                  </a:solidFill>
                </a:ln>
                <a:solidFill>
                  <a:srgbClr val="FF0000"/>
                </a:solidFill>
              </a:rPr>
              <a:t> </a:t>
            </a:r>
            <a:r>
              <a:rPr lang="en-CA" sz="2800" dirty="0"/>
              <a:t>How can we otherwise account for the author's forceful arguments against the change of calendar, </a:t>
            </a:r>
            <a:r>
              <a:rPr lang="en-CA" sz="2800" dirty="0">
                <a:solidFill>
                  <a:srgbClr val="C00000"/>
                </a:solidFill>
              </a:rPr>
              <a:t>if we should assume that the book was written during the Maccabean </a:t>
            </a:r>
            <a:r>
              <a:rPr lang="en-CA" sz="2800" dirty="0" smtClean="0">
                <a:solidFill>
                  <a:srgbClr val="C00000"/>
                </a:solidFill>
              </a:rPr>
              <a:t>period?  </a:t>
            </a:r>
            <a:r>
              <a:rPr lang="en-CA" sz="2800" b="1" dirty="0">
                <a:solidFill>
                  <a:srgbClr val="602626"/>
                </a:solidFill>
              </a:rPr>
              <a:t>The calendar had already been changed centuries earlier and had long ago become a dead issue.' </a:t>
            </a:r>
          </a:p>
        </p:txBody>
      </p:sp>
      <p:sp>
        <p:nvSpPr>
          <p:cNvPr id="3" name="Slide Number Placeholder 2"/>
          <p:cNvSpPr>
            <a:spLocks noGrp="1"/>
          </p:cNvSpPr>
          <p:nvPr>
            <p:ph type="sldNum" sz="quarter" idx="12"/>
          </p:nvPr>
        </p:nvSpPr>
        <p:spPr/>
        <p:txBody>
          <a:bodyPr/>
          <a:lstStyle/>
          <a:p>
            <a:fld id="{D57F1E4F-1CFF-5643-939E-217C01CDF565}" type="slidenum">
              <a:rPr lang="en-US" smtClean="0"/>
              <a:pPr/>
              <a:t>69</a:t>
            </a:fld>
            <a:endParaRPr lang="en-US" dirty="0"/>
          </a:p>
        </p:txBody>
      </p:sp>
      <p:pic>
        <p:nvPicPr>
          <p:cNvPr id="6" name="Picture 2" descr="C:\Users\Rae\Desktop\solomon Zeitli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58" y="1748642"/>
            <a:ext cx="2338388" cy="300831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Sun 7"/>
          <p:cNvSpPr/>
          <p:nvPr/>
        </p:nvSpPr>
        <p:spPr>
          <a:xfrm>
            <a:off x="303694" y="132228"/>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096394"/>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rmAutofit/>
            <a:scene3d>
              <a:camera prst="orthographicFront"/>
              <a:lightRig rig="threePt" dir="t"/>
            </a:scene3d>
            <a:sp3d extrusionH="57150">
              <a:bevelT w="38100" h="38100"/>
            </a:sp3d>
          </a:bodyPr>
          <a:lstStyle/>
          <a:p>
            <a:r>
              <a:rPr lang="en-CA" sz="2400" dirty="0">
                <a:solidFill>
                  <a:schemeClr val="tx1"/>
                </a:solidFill>
              </a:rPr>
              <a:t>10. Elohim named the dry land "earth" and the gathered waters Elohim named "seas," and they have been so called ever since. Elohim looked at the dry land and the seas and saw that they were beautiful. </a:t>
            </a:r>
          </a:p>
          <a:p>
            <a:r>
              <a:rPr lang="en-CA" sz="2400" dirty="0">
                <a:solidFill>
                  <a:schemeClr val="tx1"/>
                </a:solidFill>
              </a:rPr>
              <a:t>11. Elohim said, "Let the earth grow plant life, each type of plant reproducing with its own seed, and fruit trees which make their own fruits and which contain seeds of their own kind from which to grow other trees"; and it has been so ever since. </a:t>
            </a:r>
          </a:p>
          <a:p>
            <a:r>
              <a:rPr lang="en-CA" sz="2400" dirty="0">
                <a:solidFill>
                  <a:schemeClr val="tx1"/>
                </a:solidFill>
              </a:rPr>
              <a:t>12. The earth brought forth plant life, plants with seed according to their kinds, and trees which have fruit which contain their seeds according to their kinds. Elohim looked at the plant life and saw that it was beautiful. </a:t>
            </a:r>
          </a:p>
          <a:p>
            <a:r>
              <a:rPr lang="en-CA" sz="2400" dirty="0">
                <a:solidFill>
                  <a:schemeClr val="tx1"/>
                </a:solidFill>
              </a:rPr>
              <a:t>13.</a:t>
            </a:r>
            <a:r>
              <a:rPr lang="en-CA" sz="2400" dirty="0"/>
              <a:t> </a:t>
            </a:r>
            <a:r>
              <a:rPr lang="en-CA" sz="2400" b="1" dirty="0">
                <a:solidFill>
                  <a:schemeClr val="accent5">
                    <a:lumMod val="75000"/>
                  </a:schemeClr>
                </a:solidFill>
              </a:rPr>
              <a:t>Daylight turned to evening as its light faded; then, morning broke as the morning star signaled the end of night. The third of the six days of creation </a:t>
            </a:r>
            <a:r>
              <a:rPr lang="en-CA" sz="2400" dirty="0">
                <a:solidFill>
                  <a:schemeClr val="tx1"/>
                </a:solidFill>
              </a:rPr>
              <a:t>referred to in the Ten Commandments </a:t>
            </a:r>
            <a:r>
              <a:rPr lang="en-CA" sz="2400" b="1" dirty="0">
                <a:solidFill>
                  <a:schemeClr val="accent5">
                    <a:lumMod val="75000"/>
                  </a:schemeClr>
                </a:solidFill>
              </a:rPr>
              <a:t>was, thus, completed and the fourth day began</a:t>
            </a:r>
            <a:r>
              <a:rPr lang="en-CA" sz="2400" dirty="0">
                <a:solidFill>
                  <a:schemeClr val="accent5">
                    <a:lumMod val="75000"/>
                  </a:schemeClr>
                </a:solidFill>
              </a:rPr>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815572"/>
      </p:ext>
    </p:extLst>
  </p:cSld>
  <p:clrMapOvr>
    <a:masterClrMapping/>
  </p:clrMapOvr>
  <p:transition spd="slow">
    <p:split orient="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9886" y="184271"/>
            <a:ext cx="10466762" cy="2975617"/>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b="1" dirty="0" smtClean="0">
                <a:ln w="11430"/>
                <a:solidFill>
                  <a:schemeClr val="tx2">
                    <a:lumMod val="75000"/>
                  </a:schemeClr>
                </a:solidFill>
                <a:effectLst>
                  <a:outerShdw blurRad="50800" dist="39000" dir="5460000" algn="tl">
                    <a:srgbClr val="000000">
                      <a:alpha val="38000"/>
                    </a:srgbClr>
                  </a:outerShdw>
                </a:effectLst>
              </a:rPr>
              <a:t>"The </a:t>
            </a:r>
            <a:r>
              <a:rPr lang="en-CA" b="1" dirty="0">
                <a:ln w="11430"/>
                <a:solidFill>
                  <a:schemeClr val="tx2">
                    <a:lumMod val="75000"/>
                  </a:schemeClr>
                </a:solidFill>
                <a:effectLst>
                  <a:outerShdw blurRad="50800" dist="39000" dir="5460000" algn="tl">
                    <a:srgbClr val="000000">
                      <a:alpha val="38000"/>
                    </a:srgbClr>
                  </a:outerShdw>
                </a:effectLst>
              </a:rPr>
              <a:t>Observance of the Sabbath and the Festivals </a:t>
            </a:r>
            <a:r>
              <a:rPr lang="en-CA" b="1" dirty="0" smtClean="0">
                <a:ln w="11430"/>
                <a:solidFill>
                  <a:schemeClr val="tx2">
                    <a:lumMod val="75000"/>
                  </a:schemeClr>
                </a:solidFill>
                <a:effectLst>
                  <a:outerShdw blurRad="50800" dist="39000" dir="5460000" algn="tl">
                    <a:srgbClr val="000000">
                      <a:alpha val="38000"/>
                    </a:srgbClr>
                  </a:outerShdw>
                </a:effectLst>
              </a:rPr>
              <a:t/>
            </a:r>
            <a:br>
              <a:rPr lang="en-CA" b="1" dirty="0" smtClean="0">
                <a:ln w="11430"/>
                <a:solidFill>
                  <a:schemeClr val="tx2">
                    <a:lumMod val="75000"/>
                  </a:schemeClr>
                </a:solidFill>
                <a:effectLst>
                  <a:outerShdw blurRad="50800" dist="39000" dir="5460000" algn="tl">
                    <a:srgbClr val="000000">
                      <a:alpha val="38000"/>
                    </a:srgbClr>
                  </a:outerShdw>
                </a:effectLst>
              </a:rPr>
            </a:br>
            <a:r>
              <a:rPr lang="en-CA" b="1" dirty="0" smtClean="0">
                <a:ln w="11430"/>
                <a:solidFill>
                  <a:schemeClr val="tx2">
                    <a:lumMod val="75000"/>
                  </a:schemeClr>
                </a:solidFill>
                <a:effectLst>
                  <a:outerShdw blurRad="50800" dist="39000" dir="5460000" algn="tl">
                    <a:srgbClr val="000000">
                      <a:alpha val="38000"/>
                    </a:srgbClr>
                  </a:outerShdw>
                </a:effectLst>
              </a:rPr>
              <a:t>in </a:t>
            </a:r>
            <a:r>
              <a:rPr lang="en-CA" b="1" dirty="0">
                <a:ln w="11430"/>
                <a:solidFill>
                  <a:schemeClr val="tx2">
                    <a:lumMod val="75000"/>
                  </a:schemeClr>
                </a:solidFill>
                <a:effectLst>
                  <a:outerShdw blurRad="50800" dist="39000" dir="5460000" algn="tl">
                    <a:srgbClr val="000000">
                      <a:alpha val="38000"/>
                    </a:srgbClr>
                  </a:outerShdw>
                </a:effectLst>
              </a:rPr>
              <a:t>the First Two Centuries of the Current Era according to Philo, Josephus, the New Testament, and the Rabbinic </a:t>
            </a:r>
            <a:r>
              <a:rPr lang="en-CA" b="1" dirty="0" smtClean="0">
                <a:ln w="11430"/>
                <a:solidFill>
                  <a:schemeClr val="tx2">
                    <a:lumMod val="75000"/>
                  </a:schemeClr>
                </a:solidFill>
                <a:effectLst>
                  <a:outerShdw blurRad="50800" dist="39000" dir="5460000" algn="tl">
                    <a:srgbClr val="000000">
                      <a:alpha val="38000"/>
                    </a:srgbClr>
                  </a:outerShdw>
                </a:effectLst>
              </a:rPr>
              <a:t>Sources” by Jacob </a:t>
            </a:r>
            <a:r>
              <a:rPr lang="en-CA" b="1" dirty="0">
                <a:ln w="11430"/>
                <a:solidFill>
                  <a:schemeClr val="tx2">
                    <a:lumMod val="75000"/>
                  </a:schemeClr>
                </a:solidFill>
                <a:effectLst>
                  <a:outerShdw blurRad="50800" dist="39000" dir="5460000" algn="tl">
                    <a:srgbClr val="000000">
                      <a:alpha val="38000"/>
                    </a:srgbClr>
                  </a:outerShdw>
                </a:effectLst>
              </a:rPr>
              <a:t>Mann,</a:t>
            </a:r>
            <a:r>
              <a:rPr lang="en-CA" b="1" dirty="0" smtClean="0">
                <a:ln w="11430"/>
                <a:solidFill>
                  <a:schemeClr val="tx2">
                    <a:lumMod val="75000"/>
                  </a:schemeClr>
                </a:solidFill>
                <a:effectLst>
                  <a:outerShdw blurRad="50800" dist="39000" dir="5460000" algn="tl">
                    <a:srgbClr val="000000">
                      <a:alpha val="38000"/>
                    </a:srgbClr>
                  </a:outerShdw>
                </a:effectLst>
              </a:rPr>
              <a:t>                      </a:t>
            </a:r>
            <a:br>
              <a:rPr lang="en-CA" b="1" dirty="0" smtClean="0">
                <a:ln w="11430"/>
                <a:solidFill>
                  <a:schemeClr val="tx2">
                    <a:lumMod val="75000"/>
                  </a:schemeClr>
                </a:solidFill>
                <a:effectLst>
                  <a:outerShdw blurRad="50800" dist="39000" dir="5460000" algn="tl">
                    <a:srgbClr val="000000">
                      <a:alpha val="38000"/>
                    </a:srgbClr>
                  </a:outerShdw>
                </a:effectLst>
              </a:rPr>
            </a:br>
            <a:r>
              <a:rPr lang="en-CA" b="1" dirty="0" smtClean="0">
                <a:ln w="11430"/>
                <a:solidFill>
                  <a:schemeClr val="tx2">
                    <a:lumMod val="75000"/>
                  </a:schemeClr>
                </a:solidFill>
                <a:effectLst>
                  <a:outerShdw blurRad="50800" dist="39000" dir="5460000" algn="tl">
                    <a:srgbClr val="000000">
                      <a:alpha val="38000"/>
                    </a:srgbClr>
                  </a:outerShdw>
                </a:effectLst>
              </a:rPr>
              <a:t>in "</a:t>
            </a:r>
            <a:r>
              <a:rPr lang="en-CA" b="1" dirty="0">
                <a:ln w="11430"/>
                <a:solidFill>
                  <a:schemeClr val="tx2">
                    <a:lumMod val="75000"/>
                  </a:schemeClr>
                </a:solidFill>
                <a:effectLst>
                  <a:outerShdw blurRad="50800" dist="39000" dir="5460000" algn="tl">
                    <a:srgbClr val="000000">
                      <a:alpha val="38000"/>
                    </a:srgbClr>
                  </a:outerShdw>
                </a:effectLst>
              </a:rPr>
              <a:t>The Collected Articles of Jacob Mann," </a:t>
            </a:r>
            <a:r>
              <a:rPr lang="en-CA" b="1" dirty="0" smtClean="0">
                <a:ln w="11430"/>
                <a:solidFill>
                  <a:schemeClr val="tx2">
                    <a:lumMod val="75000"/>
                  </a:schemeClr>
                </a:solidFill>
                <a:effectLst>
                  <a:outerShdw blurRad="50800" dist="39000" dir="5460000" algn="tl">
                    <a:srgbClr val="000000">
                      <a:alpha val="38000"/>
                    </a:srgbClr>
                  </a:outerShdw>
                </a:effectLst>
              </a:rPr>
              <a:t/>
            </a:r>
            <a:br>
              <a:rPr lang="en-CA" b="1" dirty="0" smtClean="0">
                <a:ln w="11430"/>
                <a:solidFill>
                  <a:schemeClr val="tx2">
                    <a:lumMod val="75000"/>
                  </a:schemeClr>
                </a:solidFill>
                <a:effectLst>
                  <a:outerShdw blurRad="50800" dist="39000" dir="5460000" algn="tl">
                    <a:srgbClr val="000000">
                      <a:alpha val="38000"/>
                    </a:srgbClr>
                  </a:outerShdw>
                </a:effectLst>
              </a:rPr>
            </a:br>
            <a:r>
              <a:rPr lang="en-CA" sz="3100" b="1" dirty="0" smtClean="0">
                <a:ln w="11430"/>
                <a:solidFill>
                  <a:schemeClr val="tx2">
                    <a:lumMod val="75000"/>
                  </a:schemeClr>
                </a:solidFill>
                <a:effectLst>
                  <a:outerShdw blurRad="50800" dist="39000" dir="5460000" algn="tl">
                    <a:srgbClr val="000000">
                      <a:alpha val="38000"/>
                    </a:srgbClr>
                  </a:outerShdw>
                </a:effectLst>
              </a:rPr>
              <a:t>(</a:t>
            </a:r>
            <a:r>
              <a:rPr lang="en-CA" sz="3100" b="1" dirty="0">
                <a:ln w="11430"/>
                <a:solidFill>
                  <a:schemeClr val="tx2">
                    <a:lumMod val="75000"/>
                  </a:schemeClr>
                </a:solidFill>
                <a:effectLst>
                  <a:outerShdw blurRad="50800" dist="39000" dir="5460000" algn="tl">
                    <a:srgbClr val="000000">
                      <a:alpha val="38000"/>
                    </a:srgbClr>
                  </a:outerShdw>
                </a:effectLst>
              </a:rPr>
              <a:t>M. Shalom Ltd., Israel, 1971), </a:t>
            </a:r>
            <a:r>
              <a:rPr lang="en-CA" sz="3100" b="1" dirty="0" smtClean="0">
                <a:ln w="11430"/>
                <a:solidFill>
                  <a:schemeClr val="tx2">
                    <a:lumMod val="75000"/>
                  </a:schemeClr>
                </a:solidFill>
                <a:effectLst>
                  <a:outerShdw blurRad="50800" dist="39000" dir="5460000" algn="tl">
                    <a:srgbClr val="000000">
                      <a:alpha val="38000"/>
                    </a:srgbClr>
                  </a:outerShdw>
                </a:effectLst>
              </a:rPr>
              <a:t>pp. 433-532. </a:t>
            </a:r>
            <a:r>
              <a:rPr lang="en-C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C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2708477" y="3437681"/>
            <a:ext cx="6956384" cy="3330068"/>
          </a:xfrm>
        </p:spPr>
        <p:txBody>
          <a:bodyPr>
            <a:normAutofit/>
            <a:scene3d>
              <a:camera prst="orthographicFront"/>
              <a:lightRig rig="threePt" dir="t"/>
            </a:scene3d>
            <a:sp3d extrusionH="57150">
              <a:bevelT w="38100" h="38100"/>
            </a:sp3d>
          </a:bodyPr>
          <a:lstStyle/>
          <a:p>
            <a:r>
              <a:rPr lang="en-CA" sz="3200" dirty="0" smtClean="0">
                <a:solidFill>
                  <a:srgbClr val="A50021"/>
                </a:solidFill>
              </a:rPr>
              <a:t>'... </a:t>
            </a:r>
            <a:r>
              <a:rPr lang="en-CA" sz="3200" dirty="0">
                <a:solidFill>
                  <a:srgbClr val="A50021"/>
                </a:solidFill>
              </a:rPr>
              <a:t>In </a:t>
            </a:r>
            <a:r>
              <a:rPr lang="en-CA" sz="3200" dirty="0" err="1">
                <a:solidFill>
                  <a:srgbClr val="A50021"/>
                </a:solidFill>
              </a:rPr>
              <a:t>Jamnia</a:t>
            </a:r>
            <a:r>
              <a:rPr lang="en-CA" sz="3200" dirty="0">
                <a:solidFill>
                  <a:srgbClr val="A50021"/>
                </a:solidFill>
              </a:rPr>
              <a:t> it was the duty of the </a:t>
            </a:r>
            <a:r>
              <a:rPr lang="en-CA" sz="3200" dirty="0" err="1">
                <a:solidFill>
                  <a:srgbClr val="A50021"/>
                </a:solidFill>
              </a:rPr>
              <a:t>Nassi</a:t>
            </a:r>
            <a:r>
              <a:rPr lang="en-CA" sz="3200" dirty="0">
                <a:solidFill>
                  <a:srgbClr val="A50021"/>
                </a:solidFill>
              </a:rPr>
              <a:t> to preach on every Sabbath... At the beginning </a:t>
            </a:r>
            <a:r>
              <a:rPr lang="en-CA" sz="3200" dirty="0" smtClean="0">
                <a:solidFill>
                  <a:srgbClr val="A50021"/>
                </a:solidFill>
              </a:rPr>
              <a:t/>
            </a:r>
            <a:br>
              <a:rPr lang="en-CA" sz="3200" dirty="0" smtClean="0">
                <a:solidFill>
                  <a:srgbClr val="A50021"/>
                </a:solidFill>
              </a:rPr>
            </a:br>
            <a:r>
              <a:rPr lang="en-CA" sz="3200" dirty="0" smtClean="0">
                <a:solidFill>
                  <a:srgbClr val="A50021"/>
                </a:solidFill>
              </a:rPr>
              <a:t>of </a:t>
            </a:r>
            <a:r>
              <a:rPr lang="en-CA" sz="3200" dirty="0">
                <a:solidFill>
                  <a:srgbClr val="A50021"/>
                </a:solidFill>
              </a:rPr>
              <a:t>the second century we hear of </a:t>
            </a:r>
            <a:r>
              <a:rPr lang="en-CA" sz="3200" b="1" u="sng" dirty="0">
                <a:solidFill>
                  <a:srgbClr val="A50021"/>
                </a:solidFill>
              </a:rPr>
              <a:t>sermons delivered also on Friday night</a:t>
            </a:r>
            <a:r>
              <a:rPr lang="en-CA" sz="3200" dirty="0">
                <a:solidFill>
                  <a:srgbClr val="A50021"/>
                </a:solidFill>
              </a:rPr>
              <a:t>...' </a:t>
            </a:r>
          </a:p>
        </p:txBody>
      </p:sp>
      <p:sp>
        <p:nvSpPr>
          <p:cNvPr id="3" name="Slide Number Placeholder 2"/>
          <p:cNvSpPr>
            <a:spLocks noGrp="1"/>
          </p:cNvSpPr>
          <p:nvPr>
            <p:ph type="sldNum" sz="quarter" idx="12"/>
          </p:nvPr>
        </p:nvSpPr>
        <p:spPr/>
        <p:txBody>
          <a:bodyPr/>
          <a:lstStyle/>
          <a:p>
            <a:fld id="{D57F1E4F-1CFF-5643-939E-217C01CDF565}" type="slidenum">
              <a:rPr lang="en-US" smtClean="0"/>
              <a:pPr/>
              <a:t>70</a:t>
            </a:fld>
            <a:endParaRPr lang="en-US" dirty="0"/>
          </a:p>
        </p:txBody>
      </p:sp>
      <p:pic>
        <p:nvPicPr>
          <p:cNvPr id="6146" name="Picture 2" descr="C:\Users\Rae\Desktop\Jacob Man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285" y="3460683"/>
            <a:ext cx="2032129" cy="27144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47" name="Picture 3" descr="C:\Users\Rae\Desktop\Jacob mann collected articles book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40" y="1898247"/>
            <a:ext cx="1991113" cy="4739833"/>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8" name="Sun 7"/>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463338"/>
      </p:ext>
    </p:extLst>
  </p:cSld>
  <p:clrMapOvr>
    <a:masterClrMapping/>
  </p:clrMapOvr>
  <p:transition spd="slow">
    <p:split orient="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5280" y="196770"/>
            <a:ext cx="10586719" cy="204023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dirty="0" smtClean="0">
                <a:ln w="11430"/>
                <a:solidFill>
                  <a:schemeClr val="tx2">
                    <a:lumMod val="75000"/>
                  </a:schemeClr>
                </a:solidFill>
                <a:effectLst>
                  <a:outerShdw blurRad="50800" dist="39000" dir="5460000" algn="tl">
                    <a:srgbClr val="000000">
                      <a:alpha val="38000"/>
                    </a:srgbClr>
                  </a:outerShdw>
                </a:effectLst>
              </a:rPr>
              <a:t>"The </a:t>
            </a:r>
            <a:r>
              <a:rPr lang="en-CA" sz="4400" b="1" dirty="0">
                <a:ln w="11430"/>
                <a:solidFill>
                  <a:schemeClr val="tx2">
                    <a:lumMod val="75000"/>
                  </a:schemeClr>
                </a:solidFill>
                <a:effectLst>
                  <a:outerShdw blurRad="50800" dist="39000" dir="5460000" algn="tl">
                    <a:srgbClr val="000000">
                      <a:alpha val="38000"/>
                    </a:srgbClr>
                  </a:outerShdw>
                </a:effectLst>
              </a:rPr>
              <a:t>Torah - A Modern Commentary," </a:t>
            </a:r>
            <a:r>
              <a:rPr lang="en-CA" sz="4400" b="1" dirty="0" smtClean="0">
                <a:ln w="11430"/>
                <a:solidFill>
                  <a:schemeClr val="tx2">
                    <a:lumMod val="75000"/>
                  </a:schemeClr>
                </a:solidFill>
                <a:effectLst>
                  <a:outerShdw blurRad="50800" dist="39000" dir="5460000" algn="tl">
                    <a:srgbClr val="000000">
                      <a:alpha val="38000"/>
                    </a:srgbClr>
                  </a:outerShdw>
                </a:effectLst>
              </a:rPr>
              <a:t/>
            </a:r>
            <a:br>
              <a:rPr lang="en-CA" sz="4400" b="1" dirty="0" smtClean="0">
                <a:ln w="11430"/>
                <a:solidFill>
                  <a:schemeClr val="tx2">
                    <a:lumMod val="75000"/>
                  </a:schemeClr>
                </a:solidFill>
                <a:effectLst>
                  <a:outerShdw blurRad="50800" dist="39000" dir="5460000" algn="tl">
                    <a:srgbClr val="000000">
                      <a:alpha val="38000"/>
                    </a:srgbClr>
                  </a:outerShdw>
                </a:effectLst>
              </a:rPr>
            </a:br>
            <a:r>
              <a:rPr lang="en-CA" sz="4000" b="1" dirty="0">
                <a:ln w="11430"/>
                <a:solidFill>
                  <a:schemeClr val="tx2">
                    <a:lumMod val="75000"/>
                  </a:schemeClr>
                </a:solidFill>
                <a:effectLst>
                  <a:outerShdw blurRad="50800" dist="39000" dir="5460000" algn="tl">
                    <a:srgbClr val="000000">
                      <a:alpha val="38000"/>
                    </a:srgbClr>
                  </a:outerShdw>
                </a:effectLst>
              </a:rPr>
              <a:t>Edited by W. Gunther </a:t>
            </a:r>
            <a:r>
              <a:rPr lang="en-CA" sz="4000" b="1" dirty="0" err="1">
                <a:ln w="11430"/>
                <a:solidFill>
                  <a:schemeClr val="tx2">
                    <a:lumMod val="75000"/>
                  </a:schemeClr>
                </a:solidFill>
                <a:effectLst>
                  <a:outerShdw blurRad="50800" dist="39000" dir="5460000" algn="tl">
                    <a:srgbClr val="000000">
                      <a:alpha val="38000"/>
                    </a:srgbClr>
                  </a:outerShdw>
                </a:effectLst>
              </a:rPr>
              <a:t>Plaut</a:t>
            </a:r>
            <a:r>
              <a:rPr lang="en-CA" sz="4000" b="1" dirty="0" smtClean="0">
                <a:ln w="11430"/>
                <a:solidFill>
                  <a:schemeClr val="tx2">
                    <a:lumMod val="75000"/>
                  </a:schemeClr>
                </a:solidFill>
                <a:effectLst>
                  <a:outerShdw blurRad="50800" dist="39000" dir="5460000" algn="tl">
                    <a:srgbClr val="000000">
                      <a:alpha val="38000"/>
                    </a:srgbClr>
                  </a:outerShdw>
                </a:effectLst>
              </a:rPr>
              <a:t>,</a:t>
            </a:r>
            <a:r>
              <a:rPr lang="en-CA" b="1" dirty="0" smtClean="0">
                <a:ln w="11430"/>
                <a:solidFill>
                  <a:schemeClr val="tx2">
                    <a:lumMod val="75000"/>
                  </a:schemeClr>
                </a:solidFill>
                <a:effectLst>
                  <a:outerShdw blurRad="50800" dist="39000" dir="5460000" algn="tl">
                    <a:srgbClr val="000000">
                      <a:alpha val="38000"/>
                    </a:srgbClr>
                  </a:outerShdw>
                </a:effectLst>
              </a:rPr>
              <a:t/>
            </a:r>
            <a:br>
              <a:rPr lang="en-CA" b="1" dirty="0" smtClean="0">
                <a:ln w="11430"/>
                <a:solidFill>
                  <a:schemeClr val="tx2">
                    <a:lumMod val="75000"/>
                  </a:schemeClr>
                </a:solidFill>
                <a:effectLst>
                  <a:outerShdw blurRad="50800" dist="39000" dir="5460000" algn="tl">
                    <a:srgbClr val="000000">
                      <a:alpha val="38000"/>
                    </a:srgbClr>
                  </a:outerShdw>
                </a:effectLst>
              </a:rPr>
            </a:br>
            <a:r>
              <a:rPr lang="en-CA" sz="2700" b="1" dirty="0" smtClean="0">
                <a:ln w="11430"/>
                <a:solidFill>
                  <a:schemeClr val="tx2">
                    <a:lumMod val="75000"/>
                  </a:schemeClr>
                </a:solidFill>
                <a:effectLst>
                  <a:outerShdw blurRad="50800" dist="39000" dir="5460000" algn="tl">
                    <a:srgbClr val="000000">
                      <a:alpha val="38000"/>
                    </a:srgbClr>
                  </a:outerShdw>
                </a:effectLst>
              </a:rPr>
              <a:t>(</a:t>
            </a:r>
            <a:r>
              <a:rPr lang="en-CA" sz="2700" b="1" dirty="0">
                <a:ln w="11430"/>
                <a:solidFill>
                  <a:schemeClr val="tx2">
                    <a:lumMod val="75000"/>
                  </a:schemeClr>
                </a:solidFill>
                <a:effectLst>
                  <a:outerShdw blurRad="50800" dist="39000" dir="5460000" algn="tl">
                    <a:srgbClr val="000000">
                      <a:alpha val="38000"/>
                    </a:srgbClr>
                  </a:outerShdw>
                </a:effectLst>
              </a:rPr>
              <a:t>Union of American Hebrew Congregations, New York, 1981), </a:t>
            </a:r>
            <a:r>
              <a:rPr lang="en-CA" sz="2700" b="1" dirty="0" smtClean="0">
                <a:ln w="11430"/>
                <a:solidFill>
                  <a:schemeClr val="tx2">
                    <a:lumMod val="75000"/>
                  </a:schemeClr>
                </a:solidFill>
                <a:effectLst>
                  <a:outerShdw blurRad="50800" dist="39000" dir="5460000" algn="tl">
                    <a:srgbClr val="000000">
                      <a:alpha val="38000"/>
                    </a:srgbClr>
                  </a:outerShdw>
                </a:effectLst>
              </a:rPr>
              <a:t/>
            </a:r>
            <a:br>
              <a:rPr lang="en-CA" sz="2700" b="1" dirty="0" smtClean="0">
                <a:ln w="11430"/>
                <a:solidFill>
                  <a:schemeClr val="tx2">
                    <a:lumMod val="75000"/>
                  </a:schemeClr>
                </a:solidFill>
                <a:effectLst>
                  <a:outerShdw blurRad="50800" dist="39000" dir="5460000" algn="tl">
                    <a:srgbClr val="000000">
                      <a:alpha val="38000"/>
                    </a:srgbClr>
                  </a:outerShdw>
                </a:effectLst>
              </a:rPr>
            </a:br>
            <a:r>
              <a:rPr lang="en-CA" sz="2700" b="1" dirty="0" smtClean="0">
                <a:ln w="11430"/>
                <a:solidFill>
                  <a:schemeClr val="tx2">
                    <a:lumMod val="75000"/>
                  </a:schemeClr>
                </a:solidFill>
                <a:effectLst>
                  <a:outerShdw blurRad="50800" dist="39000" dir="5460000" algn="tl">
                    <a:srgbClr val="000000">
                      <a:alpha val="38000"/>
                    </a:srgbClr>
                  </a:outerShdw>
                </a:effectLst>
              </a:rPr>
              <a:t>pp. 920-930 </a:t>
            </a:r>
            <a:r>
              <a:rPr lang="en-CA" sz="2700" b="1" dirty="0">
                <a:ln w="11430"/>
                <a:solidFill>
                  <a:schemeClr val="tx2">
                    <a:lumMod val="75000"/>
                  </a:schemeClr>
                </a:solidFill>
                <a:effectLst>
                  <a:outerShdw blurRad="50800" dist="39000" dir="5460000" algn="tl">
                    <a:srgbClr val="000000">
                      <a:alpha val="38000"/>
                    </a:srgbClr>
                  </a:outerShdw>
                </a:effectLst>
              </a:rPr>
              <a:t/>
            </a:r>
            <a:br>
              <a:rPr lang="en-CA" sz="2700" b="1" dirty="0">
                <a:ln w="11430"/>
                <a:solidFill>
                  <a:schemeClr val="tx2">
                    <a:lumMod val="75000"/>
                  </a:schemeClr>
                </a:solidFill>
                <a:effectLst>
                  <a:outerShdw blurRad="50800" dist="39000" dir="5460000" algn="tl">
                    <a:srgbClr val="000000">
                      <a:alpha val="38000"/>
                    </a:srgbClr>
                  </a:outerShdw>
                </a:effectLst>
              </a:rPr>
            </a:br>
            <a:endParaRPr lang="en-US" b="1" dirty="0">
              <a:ln w="11430"/>
              <a:solidFill>
                <a:schemeClr val="tx2">
                  <a:lumMod val="75000"/>
                </a:schemeClr>
              </a:soli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3353140" y="2237000"/>
            <a:ext cx="8707679" cy="4621000"/>
          </a:xfrm>
        </p:spPr>
        <p:txBody>
          <a:bodyPr>
            <a:normAutofit fontScale="77500" lnSpcReduction="20000"/>
            <a:scene3d>
              <a:camera prst="orthographicFront"/>
              <a:lightRig rig="threePt" dir="t"/>
            </a:scene3d>
            <a:sp3d extrusionH="57150">
              <a:bevelT w="38100" h="38100"/>
            </a:sp3d>
          </a:bodyPr>
          <a:lstStyle/>
          <a:p>
            <a:pPr>
              <a:lnSpc>
                <a:spcPct val="120000"/>
              </a:lnSpc>
            </a:pPr>
            <a:r>
              <a:rPr lang="en-CA" sz="2800" dirty="0" smtClean="0"/>
              <a:t>At </a:t>
            </a:r>
            <a:r>
              <a:rPr lang="en-CA" sz="2800" dirty="0"/>
              <a:t>what point did the civil day begin</a:t>
            </a:r>
            <a:r>
              <a:rPr lang="en-CA" sz="2800" dirty="0" smtClean="0"/>
              <a:t>?  </a:t>
            </a:r>
            <a:r>
              <a:rPr lang="en-CA" sz="2800" b="1" u="sng" dirty="0">
                <a:solidFill>
                  <a:schemeClr val="accent5">
                    <a:lumMod val="75000"/>
                  </a:schemeClr>
                </a:solidFill>
              </a:rPr>
              <a:t>There is some evidence that at one time the day was reckoned from sunrise to sunrise</a:t>
            </a:r>
            <a:r>
              <a:rPr lang="en-CA" sz="2800" b="1" dirty="0" smtClean="0">
                <a:solidFill>
                  <a:schemeClr val="accent5">
                    <a:lumMod val="75000"/>
                  </a:schemeClr>
                </a:solidFill>
              </a:rPr>
              <a:t>. </a:t>
            </a:r>
            <a:r>
              <a:rPr lang="en-CA" sz="2800" b="1" dirty="0" smtClean="0"/>
              <a:t> </a:t>
            </a:r>
            <a:r>
              <a:rPr lang="en-CA" sz="2800" b="1" dirty="0">
                <a:solidFill>
                  <a:srgbClr val="A50021"/>
                </a:solidFill>
              </a:rPr>
              <a:t>But before the close of the biblical period, it had become standard to reckon </a:t>
            </a:r>
            <a:r>
              <a:rPr lang="en-CA" sz="2800" b="1" dirty="0" smtClean="0">
                <a:solidFill>
                  <a:srgbClr val="A50021"/>
                </a:solidFill>
              </a:rPr>
              <a:t>the </a:t>
            </a:r>
            <a:r>
              <a:rPr lang="en-CA" sz="2800" b="1" dirty="0">
                <a:solidFill>
                  <a:srgbClr val="A50021"/>
                </a:solidFill>
              </a:rPr>
              <a:t>day from sunset to sunset, and this has been Jewish practice ever since...</a:t>
            </a:r>
            <a:r>
              <a:rPr lang="en-CA" sz="2800" b="1" u="sng" dirty="0">
                <a:solidFill>
                  <a:srgbClr val="A50021"/>
                </a:solidFill>
              </a:rPr>
              <a:t> </a:t>
            </a:r>
            <a:r>
              <a:rPr lang="en-CA" sz="2800" b="1" dirty="0">
                <a:solidFill>
                  <a:srgbClr val="A50021"/>
                </a:solidFill>
              </a:rPr>
              <a:t/>
            </a:r>
            <a:br>
              <a:rPr lang="en-CA" sz="2800" b="1" dirty="0">
                <a:solidFill>
                  <a:srgbClr val="A50021"/>
                </a:solidFill>
              </a:rPr>
            </a:br>
            <a:r>
              <a:rPr lang="en-CA" sz="2800" b="1" dirty="0"/>
              <a:t/>
            </a:r>
            <a:br>
              <a:rPr lang="en-CA" sz="2800" b="1" dirty="0"/>
            </a:br>
            <a:r>
              <a:rPr lang="en-CA" sz="2800" b="1" dirty="0">
                <a:solidFill>
                  <a:schemeClr val="accent5">
                    <a:lumMod val="75000"/>
                  </a:schemeClr>
                </a:solidFill>
              </a:rPr>
              <a:t>... The language of verses 5 and 6 suggests that </a:t>
            </a:r>
            <a:r>
              <a:rPr lang="en-CA" sz="2800" b="1" dirty="0" smtClean="0">
                <a:solidFill>
                  <a:schemeClr val="accent5">
                    <a:lumMod val="75000"/>
                  </a:schemeClr>
                </a:solidFill>
              </a:rPr>
              <a:t/>
            </a:r>
            <a:br>
              <a:rPr lang="en-CA" sz="2800" b="1" dirty="0" smtClean="0">
                <a:solidFill>
                  <a:schemeClr val="accent5">
                    <a:lumMod val="75000"/>
                  </a:schemeClr>
                </a:solidFill>
              </a:rPr>
            </a:br>
            <a:r>
              <a:rPr lang="en-CA" sz="2800" b="1" dirty="0" smtClean="0">
                <a:solidFill>
                  <a:schemeClr val="accent5">
                    <a:lumMod val="75000"/>
                  </a:schemeClr>
                </a:solidFill>
              </a:rPr>
              <a:t>the </a:t>
            </a:r>
            <a:r>
              <a:rPr lang="en-CA" sz="2800" b="1" dirty="0">
                <a:solidFill>
                  <a:schemeClr val="accent5">
                    <a:lumMod val="75000"/>
                  </a:schemeClr>
                </a:solidFill>
              </a:rPr>
              <a:t>evening when this sacrifice was performed </a:t>
            </a:r>
            <a:r>
              <a:rPr lang="en-CA" sz="2800" b="1" dirty="0" smtClean="0">
                <a:solidFill>
                  <a:schemeClr val="accent5">
                    <a:lumMod val="75000"/>
                  </a:schemeClr>
                </a:solidFill>
              </a:rPr>
              <a:t/>
            </a:r>
            <a:br>
              <a:rPr lang="en-CA" sz="2800" b="1" dirty="0" smtClean="0">
                <a:solidFill>
                  <a:schemeClr val="accent5">
                    <a:lumMod val="75000"/>
                  </a:schemeClr>
                </a:solidFill>
              </a:rPr>
            </a:br>
            <a:r>
              <a:rPr lang="en-CA" sz="2800" b="1" dirty="0" smtClean="0">
                <a:solidFill>
                  <a:schemeClr val="accent5">
                    <a:lumMod val="75000"/>
                  </a:schemeClr>
                </a:solidFill>
              </a:rPr>
              <a:t>was </a:t>
            </a:r>
            <a:r>
              <a:rPr lang="en-CA" sz="2800" b="1" dirty="0">
                <a:solidFill>
                  <a:schemeClr val="accent5">
                    <a:lumMod val="75000"/>
                  </a:schemeClr>
                </a:solidFill>
              </a:rPr>
              <a:t>considered part of the fourteenth day and </a:t>
            </a:r>
            <a:r>
              <a:rPr lang="en-CA" sz="2800" b="1" dirty="0" smtClean="0">
                <a:solidFill>
                  <a:schemeClr val="accent5">
                    <a:lumMod val="75000"/>
                  </a:schemeClr>
                </a:solidFill>
              </a:rPr>
              <a:t/>
            </a:r>
            <a:br>
              <a:rPr lang="en-CA" sz="2800" b="1" dirty="0" smtClean="0">
                <a:solidFill>
                  <a:schemeClr val="accent5">
                    <a:lumMod val="75000"/>
                  </a:schemeClr>
                </a:solidFill>
              </a:rPr>
            </a:br>
            <a:r>
              <a:rPr lang="en-CA" sz="2800" b="1" dirty="0" smtClean="0">
                <a:solidFill>
                  <a:schemeClr val="accent5">
                    <a:lumMod val="75000"/>
                  </a:schemeClr>
                </a:solidFill>
              </a:rPr>
              <a:t>that </a:t>
            </a:r>
            <a:r>
              <a:rPr lang="en-CA" sz="2800" b="1" dirty="0">
                <a:solidFill>
                  <a:schemeClr val="accent5">
                    <a:lumMod val="75000"/>
                  </a:schemeClr>
                </a:solidFill>
              </a:rPr>
              <a:t>the fifteenth - the Matzah festival - did not </a:t>
            </a:r>
            <a:r>
              <a:rPr lang="en-CA" sz="2800" b="1" dirty="0" smtClean="0">
                <a:solidFill>
                  <a:schemeClr val="accent5">
                    <a:lumMod val="75000"/>
                  </a:schemeClr>
                </a:solidFill>
              </a:rPr>
              <a:t/>
            </a:r>
            <a:br>
              <a:rPr lang="en-CA" sz="2800" b="1" dirty="0" smtClean="0">
                <a:solidFill>
                  <a:schemeClr val="accent5">
                    <a:lumMod val="75000"/>
                  </a:schemeClr>
                </a:solidFill>
              </a:rPr>
            </a:br>
            <a:r>
              <a:rPr lang="en-CA" sz="2800" b="1" dirty="0" smtClean="0">
                <a:solidFill>
                  <a:schemeClr val="accent5">
                    <a:lumMod val="75000"/>
                  </a:schemeClr>
                </a:solidFill>
              </a:rPr>
              <a:t>begin </a:t>
            </a:r>
            <a:r>
              <a:rPr lang="en-CA" sz="2800" b="1" dirty="0">
                <a:solidFill>
                  <a:schemeClr val="accent5">
                    <a:lumMod val="75000"/>
                  </a:schemeClr>
                </a:solidFill>
              </a:rPr>
              <a:t>until the next morning</a:t>
            </a:r>
            <a:r>
              <a:rPr lang="en-CA" sz="2800" dirty="0">
                <a:solidFill>
                  <a:schemeClr val="accent5">
                    <a:lumMod val="75000"/>
                  </a:schemeClr>
                </a:solidFill>
              </a:rPr>
              <a:t>... </a:t>
            </a:r>
            <a:r>
              <a:rPr lang="en-CA" sz="2800" dirty="0"/>
              <a:t/>
            </a:r>
            <a:br>
              <a:rPr lang="en-CA" sz="2800" dirty="0"/>
            </a:br>
            <a:endParaRPr lang="en-CA" sz="2800" dirty="0">
              <a:solidFill>
                <a:schemeClr val="accent5">
                  <a:lumMod val="75000"/>
                </a:schemeClr>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71</a:t>
            </a:fld>
            <a:endParaRPr lang="en-US" dirty="0"/>
          </a:p>
        </p:txBody>
      </p:sp>
      <p:pic>
        <p:nvPicPr>
          <p:cNvPr id="7170" name="Picture 2" descr="C:\Users\Rae\Desktop\Plaut Gunther.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71" y="4178726"/>
            <a:ext cx="2292350" cy="2546214"/>
          </a:xfrm>
          <a:prstGeom prst="roundRect">
            <a:avLst>
              <a:gd name="adj" fmla="val 16667"/>
            </a:avLst>
          </a:prstGeom>
          <a:ln w="57150">
            <a:solidFill>
              <a:schemeClr val="tx1">
                <a:lumMod val="75000"/>
                <a:lumOff val="2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172" name="Picture 4" descr="C:\Users\Rae\Desktop\Plaut a modern commentary e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56" y="1871261"/>
            <a:ext cx="2386965" cy="216905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Sun 7"/>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213254"/>
      </p:ext>
    </p:extLst>
  </p:cSld>
  <p:clrMapOvr>
    <a:masterClrMapping/>
  </p:clrMapOvr>
  <p:transition spd="slow">
    <p:split orient="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05246" y="164120"/>
            <a:ext cx="9178101" cy="210451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dirty="0" smtClean="0">
                <a:ln w="11430"/>
                <a:solidFill>
                  <a:schemeClr val="accent2">
                    <a:lumMod val="50000"/>
                  </a:schemeClr>
                </a:solidFill>
                <a:effectLst>
                  <a:outerShdw blurRad="50800" dist="39000" dir="5460000" algn="tl">
                    <a:srgbClr val="000000">
                      <a:alpha val="38000"/>
                    </a:srgbClr>
                  </a:outerShdw>
                </a:effectLst>
              </a:rPr>
              <a:t>"The </a:t>
            </a:r>
            <a:r>
              <a:rPr lang="en-CA" sz="4400" b="1" dirty="0">
                <a:ln w="11430"/>
                <a:solidFill>
                  <a:schemeClr val="accent2">
                    <a:lumMod val="50000"/>
                  </a:schemeClr>
                </a:solidFill>
                <a:effectLst>
                  <a:outerShdw blurRad="50800" dist="39000" dir="5460000" algn="tl">
                    <a:srgbClr val="000000">
                      <a:alpha val="38000"/>
                    </a:srgbClr>
                  </a:outerShdw>
                </a:effectLst>
              </a:rPr>
              <a:t>Book of </a:t>
            </a:r>
            <a:r>
              <a:rPr lang="en-CA" sz="4400" b="1" dirty="0" smtClean="0">
                <a:ln w="11430"/>
                <a:solidFill>
                  <a:schemeClr val="accent2">
                    <a:lumMod val="50000"/>
                  </a:schemeClr>
                </a:solidFill>
                <a:effectLst>
                  <a:outerShdw blurRad="50800" dist="39000" dir="5460000" algn="tl">
                    <a:srgbClr val="000000">
                      <a:alpha val="38000"/>
                    </a:srgbClr>
                  </a:outerShdw>
                </a:effectLst>
              </a:rPr>
              <a:t>Genesis -</a:t>
            </a:r>
            <a:br>
              <a:rPr lang="en-CA" sz="4400" b="1" dirty="0" smtClean="0">
                <a:ln w="11430"/>
                <a:solidFill>
                  <a:schemeClr val="accent2">
                    <a:lumMod val="50000"/>
                  </a:schemeClr>
                </a:solidFill>
                <a:effectLst>
                  <a:outerShdw blurRad="50800" dist="39000" dir="5460000" algn="tl">
                    <a:srgbClr val="000000">
                      <a:alpha val="38000"/>
                    </a:srgbClr>
                  </a:outerShdw>
                </a:effectLst>
              </a:rPr>
            </a:br>
            <a:r>
              <a:rPr lang="en-CA" sz="4000" b="1" dirty="0" smtClean="0">
                <a:ln w="11430"/>
                <a:solidFill>
                  <a:schemeClr val="accent2">
                    <a:lumMod val="50000"/>
                  </a:schemeClr>
                </a:solidFill>
                <a:effectLst>
                  <a:outerShdw blurRad="50800" dist="39000" dir="5460000" algn="tl">
                    <a:srgbClr val="000000">
                      <a:alpha val="38000"/>
                    </a:srgbClr>
                  </a:outerShdw>
                </a:effectLst>
              </a:rPr>
              <a:t>Chapters </a:t>
            </a:r>
            <a:r>
              <a:rPr lang="en-CA" sz="4000" b="1" dirty="0">
                <a:ln w="11430"/>
                <a:solidFill>
                  <a:schemeClr val="accent2">
                    <a:lumMod val="50000"/>
                  </a:schemeClr>
                </a:solidFill>
                <a:effectLst>
                  <a:outerShdw blurRad="50800" dist="39000" dir="5460000" algn="tl">
                    <a:srgbClr val="000000">
                      <a:alpha val="38000"/>
                    </a:srgbClr>
                  </a:outerShdw>
                </a:effectLst>
              </a:rPr>
              <a:t>1-17</a:t>
            </a:r>
            <a:r>
              <a:rPr lang="en-CA" sz="4000" b="1" dirty="0" smtClean="0">
                <a:ln w="11430"/>
                <a:solidFill>
                  <a:schemeClr val="accent2">
                    <a:lumMod val="50000"/>
                  </a:schemeClr>
                </a:solidFill>
                <a:effectLst>
                  <a:outerShdw blurRad="50800" dist="39000" dir="5460000" algn="tl">
                    <a:srgbClr val="000000">
                      <a:alpha val="38000"/>
                    </a:srgbClr>
                  </a:outerShdw>
                </a:effectLst>
              </a:rPr>
              <a:t>,” </a:t>
            </a:r>
            <a:r>
              <a:rPr lang="en-CA" sz="4400" b="1" dirty="0">
                <a:ln w="11430"/>
                <a:solidFill>
                  <a:schemeClr val="accent2">
                    <a:lumMod val="50000"/>
                  </a:schemeClr>
                </a:solidFill>
                <a:effectLst>
                  <a:outerShdw blurRad="50800" dist="39000" dir="5460000" algn="tl">
                    <a:srgbClr val="000000">
                      <a:alpha val="38000"/>
                    </a:srgbClr>
                  </a:outerShdw>
                </a:effectLst>
              </a:rPr>
              <a:t>Victor P. </a:t>
            </a:r>
            <a:r>
              <a:rPr lang="en-CA" sz="4400" b="1" dirty="0" smtClean="0">
                <a:ln w="11430"/>
                <a:solidFill>
                  <a:schemeClr val="accent2">
                    <a:lumMod val="50000"/>
                  </a:schemeClr>
                </a:solidFill>
                <a:effectLst>
                  <a:outerShdw blurRad="50800" dist="39000" dir="5460000" algn="tl">
                    <a:srgbClr val="000000">
                      <a:alpha val="38000"/>
                    </a:srgbClr>
                  </a:outerShdw>
                </a:effectLst>
              </a:rPr>
              <a:t>Hamilton</a:t>
            </a:r>
            <a:r>
              <a:rPr lang="en-CA" sz="3100" b="1" dirty="0" smtClean="0">
                <a:ln w="11430"/>
                <a:solidFill>
                  <a:schemeClr val="accent2">
                    <a:lumMod val="50000"/>
                  </a:schemeClr>
                </a:solidFill>
                <a:effectLst>
                  <a:outerShdw blurRad="50800" dist="39000" dir="5460000" algn="tl">
                    <a:srgbClr val="000000">
                      <a:alpha val="38000"/>
                    </a:srgbClr>
                  </a:outerShdw>
                </a:effectLst>
              </a:rPr>
              <a:t/>
            </a:r>
            <a:br>
              <a:rPr lang="en-CA" sz="3100" b="1" dirty="0" smtClean="0">
                <a:ln w="11430"/>
                <a:solidFill>
                  <a:schemeClr val="accent2">
                    <a:lumMod val="50000"/>
                  </a:schemeClr>
                </a:solidFill>
                <a:effectLst>
                  <a:outerShdw blurRad="50800" dist="39000" dir="5460000" algn="tl">
                    <a:srgbClr val="000000">
                      <a:alpha val="38000"/>
                    </a:srgbClr>
                  </a:outerShdw>
                </a:effectLst>
              </a:rPr>
            </a:br>
            <a:r>
              <a:rPr lang="en-CA" sz="2700" b="1" dirty="0" smtClean="0">
                <a:ln w="11430"/>
                <a:solidFill>
                  <a:schemeClr val="accent2">
                    <a:lumMod val="50000"/>
                  </a:schemeClr>
                </a:solidFill>
                <a:effectLst>
                  <a:outerShdw blurRad="50800" dist="39000" dir="5460000" algn="tl">
                    <a:srgbClr val="000000">
                      <a:alpha val="38000"/>
                    </a:srgbClr>
                  </a:outerShdw>
                </a:effectLst>
              </a:rPr>
              <a:t>(William </a:t>
            </a:r>
            <a:r>
              <a:rPr lang="en-CA" sz="2700" b="1" dirty="0">
                <a:ln w="11430"/>
                <a:solidFill>
                  <a:schemeClr val="accent2">
                    <a:lumMod val="50000"/>
                  </a:schemeClr>
                </a:solidFill>
                <a:effectLst>
                  <a:outerShdw blurRad="50800" dist="39000" dir="5460000" algn="tl">
                    <a:srgbClr val="000000">
                      <a:alpha val="38000"/>
                    </a:srgbClr>
                  </a:outerShdw>
                </a:effectLst>
              </a:rPr>
              <a:t>B. Eerdmans Publishing Company, </a:t>
            </a:r>
            <a:r>
              <a:rPr lang="en-CA" sz="2700" b="1" dirty="0" smtClean="0">
                <a:ln w="11430"/>
                <a:solidFill>
                  <a:schemeClr val="accent2">
                    <a:lumMod val="50000"/>
                  </a:schemeClr>
                </a:solidFill>
                <a:effectLst>
                  <a:outerShdw blurRad="50800" dist="39000" dir="5460000" algn="tl">
                    <a:srgbClr val="000000">
                      <a:alpha val="38000"/>
                    </a:srgbClr>
                  </a:outerShdw>
                </a:effectLst>
              </a:rPr>
              <a:t/>
            </a:r>
            <a:br>
              <a:rPr lang="en-CA" sz="2700" b="1" dirty="0" smtClean="0">
                <a:ln w="11430"/>
                <a:solidFill>
                  <a:schemeClr val="accent2">
                    <a:lumMod val="50000"/>
                  </a:schemeClr>
                </a:solidFill>
                <a:effectLst>
                  <a:outerShdw blurRad="50800" dist="39000" dir="5460000" algn="tl">
                    <a:srgbClr val="000000">
                      <a:alpha val="38000"/>
                    </a:srgbClr>
                  </a:outerShdw>
                </a:effectLst>
              </a:rPr>
            </a:br>
            <a:r>
              <a:rPr lang="en-CA" sz="2700" b="1" dirty="0" smtClean="0">
                <a:ln w="11430"/>
                <a:solidFill>
                  <a:schemeClr val="accent2">
                    <a:lumMod val="50000"/>
                  </a:schemeClr>
                </a:solidFill>
                <a:effectLst>
                  <a:outerShdw blurRad="50800" dist="39000" dir="5460000" algn="tl">
                    <a:srgbClr val="000000">
                      <a:alpha val="38000"/>
                    </a:srgbClr>
                  </a:outerShdw>
                </a:effectLst>
              </a:rPr>
              <a:t>Grand </a:t>
            </a:r>
            <a:r>
              <a:rPr lang="en-CA" sz="2700" b="1" dirty="0">
                <a:ln w="11430"/>
                <a:solidFill>
                  <a:schemeClr val="accent2">
                    <a:lumMod val="50000"/>
                  </a:schemeClr>
                </a:solidFill>
                <a:effectLst>
                  <a:outerShdw blurRad="50800" dist="39000" dir="5460000" algn="tl">
                    <a:srgbClr val="000000">
                      <a:alpha val="38000"/>
                    </a:srgbClr>
                  </a:outerShdw>
                </a:effectLst>
              </a:rPr>
              <a:t>Rapids, Michigan, 1990), </a:t>
            </a:r>
            <a:r>
              <a:rPr lang="en-CA" sz="2700" b="1" dirty="0" smtClean="0">
                <a:ln w="11430"/>
                <a:solidFill>
                  <a:schemeClr val="accent2">
                    <a:lumMod val="50000"/>
                  </a:schemeClr>
                </a:solidFill>
                <a:effectLst>
                  <a:outerShdw blurRad="50800" dist="39000" dir="5460000" algn="tl">
                    <a:srgbClr val="000000">
                      <a:alpha val="38000"/>
                    </a:srgbClr>
                  </a:outerShdw>
                </a:effectLst>
              </a:rPr>
              <a:t>pp. 118-121. </a:t>
            </a:r>
            <a:r>
              <a:rPr lang="en-C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C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3144804" y="2341944"/>
            <a:ext cx="8915400" cy="4429246"/>
          </a:xfrm>
        </p:spPr>
        <p:txBody>
          <a:bodyPr>
            <a:normAutofit fontScale="77500" lnSpcReduction="20000"/>
            <a:scene3d>
              <a:camera prst="orthographicFront"/>
              <a:lightRig rig="threePt" dir="t"/>
            </a:scene3d>
            <a:sp3d extrusionH="57150">
              <a:bevelT w="38100" h="38100"/>
            </a:sp3d>
          </a:bodyPr>
          <a:lstStyle/>
          <a:p>
            <a:pPr>
              <a:lnSpc>
                <a:spcPct val="120000"/>
              </a:lnSpc>
            </a:pPr>
            <a:r>
              <a:rPr lang="en-CA" sz="2800" dirty="0" smtClean="0"/>
              <a:t>'5  </a:t>
            </a:r>
            <a:r>
              <a:rPr lang="en-CA" sz="2800" b="1" dirty="0" smtClean="0">
                <a:solidFill>
                  <a:srgbClr val="602626"/>
                </a:solidFill>
              </a:rPr>
              <a:t>The </a:t>
            </a:r>
            <a:r>
              <a:rPr lang="en-CA" sz="2800" b="1" dirty="0">
                <a:solidFill>
                  <a:srgbClr val="602626"/>
                </a:solidFill>
              </a:rPr>
              <a:t>fact that evening is placed before morning throughout this chapter is not a foolproof indication that the </a:t>
            </a:r>
            <a:r>
              <a:rPr lang="en-CA" sz="2800" b="1" dirty="0" smtClean="0">
                <a:solidFill>
                  <a:srgbClr val="602626"/>
                </a:solidFill>
              </a:rPr>
              <a:t>Old Testament </a:t>
            </a:r>
            <a:r>
              <a:rPr lang="en-CA" sz="2800" b="1" dirty="0">
                <a:solidFill>
                  <a:srgbClr val="602626"/>
                </a:solidFill>
              </a:rPr>
              <a:t>reckons a day from sunset to sunset</a:t>
            </a:r>
            <a:r>
              <a:rPr lang="en-CA" sz="2800" b="1" dirty="0" smtClean="0">
                <a:solidFill>
                  <a:srgbClr val="602626"/>
                </a:solidFill>
              </a:rPr>
              <a:t>.  </a:t>
            </a:r>
            <a:r>
              <a:rPr lang="en-CA" sz="2800" dirty="0">
                <a:solidFill>
                  <a:schemeClr val="accent5">
                    <a:lumMod val="75000"/>
                  </a:schemeClr>
                </a:solidFill>
              </a:rPr>
              <a:t>There is some evidence that strongly suggests that the day was considered to begin in the morning at sunrise. </a:t>
            </a:r>
            <a:r>
              <a:rPr lang="en-CA" sz="2800" dirty="0" smtClean="0">
                <a:solidFill>
                  <a:schemeClr val="accent5">
                    <a:lumMod val="75000"/>
                  </a:schemeClr>
                </a:solidFill>
              </a:rPr>
              <a:t> </a:t>
            </a:r>
            <a:r>
              <a:rPr lang="en-CA" sz="2800" dirty="0" smtClean="0"/>
              <a:t>For </a:t>
            </a:r>
            <a:r>
              <a:rPr lang="en-CA" sz="2800" dirty="0"/>
              <a:t>example, this view is supported by the fact that when the </a:t>
            </a:r>
            <a:r>
              <a:rPr lang="en-CA" sz="2800" dirty="0" smtClean="0"/>
              <a:t>Old Testament </a:t>
            </a:r>
            <a:r>
              <a:rPr lang="en-CA" sz="2800" dirty="0"/>
              <a:t>refers to a second day </a:t>
            </a:r>
            <a:r>
              <a:rPr lang="en-CA" sz="2800" dirty="0">
                <a:solidFill>
                  <a:schemeClr val="accent5">
                    <a:lumMod val="75000"/>
                  </a:schemeClr>
                </a:solidFill>
              </a:rPr>
              <a:t>the time reference is the morning </a:t>
            </a:r>
            <a:r>
              <a:rPr lang="en-CA" sz="2300" dirty="0"/>
              <a:t>(Gen. 19:33-34; Judg. 6:38; 21:4).</a:t>
            </a:r>
            <a:r>
              <a:rPr lang="en-CA" sz="2800" dirty="0"/>
              <a:t> </a:t>
            </a:r>
            <a:r>
              <a:rPr lang="en-CA" sz="2800" dirty="0" smtClean="0"/>
              <a:t> Similarly</a:t>
            </a:r>
            <a:r>
              <a:rPr lang="en-CA" sz="2800" dirty="0"/>
              <a:t>, the phrase "day and night" is much more frequent than "night and day." </a:t>
            </a:r>
            <a:r>
              <a:rPr lang="en-CA" sz="2800" dirty="0" smtClean="0"/>
              <a:t> </a:t>
            </a:r>
            <a:r>
              <a:rPr lang="en-CA" sz="2800" dirty="0" smtClean="0">
                <a:solidFill>
                  <a:schemeClr val="accent5">
                    <a:lumMod val="75000"/>
                  </a:schemeClr>
                </a:solidFill>
              </a:rPr>
              <a:t>Thus </a:t>
            </a:r>
            <a:r>
              <a:rPr lang="en-CA" sz="2800" dirty="0">
                <a:solidFill>
                  <a:schemeClr val="accent5">
                    <a:lumMod val="75000"/>
                  </a:schemeClr>
                </a:solidFill>
              </a:rPr>
              <a:t>it seems likely that </a:t>
            </a:r>
            <a:r>
              <a:rPr lang="en-CA" sz="2800" b="1" dirty="0">
                <a:solidFill>
                  <a:schemeClr val="accent5">
                    <a:lumMod val="75000"/>
                  </a:schemeClr>
                </a:solidFill>
              </a:rPr>
              <a:t>this refrain in Genesis refers </a:t>
            </a:r>
            <a:r>
              <a:rPr lang="en-CA" sz="2800" dirty="0">
                <a:solidFill>
                  <a:schemeClr val="accent5">
                    <a:lumMod val="75000"/>
                  </a:schemeClr>
                </a:solidFill>
              </a:rPr>
              <a:t>not to the computation of a day but rather </a:t>
            </a:r>
            <a:r>
              <a:rPr lang="en-CA" sz="2800" b="1" dirty="0">
                <a:solidFill>
                  <a:schemeClr val="accent5">
                    <a:lumMod val="75000"/>
                  </a:schemeClr>
                </a:solidFill>
              </a:rPr>
              <a:t>to the "vacant time till the morning, the end of a day and the beginning of the next day</a:t>
            </a:r>
            <a:r>
              <a:rPr lang="en-CA" sz="2800" dirty="0" smtClean="0">
                <a:solidFill>
                  <a:schemeClr val="accent5">
                    <a:lumMod val="75000"/>
                  </a:schemeClr>
                </a:solidFill>
              </a:rPr>
              <a:t>.” ' </a:t>
            </a:r>
            <a:endParaRPr lang="en-CA" sz="2800" dirty="0">
              <a:solidFill>
                <a:schemeClr val="accent5">
                  <a:lumMod val="75000"/>
                </a:schemeClr>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72</a:t>
            </a:fld>
            <a:endParaRPr lang="en-US" dirty="0"/>
          </a:p>
        </p:txBody>
      </p:sp>
      <p:pic>
        <p:nvPicPr>
          <p:cNvPr id="9218" name="Picture 2" descr="C:\Users\Rae\Desktop\Hamilton book of gene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07" y="2071866"/>
            <a:ext cx="2542561" cy="38214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294968" y="132228"/>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622135"/>
      </p:ext>
    </p:extLst>
  </p:cSld>
  <p:clrMapOvr>
    <a:masterClrMapping/>
  </p:clrMapOvr>
  <p:transition spd="slow">
    <p:split orient="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0927" y="219919"/>
            <a:ext cx="9733685" cy="244225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000" b="1" dirty="0" smtClean="0">
                <a:ln w="11430"/>
                <a:solidFill>
                  <a:schemeClr val="tx2">
                    <a:lumMod val="75000"/>
                  </a:schemeClr>
                </a:solidFill>
                <a:effectLst>
                  <a:outerShdw blurRad="50800" dist="39000" dir="5460000" algn="tl">
                    <a:srgbClr val="000000">
                      <a:alpha val="38000"/>
                    </a:srgbClr>
                  </a:outerShdw>
                </a:effectLst>
              </a:rPr>
              <a:t>"Ancient </a:t>
            </a:r>
            <a:r>
              <a:rPr lang="en-CA" sz="4000" b="1" dirty="0">
                <a:ln w="11430"/>
                <a:solidFill>
                  <a:schemeClr val="tx2">
                    <a:lumMod val="75000"/>
                  </a:schemeClr>
                </a:solidFill>
                <a:effectLst>
                  <a:outerShdw blurRad="50800" dist="39000" dir="5460000" algn="tl">
                    <a:srgbClr val="000000">
                      <a:alpha val="38000"/>
                    </a:srgbClr>
                  </a:outerShdw>
                </a:effectLst>
              </a:rPr>
              <a:t>Israel - Its Life and Institutions</a:t>
            </a:r>
            <a:r>
              <a:rPr lang="en-CA" sz="4000" b="1" dirty="0" smtClean="0">
                <a:ln w="11430"/>
                <a:solidFill>
                  <a:schemeClr val="tx2">
                    <a:lumMod val="75000"/>
                  </a:schemeClr>
                </a:solidFill>
                <a:effectLst>
                  <a:outerShdw blurRad="50800" dist="39000" dir="5460000" algn="tl">
                    <a:srgbClr val="000000">
                      <a:alpha val="38000"/>
                    </a:srgbClr>
                  </a:outerShdw>
                </a:effectLst>
              </a:rPr>
              <a:t>,“</a:t>
            </a:r>
            <a:br>
              <a:rPr lang="en-CA" sz="4000" b="1" dirty="0" smtClean="0">
                <a:ln w="11430"/>
                <a:solidFill>
                  <a:schemeClr val="tx2">
                    <a:lumMod val="75000"/>
                  </a:schemeClr>
                </a:solidFill>
                <a:effectLst>
                  <a:outerShdw blurRad="50800" dist="39000" dir="5460000" algn="tl">
                    <a:srgbClr val="000000">
                      <a:alpha val="38000"/>
                    </a:srgbClr>
                  </a:outerShdw>
                </a:effectLst>
              </a:rPr>
            </a:br>
            <a:r>
              <a:rPr lang="en-CA" sz="4000" b="1" dirty="0">
                <a:ln w="11430"/>
                <a:solidFill>
                  <a:schemeClr val="tx2">
                    <a:lumMod val="75000"/>
                  </a:schemeClr>
                </a:solidFill>
                <a:effectLst>
                  <a:outerShdw blurRad="50800" dist="39000" dir="5460000" algn="tl">
                    <a:srgbClr val="000000">
                      <a:alpha val="38000"/>
                    </a:srgbClr>
                  </a:outerShdw>
                </a:effectLst>
              </a:rPr>
              <a:t>Roland de Vaux, O.P.,</a:t>
            </a:r>
            <a:r>
              <a:rPr lang="en-CA" sz="4000" b="1" dirty="0" smtClean="0">
                <a:ln w="11430"/>
                <a:solidFill>
                  <a:schemeClr val="tx2">
                    <a:lumMod val="75000"/>
                  </a:schemeClr>
                </a:solidFill>
                <a:effectLst>
                  <a:outerShdw blurRad="50800" dist="39000" dir="5460000" algn="tl">
                    <a:srgbClr val="000000">
                      <a:alpha val="38000"/>
                    </a:srgbClr>
                  </a:outerShdw>
                </a:effectLst>
              </a:rPr>
              <a:t> </a:t>
            </a:r>
            <a:r>
              <a:rPr lang="en-CA" b="1" dirty="0" smtClean="0">
                <a:ln w="11430"/>
                <a:solidFill>
                  <a:schemeClr val="tx2">
                    <a:lumMod val="75000"/>
                  </a:schemeClr>
                </a:solidFill>
                <a:effectLst>
                  <a:outerShdw blurRad="50800" dist="39000" dir="5460000" algn="tl">
                    <a:srgbClr val="000000">
                      <a:alpha val="38000"/>
                    </a:srgbClr>
                  </a:outerShdw>
                </a:effectLst>
              </a:rPr>
              <a:t/>
            </a:r>
            <a:br>
              <a:rPr lang="en-CA" b="1" dirty="0" smtClean="0">
                <a:ln w="11430"/>
                <a:solidFill>
                  <a:schemeClr val="tx2">
                    <a:lumMod val="75000"/>
                  </a:schemeClr>
                </a:solidFill>
                <a:effectLst>
                  <a:outerShdw blurRad="50800" dist="39000" dir="5460000" algn="tl">
                    <a:srgbClr val="000000">
                      <a:alpha val="38000"/>
                    </a:srgbClr>
                  </a:outerShdw>
                </a:effectLst>
              </a:rPr>
            </a:br>
            <a:r>
              <a:rPr lang="en-CA" b="1" dirty="0" smtClean="0">
                <a:ln w="11430"/>
                <a:solidFill>
                  <a:schemeClr val="tx2">
                    <a:lumMod val="75000"/>
                  </a:schemeClr>
                </a:solidFill>
                <a:effectLst>
                  <a:outerShdw blurRad="50800" dist="39000" dir="5460000" algn="tl">
                    <a:srgbClr val="000000">
                      <a:alpha val="38000"/>
                    </a:srgbClr>
                  </a:outerShdw>
                </a:effectLst>
              </a:rPr>
              <a:t>tr</a:t>
            </a:r>
            <a:r>
              <a:rPr lang="en-CA" b="1" dirty="0">
                <a:ln w="11430"/>
                <a:solidFill>
                  <a:schemeClr val="tx2">
                    <a:lumMod val="75000"/>
                  </a:schemeClr>
                </a:solidFill>
                <a:effectLst>
                  <a:outerShdw blurRad="50800" dist="39000" dir="5460000" algn="tl">
                    <a:srgbClr val="000000">
                      <a:alpha val="38000"/>
                    </a:srgbClr>
                  </a:outerShdw>
                </a:effectLst>
              </a:rPr>
              <a:t>. John McHugh</a:t>
            </a:r>
            <a:r>
              <a:rPr lang="en-CA" b="1" dirty="0" smtClean="0">
                <a:ln w="11430"/>
                <a:solidFill>
                  <a:schemeClr val="tx2">
                    <a:lumMod val="75000"/>
                  </a:schemeClr>
                </a:solidFill>
                <a:effectLst>
                  <a:outerShdw blurRad="50800" dist="39000" dir="5460000" algn="tl">
                    <a:srgbClr val="000000">
                      <a:alpha val="38000"/>
                    </a:srgbClr>
                  </a:outerShdw>
                </a:effectLst>
              </a:rPr>
              <a:t>,</a:t>
            </a:r>
            <a:br>
              <a:rPr lang="en-CA" b="1" dirty="0" smtClean="0">
                <a:ln w="11430"/>
                <a:solidFill>
                  <a:schemeClr val="tx2">
                    <a:lumMod val="75000"/>
                  </a:schemeClr>
                </a:solidFill>
                <a:effectLst>
                  <a:outerShdw blurRad="50800" dist="39000" dir="5460000" algn="tl">
                    <a:srgbClr val="000000">
                      <a:alpha val="38000"/>
                    </a:srgbClr>
                  </a:outerShdw>
                </a:effectLst>
              </a:rPr>
            </a:br>
            <a:r>
              <a:rPr lang="en-CA" sz="2700" b="1" dirty="0" smtClean="0">
                <a:ln w="11430"/>
                <a:solidFill>
                  <a:schemeClr val="tx2">
                    <a:lumMod val="75000"/>
                  </a:schemeClr>
                </a:solidFill>
                <a:effectLst>
                  <a:outerShdw blurRad="50800" dist="39000" dir="5460000" algn="tl">
                    <a:srgbClr val="000000">
                      <a:alpha val="38000"/>
                    </a:srgbClr>
                  </a:outerShdw>
                </a:effectLst>
              </a:rPr>
              <a:t>(</a:t>
            </a:r>
            <a:r>
              <a:rPr lang="en-CA" sz="2700" b="1" dirty="0">
                <a:ln w="11430"/>
                <a:solidFill>
                  <a:schemeClr val="tx2">
                    <a:lumMod val="75000"/>
                  </a:schemeClr>
                </a:solidFill>
                <a:effectLst>
                  <a:outerShdw blurRad="50800" dist="39000" dir="5460000" algn="tl">
                    <a:srgbClr val="000000">
                      <a:alpha val="38000"/>
                    </a:srgbClr>
                  </a:outerShdw>
                </a:effectLst>
              </a:rPr>
              <a:t>McGraw-Hill Book Company, Inc., New York, rpr.1965), </a:t>
            </a:r>
            <a:r>
              <a:rPr lang="en-CA" sz="2700" b="1" dirty="0" smtClean="0">
                <a:ln w="11430"/>
                <a:solidFill>
                  <a:schemeClr val="tx2">
                    <a:lumMod val="75000"/>
                  </a:schemeClr>
                </a:solidFill>
                <a:effectLst>
                  <a:outerShdw blurRad="50800" dist="39000" dir="5460000" algn="tl">
                    <a:srgbClr val="000000">
                      <a:alpha val="38000"/>
                    </a:srgbClr>
                  </a:outerShdw>
                </a:effectLst>
              </a:rPr>
              <a:t/>
            </a:r>
            <a:br>
              <a:rPr lang="en-CA" sz="2700" b="1" dirty="0" smtClean="0">
                <a:ln w="11430"/>
                <a:solidFill>
                  <a:schemeClr val="tx2">
                    <a:lumMod val="75000"/>
                  </a:schemeClr>
                </a:solidFill>
                <a:effectLst>
                  <a:outerShdw blurRad="50800" dist="39000" dir="5460000" algn="tl">
                    <a:srgbClr val="000000">
                      <a:alpha val="38000"/>
                    </a:srgbClr>
                  </a:outerShdw>
                </a:effectLst>
              </a:rPr>
            </a:br>
            <a:r>
              <a:rPr lang="en-CA" sz="2700" b="1" dirty="0" smtClean="0">
                <a:ln w="11430"/>
                <a:solidFill>
                  <a:schemeClr val="tx2">
                    <a:lumMod val="75000"/>
                  </a:schemeClr>
                </a:solidFill>
                <a:effectLst>
                  <a:outerShdw blurRad="50800" dist="39000" dir="5460000" algn="tl">
                    <a:srgbClr val="000000">
                      <a:alpha val="38000"/>
                    </a:srgbClr>
                  </a:outerShdw>
                </a:effectLst>
              </a:rPr>
              <a:t>pp. 180-183    </a:t>
            </a:r>
            <a:r>
              <a:rPr lang="en-CA"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CA"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3715473" y="2816506"/>
            <a:ext cx="6068607" cy="3777622"/>
          </a:xfrm>
        </p:spPr>
        <p:txBody>
          <a:bodyPr>
            <a:normAutofit/>
            <a:scene3d>
              <a:camera prst="orthographicFront"/>
              <a:lightRig rig="threePt" dir="t"/>
            </a:scene3d>
            <a:sp3d extrusionH="57150">
              <a:bevelT w="38100" h="38100"/>
            </a:sp3d>
          </a:bodyPr>
          <a:lstStyle/>
          <a:p>
            <a:r>
              <a:rPr lang="en-CA" sz="2800" dirty="0" smtClean="0">
                <a:solidFill>
                  <a:schemeClr val="accent5">
                    <a:lumMod val="75000"/>
                  </a:schemeClr>
                </a:solidFill>
              </a:rPr>
              <a:t>‘As everywhere, the basic unit is the solar day.  </a:t>
            </a:r>
            <a:r>
              <a:rPr lang="en-CA" sz="2800" b="1" u="sng" dirty="0">
                <a:solidFill>
                  <a:schemeClr val="accent5">
                    <a:lumMod val="75000"/>
                  </a:schemeClr>
                </a:solidFill>
              </a:rPr>
              <a:t>The Egyptians reckoned it from one morning to the next and</a:t>
            </a:r>
            <a:r>
              <a:rPr lang="en-CA" sz="2800" dirty="0">
                <a:solidFill>
                  <a:schemeClr val="accent5">
                    <a:lumMod val="75000"/>
                  </a:schemeClr>
                </a:solidFill>
              </a:rPr>
              <a:t> divided it into twelve hours of day time and twelve of night; the hour varied in length with the latitude and the season... </a:t>
            </a:r>
            <a:r>
              <a:rPr lang="en-CA" sz="2000" dirty="0" smtClean="0"/>
              <a:t>(</a:t>
            </a:r>
            <a:r>
              <a:rPr lang="en-CA" sz="2000" dirty="0" err="1" smtClean="0"/>
              <a:t>con’t</a:t>
            </a:r>
            <a:r>
              <a:rPr lang="en-CA" sz="2000" dirty="0" smtClean="0"/>
              <a:t>)</a:t>
            </a:r>
            <a:endParaRPr lang="en-CA" sz="2800" dirty="0">
              <a:solidFill>
                <a:schemeClr val="accent5">
                  <a:lumMod val="75000"/>
                </a:schemeClr>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73</a:t>
            </a:fld>
            <a:endParaRPr lang="en-US" dirty="0"/>
          </a:p>
        </p:txBody>
      </p:sp>
      <p:pic>
        <p:nvPicPr>
          <p:cNvPr id="10242" name="Picture 2" descr="C:\Users\Rae\Desktop\roland de vaux  ancient isra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92" y="2511707"/>
            <a:ext cx="2685473" cy="402417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2051" name="Picture 3" descr="C:\Users\Rae\Desktop\Roland de Vau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425" y="3389313"/>
            <a:ext cx="34925" cy="523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bwMode="auto">
          <a:xfrm>
            <a:off x="9938954" y="3017520"/>
            <a:ext cx="1860551" cy="26954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Sun 10"/>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80213"/>
      </p:ext>
    </p:extLst>
  </p:cSld>
  <p:clrMapOvr>
    <a:masterClrMapping/>
  </p:clrMapOvr>
  <p:transition spd="slow">
    <p:split orient="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306320" y="0"/>
            <a:ext cx="9666338" cy="6858000"/>
          </a:xfrm>
        </p:spPr>
        <p:txBody>
          <a:bodyPr>
            <a:normAutofit/>
            <a:scene3d>
              <a:camera prst="orthographicFront"/>
              <a:lightRig rig="threePt" dir="t"/>
            </a:scene3d>
            <a:sp3d extrusionH="57150">
              <a:bevelT w="38100" h="38100"/>
            </a:sp3d>
          </a:bodyPr>
          <a:lstStyle/>
          <a:p>
            <a:r>
              <a:rPr lang="en-CA" sz="2800" b="1" u="sng" dirty="0" smtClean="0">
                <a:solidFill>
                  <a:srgbClr val="0070C0"/>
                </a:solidFill>
              </a:rPr>
              <a:t>In </a:t>
            </a:r>
            <a:r>
              <a:rPr lang="en-CA" sz="2800" b="1" u="sng" dirty="0">
                <a:solidFill>
                  <a:srgbClr val="0070C0"/>
                </a:solidFill>
              </a:rPr>
              <a:t>Israel</a:t>
            </a:r>
            <a:r>
              <a:rPr lang="en-CA" sz="2800" b="1" dirty="0">
                <a:solidFill>
                  <a:srgbClr val="0070C0"/>
                </a:solidFill>
              </a:rPr>
              <a:t>, </a:t>
            </a:r>
            <a:r>
              <a:rPr lang="en-CA" sz="2800" b="1" u="sng" dirty="0">
                <a:solidFill>
                  <a:srgbClr val="0070C0"/>
                </a:solidFill>
              </a:rPr>
              <a:t>the day was for a long time reckoned from morning to morning</a:t>
            </a:r>
            <a:r>
              <a:rPr lang="en-CA" sz="2800" dirty="0">
                <a:solidFill>
                  <a:srgbClr val="0070C0"/>
                </a:solidFill>
              </a:rPr>
              <a:t>. </a:t>
            </a:r>
            <a:r>
              <a:rPr lang="en-CA" sz="2800" dirty="0" smtClean="0">
                <a:solidFill>
                  <a:srgbClr val="0070C0"/>
                </a:solidFill>
              </a:rPr>
              <a:t> </a:t>
            </a:r>
            <a:r>
              <a:rPr lang="en-CA" sz="2800" dirty="0" smtClean="0"/>
              <a:t>When </a:t>
            </a:r>
            <a:r>
              <a:rPr lang="en-CA" sz="2800" dirty="0"/>
              <a:t>they wanted to indicate the whole length of a day of twenty-four hours, they said "day and night" or some such phrase, putting the day first... </a:t>
            </a:r>
            <a:r>
              <a:rPr lang="en-CA" sz="2800" dirty="0">
                <a:solidFill>
                  <a:schemeClr val="accent5">
                    <a:lumMod val="75000"/>
                  </a:schemeClr>
                </a:solidFill>
              </a:rPr>
              <a:t>This suggests that they reckoned </a:t>
            </a:r>
            <a:r>
              <a:rPr lang="en-CA" sz="2800" b="1" dirty="0">
                <a:solidFill>
                  <a:srgbClr val="0070C0"/>
                </a:solidFill>
              </a:rPr>
              <a:t>the day starting from the </a:t>
            </a:r>
            <a:r>
              <a:rPr lang="en-CA" sz="2800" b="1" dirty="0" smtClean="0">
                <a:solidFill>
                  <a:srgbClr val="0070C0"/>
                </a:solidFill>
              </a:rPr>
              <a:t>morning </a:t>
            </a:r>
            <a:r>
              <a:rPr lang="en-CA" sz="2800" dirty="0" smtClean="0">
                <a:solidFill>
                  <a:srgbClr val="0070C0"/>
                </a:solidFill>
              </a:rPr>
              <a:t>and it was in fact the morning, with the creation of light, that the world began… </a:t>
            </a:r>
            <a:r>
              <a:rPr lang="en-CA" sz="2800" b="1" dirty="0" smtClean="0">
                <a:solidFill>
                  <a:srgbClr val="0070C0"/>
                </a:solidFill>
              </a:rPr>
              <a:t>time too, began on a morning</a:t>
            </a:r>
            <a:r>
              <a:rPr lang="en-CA" sz="2800" dirty="0" smtClean="0">
                <a:solidFill>
                  <a:srgbClr val="0070C0"/>
                </a:solidFill>
              </a:rPr>
              <a:t>...  </a:t>
            </a:r>
            <a:r>
              <a:rPr lang="en-CA" sz="2800" dirty="0"/>
              <a:t>"There was an evening and there was a morning, the first, second, etc., day"; this phrase, however, </a:t>
            </a:r>
            <a:r>
              <a:rPr lang="en-CA" sz="2800" b="1" dirty="0">
                <a:solidFill>
                  <a:srgbClr val="FF0000"/>
                </a:solidFill>
              </a:rPr>
              <a:t>coming after the description of each creative work</a:t>
            </a:r>
            <a:r>
              <a:rPr lang="en-CA" sz="2800" dirty="0"/>
              <a:t> </a:t>
            </a:r>
            <a:r>
              <a:rPr lang="en-CA" sz="2600" dirty="0"/>
              <a:t>(which clearly happens during the period of light),</a:t>
            </a:r>
            <a:r>
              <a:rPr lang="en-CA" sz="2800" dirty="0"/>
              <a:t> indicates rather </a:t>
            </a:r>
            <a:r>
              <a:rPr lang="en-CA" sz="2800" dirty="0" smtClean="0"/>
              <a:t/>
            </a:r>
            <a:br>
              <a:rPr lang="en-CA" sz="2800" dirty="0" smtClean="0"/>
            </a:br>
            <a:r>
              <a:rPr lang="en-CA" sz="2800" dirty="0" smtClean="0"/>
              <a:t>the </a:t>
            </a:r>
            <a:r>
              <a:rPr lang="en-CA" sz="2800" dirty="0"/>
              <a:t>vacant time till the morning, the end of a day </a:t>
            </a:r>
            <a:r>
              <a:rPr lang="en-CA" sz="2800" dirty="0" smtClean="0"/>
              <a:t/>
            </a:r>
            <a:br>
              <a:rPr lang="en-CA" sz="2800" dirty="0" smtClean="0"/>
            </a:br>
            <a:r>
              <a:rPr lang="en-CA" sz="2800" dirty="0" smtClean="0"/>
              <a:t>and </a:t>
            </a:r>
            <a:r>
              <a:rPr lang="en-CA" sz="2800" dirty="0"/>
              <a:t>the beginning of the next </a:t>
            </a:r>
            <a:r>
              <a:rPr lang="en-CA" sz="2800" dirty="0" smtClean="0"/>
              <a:t>work.  </a:t>
            </a:r>
            <a:r>
              <a:rPr lang="en-CA" sz="2000" dirty="0" smtClean="0"/>
              <a:t>(</a:t>
            </a:r>
            <a:r>
              <a:rPr lang="en-CA" sz="2000" dirty="0" err="1" smtClean="0"/>
              <a:t>con’t</a:t>
            </a:r>
            <a:r>
              <a:rPr lang="en-CA" sz="2000" dirty="0" smtClean="0"/>
              <a:t>)</a:t>
            </a:r>
            <a:r>
              <a:rPr lang="en-CA" sz="2800" dirty="0" smtClean="0"/>
              <a:t> </a:t>
            </a:r>
          </a:p>
        </p:txBody>
      </p:sp>
      <p:sp>
        <p:nvSpPr>
          <p:cNvPr id="3" name="Slide Number Placeholder 2"/>
          <p:cNvSpPr>
            <a:spLocks noGrp="1"/>
          </p:cNvSpPr>
          <p:nvPr>
            <p:ph type="sldNum" sz="quarter" idx="12"/>
          </p:nvPr>
        </p:nvSpPr>
        <p:spPr/>
        <p:txBody>
          <a:bodyPr/>
          <a:lstStyle/>
          <a:p>
            <a:fld id="{D57F1E4F-1CFF-5643-939E-217C01CDF565}" type="slidenum">
              <a:rPr lang="en-US" smtClean="0"/>
              <a:pPr/>
              <a:t>74</a:t>
            </a:fld>
            <a:endParaRPr lang="en-US" dirty="0"/>
          </a:p>
        </p:txBody>
      </p:sp>
      <p:pic>
        <p:nvPicPr>
          <p:cNvPr id="10242" name="Picture 2" descr="C:\Users\Rae\Desktop\roland de vaux  ancient isra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668" y="561955"/>
            <a:ext cx="1604897" cy="240493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573747"/>
      </p:ext>
    </p:extLst>
  </p:cSld>
  <p:clrMapOvr>
    <a:masterClrMapping/>
  </p:clrMapOvr>
  <p:transition spd="slow">
    <p:split orient="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428240" y="0"/>
            <a:ext cx="9544418" cy="6858000"/>
          </a:xfrm>
        </p:spPr>
        <p:txBody>
          <a:bodyPr>
            <a:normAutofit fontScale="77500" lnSpcReduction="20000"/>
            <a:scene3d>
              <a:camera prst="orthographicFront"/>
              <a:lightRig rig="threePt" dir="t"/>
            </a:scene3d>
            <a:sp3d extrusionH="57150">
              <a:bevelT w="38100" h="38100"/>
            </a:sp3d>
          </a:bodyPr>
          <a:lstStyle/>
          <a:p>
            <a:r>
              <a:rPr lang="en-CA" sz="2200" dirty="0" smtClean="0"/>
              <a:t>[de Vaux gives some examples.]</a:t>
            </a:r>
          </a:p>
          <a:p>
            <a:pPr>
              <a:lnSpc>
                <a:spcPct val="120000"/>
              </a:lnSpc>
            </a:pPr>
            <a:r>
              <a:rPr lang="en-CA" sz="2800" dirty="0" err="1" smtClean="0"/>
              <a:t>Nehemias</a:t>
            </a:r>
            <a:r>
              <a:rPr lang="en-CA" sz="2800" dirty="0" smtClean="0"/>
              <a:t> … to prevent the merchants breaking the </a:t>
            </a:r>
            <a:r>
              <a:rPr lang="en-CA" sz="2800" dirty="0" err="1" smtClean="0"/>
              <a:t>sabbath</a:t>
            </a:r>
            <a:r>
              <a:rPr lang="en-CA" sz="2800" dirty="0" smtClean="0"/>
              <a:t>, orders the gates of Jerusalem to be shut at </a:t>
            </a:r>
            <a:r>
              <a:rPr lang="en-CA" sz="2800" b="1" u="sng" dirty="0" smtClean="0">
                <a:solidFill>
                  <a:srgbClr val="0070C0"/>
                </a:solidFill>
              </a:rPr>
              <a:t>nightfall</a:t>
            </a:r>
            <a:r>
              <a:rPr lang="en-CA" sz="2800" dirty="0" smtClean="0">
                <a:solidFill>
                  <a:srgbClr val="0070C0"/>
                </a:solidFill>
              </a:rPr>
              <a:t>, </a:t>
            </a:r>
            <a:r>
              <a:rPr lang="en-CA" sz="2800" b="1" u="sng" dirty="0" smtClean="0">
                <a:solidFill>
                  <a:srgbClr val="0070C0"/>
                </a:solidFill>
              </a:rPr>
              <a:t>before the </a:t>
            </a:r>
            <a:r>
              <a:rPr lang="en-CA" sz="2800" b="1" u="sng" dirty="0" err="1" smtClean="0">
                <a:solidFill>
                  <a:srgbClr val="0070C0"/>
                </a:solidFill>
              </a:rPr>
              <a:t>sabbath</a:t>
            </a:r>
            <a:r>
              <a:rPr lang="en-CA" sz="2800" dirty="0" smtClean="0">
                <a:solidFill>
                  <a:srgbClr val="0070C0"/>
                </a:solidFill>
              </a:rPr>
              <a:t>,</a:t>
            </a:r>
            <a:r>
              <a:rPr lang="en-CA" sz="2800" dirty="0" smtClean="0"/>
              <a:t> and not to be opened till after the </a:t>
            </a:r>
            <a:r>
              <a:rPr lang="en-CA" sz="2800" dirty="0" err="1" smtClean="0"/>
              <a:t>sabbath</a:t>
            </a:r>
            <a:r>
              <a:rPr lang="en-CA" sz="2800" dirty="0" smtClean="0"/>
              <a:t> (</a:t>
            </a:r>
            <a:r>
              <a:rPr lang="en-CA" sz="2800" dirty="0" err="1" smtClean="0"/>
              <a:t>Neh</a:t>
            </a:r>
            <a:r>
              <a:rPr lang="en-CA" sz="2800" dirty="0" smtClean="0"/>
              <a:t> 13:19).  </a:t>
            </a:r>
            <a:r>
              <a:rPr lang="en-CA" sz="1900" dirty="0" smtClean="0"/>
              <a:t>[And then de Vaux adds this contradiction…:]</a:t>
            </a:r>
            <a:r>
              <a:rPr lang="en-CA" sz="2600" dirty="0" smtClean="0"/>
              <a:t>  </a:t>
            </a:r>
            <a:r>
              <a:rPr lang="en-CA" sz="2800" b="1" dirty="0" smtClean="0">
                <a:solidFill>
                  <a:srgbClr val="A50021"/>
                </a:solidFill>
              </a:rPr>
              <a:t>Here the day </a:t>
            </a:r>
            <a:r>
              <a:rPr lang="en-CA" sz="2800" b="1" u="sng" dirty="0" smtClean="0">
                <a:solidFill>
                  <a:srgbClr val="A50021"/>
                </a:solidFill>
              </a:rPr>
              <a:t>seems</a:t>
            </a:r>
            <a:r>
              <a:rPr lang="en-CA" sz="2800" b="1" dirty="0" smtClean="0">
                <a:solidFill>
                  <a:srgbClr val="A50021"/>
                </a:solidFill>
              </a:rPr>
              <a:t> to begin at sunset.  </a:t>
            </a:r>
          </a:p>
          <a:p>
            <a:pPr>
              <a:lnSpc>
                <a:spcPct val="120000"/>
              </a:lnSpc>
            </a:pPr>
            <a:r>
              <a:rPr lang="en-CA" sz="2800" dirty="0" smtClean="0"/>
              <a:t>... </a:t>
            </a:r>
            <a:r>
              <a:rPr lang="en-CA" sz="2800" dirty="0"/>
              <a:t>According to </a:t>
            </a:r>
            <a:r>
              <a:rPr lang="en-CA" sz="2800" dirty="0" smtClean="0"/>
              <a:t>Lev </a:t>
            </a:r>
            <a:r>
              <a:rPr lang="en-CA" sz="2800" dirty="0"/>
              <a:t>7:15 and 22:30, </a:t>
            </a:r>
            <a:r>
              <a:rPr lang="en-CA" sz="2800" dirty="0">
                <a:solidFill>
                  <a:schemeClr val="accent5">
                    <a:lumMod val="75000"/>
                  </a:schemeClr>
                </a:solidFill>
              </a:rPr>
              <a:t>the meat of sacrifices </a:t>
            </a:r>
            <a:r>
              <a:rPr lang="en-CA" sz="2800" b="1" u="sng" dirty="0">
                <a:solidFill>
                  <a:schemeClr val="accent5">
                    <a:lumMod val="75000"/>
                  </a:schemeClr>
                </a:solidFill>
              </a:rPr>
              <a:t>must be eaten the same day</a:t>
            </a:r>
            <a:r>
              <a:rPr lang="en-CA" sz="2800" dirty="0">
                <a:solidFill>
                  <a:schemeClr val="accent5">
                    <a:lumMod val="75000"/>
                  </a:schemeClr>
                </a:solidFill>
              </a:rPr>
              <a:t>, not leaving anything to be eaten to the morning of the next day</a:t>
            </a:r>
            <a:r>
              <a:rPr lang="en-CA" sz="2800" dirty="0" smtClean="0">
                <a:solidFill>
                  <a:schemeClr val="accent5">
                    <a:lumMod val="75000"/>
                  </a:schemeClr>
                </a:solidFill>
              </a:rPr>
              <a:t>.  </a:t>
            </a:r>
            <a:r>
              <a:rPr lang="en-CA" sz="2800" b="1" u="sng" dirty="0"/>
              <a:t>Had the day begun in the evening the wording would have ordered the meat to be eaten before the evening</a:t>
            </a:r>
            <a:r>
              <a:rPr lang="en-CA" sz="2800" b="1" dirty="0"/>
              <a:t>... </a:t>
            </a:r>
            <a:r>
              <a:rPr lang="en-CA" sz="2800" b="1" u="sng" dirty="0"/>
              <a:t>All this presumes that the day began in the morning</a:t>
            </a:r>
            <a:r>
              <a:rPr lang="en-CA" sz="2800" b="1" dirty="0"/>
              <a:t>.</a:t>
            </a:r>
            <a:r>
              <a:rPr lang="en-CA" sz="2800" dirty="0"/>
              <a:t> </a:t>
            </a:r>
            <a:br>
              <a:rPr lang="en-CA" sz="2800" dirty="0"/>
            </a:br>
            <a:r>
              <a:rPr lang="en-CA" sz="2800" dirty="0"/>
              <a:t/>
            </a:r>
            <a:br>
              <a:rPr lang="en-CA" sz="2800" dirty="0"/>
            </a:br>
            <a:r>
              <a:rPr lang="en-CA" sz="2800" b="1" dirty="0">
                <a:solidFill>
                  <a:srgbClr val="FF0000"/>
                </a:solidFill>
              </a:rPr>
              <a:t>The change of reckoning </a:t>
            </a:r>
            <a:r>
              <a:rPr lang="en-CA" sz="2800" dirty="0"/>
              <a:t>must therefore have taken place between the end of the monarchy and the age of Nehemiah. </a:t>
            </a:r>
            <a:r>
              <a:rPr lang="en-CA" sz="2800" dirty="0" smtClean="0"/>
              <a:t> One </a:t>
            </a:r>
            <a:r>
              <a:rPr lang="en-CA" sz="2800" dirty="0"/>
              <a:t>could date it more precisely if it were certain that in </a:t>
            </a:r>
            <a:r>
              <a:rPr lang="en-CA" sz="2800" dirty="0" err="1" smtClean="0"/>
              <a:t>Eze</a:t>
            </a:r>
            <a:r>
              <a:rPr lang="en-CA" sz="2800" dirty="0" smtClean="0"/>
              <a:t> </a:t>
            </a:r>
            <a:r>
              <a:rPr lang="en-CA" sz="2800" dirty="0"/>
              <a:t>33:21-22 the evening and the morning of v</a:t>
            </a:r>
            <a:r>
              <a:rPr lang="en-CA" sz="2800" dirty="0" smtClean="0"/>
              <a:t>. 22 </a:t>
            </a:r>
            <a:r>
              <a:rPr lang="en-CA" sz="2800" dirty="0"/>
              <a:t>both applied to the fifth day of </a:t>
            </a:r>
            <a:r>
              <a:rPr lang="en-CA" sz="2800" dirty="0" smtClean="0"/>
              <a:t/>
            </a:r>
            <a:br>
              <a:rPr lang="en-CA" sz="2800" dirty="0" smtClean="0"/>
            </a:br>
            <a:r>
              <a:rPr lang="en-CA" sz="2800" dirty="0" smtClean="0"/>
              <a:t>v. 21</a:t>
            </a:r>
            <a:r>
              <a:rPr lang="en-CA" sz="2800" dirty="0"/>
              <a:t>. </a:t>
            </a:r>
            <a:r>
              <a:rPr lang="en-CA" sz="2800" dirty="0" smtClean="0"/>
              <a:t> This </a:t>
            </a:r>
            <a:r>
              <a:rPr lang="en-CA" sz="2800" dirty="0"/>
              <a:t>would bring us to the beginning of the Exile; unfortunately the text is not explicit.' </a:t>
            </a:r>
          </a:p>
        </p:txBody>
      </p:sp>
      <p:sp>
        <p:nvSpPr>
          <p:cNvPr id="3" name="Slide Number Placeholder 2"/>
          <p:cNvSpPr>
            <a:spLocks noGrp="1"/>
          </p:cNvSpPr>
          <p:nvPr>
            <p:ph type="sldNum" sz="quarter" idx="12"/>
          </p:nvPr>
        </p:nvSpPr>
        <p:spPr/>
        <p:txBody>
          <a:bodyPr/>
          <a:lstStyle/>
          <a:p>
            <a:fld id="{D57F1E4F-1CFF-5643-939E-217C01CDF565}" type="slidenum">
              <a:rPr lang="en-US" smtClean="0"/>
              <a:pPr/>
              <a:t>75</a:t>
            </a:fld>
            <a:endParaRPr lang="en-US" dirty="0"/>
          </a:p>
        </p:txBody>
      </p:sp>
      <p:pic>
        <p:nvPicPr>
          <p:cNvPr id="5" name="Picture 2"/>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bwMode="auto">
          <a:xfrm>
            <a:off x="540955" y="457200"/>
            <a:ext cx="1598992" cy="2316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045862"/>
      </p:ext>
    </p:extLst>
  </p:cSld>
  <p:clrMapOvr>
    <a:masterClrMapping/>
  </p:clrMapOvr>
  <p:transition spd="slow">
    <p:split orient="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2">
            <a:alphaModFix amt="57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4081" y="156750"/>
            <a:ext cx="9442132" cy="158061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b="1" dirty="0" smtClean="0">
                <a:ln w="11430">
                  <a:solidFill>
                    <a:srgbClr val="002060"/>
                  </a:solidFill>
                </a:ln>
                <a:solidFill>
                  <a:schemeClr val="bg2">
                    <a:lumMod val="75000"/>
                  </a:schemeClr>
                </a:solidFill>
                <a:effectLst>
                  <a:outerShdw blurRad="50800" dist="39000" dir="5460000" algn="tl">
                    <a:srgbClr val="000000">
                      <a:alpha val="38000"/>
                    </a:srgbClr>
                  </a:outerShdw>
                </a:effectLst>
              </a:rPr>
              <a:t>"A </a:t>
            </a:r>
            <a:r>
              <a:rPr lang="en-CA" b="1" dirty="0">
                <a:ln w="11430">
                  <a:solidFill>
                    <a:srgbClr val="002060"/>
                  </a:solidFill>
                </a:ln>
                <a:solidFill>
                  <a:schemeClr val="bg2">
                    <a:lumMod val="75000"/>
                  </a:schemeClr>
                </a:solidFill>
                <a:effectLst>
                  <a:outerShdw blurRad="50800" dist="39000" dir="5460000" algn="tl">
                    <a:srgbClr val="000000">
                      <a:alpha val="38000"/>
                    </a:srgbClr>
                  </a:outerShdw>
                </a:effectLst>
              </a:rPr>
              <a:t>Commentary on the Book of Genesis," </a:t>
            </a:r>
            <a:r>
              <a:rPr lang="en-CA" b="1" dirty="0" smtClean="0">
                <a:ln w="11430">
                  <a:solidFill>
                    <a:srgbClr val="002060"/>
                  </a:solidFill>
                </a:ln>
                <a:solidFill>
                  <a:schemeClr val="bg2">
                    <a:lumMod val="75000"/>
                  </a:schemeClr>
                </a:solidFill>
                <a:effectLst>
                  <a:outerShdw blurRad="50800" dist="39000" dir="5460000" algn="tl">
                    <a:srgbClr val="000000">
                      <a:alpha val="38000"/>
                    </a:srgbClr>
                  </a:outerShdw>
                </a:effectLst>
              </a:rPr>
              <a:t/>
            </a:r>
            <a:br>
              <a:rPr lang="en-CA" b="1" dirty="0" smtClean="0">
                <a:ln w="11430">
                  <a:solidFill>
                    <a:srgbClr val="002060"/>
                  </a:solidFill>
                </a:ln>
                <a:solidFill>
                  <a:schemeClr val="bg2">
                    <a:lumMod val="75000"/>
                  </a:schemeClr>
                </a:solidFill>
                <a:effectLst>
                  <a:outerShdw blurRad="50800" dist="39000" dir="5460000" algn="tl">
                    <a:srgbClr val="000000">
                      <a:alpha val="38000"/>
                    </a:srgbClr>
                  </a:outerShdw>
                </a:effectLst>
              </a:rPr>
            </a:br>
            <a:r>
              <a:rPr lang="en-CA" b="1" dirty="0" smtClean="0">
                <a:ln w="11430">
                  <a:solidFill>
                    <a:srgbClr val="002060"/>
                  </a:solidFill>
                </a:ln>
                <a:solidFill>
                  <a:schemeClr val="bg2">
                    <a:lumMod val="75000"/>
                  </a:schemeClr>
                </a:solidFill>
                <a:effectLst>
                  <a:outerShdw blurRad="50800" dist="39000" dir="5460000" algn="tl">
                    <a:srgbClr val="000000">
                      <a:alpha val="38000"/>
                    </a:srgbClr>
                  </a:outerShdw>
                </a:effectLst>
              </a:rPr>
              <a:t>Part </a:t>
            </a:r>
            <a:r>
              <a:rPr lang="en-CA" b="1" dirty="0">
                <a:ln w="11430">
                  <a:solidFill>
                    <a:srgbClr val="002060"/>
                  </a:solidFill>
                </a:ln>
                <a:solidFill>
                  <a:schemeClr val="bg2">
                    <a:lumMod val="75000"/>
                  </a:schemeClr>
                </a:solidFill>
                <a:effectLst>
                  <a:outerShdw blurRad="50800" dist="39000" dir="5460000" algn="tl">
                    <a:srgbClr val="000000">
                      <a:alpha val="38000"/>
                    </a:srgbClr>
                  </a:outerShdw>
                </a:effectLst>
              </a:rPr>
              <a:t>I, U. </a:t>
            </a:r>
            <a:r>
              <a:rPr lang="en-CA" b="1" dirty="0" smtClean="0">
                <a:ln w="11430">
                  <a:solidFill>
                    <a:srgbClr val="002060"/>
                  </a:solidFill>
                </a:ln>
                <a:solidFill>
                  <a:schemeClr val="bg2">
                    <a:lumMod val="75000"/>
                  </a:schemeClr>
                </a:solidFill>
                <a:effectLst>
                  <a:outerShdw blurRad="50800" dist="39000" dir="5460000" algn="tl">
                    <a:srgbClr val="000000">
                      <a:alpha val="38000"/>
                    </a:srgbClr>
                  </a:outerShdw>
                </a:effectLst>
              </a:rPr>
              <a:t>Cassuto, tr</a:t>
            </a:r>
            <a:r>
              <a:rPr lang="en-CA" b="1" dirty="0">
                <a:ln w="11430">
                  <a:solidFill>
                    <a:srgbClr val="002060"/>
                  </a:solidFill>
                </a:ln>
                <a:solidFill>
                  <a:schemeClr val="bg2">
                    <a:lumMod val="75000"/>
                  </a:schemeClr>
                </a:solidFill>
                <a:effectLst>
                  <a:outerShdw blurRad="50800" dist="39000" dir="5460000" algn="tl">
                    <a:srgbClr val="000000">
                      <a:alpha val="38000"/>
                    </a:srgbClr>
                  </a:outerShdw>
                </a:effectLst>
              </a:rPr>
              <a:t>. Israel Abrahams, </a:t>
            </a:r>
            <a:r>
              <a:rPr lang="en-CA" b="1" dirty="0" smtClean="0">
                <a:ln w="11430">
                  <a:solidFill>
                    <a:srgbClr val="002060"/>
                  </a:solidFill>
                </a:ln>
                <a:solidFill>
                  <a:schemeClr val="bg2">
                    <a:lumMod val="75000"/>
                  </a:schemeClr>
                </a:solidFill>
                <a:effectLst>
                  <a:outerShdw blurRad="50800" dist="39000" dir="5460000" algn="tl">
                    <a:srgbClr val="000000">
                      <a:alpha val="38000"/>
                    </a:srgbClr>
                  </a:outerShdw>
                </a:effectLst>
              </a:rPr>
              <a:t/>
            </a:r>
            <a:br>
              <a:rPr lang="en-CA" b="1" dirty="0" smtClean="0">
                <a:ln w="11430">
                  <a:solidFill>
                    <a:srgbClr val="002060"/>
                  </a:solidFill>
                </a:ln>
                <a:solidFill>
                  <a:schemeClr val="bg2">
                    <a:lumMod val="75000"/>
                  </a:schemeClr>
                </a:solidFill>
                <a:effectLst>
                  <a:outerShdw blurRad="50800" dist="39000" dir="5460000" algn="tl">
                    <a:srgbClr val="000000">
                      <a:alpha val="38000"/>
                    </a:srgbClr>
                  </a:outerShdw>
                </a:effectLst>
              </a:rPr>
            </a:br>
            <a:r>
              <a:rPr lang="en-CA" sz="2200" b="1" dirty="0" smtClean="0">
                <a:ln w="11430">
                  <a:solidFill>
                    <a:srgbClr val="002060"/>
                  </a:solidFill>
                </a:ln>
                <a:solidFill>
                  <a:schemeClr val="bg2">
                    <a:lumMod val="75000"/>
                  </a:schemeClr>
                </a:solidFill>
                <a:effectLst>
                  <a:outerShdw blurRad="50800" dist="39000" dir="5460000" algn="tl">
                    <a:srgbClr val="000000">
                      <a:alpha val="38000"/>
                    </a:srgbClr>
                  </a:outerShdw>
                </a:effectLst>
              </a:rPr>
              <a:t>(</a:t>
            </a:r>
            <a:r>
              <a:rPr lang="en-CA" sz="2200" b="1" dirty="0">
                <a:ln w="11430">
                  <a:solidFill>
                    <a:srgbClr val="002060"/>
                  </a:solidFill>
                </a:ln>
                <a:solidFill>
                  <a:schemeClr val="bg2">
                    <a:lumMod val="75000"/>
                  </a:schemeClr>
                </a:solidFill>
                <a:effectLst>
                  <a:outerShdw blurRad="50800" dist="39000" dir="5460000" algn="tl">
                    <a:srgbClr val="000000">
                      <a:alpha val="38000"/>
                    </a:srgbClr>
                  </a:outerShdw>
                </a:effectLst>
              </a:rPr>
              <a:t>The </a:t>
            </a:r>
            <a:r>
              <a:rPr lang="en-CA" sz="2200" b="1" dirty="0" err="1">
                <a:ln w="11430">
                  <a:solidFill>
                    <a:srgbClr val="002060"/>
                  </a:solidFill>
                </a:ln>
                <a:solidFill>
                  <a:schemeClr val="bg2">
                    <a:lumMod val="75000"/>
                  </a:schemeClr>
                </a:solidFill>
                <a:effectLst>
                  <a:outerShdw blurRad="50800" dist="39000" dir="5460000" algn="tl">
                    <a:srgbClr val="000000">
                      <a:alpha val="38000"/>
                    </a:srgbClr>
                  </a:outerShdw>
                </a:effectLst>
              </a:rPr>
              <a:t>Magnes</a:t>
            </a:r>
            <a:r>
              <a:rPr lang="en-CA" sz="2200" b="1" dirty="0">
                <a:ln w="11430">
                  <a:solidFill>
                    <a:srgbClr val="002060"/>
                  </a:solidFill>
                </a:ln>
                <a:solidFill>
                  <a:schemeClr val="bg2">
                    <a:lumMod val="75000"/>
                  </a:schemeClr>
                </a:solidFill>
                <a:effectLst>
                  <a:outerShdw blurRad="50800" dist="39000" dir="5460000" algn="tl">
                    <a:srgbClr val="000000">
                      <a:alpha val="38000"/>
                    </a:srgbClr>
                  </a:outerShdw>
                </a:effectLst>
              </a:rPr>
              <a:t> Press, The Hebrew University, Jerusalem, 1944), </a:t>
            </a:r>
            <a:r>
              <a:rPr lang="en-CA" sz="2200" b="1" dirty="0" smtClean="0">
                <a:ln w="11430">
                  <a:solidFill>
                    <a:srgbClr val="002060"/>
                  </a:solidFill>
                </a:ln>
                <a:solidFill>
                  <a:schemeClr val="bg2">
                    <a:lumMod val="75000"/>
                  </a:schemeClr>
                </a:solidFill>
                <a:effectLst>
                  <a:outerShdw blurRad="50800" dist="39000" dir="5460000" algn="tl">
                    <a:srgbClr val="000000">
                      <a:alpha val="38000"/>
                    </a:srgbClr>
                  </a:outerShdw>
                </a:effectLst>
              </a:rPr>
              <a:t>pp. </a:t>
            </a:r>
            <a:r>
              <a:rPr lang="en-CA" sz="2200" b="1" dirty="0">
                <a:ln w="11430">
                  <a:solidFill>
                    <a:srgbClr val="002060"/>
                  </a:solidFill>
                </a:ln>
                <a:solidFill>
                  <a:schemeClr val="bg2">
                    <a:lumMod val="75000"/>
                  </a:schemeClr>
                </a:solidFill>
                <a:effectLst>
                  <a:outerShdw blurRad="50800" dist="39000" dir="5460000" algn="tl">
                    <a:srgbClr val="000000">
                      <a:alpha val="38000"/>
                    </a:srgbClr>
                  </a:outerShdw>
                </a:effectLst>
              </a:rPr>
              <a:t>28-29.  </a:t>
            </a:r>
            <a:r>
              <a:rPr lang="en-CA"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CA"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3159760" y="1717040"/>
            <a:ext cx="8646160" cy="5140960"/>
          </a:xfrm>
        </p:spPr>
        <p:txBody>
          <a:bodyPr>
            <a:normAutofit fontScale="70000" lnSpcReduction="20000"/>
            <a:scene3d>
              <a:camera prst="orthographicFront"/>
              <a:lightRig rig="threePt" dir="t"/>
            </a:scene3d>
            <a:sp3d extrusionH="57150">
              <a:bevelT w="38100" h="38100"/>
            </a:sp3d>
          </a:bodyPr>
          <a:lstStyle/>
          <a:p>
            <a:pPr>
              <a:lnSpc>
                <a:spcPct val="120000"/>
              </a:lnSpc>
            </a:pPr>
            <a:r>
              <a:rPr lang="en-CA" sz="2800" dirty="0" smtClean="0"/>
              <a:t>[</a:t>
            </a:r>
            <a:r>
              <a:rPr lang="en-CA" sz="2800" dirty="0"/>
              <a:t>And there was evening and there was morning, one day] </a:t>
            </a:r>
            <a:r>
              <a:rPr lang="en-CA" sz="2800" dirty="0" smtClean="0"/>
              <a:t> </a:t>
            </a:r>
            <a:br>
              <a:rPr lang="en-CA" sz="2800" dirty="0" smtClean="0"/>
            </a:br>
            <a:r>
              <a:rPr lang="en-CA" sz="2800" dirty="0" smtClean="0"/>
              <a:t>When </a:t>
            </a:r>
            <a:r>
              <a:rPr lang="en-CA" sz="2800" dirty="0"/>
              <a:t>day-time had passed, the period allotted to darkness returned (and there was evening), and when night-time came to an end, the light held sway a second time (and there was morning), and </a:t>
            </a:r>
            <a:r>
              <a:rPr lang="en-CA" sz="2800" b="1" dirty="0">
                <a:solidFill>
                  <a:srgbClr val="0070C0"/>
                </a:solidFill>
              </a:rPr>
              <a:t>this completed </a:t>
            </a:r>
            <a:r>
              <a:rPr lang="en-CA" sz="2800" b="1" u="sng" dirty="0">
                <a:solidFill>
                  <a:srgbClr val="0070C0"/>
                </a:solidFill>
              </a:rPr>
              <a:t>the </a:t>
            </a:r>
            <a:r>
              <a:rPr lang="en-CA" sz="4000" b="1" u="sng" dirty="0">
                <a:ln>
                  <a:solidFill>
                    <a:srgbClr val="002060"/>
                  </a:solidFill>
                </a:ln>
                <a:solidFill>
                  <a:srgbClr val="0070C0"/>
                </a:solidFill>
              </a:rPr>
              <a:t>first</a:t>
            </a:r>
            <a:r>
              <a:rPr lang="en-CA" sz="2800" b="1" u="sng" dirty="0">
                <a:solidFill>
                  <a:srgbClr val="0070C0"/>
                </a:solidFill>
              </a:rPr>
              <a:t> calendar day</a:t>
            </a:r>
            <a:r>
              <a:rPr lang="en-CA" sz="2800" b="1" dirty="0">
                <a:solidFill>
                  <a:srgbClr val="0070C0"/>
                </a:solidFill>
              </a:rPr>
              <a:t> </a:t>
            </a:r>
            <a:r>
              <a:rPr lang="en-CA" sz="2800" dirty="0"/>
              <a:t>(one day), </a:t>
            </a:r>
            <a:r>
              <a:rPr lang="en-CA" sz="2800" b="1" dirty="0">
                <a:solidFill>
                  <a:srgbClr val="0070C0"/>
                </a:solidFill>
              </a:rPr>
              <a:t>which had begun with the creation of light. </a:t>
            </a:r>
            <a:br>
              <a:rPr lang="en-CA" sz="2800" b="1" dirty="0">
                <a:solidFill>
                  <a:srgbClr val="0070C0"/>
                </a:solidFill>
              </a:rPr>
            </a:br>
            <a:r>
              <a:rPr lang="en-CA" sz="2800" dirty="0"/>
              <a:t/>
            </a:r>
            <a:br>
              <a:rPr lang="en-CA" sz="2800" dirty="0"/>
            </a:br>
            <a:r>
              <a:rPr lang="en-CA" sz="2800" dirty="0"/>
              <a:t>... </a:t>
            </a:r>
            <a:r>
              <a:rPr lang="en-CA" sz="2800" dirty="0">
                <a:solidFill>
                  <a:schemeClr val="accent5">
                    <a:lumMod val="75000"/>
                  </a:schemeClr>
                </a:solidFill>
              </a:rPr>
              <a:t>An examination of the narrative passages of the Bible makes it evident that whenever clear reference is made to the relationship between a given day and the next, it is precisely </a:t>
            </a:r>
            <a:r>
              <a:rPr lang="en-CA" sz="2800" b="1" u="sng" dirty="0">
                <a:solidFill>
                  <a:srgbClr val="A50021"/>
                </a:solidFill>
              </a:rPr>
              <a:t>sunrise</a:t>
            </a:r>
            <a:r>
              <a:rPr lang="en-CA" sz="2800" dirty="0">
                <a:solidFill>
                  <a:schemeClr val="accent5">
                    <a:lumMod val="75000"/>
                  </a:schemeClr>
                </a:solidFill>
              </a:rPr>
              <a:t> that is accounted the beginning of the second day</a:t>
            </a:r>
            <a:r>
              <a:rPr lang="en-CA" sz="2800" dirty="0" smtClean="0"/>
              <a:t>... </a:t>
            </a:r>
            <a:r>
              <a:rPr lang="en-CA" sz="2600" dirty="0" smtClean="0">
                <a:solidFill>
                  <a:srgbClr val="FF0000"/>
                </a:solidFill>
                <a:latin typeface="Comic Sans MS" pitchFamily="66" charset="0"/>
              </a:rPr>
              <a:t>[Question:  Where was the sunrise on Day 1 and 2 for the top paragraph?]  </a:t>
            </a:r>
            <a:r>
              <a:rPr lang="en-CA" sz="2800" b="1" dirty="0">
                <a:solidFill>
                  <a:schemeClr val="accent5">
                    <a:lumMod val="75000"/>
                  </a:schemeClr>
                </a:solidFill>
              </a:rPr>
              <a:t>So, too, in Lev. xxiii 32, with regard to the Day of </a:t>
            </a:r>
            <a:r>
              <a:rPr lang="en-CA" sz="2800" b="1" dirty="0" smtClean="0">
                <a:solidFill>
                  <a:schemeClr val="accent5">
                    <a:lumMod val="75000"/>
                  </a:schemeClr>
                </a:solidFill>
              </a:rPr>
              <a:t>Atonement ... </a:t>
            </a:r>
            <a:r>
              <a:rPr lang="en-CA" sz="2800" b="1" dirty="0">
                <a:solidFill>
                  <a:schemeClr val="accent5">
                    <a:lumMod val="75000"/>
                  </a:schemeClr>
                </a:solidFill>
              </a:rPr>
              <a:t>thus the evening before the tenth is called the ninth of the month. </a:t>
            </a:r>
            <a:r>
              <a:rPr lang="en-CA" sz="2800" b="1" dirty="0" smtClean="0">
                <a:solidFill>
                  <a:schemeClr val="accent5">
                    <a:lumMod val="75000"/>
                  </a:schemeClr>
                </a:solidFill>
              </a:rPr>
              <a:t> </a:t>
            </a:r>
            <a:r>
              <a:rPr lang="en-CA" sz="2300" dirty="0" smtClean="0"/>
              <a:t>(</a:t>
            </a:r>
            <a:r>
              <a:rPr lang="en-CA" sz="2300" dirty="0" err="1"/>
              <a:t>con’t</a:t>
            </a:r>
            <a:r>
              <a:rPr lang="en-CA" sz="2300" dirty="0" smtClean="0"/>
              <a:t>)</a:t>
            </a:r>
            <a:r>
              <a:rPr lang="en-CA" sz="2300" dirty="0"/>
              <a:t/>
            </a:r>
            <a:br>
              <a:rPr lang="en-CA" sz="2300" dirty="0"/>
            </a:br>
            <a:endParaRPr lang="en-CA" sz="28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76</a:t>
            </a:fld>
            <a:endParaRPr lang="en-US" dirty="0"/>
          </a:p>
        </p:txBody>
      </p:sp>
      <p:pic>
        <p:nvPicPr>
          <p:cNvPr id="11266" name="Picture 2" descr="C:\Users\Rae\Desktop\cassuto  a commentary on the bk of gene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 y="2117799"/>
            <a:ext cx="2754312" cy="412733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290998"/>
      </p:ext>
    </p:extLst>
  </p:cSld>
  <p:clrMapOvr>
    <a:masterClrMapping/>
  </p:clrMapOvr>
  <p:transition spd="slow">
    <p:split orient="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2">
            <a:alphaModFix amt="57000"/>
          </a:blip>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458720" y="0"/>
            <a:ext cx="9387840" cy="6746240"/>
          </a:xfrm>
        </p:spPr>
        <p:txBody>
          <a:bodyPr>
            <a:normAutofit fontScale="92500" lnSpcReduction="10000"/>
            <a:scene3d>
              <a:camera prst="orthographicFront"/>
              <a:lightRig rig="threePt" dir="t"/>
            </a:scene3d>
            <a:sp3d extrusionH="57150">
              <a:bevelT w="38100" h="38100"/>
            </a:sp3d>
          </a:bodyPr>
          <a:lstStyle/>
          <a:p>
            <a:pPr>
              <a:lnSpc>
                <a:spcPct val="110000"/>
              </a:lnSpc>
            </a:pPr>
            <a:r>
              <a:rPr lang="en-CA" sz="2800" b="1" u="sng" dirty="0">
                <a:solidFill>
                  <a:schemeClr val="accent5">
                    <a:lumMod val="75000"/>
                  </a:schemeClr>
                </a:solidFill>
              </a:rPr>
              <a:t>It will thus be seen that throughout the Bible there </a:t>
            </a:r>
            <a:r>
              <a:rPr lang="en-CA" sz="2800" b="1" u="sng" dirty="0" smtClean="0">
                <a:solidFill>
                  <a:schemeClr val="accent5">
                    <a:lumMod val="75000"/>
                  </a:schemeClr>
                </a:solidFill>
              </a:rPr>
              <a:t/>
            </a:r>
            <a:br>
              <a:rPr lang="en-CA" sz="2800" b="1" u="sng" dirty="0" smtClean="0">
                <a:solidFill>
                  <a:schemeClr val="accent5">
                    <a:lumMod val="75000"/>
                  </a:schemeClr>
                </a:solidFill>
              </a:rPr>
            </a:br>
            <a:r>
              <a:rPr lang="en-CA" sz="2800" b="1" u="sng" dirty="0" smtClean="0">
                <a:solidFill>
                  <a:schemeClr val="accent5">
                    <a:lumMod val="75000"/>
                  </a:schemeClr>
                </a:solidFill>
              </a:rPr>
              <a:t>obtains </a:t>
            </a:r>
            <a:r>
              <a:rPr lang="en-CA" sz="2800" b="1" u="sng" dirty="0">
                <a:solidFill>
                  <a:schemeClr val="accent5">
                    <a:lumMod val="75000"/>
                  </a:schemeClr>
                </a:solidFill>
              </a:rPr>
              <a:t>only one system of computing time</a:t>
            </a:r>
            <a:r>
              <a:rPr lang="en-CA" sz="2800" b="1" dirty="0" smtClean="0">
                <a:solidFill>
                  <a:schemeClr val="accent5">
                    <a:lumMod val="75000"/>
                  </a:schemeClr>
                </a:solidFill>
              </a:rPr>
              <a:t>:  </a:t>
            </a:r>
            <a:r>
              <a:rPr lang="en-CA" sz="2800" b="1" u="sng" dirty="0">
                <a:solidFill>
                  <a:srgbClr val="0070C0"/>
                </a:solidFill>
              </a:rPr>
              <a:t>the day is considered to begin in the morning</a:t>
            </a:r>
            <a:r>
              <a:rPr lang="en-CA" sz="2800" b="1" dirty="0">
                <a:solidFill>
                  <a:srgbClr val="0070C0"/>
                </a:solidFill>
              </a:rPr>
              <a:t>;</a:t>
            </a:r>
            <a:r>
              <a:rPr lang="en-CA" sz="2800" b="1" dirty="0">
                <a:solidFill>
                  <a:schemeClr val="accent5">
                    <a:lumMod val="75000"/>
                  </a:schemeClr>
                </a:solidFill>
              </a:rPr>
              <a:t> </a:t>
            </a:r>
            <a:r>
              <a:rPr lang="en-CA" sz="2800" dirty="0">
                <a:solidFill>
                  <a:schemeClr val="tx1"/>
                </a:solidFill>
              </a:rPr>
              <a:t>but in regard to the festivals and appointed times, </a:t>
            </a:r>
            <a:r>
              <a:rPr lang="en-CA" sz="2800" b="1" dirty="0">
                <a:solidFill>
                  <a:srgbClr val="A50021"/>
                </a:solidFill>
              </a:rPr>
              <a:t>the Torah ordains that they shall be observed also on the night of the preceding day. </a:t>
            </a:r>
            <a:r>
              <a:rPr lang="en-CA" sz="2800" b="1" dirty="0" smtClean="0">
                <a:solidFill>
                  <a:srgbClr val="A50021"/>
                </a:solidFill>
              </a:rPr>
              <a:t> </a:t>
            </a:r>
            <a:r>
              <a:rPr lang="en-CA" sz="2200" b="1" dirty="0" smtClean="0">
                <a:solidFill>
                  <a:srgbClr val="00B050"/>
                </a:solidFill>
              </a:rPr>
              <a:t>[Question:  Does it?]</a:t>
            </a:r>
            <a:r>
              <a:rPr lang="en-CA" sz="3000" b="1" dirty="0" smtClean="0">
                <a:solidFill>
                  <a:srgbClr val="00B050"/>
                </a:solidFill>
              </a:rPr>
              <a:t>  </a:t>
            </a:r>
            <a:r>
              <a:rPr lang="en-CA" sz="2800" b="1" u="sng" dirty="0" smtClean="0">
                <a:solidFill>
                  <a:schemeClr val="accent5">
                    <a:lumMod val="75000"/>
                  </a:schemeClr>
                </a:solidFill>
              </a:rPr>
              <a:t>This </a:t>
            </a:r>
            <a:r>
              <a:rPr lang="en-CA" sz="2800" b="1" u="sng" dirty="0">
                <a:solidFill>
                  <a:schemeClr val="accent5">
                    <a:lumMod val="75000"/>
                  </a:schemeClr>
                </a:solidFill>
              </a:rPr>
              <a:t>point is explicitly emphasized whenever a certain precept has to be observed particularly at night</a:t>
            </a:r>
            <a:r>
              <a:rPr lang="en-CA" sz="2800" b="1" dirty="0">
                <a:solidFill>
                  <a:schemeClr val="accent5">
                    <a:lumMod val="75000"/>
                  </a:schemeClr>
                </a:solidFill>
              </a:rPr>
              <a:t>, </a:t>
            </a:r>
            <a:r>
              <a:rPr lang="en-CA" sz="2800" b="1" u="sng" dirty="0">
                <a:solidFill>
                  <a:schemeClr val="accent5">
                    <a:lumMod val="75000"/>
                  </a:schemeClr>
                </a:solidFill>
              </a:rPr>
              <a:t>like the eating of unleavened bread on the night of </a:t>
            </a:r>
            <a:r>
              <a:rPr lang="en-CA" sz="2800" b="1" u="sng" dirty="0" smtClean="0">
                <a:solidFill>
                  <a:schemeClr val="accent5">
                    <a:lumMod val="75000"/>
                  </a:schemeClr>
                </a:solidFill>
              </a:rPr>
              <a:t>Passover</a:t>
            </a:r>
            <a:r>
              <a:rPr lang="en-CA" sz="2800" b="1" dirty="0" smtClean="0">
                <a:solidFill>
                  <a:schemeClr val="accent5">
                    <a:lumMod val="75000"/>
                  </a:schemeClr>
                </a:solidFill>
              </a:rPr>
              <a:t> </a:t>
            </a:r>
            <a:r>
              <a:rPr lang="en-CA" sz="2800" b="1" u="sng" dirty="0" smtClean="0">
                <a:solidFill>
                  <a:schemeClr val="accent5">
                    <a:lumMod val="75000"/>
                  </a:schemeClr>
                </a:solidFill>
              </a:rPr>
              <a:t>and</a:t>
            </a:r>
            <a:r>
              <a:rPr lang="en-CA" sz="2800" b="1" dirty="0" smtClean="0">
                <a:solidFill>
                  <a:schemeClr val="accent5">
                    <a:lumMod val="75000"/>
                  </a:schemeClr>
                </a:solidFill>
              </a:rPr>
              <a:t> </a:t>
            </a:r>
            <a:r>
              <a:rPr lang="en-CA" sz="2800" dirty="0">
                <a:solidFill>
                  <a:srgbClr val="FF0000"/>
                </a:solidFill>
              </a:rPr>
              <a:t>fasting on the evening of the Day of Atonement.</a:t>
            </a:r>
            <a:r>
              <a:rPr lang="en-CA" sz="2800" dirty="0">
                <a:solidFill>
                  <a:schemeClr val="accent5">
                    <a:lumMod val="75000"/>
                  </a:schemeClr>
                </a:solidFill>
              </a:rPr>
              <a:t> </a:t>
            </a:r>
            <a:r>
              <a:rPr lang="en-CA" sz="2800" dirty="0" smtClean="0">
                <a:solidFill>
                  <a:schemeClr val="accent5">
                    <a:lumMod val="75000"/>
                  </a:schemeClr>
                </a:solidFill>
              </a:rPr>
              <a:t> </a:t>
            </a:r>
            <a:r>
              <a:rPr lang="en-CA" sz="2200" b="1" dirty="0" smtClean="0">
                <a:solidFill>
                  <a:srgbClr val="00B050"/>
                </a:solidFill>
              </a:rPr>
              <a:t>[Question:  Does it really?] </a:t>
            </a:r>
            <a:br>
              <a:rPr lang="en-CA" sz="2200" b="1" dirty="0" smtClean="0">
                <a:solidFill>
                  <a:srgbClr val="00B050"/>
                </a:solidFill>
              </a:rPr>
            </a:br>
            <a:r>
              <a:rPr lang="en-CA" sz="2800" dirty="0" smtClean="0"/>
              <a:t>In </a:t>
            </a:r>
            <a:r>
              <a:rPr lang="en-CA" sz="2800" dirty="0"/>
              <a:t>the case of the Sabbath and the other festival days, however, there was no need to stress that work was prohibited on the night preceding, since agricultural tasks (and it is specifically these that the Torah has in mind) are performed only by day</a:t>
            </a:r>
            <a:r>
              <a:rPr lang="en-CA" sz="2800" dirty="0" smtClean="0"/>
              <a:t>.  </a:t>
            </a:r>
            <a:r>
              <a:rPr lang="en-CA" sz="2800" dirty="0"/>
              <a:t>There is no discrepancy, therefore, in our verse at all</a:t>
            </a:r>
            <a:r>
              <a:rPr lang="en-CA" sz="2800" dirty="0" smtClean="0"/>
              <a:t>.</a:t>
            </a:r>
            <a:endParaRPr lang="en-CA" sz="28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77</a:t>
            </a:fld>
            <a:endParaRPr lang="en-US" dirty="0"/>
          </a:p>
        </p:txBody>
      </p:sp>
      <p:pic>
        <p:nvPicPr>
          <p:cNvPr id="4" name="Picture 2" descr="C:\Users\Rae\Desktop\cassuto  a commentary on the bk of gene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94" y="478818"/>
            <a:ext cx="1714018" cy="256845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505417"/>
      </p:ext>
    </p:extLst>
  </p:cSld>
  <p:clrMapOvr>
    <a:masterClrMapping/>
  </p:clrMapOvr>
  <p:transition spd="slow">
    <p:split orient="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50000" r="-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0132" y="85242"/>
            <a:ext cx="9514390" cy="2044495"/>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000" b="1" dirty="0" smtClean="0">
                <a:ln w="11430"/>
                <a:solidFill>
                  <a:schemeClr val="accent5">
                    <a:lumMod val="50000"/>
                  </a:schemeClr>
                </a:solidFill>
                <a:effectLst>
                  <a:outerShdw blurRad="50800" dist="39000" dir="5460000" algn="tl">
                    <a:srgbClr val="000000">
                      <a:alpha val="38000"/>
                    </a:srgbClr>
                  </a:outerShdw>
                </a:effectLst>
              </a:rPr>
              <a:t>"The Talmud” </a:t>
            </a:r>
            <a:r>
              <a:rPr lang="en-CA" sz="4000" b="1" dirty="0">
                <a:ln w="11430"/>
                <a:solidFill>
                  <a:schemeClr val="accent5">
                    <a:lumMod val="50000"/>
                  </a:schemeClr>
                </a:solidFill>
                <a:effectLst>
                  <a:outerShdw blurRad="50800" dist="39000" dir="5460000" algn="tl">
                    <a:srgbClr val="000000">
                      <a:alpha val="38000"/>
                    </a:srgbClr>
                  </a:outerShdw>
                </a:effectLst>
              </a:rPr>
              <a:t>- The </a:t>
            </a:r>
            <a:r>
              <a:rPr lang="en-CA" sz="4000" b="1" dirty="0" err="1">
                <a:ln w="11430"/>
                <a:solidFill>
                  <a:schemeClr val="accent5">
                    <a:lumMod val="50000"/>
                  </a:schemeClr>
                </a:solidFill>
                <a:effectLst>
                  <a:outerShdw blurRad="50800" dist="39000" dir="5460000" algn="tl">
                    <a:srgbClr val="000000">
                      <a:alpha val="38000"/>
                    </a:srgbClr>
                  </a:outerShdw>
                </a:effectLst>
              </a:rPr>
              <a:t>Steinsaltz</a:t>
            </a:r>
            <a:r>
              <a:rPr lang="en-CA" sz="4000" b="1" dirty="0">
                <a:ln w="11430"/>
                <a:solidFill>
                  <a:schemeClr val="accent5">
                    <a:lumMod val="50000"/>
                  </a:schemeClr>
                </a:solidFill>
                <a:effectLst>
                  <a:outerShdw blurRad="50800" dist="39000" dir="5460000" algn="tl">
                    <a:srgbClr val="000000">
                      <a:alpha val="38000"/>
                    </a:srgbClr>
                  </a:outerShdw>
                </a:effectLst>
              </a:rPr>
              <a:t> </a:t>
            </a:r>
            <a:r>
              <a:rPr lang="en-CA" sz="4000" b="1" dirty="0" smtClean="0">
                <a:ln w="11430"/>
                <a:solidFill>
                  <a:schemeClr val="accent5">
                    <a:lumMod val="50000"/>
                  </a:schemeClr>
                </a:solidFill>
                <a:effectLst>
                  <a:outerShdw blurRad="50800" dist="39000" dir="5460000" algn="tl">
                    <a:srgbClr val="000000">
                      <a:alpha val="38000"/>
                    </a:srgbClr>
                  </a:outerShdw>
                </a:effectLst>
              </a:rPr>
              <a:t>Edition,</a:t>
            </a:r>
            <a:br>
              <a:rPr lang="en-CA" sz="4000" b="1" dirty="0" smtClean="0">
                <a:ln w="11430"/>
                <a:solidFill>
                  <a:schemeClr val="accent5">
                    <a:lumMod val="50000"/>
                  </a:schemeClr>
                </a:solidFill>
                <a:effectLst>
                  <a:outerShdw blurRad="50800" dist="39000" dir="5460000" algn="tl">
                    <a:srgbClr val="000000">
                      <a:alpha val="38000"/>
                    </a:srgbClr>
                  </a:outerShdw>
                </a:effectLst>
              </a:rPr>
            </a:br>
            <a:r>
              <a:rPr lang="en-CA" sz="4000" b="1" dirty="0" smtClean="0">
                <a:ln w="11430"/>
                <a:solidFill>
                  <a:schemeClr val="accent5">
                    <a:lumMod val="50000"/>
                  </a:schemeClr>
                </a:solidFill>
                <a:effectLst>
                  <a:outerShdw blurRad="50800" dist="39000" dir="5460000" algn="tl">
                    <a:srgbClr val="000000">
                      <a:alpha val="38000"/>
                    </a:srgbClr>
                  </a:outerShdw>
                </a:effectLst>
              </a:rPr>
              <a:t>Rabbi </a:t>
            </a:r>
            <a:r>
              <a:rPr lang="en-CA" sz="4000" b="1" dirty="0" err="1">
                <a:ln w="11430"/>
                <a:solidFill>
                  <a:schemeClr val="accent5">
                    <a:lumMod val="50000"/>
                  </a:schemeClr>
                </a:solidFill>
                <a:effectLst>
                  <a:outerShdw blurRad="50800" dist="39000" dir="5460000" algn="tl">
                    <a:srgbClr val="000000">
                      <a:alpha val="38000"/>
                    </a:srgbClr>
                  </a:outerShdw>
                </a:effectLst>
              </a:rPr>
              <a:t>Adin</a:t>
            </a:r>
            <a:r>
              <a:rPr lang="en-CA" sz="4000" b="1" dirty="0">
                <a:ln w="11430"/>
                <a:solidFill>
                  <a:schemeClr val="accent5">
                    <a:lumMod val="50000"/>
                  </a:schemeClr>
                </a:solidFill>
                <a:effectLst>
                  <a:outerShdw blurRad="50800" dist="39000" dir="5460000" algn="tl">
                    <a:srgbClr val="000000">
                      <a:alpha val="38000"/>
                    </a:srgbClr>
                  </a:outerShdw>
                </a:effectLst>
              </a:rPr>
              <a:t> </a:t>
            </a:r>
            <a:r>
              <a:rPr lang="en-CA" sz="4000" b="1" dirty="0" err="1">
                <a:ln w="11430"/>
                <a:solidFill>
                  <a:schemeClr val="accent5">
                    <a:lumMod val="50000"/>
                  </a:schemeClr>
                </a:solidFill>
                <a:effectLst>
                  <a:outerShdw blurRad="50800" dist="39000" dir="5460000" algn="tl">
                    <a:srgbClr val="000000">
                      <a:alpha val="38000"/>
                    </a:srgbClr>
                  </a:outerShdw>
                </a:effectLst>
              </a:rPr>
              <a:t>Steinsaltz</a:t>
            </a:r>
            <a:r>
              <a:rPr lang="en-CA" sz="4000" b="1" dirty="0" smtClean="0">
                <a:ln w="11430"/>
                <a:solidFill>
                  <a:schemeClr val="accent5">
                    <a:lumMod val="50000"/>
                  </a:schemeClr>
                </a:solidFill>
                <a:effectLst>
                  <a:outerShdw blurRad="50800" dist="39000" dir="5460000" algn="tl">
                    <a:srgbClr val="000000">
                      <a:alpha val="38000"/>
                    </a:srgbClr>
                  </a:outerShdw>
                </a:effectLst>
              </a:rPr>
              <a:t> </a:t>
            </a:r>
            <a:br>
              <a:rPr lang="en-CA" sz="4000" b="1" dirty="0" smtClean="0">
                <a:ln w="11430"/>
                <a:solidFill>
                  <a:schemeClr val="accent5">
                    <a:lumMod val="50000"/>
                  </a:schemeClr>
                </a:solidFill>
                <a:effectLst>
                  <a:outerShdw blurRad="50800" dist="39000" dir="5460000" algn="tl">
                    <a:srgbClr val="000000">
                      <a:alpha val="38000"/>
                    </a:srgbClr>
                  </a:outerShdw>
                </a:effectLst>
              </a:rPr>
            </a:br>
            <a:r>
              <a:rPr lang="en-CA" sz="2700" b="1" dirty="0" smtClean="0">
                <a:ln w="11430"/>
                <a:solidFill>
                  <a:schemeClr val="accent5">
                    <a:lumMod val="50000"/>
                  </a:schemeClr>
                </a:solidFill>
                <a:effectLst>
                  <a:outerShdw blurRad="50800" dist="39000" dir="5460000" algn="tl">
                    <a:srgbClr val="000000">
                      <a:alpha val="38000"/>
                    </a:srgbClr>
                  </a:outerShdw>
                </a:effectLst>
              </a:rPr>
              <a:t>(</a:t>
            </a:r>
            <a:r>
              <a:rPr lang="en-CA" sz="2700" b="1" dirty="0">
                <a:ln w="11430"/>
                <a:solidFill>
                  <a:schemeClr val="accent5">
                    <a:lumMod val="50000"/>
                  </a:schemeClr>
                </a:solidFill>
                <a:effectLst>
                  <a:outerShdw blurRad="50800" dist="39000" dir="5460000" algn="tl">
                    <a:srgbClr val="000000">
                      <a:alpha val="38000"/>
                    </a:srgbClr>
                  </a:outerShdw>
                </a:effectLst>
              </a:rPr>
              <a:t>The Israel Institute for Talmudic Publications, </a:t>
            </a:r>
            <a:r>
              <a:rPr lang="en-CA" sz="2700" b="1" dirty="0" smtClean="0">
                <a:ln w="11430"/>
                <a:solidFill>
                  <a:schemeClr val="accent5">
                    <a:lumMod val="50000"/>
                  </a:schemeClr>
                </a:solidFill>
                <a:effectLst>
                  <a:outerShdw blurRad="50800" dist="39000" dir="5460000" algn="tl">
                    <a:srgbClr val="000000">
                      <a:alpha val="38000"/>
                    </a:srgbClr>
                  </a:outerShdw>
                </a:effectLst>
              </a:rPr>
              <a:t/>
            </a:r>
            <a:br>
              <a:rPr lang="en-CA" sz="2700" b="1" dirty="0" smtClean="0">
                <a:ln w="11430"/>
                <a:solidFill>
                  <a:schemeClr val="accent5">
                    <a:lumMod val="50000"/>
                  </a:schemeClr>
                </a:solidFill>
                <a:effectLst>
                  <a:outerShdw blurRad="50800" dist="39000" dir="5460000" algn="tl">
                    <a:srgbClr val="000000">
                      <a:alpha val="38000"/>
                    </a:srgbClr>
                  </a:outerShdw>
                </a:effectLst>
              </a:rPr>
            </a:br>
            <a:r>
              <a:rPr lang="en-CA" sz="2700" b="1" dirty="0" smtClean="0">
                <a:ln w="11430"/>
                <a:solidFill>
                  <a:schemeClr val="accent5">
                    <a:lumMod val="50000"/>
                  </a:schemeClr>
                </a:solidFill>
                <a:effectLst>
                  <a:outerShdw blurRad="50800" dist="39000" dir="5460000" algn="tl">
                    <a:srgbClr val="000000">
                      <a:alpha val="38000"/>
                    </a:srgbClr>
                  </a:outerShdw>
                </a:effectLst>
              </a:rPr>
              <a:t>Random </a:t>
            </a:r>
            <a:r>
              <a:rPr lang="en-CA" sz="2700" b="1" dirty="0">
                <a:ln w="11430"/>
                <a:solidFill>
                  <a:schemeClr val="accent5">
                    <a:lumMod val="50000"/>
                  </a:schemeClr>
                </a:solidFill>
                <a:effectLst>
                  <a:outerShdw blurRad="50800" dist="39000" dir="5460000" algn="tl">
                    <a:srgbClr val="000000">
                      <a:alpha val="38000"/>
                    </a:srgbClr>
                  </a:outerShdw>
                </a:effectLst>
              </a:rPr>
              <a:t>House. Inc., New York, 1989), p</a:t>
            </a:r>
            <a:r>
              <a:rPr lang="en-CA" sz="2700" b="1" dirty="0" smtClean="0">
                <a:ln w="11430"/>
                <a:solidFill>
                  <a:schemeClr val="accent5">
                    <a:lumMod val="50000"/>
                  </a:schemeClr>
                </a:solidFill>
                <a:effectLst>
                  <a:outerShdw blurRad="50800" dist="39000" dir="5460000" algn="tl">
                    <a:srgbClr val="000000">
                      <a:alpha val="38000"/>
                    </a:srgbClr>
                  </a:outerShdw>
                </a:effectLst>
              </a:rPr>
              <a:t>. 281 </a:t>
            </a:r>
            <a:r>
              <a:rPr lang="en-CA" b="1" dirty="0">
                <a:ln w="11430"/>
                <a:solidFill>
                  <a:schemeClr val="accent5">
                    <a:lumMod val="50000"/>
                  </a:schemeClr>
                </a:solidFill>
                <a:effectLst>
                  <a:outerShdw blurRad="50800" dist="39000" dir="5460000" algn="tl">
                    <a:srgbClr val="000000">
                      <a:alpha val="38000"/>
                    </a:srgbClr>
                  </a:outerShdw>
                </a:effectLst>
              </a:rPr>
              <a:t/>
            </a:r>
            <a:br>
              <a:rPr lang="en-CA" b="1" dirty="0">
                <a:ln w="11430"/>
                <a:solidFill>
                  <a:schemeClr val="accent5">
                    <a:lumMod val="50000"/>
                  </a:schemeClr>
                </a:solidFill>
                <a:effectLst>
                  <a:outerShdw blurRad="50800" dist="39000" dir="5460000" algn="tl">
                    <a:srgbClr val="000000">
                      <a:alpha val="38000"/>
                    </a:srgbClr>
                  </a:outerShdw>
                </a:effectLst>
              </a:rPr>
            </a:br>
            <a:endParaRPr lang="en-US" b="1" dirty="0">
              <a:ln w="11430"/>
              <a:solidFill>
                <a:schemeClr val="accent5">
                  <a:lumMod val="50000"/>
                </a:schemeClr>
              </a:soli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3009418" y="2164465"/>
            <a:ext cx="8761412" cy="4560425"/>
          </a:xfrm>
        </p:spPr>
        <p:txBody>
          <a:bodyPr>
            <a:normAutofit fontScale="85000" lnSpcReduction="20000"/>
            <a:scene3d>
              <a:camera prst="orthographicFront"/>
              <a:lightRig rig="threePt" dir="t"/>
            </a:scene3d>
            <a:sp3d extrusionH="57150">
              <a:bevelT w="38100" h="38100"/>
            </a:sp3d>
          </a:bodyPr>
          <a:lstStyle/>
          <a:p>
            <a:pPr>
              <a:lnSpc>
                <a:spcPct val="120000"/>
              </a:lnSpc>
            </a:pPr>
            <a:r>
              <a:rPr lang="en-CA" sz="2800" dirty="0" smtClean="0">
                <a:solidFill>
                  <a:schemeClr val="accent5">
                    <a:lumMod val="75000"/>
                  </a:schemeClr>
                </a:solidFill>
              </a:rPr>
              <a:t>'</a:t>
            </a:r>
            <a:r>
              <a:rPr lang="en-CA" sz="2100" dirty="0" smtClean="0"/>
              <a:t>[</a:t>
            </a:r>
            <a:r>
              <a:rPr lang="en-CA" sz="2100" dirty="0"/>
              <a:t>Hebrew </a:t>
            </a:r>
            <a:r>
              <a:rPr lang="en-CA" sz="2100" dirty="0" smtClean="0"/>
              <a:t>text]</a:t>
            </a:r>
            <a:r>
              <a:rPr lang="en-CA" sz="2800" dirty="0" smtClean="0">
                <a:solidFill>
                  <a:schemeClr val="accent5">
                    <a:lumMod val="75000"/>
                  </a:schemeClr>
                </a:solidFill>
              </a:rPr>
              <a:t> </a:t>
            </a:r>
            <a:r>
              <a:rPr lang="en-CA" sz="2800" dirty="0">
                <a:solidFill>
                  <a:schemeClr val="accent5">
                    <a:lumMod val="75000"/>
                  </a:schemeClr>
                </a:solidFill>
              </a:rPr>
              <a:t>Day. </a:t>
            </a:r>
            <a:r>
              <a:rPr lang="en-CA" sz="2800" dirty="0" smtClean="0">
                <a:solidFill>
                  <a:schemeClr val="accent5">
                    <a:lumMod val="75000"/>
                  </a:schemeClr>
                </a:solidFill>
              </a:rPr>
              <a:t> In </a:t>
            </a:r>
            <a:r>
              <a:rPr lang="en-CA" sz="2800" dirty="0">
                <a:solidFill>
                  <a:schemeClr val="accent5">
                    <a:lumMod val="75000"/>
                  </a:schemeClr>
                </a:solidFill>
              </a:rPr>
              <a:t>Hebrew, as in many other languages, this word has two meanings: (1) A unit of time lasting twenty-four hours, and (2) daytime as distinct from </a:t>
            </a:r>
            <a:r>
              <a:rPr lang="en-CA" sz="2800" dirty="0" smtClean="0">
                <a:solidFill>
                  <a:schemeClr val="accent5">
                    <a:lumMod val="75000"/>
                  </a:schemeClr>
                </a:solidFill>
              </a:rPr>
              <a:t>night time.  </a:t>
            </a:r>
            <a:r>
              <a:rPr lang="en-CA" sz="2800" b="1" dirty="0"/>
              <a:t>The Halakhic "day" of twenty-four hours usually begins at nighttime </a:t>
            </a:r>
            <a:r>
              <a:rPr lang="en-CA" sz="2800" b="1" u="sng" dirty="0"/>
              <a:t>with the appearance of three medium-sized stars</a:t>
            </a:r>
            <a:r>
              <a:rPr lang="en-CA" sz="2800" b="1" dirty="0"/>
              <a:t> </a:t>
            </a:r>
            <a:r>
              <a:rPr lang="en-CA" sz="2400" dirty="0"/>
              <a:t>([Hebrew text</a:t>
            </a:r>
            <a:r>
              <a:rPr lang="en-CA" sz="2400" dirty="0" smtClean="0"/>
              <a:t>]);</a:t>
            </a:r>
            <a:r>
              <a:rPr lang="en-CA" sz="2800" b="1" dirty="0" smtClean="0"/>
              <a:t> </a:t>
            </a:r>
            <a:r>
              <a:rPr lang="en-CA" sz="2800" b="1" u="sng" dirty="0"/>
              <a:t>hence</a:t>
            </a:r>
            <a:r>
              <a:rPr lang="en-CA" sz="2800" b="1" dirty="0"/>
              <a:t>, </a:t>
            </a:r>
            <a:r>
              <a:rPr lang="en-CA" sz="2800" b="1" u="sng" dirty="0"/>
              <a:t>according to the Talmud</a:t>
            </a:r>
            <a:r>
              <a:rPr lang="en-CA" sz="2800" b="1" dirty="0" smtClean="0"/>
              <a:t>, </a:t>
            </a:r>
            <a:r>
              <a:rPr lang="en-CA" sz="2800" b="1" u="sng" dirty="0" smtClean="0"/>
              <a:t>the </a:t>
            </a:r>
            <a:r>
              <a:rPr lang="en-CA" sz="2800" b="1" u="sng" dirty="0"/>
              <a:t>day follows the night</a:t>
            </a:r>
            <a:r>
              <a:rPr lang="en-CA" sz="2800" b="1" dirty="0"/>
              <a:t> </a:t>
            </a:r>
            <a:r>
              <a:rPr lang="en-CA" sz="2800" b="1" dirty="0" smtClean="0">
                <a:solidFill>
                  <a:srgbClr val="A50021"/>
                </a:solidFill>
              </a:rPr>
              <a:t>rather </a:t>
            </a:r>
            <a:r>
              <a:rPr lang="en-CA" sz="2800" b="1" dirty="0">
                <a:solidFill>
                  <a:srgbClr val="A50021"/>
                </a:solidFill>
              </a:rPr>
              <a:t>than the other way round</a:t>
            </a:r>
            <a:r>
              <a:rPr lang="en-CA" sz="2800" b="1" dirty="0" smtClean="0">
                <a:solidFill>
                  <a:srgbClr val="A50021"/>
                </a:solidFill>
              </a:rPr>
              <a:t>.  </a:t>
            </a:r>
            <a:r>
              <a:rPr lang="en-CA" sz="2800" b="1" dirty="0" smtClean="0">
                <a:effectLst>
                  <a:glow rad="127000">
                    <a:srgbClr val="00FF99"/>
                  </a:glow>
                </a:effectLst>
              </a:rPr>
              <a:t>An </a:t>
            </a:r>
            <a:r>
              <a:rPr lang="en-CA" sz="2800" b="1" dirty="0">
                <a:effectLst>
                  <a:glow rad="127000">
                    <a:srgbClr val="00FF99"/>
                  </a:glow>
                </a:effectLst>
              </a:rPr>
              <a:t>exception occurs,</a:t>
            </a:r>
            <a:r>
              <a:rPr lang="en-CA" sz="2800" b="1" dirty="0">
                <a:solidFill>
                  <a:srgbClr val="A50021"/>
                </a:solidFill>
              </a:rPr>
              <a:t> </a:t>
            </a:r>
            <a:r>
              <a:rPr lang="en-CA" sz="2800" b="1" dirty="0">
                <a:effectLst>
                  <a:glow rad="127000">
                    <a:srgbClr val="00FF99"/>
                  </a:glow>
                </a:effectLst>
              </a:rPr>
              <a:t>however, with regard to the laws of the Temple </a:t>
            </a:r>
            <a:r>
              <a:rPr lang="en-CA" sz="2800" b="1" dirty="0" smtClean="0">
                <a:effectLst>
                  <a:glow rad="127000">
                    <a:srgbClr val="00FF99"/>
                  </a:glow>
                </a:effectLst>
              </a:rPr>
              <a:t>service.</a:t>
            </a:r>
            <a:r>
              <a:rPr lang="en-CA" sz="2800" b="1" dirty="0" smtClean="0"/>
              <a:t> </a:t>
            </a:r>
            <a:r>
              <a:rPr lang="en-CA" sz="2800" b="1" dirty="0" smtClean="0">
                <a:solidFill>
                  <a:srgbClr val="0070C0"/>
                </a:solidFill>
              </a:rPr>
              <a:t>In </a:t>
            </a:r>
            <a:r>
              <a:rPr lang="en-CA" sz="2800" b="1" dirty="0">
                <a:solidFill>
                  <a:srgbClr val="0070C0"/>
                </a:solidFill>
              </a:rPr>
              <a:t>this case the day is considered to begin in the </a:t>
            </a:r>
            <a:r>
              <a:rPr lang="en-CA" sz="2800" b="1" dirty="0" smtClean="0">
                <a:solidFill>
                  <a:srgbClr val="0070C0"/>
                </a:solidFill>
              </a:rPr>
              <a:t>morning </a:t>
            </a:r>
            <a:r>
              <a:rPr lang="en-CA" sz="2800" b="1" dirty="0">
                <a:solidFill>
                  <a:srgbClr val="0070C0"/>
                </a:solidFill>
              </a:rPr>
              <a:t>(at dawn or at sunrise), and hence as far as these laws are concerned the night follows the day</a:t>
            </a:r>
            <a:r>
              <a:rPr lang="en-CA" sz="2800" b="1" dirty="0" smtClean="0">
                <a:solidFill>
                  <a:srgbClr val="0070C0"/>
                </a:solidFill>
              </a:rPr>
              <a:t>.’</a:t>
            </a:r>
            <a:r>
              <a:rPr lang="en-CA" sz="2800" dirty="0" smtClean="0">
                <a:solidFill>
                  <a:schemeClr val="accent5">
                    <a:lumMod val="75000"/>
                  </a:schemeClr>
                </a:solidFill>
              </a:rPr>
              <a:t> </a:t>
            </a:r>
            <a:endParaRPr lang="en-CA" sz="2800" dirty="0">
              <a:solidFill>
                <a:schemeClr val="accent5">
                  <a:lumMod val="75000"/>
                </a:schemeClr>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78</a:t>
            </a:fld>
            <a:endParaRPr lang="en-US" dirty="0"/>
          </a:p>
        </p:txBody>
      </p:sp>
      <p:pic>
        <p:nvPicPr>
          <p:cNvPr id="8194" name="Picture 2" descr="C:\Users\Rae\Desktop\Steinsaltz edition the talmu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22" y="2758999"/>
            <a:ext cx="2476500" cy="30956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219789"/>
      </p:ext>
    </p:extLst>
  </p:cSld>
  <p:clrMapOvr>
    <a:masterClrMapping/>
  </p:clrMapOvr>
  <p:transition spd="slow">
    <p:split orient="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47520" y="184272"/>
            <a:ext cx="10353040" cy="170548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accent6">
                    <a:lumMod val="50000"/>
                  </a:schemeClr>
                </a:solidFill>
                <a:effectLst>
                  <a:outerShdw blurRad="50800" dist="39000" dir="5460000" algn="tl">
                    <a:srgbClr val="000000">
                      <a:alpha val="38000"/>
                    </a:srgbClr>
                  </a:outerShdw>
                </a:effectLst>
              </a:rPr>
              <a:t>1935 </a:t>
            </a:r>
            <a:r>
              <a:rPr lang="en-US" sz="3200" b="1" dirty="0">
                <a:ln w="11430"/>
                <a:solidFill>
                  <a:schemeClr val="accent6">
                    <a:lumMod val="50000"/>
                  </a:schemeClr>
                </a:solidFill>
                <a:effectLst>
                  <a:outerShdw blurRad="50800" dist="39000" dir="5460000" algn="tl">
                    <a:srgbClr val="000000">
                      <a:alpha val="38000"/>
                    </a:srgbClr>
                  </a:outerShdw>
                </a:effectLst>
              </a:rPr>
              <a:t>Supplementary Studies in the Calendars </a:t>
            </a:r>
            <a:r>
              <a:rPr lang="en-US" sz="3200" b="1" dirty="0" smtClean="0">
                <a:ln w="11430"/>
                <a:solidFill>
                  <a:schemeClr val="accent6">
                    <a:lumMod val="50000"/>
                  </a:schemeClr>
                </a:solidFill>
                <a:effectLst>
                  <a:outerShdw blurRad="50800" dist="39000" dir="5460000" algn="tl">
                    <a:srgbClr val="000000">
                      <a:alpha val="38000"/>
                    </a:srgbClr>
                  </a:outerShdw>
                </a:effectLst>
              </a:rPr>
              <a:t/>
            </a:r>
            <a:br>
              <a:rPr lang="en-US" sz="3200" b="1" dirty="0" smtClean="0">
                <a:ln w="11430"/>
                <a:solidFill>
                  <a:schemeClr val="accent6">
                    <a:lumMod val="50000"/>
                  </a:schemeClr>
                </a:solidFill>
                <a:effectLst>
                  <a:outerShdw blurRad="50800" dist="39000" dir="5460000" algn="tl">
                    <a:srgbClr val="000000">
                      <a:alpha val="38000"/>
                    </a:srgbClr>
                  </a:outerShdw>
                </a:effectLst>
              </a:rPr>
            </a:br>
            <a:r>
              <a:rPr lang="en-US" sz="3200" b="1" dirty="0" smtClean="0">
                <a:ln w="11430"/>
                <a:solidFill>
                  <a:schemeClr val="accent6">
                    <a:lumMod val="50000"/>
                  </a:schemeClr>
                </a:solidFill>
                <a:effectLst>
                  <a:outerShdw blurRad="50800" dist="39000" dir="5460000" algn="tl">
                    <a:srgbClr val="000000">
                      <a:alpha val="38000"/>
                    </a:srgbClr>
                  </a:outerShdw>
                </a:effectLst>
              </a:rPr>
              <a:t>of </a:t>
            </a:r>
            <a:r>
              <a:rPr lang="en-US" sz="3200" b="1" dirty="0">
                <a:ln w="11430"/>
                <a:solidFill>
                  <a:schemeClr val="accent6">
                    <a:lumMod val="50000"/>
                  </a:schemeClr>
                </a:solidFill>
                <a:effectLst>
                  <a:outerShdw blurRad="50800" dist="39000" dir="5460000" algn="tl">
                    <a:srgbClr val="000000">
                      <a:alpha val="38000"/>
                    </a:srgbClr>
                  </a:outerShdw>
                </a:effectLst>
              </a:rPr>
              <a:t>Ancient Israel, Julian Morgenstern. </a:t>
            </a:r>
            <a:r>
              <a:rPr lang="en-US" sz="3200" b="1" dirty="0" smtClean="0">
                <a:ln w="11430"/>
                <a:solidFill>
                  <a:schemeClr val="accent6">
                    <a:lumMod val="50000"/>
                  </a:schemeClr>
                </a:solidFill>
                <a:effectLst>
                  <a:outerShdw blurRad="50800" dist="39000" dir="5460000" algn="tl">
                    <a:srgbClr val="000000">
                      <a:alpha val="38000"/>
                    </a:srgbClr>
                  </a:outerShdw>
                </a:effectLst>
              </a:rPr>
              <a:t/>
            </a:r>
            <a:br>
              <a:rPr lang="en-US" sz="3200" b="1" dirty="0" smtClean="0">
                <a:ln w="11430"/>
                <a:solidFill>
                  <a:schemeClr val="accent6">
                    <a:lumMod val="50000"/>
                  </a:schemeClr>
                </a:solidFill>
                <a:effectLst>
                  <a:outerShdw blurRad="50800" dist="39000" dir="5460000" algn="tl">
                    <a:srgbClr val="000000">
                      <a:alpha val="38000"/>
                    </a:srgbClr>
                  </a:outerShdw>
                </a:effectLst>
              </a:rPr>
            </a:br>
            <a:r>
              <a:rPr lang="en-US" sz="2400" b="1" dirty="0" smtClean="0">
                <a:ln w="11430"/>
                <a:solidFill>
                  <a:schemeClr val="accent6">
                    <a:lumMod val="50000"/>
                  </a:schemeClr>
                </a:solidFill>
                <a:effectLst>
                  <a:outerShdw blurRad="50800" dist="39000" dir="5460000" algn="tl">
                    <a:srgbClr val="000000">
                      <a:alpha val="38000"/>
                    </a:srgbClr>
                  </a:outerShdw>
                </a:effectLst>
              </a:rPr>
              <a:t>Hebrew </a:t>
            </a:r>
            <a:r>
              <a:rPr lang="en-US" sz="2400" b="1" dirty="0">
                <a:ln w="11430"/>
                <a:solidFill>
                  <a:schemeClr val="accent6">
                    <a:lumMod val="50000"/>
                  </a:schemeClr>
                </a:solidFill>
                <a:effectLst>
                  <a:outerShdw blurRad="50800" dist="39000" dir="5460000" algn="tl">
                    <a:srgbClr val="000000">
                      <a:alpha val="38000"/>
                    </a:srgbClr>
                  </a:outerShdw>
                </a:effectLst>
              </a:rPr>
              <a:t>Union College Annual Volume X; </a:t>
            </a:r>
            <a:r>
              <a:rPr lang="en-US" sz="2400" b="1" dirty="0" smtClean="0">
                <a:ln w="11430"/>
                <a:solidFill>
                  <a:schemeClr val="accent6">
                    <a:lumMod val="50000"/>
                  </a:schemeClr>
                </a:solidFill>
                <a:effectLst>
                  <a:outerShdw blurRad="50800" dist="39000" dir="5460000" algn="tl">
                    <a:srgbClr val="000000">
                      <a:alpha val="38000"/>
                    </a:srgbClr>
                  </a:outerShdw>
                </a:effectLst>
              </a:rPr>
              <a:t>p</a:t>
            </a:r>
            <a:r>
              <a:rPr lang="en-US" sz="2400" b="1" dirty="0">
                <a:ln w="11430"/>
                <a:solidFill>
                  <a:schemeClr val="accent6">
                    <a:lumMod val="50000"/>
                  </a:schemeClr>
                </a:solidFill>
                <a:effectLst>
                  <a:outerShdw blurRad="50800" dist="39000" dir="5460000" algn="tl">
                    <a:srgbClr val="000000">
                      <a:alpha val="38000"/>
                    </a:srgbClr>
                  </a:outerShdw>
                </a:effectLst>
              </a:rPr>
              <a:t>. 3; Cincinnati</a:t>
            </a:r>
            <a:r>
              <a:rPr lang="en-US" sz="3200" b="1" dirty="0">
                <a:ln w="11430"/>
                <a:solidFill>
                  <a:schemeClr val="accent6">
                    <a:lumMod val="50000"/>
                  </a:schemeClr>
                </a:solidFill>
                <a:effectLst>
                  <a:outerShdw blurRad="50800" dist="39000" dir="5460000" algn="tl">
                    <a:srgbClr val="000000">
                      <a:alpha val="38000"/>
                    </a:srgbClr>
                  </a:outerShdw>
                </a:effectLst>
              </a:rPr>
              <a:t>. </a:t>
            </a:r>
            <a:r>
              <a:rPr lang="en-US" sz="2800" b="1" dirty="0" smtClean="0">
                <a:ln w="11430"/>
                <a:solidFill>
                  <a:schemeClr val="accent6">
                    <a:lumMod val="50000"/>
                  </a:schemeClr>
                </a:solidFill>
                <a:effectLst>
                  <a:outerShdw blurRad="50800" dist="39000" dir="5460000" algn="tl">
                    <a:srgbClr val="000000">
                      <a:alpha val="38000"/>
                    </a:srgbClr>
                  </a:outerShdw>
                </a:effectLst>
              </a:rPr>
              <a:t>    </a:t>
            </a:r>
            <a:endParaRPr lang="en-US" sz="4000" b="1" dirty="0">
              <a:ln w="11430"/>
              <a:solidFill>
                <a:schemeClr val="accent6">
                  <a:lumMod val="50000"/>
                </a:schemeClr>
              </a:solidFill>
              <a:effectLst>
                <a:outerShdw blurRad="50800" dist="39000" dir="5460000" algn="tl">
                  <a:srgbClr val="000000">
                    <a:alpha val="38000"/>
                  </a:srgbClr>
                </a:outerShdw>
              </a:effectLst>
            </a:endParaRPr>
          </a:p>
        </p:txBody>
      </p:sp>
      <p:sp>
        <p:nvSpPr>
          <p:cNvPr id="5" name="Content Placeholder 4"/>
          <p:cNvSpPr>
            <a:spLocks noGrp="1"/>
          </p:cNvSpPr>
          <p:nvPr>
            <p:ph idx="1"/>
          </p:nvPr>
        </p:nvSpPr>
        <p:spPr>
          <a:xfrm>
            <a:off x="2458720" y="1883457"/>
            <a:ext cx="9469120" cy="5162309"/>
          </a:xfrm>
        </p:spPr>
        <p:txBody>
          <a:bodyPr>
            <a:normAutofit/>
            <a:scene3d>
              <a:camera prst="orthographicFront"/>
              <a:lightRig rig="threePt" dir="t"/>
            </a:scene3d>
            <a:sp3d extrusionH="57150">
              <a:bevelT w="38100" h="38100"/>
            </a:sp3d>
          </a:bodyPr>
          <a:lstStyle/>
          <a:p>
            <a:r>
              <a:rPr lang="en-US" sz="2400" dirty="0"/>
              <a:t>He [E. </a:t>
            </a:r>
            <a:r>
              <a:rPr lang="en-US" sz="2400" dirty="0" err="1"/>
              <a:t>Konig</a:t>
            </a:r>
            <a:r>
              <a:rPr lang="en-US" sz="2400" dirty="0"/>
              <a:t> 1906] maintains that </a:t>
            </a:r>
            <a:r>
              <a:rPr lang="en-US" sz="2400" b="1" dirty="0">
                <a:solidFill>
                  <a:srgbClr val="0070C0"/>
                </a:solidFill>
              </a:rPr>
              <a:t>two distinct calendars </a:t>
            </a:r>
            <a:r>
              <a:rPr lang="en-US" sz="2400" b="1" dirty="0" smtClean="0">
                <a:solidFill>
                  <a:srgbClr val="0070C0"/>
                </a:solidFill>
              </a:rPr>
              <a:t/>
            </a:r>
            <a:br>
              <a:rPr lang="en-US" sz="2400" b="1" dirty="0" smtClean="0">
                <a:solidFill>
                  <a:srgbClr val="0070C0"/>
                </a:solidFill>
              </a:rPr>
            </a:br>
            <a:r>
              <a:rPr lang="en-US" sz="2400" b="1" dirty="0" smtClean="0">
                <a:solidFill>
                  <a:srgbClr val="0070C0"/>
                </a:solidFill>
              </a:rPr>
              <a:t>were </a:t>
            </a:r>
            <a:r>
              <a:rPr lang="en-US" sz="2400" b="1" dirty="0">
                <a:solidFill>
                  <a:srgbClr val="0070C0"/>
                </a:solidFill>
              </a:rPr>
              <a:t>current in ancient Israel.</a:t>
            </a:r>
            <a:r>
              <a:rPr lang="en-US" sz="2400" dirty="0"/>
              <a:t> </a:t>
            </a:r>
            <a:r>
              <a:rPr lang="en-US" sz="2400" dirty="0" smtClean="0"/>
              <a:t> The </a:t>
            </a:r>
            <a:r>
              <a:rPr lang="en-US" sz="2400" dirty="0"/>
              <a:t>first a solar calendar was identical practically with that of the Phoenicians and the Canaanite predecessors of Israel in Palestine</a:t>
            </a:r>
            <a:r>
              <a:rPr lang="en-US" sz="2400" dirty="0" smtClean="0"/>
              <a:t>.  </a:t>
            </a:r>
            <a:r>
              <a:rPr lang="en-US" sz="2400" dirty="0"/>
              <a:t>This solar calendar was well adapted to the conditions of the simple, agricultural life which the Israelites lived during the first period of their sojourn in </a:t>
            </a:r>
            <a:r>
              <a:rPr lang="en-US" sz="2400" dirty="0" smtClean="0"/>
              <a:t>Palestine.  It </a:t>
            </a:r>
            <a:r>
              <a:rPr lang="en-US" sz="2400" dirty="0"/>
              <a:t>reckoned the day from sunrise and the year from an appropriate date in the </a:t>
            </a:r>
            <a:r>
              <a:rPr lang="en-US" sz="2400" dirty="0" smtClean="0"/>
              <a:t>fall.  </a:t>
            </a:r>
            <a:br>
              <a:rPr lang="en-US" sz="2400" dirty="0" smtClean="0"/>
            </a:br>
            <a:r>
              <a:rPr lang="en-US" sz="2400" dirty="0" smtClean="0"/>
              <a:t>It </a:t>
            </a:r>
            <a:r>
              <a:rPr lang="en-US" sz="2400" dirty="0"/>
              <a:t>employed the old Canaanite-Phoenician names of the months. </a:t>
            </a:r>
            <a:r>
              <a:rPr lang="en-US" sz="2400" dirty="0" smtClean="0"/>
              <a:t> </a:t>
            </a:r>
            <a:r>
              <a:rPr lang="en-US" sz="2400" b="1" dirty="0" smtClean="0">
                <a:solidFill>
                  <a:srgbClr val="0070C0"/>
                </a:solidFill>
              </a:rPr>
              <a:t>These </a:t>
            </a:r>
            <a:r>
              <a:rPr lang="en-US" sz="2400" b="1" dirty="0">
                <a:solidFill>
                  <a:srgbClr val="0070C0"/>
                </a:solidFill>
              </a:rPr>
              <a:t>were solar months of apparently thirty days each.</a:t>
            </a:r>
            <a:r>
              <a:rPr lang="en-US" sz="2400" dirty="0"/>
              <a:t> </a:t>
            </a:r>
            <a:r>
              <a:rPr lang="en-US" sz="2400" dirty="0" smtClean="0"/>
              <a:t> The </a:t>
            </a:r>
            <a:r>
              <a:rPr lang="en-US" sz="2400" dirty="0" err="1"/>
              <a:t>Asif</a:t>
            </a:r>
            <a:r>
              <a:rPr lang="en-US" sz="2400" dirty="0"/>
              <a:t>, later the Sukkot, festival came at the end of the year</a:t>
            </a:r>
            <a:r>
              <a:rPr lang="en-US" sz="2400" dirty="0" smtClean="0"/>
              <a:t>.  </a:t>
            </a:r>
            <a:r>
              <a:rPr lang="en-US" dirty="0" smtClean="0"/>
              <a:t>[</a:t>
            </a:r>
            <a:r>
              <a:rPr lang="en-US" dirty="0" err="1" smtClean="0"/>
              <a:t>con’t</a:t>
            </a:r>
            <a:r>
              <a:rPr lang="en-US" dirty="0" smtClean="0"/>
              <a:t>]</a:t>
            </a:r>
            <a:endParaRPr lang="en-US" sz="24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79</a:t>
            </a:fld>
            <a:endParaRPr lang="en-US" dirty="0"/>
          </a:p>
        </p:txBody>
      </p:sp>
      <p:pic>
        <p:nvPicPr>
          <p:cNvPr id="6" name="Picture 2" descr="C:\Users\Rae\Desktop\Julian Morgenste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05" y="2129209"/>
            <a:ext cx="1714501"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Sun 6"/>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2584320"/>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bodyPr>
          <a:lstStyle/>
          <a:p>
            <a:r>
              <a:rPr lang="en-CA" sz="2600" dirty="0">
                <a:solidFill>
                  <a:schemeClr val="tx1"/>
                </a:solidFill>
              </a:rPr>
              <a:t>14. Elohim said, "Let there be bodies of light in the expanse which is below the upper heavens to signal the actual division of day from night, which is sunset and the appearance of the stars, and night from day, which is sunrise. Let them also be used to indicate miraculous signs, to calculate the holidays and the calendar, to mark the beginning and end of day and night, and to delineate the four seasons of the year. </a:t>
            </a:r>
          </a:p>
          <a:p>
            <a:r>
              <a:rPr lang="en-CA" sz="2600" dirty="0">
                <a:solidFill>
                  <a:schemeClr val="tx1"/>
                </a:solidFill>
              </a:rPr>
              <a:t>15. Let them also be bodies of light in the expanse which is below the upper heavens to be a source of light for the earth"; and it has been so ever since. </a:t>
            </a:r>
            <a:endParaRPr lang="en-CA" sz="2600" dirty="0" smtClean="0">
              <a:solidFill>
                <a:schemeClr val="tx1"/>
              </a:solidFill>
            </a:endParaRPr>
          </a:p>
          <a:p>
            <a:r>
              <a:rPr lang="en-CA" sz="2600" dirty="0" smtClean="0">
                <a:solidFill>
                  <a:schemeClr val="tx1"/>
                </a:solidFill>
              </a:rPr>
              <a:t>16</a:t>
            </a:r>
            <a:r>
              <a:rPr lang="en-CA" sz="2600" dirty="0">
                <a:solidFill>
                  <a:schemeClr val="tx1"/>
                </a:solidFill>
              </a:rPr>
              <a:t>. Elohim made the two large bodies of light, the larger to rule the day and the smaller to rule the night together with the stars. </a:t>
            </a:r>
          </a:p>
          <a:p>
            <a:r>
              <a:rPr lang="en-CA" sz="2600" dirty="0">
                <a:solidFill>
                  <a:schemeClr val="tx1"/>
                </a:solidFill>
              </a:rPr>
              <a:t>17. Elohim put them in the heaven which is below the upper heavens to give light to the earth,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751371"/>
      </p:ext>
    </p:extLst>
  </p:cSld>
  <p:clrMapOvr>
    <a:masterClrMapping/>
  </p:clrMapOvr>
  <p:transition spd="slow">
    <p:split orient="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98986" y="393458"/>
            <a:ext cx="5006054" cy="6207760"/>
          </a:xfrm>
        </p:spPr>
        <p:txBody>
          <a:bodyPr>
            <a:noAutofit/>
            <a:scene3d>
              <a:camera prst="orthographicFront"/>
              <a:lightRig rig="threePt" dir="t"/>
            </a:scene3d>
            <a:sp3d extrusionH="57150">
              <a:bevelT w="38100" h="38100"/>
            </a:sp3d>
          </a:bodyPr>
          <a:lstStyle/>
          <a:p>
            <a:r>
              <a:rPr lang="en-US" sz="2400" b="1" dirty="0" smtClean="0">
                <a:solidFill>
                  <a:srgbClr val="A50021"/>
                </a:solidFill>
              </a:rPr>
              <a:t>The </a:t>
            </a:r>
            <a:r>
              <a:rPr lang="en-US" sz="2400" b="1" dirty="0">
                <a:solidFill>
                  <a:srgbClr val="A50021"/>
                </a:solidFill>
              </a:rPr>
              <a:t>second calendar was </a:t>
            </a:r>
            <a:r>
              <a:rPr lang="en-US" sz="2400" b="1" dirty="0" smtClean="0">
                <a:solidFill>
                  <a:srgbClr val="A50021"/>
                </a:solidFill>
              </a:rPr>
              <a:t/>
            </a:r>
            <a:br>
              <a:rPr lang="en-US" sz="2400" b="1" dirty="0" smtClean="0">
                <a:solidFill>
                  <a:srgbClr val="A50021"/>
                </a:solidFill>
              </a:rPr>
            </a:br>
            <a:r>
              <a:rPr lang="en-US" sz="2400" b="1" dirty="0" smtClean="0">
                <a:solidFill>
                  <a:srgbClr val="A50021"/>
                </a:solidFill>
              </a:rPr>
              <a:t>a </a:t>
            </a:r>
            <a:r>
              <a:rPr lang="en-US" sz="2400" b="1" dirty="0" err="1">
                <a:solidFill>
                  <a:srgbClr val="A50021"/>
                </a:solidFill>
              </a:rPr>
              <a:t>luni</a:t>
            </a:r>
            <a:r>
              <a:rPr lang="en-US" sz="2400" b="1" dirty="0">
                <a:solidFill>
                  <a:srgbClr val="A50021"/>
                </a:solidFill>
              </a:rPr>
              <a:t>-solar year, which operated with lunar months alone and in consequence must have had some system of intercalation by which the lunar and the solar years were harmonized. </a:t>
            </a:r>
            <a:r>
              <a:rPr lang="en-US" sz="2400" b="1" dirty="0" smtClean="0">
                <a:solidFill>
                  <a:srgbClr val="A50021"/>
                </a:solidFill>
              </a:rPr>
              <a:t/>
            </a:r>
            <a:br>
              <a:rPr lang="en-US" sz="2400" b="1" dirty="0" smtClean="0">
                <a:solidFill>
                  <a:srgbClr val="A50021"/>
                </a:solidFill>
              </a:rPr>
            </a:br>
            <a:r>
              <a:rPr lang="en-US" sz="2400" dirty="0" smtClean="0"/>
              <a:t>These </a:t>
            </a:r>
            <a:r>
              <a:rPr lang="en-US" sz="2400" dirty="0"/>
              <a:t>lunar months were designated at first by ordinal numbers, first month, second month, </a:t>
            </a:r>
            <a:r>
              <a:rPr lang="en-US" sz="2400" dirty="0" smtClean="0"/>
              <a:t>etc., </a:t>
            </a:r>
            <a:r>
              <a:rPr lang="en-US" sz="2400" dirty="0"/>
              <a:t>but eventually the Babylonian names, Nisan, </a:t>
            </a:r>
            <a:r>
              <a:rPr lang="en-US" sz="2400" dirty="0" err="1"/>
              <a:t>Iyyar</a:t>
            </a:r>
            <a:r>
              <a:rPr lang="en-US" sz="2400" dirty="0"/>
              <a:t>, </a:t>
            </a:r>
            <a:r>
              <a:rPr lang="en-US" sz="2400" dirty="0" err="1"/>
              <a:t>etc</a:t>
            </a:r>
            <a:r>
              <a:rPr lang="en-US" sz="2400" dirty="0"/>
              <a:t>, were equated with and frequently substituted for them. </a:t>
            </a:r>
            <a:endParaRPr lang="en-US" sz="2400" dirty="0" smtClean="0"/>
          </a:p>
        </p:txBody>
      </p:sp>
      <p:sp>
        <p:nvSpPr>
          <p:cNvPr id="7" name="Content Placeholder 6"/>
          <p:cNvSpPr>
            <a:spLocks noGrp="1"/>
          </p:cNvSpPr>
          <p:nvPr>
            <p:ph sz="half" idx="2"/>
          </p:nvPr>
        </p:nvSpPr>
        <p:spPr>
          <a:xfrm>
            <a:off x="7302506" y="386080"/>
            <a:ext cx="4686293" cy="6471920"/>
          </a:xfrm>
        </p:spPr>
        <p:txBody>
          <a:bodyPr>
            <a:normAutofit lnSpcReduction="10000"/>
            <a:scene3d>
              <a:camera prst="orthographicFront"/>
              <a:lightRig rig="threePt" dir="t"/>
            </a:scene3d>
            <a:sp3d extrusionH="57150">
              <a:bevelT w="38100" h="38100"/>
            </a:sp3d>
          </a:bodyPr>
          <a:lstStyle/>
          <a:p>
            <a:r>
              <a:rPr lang="en-US" sz="2400" dirty="0"/>
              <a:t>A </a:t>
            </a:r>
            <a:r>
              <a:rPr lang="en-US" sz="2400" dirty="0" err="1"/>
              <a:t>luni</a:t>
            </a:r>
            <a:r>
              <a:rPr lang="en-US" sz="2400" dirty="0"/>
              <a:t>-solar year naturally necessitated increased cognizance of the moon and its phases</a:t>
            </a:r>
            <a:r>
              <a:rPr lang="en-US" sz="2400" b="1" dirty="0">
                <a:solidFill>
                  <a:srgbClr val="A50021"/>
                </a:solidFill>
              </a:rPr>
              <a:t>. </a:t>
            </a:r>
            <a:r>
              <a:rPr lang="en-US" sz="2400" b="1" dirty="0" smtClean="0">
                <a:solidFill>
                  <a:srgbClr val="A50021"/>
                </a:solidFill>
              </a:rPr>
              <a:t> The </a:t>
            </a:r>
            <a:r>
              <a:rPr lang="en-US" sz="2400" b="1" dirty="0">
                <a:solidFill>
                  <a:srgbClr val="A50021"/>
                </a:solidFill>
              </a:rPr>
              <a:t>day now came quite naturally to be reckoned at sunset, </a:t>
            </a:r>
            <a:r>
              <a:rPr lang="en-US" sz="2400" dirty="0"/>
              <a:t>and the day of </a:t>
            </a:r>
            <a:r>
              <a:rPr lang="en-US" sz="2400" b="1" dirty="0">
                <a:solidFill>
                  <a:srgbClr val="A50021"/>
                </a:solidFill>
              </a:rPr>
              <a:t>the full moon </a:t>
            </a:r>
            <a:r>
              <a:rPr lang="en-US" sz="2400" dirty="0"/>
              <a:t>in each month </a:t>
            </a:r>
            <a:r>
              <a:rPr lang="en-US" sz="2400" b="1" dirty="0">
                <a:solidFill>
                  <a:srgbClr val="A50021"/>
                </a:solidFill>
              </a:rPr>
              <a:t>came to play an increasingly important role in the calendar </a:t>
            </a:r>
            <a:r>
              <a:rPr lang="en-US" sz="2400" dirty="0"/>
              <a:t>organization, </a:t>
            </a:r>
            <a:r>
              <a:rPr lang="en-US" sz="2400" b="1" dirty="0">
                <a:solidFill>
                  <a:srgbClr val="A50021"/>
                </a:solidFill>
              </a:rPr>
              <a:t>so that the </a:t>
            </a:r>
            <a:r>
              <a:rPr lang="en-US" sz="2400" dirty="0"/>
              <a:t>Passover-</a:t>
            </a:r>
            <a:r>
              <a:rPr lang="en-US" sz="2400" dirty="0" err="1"/>
              <a:t>Mazzot</a:t>
            </a:r>
            <a:r>
              <a:rPr lang="en-US" sz="2400" dirty="0"/>
              <a:t> </a:t>
            </a:r>
            <a:r>
              <a:rPr lang="en-US" sz="2400" b="1" dirty="0" smtClean="0">
                <a:solidFill>
                  <a:srgbClr val="A50021"/>
                </a:solidFill>
              </a:rPr>
              <a:t>festival[s]</a:t>
            </a:r>
            <a:r>
              <a:rPr lang="en-US" sz="2400" dirty="0" smtClean="0"/>
              <a:t> </a:t>
            </a:r>
            <a:r>
              <a:rPr lang="en-US" sz="2400" dirty="0"/>
              <a:t>and the Sukkot festival </a:t>
            </a:r>
            <a:r>
              <a:rPr lang="en-US" sz="2400" dirty="0" smtClean="0"/>
              <a:t/>
            </a:r>
            <a:br>
              <a:rPr lang="en-US" sz="2400" dirty="0" smtClean="0"/>
            </a:br>
            <a:r>
              <a:rPr lang="en-US" sz="2400" dirty="0" smtClean="0"/>
              <a:t>were </a:t>
            </a:r>
            <a:r>
              <a:rPr lang="en-US" sz="2400" b="1" dirty="0">
                <a:solidFill>
                  <a:srgbClr val="A50021"/>
                </a:solidFill>
              </a:rPr>
              <a:t>transformed</a:t>
            </a:r>
            <a:r>
              <a:rPr lang="en-US" sz="2400" dirty="0"/>
              <a:t> from </a:t>
            </a:r>
            <a:r>
              <a:rPr lang="en-US" sz="2400" dirty="0" smtClean="0"/>
              <a:t/>
            </a:r>
            <a:br>
              <a:rPr lang="en-US" sz="2400" dirty="0" smtClean="0"/>
            </a:br>
            <a:r>
              <a:rPr lang="en-US" sz="2400" dirty="0" smtClean="0"/>
              <a:t>their </a:t>
            </a:r>
            <a:r>
              <a:rPr lang="en-US" sz="2400" dirty="0"/>
              <a:t>original moments of celebration </a:t>
            </a:r>
            <a:r>
              <a:rPr lang="en-US" sz="2400" b="1" dirty="0">
                <a:solidFill>
                  <a:srgbClr val="A50021"/>
                </a:solidFill>
              </a:rPr>
              <a:t>to the full moons</a:t>
            </a:r>
            <a:r>
              <a:rPr lang="en-US" sz="2400" dirty="0"/>
              <a:t> of the first and seventh month respectively</a:t>
            </a:r>
            <a:r>
              <a:rPr lang="en-US" sz="2400" dirty="0" smtClean="0"/>
              <a:t>.</a:t>
            </a:r>
            <a:r>
              <a:rPr lang="en-US" dirty="0" smtClean="0"/>
              <a:t/>
            </a:r>
            <a:br>
              <a:rPr lang="en-US" dirty="0" smtClean="0"/>
            </a:br>
            <a:r>
              <a:rPr lang="en-US" dirty="0" smtClean="0"/>
              <a:t>[</a:t>
            </a:r>
            <a:r>
              <a:rPr lang="en-US" dirty="0" err="1" smtClean="0"/>
              <a:t>con’t</a:t>
            </a:r>
            <a:r>
              <a:rPr lang="en-US" dirty="0" smtClean="0"/>
              <a:t>]</a:t>
            </a:r>
            <a:r>
              <a:rPr lang="en-US" sz="2400" dirty="0" smtClean="0"/>
              <a:t> </a:t>
            </a:r>
            <a:endParaRPr lang="en-US" sz="2400" dirty="0"/>
          </a:p>
          <a:p>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80</a:t>
            </a:fld>
            <a:endParaRPr lang="en-US" dirty="0"/>
          </a:p>
        </p:txBody>
      </p:sp>
      <p:pic>
        <p:nvPicPr>
          <p:cNvPr id="6" name="Picture 2" descr="C:\Users\Rae\Desktop\Julian Morgenste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485" y="1793929"/>
            <a:ext cx="1714501"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Sun 7"/>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0088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711132" y="312178"/>
            <a:ext cx="4313864" cy="6329680"/>
          </a:xfrm>
        </p:spPr>
        <p:txBody>
          <a:bodyPr>
            <a:normAutofit/>
            <a:scene3d>
              <a:camera prst="orthographicFront"/>
              <a:lightRig rig="threePt" dir="t"/>
            </a:scene3d>
            <a:sp3d extrusionH="57150">
              <a:bevelT w="38100" h="38100"/>
            </a:sp3d>
          </a:bodyPr>
          <a:lstStyle/>
          <a:p>
            <a:pPr>
              <a:lnSpc>
                <a:spcPct val="110000"/>
              </a:lnSpc>
            </a:pPr>
            <a:r>
              <a:rPr lang="en-US" sz="2000" dirty="0" smtClean="0"/>
              <a:t>At </a:t>
            </a:r>
            <a:r>
              <a:rPr lang="en-US" sz="2000" dirty="0"/>
              <a:t>first the New Year's Day continued to be celebrated upon V11/10, but later upon V11/1; eventually, however, the New Year's Day was transferred to I/1. This latter system of dating and celebrating the New Year's Day, however, did not supplant the older method of celebrating this important festival upon V11/1.  </a:t>
            </a:r>
            <a:r>
              <a:rPr lang="en-US" sz="2000" b="1" dirty="0">
                <a:solidFill>
                  <a:srgbClr val="0070C0"/>
                </a:solidFill>
              </a:rPr>
              <a:t>For quite a long period both systems seemed to have existed simultaneously; </a:t>
            </a:r>
            <a:r>
              <a:rPr lang="en-US" sz="2000" b="1" dirty="0">
                <a:solidFill>
                  <a:srgbClr val="A50021"/>
                </a:solidFill>
              </a:rPr>
              <a:t>eventually, however, the latter system succumbed to the older system, </a:t>
            </a:r>
          </a:p>
        </p:txBody>
      </p:sp>
      <p:sp>
        <p:nvSpPr>
          <p:cNvPr id="7" name="Content Placeholder 6"/>
          <p:cNvSpPr>
            <a:spLocks noGrp="1"/>
          </p:cNvSpPr>
          <p:nvPr>
            <p:ph sz="half" idx="2"/>
          </p:nvPr>
        </p:nvSpPr>
        <p:spPr>
          <a:xfrm>
            <a:off x="7190747" y="304800"/>
            <a:ext cx="4313864" cy="6329680"/>
          </a:xfrm>
        </p:spPr>
        <p:txBody>
          <a:bodyPr>
            <a:normAutofit/>
            <a:scene3d>
              <a:camera prst="orthographicFront"/>
              <a:lightRig rig="threePt" dir="t"/>
            </a:scene3d>
            <a:sp3d extrusionH="57150">
              <a:bevelT w="38100" h="38100"/>
            </a:sp3d>
          </a:bodyPr>
          <a:lstStyle/>
          <a:p>
            <a:pPr>
              <a:lnSpc>
                <a:spcPct val="120000"/>
              </a:lnSpc>
            </a:pPr>
            <a:r>
              <a:rPr lang="en-US" sz="2000" dirty="0" smtClean="0"/>
              <a:t>and ever since the New Year's Day has been observed in the Jewish calendar upon the first of Tishri.  </a:t>
            </a:r>
            <a:r>
              <a:rPr lang="en-US" sz="2000" b="1" dirty="0" smtClean="0">
                <a:solidFill>
                  <a:srgbClr val="A50021"/>
                </a:solidFill>
              </a:rPr>
              <a:t>This second calendar was obviously based upon the Babylonian models and was adopted under direct Babylonian influence at about 600 BC., </a:t>
            </a:r>
            <a:r>
              <a:rPr lang="en-US" sz="2000" dirty="0" smtClean="0"/>
              <a:t>when </a:t>
            </a:r>
            <a:r>
              <a:rPr lang="en-US" sz="2000" b="1" u="sng" dirty="0" smtClean="0">
                <a:solidFill>
                  <a:srgbClr val="A50021"/>
                </a:solidFill>
              </a:rPr>
              <a:t>Babylonian</a:t>
            </a:r>
            <a:r>
              <a:rPr lang="en-US" sz="2000" dirty="0" smtClean="0"/>
              <a:t> religion and general </a:t>
            </a:r>
            <a:r>
              <a:rPr lang="en-US" sz="2000" b="1" u="sng" dirty="0" smtClean="0">
                <a:solidFill>
                  <a:srgbClr val="A50021"/>
                </a:solidFill>
              </a:rPr>
              <a:t>culture began to affect</a:t>
            </a:r>
            <a:r>
              <a:rPr lang="en-US" sz="2000" dirty="0" smtClean="0"/>
              <a:t> with steadily increasing force </a:t>
            </a:r>
            <a:r>
              <a:rPr lang="en-US" sz="2000" b="1" u="sng" dirty="0" smtClean="0">
                <a:solidFill>
                  <a:srgbClr val="A50021"/>
                </a:solidFill>
              </a:rPr>
              <a:t>the Jewish exiles in Babylonia</a:t>
            </a:r>
            <a:r>
              <a:rPr lang="en-US" sz="2000" b="1" dirty="0" smtClean="0">
                <a:solidFill>
                  <a:srgbClr val="A50021"/>
                </a:solidFill>
              </a:rPr>
              <a:t> </a:t>
            </a:r>
            <a:r>
              <a:rPr lang="en-US" sz="2000" b="1" u="sng" dirty="0" smtClean="0">
                <a:solidFill>
                  <a:srgbClr val="006600"/>
                </a:solidFill>
              </a:rPr>
              <a:t>and</a:t>
            </a:r>
            <a:r>
              <a:rPr lang="en-US" sz="2000" dirty="0" smtClean="0">
                <a:solidFill>
                  <a:srgbClr val="006600"/>
                </a:solidFill>
              </a:rPr>
              <a:t>,</a:t>
            </a:r>
            <a:r>
              <a:rPr lang="en-US" sz="2000" dirty="0" smtClean="0"/>
              <a:t> through </a:t>
            </a:r>
            <a:r>
              <a:rPr lang="en-US" sz="2000" b="1" u="sng" dirty="0" smtClean="0">
                <a:solidFill>
                  <a:srgbClr val="006600"/>
                </a:solidFill>
              </a:rPr>
              <a:t>those</a:t>
            </a:r>
            <a:r>
              <a:rPr lang="en-US" sz="2000" dirty="0" smtClean="0"/>
              <a:t> of them </a:t>
            </a:r>
            <a:r>
              <a:rPr lang="en-US" sz="2000" b="1" u="sng" dirty="0" smtClean="0">
                <a:solidFill>
                  <a:srgbClr val="006600"/>
                </a:solidFill>
              </a:rPr>
              <a:t>who returned from the exile</a:t>
            </a:r>
            <a:r>
              <a:rPr lang="en-US" sz="2000" dirty="0" smtClean="0">
                <a:solidFill>
                  <a:srgbClr val="006600"/>
                </a:solidFill>
              </a:rPr>
              <a:t>,</a:t>
            </a:r>
            <a:r>
              <a:rPr lang="en-US" sz="2000" dirty="0" smtClean="0"/>
              <a:t> </a:t>
            </a:r>
            <a:r>
              <a:rPr lang="en-US" sz="2000" b="1" u="sng" dirty="0" smtClean="0">
                <a:solidFill>
                  <a:srgbClr val="002060"/>
                </a:solidFill>
              </a:rPr>
              <a:t>and</a:t>
            </a:r>
            <a:r>
              <a:rPr lang="en-US" sz="2000" dirty="0" smtClean="0"/>
              <a:t> </a:t>
            </a:r>
            <a:r>
              <a:rPr lang="en-US" sz="2000" b="1" u="sng" dirty="0" smtClean="0">
                <a:solidFill>
                  <a:srgbClr val="002060"/>
                </a:solidFill>
              </a:rPr>
              <a:t>the Jews who remained in Palestine</a:t>
            </a:r>
            <a:r>
              <a:rPr lang="en-US" sz="2000" dirty="0" smtClean="0">
                <a:solidFill>
                  <a:srgbClr val="002060"/>
                </a:solidFill>
              </a:rPr>
              <a:t>.</a:t>
            </a:r>
          </a:p>
          <a:p>
            <a:pPr marL="0" indent="0">
              <a:lnSpc>
                <a:spcPct val="110000"/>
              </a:lnSpc>
              <a:buNone/>
            </a:pPr>
            <a:endParaRPr lang="en-US" sz="16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81</a:t>
            </a:fld>
            <a:endParaRPr lang="en-US" dirty="0"/>
          </a:p>
        </p:txBody>
      </p:sp>
      <p:pic>
        <p:nvPicPr>
          <p:cNvPr id="6" name="Picture 2" descr="C:\Users\Rae\Desktop\Julian Morgenste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85" y="1793929"/>
            <a:ext cx="1714501"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Sun 7"/>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721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79601" y="139308"/>
            <a:ext cx="9987280" cy="142533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r>
              <a:rPr lang="en-US" sz="3200" b="1" dirty="0" smtClean="0">
                <a:ln w="11430"/>
                <a:solidFill>
                  <a:schemeClr val="accent6">
                    <a:lumMod val="50000"/>
                  </a:schemeClr>
                </a:solidFill>
                <a:effectLst>
                  <a:outerShdw blurRad="50800" dist="39000" dir="5460000" algn="tl">
                    <a:srgbClr val="000000">
                      <a:alpha val="38000"/>
                    </a:srgbClr>
                  </a:outerShdw>
                </a:effectLst>
              </a:rPr>
              <a:t>1935 </a:t>
            </a:r>
            <a:r>
              <a:rPr lang="en-US" sz="3200" b="1" dirty="0">
                <a:ln w="11430"/>
                <a:solidFill>
                  <a:schemeClr val="accent6">
                    <a:lumMod val="50000"/>
                  </a:schemeClr>
                </a:solidFill>
                <a:effectLst>
                  <a:outerShdw blurRad="50800" dist="39000" dir="5460000" algn="tl">
                    <a:srgbClr val="000000">
                      <a:alpha val="38000"/>
                    </a:srgbClr>
                  </a:outerShdw>
                </a:effectLst>
              </a:rPr>
              <a:t>Supplementary Studies in the Calendars </a:t>
            </a:r>
            <a:br>
              <a:rPr lang="en-US" sz="3200" b="1" dirty="0">
                <a:ln w="11430"/>
                <a:solidFill>
                  <a:schemeClr val="accent6">
                    <a:lumMod val="50000"/>
                  </a:schemeClr>
                </a:solidFill>
                <a:effectLst>
                  <a:outerShdw blurRad="50800" dist="39000" dir="5460000" algn="tl">
                    <a:srgbClr val="000000">
                      <a:alpha val="38000"/>
                    </a:srgbClr>
                  </a:outerShdw>
                </a:effectLst>
              </a:rPr>
            </a:br>
            <a:r>
              <a:rPr lang="en-US" sz="3200" b="1" dirty="0">
                <a:ln w="11430"/>
                <a:solidFill>
                  <a:schemeClr val="accent6">
                    <a:lumMod val="50000"/>
                  </a:schemeClr>
                </a:solidFill>
                <a:effectLst>
                  <a:outerShdw blurRad="50800" dist="39000" dir="5460000" algn="tl">
                    <a:srgbClr val="000000">
                      <a:alpha val="38000"/>
                    </a:srgbClr>
                  </a:outerShdw>
                </a:effectLst>
              </a:rPr>
              <a:t>of Ancient Israel, Julian Morgenstern. </a:t>
            </a:r>
            <a:br>
              <a:rPr lang="en-US" sz="3200" b="1" dirty="0">
                <a:ln w="11430"/>
                <a:solidFill>
                  <a:schemeClr val="accent6">
                    <a:lumMod val="50000"/>
                  </a:schemeClr>
                </a:solidFill>
                <a:effectLst>
                  <a:outerShdw blurRad="50800" dist="39000" dir="5460000" algn="tl">
                    <a:srgbClr val="000000">
                      <a:alpha val="38000"/>
                    </a:srgbClr>
                  </a:outerShdw>
                </a:effectLst>
              </a:rPr>
            </a:br>
            <a:r>
              <a:rPr lang="en-US" sz="2000" b="1" dirty="0">
                <a:ln w="11430"/>
                <a:solidFill>
                  <a:schemeClr val="accent6">
                    <a:lumMod val="50000"/>
                  </a:schemeClr>
                </a:solidFill>
                <a:effectLst>
                  <a:outerShdw blurRad="50800" dist="39000" dir="5460000" algn="tl">
                    <a:srgbClr val="000000">
                      <a:alpha val="38000"/>
                    </a:srgbClr>
                  </a:outerShdw>
                </a:effectLst>
              </a:rPr>
              <a:t>Hebrew Union College Annual Volume X; p. </a:t>
            </a:r>
            <a:r>
              <a:rPr lang="en-US" sz="2000" b="1" dirty="0" smtClean="0">
                <a:ln w="11430"/>
                <a:solidFill>
                  <a:schemeClr val="accent6">
                    <a:lumMod val="50000"/>
                  </a:schemeClr>
                </a:solidFill>
                <a:effectLst>
                  <a:outerShdw blurRad="50800" dist="39000" dir="5460000" algn="tl">
                    <a:srgbClr val="000000">
                      <a:alpha val="38000"/>
                    </a:srgbClr>
                  </a:outerShdw>
                </a:effectLst>
              </a:rPr>
              <a:t>5; </a:t>
            </a:r>
            <a:r>
              <a:rPr lang="en-US" sz="2000" b="1" dirty="0">
                <a:ln w="11430"/>
                <a:solidFill>
                  <a:schemeClr val="accent6">
                    <a:lumMod val="50000"/>
                  </a:schemeClr>
                </a:solidFill>
                <a:effectLst>
                  <a:outerShdw blurRad="50800" dist="39000" dir="5460000" algn="tl">
                    <a:srgbClr val="000000">
                      <a:alpha val="38000"/>
                    </a:srgbClr>
                  </a:outerShdw>
                </a:effectLst>
              </a:rPr>
              <a:t>Cincinnati</a:t>
            </a:r>
            <a:r>
              <a:rPr lang="en-US" sz="2800" b="1" dirty="0">
                <a:ln w="11430"/>
                <a:solidFill>
                  <a:schemeClr val="accent6">
                    <a:lumMod val="50000"/>
                  </a:schemeClr>
                </a:solidFill>
                <a:effectLst>
                  <a:outerShdw blurRad="50800" dist="39000" dir="5460000" algn="tl">
                    <a:srgbClr val="000000">
                      <a:alpha val="38000"/>
                    </a:srgbClr>
                  </a:outerShdw>
                </a:effectLst>
              </a:rPr>
              <a:t>. </a:t>
            </a:r>
            <a:r>
              <a:rPr lang="en-US" sz="2400" b="1" dirty="0">
                <a:ln w="11430"/>
                <a:solidFill>
                  <a:schemeClr val="accent6">
                    <a:lumMod val="50000"/>
                  </a:schemeClr>
                </a:solidFill>
                <a:effectLst>
                  <a:outerShdw blurRad="50800" dist="39000" dir="5460000" algn="tl">
                    <a:srgbClr val="000000">
                      <a:alpha val="38000"/>
                    </a:srgbClr>
                  </a:outerShdw>
                </a:effectLst>
              </a:rPr>
              <a:t> </a:t>
            </a:r>
            <a:endParaRPr lang="en-CA" sz="2000" b="1" dirty="0">
              <a:ln w="11430"/>
              <a:solidFill>
                <a:schemeClr val="accent6">
                  <a:lumMod val="50000"/>
                </a:schemeClr>
              </a:solidFill>
              <a:effectLst>
                <a:outerShdw blurRad="50800" dist="39000" dir="5460000" algn="tl">
                  <a:srgbClr val="000000">
                    <a:alpha val="38000"/>
                  </a:srgbClr>
                </a:outerShdw>
              </a:effectLst>
            </a:endParaRPr>
          </a:p>
        </p:txBody>
      </p:sp>
      <p:sp>
        <p:nvSpPr>
          <p:cNvPr id="7" name="Text Placeholder 6"/>
          <p:cNvSpPr>
            <a:spLocks noGrp="1"/>
          </p:cNvSpPr>
          <p:nvPr>
            <p:ph idx="1"/>
          </p:nvPr>
        </p:nvSpPr>
        <p:spPr>
          <a:xfrm>
            <a:off x="2284114" y="2077774"/>
            <a:ext cx="9606987" cy="4693919"/>
          </a:xfrm>
        </p:spPr>
        <p:txBody>
          <a:bodyPr>
            <a:normAutofit fontScale="70000" lnSpcReduction="20000"/>
            <a:scene3d>
              <a:camera prst="orthographicFront"/>
              <a:lightRig rig="threePt" dir="t"/>
            </a:scene3d>
            <a:sp3d extrusionH="57150">
              <a:bevelT w="38100" h="38100"/>
            </a:sp3d>
          </a:bodyPr>
          <a:lstStyle/>
          <a:p>
            <a:pPr>
              <a:lnSpc>
                <a:spcPct val="120000"/>
              </a:lnSpc>
            </a:pPr>
            <a:r>
              <a:rPr lang="en-US" sz="3800" dirty="0" smtClean="0">
                <a:solidFill>
                  <a:schemeClr val="accent5">
                    <a:lumMod val="75000"/>
                  </a:schemeClr>
                </a:solidFill>
              </a:rPr>
              <a:t>That </a:t>
            </a:r>
            <a:r>
              <a:rPr lang="en-US" sz="3800" dirty="0">
                <a:solidFill>
                  <a:schemeClr val="accent5">
                    <a:lumMod val="75000"/>
                  </a:schemeClr>
                </a:solidFill>
              </a:rPr>
              <a:t>it was possible under the system of Calendar 1 </a:t>
            </a:r>
            <a:r>
              <a:rPr lang="en-US" sz="3800" dirty="0" smtClean="0">
                <a:solidFill>
                  <a:schemeClr val="accent5">
                    <a:lumMod val="75000"/>
                  </a:schemeClr>
                </a:solidFill>
              </a:rPr>
              <a:t/>
            </a:r>
            <a:br>
              <a:rPr lang="en-US" sz="3800" dirty="0" smtClean="0">
                <a:solidFill>
                  <a:schemeClr val="accent5">
                    <a:lumMod val="75000"/>
                  </a:schemeClr>
                </a:solidFill>
              </a:rPr>
            </a:br>
            <a:r>
              <a:rPr lang="en-US" sz="3800" b="1" u="sng" dirty="0" smtClean="0">
                <a:solidFill>
                  <a:srgbClr val="0070C0"/>
                </a:solidFill>
              </a:rPr>
              <a:t>to </a:t>
            </a:r>
            <a:r>
              <a:rPr lang="en-US" sz="3800" b="1" u="sng" dirty="0">
                <a:solidFill>
                  <a:srgbClr val="0070C0"/>
                </a:solidFill>
              </a:rPr>
              <a:t>determine exactly the dates of the spring and fall equinoxes</a:t>
            </a:r>
            <a:r>
              <a:rPr lang="en-US" sz="3800" dirty="0">
                <a:solidFill>
                  <a:schemeClr val="accent5">
                    <a:lumMod val="75000"/>
                  </a:schemeClr>
                </a:solidFill>
              </a:rPr>
              <a:t>, I have shown conclusively in M11</a:t>
            </a:r>
            <a:r>
              <a:rPr lang="en-US" sz="3800" dirty="0" smtClean="0">
                <a:solidFill>
                  <a:schemeClr val="accent5">
                    <a:lumMod val="75000"/>
                  </a:schemeClr>
                </a:solidFill>
              </a:rPr>
              <a:t>.  </a:t>
            </a:r>
            <a:br>
              <a:rPr lang="en-US" sz="3800" dirty="0" smtClean="0">
                <a:solidFill>
                  <a:schemeClr val="accent5">
                    <a:lumMod val="75000"/>
                  </a:schemeClr>
                </a:solidFill>
              </a:rPr>
            </a:br>
            <a:r>
              <a:rPr lang="en-US" sz="3800" b="1" dirty="0" smtClean="0">
                <a:solidFill>
                  <a:schemeClr val="accent5">
                    <a:lumMod val="75000"/>
                  </a:schemeClr>
                </a:solidFill>
                <a:effectLst>
                  <a:glow rad="292100">
                    <a:srgbClr val="FFFF00">
                      <a:alpha val="47000"/>
                    </a:srgbClr>
                  </a:glow>
                </a:effectLst>
              </a:rPr>
              <a:t>These </a:t>
            </a:r>
            <a:r>
              <a:rPr lang="en-US" sz="3800" b="1" dirty="0">
                <a:solidFill>
                  <a:schemeClr val="accent5">
                    <a:lumMod val="75000"/>
                  </a:schemeClr>
                </a:solidFill>
                <a:effectLst>
                  <a:glow rad="292100">
                    <a:srgbClr val="FFFF00">
                      <a:alpha val="47000"/>
                    </a:srgbClr>
                  </a:glow>
                </a:effectLst>
              </a:rPr>
              <a:t>were the two days in the year upon which the first rays of the rising sun shone straight through the eastern gate of the Temple</a:t>
            </a:r>
            <a:r>
              <a:rPr lang="en-US" sz="3800" b="1" dirty="0">
                <a:solidFill>
                  <a:schemeClr val="accent5">
                    <a:lumMod val="75000"/>
                  </a:schemeClr>
                </a:solidFill>
              </a:rPr>
              <a:t> of Jerusalem, </a:t>
            </a:r>
            <a:r>
              <a:rPr lang="en-US" sz="3800" b="1" dirty="0">
                <a:solidFill>
                  <a:schemeClr val="accent5">
                    <a:lumMod val="75000"/>
                  </a:schemeClr>
                </a:solidFill>
                <a:effectLst>
                  <a:glow rad="292100">
                    <a:schemeClr val="accent2">
                      <a:lumMod val="40000"/>
                      <a:lumOff val="60000"/>
                      <a:alpha val="45000"/>
                    </a:schemeClr>
                  </a:glow>
                </a:effectLst>
              </a:rPr>
              <a:t>opened for this specific moment</a:t>
            </a:r>
            <a:r>
              <a:rPr lang="en-US" sz="3800" b="1" dirty="0">
                <a:solidFill>
                  <a:schemeClr val="accent5">
                    <a:lumMod val="75000"/>
                  </a:schemeClr>
                </a:solidFill>
              </a:rPr>
              <a:t>, and down the long isle of the Temple into the</a:t>
            </a:r>
            <a:r>
              <a:rPr lang="en-US" sz="3800" dirty="0">
                <a:solidFill>
                  <a:schemeClr val="accent5">
                    <a:lumMod val="75000"/>
                  </a:schemeClr>
                </a:solidFill>
              </a:rPr>
              <a:t> </a:t>
            </a:r>
            <a:r>
              <a:rPr lang="en-US" sz="3200" dirty="0">
                <a:solidFill>
                  <a:schemeClr val="tx1">
                    <a:lumMod val="65000"/>
                    <a:lumOff val="35000"/>
                  </a:schemeClr>
                </a:solidFill>
              </a:rPr>
              <a:t>[</a:t>
            </a:r>
            <a:r>
              <a:rPr lang="en-US" sz="3200" dirty="0" err="1">
                <a:solidFill>
                  <a:schemeClr val="tx1">
                    <a:lumMod val="65000"/>
                    <a:lumOff val="35000"/>
                  </a:schemeClr>
                </a:solidFill>
              </a:rPr>
              <a:t>Dalet</a:t>
            </a:r>
            <a:r>
              <a:rPr lang="en-US" sz="3200" dirty="0">
                <a:solidFill>
                  <a:schemeClr val="tx1">
                    <a:lumMod val="65000"/>
                    <a:lumOff val="35000"/>
                  </a:schemeClr>
                </a:solidFill>
              </a:rPr>
              <a:t> </a:t>
            </a:r>
            <a:r>
              <a:rPr lang="en-US" sz="3200" dirty="0" err="1">
                <a:solidFill>
                  <a:schemeClr val="tx1">
                    <a:lumMod val="65000"/>
                    <a:lumOff val="35000"/>
                  </a:schemeClr>
                </a:solidFill>
              </a:rPr>
              <a:t>Beit</a:t>
            </a:r>
            <a:r>
              <a:rPr lang="en-US" sz="3200" dirty="0">
                <a:solidFill>
                  <a:schemeClr val="tx1">
                    <a:lumMod val="65000"/>
                    <a:lumOff val="35000"/>
                  </a:schemeClr>
                </a:solidFill>
              </a:rPr>
              <a:t> </a:t>
            </a:r>
            <a:r>
              <a:rPr lang="en-US" sz="3200" dirty="0" err="1">
                <a:solidFill>
                  <a:schemeClr val="tx1">
                    <a:lumMod val="65000"/>
                    <a:lumOff val="35000"/>
                  </a:schemeClr>
                </a:solidFill>
              </a:rPr>
              <a:t>Yod</a:t>
            </a:r>
            <a:r>
              <a:rPr lang="en-US" sz="3200" dirty="0">
                <a:solidFill>
                  <a:schemeClr val="tx1">
                    <a:lumMod val="65000"/>
                    <a:lumOff val="35000"/>
                  </a:schemeClr>
                </a:solidFill>
              </a:rPr>
              <a:t> </a:t>
            </a:r>
            <a:r>
              <a:rPr lang="en-US" sz="3200" dirty="0" err="1">
                <a:solidFill>
                  <a:schemeClr val="tx1">
                    <a:lumMod val="65000"/>
                    <a:lumOff val="35000"/>
                  </a:schemeClr>
                </a:solidFill>
              </a:rPr>
              <a:t>Resh</a:t>
            </a:r>
            <a:r>
              <a:rPr lang="en-US" sz="3200" dirty="0">
                <a:solidFill>
                  <a:schemeClr val="tx1">
                    <a:lumMod val="65000"/>
                    <a:lumOff val="35000"/>
                  </a:schemeClr>
                </a:solidFill>
              </a:rPr>
              <a:t>] </a:t>
            </a:r>
            <a:r>
              <a:rPr lang="en-US" sz="3800" b="1" dirty="0">
                <a:solidFill>
                  <a:schemeClr val="accent5">
                    <a:lumMod val="75000"/>
                  </a:schemeClr>
                </a:solidFill>
              </a:rPr>
              <a:t>or holy of holies at </a:t>
            </a:r>
            <a:r>
              <a:rPr lang="en-US" sz="3800" b="1" dirty="0" smtClean="0">
                <a:solidFill>
                  <a:schemeClr val="accent5">
                    <a:lumMod val="75000"/>
                  </a:schemeClr>
                </a:solidFill>
              </a:rPr>
              <a:t/>
            </a:r>
            <a:br>
              <a:rPr lang="en-US" sz="3800" b="1" dirty="0" smtClean="0">
                <a:solidFill>
                  <a:schemeClr val="accent5">
                    <a:lumMod val="75000"/>
                  </a:schemeClr>
                </a:solidFill>
              </a:rPr>
            </a:br>
            <a:r>
              <a:rPr lang="en-US" sz="3800" b="1" dirty="0" smtClean="0">
                <a:solidFill>
                  <a:schemeClr val="accent5">
                    <a:lumMod val="75000"/>
                  </a:schemeClr>
                </a:solidFill>
              </a:rPr>
              <a:t>its </a:t>
            </a:r>
            <a:r>
              <a:rPr lang="en-US" sz="3800" b="1" dirty="0">
                <a:solidFill>
                  <a:schemeClr val="accent5">
                    <a:lumMod val="75000"/>
                  </a:schemeClr>
                </a:solidFill>
              </a:rPr>
              <a:t>western end</a:t>
            </a:r>
            <a:r>
              <a:rPr lang="en-US" sz="3800" dirty="0">
                <a:solidFill>
                  <a:schemeClr val="accent5">
                    <a:lumMod val="75000"/>
                  </a:schemeClr>
                </a:solidFill>
              </a:rPr>
              <a:t>. </a:t>
            </a:r>
            <a:r>
              <a:rPr lang="en-US" sz="3800" dirty="0" smtClean="0">
                <a:solidFill>
                  <a:schemeClr val="accent5">
                    <a:lumMod val="75000"/>
                  </a:schemeClr>
                </a:solidFill>
              </a:rPr>
              <a:t> </a:t>
            </a:r>
            <a:r>
              <a:rPr lang="en-US" sz="3800" b="1" dirty="0" smtClean="0">
                <a:solidFill>
                  <a:srgbClr val="0070C0"/>
                </a:solidFill>
                <a:effectLst>
                  <a:glow rad="292100">
                    <a:srgbClr val="FFFF00">
                      <a:alpha val="47000"/>
                    </a:srgbClr>
                  </a:glow>
                </a:effectLst>
              </a:rPr>
              <a:t>This </a:t>
            </a:r>
            <a:r>
              <a:rPr lang="en-US" sz="3800" b="1" dirty="0">
                <a:solidFill>
                  <a:srgbClr val="0070C0"/>
                </a:solidFill>
                <a:effectLst>
                  <a:glow rad="292100">
                    <a:srgbClr val="FFFF00">
                      <a:alpha val="47000"/>
                    </a:srgbClr>
                  </a:glow>
                </a:effectLst>
              </a:rPr>
              <a:t>institution made it possible to determine the exact length of the solar year</a:t>
            </a:r>
            <a:r>
              <a:rPr lang="en-US" sz="3800" b="1" dirty="0">
                <a:solidFill>
                  <a:srgbClr val="0070C0"/>
                </a:solidFill>
              </a:rPr>
              <a:t> with almost mathematical </a:t>
            </a:r>
            <a:r>
              <a:rPr lang="en-US" sz="3800" b="1" dirty="0" smtClean="0">
                <a:solidFill>
                  <a:srgbClr val="0070C0"/>
                </a:solidFill>
              </a:rPr>
              <a:t>precision … </a:t>
            </a:r>
            <a:endParaRPr lang="en-CA" sz="28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82</a:t>
            </a:fld>
            <a:endParaRPr lang="en-US" dirty="0"/>
          </a:p>
        </p:txBody>
      </p:sp>
      <p:pic>
        <p:nvPicPr>
          <p:cNvPr id="1026" name="Picture 2" descr="C:\Users\Rae\Desktop\Julian Morgenste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45" y="2281609"/>
            <a:ext cx="1714501"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2377764" y="1574799"/>
            <a:ext cx="8911687" cy="686489"/>
          </a:xfrm>
          <a:prstGeom prst="rect">
            <a:avLst/>
          </a:prstGeom>
        </p:spPr>
        <p:txBody>
          <a:bodyPr vert="horz" lIns="91440" tIns="45720" rIns="91440" bIns="45720" rtlCol="0" anchor="t">
            <a:normAutofit/>
            <a:scene3d>
              <a:camera prst="orthographicFront"/>
              <a:lightRig rig="threePt" dir="t"/>
            </a:scene3d>
            <a:sp3d extrusionH="57150">
              <a:bevelT w="38100" h="38100" prst="angle"/>
            </a:sp3d>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effectLst>
                  <a:glow rad="317500">
                    <a:schemeClr val="accent2">
                      <a:lumMod val="40000"/>
                      <a:lumOff val="60000"/>
                      <a:alpha val="48000"/>
                    </a:schemeClr>
                  </a:glow>
                </a:effectLst>
              </a:rPr>
              <a:t>Sanctuary and the Equinox</a:t>
            </a:r>
            <a:endParaRPr lang="en-US" b="1" dirty="0">
              <a:effectLst>
                <a:glow rad="317500">
                  <a:schemeClr val="accent2">
                    <a:lumMod val="40000"/>
                    <a:lumOff val="60000"/>
                    <a:alpha val="48000"/>
                  </a:schemeClr>
                </a:glow>
              </a:effectLst>
            </a:endParaRPr>
          </a:p>
        </p:txBody>
      </p:sp>
      <p:sp>
        <p:nvSpPr>
          <p:cNvPr id="8" name="Sun 7"/>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380488"/>
      </p:ext>
    </p:extLst>
  </p:cSld>
  <p:clrMapOvr>
    <a:masterClrMapping/>
  </p:clrMapOvr>
  <p:transition spd="slow">
    <p:split orient="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Rae\Pictures\sanctuary top view best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758" y="869405"/>
            <a:ext cx="7620082" cy="5351752"/>
          </a:xfrm>
          <a:prstGeom prst="rect">
            <a:avLst/>
          </a:prstGeom>
          <a:noFill/>
          <a:ln w="19050">
            <a:solidFill>
              <a:schemeClr val="accent5">
                <a:lumMod val="75000"/>
              </a:schemeClr>
            </a:solidFill>
          </a:ln>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idx="1"/>
          </p:nvPr>
        </p:nvSpPr>
        <p:spPr>
          <a:xfrm>
            <a:off x="3122727" y="-5080"/>
            <a:ext cx="10485691" cy="6858000"/>
          </a:xfrm>
        </p:spPr>
        <p:txBody>
          <a:bodyPr>
            <a:normAutofit/>
          </a:bodyPr>
          <a:lstStyle/>
          <a:p>
            <a:r>
              <a:rPr lang="en-CA" sz="2800" dirty="0"/>
              <a:t/>
            </a:r>
            <a:br>
              <a:rPr lang="en-CA" sz="2800" dirty="0"/>
            </a:br>
            <a:endParaRPr lang="en-CA" sz="2800" dirty="0"/>
          </a:p>
        </p:txBody>
      </p:sp>
      <p:sp>
        <p:nvSpPr>
          <p:cNvPr id="3" name="Slide Number Placeholder 2"/>
          <p:cNvSpPr>
            <a:spLocks noGrp="1"/>
          </p:cNvSpPr>
          <p:nvPr>
            <p:ph type="sldNum" sz="quarter" idx="12"/>
          </p:nvPr>
        </p:nvSpPr>
        <p:spPr>
          <a:xfrm>
            <a:off x="602932" y="3241855"/>
            <a:ext cx="779767" cy="365125"/>
          </a:xfrm>
        </p:spPr>
        <p:txBody>
          <a:bodyPr/>
          <a:lstStyle/>
          <a:p>
            <a:fld id="{D57F1E4F-1CFF-5643-939E-217C01CDF565}" type="slidenum">
              <a:rPr lang="en-US" smtClean="0"/>
              <a:pPr/>
              <a:t>83</a:t>
            </a:fld>
            <a:endParaRPr lang="en-US" dirty="0"/>
          </a:p>
        </p:txBody>
      </p:sp>
      <p:sp>
        <p:nvSpPr>
          <p:cNvPr id="6" name="Title 1"/>
          <p:cNvSpPr txBox="1">
            <a:spLocks/>
          </p:cNvSpPr>
          <p:nvPr/>
        </p:nvSpPr>
        <p:spPr>
          <a:xfrm>
            <a:off x="406400" y="55881"/>
            <a:ext cx="11460480" cy="853439"/>
          </a:xfrm>
          <a:prstGeom prst="rect">
            <a:avLst/>
          </a:prstGeom>
        </p:spPr>
        <p:txBody>
          <a:bodyPr>
            <a:noAutofit/>
            <a:scene3d>
              <a:camera prst="orthographicFront"/>
              <a:lightRig rig="threePt" dir="t"/>
            </a:scene3d>
            <a:sp3d extrusionH="57150">
              <a:bevelT h="25400" prst="softRound"/>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Cooper Black" pitchFamily="18" charset="0"/>
              </a:rPr>
              <a:t>Sanctuary Design Determines Equinox</a:t>
            </a:r>
            <a:r>
              <a:rPr lang="en-US"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Cooper Black" pitchFamily="18" charset="0"/>
              </a:rPr>
              <a:t> </a:t>
            </a:r>
            <a:endParaRPr lang="en-US"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Cooper Black" pitchFamily="18" charset="0"/>
            </a:endParaRPr>
          </a:p>
        </p:txBody>
      </p:sp>
      <p:sp>
        <p:nvSpPr>
          <p:cNvPr id="9" name="TextBox 8"/>
          <p:cNvSpPr txBox="1"/>
          <p:nvPr/>
        </p:nvSpPr>
        <p:spPr>
          <a:xfrm>
            <a:off x="1884598" y="5323930"/>
            <a:ext cx="7894484" cy="430887"/>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2200" b="1" dirty="0" smtClean="0">
                <a:ln>
                  <a:solidFill>
                    <a:schemeClr val="accent3"/>
                  </a:solidFill>
                </a:ln>
                <a:solidFill>
                  <a:srgbClr val="7030A0"/>
                </a:solidFill>
              </a:rPr>
              <a:t>Sanctuary Always Faced East with 2 Pillars at the Front</a:t>
            </a:r>
            <a:endParaRPr lang="en-US" sz="2200" b="1" dirty="0">
              <a:ln>
                <a:solidFill>
                  <a:schemeClr val="accent3"/>
                </a:solidFill>
              </a:ln>
              <a:solidFill>
                <a:srgbClr val="7030A0"/>
              </a:solidFill>
            </a:endParaRPr>
          </a:p>
        </p:txBody>
      </p:sp>
      <p:cxnSp>
        <p:nvCxnSpPr>
          <p:cNvPr id="10" name="Straight Arrow Connector 9"/>
          <p:cNvCxnSpPr/>
          <p:nvPr/>
        </p:nvCxnSpPr>
        <p:spPr>
          <a:xfrm flipH="1" flipV="1">
            <a:off x="5379720" y="3127465"/>
            <a:ext cx="5552440" cy="1102703"/>
          </a:xfrm>
          <a:prstGeom prst="straightConnector1">
            <a:avLst/>
          </a:prstGeom>
          <a:ln w="38100">
            <a:solidFill>
              <a:srgbClr val="0070C0"/>
            </a:solidFill>
            <a:tailEnd type="arrow"/>
          </a:ln>
          <a:effectLst>
            <a:glow rad="139700">
              <a:schemeClr val="accent2">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394960" y="2820112"/>
            <a:ext cx="5537200" cy="1147775"/>
          </a:xfrm>
          <a:prstGeom prst="straightConnector1">
            <a:avLst/>
          </a:prstGeom>
          <a:ln w="38100">
            <a:solidFill>
              <a:srgbClr val="FF0000"/>
            </a:solidFill>
            <a:tailEnd type="arrow"/>
          </a:ln>
          <a:effectLst>
            <a:glow rad="139700">
              <a:schemeClr val="accent5">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099560" y="3540201"/>
            <a:ext cx="6680200" cy="0"/>
          </a:xfrm>
          <a:prstGeom prst="straightConnector1">
            <a:avLst/>
          </a:prstGeom>
          <a:ln w="57150">
            <a:solidFill>
              <a:srgbClr val="006600"/>
            </a:solidFill>
            <a:tailEnd type="arrow"/>
          </a:ln>
          <a:effectLst>
            <a:glow rad="228600">
              <a:srgbClr val="FFFF00">
                <a:alpha val="40000"/>
              </a:srgb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138161" y="2521917"/>
            <a:ext cx="1039091" cy="400110"/>
          </a:xfrm>
          <a:prstGeom prst="rect">
            <a:avLst/>
          </a:prstGeom>
          <a:noFill/>
        </p:spPr>
        <p:txBody>
          <a:bodyPr wrap="square" rtlCol="0">
            <a:spAutoFit/>
            <a:scene3d>
              <a:camera prst="orthographicFront"/>
              <a:lightRig rig="threePt" dir="t"/>
            </a:scene3d>
            <a:sp3d extrusionH="57150">
              <a:bevelT w="38100" h="38100" prst="angle"/>
            </a:sp3d>
          </a:bodyPr>
          <a:lstStyle/>
          <a:p>
            <a:pPr algn="r"/>
            <a:r>
              <a:rPr lang="en-US" sz="2000" b="1" dirty="0" err="1" smtClean="0">
                <a:ln>
                  <a:solidFill>
                    <a:schemeClr val="accent2">
                      <a:lumMod val="20000"/>
                      <a:lumOff val="80000"/>
                    </a:schemeClr>
                  </a:solidFill>
                </a:ln>
                <a:solidFill>
                  <a:srgbClr val="FF0000"/>
                </a:solidFill>
              </a:rPr>
              <a:t>Jachin</a:t>
            </a:r>
            <a:endParaRPr lang="en-US" sz="2000" b="1" dirty="0" smtClean="0">
              <a:ln>
                <a:solidFill>
                  <a:schemeClr val="accent2">
                    <a:lumMod val="20000"/>
                    <a:lumOff val="80000"/>
                  </a:schemeClr>
                </a:solidFill>
              </a:ln>
              <a:solidFill>
                <a:srgbClr val="FF0000"/>
              </a:solidFill>
            </a:endParaRPr>
          </a:p>
        </p:txBody>
      </p:sp>
      <p:sp>
        <p:nvSpPr>
          <p:cNvPr id="14" name="TextBox 13"/>
          <p:cNvSpPr txBox="1"/>
          <p:nvPr/>
        </p:nvSpPr>
        <p:spPr>
          <a:xfrm>
            <a:off x="8304645" y="4100285"/>
            <a:ext cx="858520" cy="400110"/>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000" b="1" dirty="0" smtClean="0">
                <a:ln>
                  <a:solidFill>
                    <a:schemeClr val="bg2">
                      <a:lumMod val="75000"/>
                    </a:schemeClr>
                  </a:solidFill>
                </a:ln>
                <a:solidFill>
                  <a:srgbClr val="0070C0"/>
                </a:solidFill>
              </a:rPr>
              <a:t>Boaz</a:t>
            </a:r>
            <a:endParaRPr lang="en-US" sz="2400" b="1" dirty="0">
              <a:ln>
                <a:solidFill>
                  <a:schemeClr val="bg2">
                    <a:lumMod val="75000"/>
                  </a:schemeClr>
                </a:solidFill>
              </a:ln>
              <a:solidFill>
                <a:srgbClr val="0070C0"/>
              </a:solidFill>
            </a:endParaRPr>
          </a:p>
        </p:txBody>
      </p:sp>
      <p:sp>
        <p:nvSpPr>
          <p:cNvPr id="15" name="TextBox 14"/>
          <p:cNvSpPr txBox="1"/>
          <p:nvPr/>
        </p:nvSpPr>
        <p:spPr>
          <a:xfrm>
            <a:off x="7985760" y="4471587"/>
            <a:ext cx="1398385"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b="1" dirty="0" smtClean="0">
                <a:ln>
                  <a:solidFill>
                    <a:schemeClr val="bg2">
                      <a:lumMod val="75000"/>
                    </a:schemeClr>
                  </a:solidFill>
                </a:ln>
                <a:solidFill>
                  <a:srgbClr val="0070C0"/>
                </a:solidFill>
              </a:rPr>
              <a:t>Winter </a:t>
            </a:r>
          </a:p>
          <a:p>
            <a:pPr algn="r"/>
            <a:r>
              <a:rPr lang="en-US" sz="2400" b="1" dirty="0" smtClean="0">
                <a:ln>
                  <a:solidFill>
                    <a:schemeClr val="bg2">
                      <a:lumMod val="75000"/>
                    </a:schemeClr>
                  </a:solidFill>
                </a:ln>
                <a:solidFill>
                  <a:srgbClr val="0070C0"/>
                </a:solidFill>
              </a:rPr>
              <a:t>Solstice</a:t>
            </a:r>
            <a:endParaRPr lang="en-US" sz="2400" b="1" dirty="0">
              <a:ln>
                <a:solidFill>
                  <a:schemeClr val="bg2">
                    <a:lumMod val="75000"/>
                  </a:schemeClr>
                </a:solidFill>
              </a:ln>
              <a:solidFill>
                <a:srgbClr val="0070C0"/>
              </a:solidFill>
            </a:endParaRPr>
          </a:p>
        </p:txBody>
      </p:sp>
      <p:sp>
        <p:nvSpPr>
          <p:cNvPr id="16" name="TextBox 15"/>
          <p:cNvSpPr txBox="1"/>
          <p:nvPr/>
        </p:nvSpPr>
        <p:spPr>
          <a:xfrm>
            <a:off x="7929880" y="1797705"/>
            <a:ext cx="1484745"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b="1" dirty="0" smtClean="0">
                <a:ln>
                  <a:solidFill>
                    <a:schemeClr val="accent2">
                      <a:lumMod val="20000"/>
                      <a:lumOff val="80000"/>
                    </a:schemeClr>
                  </a:solidFill>
                </a:ln>
                <a:solidFill>
                  <a:srgbClr val="FF0000"/>
                </a:solidFill>
              </a:rPr>
              <a:t>Summer</a:t>
            </a:r>
            <a:r>
              <a:rPr lang="en-US" sz="2400" b="1" dirty="0" smtClean="0">
                <a:ln>
                  <a:solidFill>
                    <a:sysClr val="windowText" lastClr="000000"/>
                  </a:solidFill>
                </a:ln>
                <a:solidFill>
                  <a:srgbClr val="FF0000"/>
                </a:solidFill>
              </a:rPr>
              <a:t> </a:t>
            </a:r>
          </a:p>
          <a:p>
            <a:pPr algn="ctr"/>
            <a:r>
              <a:rPr lang="en-US" sz="2400" b="1" dirty="0" smtClean="0">
                <a:ln>
                  <a:solidFill>
                    <a:schemeClr val="accent2">
                      <a:lumMod val="20000"/>
                      <a:lumOff val="80000"/>
                    </a:schemeClr>
                  </a:solidFill>
                </a:ln>
                <a:solidFill>
                  <a:srgbClr val="FF0000"/>
                </a:solidFill>
              </a:rPr>
              <a:t>Solstice</a:t>
            </a:r>
            <a:endParaRPr lang="en-US" sz="2400" b="1" dirty="0">
              <a:ln>
                <a:solidFill>
                  <a:schemeClr val="accent2">
                    <a:lumMod val="20000"/>
                    <a:lumOff val="80000"/>
                  </a:schemeClr>
                </a:solidFill>
              </a:ln>
              <a:solidFill>
                <a:srgbClr val="FF0000"/>
              </a:solidFill>
            </a:endParaRPr>
          </a:p>
        </p:txBody>
      </p:sp>
      <p:sp>
        <p:nvSpPr>
          <p:cNvPr id="17" name="TextBox 16"/>
          <p:cNvSpPr txBox="1"/>
          <p:nvPr/>
        </p:nvSpPr>
        <p:spPr>
          <a:xfrm>
            <a:off x="9331960" y="3038748"/>
            <a:ext cx="1600200" cy="954107"/>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2800" b="1" dirty="0" smtClean="0">
                <a:ln>
                  <a:solidFill>
                    <a:srgbClr val="92D050"/>
                  </a:solidFill>
                </a:ln>
                <a:solidFill>
                  <a:srgbClr val="006600"/>
                </a:solidFill>
              </a:rPr>
              <a:t>Equinox</a:t>
            </a:r>
          </a:p>
          <a:p>
            <a:pPr algn="ctr"/>
            <a:r>
              <a:rPr lang="en-US" sz="2800" b="1" dirty="0" smtClean="0">
                <a:ln>
                  <a:solidFill>
                    <a:srgbClr val="92D050"/>
                  </a:solidFill>
                </a:ln>
                <a:solidFill>
                  <a:srgbClr val="006600"/>
                </a:solidFill>
              </a:rPr>
              <a:t>Light</a:t>
            </a:r>
            <a:endParaRPr lang="en-US" sz="2400" b="1" dirty="0">
              <a:ln>
                <a:solidFill>
                  <a:srgbClr val="92D050"/>
                </a:solidFill>
              </a:ln>
              <a:solidFill>
                <a:srgbClr val="006600"/>
              </a:solidFill>
            </a:endParaRPr>
          </a:p>
        </p:txBody>
      </p:sp>
      <p:sp>
        <p:nvSpPr>
          <p:cNvPr id="18" name="TextBox 17"/>
          <p:cNvSpPr txBox="1"/>
          <p:nvPr/>
        </p:nvSpPr>
        <p:spPr>
          <a:xfrm>
            <a:off x="1299128" y="5889687"/>
            <a:ext cx="8832932" cy="830997"/>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152400" h="50800" prst="softRound"/>
          </a:sp3d>
        </p:spPr>
        <p:txBody>
          <a:bodyPr wrap="square" rtlCol="0">
            <a:spAutoFit/>
            <a:sp3d extrusionH="57150">
              <a:bevelT w="38100" h="38100"/>
            </a:sp3d>
          </a:bodyPr>
          <a:lstStyle/>
          <a:p>
            <a:pPr algn="ctr"/>
            <a:r>
              <a:rPr lang="en-US" sz="2400" b="1" dirty="0" smtClean="0">
                <a:ln>
                  <a:solidFill>
                    <a:sysClr val="windowText" lastClr="000000"/>
                  </a:solidFill>
                </a:ln>
                <a:solidFill>
                  <a:srgbClr val="0070C0"/>
                </a:solidFill>
              </a:rPr>
              <a:t>Why would Yahuah design His Sanctuary to receive these  “lights” if “equinox” is completely linked to paganism</a:t>
            </a:r>
            <a:r>
              <a:rPr lang="en-US" sz="2000" b="1" dirty="0" smtClean="0">
                <a:ln>
                  <a:solidFill>
                    <a:sysClr val="windowText" lastClr="000000"/>
                  </a:solidFill>
                </a:ln>
                <a:solidFill>
                  <a:srgbClr val="0070C0"/>
                </a:solidFill>
              </a:rPr>
              <a:t>?</a:t>
            </a:r>
            <a:endParaRPr lang="en-US" sz="2000" b="1" dirty="0">
              <a:ln>
                <a:solidFill>
                  <a:sysClr val="windowText" lastClr="000000"/>
                </a:solidFill>
              </a:ln>
              <a:solidFill>
                <a:srgbClr val="0070C0"/>
              </a:solidFill>
            </a:endParaRPr>
          </a:p>
        </p:txBody>
      </p:sp>
      <p:sp>
        <p:nvSpPr>
          <p:cNvPr id="19" name="TextBox 18"/>
          <p:cNvSpPr txBox="1"/>
          <p:nvPr/>
        </p:nvSpPr>
        <p:spPr>
          <a:xfrm>
            <a:off x="1884598" y="1182689"/>
            <a:ext cx="7828362" cy="415498"/>
          </a:xfrm>
          <a:prstGeom prst="rect">
            <a:avLst/>
          </a:prstGeom>
          <a:noFill/>
        </p:spPr>
        <p:txBody>
          <a:bodyPr wrap="square" rtlCol="0">
            <a:spAutoFit/>
          </a:bodyPr>
          <a:lstStyle/>
          <a:p>
            <a:pPr algn="ctr"/>
            <a:r>
              <a:rPr lang="en-US" sz="2100" b="1" dirty="0" smtClean="0">
                <a:ln>
                  <a:solidFill>
                    <a:sysClr val="windowText" lastClr="000000"/>
                  </a:solidFill>
                </a:ln>
                <a:solidFill>
                  <a:schemeClr val="accent1">
                    <a:lumMod val="50000"/>
                  </a:schemeClr>
                </a:solidFill>
              </a:rPr>
              <a:t>Priests had their backs to the sun – </a:t>
            </a:r>
            <a:r>
              <a:rPr lang="en-US" sz="2100" b="1" dirty="0" smtClean="0">
                <a:ln>
                  <a:solidFill>
                    <a:sysClr val="windowText" lastClr="000000"/>
                  </a:solidFill>
                </a:ln>
                <a:solidFill>
                  <a:srgbClr val="C00000"/>
                </a:solidFill>
              </a:rPr>
              <a:t>except in Ezekiel 8!</a:t>
            </a:r>
            <a:endParaRPr lang="en-US" sz="2100" b="1" dirty="0">
              <a:ln>
                <a:solidFill>
                  <a:sysClr val="windowText" lastClr="000000"/>
                </a:solidFill>
              </a:ln>
              <a:solidFill>
                <a:srgbClr val="C00000"/>
              </a:solidFill>
            </a:endParaRPr>
          </a:p>
        </p:txBody>
      </p:sp>
      <p:sp>
        <p:nvSpPr>
          <p:cNvPr id="20" name="Sun 19"/>
          <p:cNvSpPr/>
          <p:nvPr/>
        </p:nvSpPr>
        <p:spPr>
          <a:xfrm>
            <a:off x="268969" y="10907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35612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80">
                                          <p:stCondLst>
                                            <p:cond delay="0"/>
                                          </p:stCondLst>
                                        </p:cTn>
                                        <p:tgtEl>
                                          <p:spTgt spid="17"/>
                                        </p:tgtEl>
                                      </p:cBhvr>
                                    </p:animEffect>
                                    <p:anim calcmode="lin" valueType="num">
                                      <p:cBhvr>
                                        <p:cTn id="6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7" dur="26">
                                          <p:stCondLst>
                                            <p:cond delay="650"/>
                                          </p:stCondLst>
                                        </p:cTn>
                                        <p:tgtEl>
                                          <p:spTgt spid="17"/>
                                        </p:tgtEl>
                                      </p:cBhvr>
                                      <p:to x="100000" y="60000"/>
                                    </p:animScale>
                                    <p:animScale>
                                      <p:cBhvr>
                                        <p:cTn id="68" dur="166" decel="50000">
                                          <p:stCondLst>
                                            <p:cond delay="676"/>
                                          </p:stCondLst>
                                        </p:cTn>
                                        <p:tgtEl>
                                          <p:spTgt spid="17"/>
                                        </p:tgtEl>
                                      </p:cBhvr>
                                      <p:to x="100000" y="100000"/>
                                    </p:animScale>
                                    <p:animScale>
                                      <p:cBhvr>
                                        <p:cTn id="69" dur="26">
                                          <p:stCondLst>
                                            <p:cond delay="1312"/>
                                          </p:stCondLst>
                                        </p:cTn>
                                        <p:tgtEl>
                                          <p:spTgt spid="17"/>
                                        </p:tgtEl>
                                      </p:cBhvr>
                                      <p:to x="100000" y="80000"/>
                                    </p:animScale>
                                    <p:animScale>
                                      <p:cBhvr>
                                        <p:cTn id="70" dur="166" decel="50000">
                                          <p:stCondLst>
                                            <p:cond delay="1338"/>
                                          </p:stCondLst>
                                        </p:cTn>
                                        <p:tgtEl>
                                          <p:spTgt spid="17"/>
                                        </p:tgtEl>
                                      </p:cBhvr>
                                      <p:to x="100000" y="100000"/>
                                    </p:animScale>
                                    <p:animScale>
                                      <p:cBhvr>
                                        <p:cTn id="71" dur="26">
                                          <p:stCondLst>
                                            <p:cond delay="1642"/>
                                          </p:stCondLst>
                                        </p:cTn>
                                        <p:tgtEl>
                                          <p:spTgt spid="17"/>
                                        </p:tgtEl>
                                      </p:cBhvr>
                                      <p:to x="100000" y="90000"/>
                                    </p:animScale>
                                    <p:animScale>
                                      <p:cBhvr>
                                        <p:cTn id="72" dur="166" decel="50000">
                                          <p:stCondLst>
                                            <p:cond delay="1668"/>
                                          </p:stCondLst>
                                        </p:cTn>
                                        <p:tgtEl>
                                          <p:spTgt spid="17"/>
                                        </p:tgtEl>
                                      </p:cBhvr>
                                      <p:to x="100000" y="100000"/>
                                    </p:animScale>
                                    <p:animScale>
                                      <p:cBhvr>
                                        <p:cTn id="73" dur="26">
                                          <p:stCondLst>
                                            <p:cond delay="1808"/>
                                          </p:stCondLst>
                                        </p:cTn>
                                        <p:tgtEl>
                                          <p:spTgt spid="17"/>
                                        </p:tgtEl>
                                      </p:cBhvr>
                                      <p:to x="100000" y="95000"/>
                                    </p:animScale>
                                    <p:animScale>
                                      <p:cBhvr>
                                        <p:cTn id="74" dur="166" decel="50000">
                                          <p:stCondLst>
                                            <p:cond delay="1834"/>
                                          </p:stCondLst>
                                        </p:cTn>
                                        <p:tgtEl>
                                          <p:spTgt spid="17"/>
                                        </p:tgtEl>
                                      </p:cBhvr>
                                      <p:to x="100000" y="100000"/>
                                    </p:animScale>
                                  </p:childTnLst>
                                </p:cTn>
                              </p:par>
                            </p:childTnLst>
                          </p:cTn>
                        </p:par>
                        <p:par>
                          <p:cTn id="75" fill="hold">
                            <p:stCondLst>
                              <p:cond delay="2000"/>
                            </p:stCondLst>
                            <p:childTnLst>
                              <p:par>
                                <p:cTn id="76" presetID="22" presetClass="entr" presetSubtype="2" fill="hold"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right)">
                                      <p:cBhvr>
                                        <p:cTn id="78" dur="30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80">
                                          <p:stCondLst>
                                            <p:cond delay="0"/>
                                          </p:stCondLst>
                                        </p:cTn>
                                        <p:tgtEl>
                                          <p:spTgt spid="16"/>
                                        </p:tgtEl>
                                      </p:cBhvr>
                                    </p:animEffect>
                                    <p:anim calcmode="lin" valueType="num">
                                      <p:cBhvr>
                                        <p:cTn id="8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9" dur="26">
                                          <p:stCondLst>
                                            <p:cond delay="650"/>
                                          </p:stCondLst>
                                        </p:cTn>
                                        <p:tgtEl>
                                          <p:spTgt spid="16"/>
                                        </p:tgtEl>
                                      </p:cBhvr>
                                      <p:to x="100000" y="60000"/>
                                    </p:animScale>
                                    <p:animScale>
                                      <p:cBhvr>
                                        <p:cTn id="90" dur="166" decel="50000">
                                          <p:stCondLst>
                                            <p:cond delay="676"/>
                                          </p:stCondLst>
                                        </p:cTn>
                                        <p:tgtEl>
                                          <p:spTgt spid="16"/>
                                        </p:tgtEl>
                                      </p:cBhvr>
                                      <p:to x="100000" y="100000"/>
                                    </p:animScale>
                                    <p:animScale>
                                      <p:cBhvr>
                                        <p:cTn id="91" dur="26">
                                          <p:stCondLst>
                                            <p:cond delay="1312"/>
                                          </p:stCondLst>
                                        </p:cTn>
                                        <p:tgtEl>
                                          <p:spTgt spid="16"/>
                                        </p:tgtEl>
                                      </p:cBhvr>
                                      <p:to x="100000" y="80000"/>
                                    </p:animScale>
                                    <p:animScale>
                                      <p:cBhvr>
                                        <p:cTn id="92" dur="166" decel="50000">
                                          <p:stCondLst>
                                            <p:cond delay="1338"/>
                                          </p:stCondLst>
                                        </p:cTn>
                                        <p:tgtEl>
                                          <p:spTgt spid="16"/>
                                        </p:tgtEl>
                                      </p:cBhvr>
                                      <p:to x="100000" y="100000"/>
                                    </p:animScale>
                                    <p:animScale>
                                      <p:cBhvr>
                                        <p:cTn id="93" dur="26">
                                          <p:stCondLst>
                                            <p:cond delay="1642"/>
                                          </p:stCondLst>
                                        </p:cTn>
                                        <p:tgtEl>
                                          <p:spTgt spid="16"/>
                                        </p:tgtEl>
                                      </p:cBhvr>
                                      <p:to x="100000" y="90000"/>
                                    </p:animScale>
                                    <p:animScale>
                                      <p:cBhvr>
                                        <p:cTn id="94" dur="166" decel="50000">
                                          <p:stCondLst>
                                            <p:cond delay="1668"/>
                                          </p:stCondLst>
                                        </p:cTn>
                                        <p:tgtEl>
                                          <p:spTgt spid="16"/>
                                        </p:tgtEl>
                                      </p:cBhvr>
                                      <p:to x="100000" y="100000"/>
                                    </p:animScale>
                                    <p:animScale>
                                      <p:cBhvr>
                                        <p:cTn id="95" dur="26">
                                          <p:stCondLst>
                                            <p:cond delay="1808"/>
                                          </p:stCondLst>
                                        </p:cTn>
                                        <p:tgtEl>
                                          <p:spTgt spid="16"/>
                                        </p:tgtEl>
                                      </p:cBhvr>
                                      <p:to x="100000" y="95000"/>
                                    </p:animScale>
                                    <p:animScale>
                                      <p:cBhvr>
                                        <p:cTn id="96" dur="166" decel="50000">
                                          <p:stCondLst>
                                            <p:cond delay="1834"/>
                                          </p:stCondLst>
                                        </p:cTn>
                                        <p:tgtEl>
                                          <p:spTgt spid="16"/>
                                        </p:tgtEl>
                                      </p:cBhvr>
                                      <p:to x="100000" y="100000"/>
                                    </p:animScale>
                                  </p:childTnLst>
                                </p:cTn>
                              </p:par>
                            </p:childTnLst>
                          </p:cTn>
                        </p:par>
                        <p:par>
                          <p:cTn id="97" fill="hold">
                            <p:stCondLst>
                              <p:cond delay="2000"/>
                            </p:stCondLst>
                            <p:childTnLst>
                              <p:par>
                                <p:cTn id="98" presetID="22" presetClass="entr" presetSubtype="2" fill="hold" nodeType="after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wipe(right)">
                                      <p:cBhvr>
                                        <p:cTn id="100" dur="3000"/>
                                        <p:tgtEl>
                                          <p:spTgt spid="11"/>
                                        </p:tgtEl>
                                      </p:cBhvr>
                                    </p:animEffect>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wipe(down)">
                                      <p:cBhvr>
                                        <p:cTn id="105" dur="580">
                                          <p:stCondLst>
                                            <p:cond delay="0"/>
                                          </p:stCondLst>
                                        </p:cTn>
                                        <p:tgtEl>
                                          <p:spTgt spid="15"/>
                                        </p:tgtEl>
                                      </p:cBhvr>
                                    </p:animEffect>
                                    <p:anim calcmode="lin" valueType="num">
                                      <p:cBhvr>
                                        <p:cTn id="10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11" dur="26">
                                          <p:stCondLst>
                                            <p:cond delay="650"/>
                                          </p:stCondLst>
                                        </p:cTn>
                                        <p:tgtEl>
                                          <p:spTgt spid="15"/>
                                        </p:tgtEl>
                                      </p:cBhvr>
                                      <p:to x="100000" y="60000"/>
                                    </p:animScale>
                                    <p:animScale>
                                      <p:cBhvr>
                                        <p:cTn id="112" dur="166" decel="50000">
                                          <p:stCondLst>
                                            <p:cond delay="676"/>
                                          </p:stCondLst>
                                        </p:cTn>
                                        <p:tgtEl>
                                          <p:spTgt spid="15"/>
                                        </p:tgtEl>
                                      </p:cBhvr>
                                      <p:to x="100000" y="100000"/>
                                    </p:animScale>
                                    <p:animScale>
                                      <p:cBhvr>
                                        <p:cTn id="113" dur="26">
                                          <p:stCondLst>
                                            <p:cond delay="1312"/>
                                          </p:stCondLst>
                                        </p:cTn>
                                        <p:tgtEl>
                                          <p:spTgt spid="15"/>
                                        </p:tgtEl>
                                      </p:cBhvr>
                                      <p:to x="100000" y="80000"/>
                                    </p:animScale>
                                    <p:animScale>
                                      <p:cBhvr>
                                        <p:cTn id="114" dur="166" decel="50000">
                                          <p:stCondLst>
                                            <p:cond delay="1338"/>
                                          </p:stCondLst>
                                        </p:cTn>
                                        <p:tgtEl>
                                          <p:spTgt spid="15"/>
                                        </p:tgtEl>
                                      </p:cBhvr>
                                      <p:to x="100000" y="100000"/>
                                    </p:animScale>
                                    <p:animScale>
                                      <p:cBhvr>
                                        <p:cTn id="115" dur="26">
                                          <p:stCondLst>
                                            <p:cond delay="1642"/>
                                          </p:stCondLst>
                                        </p:cTn>
                                        <p:tgtEl>
                                          <p:spTgt spid="15"/>
                                        </p:tgtEl>
                                      </p:cBhvr>
                                      <p:to x="100000" y="90000"/>
                                    </p:animScale>
                                    <p:animScale>
                                      <p:cBhvr>
                                        <p:cTn id="116" dur="166" decel="50000">
                                          <p:stCondLst>
                                            <p:cond delay="1668"/>
                                          </p:stCondLst>
                                        </p:cTn>
                                        <p:tgtEl>
                                          <p:spTgt spid="15"/>
                                        </p:tgtEl>
                                      </p:cBhvr>
                                      <p:to x="100000" y="100000"/>
                                    </p:animScale>
                                    <p:animScale>
                                      <p:cBhvr>
                                        <p:cTn id="117" dur="26">
                                          <p:stCondLst>
                                            <p:cond delay="1808"/>
                                          </p:stCondLst>
                                        </p:cTn>
                                        <p:tgtEl>
                                          <p:spTgt spid="15"/>
                                        </p:tgtEl>
                                      </p:cBhvr>
                                      <p:to x="100000" y="95000"/>
                                    </p:animScale>
                                    <p:animScale>
                                      <p:cBhvr>
                                        <p:cTn id="118" dur="166" decel="50000">
                                          <p:stCondLst>
                                            <p:cond delay="1834"/>
                                          </p:stCondLst>
                                        </p:cTn>
                                        <p:tgtEl>
                                          <p:spTgt spid="15"/>
                                        </p:tgtEl>
                                      </p:cBhvr>
                                      <p:to x="100000" y="100000"/>
                                    </p:animScale>
                                  </p:childTnLst>
                                </p:cTn>
                              </p:par>
                            </p:childTnLst>
                          </p:cTn>
                        </p:par>
                        <p:par>
                          <p:cTn id="119" fill="hold">
                            <p:stCondLst>
                              <p:cond delay="2000"/>
                            </p:stCondLst>
                            <p:childTnLst>
                              <p:par>
                                <p:cTn id="120" presetID="22" presetClass="entr" presetSubtype="2" fill="hold" nodeType="after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wipe(right)">
                                      <p:cBhvr>
                                        <p:cTn id="122" dur="30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wipe(left)">
                                      <p:cBhvr>
                                        <p:cTn id="127" dur="3000"/>
                                        <p:tgtEl>
                                          <p:spTgt spid="1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wipe(left)">
                                      <p:cBhvr>
                                        <p:cTn id="13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6" grpId="0"/>
      <p:bldP spid="17" grpId="0"/>
      <p:bldP spid="18" grpId="0" animBg="1"/>
      <p:bldP spid="19"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813560" y="420053"/>
            <a:ext cx="5572760" cy="4262436"/>
          </a:xfrm>
        </p:spPr>
        <p:txBody>
          <a:bodyPr>
            <a:normAutofit/>
            <a:scene3d>
              <a:camera prst="orthographicFront"/>
              <a:lightRig rig="threePt" dir="t"/>
            </a:scene3d>
            <a:sp3d extrusionH="57150">
              <a:bevelT w="38100" h="38100"/>
            </a:sp3d>
          </a:bodyPr>
          <a:lstStyle/>
          <a:p>
            <a:r>
              <a:rPr lang="en-US" sz="2400" u="sng" dirty="0" smtClean="0">
                <a:solidFill>
                  <a:srgbClr val="602626"/>
                </a:solidFill>
                <a:effectLst>
                  <a:outerShdw blurRad="38100" dist="38100" dir="2700000" algn="tl">
                    <a:srgbClr val="000000">
                      <a:alpha val="43137"/>
                    </a:srgbClr>
                  </a:outerShdw>
                </a:effectLst>
                <a:latin typeface="Comic Sans MS" pitchFamily="66" charset="0"/>
              </a:rPr>
              <a:t>Note</a:t>
            </a:r>
            <a:r>
              <a:rPr lang="en-US" sz="2400" dirty="0" smtClean="0">
                <a:solidFill>
                  <a:srgbClr val="602626"/>
                </a:solidFill>
                <a:latin typeface="Comic Sans MS" pitchFamily="66" charset="0"/>
              </a:rPr>
              <a:t>:  </a:t>
            </a:r>
            <a:r>
              <a:rPr lang="en-US" sz="2400" dirty="0" smtClean="0">
                <a:solidFill>
                  <a:schemeClr val="accent3"/>
                </a:solidFill>
                <a:effectLst>
                  <a:outerShdw blurRad="38100" dist="38100" dir="2700000" algn="tl">
                    <a:srgbClr val="000000">
                      <a:alpha val="43137"/>
                    </a:srgbClr>
                  </a:outerShdw>
                </a:effectLst>
                <a:latin typeface="Comic Sans MS" pitchFamily="66" charset="0"/>
              </a:rPr>
              <a:t>Now is the time to understand as much as possible of Yahuah’s Covenant Calendar.  </a:t>
            </a:r>
            <a:r>
              <a:rPr lang="en-US" sz="2400" dirty="0" smtClean="0">
                <a:solidFill>
                  <a:srgbClr val="602626"/>
                </a:solidFill>
                <a:effectLst>
                  <a:outerShdw blurRad="38100" dist="38100" dir="2700000" algn="tl">
                    <a:srgbClr val="000000">
                      <a:alpha val="43137"/>
                    </a:srgbClr>
                  </a:outerShdw>
                </a:effectLst>
                <a:latin typeface="Comic Sans MS" pitchFamily="66" charset="0"/>
              </a:rPr>
              <a:t>As the internet increases with information, each one needs to have the tools to discern the truth from any error, great or small.  In future presentations, secular historical quotes will also </a:t>
            </a:r>
            <a:br>
              <a:rPr lang="en-US" sz="2400" dirty="0" smtClean="0">
                <a:solidFill>
                  <a:srgbClr val="602626"/>
                </a:solidFill>
                <a:effectLst>
                  <a:outerShdw blurRad="38100" dist="38100" dir="2700000" algn="tl">
                    <a:srgbClr val="000000">
                      <a:alpha val="43137"/>
                    </a:srgbClr>
                  </a:outerShdw>
                </a:effectLst>
                <a:latin typeface="Comic Sans MS" pitchFamily="66" charset="0"/>
              </a:rPr>
            </a:br>
            <a:r>
              <a:rPr lang="en-US" sz="2400" dirty="0" smtClean="0">
                <a:solidFill>
                  <a:srgbClr val="602626"/>
                </a:solidFill>
                <a:effectLst>
                  <a:outerShdw blurRad="38100" dist="38100" dir="2700000" algn="tl">
                    <a:srgbClr val="000000">
                      <a:alpha val="43137"/>
                    </a:srgbClr>
                  </a:outerShdw>
                </a:effectLst>
                <a:latin typeface="Comic Sans MS" pitchFamily="66" charset="0"/>
              </a:rPr>
              <a:t>be offered for the &lt;</a:t>
            </a:r>
            <a:r>
              <a:rPr lang="en-US" sz="2400" dirty="0" err="1" smtClean="0">
                <a:solidFill>
                  <a:srgbClr val="602626"/>
                </a:solidFill>
                <a:effectLst>
                  <a:outerShdw blurRad="38100" dist="38100" dir="2700000" algn="tl">
                    <a:srgbClr val="000000">
                      <a:alpha val="43137"/>
                    </a:srgbClr>
                  </a:outerShdw>
                </a:effectLst>
                <a:latin typeface="Comic Sans MS" pitchFamily="66" charset="0"/>
              </a:rPr>
              <a:t>choshek</a:t>
            </a:r>
            <a:r>
              <a:rPr lang="en-US" sz="2400" dirty="0" smtClean="0">
                <a:solidFill>
                  <a:srgbClr val="602626"/>
                </a:solidFill>
                <a:effectLst>
                  <a:outerShdw blurRad="38100" dist="38100" dir="2700000" algn="tl">
                    <a:srgbClr val="000000">
                      <a:alpha val="43137"/>
                    </a:srgbClr>
                  </a:outerShdw>
                </a:effectLst>
                <a:latin typeface="Comic Sans MS" pitchFamily="66" charset="0"/>
              </a:rPr>
              <a:t>&gt; month and the &lt;</a:t>
            </a:r>
            <a:r>
              <a:rPr lang="en-US" sz="2400" dirty="0" err="1" smtClean="0">
                <a:solidFill>
                  <a:srgbClr val="602626"/>
                </a:solidFill>
                <a:effectLst>
                  <a:outerShdw blurRad="38100" dist="38100" dir="2700000" algn="tl">
                    <a:srgbClr val="000000">
                      <a:alpha val="43137"/>
                    </a:srgbClr>
                  </a:outerShdw>
                </a:effectLst>
                <a:latin typeface="Comic Sans MS" pitchFamily="66" charset="0"/>
              </a:rPr>
              <a:t>shaneh</a:t>
            </a:r>
            <a:r>
              <a:rPr lang="en-US" sz="2400" dirty="0" smtClean="0">
                <a:solidFill>
                  <a:srgbClr val="602626"/>
                </a:solidFill>
                <a:effectLst>
                  <a:outerShdw blurRad="38100" dist="38100" dir="2700000" algn="tl">
                    <a:srgbClr val="000000">
                      <a:alpha val="43137"/>
                    </a:srgbClr>
                  </a:outerShdw>
                </a:effectLst>
                <a:latin typeface="Comic Sans MS" pitchFamily="66" charset="0"/>
              </a:rPr>
              <a:t>&gt; year.  </a:t>
            </a:r>
            <a:br>
              <a:rPr lang="en-US" sz="2400" dirty="0" smtClean="0">
                <a:solidFill>
                  <a:srgbClr val="602626"/>
                </a:solidFill>
                <a:effectLst>
                  <a:outerShdw blurRad="38100" dist="38100" dir="2700000" algn="tl">
                    <a:srgbClr val="000000">
                      <a:alpha val="43137"/>
                    </a:srgbClr>
                  </a:outerShdw>
                </a:effectLst>
                <a:latin typeface="Comic Sans MS" pitchFamily="66" charset="0"/>
              </a:rPr>
            </a:br>
            <a:r>
              <a:rPr lang="en-US" sz="2400" dirty="0" smtClean="0">
                <a:solidFill>
                  <a:schemeClr val="accent3"/>
                </a:solidFill>
                <a:effectLst>
                  <a:outerShdw blurRad="38100" dist="38100" dir="2700000" algn="tl">
                    <a:srgbClr val="000000">
                      <a:alpha val="43137"/>
                    </a:srgbClr>
                  </a:outerShdw>
                </a:effectLst>
                <a:latin typeface="Comic Sans MS" pitchFamily="66" charset="0"/>
              </a:rPr>
              <a:t>Be prepared with good discernment.</a:t>
            </a:r>
            <a:endParaRPr lang="en-US" sz="2400" dirty="0">
              <a:solidFill>
                <a:schemeClr val="accent3"/>
              </a:solidFill>
              <a:effectLst>
                <a:outerShdw blurRad="38100" dist="38100" dir="2700000" algn="tl">
                  <a:srgbClr val="000000">
                    <a:alpha val="43137"/>
                  </a:srgbClr>
                </a:outerShdw>
              </a:effectLst>
              <a:latin typeface="Comic Sans MS" pitchFamily="66"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84</a:t>
            </a:fld>
            <a:endParaRPr lang="en-US" dirty="0"/>
          </a:p>
        </p:txBody>
      </p:sp>
      <p:pic>
        <p:nvPicPr>
          <p:cNvPr id="8" name="Content Placeholder 7"/>
          <p:cNvPicPr>
            <a:picLocks noGrp="1" noChangeAspect="1"/>
          </p:cNvPicPr>
          <p:nvPr>
            <p:ph idx="1"/>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980082" y="-640080"/>
            <a:ext cx="7190539" cy="4886960"/>
          </a:xfrm>
          <a:effectLst>
            <a:outerShdw blurRad="50800" dist="38100" dir="13500000" algn="br" rotWithShape="0">
              <a:prstClr val="black">
                <a:alpha val="40000"/>
              </a:prstClr>
            </a:outerShdw>
          </a:effectLst>
        </p:spPr>
      </p:pic>
      <p:pic>
        <p:nvPicPr>
          <p:cNvPr id="3074" name="Picture 2" descr="C:\Users\Rae\Desktop\something to think about 1200 edit.jpg"/>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260079" y="3686061"/>
            <a:ext cx="2905443" cy="1757793"/>
          </a:xfrm>
          <a:prstGeom prst="ellipse">
            <a:avLst/>
          </a:prstGeom>
          <a:ln w="190500" cap="rnd">
            <a:gradFill>
              <a:gsLst>
                <a:gs pos="12000">
                  <a:schemeClr val="accent3"/>
                </a:gs>
                <a:gs pos="50000">
                  <a:schemeClr val="accent6">
                    <a:lumMod val="20000"/>
                    <a:lumOff val="80000"/>
                  </a:schemeClr>
                </a:gs>
                <a:gs pos="86000">
                  <a:srgbClr val="602626"/>
                </a:gs>
              </a:gsLst>
              <a:lin ang="5400000" scaled="0"/>
            </a:gra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028234" y="6150153"/>
            <a:ext cx="1970412" cy="83099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rgbClr val="002060"/>
                </a:solidFill>
                <a:latin typeface="Edwardian Script ITC" pitchFamily="66" charset="0"/>
              </a:rPr>
              <a:t>The End</a:t>
            </a:r>
            <a:endParaRPr lang="en-US" sz="4800" b="1" dirty="0">
              <a:ln/>
              <a:solidFill>
                <a:srgbClr val="002060"/>
              </a:solidFill>
              <a:latin typeface="Edwardian Script ITC" pitchFamily="66" charset="0"/>
            </a:endParaRPr>
          </a:p>
        </p:txBody>
      </p:sp>
      <p:sp>
        <p:nvSpPr>
          <p:cNvPr id="7" name="Sun 6"/>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7344"/>
      </p:ext>
    </p:extLst>
  </p:cSld>
  <p:clrMapOvr>
    <a:masterClrMapping/>
  </p:clrMapOvr>
  <p:transition spd="slow">
    <p:split orient="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217C01CDF565}" type="slidenum">
              <a:rPr lang="en-US" smtClean="0"/>
              <a:pPr/>
              <a:t>85</a:t>
            </a:fld>
            <a:endParaRPr lang="en-US" dirty="0"/>
          </a:p>
        </p:txBody>
      </p:sp>
      <p:sp>
        <p:nvSpPr>
          <p:cNvPr id="10" name="Rectangle 9"/>
          <p:cNvSpPr/>
          <p:nvPr/>
        </p:nvSpPr>
        <p:spPr>
          <a:xfrm>
            <a:off x="2660327" y="2696946"/>
            <a:ext cx="7344815"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b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br>
            <a:r>
              <a:rPr lang="en-US" sz="3200" b="1" cap="none" spc="0"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76200">
                    <a:schemeClr val="accent2">
                      <a:lumMod val="40000"/>
                      <a:lumOff val="60000"/>
                      <a:alpha val="95000"/>
                    </a:schemeClr>
                  </a:glow>
                  <a:outerShdw blurRad="50800" dist="39000" dir="5460000" algn="tl">
                    <a:srgbClr val="000000">
                      <a:alpha val="38000"/>
                    </a:srgbClr>
                  </a:outerShdw>
                </a:effectLst>
                <a:latin typeface="Segoe Print" pitchFamily="2" charset="0"/>
                <a:hlinkClick r:id="rId3"/>
              </a:rPr>
              <a:t>tim@studythecalendar.com</a:t>
            </a:r>
            <a:r>
              <a:rPr lang="en-US" sz="3200" b="1" cap="none" spc="0"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76200">
                    <a:srgbClr val="002060">
                      <a:alpha val="95000"/>
                    </a:srgbClr>
                  </a:glow>
                  <a:outerShdw blurRad="50800" dist="39000" dir="5460000" algn="tl">
                    <a:srgbClr val="000000">
                      <a:alpha val="38000"/>
                    </a:srgbClr>
                  </a:outerShdw>
                </a:effectLst>
                <a:latin typeface="Segoe Print" pitchFamily="2" charset="0"/>
              </a:rPr>
              <a:t/>
            </a:r>
            <a:br>
              <a:rPr lang="en-US" sz="3200" b="1" cap="none" spc="0"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76200">
                    <a:srgbClr val="002060">
                      <a:alpha val="95000"/>
                    </a:srgbClr>
                  </a:glow>
                  <a:outerShdw blurRad="50800" dist="39000" dir="5460000" algn="tl">
                    <a:srgbClr val="000000">
                      <a:alpha val="38000"/>
                    </a:srgbClr>
                  </a:outerShdw>
                </a:effectLst>
                <a:latin typeface="Segoe Print" pitchFamily="2" charset="0"/>
              </a:rPr>
            </a:br>
            <a:endParaRPr lang="en-US" sz="3200" b="1" cap="none" spc="0"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76200">
                  <a:srgbClr val="002060">
                    <a:alpha val="95000"/>
                  </a:srgbClr>
                </a:glow>
                <a:outerShdw blurRad="50800" dist="39000" dir="5460000" algn="tl">
                  <a:srgbClr val="000000">
                    <a:alpha val="38000"/>
                  </a:srgbClr>
                </a:outerShdw>
              </a:effectLst>
              <a:latin typeface="Segoe Print" pitchFamily="2" charset="0"/>
            </a:endParaRPr>
          </a:p>
          <a:p>
            <a:pPr algn="ctr"/>
            <a:r>
              <a:rPr lang="en-US" sz="3200"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76200">
                    <a:schemeClr val="accent2">
                      <a:lumMod val="20000"/>
                      <a:lumOff val="80000"/>
                      <a:alpha val="95000"/>
                    </a:schemeClr>
                  </a:glow>
                  <a:outerShdw blurRad="50800" dist="39000" dir="5460000" algn="tl">
                    <a:srgbClr val="000000">
                      <a:alpha val="38000"/>
                    </a:srgbClr>
                  </a:outerShdw>
                </a:effectLst>
                <a:latin typeface="Segoe Print" pitchFamily="2" charset="0"/>
                <a:hlinkClick r:id="rId4"/>
              </a:rPr>
              <a:t>charlene@studythecalendar.com</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sp>
        <p:nvSpPr>
          <p:cNvPr id="11" name="Rectangle 10"/>
          <p:cNvSpPr/>
          <p:nvPr/>
        </p:nvSpPr>
        <p:spPr>
          <a:xfrm>
            <a:off x="1778575" y="295509"/>
            <a:ext cx="8640960"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602626"/>
                </a:solidFill>
                <a:effectLst>
                  <a:outerShdw blurRad="50800" dist="39000" dir="5460000" algn="tl">
                    <a:srgbClr val="000000">
                      <a:alpha val="38000"/>
                    </a:srgbClr>
                  </a:outerShdw>
                </a:effectLst>
                <a:latin typeface="Segoe Print" pitchFamily="2" charset="0"/>
              </a:rPr>
              <a:t>All Questions &amp; Comments</a:t>
            </a:r>
            <a:br>
              <a:rPr lang="en-US" sz="4000" b="1" cap="none" spc="0" dirty="0" smtClean="0">
                <a:ln w="11430"/>
                <a:solidFill>
                  <a:srgbClr val="602626"/>
                </a:solidFill>
                <a:effectLst>
                  <a:outerShdw blurRad="50800" dist="39000" dir="5460000" algn="tl">
                    <a:srgbClr val="000000">
                      <a:alpha val="38000"/>
                    </a:srgbClr>
                  </a:outerShdw>
                </a:effectLst>
                <a:latin typeface="Segoe Print" pitchFamily="2" charset="0"/>
              </a:rPr>
            </a:br>
            <a:r>
              <a:rPr lang="en-US" sz="4000" b="1" cap="none" spc="0" dirty="0" smtClean="0">
                <a:ln w="11430"/>
                <a:solidFill>
                  <a:srgbClr val="602626"/>
                </a:solidFill>
                <a:effectLst>
                  <a:outerShdw blurRad="50800" dist="39000" dir="5460000" algn="tl">
                    <a:srgbClr val="000000">
                      <a:alpha val="38000"/>
                    </a:srgbClr>
                  </a:outerShdw>
                </a:effectLst>
                <a:latin typeface="Segoe Print" pitchFamily="2" charset="0"/>
              </a:rPr>
              <a:t>are welcome.  Send to:</a:t>
            </a:r>
          </a:p>
          <a:p>
            <a:pPr algn="ctr"/>
            <a:r>
              <a:rPr lang="en-US" sz="4000" b="1" dirty="0">
                <a:ln w="11430">
                  <a:solidFill>
                    <a:srgbClr val="002060"/>
                  </a:solidFill>
                </a:ln>
                <a:solidFill>
                  <a:srgbClr val="0070C0"/>
                </a:solidFill>
                <a:effectLst>
                  <a:outerShdw blurRad="50800" dist="39000" dir="5460000" algn="tl">
                    <a:srgbClr val="000000">
                      <a:alpha val="38000"/>
                    </a:srgbClr>
                  </a:outerShdw>
                </a:effectLst>
                <a:latin typeface="Segoe Print" pitchFamily="2" charset="0"/>
              </a:rPr>
              <a:t>Tim </a:t>
            </a:r>
            <a:r>
              <a:rPr lang="en-US" sz="4000" b="1" dirty="0" smtClean="0">
                <a:ln w="11430">
                  <a:solidFill>
                    <a:srgbClr val="002060"/>
                  </a:solidFill>
                </a:ln>
                <a:solidFill>
                  <a:srgbClr val="0070C0"/>
                </a:solidFill>
                <a:effectLst>
                  <a:outerShdw blurRad="50800" dist="39000" dir="5460000" algn="tl">
                    <a:srgbClr val="000000">
                      <a:alpha val="38000"/>
                    </a:srgbClr>
                  </a:outerShdw>
                </a:effectLst>
                <a:latin typeface="Segoe Print" pitchFamily="2" charset="0"/>
              </a:rPr>
              <a:t>Astleford </a:t>
            </a:r>
            <a:r>
              <a:rPr lang="en-US" sz="4000" b="1" dirty="0" smtClean="0">
                <a:ln w="11430"/>
                <a:solidFill>
                  <a:srgbClr val="602626"/>
                </a:solidFill>
                <a:effectLst>
                  <a:outerShdw blurRad="50800" dist="39000" dir="5460000" algn="tl">
                    <a:srgbClr val="000000">
                      <a:alpha val="38000"/>
                    </a:srgbClr>
                  </a:outerShdw>
                </a:effectLst>
                <a:latin typeface="Segoe Print" pitchFamily="2" charset="0"/>
              </a:rPr>
              <a:t>or</a:t>
            </a:r>
            <a:endParaRPr lang="en-US" sz="4000" b="1" cap="none" spc="0" dirty="0" smtClean="0">
              <a:ln w="11430"/>
              <a:solidFill>
                <a:srgbClr val="602626"/>
              </a:solidFill>
              <a:effectLst>
                <a:outerShdw blurRad="50800" dist="39000" dir="5460000" algn="tl">
                  <a:srgbClr val="000000">
                    <a:alpha val="38000"/>
                  </a:srgbClr>
                </a:outerShdw>
              </a:effectLst>
              <a:latin typeface="Segoe Print" pitchFamily="2" charset="0"/>
            </a:endParaRPr>
          </a:p>
          <a:p>
            <a:pPr algn="ctr"/>
            <a:r>
              <a:rPr lang="en-US" sz="4000" b="1" cap="none" spc="0" dirty="0" smtClean="0">
                <a:ln w="11430"/>
                <a:solidFill>
                  <a:srgbClr val="B83D68"/>
                </a:solidFill>
                <a:effectLst>
                  <a:outerShdw blurRad="50800" dist="39000" dir="5460000" algn="tl">
                    <a:srgbClr val="000000">
                      <a:alpha val="38000"/>
                    </a:srgbClr>
                  </a:outerShdw>
                </a:effectLst>
                <a:latin typeface="Segoe Print" pitchFamily="2" charset="0"/>
              </a:rPr>
              <a:t>Charlene Fortsch</a:t>
            </a:r>
            <a:endParaRPr lang="en-US" sz="4000" b="1" dirty="0" smtClean="0">
              <a:ln w="11430"/>
              <a:solidFill>
                <a:schemeClr val="accent1">
                  <a:lumMod val="50000"/>
                </a:schemeClr>
              </a:solidFill>
              <a:effectLst>
                <a:outerShdw blurRad="50800" dist="39000" dir="5460000" algn="tl">
                  <a:srgbClr val="000000">
                    <a:alpha val="38000"/>
                  </a:srgbClr>
                </a:outerShdw>
              </a:effectLst>
              <a:latin typeface="Segoe Print" pitchFamily="2" charset="0"/>
            </a:endParaRPr>
          </a:p>
        </p:txBody>
      </p:sp>
      <p:pic>
        <p:nvPicPr>
          <p:cNvPr id="12" name="Picture 2" descr="C:\Users\Rae\Desktop\Grammar Art\email mouse bes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3426" y="3128955"/>
            <a:ext cx="1176041" cy="851454"/>
          </a:xfrm>
          <a:prstGeom prst="rect">
            <a:avLst/>
          </a:prstGeom>
          <a:noFill/>
          <a:extLst>
            <a:ext uri="{909E8E84-426E-40DD-AFC4-6F175D3DCCD1}">
              <a14:hiddenFill xmlns:a14="http://schemas.microsoft.com/office/drawing/2010/main">
                <a:solidFill>
                  <a:srgbClr val="FFFFFF"/>
                </a:solidFill>
              </a14:hiddenFill>
            </a:ext>
          </a:extLst>
        </p:spPr>
      </p:pic>
      <p:sp>
        <p:nvSpPr>
          <p:cNvPr id="6" name="Sun 5"/>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080039"/>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1150" y="179462"/>
            <a:ext cx="10468599" cy="6546078"/>
          </a:xfrm>
        </p:spPr>
        <p:txBody>
          <a:bodyPr>
            <a:noAutofit/>
            <a:scene3d>
              <a:camera prst="orthographicFront"/>
              <a:lightRig rig="threePt" dir="t"/>
            </a:scene3d>
            <a:sp3d extrusionH="57150">
              <a:bevelT w="38100" h="38100"/>
            </a:sp3d>
          </a:bodyPr>
          <a:lstStyle/>
          <a:p>
            <a:r>
              <a:rPr lang="en-CA" sz="2800" dirty="0">
                <a:solidFill>
                  <a:schemeClr val="tx1"/>
                </a:solidFill>
              </a:rPr>
              <a:t>18. </a:t>
            </a:r>
            <a:r>
              <a:rPr lang="en-CA" sz="2800" dirty="0">
                <a:solidFill>
                  <a:srgbClr val="7030A0"/>
                </a:solidFill>
              </a:rPr>
              <a:t>to rule during the day and the night, and </a:t>
            </a:r>
            <a:r>
              <a:rPr lang="en-CA" sz="2800" b="1" dirty="0">
                <a:solidFill>
                  <a:schemeClr val="accent5">
                    <a:lumMod val="75000"/>
                  </a:schemeClr>
                </a:solidFill>
              </a:rPr>
              <a:t>to signal the beginning of day with the rising of the sun and the beginning of night with the setting of the sun</a:t>
            </a:r>
            <a:r>
              <a:rPr lang="en-CA" sz="2800" dirty="0"/>
              <a:t> </a:t>
            </a:r>
            <a:r>
              <a:rPr lang="en-CA" sz="2800" b="1" dirty="0">
                <a:solidFill>
                  <a:srgbClr val="FF0000"/>
                </a:solidFill>
              </a:rPr>
              <a:t>and the appearance of the stars.</a:t>
            </a:r>
            <a:r>
              <a:rPr lang="en-CA" sz="2800" dirty="0"/>
              <a:t> </a:t>
            </a:r>
            <a:r>
              <a:rPr lang="en-CA" sz="2800" dirty="0">
                <a:solidFill>
                  <a:srgbClr val="7030A0"/>
                </a:solidFill>
              </a:rPr>
              <a:t>Elohim looked at the heavenly bodies and saw that they were beautiful. </a:t>
            </a:r>
          </a:p>
          <a:p>
            <a:r>
              <a:rPr lang="en-CA" sz="2800" dirty="0">
                <a:solidFill>
                  <a:schemeClr val="tx1"/>
                </a:solidFill>
              </a:rPr>
              <a:t>19.</a:t>
            </a:r>
            <a:r>
              <a:rPr lang="en-CA" sz="2800" dirty="0"/>
              <a:t> </a:t>
            </a:r>
            <a:r>
              <a:rPr lang="en-CA" sz="2800" b="1" dirty="0">
                <a:solidFill>
                  <a:schemeClr val="accent5">
                    <a:lumMod val="75000"/>
                  </a:schemeClr>
                </a:solidFill>
              </a:rPr>
              <a:t>Daylight turned to evening as its light faded; then, morning broke as the morning star signaled the end of night. The fourth of the six days of creation</a:t>
            </a:r>
            <a:r>
              <a:rPr lang="en-CA" sz="2800" b="1" dirty="0"/>
              <a:t> </a:t>
            </a:r>
            <a:r>
              <a:rPr lang="en-CA" sz="2800" dirty="0">
                <a:solidFill>
                  <a:srgbClr val="7030A0"/>
                </a:solidFill>
              </a:rPr>
              <a:t>referred to in </a:t>
            </a:r>
            <a:r>
              <a:rPr lang="en-CA" sz="2800" dirty="0" smtClean="0">
                <a:solidFill>
                  <a:srgbClr val="7030A0"/>
                </a:solidFill>
              </a:rPr>
              <a:t/>
            </a:r>
            <a:br>
              <a:rPr lang="en-CA" sz="2800" dirty="0" smtClean="0">
                <a:solidFill>
                  <a:srgbClr val="7030A0"/>
                </a:solidFill>
              </a:rPr>
            </a:br>
            <a:r>
              <a:rPr lang="en-CA" sz="2800" dirty="0" smtClean="0">
                <a:solidFill>
                  <a:srgbClr val="7030A0"/>
                </a:solidFill>
              </a:rPr>
              <a:t>the </a:t>
            </a:r>
            <a:r>
              <a:rPr lang="en-CA" sz="2800" dirty="0">
                <a:solidFill>
                  <a:srgbClr val="7030A0"/>
                </a:solidFill>
              </a:rPr>
              <a:t>Ten Commandments</a:t>
            </a:r>
            <a:r>
              <a:rPr lang="en-CA" sz="2800" dirty="0"/>
              <a:t> </a:t>
            </a:r>
            <a:r>
              <a:rPr lang="en-CA" sz="2800" b="1" dirty="0">
                <a:solidFill>
                  <a:schemeClr val="accent5">
                    <a:lumMod val="75000"/>
                  </a:schemeClr>
                </a:solidFill>
              </a:rPr>
              <a:t>was, thus, completed and the </a:t>
            </a:r>
            <a:r>
              <a:rPr lang="en-CA" sz="2800" b="1" dirty="0" smtClean="0">
                <a:solidFill>
                  <a:schemeClr val="accent5">
                    <a:lumMod val="75000"/>
                  </a:schemeClr>
                </a:solidFill>
              </a:rPr>
              <a:t/>
            </a:r>
            <a:br>
              <a:rPr lang="en-CA" sz="2800" b="1" dirty="0" smtClean="0">
                <a:solidFill>
                  <a:schemeClr val="accent5">
                    <a:lumMod val="75000"/>
                  </a:schemeClr>
                </a:solidFill>
              </a:rPr>
            </a:br>
            <a:r>
              <a:rPr lang="en-CA" sz="2800" b="1" dirty="0" smtClean="0">
                <a:solidFill>
                  <a:schemeClr val="accent5">
                    <a:lumMod val="75000"/>
                  </a:schemeClr>
                </a:solidFill>
              </a:rPr>
              <a:t>fifth </a:t>
            </a:r>
            <a:r>
              <a:rPr lang="en-CA" sz="2800" b="1" dirty="0">
                <a:solidFill>
                  <a:schemeClr val="accent5">
                    <a:lumMod val="75000"/>
                  </a:schemeClr>
                </a:solidFill>
              </a:rPr>
              <a:t>day began. </a:t>
            </a:r>
            <a:endParaRPr lang="en-CA" sz="2800" dirty="0">
              <a:solidFill>
                <a:schemeClr val="accent5">
                  <a:lumMod val="75000"/>
                </a:schemeClr>
              </a:solidFill>
            </a:endParaRPr>
          </a:p>
          <a:p>
            <a:r>
              <a:rPr lang="en-CA" sz="2800" dirty="0">
                <a:solidFill>
                  <a:schemeClr val="tx1"/>
                </a:solidFill>
              </a:rPr>
              <a:t>20. Elohim said, "Let the waters swarm with crawling living beings and let the birds, whose origin is in the water but whose growth takes place on land, fly above the earth, across the expanse which is below the upper heavens."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Sun 4"/>
          <p:cNvSpPr/>
          <p:nvPr/>
        </p:nvSpPr>
        <p:spPr>
          <a:xfrm>
            <a:off x="303694" y="132228"/>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364614"/>
      </p:ext>
    </p:extLst>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2531</TotalTime>
  <Words>6121</Words>
  <Application>Microsoft Office PowerPoint</Application>
  <PresentationFormat>Custom</PresentationFormat>
  <Paragraphs>294</Paragraphs>
  <Slides>85</Slides>
  <Notes>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Wisp</vt:lpstr>
      <vt:lpstr>PowerPoint Presentation</vt:lpstr>
      <vt:lpstr>Secular Historical Quotes Regarding the Commencement of Yahuah’s days/Sabbaths</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Ibn Ezra?   (1092-1176 AD)</vt:lpstr>
      <vt:lpstr>RABBINICAL ESSAYS  BY JACOB Z. LAUTERBACH  HEBREW UNION COLLEGE PRESS, CINCINNAT, 1951.     pp. 446 - 451 [with notes]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Encyclopedic Dictionary of the Bible, p. 497.</vt:lpstr>
      <vt:lpstr>Peake's Commentary  on the Bible, p. 136.</vt:lpstr>
      <vt:lpstr>The Handbook of Biblical Chronology, Jack Finegan, pp. 7-8.</vt:lpstr>
      <vt:lpstr>Oxford Companion to the Bible  p. 744</vt:lpstr>
      <vt:lpstr>International Standard  Bible Encyclopedia</vt:lpstr>
      <vt:lpstr>The Itinerary of R. Benjamin of Tudela, ix, 5-8, ed. Gruhut-Adler, (1904), p. 23.</vt:lpstr>
      <vt:lpstr>Delitzsch in Dillmann's  Commentary on Gen 1:5</vt:lpstr>
      <vt:lpstr>The Lion Encyclopedia of the Bible p. 163</vt:lpstr>
      <vt:lpstr>NIV Study Bible p. 707</vt:lpstr>
      <vt:lpstr>Eerdman's Handbook  to the Bible</vt:lpstr>
      <vt:lpstr>What is a Jew? Rabbi Morris N Kertzer p. 108</vt:lpstr>
      <vt:lpstr>Jewish Encyclopedia  p. 591-597</vt:lpstr>
      <vt:lpstr>New Catholic Encyclopedia  Volume 11, p. 1068</vt:lpstr>
      <vt:lpstr>Exact Sciences in Antiquity O. Neugbauer, p. 106</vt:lpstr>
      <vt:lpstr>The Time of the Crucifixion  and the Resurrection,  Samuele Bacchiocchi, Ch 5</vt:lpstr>
      <vt:lpstr>Commentary on the Old Testament  The First Book of Moses, p. 51.</vt:lpstr>
      <vt:lpstr>The Sources of the Creation Story Gen 1:1- 2:4, pp. 169-212. </vt:lpstr>
      <vt:lpstr>PowerPoint Presentation</vt:lpstr>
      <vt:lpstr>PowerPoint Presentation</vt:lpstr>
      <vt:lpstr>PowerPoint Presentation</vt:lpstr>
      <vt:lpstr>PowerPoint Presentation</vt:lpstr>
      <vt:lpstr>Calendar and Community by Sacha Stern,  A History of the Jewish Calendar  2nd Century BCE to 10th Century CE  </vt:lpstr>
      <vt:lpstr>Supplementary Studies in The Calendars of Ancient Israel,  pp. 1-148</vt:lpstr>
      <vt:lpstr>Supplementary Studies in The Calendars of Ancient Israel (con’t)</vt:lpstr>
      <vt:lpstr>PowerPoint Presentation</vt:lpstr>
      <vt:lpstr>Exposition of Genesis C. H. Leupold, Vol. 1, pp. 57-58.</vt:lpstr>
      <vt:lpstr>Exposition of Genesis C. H. Leupold, [con’t]</vt:lpstr>
      <vt:lpstr>Studies in Genesis One, p. 89.  Edward J. Young Westminster Theological Seminary</vt:lpstr>
      <vt:lpstr>Chronological Aspects of  the Life of Christ Harold W Hoehner pp. 87, 88.  </vt:lpstr>
      <vt:lpstr>PowerPoint Presentation</vt:lpstr>
      <vt:lpstr>PowerPoint Presentation</vt:lpstr>
      <vt:lpstr>"The Second Day of the Holidays in the Diaspora," JQR, XLIV, Solomon Zeitlin,  (The Dropsie College For Hebrew and Cognate Learning, Philadelphia, 1953-1954), p. 183-193.  </vt:lpstr>
      <vt:lpstr>PowerPoint Presentation</vt:lpstr>
      <vt:lpstr>PowerPoint Presentation</vt:lpstr>
      <vt:lpstr>"Some Stages of the Jewish Calendar"  in "Solomon Zeitlin's Studies in the  Early History of Judaism” by Solomon Zeitlin,  (KTAV Publishing House, Inc., New York, 1973), pp.183-193.  </vt:lpstr>
      <vt:lpstr>"The Book of Jubilees," JQR, XXX,  Solomon Zeitlin,  (The Dropsie College For Hebrew and Cognate Learning, Philadelphia, 1939-1940), pp. 13-15. </vt:lpstr>
      <vt:lpstr>"The Observance of the Sabbath and the Festivals  in the First Two Centuries of the Current Era according to Philo, Josephus, the New Testament, and the Rabbinic Sources” by Jacob Mann,                       in "The Collected Articles of Jacob Mann,"  (M. Shalom Ltd., Israel, 1971), pp. 433-532.  </vt:lpstr>
      <vt:lpstr>"The Torah - A Modern Commentary,"  Edited by W. Gunther Plaut, (Union of American Hebrew Congregations, New York, 1981),  pp. 920-930  </vt:lpstr>
      <vt:lpstr>"The Book of Genesis - Chapters 1-17,” Victor P. Hamilton (William B. Eerdmans Publishing Company,  Grand Rapids, Michigan, 1990), pp. 118-121.  </vt:lpstr>
      <vt:lpstr>"Ancient Israel - Its Life and Institutions,“ Roland de Vaux, O.P.,  tr. John McHugh, (McGraw-Hill Book Company, Inc., New York, rpr.1965),  pp. 180-183     </vt:lpstr>
      <vt:lpstr>PowerPoint Presentation</vt:lpstr>
      <vt:lpstr>PowerPoint Presentation</vt:lpstr>
      <vt:lpstr>"A Commentary on the Book of Genesis,"  Part I, U. Cassuto, tr. Israel Abrahams,  (The Magnes Press, The Hebrew University, Jerusalem, 1944), pp. 28-29.   </vt:lpstr>
      <vt:lpstr>PowerPoint Presentation</vt:lpstr>
      <vt:lpstr>"The Talmud” - The Steinsaltz Edition, Rabbi Adin Steinsaltz  (The Israel Institute for Talmudic Publications,  Random House. Inc., New York, 1989), p. 281  </vt:lpstr>
      <vt:lpstr>1935 Supplementary Studies in the Calendars  of Ancient Israel, Julian Morgenstern.  Hebrew Union College Annual Volume X; p. 3; Cincinnati.     </vt:lpstr>
      <vt:lpstr>PowerPoint Presentation</vt:lpstr>
      <vt:lpstr>PowerPoint Presentation</vt:lpstr>
      <vt:lpstr>1935 Supplementary Studies in the Calendars  of Ancient Israel, Julian Morgenstern.  Hebrew Union College Annual Volume X; p. 5; Cincinnati.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Quotes of those seeing Dawn to Dawn</dc:title>
  <dc:creator>timothy Astleford</dc:creator>
  <cp:lastModifiedBy>Rae</cp:lastModifiedBy>
  <cp:revision>229</cp:revision>
  <cp:lastPrinted>2019-06-24T14:59:04Z</cp:lastPrinted>
  <dcterms:created xsi:type="dcterms:W3CDTF">2019-05-28T12:34:51Z</dcterms:created>
  <dcterms:modified xsi:type="dcterms:W3CDTF">2019-11-07T08:57:00Z</dcterms:modified>
</cp:coreProperties>
</file>